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392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8922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4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1200" y="38100"/>
            <a:ext cx="5486400" cy="966701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533400" y="533399"/>
            <a:ext cx="6083300" cy="502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71F711"/>
                </a:solidFill>
              </a:defRPr>
            </a:pPr>
            <a:r>
              <a:t>Una coppia di cromosomi determina il sesso di un individuo</a:t>
            </a:r>
          </a:p>
          <a:p>
            <a:endParaRPr/>
          </a:p>
          <a:p>
            <a:endParaRPr/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t>Cromosomi sessuali</a:t>
            </a:r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t>Autosomi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4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4509" y="2032000"/>
            <a:ext cx="4981730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182824" y="-122767"/>
            <a:ext cx="12865101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L’esistenza di checkpoint garantisce</a:t>
            </a:r>
          </a:p>
          <a:p>
            <a:pPr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una corretta separazione dei cromosomi</a:t>
            </a:r>
          </a:p>
          <a:p>
            <a:pPr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durante la mitosi</a:t>
            </a:r>
          </a:p>
        </p:txBody>
      </p:sp>
      <p:pic>
        <p:nvPicPr>
          <p:cNvPr id="16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6839" y="1993900"/>
            <a:ext cx="4942333" cy="596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4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2374900"/>
            <a:ext cx="6946900" cy="732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228600" y="266700"/>
            <a:ext cx="12776200" cy="19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La meiosi produce cellule germinali aploidi, </a:t>
            </a:r>
            <a:r>
              <a:rPr sz="6500"/>
              <a:t>i </a:t>
            </a:r>
            <a:r>
              <a:rPr sz="6500">
                <a:solidFill>
                  <a:srgbClr val="F7FB00"/>
                </a:solidFill>
              </a:rPr>
              <a:t>gameti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4.11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223" y="893233"/>
            <a:ext cx="6198402" cy="7603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4.11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9384" y="1246000"/>
            <a:ext cx="6078204" cy="7233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4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352862"/>
            <a:ext cx="11658600" cy="7029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4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520700"/>
            <a:ext cx="12166600" cy="872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3554610"/>
            <a:ext cx="9865846" cy="476525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37914" y="1107016"/>
            <a:ext cx="12913271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>
                <a:solidFill>
                  <a:srgbClr val="F2FCE2"/>
                </a:solidFill>
              </a:defRPr>
            </a:lvl1pPr>
          </a:lstStyle>
          <a:p>
            <a:r>
              <a:t>Dopo il crossing over i cromatidi fratelli non sono più identici. Questo processo è infatti alla base della ricombinazione intracromosomica che genera nuove combinazioni di alleli su un cromatidio.</a:t>
            </a:r>
          </a:p>
        </p:txBody>
      </p:sp>
      <p:sp>
        <p:nvSpPr>
          <p:cNvPr id="174" name="Shape 174"/>
          <p:cNvSpPr/>
          <p:nvPr/>
        </p:nvSpPr>
        <p:spPr>
          <a:xfrm>
            <a:off x="517875" y="8227541"/>
            <a:ext cx="11770125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700"/>
            </a:pPr>
            <a:r>
              <a:rPr>
                <a:solidFill>
                  <a:srgbClr val="FF2601"/>
                </a:solidFill>
                <a:latin typeface="+mj-lt"/>
                <a:ea typeface="+mj-ea"/>
                <a:cs typeface="+mj-cs"/>
                <a:sym typeface="Franklin Gothic Medium"/>
              </a:rPr>
              <a:t>Nota bene</a:t>
            </a:r>
            <a:r>
              <a:t>: Dopo la meiosi I e II ognuna delle cellule aploidi risultanti porta </a:t>
            </a:r>
            <a:r>
              <a:rPr>
                <a:solidFill>
                  <a:srgbClr val="FFFC43"/>
                </a:solidFill>
                <a:latin typeface="+mj-lt"/>
                <a:ea typeface="+mj-ea"/>
                <a:cs typeface="+mj-cs"/>
                <a:sym typeface="Franklin Gothic Medium"/>
              </a:rPr>
              <a:t>una sola combinazione di alleli</a:t>
            </a:r>
            <a:endParaRPr>
              <a:latin typeface="+mj-lt"/>
              <a:ea typeface="+mj-ea"/>
              <a:cs typeface="+mj-cs"/>
              <a:sym typeface="Franklin Gothic Medium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6502400" y="4610100"/>
            <a:ext cx="958900" cy="533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4346814" y="-16934"/>
            <a:ext cx="513055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Crossing-Over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460" y="2598436"/>
            <a:ext cx="10364722" cy="597223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970636" y="967691"/>
            <a:ext cx="1113565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3600">
                <a:solidFill>
                  <a:srgbClr val="000000"/>
                </a:solidFill>
              </a:defRPr>
            </a:pPr>
            <a:r>
              <a:t>Le modalità con cui ogni coppia di omologhi si allinea e separa sono </a:t>
            </a:r>
            <a:r>
              <a:rPr>
                <a:latin typeface="+mj-lt"/>
                <a:ea typeface="+mj-ea"/>
                <a:cs typeface="+mj-cs"/>
                <a:sym typeface="Franklin Gothic Medium"/>
              </a:rPr>
              <a:t>casuali e del tutto indipendenti </a:t>
            </a:r>
            <a:r>
              <a:t>da quelle delle altre coppie di cromosomi</a:t>
            </a:r>
          </a:p>
        </p:txBody>
      </p:sp>
      <p:sp>
        <p:nvSpPr>
          <p:cNvPr id="180" name="Shape 180"/>
          <p:cNvSpPr/>
          <p:nvPr/>
        </p:nvSpPr>
        <p:spPr>
          <a:xfrm>
            <a:off x="889839" y="8312180"/>
            <a:ext cx="10432782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900">
                <a:solidFill>
                  <a:srgbClr val="020202"/>
                </a:solidFill>
              </a:defRPr>
            </a:pPr>
            <a:r>
              <a:t>Nei gameti sono possibili otto diverse (2</a:t>
            </a:r>
            <a:r>
              <a:rPr baseline="31999"/>
              <a:t>3</a:t>
            </a:r>
            <a:r>
              <a:t>) combinazioni di cromosomi, a seconda di come i cromosomi si appaiano e si separano nella meiosi I e II (nell’uomo 2</a:t>
            </a:r>
            <a:r>
              <a:rPr baseline="31999"/>
              <a:t>23</a:t>
            </a:r>
            <a:r>
              <a:t>=8388068)</a:t>
            </a:r>
          </a:p>
        </p:txBody>
      </p:sp>
      <p:sp>
        <p:nvSpPr>
          <p:cNvPr id="181" name="Shape 181"/>
          <p:cNvSpPr/>
          <p:nvPr/>
        </p:nvSpPr>
        <p:spPr>
          <a:xfrm>
            <a:off x="-1919" y="131233"/>
            <a:ext cx="1485443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La separazione casuale dei cromosomi omologhi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4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0" y="127000"/>
            <a:ext cx="5373212" cy="949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4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2393" y="57150"/>
            <a:ext cx="5783581" cy="963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2833" y="-21946"/>
            <a:ext cx="6362701" cy="827999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-2282" y="1214966"/>
            <a:ext cx="6539641" cy="810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3700"/>
            </a:pPr>
            <a:r>
              <a:rPr>
                <a:solidFill>
                  <a:srgbClr val="FD2601"/>
                </a:solidFill>
                <a:latin typeface="+mj-lt"/>
                <a:ea typeface="+mj-ea"/>
                <a:cs typeface="+mj-cs"/>
                <a:sym typeface="Franklin Gothic Medium"/>
              </a:rPr>
              <a:t>Riassumendo</a:t>
            </a:r>
            <a:r>
              <a:t>: il </a:t>
            </a:r>
            <a:r>
              <a:rPr>
                <a:latin typeface="+mj-lt"/>
                <a:ea typeface="+mj-ea"/>
                <a:cs typeface="+mj-cs"/>
                <a:sym typeface="Franklin Gothic Medium"/>
              </a:rPr>
              <a:t>crossing-over </a:t>
            </a:r>
            <a:r>
              <a:t>crea nuove combinazioni rimescolando gli alleli presenti sullo </a:t>
            </a:r>
            <a:r>
              <a:rPr i="1"/>
              <a:t>stesso</a:t>
            </a:r>
            <a:r>
              <a:t> cromosoma, mentre la </a:t>
            </a:r>
            <a:r>
              <a:rPr>
                <a:solidFill>
                  <a:srgbClr val="FFF921"/>
                </a:solidFill>
                <a:latin typeface="+mj-lt"/>
                <a:ea typeface="+mj-ea"/>
                <a:cs typeface="+mj-cs"/>
                <a:sym typeface="Franklin Gothic Medium"/>
              </a:rPr>
              <a:t>distribuzione casuale dei cromosomi materni e paterni</a:t>
            </a:r>
            <a:r>
              <a:rPr>
                <a:latin typeface="+mj-lt"/>
                <a:ea typeface="+mj-ea"/>
                <a:cs typeface="+mj-cs"/>
                <a:sym typeface="Franklin Gothic Medium"/>
              </a:rPr>
              <a:t> </a:t>
            </a:r>
            <a:r>
              <a:t>determina nuove combinazioni rimescolando gli alleli portati da cromosomi </a:t>
            </a:r>
            <a:r>
              <a:rPr i="1"/>
              <a:t>diversi</a:t>
            </a:r>
            <a:r>
              <a:t>. Questi due processi insieme riescono a spiegare la straordinaria quantità di </a:t>
            </a:r>
            <a:r>
              <a:rPr>
                <a:solidFill>
                  <a:srgbClr val="FFF522"/>
                </a:solidFill>
                <a:latin typeface="+mj-lt"/>
                <a:ea typeface="+mj-ea"/>
                <a:cs typeface="+mj-cs"/>
                <a:sym typeface="Franklin Gothic Medium"/>
              </a:rPr>
              <a:t>variabilità genetica</a:t>
            </a:r>
            <a:r>
              <a:t> che si manifesta nelle cellule dopo la meiosi.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tab 4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5200" y="-381000"/>
            <a:ext cx="7505700" cy="9755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42900" y="-114300"/>
            <a:ext cx="1256367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Con la fecondazione, i gameti aplodi formano zigoti diploidi</a:t>
            </a:r>
          </a:p>
        </p:txBody>
      </p:sp>
      <p:pic>
        <p:nvPicPr>
          <p:cNvPr id="13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9070" y="1786466"/>
            <a:ext cx="5806661" cy="7012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4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381" y="1981200"/>
            <a:ext cx="10114419" cy="778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330200" y="-120650"/>
            <a:ext cx="12890500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L’oogenesi nell’uomo: </a:t>
            </a:r>
            <a:r>
              <a:rPr>
                <a:solidFill>
                  <a:srgbClr val="FDF3FF"/>
                </a:solidFill>
              </a:rPr>
              <a:t>divisioni meiotiche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asimmetriche producono una cellula uovo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di grandi dimensioni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4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8087" y="2444165"/>
            <a:ext cx="8657613" cy="714957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393038" y="-243417"/>
            <a:ext cx="1300480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La spermatogenesi nell’uomo: </a:t>
            </a:r>
            <a:r>
              <a:rPr>
                <a:solidFill>
                  <a:srgbClr val="F5FDFF"/>
                </a:solidFill>
              </a:rPr>
              <a:t>divisioni meiotiche simmetriche producono quattro spermatozoi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270000" y="3505199"/>
            <a:ext cx="11125200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/>
            </a:pPr>
            <a:r>
              <a:t>(1) l’eredità dei geni corrisponde all’eredità</a:t>
            </a:r>
          </a:p>
          <a:p>
            <a:pPr>
              <a:defRPr sz="4300"/>
            </a:pPr>
            <a:r>
              <a:t>dei cromosomi in ogni dettaglio</a:t>
            </a:r>
          </a:p>
          <a:p>
            <a:pPr>
              <a:defRPr sz="4300"/>
            </a:pPr>
            <a:r>
              <a:t> </a:t>
            </a:r>
          </a:p>
          <a:p>
            <a:pPr>
              <a:defRPr sz="4300">
                <a:solidFill>
                  <a:srgbClr val="EEF921"/>
                </a:solidFill>
              </a:defRPr>
            </a:pPr>
            <a:r>
              <a:t>(2) la trasmissione di particolari cromosomi coincide con la trasmissione di caratteri specifici oltre quelli della determinazione del sesso.</a:t>
            </a:r>
          </a:p>
        </p:txBody>
      </p:sp>
      <p:sp>
        <p:nvSpPr>
          <p:cNvPr id="198" name="Shape 198"/>
          <p:cNvSpPr/>
          <p:nvPr/>
        </p:nvSpPr>
        <p:spPr>
          <a:xfrm>
            <a:off x="2296914" y="359833"/>
            <a:ext cx="9071372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Validazione della teoria</a:t>
            </a:r>
          </a:p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cromosomica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028777" y="25400"/>
            <a:ext cx="7836248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Ipotesi di Sutton (1903)</a:t>
            </a:r>
          </a:p>
        </p:txBody>
      </p:sp>
      <p:sp>
        <p:nvSpPr>
          <p:cNvPr id="201" name="Shape 201"/>
          <p:cNvSpPr/>
          <p:nvPr/>
        </p:nvSpPr>
        <p:spPr>
          <a:xfrm>
            <a:off x="254000" y="1947333"/>
            <a:ext cx="1270000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E7F821"/>
                </a:solidFill>
              </a:defRPr>
            </a:pPr>
            <a:r>
              <a:t>2. Il complemento cromosomico, come i geni di Mendel,</a:t>
            </a:r>
          </a:p>
          <a:p>
            <a:pPr>
              <a:defRPr>
                <a:solidFill>
                  <a:srgbClr val="E7F821"/>
                </a:solidFill>
              </a:defRPr>
            </a:pPr>
            <a:r>
              <a:t>non mostra variazioni quando viene trasmesso dai genitori alla progenie.</a:t>
            </a:r>
          </a:p>
        </p:txBody>
      </p:sp>
      <p:sp>
        <p:nvSpPr>
          <p:cNvPr id="202" name="Shape 202"/>
          <p:cNvSpPr/>
          <p:nvPr/>
        </p:nvSpPr>
        <p:spPr>
          <a:xfrm>
            <a:off x="241300" y="2973916"/>
            <a:ext cx="1272540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3. Durante la meiosi, i cromosomi omologhi si appaiano e</a:t>
            </a:r>
          </a:p>
          <a:p>
            <a:r>
              <a:t>poi si separano in gameti differenti così come gli alleli alternativi di ciascun gene segregano in gameti diversi</a:t>
            </a:r>
          </a:p>
        </p:txBody>
      </p:sp>
      <p:sp>
        <p:nvSpPr>
          <p:cNvPr id="203" name="Shape 203"/>
          <p:cNvSpPr/>
          <p:nvPr/>
        </p:nvSpPr>
        <p:spPr>
          <a:xfrm>
            <a:off x="292100" y="4445000"/>
            <a:ext cx="12801600" cy="187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6018"/>
                </a:solidFill>
              </a:defRPr>
            </a:pPr>
            <a:r>
              <a:t>4. Le copie materne e paterne di ciascuna coppia cromosomica</a:t>
            </a:r>
          </a:p>
          <a:p>
            <a:pPr>
              <a:defRPr>
                <a:solidFill>
                  <a:srgbClr val="FF6018"/>
                </a:solidFill>
              </a:defRPr>
            </a:pPr>
            <a:r>
              <a:t>si separano ai poli opposti del fuso a prescindere dalla segregazione di ogni altra coppia di omologhi, così come alleli alternativi di geni non associati assortiscono in maniera indipendente.</a:t>
            </a:r>
          </a:p>
        </p:txBody>
      </p:sp>
      <p:sp>
        <p:nvSpPr>
          <p:cNvPr id="204" name="Shape 204"/>
          <p:cNvSpPr/>
          <p:nvPr/>
        </p:nvSpPr>
        <p:spPr>
          <a:xfrm>
            <a:off x="254000" y="6197600"/>
            <a:ext cx="12446000" cy="187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DF40D"/>
                </a:solidFill>
              </a:defRPr>
            </a:pPr>
            <a:r>
              <a:t>5. Durante la fecondazione il gruppo di cromosomi di una</a:t>
            </a:r>
          </a:p>
          <a:p>
            <a:pPr>
              <a:defRPr>
                <a:solidFill>
                  <a:srgbClr val="FDF40D"/>
                </a:solidFill>
              </a:defRPr>
            </a:pPr>
            <a:r>
              <a:t>cellula uovo si unisce con il gruppo dei cromosomi di uno spermatozoo incontrato a caso, così come gli alleli di un genitore si uniscono a caso con quelli provenienti dall’altro genitore.</a:t>
            </a:r>
          </a:p>
        </p:txBody>
      </p:sp>
      <p:sp>
        <p:nvSpPr>
          <p:cNvPr id="205" name="Shape 205"/>
          <p:cNvSpPr/>
          <p:nvPr/>
        </p:nvSpPr>
        <p:spPr>
          <a:xfrm>
            <a:off x="241300" y="8172450"/>
            <a:ext cx="130937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43F72C"/>
                </a:solidFill>
              </a:defRPr>
            </a:pPr>
            <a:r>
              <a:t>6. In tutte le cellule che derivano dalla fecondazione di una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t>cellula uovo, metà dei cromosomi e metà dei geni sono di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t>origine materna, l’altra metà di origine paterna</a:t>
            </a:r>
          </a:p>
        </p:txBody>
      </p:sp>
      <p:sp>
        <p:nvSpPr>
          <p:cNvPr id="206" name="Shape 206"/>
          <p:cNvSpPr/>
          <p:nvPr/>
        </p:nvSpPr>
        <p:spPr>
          <a:xfrm>
            <a:off x="254000" y="935566"/>
            <a:ext cx="1244600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1. Ogni cellula contiene due copie di ciascun tipo di cromosoma</a:t>
            </a:r>
          </a:p>
          <a:p>
            <a:r>
              <a:t>e ci sono due copie di ciascun tipo di gene.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2" animBg="1" advAuto="0"/>
      <p:bldP spid="202" grpId="3" animBg="1" advAuto="0"/>
      <p:bldP spid="203" grpId="4" animBg="1" advAuto="0"/>
      <p:bldP spid="204" grpId="5" animBg="1" advAuto="0"/>
      <p:bldP spid="205" grpId="6" animBg="1" advAuto="0"/>
      <p:bldP spid="206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tab 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0" y="88900"/>
            <a:ext cx="8242300" cy="9276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4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317500"/>
            <a:ext cx="5516556" cy="911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4300" y="1282700"/>
            <a:ext cx="4051300" cy="520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9100" y="190500"/>
            <a:ext cx="6235700" cy="842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6083300" y="177800"/>
            <a:ext cx="3479800" cy="8331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4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2446815"/>
            <a:ext cx="10109200" cy="7116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32870" y="-63501"/>
            <a:ext cx="12320060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L’analisi dei rari errori della meiosi ha fornito un ulteriore sostegno alla teoria cromosomica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4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0975" y="1892300"/>
            <a:ext cx="6241966" cy="71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635000" y="-186267"/>
            <a:ext cx="11734800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5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 caratteri associati ai cromosomi X e Y nell’uomo sono identificati mediante l’analisi dei pedigree</a:t>
            </a:r>
          </a:p>
        </p:txBody>
      </p:sp>
      <p:sp>
        <p:nvSpPr>
          <p:cNvPr id="220" name="Shape 220"/>
          <p:cNvSpPr/>
          <p:nvPr/>
        </p:nvSpPr>
        <p:spPr>
          <a:xfrm>
            <a:off x="6400800" y="2552700"/>
            <a:ext cx="6273800" cy="6426200"/>
          </a:xfrm>
          <a:prstGeom prst="rect">
            <a:avLst/>
          </a:prstGeom>
          <a:ln w="50800">
            <a:solidFill>
              <a:srgbClr val="FFFC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1. Il carattere si manifesta più frequentemente nei maschi che nelle femmine</a:t>
            </a:r>
          </a:p>
          <a:p>
            <a:pPr>
              <a:defRPr sz="2200">
                <a:solidFill>
                  <a:srgbClr val="D95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La mutazione e il carattere non vengono mai trasmessi dal padre al figlio poiché i figli ricevono dai propri padri solo il cromosoma Y.</a:t>
            </a:r>
          </a:p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FFFF"/>
                </a:solidFill>
              </a:rPr>
              <a:t>3. Un maschio malato, invece, trasmette la mutazione associata all’X a tutte le sue figlie, che si comportano da portatori eterozigoti senza manifestare il carattere, ma trasmettendolo alla loro progenie.</a:t>
            </a:r>
            <a:r>
              <a:t> 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In questo modo, il carattere spesso salta una generazione, dato che la mutazione viene trasmessa dal nonno, tramite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una figlia portatrice, al nipote maschio.</a:t>
            </a:r>
          </a:p>
          <a:p>
            <a:pPr>
              <a:defRPr sz="2200">
                <a:solidFill>
                  <a:srgbClr val="9CD21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5. Il solo modo in cui il carattere può comparire nelle generazioni successive è quando la sorella di un maschio ma-lato è portatrice. In tal caso, metà dei suoi figli maschi mostreranno il carattere.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900" y="1485900"/>
            <a:ext cx="6604000" cy="825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749300" y="-177801"/>
            <a:ext cx="1214120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numero e la forma dei cromosomi variano da specie a specie</a:t>
            </a:r>
          </a:p>
        </p:txBody>
      </p:sp>
      <p:pic>
        <p:nvPicPr>
          <p:cNvPr id="14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2332" y="1536700"/>
            <a:ext cx="6357475" cy="547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4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8800" y="1587500"/>
            <a:ext cx="6819900" cy="657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tab 4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6050" y="3970855"/>
            <a:ext cx="13296900" cy="572771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-25400" y="427566"/>
            <a:ext cx="13004800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modo con cui i cromosomi determinano il sesso di un individuo non è uguale per tutte le specie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4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1934" y="1054100"/>
            <a:ext cx="5665775" cy="850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3774964" y="42333"/>
            <a:ext cx="515957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ciclo cellulare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4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8100"/>
            <a:ext cx="13004800" cy="984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4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2600" y="800100"/>
            <a:ext cx="6959600" cy="816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4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927100"/>
            <a:ext cx="7150100" cy="789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FDBDAA"/>
      </a:dk1>
      <a:lt1>
        <a:srgbClr val="53D5F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697</Words>
  <Application>Microsoft Macintosh PowerPoint</Application>
  <PresentationFormat>Personalizzato</PresentationFormat>
  <Paragraphs>52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White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4</cp:revision>
  <dcterms:modified xsi:type="dcterms:W3CDTF">2019-03-14T18:04:59Z</dcterms:modified>
</cp:coreProperties>
</file>