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" ContentType="image/t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80" r:id="rId3"/>
    <p:sldId id="28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3429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0287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17145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057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24003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1264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334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42290" anchor="t"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1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ctr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Corso di Genetica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-Lezione </a:t>
            </a:r>
            <a:r>
              <a:rPr lang="it-IT"/>
              <a:t>4</a:t>
            </a:r>
            <a:r>
              <a:t>-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Cenci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406400" y="1841500"/>
            <a:ext cx="11391900" cy="1168400"/>
          </a:xfrm>
          <a:prstGeom prst="rect">
            <a:avLst/>
          </a:prstGeom>
          <a:solidFill>
            <a:srgbClr val="CDFB22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(1) i geni possono interagire per generare caratteri nuovi, </a:t>
            </a:r>
          </a:p>
        </p:txBody>
      </p:sp>
      <p:sp>
        <p:nvSpPr>
          <p:cNvPr id="229" name="Shape 229"/>
          <p:cNvSpPr/>
          <p:nvPr/>
        </p:nvSpPr>
        <p:spPr>
          <a:xfrm>
            <a:off x="1422400" y="3022600"/>
            <a:ext cx="11468100" cy="1701800"/>
          </a:xfrm>
          <a:prstGeom prst="rect">
            <a:avLst/>
          </a:prstGeom>
          <a:solidFill>
            <a:srgbClr val="D27D37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(2) gli alleli dominanti di due geni che interagiscono, possono essere entrambi necessari per la produzione di un particolare fenotipo, </a:t>
            </a:r>
          </a:p>
        </p:txBody>
      </p:sp>
      <p:sp>
        <p:nvSpPr>
          <p:cNvPr id="230" name="Shape 230"/>
          <p:cNvSpPr/>
          <p:nvPr/>
        </p:nvSpPr>
        <p:spPr>
          <a:xfrm>
            <a:off x="101600" y="4775200"/>
            <a:ext cx="11455400" cy="1168400"/>
          </a:xfrm>
          <a:prstGeom prst="rect">
            <a:avLst/>
          </a:prstGeom>
          <a:solidFill>
            <a:srgbClr val="3D5FD1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(3) gli alleli di un gene possono mascherare gli effetti di un altro </a:t>
            </a:r>
          </a:p>
        </p:txBody>
      </p:sp>
      <p:sp>
        <p:nvSpPr>
          <p:cNvPr id="231" name="Shape 231"/>
          <p:cNvSpPr/>
          <p:nvPr/>
        </p:nvSpPr>
        <p:spPr>
          <a:xfrm>
            <a:off x="1447800" y="6096000"/>
            <a:ext cx="11430000" cy="1168400"/>
          </a:xfrm>
          <a:prstGeom prst="rect">
            <a:avLst/>
          </a:prstGeom>
          <a:solidFill>
            <a:srgbClr val="5DCFC1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(4) gli alleli mutanti di più geni differenti possono generare lo stesso fenotipo.</a:t>
            </a:r>
          </a:p>
        </p:txBody>
      </p:sp>
      <p:sp>
        <p:nvSpPr>
          <p:cNvPr id="232" name="Shape 232"/>
          <p:cNvSpPr/>
          <p:nvPr/>
        </p:nvSpPr>
        <p:spPr>
          <a:xfrm>
            <a:off x="187451" y="7264400"/>
            <a:ext cx="12103101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600">
                <a:solidFill>
                  <a:srgbClr val="F3FB2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 per ogni tipo di interazione genica gli alleli di uno o di entrambi i geni possono esibire dominanza incompleta o codominanza, e queste possibilità aumentano il potenziale di </a:t>
            </a:r>
            <a:r>
              <a:rPr sz="4800">
                <a:solidFill>
                  <a:srgbClr val="51BBFF"/>
                </a:solidFill>
              </a:rPr>
              <a:t>diversità fenotipica.</a:t>
            </a:r>
          </a:p>
        </p:txBody>
      </p:sp>
      <p:sp>
        <p:nvSpPr>
          <p:cNvPr id="233" name="Shape 233"/>
          <p:cNvSpPr/>
          <p:nvPr/>
        </p:nvSpPr>
        <p:spPr>
          <a:xfrm>
            <a:off x="596900" y="762000"/>
            <a:ext cx="113792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53D5FD"/>
                </a:solidFill>
              </a:rPr>
              <a:t>ci sono</a:t>
            </a:r>
            <a:r>
              <a:rPr>
                <a:solidFill>
                  <a:srgbClr val="9EFA0E"/>
                </a:solidFill>
              </a:rPr>
              <a:t> </a:t>
            </a:r>
            <a:r>
              <a:rPr>
                <a:solidFill>
                  <a:srgbClr val="53C5FF"/>
                </a:solidFill>
              </a:rPr>
              <a:t>diverse variazioni genetiche sul tema dei caratteri multifattoriali:</a:t>
            </a:r>
          </a:p>
        </p:txBody>
      </p:sp>
      <p:sp>
        <p:nvSpPr>
          <p:cNvPr id="234" name="Shape 234"/>
          <p:cNvSpPr/>
          <p:nvPr/>
        </p:nvSpPr>
        <p:spPr>
          <a:xfrm>
            <a:off x="6315201" y="133350"/>
            <a:ext cx="4729526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4F26"/>
                </a:solidFill>
              </a:defRPr>
            </a:lvl1pPr>
          </a:lstStyle>
          <a:p>
            <a:r>
              <a:t>RIASSUMENDO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1" animBg="1" advAuto="0"/>
      <p:bldP spid="229" grpId="2" animBg="1" advAuto="0"/>
      <p:bldP spid="230" grpId="3" animBg="1" advAuto="0"/>
      <p:bldP spid="231" grpId="4" animBg="1" advAuto="0"/>
      <p:bldP spid="232" grpId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3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-25400"/>
            <a:ext cx="7353300" cy="10253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3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6700" y="723900"/>
            <a:ext cx="7404100" cy="831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444500" y="279400"/>
            <a:ext cx="11531600" cy="223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solidFill>
                  <a:srgbClr val="FFA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Il fenotipo dipende spesso dalla </a:t>
            </a:r>
            <a:r>
              <a:rPr>
                <a:solidFill>
                  <a:srgbClr val="FFFFFF"/>
                </a:solidFill>
              </a:rPr>
              <a:t>penetranza</a:t>
            </a:r>
          </a:p>
          <a:p>
            <a:pPr>
              <a:defRPr sz="4800">
                <a:solidFill>
                  <a:srgbClr val="FFA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 dall’</a:t>
            </a:r>
            <a:r>
              <a:rPr>
                <a:solidFill>
                  <a:srgbClr val="D9EB37"/>
                </a:solidFill>
              </a:rPr>
              <a:t>espressività</a:t>
            </a:r>
          </a:p>
        </p:txBody>
      </p:sp>
      <p:sp>
        <p:nvSpPr>
          <p:cNvPr id="241" name="Shape 241"/>
          <p:cNvSpPr/>
          <p:nvPr/>
        </p:nvSpPr>
        <p:spPr>
          <a:xfrm>
            <a:off x="330200" y="2527300"/>
            <a:ext cx="11811000" cy="3327400"/>
          </a:xfrm>
          <a:prstGeom prst="rect">
            <a:avLst/>
          </a:prstGeom>
          <a:ln w="12700">
            <a:solidFill>
              <a:srgbClr val="FFBE1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 genetisti usano il termine </a:t>
            </a:r>
            <a:r>
              <a:rPr b="1">
                <a:solidFill>
                  <a:srgbClr val="F5EC00"/>
                </a:solidFill>
              </a:rPr>
              <a:t>penetranza</a:t>
            </a:r>
            <a:r>
              <a:rPr b="1"/>
              <a:t> </a:t>
            </a:r>
            <a:r>
              <a:t>per descrivere</a:t>
            </a:r>
          </a:p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quanti individui di una popolazione con un certo genotipo, mostrano il fenotipo atteso. La penetranza può essere</a:t>
            </a:r>
            <a:r>
              <a:rPr i="1"/>
              <a:t> completa </a:t>
            </a:r>
            <a:r>
              <a:t>(100%), come per i caratteri studiati da Mendel, o</a:t>
            </a:r>
            <a:r>
              <a:rPr i="1"/>
              <a:t> incompleta</a:t>
            </a:r>
            <a:r>
              <a:t>, come per il retinoblastoma</a:t>
            </a:r>
          </a:p>
        </p:txBody>
      </p:sp>
      <p:sp>
        <p:nvSpPr>
          <p:cNvPr id="242" name="Shape 242"/>
          <p:cNvSpPr/>
          <p:nvPr/>
        </p:nvSpPr>
        <p:spPr>
          <a:xfrm>
            <a:off x="292100" y="6464300"/>
            <a:ext cx="12420600" cy="2794000"/>
          </a:xfrm>
          <a:prstGeom prst="rect">
            <a:avLst/>
          </a:prstGeom>
          <a:ln w="12700">
            <a:solidFill>
              <a:srgbClr val="FFFA4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8FE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L’</a:t>
            </a:r>
            <a:r>
              <a:rPr b="1">
                <a:solidFill>
                  <a:srgbClr val="E63B7A"/>
                </a:solidFill>
              </a:rPr>
              <a:t>espressività</a:t>
            </a:r>
            <a:r>
              <a:rPr b="1"/>
              <a:t> </a:t>
            </a:r>
            <a:r>
              <a:t>si riferisce al grado o all’intensità con cui un</a:t>
            </a:r>
          </a:p>
          <a:p>
            <a:pPr>
              <a:defRPr sz="3600">
                <a:solidFill>
                  <a:srgbClr val="8FE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particolare genotipo è espresso in un fenotipo. L’espressività può essere </a:t>
            </a:r>
            <a:r>
              <a:rPr i="1"/>
              <a:t>variabile</a:t>
            </a:r>
            <a:r>
              <a:t>, come per il retinoblastoma (un occhio o entrambi), o </a:t>
            </a:r>
            <a:r>
              <a:rPr i="1"/>
              <a:t>invariabile</a:t>
            </a:r>
            <a:r>
              <a:t>, come il colore del pisello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  <p:bldP spid="242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8939" y="546063"/>
            <a:ext cx="6862954" cy="4223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4634" y="5796187"/>
            <a:ext cx="4050702" cy="392633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2648069" y="-283634"/>
            <a:ext cx="744469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Penetranza Incompleta</a:t>
            </a:r>
          </a:p>
        </p:txBody>
      </p:sp>
      <p:sp>
        <p:nvSpPr>
          <p:cNvPr id="247" name="Shape 247"/>
          <p:cNvSpPr/>
          <p:nvPr/>
        </p:nvSpPr>
        <p:spPr>
          <a:xfrm>
            <a:off x="4772683" y="4812903"/>
            <a:ext cx="386348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Espressività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3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192" y="1993900"/>
            <a:ext cx="10916170" cy="496017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342900" y="215899"/>
            <a:ext cx="12643313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L’ambiente può influire sull’espressione fenotipica di un genotipo</a:t>
            </a:r>
          </a:p>
        </p:txBody>
      </p:sp>
      <p:sp>
        <p:nvSpPr>
          <p:cNvPr id="251" name="Shape 251"/>
          <p:cNvSpPr/>
          <p:nvPr/>
        </p:nvSpPr>
        <p:spPr>
          <a:xfrm>
            <a:off x="1405921" y="7014633"/>
            <a:ext cx="5660582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4013"/>
                </a:solidFill>
              </a:defRPr>
            </a:pPr>
            <a:r>
              <a:t>Mutazioni condizionali</a:t>
            </a:r>
          </a:p>
          <a:p>
            <a:pPr marL="342900" lvl="1" indent="0">
              <a:buSzPct val="126000"/>
              <a:buChar char="•"/>
              <a:defRPr sz="3600"/>
            </a:pPr>
            <a:r>
              <a:t>permissive</a:t>
            </a:r>
          </a:p>
          <a:p>
            <a:pPr marL="342900" lvl="1" indent="0">
              <a:buSzPct val="126000"/>
              <a:buChar char="•"/>
              <a:defRPr sz="3600"/>
            </a:pPr>
            <a:r>
              <a:t>restrittive</a:t>
            </a:r>
          </a:p>
        </p:txBody>
      </p:sp>
      <p:sp>
        <p:nvSpPr>
          <p:cNvPr id="252" name="Shape 252"/>
          <p:cNvSpPr/>
          <p:nvPr/>
        </p:nvSpPr>
        <p:spPr>
          <a:xfrm>
            <a:off x="7573773" y="8157633"/>
            <a:ext cx="25562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AE3C"/>
                </a:solidFill>
              </a:defRPr>
            </a:lvl1pPr>
          </a:lstStyle>
          <a:p>
            <a:r>
              <a:t>Fenocopie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tab 3.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8152" y="1369150"/>
            <a:ext cx="11272068" cy="7355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800" y="1892300"/>
            <a:ext cx="5346700" cy="7594959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6350" y="50800"/>
            <a:ext cx="129921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Federico Guglielmo di Prussia e le Guardie di Potsdam (1713-1740)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6900" y="1854200"/>
            <a:ext cx="6731000" cy="496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568452" y="7421033"/>
            <a:ext cx="11583525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FF4423"/>
                </a:solidFill>
              </a:rPr>
              <a:t>Caratteri continui</a:t>
            </a:r>
            <a:r>
              <a:t>: </a:t>
            </a: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 produciono fenotipi a variazione continua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3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9600" y="1266419"/>
            <a:ext cx="13487400" cy="85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152400" y="-146050"/>
            <a:ext cx="14033500" cy="223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 b="1">
                <a:solidFill>
                  <a:srgbClr val="90E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Anche la variabilità continua può essere spiegata dalle estensioni dell’analisi </a:t>
            </a:r>
          </a:p>
          <a:p>
            <a:pPr>
              <a:defRPr sz="4800" b="1">
                <a:solidFill>
                  <a:srgbClr val="90E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mendeliana</a:t>
            </a:r>
          </a:p>
        </p:txBody>
      </p:sp>
      <p:sp>
        <p:nvSpPr>
          <p:cNvPr id="264" name="Shape 264"/>
          <p:cNvSpPr/>
          <p:nvPr/>
        </p:nvSpPr>
        <p:spPr>
          <a:xfrm>
            <a:off x="1905000" y="2603500"/>
            <a:ext cx="2794000" cy="6070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4914900" y="1663700"/>
            <a:ext cx="3771900" cy="6972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9080500" y="1625600"/>
            <a:ext cx="3771900" cy="701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  <p:bldP spid="265" grpId="2" animBg="1" advAuto="0"/>
      <p:bldP spid="266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neral Hospit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19" y="341910"/>
            <a:ext cx="12947786" cy="761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285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330200" y="330200"/>
            <a:ext cx="12357100" cy="3429000"/>
          </a:xfrm>
          <a:prstGeom prst="rect">
            <a:avLst/>
          </a:prstGeom>
          <a:ln w="38100">
            <a:solidFill>
              <a:srgbClr val="28F91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FFBB2D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I caratteri continui (chiamati anche </a:t>
            </a:r>
            <a:r>
              <a: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caratteri quantitativi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)</a:t>
            </a:r>
          </a:p>
          <a:p>
            <a:pPr>
              <a:defRPr sz="3600">
                <a:solidFill>
                  <a:srgbClr val="FFBB2D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variano quantitativamente in un intervallo di valori e possono essere anche misurati: la lunghezza di un fiore del tabacco,in millimetri, la quantità di latte giornalmente prodotto da una mucca, in litri, l’altezza di una persona, in metri.</a:t>
            </a:r>
          </a:p>
        </p:txBody>
      </p:sp>
      <p:sp>
        <p:nvSpPr>
          <p:cNvPr id="269" name="Shape 269"/>
          <p:cNvSpPr/>
          <p:nvPr/>
        </p:nvSpPr>
        <p:spPr>
          <a:xfrm>
            <a:off x="390651" y="4095750"/>
            <a:ext cx="12204701" cy="283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sz="3600">
                <a:solidFill>
                  <a:srgbClr val="40D7FF"/>
                </a:solidFill>
                <a:latin typeface="Helvetica"/>
                <a:ea typeface="Helvetica"/>
                <a:cs typeface="Helvetica"/>
                <a:sym typeface="Helvetica"/>
              </a:rPr>
              <a:t>Essi sono di solito </a:t>
            </a:r>
            <a:r>
              <a:rPr sz="3600" b="1">
                <a:solidFill>
                  <a:srgbClr val="F8FB30"/>
                </a:solidFill>
                <a:latin typeface="Helvetica"/>
                <a:ea typeface="Helvetica"/>
                <a:cs typeface="Helvetica"/>
                <a:sym typeface="Helvetica"/>
              </a:rPr>
              <a:t>poligenici</a:t>
            </a:r>
            <a:r>
              <a:rPr sz="3600" b="1">
                <a:solidFill>
                  <a:srgbClr val="40D7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3600">
                <a:solidFill>
                  <a:srgbClr val="40D7FF"/>
                </a:solidFill>
                <a:latin typeface="Helvetica"/>
                <a:ea typeface="Helvetica"/>
                <a:cs typeface="Helvetica"/>
                <a:sym typeface="Helvetica"/>
              </a:rPr>
              <a:t>(controllati da più geni) e mostrano gli effetti additivi di un gran numero di alleli, che creano un enorme potenziale di variazione all’interno di una popolazione.</a:t>
            </a:r>
          </a:p>
        </p:txBody>
      </p:sp>
      <p:sp>
        <p:nvSpPr>
          <p:cNvPr id="270" name="Shape 270"/>
          <p:cNvSpPr/>
          <p:nvPr/>
        </p:nvSpPr>
        <p:spPr>
          <a:xfrm>
            <a:off x="419100" y="7137400"/>
            <a:ext cx="125984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9EFA01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I caratteri poligenici sono, per definizione, </a:t>
            </a:r>
            <a:r>
              <a:rPr b="1">
                <a:solidFill>
                  <a:srgbClr val="DF6FFF"/>
                </a:solidFill>
                <a:latin typeface="Helvetica"/>
                <a:ea typeface="Helvetica"/>
                <a:cs typeface="Helvetica"/>
                <a:sym typeface="Helvetica"/>
              </a:rPr>
              <a:t>multifattoriali,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3600">
                <a:solidFill>
                  <a:srgbClr val="9EFA01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ma non tutti i caratteri multifattoriali sono poligenici (alcuni,</a:t>
            </a:r>
          </a:p>
          <a:p>
            <a:pPr>
              <a:defRPr sz="3600">
                <a:solidFill>
                  <a:srgbClr val="9EFA01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per esempio, sono determinati dal modo in cui gli alleli di un</a:t>
            </a:r>
          </a:p>
          <a:p>
            <a:pPr>
              <a:defRPr sz="3600">
                <a:solidFill>
                  <a:srgbClr val="9EFA01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gene interagiscono l’uno con l’altro e con l’ambiente).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1" animBg="1" advAuto="0"/>
      <p:bldP spid="270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75880" y="1378397"/>
            <a:ext cx="6857702" cy="6108700"/>
          </a:xfrm>
        </p:spPr>
        <p:txBody>
          <a:bodyPr/>
          <a:lstStyle/>
          <a:p>
            <a:r>
              <a:rPr lang="en-US"/>
              <a:t>Alan gruppo Sanguigno AB</a:t>
            </a:r>
          </a:p>
          <a:p>
            <a:r>
              <a:rPr lang="en-US"/>
              <a:t>Monica gruppo Sanguigno A</a:t>
            </a:r>
          </a:p>
          <a:p>
            <a:r>
              <a:rPr lang="en-US"/>
              <a:t>Jane, figlia, gruppo sanguigno 0</a:t>
            </a:r>
          </a:p>
          <a:p>
            <a:pPr algn="ctr"/>
            <a:r>
              <a:rPr lang="en-US" sz="4800">
                <a:solidFill>
                  <a:srgbClr val="FF0000"/>
                </a:solidFill>
              </a:rPr>
              <a:t>Allora Alan non è il padre di Jane??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046" y="5602511"/>
            <a:ext cx="5743954" cy="287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934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TAB 3.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2300" y="1981200"/>
            <a:ext cx="13767293" cy="600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535694" y="266699"/>
            <a:ext cx="499067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Riassumendo…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3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1422291"/>
            <a:ext cx="11620500" cy="847535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520700" y="-127000"/>
            <a:ext cx="11201400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t>Estensioni delle leggi di Mendel nei</a:t>
            </a:r>
          </a:p>
          <a:p>
            <a: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t>casi di eredità multifattoriale</a:t>
            </a:r>
          </a:p>
        </p:txBody>
      </p:sp>
      <p:grpSp>
        <p:nvGrpSpPr>
          <p:cNvPr id="171" name="Group 171"/>
          <p:cNvGrpSpPr/>
          <p:nvPr/>
        </p:nvGrpSpPr>
        <p:grpSpPr>
          <a:xfrm>
            <a:off x="596900" y="1511300"/>
            <a:ext cx="11455400" cy="8242300"/>
            <a:chOff x="0" y="0"/>
            <a:chExt cx="11455400" cy="8242300"/>
          </a:xfrm>
        </p:grpSpPr>
        <p:sp>
          <p:nvSpPr>
            <p:cNvPr id="169" name="Shape 169"/>
            <p:cNvSpPr/>
            <p:nvPr/>
          </p:nvSpPr>
          <p:spPr>
            <a:xfrm>
              <a:off x="5715000" y="0"/>
              <a:ext cx="5740400" cy="6438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0" y="6705600"/>
              <a:ext cx="11430000" cy="1536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sp>
        <p:nvSpPr>
          <p:cNvPr id="172" name="Shape 172"/>
          <p:cNvSpPr/>
          <p:nvPr/>
        </p:nvSpPr>
        <p:spPr>
          <a:xfrm>
            <a:off x="3060700" y="4813300"/>
            <a:ext cx="3136900" cy="3111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grpSp>
        <p:nvGrpSpPr>
          <p:cNvPr id="175" name="Group 175"/>
          <p:cNvGrpSpPr/>
          <p:nvPr/>
        </p:nvGrpSpPr>
        <p:grpSpPr>
          <a:xfrm>
            <a:off x="812800" y="6108700"/>
            <a:ext cx="2070100" cy="1422400"/>
            <a:chOff x="0" y="0"/>
            <a:chExt cx="2070100" cy="1422400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584200" cy="1422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533400" y="67733"/>
              <a:ext cx="1536700" cy="13546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grpSp>
        <p:nvGrpSpPr>
          <p:cNvPr id="181" name="Group 181"/>
          <p:cNvGrpSpPr/>
          <p:nvPr/>
        </p:nvGrpSpPr>
        <p:grpSpPr>
          <a:xfrm>
            <a:off x="2641600" y="2554337"/>
            <a:ext cx="2712641" cy="2373263"/>
            <a:chOff x="0" y="0"/>
            <a:chExt cx="2712640" cy="2373262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856506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447800" y="0"/>
              <a:ext cx="856506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65100" y="698500"/>
              <a:ext cx="2070100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254000" y="1981200"/>
              <a:ext cx="1099741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612900" y="1987550"/>
              <a:ext cx="1099741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4" animBg="1" advAuto="0"/>
      <p:bldP spid="172" grpId="3" animBg="1" advAuto="0"/>
      <p:bldP spid="175" grpId="1" animBg="1" advAuto="0"/>
      <p:bldP spid="181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3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500" y="2514600"/>
            <a:ext cx="10083800" cy="713765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482600" y="177800"/>
            <a:ext cx="11607800" cy="2260600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FFC4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In alcune interazioni di sistemi a due geni, le quattro classi fenotipiche F2 definite da Mendel producono meno di quattro fenotipi visibili, perché alcuni fenotipi includono una o più classi genotipiche</a:t>
            </a:r>
          </a:p>
        </p:txBody>
      </p:sp>
      <p:sp>
        <p:nvSpPr>
          <p:cNvPr id="185" name="Shape 185"/>
          <p:cNvSpPr/>
          <p:nvPr/>
        </p:nvSpPr>
        <p:spPr>
          <a:xfrm>
            <a:off x="6565900" y="2508250"/>
            <a:ext cx="4450706" cy="469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2F2A2B"/>
                </a:solidFill>
              </a:rPr>
              <a:t>azione genica complementare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4591269" y="7861300"/>
            <a:ext cx="6020502" cy="1022351"/>
            <a:chOff x="19269" y="0"/>
            <a:chExt cx="6020501" cy="1022350"/>
          </a:xfrm>
        </p:grpSpPr>
        <p:grpSp>
          <p:nvGrpSpPr>
            <p:cNvPr id="188" name="Group 188"/>
            <p:cNvGrpSpPr/>
            <p:nvPr/>
          </p:nvGrpSpPr>
          <p:grpSpPr>
            <a:xfrm>
              <a:off x="19269" y="0"/>
              <a:ext cx="818264" cy="1022351"/>
              <a:chOff x="19269" y="0"/>
              <a:chExt cx="818263" cy="1022350"/>
            </a:xfrm>
          </p:grpSpPr>
          <p:sp>
            <p:nvSpPr>
              <p:cNvPr id="186" name="Shape 186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397001" y="577850"/>
                <a:ext cx="440532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t>aa</a:t>
                </a:r>
              </a:p>
            </p:txBody>
          </p:sp>
        </p:grpSp>
        <p:sp>
          <p:nvSpPr>
            <p:cNvPr id="189" name="Shape 189"/>
            <p:cNvSpPr/>
            <p:nvPr/>
          </p:nvSpPr>
          <p:spPr>
            <a:xfrm>
              <a:off x="4346701" y="82550"/>
              <a:ext cx="1693070" cy="444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t>Fiore bianco</a:t>
              </a:r>
            </a:p>
          </p:txBody>
        </p:sp>
      </p:grpSp>
      <p:grpSp>
        <p:nvGrpSpPr>
          <p:cNvPr id="196" name="Group 196"/>
          <p:cNvGrpSpPr/>
          <p:nvPr/>
        </p:nvGrpSpPr>
        <p:grpSpPr>
          <a:xfrm>
            <a:off x="1460500" y="2489200"/>
            <a:ext cx="10083800" cy="7137658"/>
            <a:chOff x="0" y="0"/>
            <a:chExt cx="10083800" cy="7137657"/>
          </a:xfrm>
        </p:grpSpPr>
        <p:pic>
          <p:nvPicPr>
            <p:cNvPr id="191" name="3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083800" cy="7137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4" name="Group 194"/>
            <p:cNvGrpSpPr/>
            <p:nvPr/>
          </p:nvGrpSpPr>
          <p:grpSpPr>
            <a:xfrm>
              <a:off x="5404069" y="5372100"/>
              <a:ext cx="819752" cy="1022351"/>
              <a:chOff x="19269" y="0"/>
              <a:chExt cx="819751" cy="1022350"/>
            </a:xfrm>
          </p:grpSpPr>
          <p:sp>
            <p:nvSpPr>
              <p:cNvPr id="192" name="Shape 192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397001" y="577850"/>
                <a:ext cx="442020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t>bb</a:t>
                </a:r>
              </a:p>
            </p:txBody>
          </p:sp>
        </p:grpSp>
        <p:sp>
          <p:nvSpPr>
            <p:cNvPr id="195" name="Shape 195"/>
            <p:cNvSpPr/>
            <p:nvPr/>
          </p:nvSpPr>
          <p:spPr>
            <a:xfrm>
              <a:off x="7458201" y="5429250"/>
              <a:ext cx="1693070" cy="444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t>Fiore bianco</a:t>
              </a:r>
            </a:p>
          </p:txBody>
        </p:sp>
      </p:grpSp>
      <p:grpSp>
        <p:nvGrpSpPr>
          <p:cNvPr id="205" name="Group 205"/>
          <p:cNvGrpSpPr/>
          <p:nvPr/>
        </p:nvGrpSpPr>
        <p:grpSpPr>
          <a:xfrm>
            <a:off x="1460500" y="2552700"/>
            <a:ext cx="10083800" cy="7137658"/>
            <a:chOff x="0" y="0"/>
            <a:chExt cx="10083800" cy="7137657"/>
          </a:xfrm>
        </p:grpSpPr>
        <p:pic>
          <p:nvPicPr>
            <p:cNvPr id="197" name="3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083800" cy="7137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0" name="Group 200"/>
            <p:cNvGrpSpPr/>
            <p:nvPr/>
          </p:nvGrpSpPr>
          <p:grpSpPr>
            <a:xfrm>
              <a:off x="5404069" y="5372100"/>
              <a:ext cx="819752" cy="1022351"/>
              <a:chOff x="19269" y="0"/>
              <a:chExt cx="819751" cy="1022350"/>
            </a:xfrm>
          </p:grpSpPr>
          <p:sp>
            <p:nvSpPr>
              <p:cNvPr id="198" name="Shape 198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397001" y="577850"/>
                <a:ext cx="442020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t>bb</a:t>
                </a:r>
              </a:p>
            </p:txBody>
          </p:sp>
        </p:grpSp>
        <p:sp>
          <p:nvSpPr>
            <p:cNvPr id="201" name="Shape 201"/>
            <p:cNvSpPr/>
            <p:nvPr/>
          </p:nvSpPr>
          <p:spPr>
            <a:xfrm>
              <a:off x="7458201" y="5429250"/>
              <a:ext cx="1693070" cy="444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t>Fiore bianco</a:t>
              </a:r>
            </a:p>
          </p:txBody>
        </p:sp>
        <p:grpSp>
          <p:nvGrpSpPr>
            <p:cNvPr id="204" name="Group 204"/>
            <p:cNvGrpSpPr/>
            <p:nvPr/>
          </p:nvGrpSpPr>
          <p:grpSpPr>
            <a:xfrm>
              <a:off x="3118069" y="5372100"/>
              <a:ext cx="818264" cy="1022351"/>
              <a:chOff x="19269" y="0"/>
              <a:chExt cx="818263" cy="1022350"/>
            </a:xfrm>
          </p:grpSpPr>
          <p:sp>
            <p:nvSpPr>
              <p:cNvPr id="202" name="Shape 202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203" name="Shape 203"/>
              <p:cNvSpPr/>
              <p:nvPr/>
            </p:nvSpPr>
            <p:spPr>
              <a:xfrm>
                <a:off x="397001" y="577850"/>
                <a:ext cx="440532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t>aa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1" animBg="1" advAuto="0"/>
      <p:bldP spid="196" grpId="2" animBg="1" advAuto="0"/>
      <p:bldP spid="205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3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600" y="38100"/>
            <a:ext cx="11811000" cy="779952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016000" y="127000"/>
            <a:ext cx="540034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rPr>
              <a:t>Nei casi di epistasi, gli alleli di un gene mascherano</a:t>
            </a:r>
          </a:p>
          <a:p>
            <a:pPr>
              <a:defRPr sz="1800"/>
            </a:pPr>
            <a:r>
              <a:rPr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rPr>
              <a:t>gli effetti degli alleli di un altro gene</a:t>
            </a:r>
          </a:p>
        </p:txBody>
      </p:sp>
      <p:sp>
        <p:nvSpPr>
          <p:cNvPr id="209" name="Shape 209"/>
          <p:cNvSpPr/>
          <p:nvPr/>
        </p:nvSpPr>
        <p:spPr>
          <a:xfrm>
            <a:off x="304800" y="7975600"/>
            <a:ext cx="12395200" cy="1574800"/>
          </a:xfrm>
          <a:prstGeom prst="rect">
            <a:avLst/>
          </a:prstGeom>
          <a:ln w="38100">
            <a:solidFill>
              <a:srgbClr val="F3FD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Un’interazione genica, in cui gli effetti di un allele di un gene nascondono gli effetti degli alleli di un altro gene, è conosciuta come </a:t>
            </a:r>
            <a:r>
              <a:rPr b="1">
                <a:solidFill>
                  <a:srgbClr val="F8FB39"/>
                </a:solidFill>
              </a:rPr>
              <a:t>epistasi</a:t>
            </a:r>
            <a:r>
              <a:t>; l’allele responsabile del mascheramento (in questo caso, l’allele </a:t>
            </a:r>
            <a:r>
              <a:rPr i="1">
                <a:solidFill>
                  <a:srgbClr val="F5FB40"/>
                </a:solidFill>
              </a:rPr>
              <a:t>e</a:t>
            </a:r>
            <a:r>
              <a:t> del gene </a:t>
            </a:r>
            <a:r>
              <a:rPr i="1">
                <a:solidFill>
                  <a:srgbClr val="FFFA48"/>
                </a:solidFill>
              </a:rPr>
              <a:t>E</a:t>
            </a:r>
            <a:r>
              <a:t>) è </a:t>
            </a:r>
            <a:r>
              <a:rPr b="1">
                <a:solidFill>
                  <a:srgbClr val="FBFB28"/>
                </a:solidFill>
              </a:rPr>
              <a:t>epistatico</a:t>
            </a:r>
            <a:r>
              <a:rPr b="1"/>
              <a:t> </a:t>
            </a:r>
            <a:r>
              <a:t>sul gene che viene mascherato (</a:t>
            </a:r>
            <a:r>
              <a:rPr i="1"/>
              <a:t>gene ipostatico</a:t>
            </a:r>
            <a:r>
              <a:t>).</a:t>
            </a:r>
          </a:p>
        </p:txBody>
      </p:sp>
      <p:sp>
        <p:nvSpPr>
          <p:cNvPr id="210" name="Shape 210"/>
          <p:cNvSpPr/>
          <p:nvPr/>
        </p:nvSpPr>
        <p:spPr>
          <a:xfrm>
            <a:off x="8842501" y="5549900"/>
            <a:ext cx="4486608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r>
              <a:t>Epistasi recessiva</a:t>
            </a:r>
          </a:p>
        </p:txBody>
      </p:sp>
      <p:sp>
        <p:nvSpPr>
          <p:cNvPr id="211" name="Shape 211"/>
          <p:cNvSpPr/>
          <p:nvPr/>
        </p:nvSpPr>
        <p:spPr>
          <a:xfrm>
            <a:off x="6477000" y="749300"/>
            <a:ext cx="5549900" cy="4533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grpSp>
        <p:nvGrpSpPr>
          <p:cNvPr id="214" name="Group 214"/>
          <p:cNvGrpSpPr/>
          <p:nvPr/>
        </p:nvGrpSpPr>
        <p:grpSpPr>
          <a:xfrm>
            <a:off x="762000" y="4241800"/>
            <a:ext cx="5461000" cy="2247900"/>
            <a:chOff x="0" y="0"/>
            <a:chExt cx="5461000" cy="2247900"/>
          </a:xfrm>
        </p:grpSpPr>
        <p:sp>
          <p:nvSpPr>
            <p:cNvPr id="212" name="Shape 212"/>
            <p:cNvSpPr/>
            <p:nvPr/>
          </p:nvSpPr>
          <p:spPr>
            <a:xfrm>
              <a:off x="3175000" y="0"/>
              <a:ext cx="2286000" cy="2247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0" y="177800"/>
              <a:ext cx="1981200" cy="1460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2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2" animBg="1" advAuto="0"/>
      <p:bldP spid="211" grpId="3" animBg="1" advAuto="0"/>
      <p:bldP spid="214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6337300" y="228600"/>
            <a:ext cx="6565900" cy="693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pic>
        <p:nvPicPr>
          <p:cNvPr id="217" name="3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0700" y="203200"/>
            <a:ext cx="13603910" cy="881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8880601" y="7035800"/>
            <a:ext cx="4808673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r>
              <a:t>Epistasi dominante</a:t>
            </a:r>
          </a:p>
        </p:txBody>
      </p:sp>
      <p:grpSp>
        <p:nvGrpSpPr>
          <p:cNvPr id="221" name="Group 221"/>
          <p:cNvGrpSpPr/>
          <p:nvPr/>
        </p:nvGrpSpPr>
        <p:grpSpPr>
          <a:xfrm>
            <a:off x="12700" y="4610100"/>
            <a:ext cx="6159500" cy="2857500"/>
            <a:chOff x="0" y="0"/>
            <a:chExt cx="6159500" cy="2857500"/>
          </a:xfrm>
        </p:grpSpPr>
        <p:sp>
          <p:nvSpPr>
            <p:cNvPr id="219" name="Shape 219"/>
            <p:cNvSpPr/>
            <p:nvPr/>
          </p:nvSpPr>
          <p:spPr>
            <a:xfrm>
              <a:off x="3441700" y="177800"/>
              <a:ext cx="2717800" cy="2679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0" y="0"/>
              <a:ext cx="2298700" cy="2679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sp>
        <p:nvSpPr>
          <p:cNvPr id="222" name="Shape 222"/>
          <p:cNvSpPr/>
          <p:nvPr/>
        </p:nvSpPr>
        <p:spPr>
          <a:xfrm>
            <a:off x="6489700" y="215900"/>
            <a:ext cx="6451600" cy="693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2" animBg="1" advAuto="0"/>
      <p:bldP spid="221" grpId="1" animBg="1" advAuto="0"/>
      <p:bldP spid="222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3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6900" y="1536700"/>
            <a:ext cx="13526228" cy="816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41300" y="-50800"/>
            <a:ext cx="9575800" cy="170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5EC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Per alcuni caratteri, il fenotipo mutante è il risultato dell’omozigosi per un allele mutante di uno qualsiasi di uno o più geni</a:t>
            </a:r>
          </a:p>
        </p:txBody>
      </p:sp>
      <p:sp>
        <p:nvSpPr>
          <p:cNvPr id="226" name="Shape 226"/>
          <p:cNvSpPr/>
          <p:nvPr/>
        </p:nvSpPr>
        <p:spPr>
          <a:xfrm>
            <a:off x="2235200" y="4991100"/>
            <a:ext cx="9588500" cy="3060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585</Words>
  <Application>Microsoft Macintosh PowerPoint</Application>
  <PresentationFormat>Personalizzato</PresentationFormat>
  <Paragraphs>57</Paragraphs>
  <Slides>20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White</vt:lpstr>
      <vt:lpstr>Corso di Genetica -Lezione 4- Cenci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Genetica -Lezione 3- Cenci</dc:title>
  <cp:lastModifiedBy>Giovanni Cenci</cp:lastModifiedBy>
  <cp:revision>9</cp:revision>
  <dcterms:modified xsi:type="dcterms:W3CDTF">2019-03-13T12:28:50Z</dcterms:modified>
</cp:coreProperties>
</file>