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85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3</a:t>
            </a:r>
            <a: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ESTENSIONI dell’ANALISI MENDELIANA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952500" y="6578600"/>
            <a:ext cx="1144270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4AFCE4"/>
                </a:solidFill>
                <a:latin typeface="+mj-lt"/>
                <a:ea typeface="+mj-ea"/>
                <a:cs typeface="+mj-cs"/>
                <a:sym typeface="Franklin Gothic Medium"/>
              </a:rPr>
              <a:t>■ EREDITA’ MULTIFATTORIALE</a:t>
            </a:r>
            <a:r>
              <a:t> 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400300"/>
            <a:ext cx="12065000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5EC00"/>
                </a:solidFill>
              </a:rPr>
              <a:t>(b) in cui le forme differenti di un gene non sono limitate a due alleli</a:t>
            </a:r>
            <a:r>
              <a:t>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(c)</a:t>
            </a:r>
            <a:r>
              <a:rPr>
                <a:solidFill>
                  <a:srgbClr val="CAF0FE"/>
                </a:solidFill>
              </a:rPr>
              <a:t>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i="1"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fenotipici </a:t>
            </a: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01600"/>
            <a:ext cx="7200900" cy="2057400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Nei casi di codominanza,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ATTENZIONE!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706661"/>
            <a:ext cx="7776965" cy="6873677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 dominanza </a:t>
            </a:r>
            <a:r>
              <a:rPr>
                <a:solidFill>
                  <a:srgbClr val="FF0000"/>
                </a:solidFill>
              </a:rPr>
              <a:t>non inficiano le leggi mendeliane della segregazione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709906" y="622299"/>
            <a:ext cx="428105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82599"/>
            <a:ext cx="825767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latin typeface="+mj-lt"/>
                <a:ea typeface="+mj-ea"/>
                <a:cs typeface="+mj-cs"/>
                <a:sym typeface="Franklin Gothic Medium"/>
              </a:rPr>
              <a:t>1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.</a:t>
            </a:r>
            <a: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27150"/>
            <a:ext cx="6604000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/>
              <a:t>2</a:t>
            </a:r>
            <a:r>
              <a:rPr sz="3600"/>
              <a:t>.</a:t>
            </a:r>
            <a:r>
              <a:t>Dato che ciascun individuo porta non più di due alleli per ciascun gene, </a:t>
            </a:r>
            <a:r>
              <a:rPr sz="3200">
                <a:solidFill>
                  <a:srgbClr val="F5EC00"/>
                </a:solidFill>
              </a:rPr>
              <a:t>non importa quanti alleli ci siano in una serie allelica, la legge della segregazione di Mendel rimane identica</a:t>
            </a:r>
            <a:r>
              <a:t>, 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5918199"/>
            <a:ext cx="6386166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+mj-lt"/>
                <a:ea typeface="+mj-ea"/>
                <a:cs typeface="+mj-cs"/>
                <a:sym typeface="Franklin Gothic Medium"/>
              </a:rPr>
              <a:t>3</a:t>
            </a:r>
            <a: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dominante o recessivo; </a:t>
            </a:r>
            <a:r>
              <a:rPr>
                <a:solidFill>
                  <a:srgbClr val="FDFB13"/>
                </a:solidFill>
                <a:latin typeface="+mj-lt"/>
                <a:ea typeface="+mj-ea"/>
                <a:cs typeface="+mj-cs"/>
                <a:sym typeface="Franklin Gothic Medium"/>
              </a:rPr>
              <a:t>la sua dominanza o recessività è sempre relativa al secondo allele</a:t>
            </a:r>
            <a: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908300"/>
            <a:ext cx="5143500" cy="6680200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549400"/>
            <a:ext cx="7008515" cy="6858001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maggiore dell’1% è considerato un allele di tipo </a:t>
            </a:r>
            <a:r>
              <a:rPr>
                <a:solidFill>
                  <a:srgbClr val="FF6A00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t>, spesso indicato dal segno “più” in apice (+).Un allele con una frequenza minore dell’1% è considerato un allele </a:t>
            </a:r>
            <a:r>
              <a:rPr>
                <a:solidFill>
                  <a:srgbClr val="FFFB0D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502150"/>
            <a:ext cx="53594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482166"/>
            <a:ext cx="119126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rgbClr val="FDF40F"/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t>, indipendentemente l’uno dall’altro, riscoprirono e diedero atto del suo lavoro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35694" y="266699"/>
            <a:ext cx="499067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825750"/>
            <a:ext cx="1191729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901699"/>
            <a:ext cx="1049185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524500"/>
            <a:ext cx="12161705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2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663864"/>
            <a:ext cx="1249131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storia familiare può essere rappresentata e seguita attraverso il cosiddetto </a:t>
            </a:r>
            <a:r>
              <a:rPr>
                <a:solidFill>
                  <a:srgbClr val="FCF92E"/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45637" y="143933"/>
            <a:ext cx="61347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di pedigree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4002616"/>
            <a:ext cx="5350375" cy="2601385"/>
            <a:chOff x="1123551" y="-175683"/>
            <a:chExt cx="5350373" cy="2601383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552564" cy="1701801"/>
              <a:chOff x="79182" y="0"/>
              <a:chExt cx="4552562" cy="17018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203199"/>
                <a:ext cx="2141936" cy="1498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891D"/>
                    </a:solidFill>
                  </a:rPr>
                  <a:t>p</a:t>
                </a:r>
                <a:r>
                  <a:rPr baseline="31999"/>
                  <a:t>k</a:t>
                </a:r>
                <a:r>
                  <a:rPr>
                    <a:solidFill>
                      <a:srgbClr val="79FCE2"/>
                    </a:solidFill>
                  </a:rPr>
                  <a:t>q</a:t>
                </a:r>
                <a:r>
                  <a:rPr baseline="31999"/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175684"/>
              <a:ext cx="501413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603249"/>
            <a:ext cx="6604001" cy="2863852"/>
            <a:chOff x="0" y="-57150"/>
            <a:chExt cx="6604000" cy="2863850"/>
          </a:xfrm>
        </p:grpSpPr>
        <p:sp>
          <p:nvSpPr>
            <p:cNvPr id="240" name="Shape 240"/>
            <p:cNvSpPr/>
            <p:nvPr/>
          </p:nvSpPr>
          <p:spPr>
            <a:xfrm>
              <a:off x="1209637" y="-57151"/>
              <a:ext cx="4441404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76300"/>
              <a:ext cx="6604000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SSSM                 </a:t>
              </a:r>
              <a:r>
                <a:rPr>
                  <a:solidFill>
                    <a:srgbClr val="FF931C"/>
                  </a:solidFill>
                </a:rPr>
                <a:t> 3/4</a:t>
              </a:r>
              <a:r>
                <a:t> x3/4x3/4x</a:t>
              </a:r>
              <a:r>
                <a:rPr>
                  <a:solidFill>
                    <a:srgbClr val="4CFADD"/>
                  </a:solidFill>
                </a:rPr>
                <a:t>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593474" cy="1765301"/>
            <a:chOff x="82847" y="0"/>
            <a:chExt cx="5593472" cy="17653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241300"/>
              <a:ext cx="3355480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(3/4)</a:t>
              </a:r>
              <a:r>
                <a:rPr baseline="31999"/>
                <a:t>3 </a:t>
              </a:r>
              <a:r>
                <a:t>(1/4)</a:t>
              </a:r>
              <a:r>
                <a:rPr baseline="31999"/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638550"/>
            <a:ext cx="117094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84200"/>
            <a:ext cx="124714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498600" y="4235450"/>
            <a:ext cx="10448479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216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431800"/>
            <a:ext cx="1247140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885</Words>
  <Application>Microsoft Macintosh PowerPoint</Application>
  <PresentationFormat>Personalizzato</PresentationFormat>
  <Paragraphs>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7</cp:revision>
  <dcterms:modified xsi:type="dcterms:W3CDTF">2019-03-07T18:10:13Z</dcterms:modified>
</cp:coreProperties>
</file>