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9" r:id="rId28"/>
    <p:sldId id="287" r:id="rId29"/>
    <p:sldId id="288" r:id="rId30"/>
    <p:sldId id="290" r:id="rId31"/>
    <p:sldId id="291" r:id="rId32"/>
    <p:sldId id="292" r:id="rId33"/>
    <p:sldId id="281" r:id="rId34"/>
    <p:sldId id="282" r:id="rId35"/>
    <p:sldId id="283" r:id="rId36"/>
    <p:sldId id="284" r:id="rId37"/>
    <p:sldId id="285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480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73974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8702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1</a:t>
            </a:r>
            <a:r>
              <a:rPr lang="it-IT"/>
              <a:t>2</a:t>
            </a:r>
            <a:r>
              <a:t>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778000" y="-163314"/>
            <a:ext cx="102362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Struttura e organizzazione del cromosoma in </a:t>
            </a:r>
            <a:r>
              <a:rPr i="1">
                <a:latin typeface="Arial"/>
                <a:ea typeface="Arial"/>
                <a:cs typeface="Arial"/>
                <a:sym typeface="Trebuchet MS"/>
              </a:rPr>
              <a:t>E. coli</a:t>
            </a:r>
          </a:p>
        </p:txBody>
      </p:sp>
      <p:sp>
        <p:nvSpPr>
          <p:cNvPr id="155" name="Shape 155"/>
          <p:cNvSpPr/>
          <p:nvPr/>
        </p:nvSpPr>
        <p:spPr>
          <a:xfrm>
            <a:off x="1778000" y="2013307"/>
            <a:ext cx="96901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Il cromosoma circolare di </a:t>
            </a:r>
            <a:r>
              <a:rPr i="1">
                <a:latin typeface="Arial"/>
                <a:ea typeface="Arial"/>
                <a:cs typeface="Arial"/>
              </a:rPr>
              <a:t>E. coli </a:t>
            </a:r>
            <a:r>
              <a:rPr>
                <a:latin typeface="Arial"/>
                <a:ea typeface="Arial"/>
                <a:cs typeface="Arial"/>
              </a:rPr>
              <a:t>è costituito di circa 4,6 milioni di coppie di basi (sequenziato nel 1997)</a:t>
            </a:r>
          </a:p>
        </p:txBody>
      </p:sp>
      <p:sp>
        <p:nvSpPr>
          <p:cNvPr id="156" name="Shape 156"/>
          <p:cNvSpPr/>
          <p:nvPr/>
        </p:nvSpPr>
        <p:spPr>
          <a:xfrm>
            <a:off x="1896532" y="3831114"/>
            <a:ext cx="10841567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Quasi il 90% del DNA di </a:t>
            </a:r>
            <a:r>
              <a:rPr sz="3200" i="1">
                <a:latin typeface="Arial"/>
                <a:ea typeface="Arial"/>
                <a:cs typeface="Arial"/>
              </a:rPr>
              <a:t>E. coli </a:t>
            </a:r>
            <a:r>
              <a:rPr sz="3200">
                <a:latin typeface="Arial"/>
                <a:ea typeface="Arial"/>
                <a:cs typeface="Arial"/>
              </a:rPr>
              <a:t>codifica per proteine; in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media, ogni kilobase (kb) del cromosoma contiene un gene.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Questo contrasta chiaramente con il genoma umano, in cui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meno del 5% del DNA codifica per proteine e c’è circa un gene ogni 30 kb. Un motivo di questa discrepanza è che i geni di</a:t>
            </a:r>
            <a:r>
              <a:rPr sz="3200" i="1">
                <a:latin typeface="Arial"/>
                <a:ea typeface="Arial"/>
                <a:cs typeface="Arial"/>
              </a:rPr>
              <a:t>E. coli </a:t>
            </a:r>
            <a:r>
              <a:rPr sz="3200">
                <a:latin typeface="Arial"/>
                <a:ea typeface="Arial"/>
                <a:cs typeface="Arial"/>
              </a:rPr>
              <a:t>non hanno introni. Inoltre, nei batteri c’è pochissimo DNA ripetuto e le regioni intergeniche tendono a essere molto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piccole.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778000" y="-163314"/>
            <a:ext cx="10236200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Struttura e organizzazione del cromosoma in </a:t>
            </a:r>
            <a:r>
              <a:rPr i="1">
                <a:latin typeface="Arial"/>
                <a:ea typeface="Arial"/>
                <a:cs typeface="Arial"/>
                <a:sym typeface="Trebuchet MS"/>
              </a:rPr>
              <a:t>E. coli</a:t>
            </a:r>
          </a:p>
        </p:txBody>
      </p:sp>
      <p:sp>
        <p:nvSpPr>
          <p:cNvPr id="159" name="Shape 159"/>
          <p:cNvSpPr/>
          <p:nvPr/>
        </p:nvSpPr>
        <p:spPr>
          <a:xfrm>
            <a:off x="177800" y="2318107"/>
            <a:ext cx="126492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La sequenza completa del genoma di </a:t>
            </a:r>
            <a:r>
              <a:rPr i="1">
                <a:latin typeface="Arial"/>
                <a:ea typeface="Arial"/>
                <a:cs typeface="Arial"/>
              </a:rPr>
              <a:t>E. coli </a:t>
            </a:r>
            <a:r>
              <a:rPr>
                <a:latin typeface="Arial"/>
                <a:ea typeface="Arial"/>
                <a:cs typeface="Arial"/>
              </a:rPr>
              <a:t>identificò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4288 geni, ma, sorprendentemente, la funzione del 40% dei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geni rimane un mistero ancora oggi</a:t>
            </a:r>
          </a:p>
        </p:txBody>
      </p:sp>
      <p:sp>
        <p:nvSpPr>
          <p:cNvPr id="160" name="Shape 160"/>
          <p:cNvSpPr/>
          <p:nvPr/>
        </p:nvSpPr>
        <p:spPr>
          <a:xfrm>
            <a:off x="355600" y="5251807"/>
            <a:ext cx="116459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Un’altra interessante caratteristica del genoma di </a:t>
            </a:r>
            <a:r>
              <a:rPr i="1">
                <a:latin typeface="Arial"/>
                <a:ea typeface="Arial"/>
                <a:cs typeface="Arial"/>
              </a:rPr>
              <a:t>E. coli</a:t>
            </a:r>
            <a:r>
              <a:rPr>
                <a:latin typeface="Arial"/>
                <a:ea typeface="Arial"/>
                <a:cs typeface="Arial"/>
              </a:rPr>
              <a:t> è l’esistenza di otto differenti siti di localizzazione di residui di genomi di batteriofagi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160" y="1798552"/>
            <a:ext cx="11970183" cy="785543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-3049" y="-215900"/>
            <a:ext cx="12763501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La replicazione del cromosoma di </a:t>
            </a:r>
            <a:r>
              <a:rPr i="1"/>
              <a:t>E. coli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1473200"/>
            <a:ext cx="6873435" cy="7969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2750" y="4314132"/>
            <a:ext cx="5516151" cy="252316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203200" y="-101601"/>
            <a:ext cx="1325880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I plasmidi: piccole molecole circolari di DNA</a:t>
            </a:r>
          </a:p>
          <a:p>
            <a:pPr>
              <a:defRPr sz="5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che non portano geni essenziali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2006600" y="12700"/>
            <a:ext cx="8928100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Trasferimento di geni nei batteri</a:t>
            </a:r>
          </a:p>
        </p:txBody>
      </p:sp>
      <p:pic>
        <p:nvPicPr>
          <p:cNvPr id="17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5541" y="2224858"/>
            <a:ext cx="3836241" cy="5768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77982" y="2197100"/>
            <a:ext cx="3388966" cy="6714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" y="2227217"/>
            <a:ext cx="5504918" cy="6904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2" animBg="1" advAuto="0"/>
      <p:bldP spid="171" grpId="3" animBg="1" advAuto="0"/>
      <p:bldP spid="172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688513" y="1999224"/>
            <a:ext cx="65532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FF6251"/>
                </a:solidFill>
                <a:latin typeface="Arial"/>
                <a:ea typeface="Arial"/>
                <a:cs typeface="Arial"/>
              </a:rPr>
              <a:t>La trasformazione:</a:t>
            </a:r>
            <a:r>
              <a:rPr>
                <a:latin typeface="Arial"/>
                <a:ea typeface="Arial"/>
                <a:cs typeface="Arial"/>
              </a:rPr>
              <a:t> frammenti di DNA del donatore entrano nel ricevente e alterano il suo genotipo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300" y="0"/>
            <a:ext cx="5393308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406400" y="164366"/>
            <a:ext cx="12446000" cy="330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6400">
                <a:solidFill>
                  <a:srgbClr val="FFFFFF"/>
                </a:solidFill>
                <a:latin typeface="Arial"/>
                <a:ea typeface="Arial"/>
                <a:cs typeface="Arial"/>
              </a:rPr>
              <a:t>La coniugazione</a:t>
            </a:r>
            <a:r>
              <a:rPr>
                <a:latin typeface="Arial"/>
                <a:ea typeface="Arial"/>
                <a:cs typeface="Arial"/>
              </a:rPr>
              <a:t>: </a:t>
            </a: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le cellule donatrici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portano plasmidi specializzati che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stabiliscono contatti con le cellule</a:t>
            </a:r>
          </a:p>
          <a:p>
            <a:pPr algn="l">
              <a:defRPr sz="48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B43F"/>
                </a:solidFill>
                <a:latin typeface="Arial"/>
                <a:ea typeface="Arial"/>
                <a:cs typeface="Arial"/>
              </a:rPr>
              <a:t>riceventi e trasferiscono loro il DNA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27" y="3675323"/>
            <a:ext cx="10452100" cy="528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736600"/>
            <a:ext cx="10515600" cy="828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003300"/>
            <a:ext cx="10375900" cy="7747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8756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400" y="63500"/>
            <a:ext cx="10664198" cy="962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964058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3" y="2261921"/>
            <a:ext cx="11826604" cy="62119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7023" y="68058"/>
            <a:ext cx="10794753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4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Mappare i geni mediante l’analisi degli incroci </a:t>
            </a:r>
            <a:r>
              <a:rPr lang="en-US" sz="4400" i="1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Hfr  X F</a:t>
            </a:r>
            <a:r>
              <a:rPr lang="en-US" sz="4400" i="1" baseline="3000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-</a:t>
            </a:r>
            <a:endParaRPr kumimoji="0" lang="en-US" sz="4400" b="0" i="1" u="none" strike="noStrike" cap="none" spc="0" normalizeH="0" baseline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FillTx/>
              <a:latin typeface="Arial"/>
              <a:cs typeface="Arial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549" y="1511300"/>
            <a:ext cx="12547601" cy="814370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1582157" y="133251"/>
            <a:ext cx="885649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C7FC"/>
                </a:solidFill>
              </a:defRPr>
            </a:pPr>
            <a:r>
              <a:rPr>
                <a:latin typeface="Arial"/>
                <a:cs typeface="Arial"/>
              </a:rPr>
              <a:t>Esperimento di coniugazione interrotta</a:t>
            </a:r>
          </a:p>
          <a:p>
            <a:pPr>
              <a:defRPr>
                <a:solidFill>
                  <a:srgbClr val="00C7FC"/>
                </a:solidFill>
              </a:defRPr>
            </a:pPr>
            <a:r>
              <a:rPr>
                <a:latin typeface="Arial"/>
                <a:cs typeface="Arial"/>
              </a:rPr>
              <a:t>(Wollman and Jacob)</a:t>
            </a:r>
          </a:p>
        </p:txBody>
      </p:sp>
      <p:sp>
        <p:nvSpPr>
          <p:cNvPr id="196" name="Shape 196"/>
          <p:cNvSpPr/>
          <p:nvPr/>
        </p:nvSpPr>
        <p:spPr>
          <a:xfrm>
            <a:off x="3771900" y="6835822"/>
            <a:ext cx="117263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gal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</a:p>
        </p:txBody>
      </p:sp>
      <p:sp>
        <p:nvSpPr>
          <p:cNvPr id="197" name="Shape 197"/>
          <p:cNvSpPr/>
          <p:nvPr/>
        </p:nvSpPr>
        <p:spPr>
          <a:xfrm>
            <a:off x="5461000" y="6261100"/>
            <a:ext cx="70728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lac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+</a:t>
            </a:r>
            <a:endParaRPr sz="24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727200" y="6261100"/>
            <a:ext cx="66213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ton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  <p:sp>
        <p:nvSpPr>
          <p:cNvPr id="199" name="Shape 199"/>
          <p:cNvSpPr/>
          <p:nvPr/>
        </p:nvSpPr>
        <p:spPr>
          <a:xfrm>
            <a:off x="3581400" y="5676900"/>
            <a:ext cx="62805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sz="2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azi</a:t>
            </a:r>
            <a:r>
              <a:rPr sz="2400" baseline="31999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" y="2080678"/>
            <a:ext cx="7653866" cy="7884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3891" y="1460500"/>
            <a:ext cx="5682510" cy="800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778000" y="163345"/>
            <a:ext cx="111887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Il confronto di studi di coniugazione interrotta in ceppi differenti Hfr, confermano che il cromosoma batterico </a:t>
            </a:r>
          </a:p>
          <a:p>
            <a:pPr algn="l">
              <a:defRPr sz="4800">
                <a:solidFill>
                  <a:srgbClr val="FF6A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/>
              <a:t>è </a:t>
            </a:r>
            <a:r>
              <a:rPr sz="3600">
                <a:solidFill>
                  <a:srgbClr val="00C7FC"/>
                </a:solidFill>
              </a:rPr>
              <a:t>circolare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-321737" y="4893727"/>
            <a:ext cx="7975593" cy="5164667"/>
          </a:xfrm>
          <a:prstGeom prst="rect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merican Typewriter"/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95" y="3641724"/>
            <a:ext cx="6367254" cy="5857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3099" y="2476500"/>
            <a:ext cx="5461001" cy="711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50800" y="543540"/>
            <a:ext cx="125476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Arial"/>
                <a:ea typeface="Arial"/>
                <a:cs typeface="Arial"/>
              </a:rPr>
              <a:t>L’analisi di ricombinazione negli incroci Hfr migliora l’accuratezza della mappatura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1201799"/>
            <a:ext cx="9994900" cy="850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-664468" y="-98038"/>
            <a:ext cx="14312901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4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La genetica batterica può utilizzare uno speciale tipo di plasmide conosciuto come </a:t>
            </a:r>
            <a:r>
              <a:rPr sz="4800">
                <a:solidFill>
                  <a:srgbClr val="FFB43F"/>
                </a:solidFill>
                <a:latin typeface="Arial"/>
                <a:ea typeface="Arial"/>
                <a:cs typeface="Arial"/>
              </a:rPr>
              <a:t>F′</a:t>
            </a:r>
            <a:r>
              <a:rPr>
                <a:latin typeface="Arial"/>
                <a:ea typeface="Arial"/>
                <a:cs typeface="Arial"/>
              </a:rPr>
              <a:t> per gli studi di complementazione genetica</a:t>
            </a:r>
          </a:p>
        </p:txBody>
      </p:sp>
      <p:sp>
        <p:nvSpPr>
          <p:cNvPr id="211" name="Shape 211"/>
          <p:cNvSpPr/>
          <p:nvPr/>
        </p:nvSpPr>
        <p:spPr>
          <a:xfrm>
            <a:off x="7276866" y="4330700"/>
            <a:ext cx="399491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r>
              <a:t>Diploidi parziali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749300"/>
            <a:ext cx="12702717" cy="711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9" y="634953"/>
            <a:ext cx="11264556" cy="844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2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525" y="1728486"/>
            <a:ext cx="8251944" cy="57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37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9111"/>
            <a:ext cx="12258048" cy="61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91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7900" y="-342900"/>
            <a:ext cx="7823200" cy="10125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30" y="551979"/>
            <a:ext cx="8833827" cy="37322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30" y="4855557"/>
            <a:ext cx="8392135" cy="39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2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66" y="1027461"/>
            <a:ext cx="10128154" cy="63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59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8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5678" y="1153426"/>
            <a:ext cx="9227411" cy="69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0200" y="-121479"/>
            <a:ext cx="5930900" cy="97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676918" y="198577"/>
            <a:ext cx="5435601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Arial"/>
                <a:ea typeface="Arial"/>
                <a:cs typeface="Arial"/>
              </a:rPr>
              <a:t>La Trasduzione Generalizzata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200" y="749300"/>
            <a:ext cx="10058400" cy="82506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up 221"/>
          <p:cNvGrpSpPr/>
          <p:nvPr/>
        </p:nvGrpSpPr>
        <p:grpSpPr>
          <a:xfrm>
            <a:off x="1104900" y="4851400"/>
            <a:ext cx="11023600" cy="4267200"/>
            <a:chOff x="0" y="0"/>
            <a:chExt cx="11023600" cy="4267200"/>
          </a:xfrm>
        </p:grpSpPr>
        <p:sp>
          <p:nvSpPr>
            <p:cNvPr id="219" name="Shape 219"/>
            <p:cNvSpPr/>
            <p:nvPr/>
          </p:nvSpPr>
          <p:spPr>
            <a:xfrm>
              <a:off x="0" y="0"/>
              <a:ext cx="11023600" cy="4267200"/>
            </a:xfrm>
            <a:prstGeom prst="rect">
              <a:avLst/>
            </a:prstGeom>
            <a:solidFill>
              <a:srgbClr val="F6FEF2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026697" y="1574800"/>
              <a:ext cx="6722873" cy="685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A3D7"/>
                  </a:solidFill>
                </a:defRPr>
              </a:lvl1pPr>
            </a:lstStyle>
            <a:p>
              <a:r>
                <a:t>Qual è la mappa genetica??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400" y="443270"/>
            <a:ext cx="8204200" cy="886583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5295900" y="4381500"/>
            <a:ext cx="1295400" cy="444500"/>
          </a:xfrm>
          <a:prstGeom prst="rect">
            <a:avLst/>
          </a:prstGeom>
          <a:solidFill>
            <a:srgbClr val="38A833">
              <a:alpha val="56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700" y="76200"/>
            <a:ext cx="13271500" cy="9603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228600" y="608965"/>
            <a:ext cx="12763500" cy="8535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latin typeface="Arial"/>
                <a:ea typeface="Arial"/>
                <a:cs typeface="Arial"/>
              </a:rPr>
              <a:t>Confronto fra la trasduzione generalizzata</a:t>
            </a:r>
          </a:p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latin typeface="Arial"/>
                <a:ea typeface="Arial"/>
                <a:cs typeface="Arial"/>
              </a:rPr>
              <a:t>e specializzata</a:t>
            </a:r>
            <a:endParaRPr lang="it-IT" sz="4400">
              <a:latin typeface="Arial"/>
              <a:ea typeface="Arial"/>
              <a:cs typeface="Arial"/>
            </a:endParaRPr>
          </a:p>
          <a:p>
            <a:pPr algn="l">
              <a:defRPr sz="4800">
                <a:solidFill>
                  <a:srgbClr val="77BB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4400">
              <a:latin typeface="Arial"/>
              <a:ea typeface="Arial"/>
              <a:cs typeface="Arial"/>
            </a:endParaRP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Le particelle fagiche che agiscono come agenti della trasduzione generalizzata differiscono in modo significativo dalle particelle che portano a termine la trasduzione specializzata.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1. I fagi </a:t>
            </a:r>
            <a:r>
              <a:rPr sz="3200">
                <a:solidFill>
                  <a:srgbClr val="FF8C82"/>
                </a:solidFill>
                <a:latin typeface="Arial"/>
                <a:ea typeface="Arial"/>
                <a:cs typeface="Arial"/>
              </a:rPr>
              <a:t>trasducenti generalizzati</a:t>
            </a:r>
            <a:r>
              <a:rPr sz="3200">
                <a:latin typeface="Arial"/>
                <a:ea typeface="Arial"/>
                <a:cs typeface="Arial"/>
              </a:rPr>
              <a:t> prendono il DNA del donatore batterico durante il ciclo litico, nel momento in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cui il DNA viene impacchettato nel capside proteico; i</a:t>
            </a:r>
          </a:p>
          <a:p>
            <a: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fagi </a:t>
            </a:r>
            <a:r>
              <a:rPr sz="3200">
                <a:solidFill>
                  <a:srgbClr val="D357FE"/>
                </a:solidFill>
                <a:latin typeface="Arial"/>
                <a:ea typeface="Arial"/>
                <a:cs typeface="Arial"/>
              </a:rPr>
              <a:t>trasducenti specializzati </a:t>
            </a:r>
            <a:r>
              <a:rPr sz="3200">
                <a:latin typeface="Arial"/>
                <a:ea typeface="Arial"/>
                <a:cs typeface="Arial"/>
              </a:rPr>
              <a:t>prendono il DNA del donatore batterico durante la transizione dal ciclo lisogenico al ciclo litico.</a:t>
            </a:r>
          </a:p>
          <a:p>
            <a:pPr algn="l"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200">
                <a:latin typeface="Arial"/>
                <a:ea typeface="Arial"/>
                <a:cs typeface="Arial"/>
              </a:rPr>
              <a:t>2. </a:t>
            </a:r>
            <a:r>
              <a:rPr sz="3200">
                <a:solidFill>
                  <a:srgbClr val="F4A4C0"/>
                </a:solidFill>
                <a:latin typeface="Arial"/>
                <a:ea typeface="Arial"/>
                <a:cs typeface="Arial"/>
              </a:rPr>
              <a:t>I fagi trasducenti generalizzati</a:t>
            </a:r>
            <a:r>
              <a:rPr sz="3200">
                <a:latin typeface="Arial"/>
                <a:ea typeface="Arial"/>
                <a:cs typeface="Arial"/>
              </a:rPr>
              <a:t> possono trasferire qualsiasi gene batterico o gruppo di geni contenuti in un frammento di giuste dimensioni del DNA del cromosoma batterico; i fagi </a:t>
            </a:r>
            <a:r>
              <a:rPr sz="3200">
                <a:solidFill>
                  <a:srgbClr val="D357FE"/>
                </a:solidFill>
                <a:latin typeface="Arial"/>
                <a:ea typeface="Arial"/>
                <a:cs typeface="Arial"/>
              </a:rPr>
              <a:t>trasducenti specializzati </a:t>
            </a:r>
            <a:r>
              <a:rPr sz="3200">
                <a:latin typeface="Arial"/>
                <a:ea typeface="Arial"/>
                <a:cs typeface="Arial"/>
              </a:rPr>
              <a:t>possono trasferire solo quei geni vicini ai siti, per ogni fago, dove esso si inserisce nel cromosoma batterico.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35" y="3117963"/>
            <a:ext cx="10733793" cy="19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09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2806700"/>
            <a:ext cx="6080694" cy="416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41"/>
          <p:cNvGrpSpPr/>
          <p:nvPr/>
        </p:nvGrpSpPr>
        <p:grpSpPr>
          <a:xfrm>
            <a:off x="7620000" y="213170"/>
            <a:ext cx="4914901" cy="9324531"/>
            <a:chOff x="0" y="0"/>
            <a:chExt cx="4914900" cy="9324529"/>
          </a:xfrm>
        </p:grpSpPr>
        <p:pic>
          <p:nvPicPr>
            <p:cNvPr id="139" name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22" y="0"/>
              <a:ext cx="4863227" cy="8252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8298677"/>
              <a:ext cx="4914901" cy="10258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Shape 142"/>
          <p:cNvSpPr/>
          <p:nvPr/>
        </p:nvSpPr>
        <p:spPr>
          <a:xfrm>
            <a:off x="901700" y="265172"/>
            <a:ext cx="568014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Arial"/>
                <a:ea typeface="Arial"/>
                <a:cs typeface="Arial"/>
              </a:rPr>
              <a:t>Il genoma dei batteri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736600" y="2652414"/>
            <a:ext cx="10972800" cy="564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colpiscono la </a:t>
            </a:r>
            <a:r>
              <a:rPr i="1">
                <a:solidFill>
                  <a:srgbClr val="FF8647"/>
                </a:solidFill>
                <a:latin typeface="Arial"/>
                <a:ea typeface="Arial"/>
                <a:cs typeface="Arial"/>
              </a:rPr>
              <a:t>morfologia della colonia</a:t>
            </a:r>
            <a:r>
              <a:rPr>
                <a:latin typeface="Arial"/>
                <a:ea typeface="Arial"/>
                <a:cs typeface="Arial"/>
              </a:rPr>
              <a:t>,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conferiscono </a:t>
            </a:r>
            <a:r>
              <a:rPr i="1">
                <a:solidFill>
                  <a:srgbClr val="BE38F3"/>
                </a:solidFill>
                <a:latin typeface="Arial"/>
                <a:ea typeface="Arial"/>
                <a:cs typeface="Arial"/>
              </a:rPr>
              <a:t>resistenza</a:t>
            </a:r>
            <a:r>
              <a:rPr i="1">
                <a:latin typeface="Arial"/>
                <a:ea typeface="Arial"/>
                <a:cs typeface="Arial"/>
              </a:rPr>
              <a:t> </a:t>
            </a:r>
            <a:r>
              <a:rPr>
                <a:latin typeface="Arial"/>
                <a:ea typeface="Arial"/>
                <a:cs typeface="Arial"/>
              </a:rPr>
              <a:t>agli agenti battericidi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creano </a:t>
            </a:r>
            <a:r>
              <a:rPr i="1">
                <a:solidFill>
                  <a:srgbClr val="FFFC41"/>
                </a:solidFill>
                <a:latin typeface="Arial"/>
                <a:ea typeface="Arial"/>
                <a:cs typeface="Arial"/>
              </a:rPr>
              <a:t>auxotrofi</a:t>
            </a:r>
            <a:r>
              <a:rPr i="1">
                <a:latin typeface="Arial"/>
                <a:ea typeface="Arial"/>
                <a:cs typeface="Arial"/>
              </a:rPr>
              <a:t> </a:t>
            </a:r>
            <a:r>
              <a:rPr>
                <a:latin typeface="Arial"/>
                <a:ea typeface="Arial"/>
                <a:cs typeface="Arial"/>
              </a:rPr>
              <a:t>incapaci di crescere e riprodursi su un terreno minimo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che colpiscono </a:t>
            </a:r>
            <a:r>
              <a:rPr i="1">
                <a:latin typeface="Arial"/>
                <a:ea typeface="Arial"/>
                <a:cs typeface="Arial"/>
              </a:rPr>
              <a:t>l’abilità della cellula di scindere e utilizzare composti chimici complessi </a:t>
            </a:r>
            <a:r>
              <a:rPr>
                <a:latin typeface="Arial"/>
                <a:ea typeface="Arial"/>
                <a:cs typeface="Arial"/>
              </a:rPr>
              <a:t>presenti nell’ambiente</a:t>
            </a:r>
          </a:p>
          <a:p>
            <a:pPr algn="l" defTabSz="457200">
              <a:buSzPct val="125000"/>
              <a:buChar char="•"/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nei geni </a:t>
            </a:r>
            <a:r>
              <a:rPr i="1">
                <a:latin typeface="Arial"/>
                <a:ea typeface="Arial"/>
                <a:cs typeface="Arial"/>
              </a:rPr>
              <a:t>essenziali </a:t>
            </a:r>
            <a:r>
              <a:rPr>
                <a:latin typeface="Arial"/>
                <a:ea typeface="Arial"/>
                <a:cs typeface="Arial"/>
              </a:rPr>
              <a:t>i cui prodotti proteici sono richiesti in tutte le condizioni di crescita</a:t>
            </a:r>
          </a:p>
        </p:txBody>
      </p:sp>
      <p:sp>
        <p:nvSpPr>
          <p:cNvPr id="145" name="Shape 145"/>
          <p:cNvSpPr/>
          <p:nvPr/>
        </p:nvSpPr>
        <p:spPr>
          <a:xfrm>
            <a:off x="2451100" y="-152400"/>
            <a:ext cx="7543800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Trovare mutazioni nei geni batterici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596900" y="2240182"/>
            <a:ext cx="11506200" cy="527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Mutazioni spontanee in geni batterici specifici avvengono raramente, in una cellula su 10</a:t>
            </a:r>
            <a:r>
              <a:rPr baseline="31999">
                <a:latin typeface="Arial"/>
                <a:ea typeface="Arial"/>
                <a:cs typeface="Arial"/>
              </a:rPr>
              <a:t>6</a:t>
            </a:r>
            <a:r>
              <a:rPr>
                <a:latin typeface="Arial"/>
                <a:ea typeface="Arial"/>
                <a:cs typeface="Arial"/>
              </a:rPr>
              <a:t>, fino a una su 10</a:t>
            </a:r>
            <a:r>
              <a:rPr baseline="31999">
                <a:latin typeface="Arial"/>
                <a:ea typeface="Arial"/>
                <a:cs typeface="Arial"/>
              </a:rPr>
              <a:t>8</a:t>
            </a:r>
            <a:r>
              <a:rPr>
                <a:latin typeface="Arial"/>
                <a:ea typeface="Arial"/>
                <a:cs typeface="Arial"/>
              </a:rPr>
              <a:t>, a seconda del gene. Sarebbe praticamente impossibile identificare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tali mutazioni rare, se si dovesse controllare il fenotipo di un milione, o cento milioni di colonie, attraverso il trasferimento</a:t>
            </a:r>
          </a:p>
          <a:p>
            <a:pPr>
              <a:defRPr sz="42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individuale di ciascuna con uno stecchino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469900" y="1757917"/>
            <a:ext cx="11734800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3600">
                <a:latin typeface="Arial"/>
                <a:ea typeface="Arial"/>
                <a:cs typeface="Arial"/>
              </a:rPr>
              <a:t>1. La </a:t>
            </a:r>
            <a:r>
              <a:rPr sz="3600" i="1">
                <a:solidFill>
                  <a:srgbClr val="96D35F"/>
                </a:solidFill>
                <a:latin typeface="Arial"/>
                <a:ea typeface="Arial"/>
                <a:cs typeface="Arial"/>
              </a:rPr>
              <a:t>replica di piastra </a:t>
            </a:r>
            <a:r>
              <a:rPr sz="3600">
                <a:solidFill>
                  <a:srgbClr val="96D35F"/>
                </a:solidFill>
                <a:latin typeface="Arial"/>
                <a:ea typeface="Arial"/>
                <a:cs typeface="Arial"/>
              </a:rPr>
              <a:t>(</a:t>
            </a:r>
            <a:r>
              <a:rPr sz="3600" i="1">
                <a:solidFill>
                  <a:srgbClr val="96D35F"/>
                </a:solidFill>
                <a:latin typeface="Arial"/>
                <a:ea typeface="Arial"/>
                <a:cs typeface="Arial"/>
              </a:rPr>
              <a:t>replica plating</a:t>
            </a:r>
            <a:r>
              <a:rPr sz="3600">
                <a:solidFill>
                  <a:srgbClr val="96D35F"/>
                </a:solidFill>
                <a:latin typeface="Arial"/>
                <a:ea typeface="Arial"/>
                <a:cs typeface="Arial"/>
              </a:rPr>
              <a:t>) </a:t>
            </a:r>
            <a:r>
              <a:rPr sz="3600">
                <a:latin typeface="Arial"/>
                <a:ea typeface="Arial"/>
                <a:cs typeface="Arial"/>
              </a:rPr>
              <a:t>permette il simultaneo trasferimento di migliaia di colonie da una piastra all’altra</a:t>
            </a:r>
          </a:p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>
              <a:latin typeface="Arial"/>
              <a:ea typeface="Arial"/>
              <a:cs typeface="Arial"/>
            </a:endParaRPr>
          </a:p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>
                <a:solidFill>
                  <a:srgbClr val="FFFFFF"/>
                </a:solidFill>
                <a:latin typeface="Arial"/>
                <a:ea typeface="Arial"/>
                <a:cs typeface="Arial"/>
                <a:sym typeface="Trebuchet MS"/>
              </a:rPr>
              <a:t>2. </a:t>
            </a:r>
            <a:r>
              <a:rPr sz="3600">
                <a:solidFill>
                  <a:srgbClr val="00C7FC"/>
                </a:solidFill>
                <a:latin typeface="Arial"/>
                <a:ea typeface="Arial"/>
                <a:cs typeface="Arial"/>
                <a:sym typeface="Trebuchet MS"/>
              </a:rPr>
              <a:t>I </a:t>
            </a:r>
            <a:r>
              <a:rPr sz="3600" i="1">
                <a:solidFill>
                  <a:srgbClr val="00C7FC"/>
                </a:solidFill>
                <a:latin typeface="Arial"/>
                <a:ea typeface="Arial"/>
                <a:cs typeface="Arial"/>
                <a:sym typeface="Trebuchet MS"/>
              </a:rPr>
              <a:t>trattamenti con i mutageni </a:t>
            </a:r>
            <a:r>
              <a:rPr sz="3600">
                <a:solidFill>
                  <a:srgbClr val="FFFFFF"/>
                </a:solidFill>
                <a:latin typeface="Arial"/>
                <a:ea typeface="Arial"/>
                <a:cs typeface="Arial"/>
                <a:sym typeface="Trebuchet MS"/>
              </a:rPr>
              <a:t>incrementano la frequenza con cui una mutazione appare in un gene nella popolazione</a:t>
            </a:r>
          </a:p>
          <a:p>
            <a:pPr algn="l">
              <a:defRPr sz="4800"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Trebuchet MS"/>
            </a:endParaRP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3. </a:t>
            </a:r>
            <a:r>
              <a:rPr>
                <a:solidFill>
                  <a:srgbClr val="F5EC00"/>
                </a:solidFill>
              </a:rPr>
              <a:t>L’</a:t>
            </a:r>
            <a:r>
              <a:rPr i="1">
                <a:solidFill>
                  <a:srgbClr val="F5EC00"/>
                </a:solidFill>
              </a:rPr>
              <a:t>arricchimento</a:t>
            </a:r>
            <a:r>
              <a:rPr i="1"/>
              <a:t> </a:t>
            </a:r>
            <a:r>
              <a:t>incrementa la proporzione di cellule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mutanti in una popolazione, esponendola agli agenti che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uccidono le cellule selvatiche.</a:t>
            </a:r>
          </a:p>
          <a:p>
            <a:pPr algn="l" defTabSz="457200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Arial"/>
                <a:ea typeface="Arial"/>
                <a:cs typeface="Arial"/>
              </a:rPr>
              <a:t>4. Selezione di fenotipi mutanti visibili su piastre di Petri</a:t>
            </a:r>
          </a:p>
        </p:txBody>
      </p:sp>
      <p:sp>
        <p:nvSpPr>
          <p:cNvPr id="150" name="Shape 150"/>
          <p:cNvSpPr/>
          <p:nvPr/>
        </p:nvSpPr>
        <p:spPr>
          <a:xfrm>
            <a:off x="2235723" y="247650"/>
            <a:ext cx="76835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Trucchi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451" y="1915246"/>
            <a:ext cx="12020409" cy="46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676</Words>
  <Application>Microsoft Macintosh PowerPoint</Application>
  <PresentationFormat>Personalizzato</PresentationFormat>
  <Paragraphs>66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White</vt:lpstr>
      <vt:lpstr>Corso di Genetica -Lezione 12-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15- Cenci</dc:title>
  <cp:lastModifiedBy>Giovanni Cenci</cp:lastModifiedBy>
  <cp:revision>24</cp:revision>
  <dcterms:modified xsi:type="dcterms:W3CDTF">2019-05-16T14:30:27Z</dcterms:modified>
</cp:coreProperties>
</file>