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2667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5334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8001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0668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3335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6129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8796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1463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2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1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81000" anchor="t"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titleStyle>
    <p:bodyStyle>
      <a:lvl1pPr marL="7053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1pPr>
      <a:lvl2pPr marL="111665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1513533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192363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23309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2738290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3145615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3552941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3960267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bodyStyle>
    <p:otherStyle>
      <a:lvl1pPr marL="0" marR="0" indent="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14-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ig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231900"/>
            <a:ext cx="9213057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Delezioni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12" y="1144587"/>
            <a:ext cx="7191376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449" y="165100"/>
            <a:ext cx="5378251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76200"/>
            <a:ext cx="5842000" cy="669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2400">
                <a:latin typeface="+mj-lt"/>
                <a:ea typeface="+mj-ea"/>
                <a:cs typeface="+mj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25" y="1387475"/>
            <a:ext cx="7118350" cy="408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" y="1243012"/>
            <a:ext cx="9099550" cy="49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17500"/>
            <a:ext cx="4216369" cy="5981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736599"/>
            <a:ext cx="3962400" cy="55746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Inversioni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0"/>
            <a:ext cx="4383088" cy="679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4005262"/>
            <a:ext cx="4383088" cy="199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I riarrangiamenti strutturali e le variazioni nel numero dei cromosomi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1841500"/>
            <a:ext cx="8686800" cy="491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t>■ I riarrangiamenti delle sequenze di DNA all’interno e tra i cromosomi: delezioni, duplicazioni, inversioni, traslocazioni e il movimento degli elementi trasponibili.</a:t>
            </a:r>
          </a:p>
          <a:p>
            <a:r>
              <a:t>■ Le variazioni nel numero di cromosomi: aneuploidia, che include la monosomia e la trisomia; la monoploidia e la poliploidia.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27438" cy="67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3500437"/>
            <a:ext cx="4311650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437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2420937"/>
            <a:ext cx="4059238" cy="211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431800" y="1714500"/>
            <a:ext cx="8280400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crossing-over all’interno dell’ansa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d’inversione, negli individui eterozigoti per l’inversione,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sia paracentrica che pericentrica, ha lo stesso effetto: </a:t>
            </a:r>
            <a:r>
              <a:rPr>
                <a:solidFill>
                  <a:srgbClr val="FF6A00"/>
                </a:solidFill>
              </a:rPr>
              <a:t>la formazione di gameti ricombinanti che dopo la fecondazione impediscono allo zigote di svilupparsi</a:t>
            </a:r>
            <a:r>
              <a:t>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Poiché possono dar vita a una progenie vitale soltanto i gameti che contengono cromosomi che non hanno ricombinato all’interno dell’ansa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d’inversione, le inversioni agiscono da </a:t>
            </a:r>
            <a:r>
              <a:rPr>
                <a:solidFill>
                  <a:srgbClr val="96D35F"/>
                </a:solidFill>
              </a:rPr>
              <a:t>soppressori del crossing- over.</a:t>
            </a:r>
            <a:r>
              <a:t> Questo non vuol dire che i crossing-over nelle ansenon avvengono, ma semplicemente che non ci sono ricombinanti tra la progenie vitale di un individuo eterozigote per un’inversione.</a:t>
            </a:r>
          </a:p>
        </p:txBody>
      </p:sp>
      <p:sp>
        <p:nvSpPr>
          <p:cNvPr id="180" name="Shape 180"/>
          <p:cNvSpPr/>
          <p:nvPr/>
        </p:nvSpPr>
        <p:spPr>
          <a:xfrm>
            <a:off x="1827" y="-19050"/>
            <a:ext cx="8458201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800">
                <a:solidFill>
                  <a:srgbClr val="00C7FC"/>
                </a:solidFill>
              </a:defRPr>
            </a:lvl1pPr>
          </a:lstStyle>
          <a:p>
            <a:r>
              <a:t>Le inversioni come soppressori del CO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187" y="681037"/>
            <a:ext cx="4238626" cy="506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27000" y="50800"/>
            <a:ext cx="44831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genetisti usano i soppressori del crossing-over per produrre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</a:t>
            </a:r>
            <a:r>
              <a:rPr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rPr>
              <a:t>cromosomi bilanciatori</a:t>
            </a:r>
            <a:r>
              <a:rPr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che contengono inversioni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multiple sovrapposte (pericentriche e paracentriche), come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anche dei marcatori che producono fenotipi dominanti visibili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Traslocazioni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203700" cy="54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3860800"/>
            <a:ext cx="4167188" cy="16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25" y="1671637"/>
            <a:ext cx="4527550" cy="351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"/>
            <a:ext cx="7921625" cy="683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-31750"/>
            <a:ext cx="7046913" cy="690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Nelle</a:t>
            </a:r>
            <a:r>
              <a:rPr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rPr>
              <a:t> traslocazioni eterozigoti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, solo il modello di segregazione alternato può dar origine a una progenie vitale; la segregazione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adiacente-1, ugualmente probabile, e la rara segregazione adiacente-2 non possono farlo. Per questo, i geni vicini ai punti di rottura delle traslocazioni sui cromosomi non omologhi,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che subiscono una traslocazione reciproca, mostrano uno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>
                <a:solidFill>
                  <a:srgbClr val="96D35F"/>
                </a:solidFill>
                <a:latin typeface="Helvetica"/>
                <a:ea typeface="Helvetica"/>
                <a:cs typeface="Helvetica"/>
                <a:sym typeface="Helvetica"/>
              </a:rPr>
              <a:t>pseudo-</a:t>
            </a:r>
            <a:r>
              <a:rPr b="1" i="1">
                <a:solidFill>
                  <a:srgbClr val="96D35F"/>
                </a:solidFill>
                <a:latin typeface="Helvetica"/>
                <a:ea typeface="Helvetica"/>
                <a:cs typeface="Helvetica"/>
                <a:sym typeface="Helvetica"/>
              </a:rPr>
              <a:t>linkage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: si comportano come se fossero associati.</a:t>
            </a:r>
          </a:p>
        </p:txBody>
      </p:sp>
      <p:sp>
        <p:nvSpPr>
          <p:cNvPr id="197" name="Shape 197"/>
          <p:cNvSpPr/>
          <p:nvPr/>
        </p:nvSpPr>
        <p:spPr>
          <a:xfrm>
            <a:off x="4218228" y="450850"/>
            <a:ext cx="418465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solidFill>
                  <a:srgbClr val="B18C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Pseudo-linkage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1600"/>
            <a:ext cx="7632700" cy="3340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3200"/>
            <a:ext cx="9144000" cy="23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1189037"/>
            <a:ext cx="8378826" cy="519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620712"/>
            <a:ext cx="4311650" cy="56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4581525"/>
            <a:ext cx="4311650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Aneuploidie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7012"/>
            <a:ext cx="7010400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75" y="460375"/>
            <a:ext cx="8451850" cy="594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350" y="519112"/>
            <a:ext cx="5319713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3806825" cy="6588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462" y="3789362"/>
            <a:ext cx="4095751" cy="11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7612" y="808037"/>
            <a:ext cx="4167188" cy="524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450" y="1262062"/>
            <a:ext cx="5499100" cy="433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Le Poliploidie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9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4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239887"/>
            <a:ext cx="8178800" cy="943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5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987" y="63500"/>
            <a:ext cx="3768726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4652962"/>
            <a:ext cx="4167188" cy="156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"/>
            <a:ext cx="9144000" cy="70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81000"/>
            <a:ext cx="7937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11200"/>
            <a:ext cx="3835400" cy="5422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-101600"/>
            <a:ext cx="414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2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5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512" y="0"/>
            <a:ext cx="6140451" cy="645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0150" y="330200"/>
            <a:ext cx="4203700" cy="620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297</Words>
  <Application>Microsoft Macintosh PowerPoint</Application>
  <PresentationFormat>Presentazione su schermo (4:3)</PresentationFormat>
  <Paragraphs>25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White</vt:lpstr>
      <vt:lpstr>Corso di Genetica -Lezione 14-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Delezioni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Inversioni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Traslocazioni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Aneuploidie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Poliploidie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Giovanni Cenci</cp:lastModifiedBy>
  <cp:revision>6</cp:revision>
  <dcterms:modified xsi:type="dcterms:W3CDTF">2019-05-02T17:03:55Z</dcterms:modified>
</cp:coreProperties>
</file>