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1" r:id="rId1"/>
  </p:sldMasterIdLst>
  <p:notesMasterIdLst>
    <p:notesMasterId r:id="rId30"/>
  </p:notesMasterIdLst>
  <p:sldIdLst>
    <p:sldId id="286" r:id="rId2"/>
    <p:sldId id="258" r:id="rId3"/>
    <p:sldId id="274" r:id="rId4"/>
    <p:sldId id="287" r:id="rId5"/>
    <p:sldId id="280" r:id="rId6"/>
    <p:sldId id="282" r:id="rId7"/>
    <p:sldId id="283" r:id="rId8"/>
    <p:sldId id="263" r:id="rId9"/>
    <p:sldId id="260" r:id="rId10"/>
    <p:sldId id="285" r:id="rId11"/>
    <p:sldId id="288" r:id="rId12"/>
    <p:sldId id="289" r:id="rId13"/>
    <p:sldId id="290" r:id="rId14"/>
    <p:sldId id="291" r:id="rId15"/>
    <p:sldId id="264" r:id="rId16"/>
    <p:sldId id="268" r:id="rId17"/>
    <p:sldId id="275" r:id="rId18"/>
    <p:sldId id="276" r:id="rId19"/>
    <p:sldId id="277" r:id="rId20"/>
    <p:sldId id="278" r:id="rId21"/>
    <p:sldId id="266" r:id="rId22"/>
    <p:sldId id="265" r:id="rId23"/>
    <p:sldId id="261" r:id="rId24"/>
    <p:sldId id="267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85" autoAdjust="0"/>
  </p:normalViewPr>
  <p:slideViewPr>
    <p:cSldViewPr snapToGrid="0" snapToObjects="1">
      <p:cViewPr>
        <p:scale>
          <a:sx n="150" d="100"/>
          <a:sy n="150" d="100"/>
        </p:scale>
        <p:origin x="-91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151E-B137-6B4C-AC31-091DEF42B3D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72197-B336-F342-9BB4-2797F81693A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3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C31C53-E2A9-2A4B-9A6C-44F052F165BE}" type="slidenum">
              <a:rPr lang="it-IT"/>
              <a:pPr/>
              <a:t>11</a:t>
            </a:fld>
            <a:endParaRPr lang="it-IT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r>
              <a:rPr lang="it-IT"/>
              <a:t>L'isoenzima cardiaco (LDH1) è facilmente riconoscibile perché è in grado di catalizzare la trasformazione dell'a-idrossibutirrato in a-cheto-butirrato.</a:t>
            </a:r>
          </a:p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5D884A-718B-9B44-84AD-1DF268A32A02}" type="datetimeFigureOut">
              <a:rPr lang="it-IT" smtClean="0"/>
              <a:t>02/05/17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14F3B58-2A4E-7247-BF47-2F68EE625BB1}" type="slidenum">
              <a:rPr lang="it-IT" smtClean="0"/>
              <a:t>‹n.›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3758" y="233665"/>
            <a:ext cx="7772400" cy="643691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Laboratory</a:t>
            </a:r>
            <a:r>
              <a:rPr lang="it-IT" dirty="0" smtClean="0"/>
              <a:t> Medicine of the </a:t>
            </a:r>
            <a:r>
              <a:rPr lang="it-IT" dirty="0" err="1" smtClean="0"/>
              <a:t>liver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95361" y="14956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7" name="Segnaposto contenuto 3" descr="slide-5-638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14327"/>
          <a:stretch>
            <a:fillRect/>
          </a:stretch>
        </p:blipFill>
        <p:spPr>
          <a:xfrm>
            <a:off x="797704" y="1753269"/>
            <a:ext cx="8147051" cy="436459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97998" y="1010209"/>
            <a:ext cx="606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Anatomy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 of the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hepatic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structure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 descr="slide-116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" b="566"/>
          <a:stretch>
            <a:fillRect/>
          </a:stretch>
        </p:blipFill>
        <p:spPr>
          <a:xfrm>
            <a:off x="457200" y="215900"/>
            <a:ext cx="8229600" cy="6108700"/>
          </a:xfrm>
        </p:spPr>
      </p:pic>
    </p:spTree>
    <p:extLst>
      <p:ext uri="{BB962C8B-B14F-4D97-AF65-F5344CB8AC3E}">
        <p14:creationId xmlns:p14="http://schemas.microsoft.com/office/powerpoint/2010/main" val="93375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b="1" dirty="0">
                <a:solidFill>
                  <a:schemeClr val="hlink"/>
                </a:solidFill>
                <a:latin typeface="Arial" charset="0"/>
              </a:rPr>
              <a:t>Lattico deidrogenasi (LDH)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8142287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b="1" dirty="0">
                <a:solidFill>
                  <a:srgbClr val="008000"/>
                </a:solidFill>
                <a:latin typeface="Arial" charset="0"/>
              </a:rPr>
              <a:t>(120-240 U\L)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dirty="0">
                <a:solidFill>
                  <a:srgbClr val="008000"/>
                </a:solidFill>
                <a:latin typeface="Arial" charset="0"/>
              </a:rPr>
              <a:t>Presente  nella maggior parte dei tessuti e in concentrazione più elevata nel cuore, fegato, muscolo scheletrico, rene, eritrociti. 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dirty="0">
                <a:solidFill>
                  <a:srgbClr val="008000"/>
                </a:solidFill>
                <a:latin typeface="Arial" charset="0"/>
              </a:rPr>
              <a:t>Diversi isoenzimi: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M4 (LDH5) 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  <a:sym typeface="Wingdings" charset="0"/>
              </a:rPr>
              <a:t> 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muscoli e fegato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H4 (LDH1) 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  <a:sym typeface="Wingdings" charset="0"/>
              </a:rPr>
              <a:t> 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cuore 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H3M1 (LDH2)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  <a:sym typeface="Wingdings" charset="0"/>
              </a:rPr>
              <a:t> 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eritrociti (concentrazione 150-200 volte più alta rispetto al plasma 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  <a:sym typeface="Wingdings" charset="0"/>
              </a:rPr>
              <a:t> 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emolisi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b="1" dirty="0">
                <a:solidFill>
                  <a:srgbClr val="008000"/>
                </a:solidFill>
                <a:latin typeface="Arial" charset="0"/>
              </a:rPr>
              <a:t>Valori elevati: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IMA </a:t>
            </a:r>
            <a:r>
              <a:rPr lang="it-IT" sz="1200" b="1" dirty="0">
                <a:solidFill>
                  <a:srgbClr val="008000"/>
                </a:solidFill>
                <a:latin typeface="Arial" charset="0"/>
              </a:rPr>
              <a:t>(infarto miocardio)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anemie emolitiche, anemia perniciosa; 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leucemie; 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malattie muscolari (es. distrofia muscolare);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malattie epatiche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000" b="1" dirty="0">
                <a:solidFill>
                  <a:srgbClr val="008000"/>
                </a:solidFill>
                <a:latin typeface="Arial" charset="0"/>
              </a:rPr>
              <a:t>Catalizza la trasformazione dell'acido piruvico in acido lattico.</a:t>
            </a:r>
            <a:r>
              <a:rPr lang="it-IT" sz="2000" dirty="0">
                <a:solidFill>
                  <a:srgbClr val="008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31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214313"/>
            <a:ext cx="876300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Ferritina</a:t>
            </a:r>
          </a:p>
          <a:p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Aumenta </a:t>
            </a:r>
            <a:r>
              <a:rPr lang="it-IT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aspecificatamente</a:t>
            </a: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nel danno </a:t>
            </a:r>
            <a:r>
              <a:rPr lang="it-IT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epatocellulare</a:t>
            </a: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r>
              <a:rPr lang="it-IT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Elettrochemiluminescenza</a:t>
            </a: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Valori elevati suggeriscono </a:t>
            </a:r>
            <a:r>
              <a:rPr lang="it-IT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Emocromatosi</a:t>
            </a: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(non molto specifica). </a:t>
            </a:r>
          </a:p>
          <a:p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questo caso &gt; anche la saturazione del Fe (Fe serico/TIBC). </a:t>
            </a:r>
          </a:p>
          <a:p>
            <a:endParaRPr lang="it-IT" dirty="0"/>
          </a:p>
          <a:p>
            <a:r>
              <a:rPr lang="it-IT" sz="2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Acidi e Sali Biliari, BS</a:t>
            </a:r>
          </a:p>
          <a:p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Derivano dal catabolismo del colesterolo, sono prodotti dal fegato ed escreti nella bile. &gt; indice di danno epatico.</a:t>
            </a:r>
          </a:p>
          <a:p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Il test di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escrezione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Bromosulftaleina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insieme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metabolismo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dei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Sali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Biliari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sono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sospetta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patologia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renale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senza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ittero</a:t>
            </a:r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endParaRPr 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it-IT" sz="2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Ammonio e Urea (</a:t>
            </a:r>
            <a:r>
              <a:rPr lang="it-IT" sz="28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</a:t>
            </a:r>
            <a:r>
              <a:rPr lang="it-IT" sz="2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urea </a:t>
            </a:r>
            <a:r>
              <a:rPr lang="it-IT" sz="28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nitrogen</a:t>
            </a:r>
            <a:r>
              <a:rPr lang="it-IT" sz="2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BUN)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it-IT" sz="28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Sono importanti nella diagnosi delle gravi affezioni epatiche.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Ridotta capacità del fegato (cirrosi) a sintetizzare urea da ioni ammonio.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Dosaggio: ioni ammonio trasformati in ambiente alcalino, in gas che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reagisce con colorante (verde di </a:t>
            </a:r>
            <a:r>
              <a:rPr lang="it-IT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bromocresolo</a:t>
            </a: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e determinato al colorimetro.</a:t>
            </a:r>
          </a:p>
          <a:p>
            <a:pPr marL="358775" lvl="2"/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58775" lvl="2"/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78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058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b="1" i="1" dirty="0">
                <a:solidFill>
                  <a:schemeClr val="hlink"/>
                </a:solidFill>
              </a:rPr>
              <a:t>Colinesterasi</a:t>
            </a:r>
          </a:p>
          <a:p>
            <a:pPr eaLnBrk="1" hangingPunct="1"/>
            <a:r>
              <a:rPr lang="it-IT" b="1" dirty="0">
                <a:solidFill>
                  <a:srgbClr val="FFFF00"/>
                </a:solidFill>
              </a:rPr>
              <a:t>      </a:t>
            </a:r>
            <a:r>
              <a:rPr lang="it-IT" b="1" dirty="0">
                <a:solidFill>
                  <a:srgbClr val="008000"/>
                </a:solidFill>
              </a:rPr>
              <a:t>Prodotta dal fegato, idrolizza esteri della colina</a:t>
            </a:r>
          </a:p>
          <a:p>
            <a:pPr eaLnBrk="1" hangingPunct="1"/>
            <a:r>
              <a:rPr lang="it-IT" b="1" dirty="0">
                <a:solidFill>
                  <a:srgbClr val="008000"/>
                </a:solidFill>
              </a:rPr>
              <a:t>      Diminuisce per grave deterioramento della funzione epatica.</a:t>
            </a:r>
          </a:p>
          <a:p>
            <a:pPr eaLnBrk="1" hangingPunct="1"/>
            <a:endParaRPr lang="it-IT" b="1" dirty="0">
              <a:solidFill>
                <a:srgbClr val="FFFF00"/>
              </a:solidFill>
            </a:endParaRPr>
          </a:p>
          <a:p>
            <a:pPr eaLnBrk="1" hangingPunct="1"/>
            <a:r>
              <a:rPr lang="it-IT" sz="2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Transferrina</a:t>
            </a:r>
          </a:p>
          <a:p>
            <a:pPr eaLnBrk="1" hangingPunct="1"/>
            <a:r>
              <a:rPr lang="it-IT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proteina di trasporto del Fe.</a:t>
            </a:r>
          </a:p>
          <a:p>
            <a:pPr eaLnBrk="1" hangingPunct="1"/>
            <a:r>
              <a:rPr lang="it-IT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Saturazione &gt; 60% indice di </a:t>
            </a:r>
            <a:r>
              <a:rPr lang="it-IT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Emocromatosi</a:t>
            </a:r>
            <a:endParaRPr lang="it-IT" b="1" dirty="0">
              <a:solidFill>
                <a:srgbClr val="008000"/>
              </a:solidFill>
            </a:endParaRPr>
          </a:p>
          <a:p>
            <a:pPr eaLnBrk="1" hangingPunct="1"/>
            <a:endParaRPr lang="it-IT" b="1" dirty="0">
              <a:solidFill>
                <a:srgbClr val="FFFF00"/>
              </a:solidFill>
            </a:endParaRPr>
          </a:p>
          <a:p>
            <a:pPr eaLnBrk="1" hangingPunct="1"/>
            <a:r>
              <a:rPr lang="it-IT" sz="2800" b="1" i="1" dirty="0">
                <a:solidFill>
                  <a:schemeClr val="hlink"/>
                </a:solidFill>
              </a:rPr>
              <a:t>Tempo di Protrombina (TP)</a:t>
            </a:r>
          </a:p>
          <a:p>
            <a:pPr eaLnBrk="1" hangingPunct="1"/>
            <a:r>
              <a:rPr lang="it-IT" b="1" dirty="0">
                <a:solidFill>
                  <a:srgbClr val="FFFF00"/>
                </a:solidFill>
              </a:rPr>
              <a:t>       </a:t>
            </a:r>
            <a:r>
              <a:rPr lang="it-IT" b="1" dirty="0">
                <a:solidFill>
                  <a:srgbClr val="008000"/>
                </a:solidFill>
              </a:rPr>
              <a:t>E</a:t>
            </a:r>
            <a:r>
              <a:rPr lang="ja-JP" altLang="it-IT" b="1" dirty="0">
                <a:solidFill>
                  <a:srgbClr val="008000"/>
                </a:solidFill>
              </a:rPr>
              <a:t>’</a:t>
            </a:r>
            <a:r>
              <a:rPr lang="it-IT" b="1" dirty="0">
                <a:solidFill>
                  <a:srgbClr val="008000"/>
                </a:solidFill>
              </a:rPr>
              <a:t> il tempo in cui coagula un campione di sangue contenente   </a:t>
            </a:r>
          </a:p>
          <a:p>
            <a:pPr eaLnBrk="1" hangingPunct="1"/>
            <a:r>
              <a:rPr lang="it-IT" b="1" dirty="0">
                <a:solidFill>
                  <a:srgbClr val="008000"/>
                </a:solidFill>
              </a:rPr>
              <a:t>       citrato, cui è stata aggiunta  Tromboplastina. </a:t>
            </a:r>
          </a:p>
          <a:p>
            <a:pPr eaLnBrk="1" hangingPunct="1"/>
            <a:r>
              <a:rPr lang="it-IT" b="1" dirty="0">
                <a:solidFill>
                  <a:srgbClr val="008000"/>
                </a:solidFill>
              </a:rPr>
              <a:t>       E</a:t>
            </a:r>
            <a:r>
              <a:rPr lang="ja-JP" altLang="it-IT" b="1" dirty="0">
                <a:solidFill>
                  <a:srgbClr val="008000"/>
                </a:solidFill>
              </a:rPr>
              <a:t>’</a:t>
            </a:r>
            <a:r>
              <a:rPr lang="it-IT" b="1" dirty="0">
                <a:solidFill>
                  <a:srgbClr val="008000"/>
                </a:solidFill>
              </a:rPr>
              <a:t> sensibile alla diminuzione dei fattori II, VII, X, V. </a:t>
            </a:r>
          </a:p>
          <a:p>
            <a:pPr eaLnBrk="1" hangingPunct="1"/>
            <a:endParaRPr lang="it-IT" b="1" dirty="0">
              <a:solidFill>
                <a:srgbClr val="008000"/>
              </a:solidFill>
            </a:endParaRPr>
          </a:p>
          <a:p>
            <a:pPr eaLnBrk="1" hangingPunct="1"/>
            <a:r>
              <a:rPr lang="it-IT" b="1" dirty="0">
                <a:solidFill>
                  <a:srgbClr val="008000"/>
                </a:solidFill>
              </a:rPr>
              <a:t>       Si esprime in INR (rapporto internazionale normalizzato):    </a:t>
            </a:r>
          </a:p>
          <a:p>
            <a:pPr eaLnBrk="1" hangingPunct="1"/>
            <a:r>
              <a:rPr lang="it-IT" b="1" dirty="0">
                <a:solidFill>
                  <a:srgbClr val="008000"/>
                </a:solidFill>
              </a:rPr>
              <a:t>       </a:t>
            </a:r>
            <a:r>
              <a:rPr lang="it-IT" b="1" i="1" dirty="0">
                <a:solidFill>
                  <a:srgbClr val="008000"/>
                </a:solidFill>
              </a:rPr>
              <a:t>(TP paziente/ TP controllo) x ISI</a:t>
            </a:r>
            <a:r>
              <a:rPr lang="it-IT" b="1" dirty="0">
                <a:solidFill>
                  <a:srgbClr val="008000"/>
                </a:solidFill>
              </a:rPr>
              <a:t> </a:t>
            </a:r>
            <a:r>
              <a:rPr lang="it-IT" sz="1400" b="1" dirty="0">
                <a:solidFill>
                  <a:srgbClr val="008000"/>
                </a:solidFill>
              </a:rPr>
              <a:t>(indice specifico internazionale delle diverse   </a:t>
            </a:r>
          </a:p>
          <a:p>
            <a:pPr eaLnBrk="1" hangingPunct="1"/>
            <a:r>
              <a:rPr lang="it-IT" sz="1400" b="1" dirty="0">
                <a:solidFill>
                  <a:srgbClr val="008000"/>
                </a:solidFill>
              </a:rPr>
              <a:t>                                                                                  tromboplastine  commerciali).</a:t>
            </a:r>
          </a:p>
          <a:p>
            <a:pPr eaLnBrk="1" hangingPunct="1"/>
            <a:endParaRPr lang="it-IT" sz="1400" b="1" dirty="0">
              <a:solidFill>
                <a:srgbClr val="008000"/>
              </a:solidFill>
            </a:endParaRPr>
          </a:p>
          <a:p>
            <a:pPr eaLnBrk="1" hangingPunct="1"/>
            <a:r>
              <a:rPr lang="it-IT" b="1" dirty="0">
                <a:solidFill>
                  <a:srgbClr val="008000"/>
                </a:solidFill>
              </a:rPr>
              <a:t>       Il TP aumenta :</a:t>
            </a:r>
          </a:p>
          <a:p>
            <a:pPr eaLnBrk="1" hangingPunct="1"/>
            <a:r>
              <a:rPr lang="it-IT" b="1" dirty="0">
                <a:solidFill>
                  <a:srgbClr val="008000"/>
                </a:solidFill>
              </a:rPr>
              <a:t>         -  malattie epatiche</a:t>
            </a:r>
          </a:p>
          <a:p>
            <a:pPr eaLnBrk="1" hangingPunct="1"/>
            <a:r>
              <a:rPr lang="it-IT" b="1" dirty="0">
                <a:solidFill>
                  <a:srgbClr val="008000"/>
                </a:solidFill>
              </a:rPr>
              <a:t>         -  terapie anticoagulanti </a:t>
            </a:r>
          </a:p>
          <a:p>
            <a:pPr eaLnBrk="1" hangingPunct="1"/>
            <a:r>
              <a:rPr lang="it-IT" b="1" dirty="0">
                <a:solidFill>
                  <a:srgbClr val="FFFF00"/>
                </a:solidFill>
              </a:rPr>
              <a:t>        </a:t>
            </a:r>
            <a:r>
              <a:rPr lang="it-IT" b="1" dirty="0">
                <a:solidFill>
                  <a:srgbClr val="008000"/>
                </a:solidFill>
              </a:rPr>
              <a:t> -  ipovitaminosi K</a:t>
            </a:r>
          </a:p>
        </p:txBody>
      </p:sp>
    </p:spTree>
    <p:extLst>
      <p:ext uri="{BB962C8B-B14F-4D97-AF65-F5344CB8AC3E}">
        <p14:creationId xmlns:p14="http://schemas.microsoft.com/office/powerpoint/2010/main" val="193238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62785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800" b="1" i="1" dirty="0">
                <a:solidFill>
                  <a:srgbClr val="FF9900"/>
                </a:solidFill>
                <a:latin typeface="Arial" charset="0"/>
              </a:rPr>
              <a:t>Altri </a:t>
            </a:r>
            <a:r>
              <a:rPr lang="it-IT" sz="2800" b="1" i="1" dirty="0" err="1">
                <a:solidFill>
                  <a:srgbClr val="FF9900"/>
                </a:solidFill>
                <a:latin typeface="Arial" charset="0"/>
              </a:rPr>
              <a:t>Tests</a:t>
            </a:r>
            <a:endParaRPr lang="it-IT" sz="2800" b="1" i="1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800" b="1" i="1" dirty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400" b="1" i="1" dirty="0" err="1">
                <a:solidFill>
                  <a:schemeClr val="hlink"/>
                </a:solidFill>
                <a:latin typeface="Arial" charset="0"/>
              </a:rPr>
              <a:t>Ceruloplasmina</a:t>
            </a:r>
            <a:r>
              <a:rPr lang="it-IT" sz="2400" b="1" i="1" dirty="0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8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proteina legante rame. Dosaggio nefelometrico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 marcatamente diminuita nel morbo di Wilson.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1800" b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400" b="1" i="1" dirty="0">
                <a:solidFill>
                  <a:schemeClr val="hlink"/>
                </a:solidFill>
                <a:latin typeface="Arial" charset="0"/>
              </a:rPr>
              <a:t>Alpha-1-antitrypsina (AAT)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proteina specifica, la cui carenza attiva meccanismi di auto-distruzione tissutale. 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deficit genetico di AAT (in omozigosi) degenera in cirrosi (trapianto) o enfisema polmonare.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1800" b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400" b="1" i="1" dirty="0">
                <a:solidFill>
                  <a:schemeClr val="hlink"/>
                </a:solidFill>
                <a:latin typeface="Arial" charset="0"/>
              </a:rPr>
              <a:t>Antigene </a:t>
            </a:r>
            <a:r>
              <a:rPr lang="it-IT" sz="2400" b="1" i="1" dirty="0" err="1">
                <a:solidFill>
                  <a:schemeClr val="hlink"/>
                </a:solidFill>
                <a:latin typeface="Arial" charset="0"/>
              </a:rPr>
              <a:t>carcinoembrionario</a:t>
            </a:r>
            <a:r>
              <a:rPr lang="it-IT" sz="2400" b="1" i="1" dirty="0">
                <a:solidFill>
                  <a:schemeClr val="hlink"/>
                </a:solidFill>
                <a:latin typeface="Arial" charset="0"/>
              </a:rPr>
              <a:t> (CEA)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E</a:t>
            </a:r>
            <a:r>
              <a:rPr lang="ja-JP" altLang="it-IT" sz="1800" b="1" dirty="0">
                <a:solidFill>
                  <a:srgbClr val="008000"/>
                </a:solidFill>
                <a:latin typeface="Arial" charset="0"/>
              </a:rPr>
              <a:t>’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 un complesso di glicoproteine con elementi immunologici simili.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Valori elevati si possono avere in corso di epatite e cirrosi epatica.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1800" b="1" dirty="0">
              <a:solidFill>
                <a:srgbClr val="008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400" b="1" i="1" dirty="0">
                <a:solidFill>
                  <a:schemeClr val="hlink"/>
                </a:solidFill>
                <a:latin typeface="Arial" charset="0"/>
              </a:rPr>
              <a:t>Alpha-</a:t>
            </a:r>
            <a:r>
              <a:rPr lang="it-IT" sz="2400" b="1" i="1" dirty="0" err="1">
                <a:solidFill>
                  <a:schemeClr val="hlink"/>
                </a:solidFill>
                <a:latin typeface="Arial" charset="0"/>
              </a:rPr>
              <a:t>fetoproteina</a:t>
            </a:r>
            <a:endParaRPr lang="it-IT" sz="24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 valori elevati si riscontrano nei carcinomi </a:t>
            </a:r>
            <a:r>
              <a:rPr lang="it-IT" sz="1800" b="1" dirty="0" err="1">
                <a:solidFill>
                  <a:srgbClr val="008000"/>
                </a:solidFill>
                <a:latin typeface="Arial" charset="0"/>
              </a:rPr>
              <a:t>epatocellulari</a:t>
            </a: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dirty="0">
                <a:solidFill>
                  <a:srgbClr val="008000"/>
                </a:solidFill>
                <a:latin typeface="Arial" charset="0"/>
              </a:rPr>
              <a:t> in gravidanza è fisiologico &gt;</a:t>
            </a:r>
          </a:p>
          <a:p>
            <a:pPr eaLnBrk="1" hangingPunct="1">
              <a:lnSpc>
                <a:spcPct val="80000"/>
              </a:lnSpc>
            </a:pPr>
            <a:endParaRPr lang="it-IT" sz="1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1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Albumin</a:t>
            </a:r>
            <a:endParaRPr lang="it-IT" dirty="0" smtClean="0"/>
          </a:p>
          <a:p>
            <a:pPr lvl="1"/>
            <a:r>
              <a:rPr lang="it-IT" dirty="0"/>
              <a:t> </a:t>
            </a:r>
            <a:r>
              <a:rPr lang="it-IT" dirty="0" smtClean="0"/>
              <a:t>made in </a:t>
            </a:r>
            <a:r>
              <a:rPr lang="it-IT" dirty="0" err="1" smtClean="0"/>
              <a:t>liver</a:t>
            </a:r>
            <a:endParaRPr lang="it-IT" dirty="0" smtClean="0"/>
          </a:p>
          <a:p>
            <a:pPr lvl="1"/>
            <a:r>
              <a:rPr lang="it-IT" dirty="0" smtClean="0"/>
              <a:t>20 </a:t>
            </a:r>
            <a:r>
              <a:rPr lang="it-IT" dirty="0" err="1" smtClean="0"/>
              <a:t>days</a:t>
            </a:r>
            <a:r>
              <a:rPr lang="it-IT" dirty="0" smtClean="0"/>
              <a:t> </a:t>
            </a:r>
            <a:r>
              <a:rPr lang="it-IT" dirty="0" err="1" smtClean="0"/>
              <a:t>half</a:t>
            </a:r>
            <a:r>
              <a:rPr lang="it-IT" dirty="0" smtClean="0"/>
              <a:t> life…</a:t>
            </a:r>
            <a:r>
              <a:rPr lang="it-IT" dirty="0" err="1" smtClean="0"/>
              <a:t>thus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marker for </a:t>
            </a: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hepatic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endParaRPr lang="it-IT" dirty="0" smtClean="0"/>
          </a:p>
          <a:p>
            <a:pPr lvl="1"/>
            <a:endParaRPr lang="it-IT" dirty="0" smtClean="0"/>
          </a:p>
          <a:p>
            <a:pPr lvl="1">
              <a:buFont typeface="Arial"/>
              <a:buChar char="•"/>
            </a:pPr>
            <a:r>
              <a:rPr lang="it-IT" dirty="0" smtClean="0"/>
              <a:t>PT or INR</a:t>
            </a:r>
            <a:endParaRPr lang="it-IT" dirty="0"/>
          </a:p>
          <a:p>
            <a:pPr marL="914400" lvl="2" indent="0">
              <a:buNone/>
            </a:pPr>
            <a:r>
              <a:rPr lang="it-IT" dirty="0" err="1" smtClean="0"/>
              <a:t>Reliable</a:t>
            </a:r>
            <a:r>
              <a:rPr lang="it-IT" dirty="0" smtClean="0"/>
              <a:t> for acute and </a:t>
            </a: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diseases</a:t>
            </a:r>
            <a:endParaRPr lang="it-IT" dirty="0"/>
          </a:p>
          <a:p>
            <a:pPr marL="914400" lvl="2" indent="0">
              <a:buNone/>
            </a:pPr>
            <a:r>
              <a:rPr lang="it-IT" dirty="0" err="1" smtClean="0"/>
              <a:t>Affected</a:t>
            </a:r>
            <a:r>
              <a:rPr lang="it-IT" dirty="0" smtClean="0"/>
              <a:t> by </a:t>
            </a:r>
            <a:r>
              <a:rPr lang="it-IT" dirty="0" err="1" smtClean="0"/>
              <a:t>coagulation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endParaRPr lang="it-IT" dirty="0" smtClean="0"/>
          </a:p>
          <a:p>
            <a:pPr marL="914400" lvl="2" indent="0">
              <a:buNone/>
            </a:pPr>
            <a:r>
              <a:rPr lang="it-IT" dirty="0" err="1" smtClean="0"/>
              <a:t>Increases</a:t>
            </a:r>
            <a:r>
              <a:rPr lang="it-IT" dirty="0" smtClean="0"/>
              <a:t> in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damages</a:t>
            </a:r>
            <a:endParaRPr lang="it-IT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 </a:t>
            </a:r>
            <a:r>
              <a:rPr lang="it-IT" dirty="0" smtClean="0"/>
              <a:t>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617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Total </a:t>
            </a:r>
            <a:r>
              <a:rPr lang="it-IT" dirty="0" err="1" smtClean="0"/>
              <a:t>bilirubin</a:t>
            </a:r>
            <a:r>
              <a:rPr lang="it-IT" dirty="0" smtClean="0"/>
              <a:t> nr 0.3-1.0 mg/dl</a:t>
            </a:r>
          </a:p>
          <a:p>
            <a:pPr lvl="1"/>
            <a:r>
              <a:rPr lang="it-IT" dirty="0" smtClean="0"/>
              <a:t>Direct </a:t>
            </a:r>
            <a:r>
              <a:rPr lang="it-IT" dirty="0" smtClean="0"/>
              <a:t>(</a:t>
            </a:r>
            <a:r>
              <a:rPr lang="it-IT" dirty="0" err="1" smtClean="0"/>
              <a:t>conjugated</a:t>
            </a:r>
            <a:r>
              <a:rPr lang="it-IT" dirty="0" smtClean="0"/>
              <a:t>) </a:t>
            </a:r>
            <a:r>
              <a:rPr lang="it-IT" dirty="0" err="1" smtClean="0"/>
              <a:t>bilirubin</a:t>
            </a:r>
            <a:r>
              <a:rPr lang="it-IT" dirty="0" smtClean="0"/>
              <a:t> </a:t>
            </a:r>
            <a:r>
              <a:rPr lang="it-IT" dirty="0" smtClean="0"/>
              <a:t>nr 0.0-0.4 mg/dl</a:t>
            </a:r>
          </a:p>
          <a:p>
            <a:pPr lvl="1"/>
            <a:r>
              <a:rPr lang="it-IT" dirty="0" err="1" smtClean="0"/>
              <a:t>Indirect</a:t>
            </a:r>
            <a:r>
              <a:rPr lang="it-IT" dirty="0" smtClean="0"/>
              <a:t> </a:t>
            </a:r>
            <a:r>
              <a:rPr lang="it-IT" dirty="0" err="1" smtClean="0"/>
              <a:t>bilirubin</a:t>
            </a:r>
            <a:r>
              <a:rPr lang="it-IT" dirty="0" smtClean="0"/>
              <a:t> nr 0.3-1.0 mg/dl</a:t>
            </a:r>
          </a:p>
          <a:p>
            <a:pPr lvl="1"/>
            <a:endParaRPr lang="it-IT" dirty="0"/>
          </a:p>
          <a:p>
            <a:pPr marL="0" indent="0">
              <a:buNone/>
            </a:pPr>
            <a:r>
              <a:rPr lang="it-IT" sz="1800" b="1" dirty="0" smtClean="0"/>
              <a:t>++ </a:t>
            </a:r>
            <a:r>
              <a:rPr lang="it-IT" sz="1800" b="1" dirty="0" err="1"/>
              <a:t>I</a:t>
            </a:r>
            <a:r>
              <a:rPr lang="it-IT" sz="1800" b="1" dirty="0" err="1" smtClean="0"/>
              <a:t>ndirect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hyperbilirubinemia</a:t>
            </a:r>
            <a:r>
              <a:rPr lang="it-IT" sz="1800" b="1" dirty="0" smtClean="0"/>
              <a:t> in</a:t>
            </a:r>
          </a:p>
          <a:p>
            <a:r>
              <a:rPr lang="it-IT" sz="1800" dirty="0" err="1" smtClean="0"/>
              <a:t>Newborn</a:t>
            </a:r>
            <a:r>
              <a:rPr lang="it-IT" sz="1800" dirty="0" smtClean="0"/>
              <a:t> </a:t>
            </a:r>
            <a:r>
              <a:rPr lang="it-IT" sz="1800" dirty="0" err="1" smtClean="0"/>
              <a:t>jaundice</a:t>
            </a:r>
            <a:endParaRPr lang="it-IT" sz="1800" dirty="0" smtClean="0"/>
          </a:p>
          <a:p>
            <a:r>
              <a:rPr lang="it-IT" sz="1800" dirty="0" err="1" smtClean="0"/>
              <a:t>Hemolytic</a:t>
            </a:r>
            <a:r>
              <a:rPr lang="it-IT" sz="1800" dirty="0" smtClean="0"/>
              <a:t> </a:t>
            </a:r>
            <a:r>
              <a:rPr lang="it-IT" sz="1800" dirty="0" err="1" smtClean="0"/>
              <a:t>jaundice</a:t>
            </a:r>
            <a:endParaRPr lang="it-IT" sz="1800" dirty="0" smtClean="0"/>
          </a:p>
          <a:p>
            <a:r>
              <a:rPr lang="it-IT" sz="1800" dirty="0" err="1" smtClean="0"/>
              <a:t>Gilbert’s</a:t>
            </a:r>
            <a:r>
              <a:rPr lang="it-IT" sz="1800" dirty="0" smtClean="0"/>
              <a:t> </a:t>
            </a:r>
            <a:r>
              <a:rPr lang="it-IT" sz="1800" dirty="0" err="1" smtClean="0"/>
              <a:t>syndrome</a:t>
            </a:r>
            <a:endParaRPr lang="it-IT" sz="1800" dirty="0" smtClean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Bilirubin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smtClean="0"/>
              <a:t>marker of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786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lide-41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" b="2069"/>
          <a:stretch>
            <a:fillRect/>
          </a:stretch>
        </p:blipFill>
        <p:spPr>
          <a:xfrm>
            <a:off x="457200" y="-101600"/>
            <a:ext cx="8229600" cy="5922963"/>
          </a:xfrm>
        </p:spPr>
      </p:pic>
    </p:spTree>
    <p:extLst>
      <p:ext uri="{BB962C8B-B14F-4D97-AF65-F5344CB8AC3E}">
        <p14:creationId xmlns:p14="http://schemas.microsoft.com/office/powerpoint/2010/main" val="192026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lide-43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>
          <a:xfrm>
            <a:off x="457200" y="3556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55035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lide-46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 b="3097"/>
          <a:stretch>
            <a:fillRect/>
          </a:stretch>
        </p:blipFill>
        <p:spPr>
          <a:xfrm>
            <a:off x="457199" y="330200"/>
            <a:ext cx="8475293" cy="5969000"/>
          </a:xfrm>
        </p:spPr>
      </p:pic>
    </p:spTree>
    <p:extLst>
      <p:ext uri="{BB962C8B-B14F-4D97-AF65-F5344CB8AC3E}">
        <p14:creationId xmlns:p14="http://schemas.microsoft.com/office/powerpoint/2010/main" val="226884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lide-9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7" b="18977"/>
          <a:stretch>
            <a:fillRect/>
          </a:stretch>
        </p:blipFill>
        <p:spPr/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Physiology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</a:t>
            </a:r>
            <a:r>
              <a:rPr lang="it-IT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liver</a:t>
            </a:r>
            <a:endParaRPr lang="it-I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56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lide-57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2377"/>
          <a:stretch>
            <a:fillRect/>
          </a:stretch>
        </p:blipFill>
        <p:spPr>
          <a:xfrm>
            <a:off x="338667" y="249767"/>
            <a:ext cx="8229600" cy="5884863"/>
          </a:xfrm>
        </p:spPr>
      </p:pic>
    </p:spTree>
    <p:extLst>
      <p:ext uri="{BB962C8B-B14F-4D97-AF65-F5344CB8AC3E}">
        <p14:creationId xmlns:p14="http://schemas.microsoft.com/office/powerpoint/2010/main" val="278294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Alkalin</a:t>
            </a:r>
            <a:r>
              <a:rPr lang="it-IT" dirty="0" smtClean="0"/>
              <a:t> </a:t>
            </a:r>
            <a:r>
              <a:rPr lang="it-IT" dirty="0" err="1" smtClean="0"/>
              <a:t>phosphatase</a:t>
            </a:r>
            <a:endParaRPr lang="it-IT" dirty="0" smtClean="0"/>
          </a:p>
          <a:p>
            <a:pPr lvl="1"/>
            <a:r>
              <a:rPr lang="it-IT" dirty="0" smtClean="0"/>
              <a:t> </a:t>
            </a:r>
            <a:r>
              <a:rPr lang="it-IT" dirty="0" err="1" smtClean="0"/>
              <a:t>increases</a:t>
            </a:r>
            <a:r>
              <a:rPr lang="it-IT" dirty="0" smtClean="0"/>
              <a:t> in:</a:t>
            </a:r>
          </a:p>
          <a:p>
            <a:pPr lvl="2"/>
            <a:r>
              <a:rPr lang="it-IT" dirty="0" smtClean="0"/>
              <a:t>1. </a:t>
            </a:r>
            <a:r>
              <a:rPr lang="it-IT" dirty="0" err="1" smtClean="0"/>
              <a:t>cholestasis</a:t>
            </a:r>
            <a:r>
              <a:rPr lang="it-IT" dirty="0" smtClean="0"/>
              <a:t> (</a:t>
            </a:r>
            <a:r>
              <a:rPr lang="it-IT" dirty="0" err="1" smtClean="0"/>
              <a:t>inducible</a:t>
            </a:r>
            <a:r>
              <a:rPr lang="it-IT" dirty="0" smtClean="0"/>
              <a:t> </a:t>
            </a:r>
            <a:r>
              <a:rPr lang="it-IT" dirty="0" err="1" smtClean="0"/>
              <a:t>enzyme</a:t>
            </a:r>
            <a:r>
              <a:rPr lang="it-IT" dirty="0" smtClean="0"/>
              <a:t>)</a:t>
            </a:r>
          </a:p>
          <a:p>
            <a:pPr lvl="2"/>
            <a:r>
              <a:rPr lang="it-IT" dirty="0" smtClean="0"/>
              <a:t>2. </a:t>
            </a:r>
            <a:r>
              <a:rPr lang="it-IT" dirty="0" err="1" smtClean="0"/>
              <a:t>pregnancy</a:t>
            </a:r>
            <a:endParaRPr lang="it-IT" dirty="0" smtClean="0"/>
          </a:p>
          <a:p>
            <a:pPr lvl="2"/>
            <a:r>
              <a:rPr lang="it-IT" dirty="0" smtClean="0"/>
              <a:t>3. bone </a:t>
            </a:r>
            <a:r>
              <a:rPr lang="it-IT" dirty="0" err="1" smtClean="0"/>
              <a:t>growth</a:t>
            </a:r>
            <a:endParaRPr lang="it-IT" dirty="0" smtClean="0"/>
          </a:p>
          <a:p>
            <a:r>
              <a:rPr lang="it-IT" dirty="0" smtClean="0"/>
              <a:t>GGT</a:t>
            </a:r>
          </a:p>
          <a:p>
            <a:pPr lvl="1"/>
            <a:r>
              <a:rPr lang="it-IT" dirty="0" err="1" smtClean="0"/>
              <a:t>Increases</a:t>
            </a:r>
            <a:r>
              <a:rPr lang="it-IT" dirty="0" smtClean="0"/>
              <a:t> in </a:t>
            </a:r>
            <a:r>
              <a:rPr lang="it-IT" dirty="0" err="1" smtClean="0"/>
              <a:t>cholestasis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in bone </a:t>
            </a:r>
            <a:r>
              <a:rPr lang="it-IT" dirty="0" err="1" smtClean="0"/>
              <a:t>diseases</a:t>
            </a:r>
            <a:endParaRPr lang="it-IT" dirty="0" smtClean="0"/>
          </a:p>
          <a:p>
            <a:pPr lvl="1"/>
            <a:r>
              <a:rPr lang="it-IT" dirty="0" smtClean="0"/>
              <a:t>Highly </a:t>
            </a:r>
            <a:r>
              <a:rPr lang="it-IT" dirty="0" err="1" smtClean="0"/>
              <a:t>induced</a:t>
            </a:r>
            <a:r>
              <a:rPr lang="it-IT" dirty="0" smtClean="0"/>
              <a:t> in </a:t>
            </a:r>
            <a:r>
              <a:rPr lang="it-IT" dirty="0" err="1" smtClean="0"/>
              <a:t>EtOH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endParaRPr lang="it-IT" dirty="0" smtClean="0"/>
          </a:p>
          <a:p>
            <a:pPr lvl="2"/>
            <a:endParaRPr lang="it-IT" dirty="0"/>
          </a:p>
          <a:p>
            <a:pPr marL="914400" lvl="2" indent="0">
              <a:buNone/>
            </a:pPr>
            <a:endParaRPr lang="it-IT" dirty="0" smtClean="0"/>
          </a:p>
          <a:p>
            <a:pPr lvl="2"/>
            <a:endParaRPr lang="it-IT" dirty="0"/>
          </a:p>
          <a:p>
            <a:pPr lvl="2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 in </a:t>
            </a:r>
            <a:r>
              <a:rPr lang="it-IT" dirty="0" err="1"/>
              <a:t>cholestatis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7948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RBC turnover </a:t>
            </a:r>
            <a:r>
              <a:rPr lang="it-IT" sz="2000" dirty="0" err="1" smtClean="0"/>
              <a:t>produces</a:t>
            </a:r>
            <a:r>
              <a:rPr lang="it-IT" sz="2000" dirty="0" smtClean="0"/>
              <a:t> </a:t>
            </a:r>
            <a:r>
              <a:rPr lang="it-IT" sz="2000" dirty="0" err="1" smtClean="0"/>
              <a:t>unconjugated</a:t>
            </a:r>
            <a:r>
              <a:rPr lang="it-IT" sz="2000" dirty="0" smtClean="0"/>
              <a:t> or </a:t>
            </a:r>
            <a:r>
              <a:rPr lang="it-IT" sz="2000" dirty="0" err="1" smtClean="0"/>
              <a:t>indirect</a:t>
            </a:r>
            <a:r>
              <a:rPr lang="it-IT" sz="2000" dirty="0" smtClean="0"/>
              <a:t> </a:t>
            </a:r>
            <a:r>
              <a:rPr lang="it-IT" sz="2000" dirty="0" err="1" smtClean="0"/>
              <a:t>bilirubin</a:t>
            </a:r>
            <a:endParaRPr lang="it-IT" sz="2000" dirty="0" smtClean="0"/>
          </a:p>
          <a:p>
            <a:r>
              <a:rPr lang="it-IT" sz="2000" dirty="0" err="1" smtClean="0"/>
              <a:t>Hepatocytes</a:t>
            </a:r>
            <a:r>
              <a:rPr lang="it-IT" sz="2000" dirty="0" smtClean="0"/>
              <a:t> turn </a:t>
            </a:r>
            <a:r>
              <a:rPr lang="it-IT" sz="2000" dirty="0" err="1" smtClean="0"/>
              <a:t>bilirubin</a:t>
            </a:r>
            <a:r>
              <a:rPr lang="it-IT" sz="2000" dirty="0" smtClean="0"/>
              <a:t> in </a:t>
            </a:r>
            <a:r>
              <a:rPr lang="it-IT" sz="2000" dirty="0" err="1" smtClean="0"/>
              <a:t>conjugated</a:t>
            </a:r>
            <a:r>
              <a:rPr lang="it-IT" sz="2000" dirty="0" smtClean="0"/>
              <a:t> or </a:t>
            </a:r>
            <a:r>
              <a:rPr lang="it-IT" sz="2000" dirty="0" err="1" smtClean="0"/>
              <a:t>direct</a:t>
            </a:r>
            <a:r>
              <a:rPr lang="it-IT" sz="2000" dirty="0" smtClean="0"/>
              <a:t> </a:t>
            </a:r>
            <a:r>
              <a:rPr lang="it-IT" sz="2000" dirty="0" err="1" smtClean="0"/>
              <a:t>bilirubin</a:t>
            </a:r>
            <a:endParaRPr lang="it-IT" sz="2000" dirty="0" smtClean="0"/>
          </a:p>
          <a:p>
            <a:r>
              <a:rPr lang="it-IT" sz="2000" dirty="0" err="1" smtClean="0"/>
              <a:t>Obstruction</a:t>
            </a:r>
            <a:r>
              <a:rPr lang="it-IT" sz="2000" dirty="0" smtClean="0"/>
              <a:t> in bile </a:t>
            </a:r>
            <a:r>
              <a:rPr lang="it-IT" sz="2000" dirty="0" err="1" smtClean="0"/>
              <a:t>ducts</a:t>
            </a:r>
            <a:r>
              <a:rPr lang="it-IT" sz="2000" dirty="0" smtClean="0"/>
              <a:t> </a:t>
            </a:r>
            <a:r>
              <a:rPr lang="it-IT" sz="2000" dirty="0" err="1" smtClean="0"/>
              <a:t>generates</a:t>
            </a:r>
            <a:r>
              <a:rPr lang="it-IT" sz="2000" dirty="0" smtClean="0"/>
              <a:t> ++ in </a:t>
            </a:r>
            <a:r>
              <a:rPr lang="it-IT" sz="2000" dirty="0" err="1" smtClean="0"/>
              <a:t>both</a:t>
            </a:r>
            <a:r>
              <a:rPr lang="it-IT" sz="2000" dirty="0" smtClean="0"/>
              <a:t> </a:t>
            </a:r>
            <a:r>
              <a:rPr lang="it-IT" sz="2000" dirty="0" err="1" smtClean="0"/>
              <a:t>forms</a:t>
            </a:r>
            <a:endParaRPr lang="it-IT" sz="2000" dirty="0" smtClean="0"/>
          </a:p>
          <a:p>
            <a:r>
              <a:rPr lang="it-IT" sz="2000" dirty="0" smtClean="0"/>
              <a:t>Bilirubinuria </a:t>
            </a:r>
            <a:r>
              <a:rPr lang="it-IT" sz="2000" dirty="0" err="1" smtClean="0"/>
              <a:t>is</a:t>
            </a:r>
            <a:r>
              <a:rPr lang="it-IT" sz="2000" dirty="0" smtClean="0"/>
              <a:t> due by the </a:t>
            </a:r>
            <a:r>
              <a:rPr lang="it-IT" sz="2000" dirty="0" err="1" smtClean="0"/>
              <a:t>presence</a:t>
            </a:r>
            <a:r>
              <a:rPr lang="it-IT" sz="2000" dirty="0" smtClean="0"/>
              <a:t> of </a:t>
            </a:r>
            <a:r>
              <a:rPr lang="it-IT" sz="2000" dirty="0" err="1" smtClean="0"/>
              <a:t>conjugated</a:t>
            </a:r>
            <a:r>
              <a:rPr lang="it-IT" sz="2000" dirty="0" smtClean="0"/>
              <a:t> (</a:t>
            </a:r>
            <a:r>
              <a:rPr lang="it-IT" sz="2000" dirty="0" err="1" smtClean="0"/>
              <a:t>soluble</a:t>
            </a:r>
            <a:r>
              <a:rPr lang="it-IT" sz="2000" dirty="0" smtClean="0"/>
              <a:t>) </a:t>
            </a:r>
            <a:r>
              <a:rPr lang="it-IT" sz="2000" dirty="0" err="1" smtClean="0"/>
              <a:t>form</a:t>
            </a:r>
            <a:endParaRPr lang="it-IT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in </a:t>
            </a:r>
            <a:r>
              <a:rPr lang="it-IT" dirty="0" err="1" smtClean="0"/>
              <a:t>cholestasis</a:t>
            </a:r>
            <a:endParaRPr lang="it-IT" dirty="0"/>
          </a:p>
        </p:txBody>
      </p:sp>
      <p:pic>
        <p:nvPicPr>
          <p:cNvPr id="4" name="Picture 4" descr="abdomen-urine-bi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86" y="4775216"/>
            <a:ext cx="3305175" cy="14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29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692184"/>
              </p:ext>
            </p:extLst>
          </p:nvPr>
        </p:nvGraphicFramePr>
        <p:xfrm>
          <a:off x="871538" y="1624394"/>
          <a:ext cx="7408865" cy="44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773"/>
                <a:gridCol w="1481773"/>
                <a:gridCol w="1481773"/>
                <a:gridCol w="1481773"/>
                <a:gridCol w="1481773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ALT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AST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HISTORY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DIAGNOSIS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Alcoholic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EtOH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exclusion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NASH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Fat</a:t>
                      </a:r>
                      <a:r>
                        <a:rPr lang="it-IT" dirty="0" smtClean="0"/>
                        <a:t>, </a:t>
                      </a:r>
                      <a:r>
                        <a:rPr lang="it-IT" dirty="0" err="1" smtClean="0"/>
                        <a:t>obesity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exclusion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Autoimmune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Young </a:t>
                      </a:r>
                      <a:r>
                        <a:rPr lang="it-IT" dirty="0" err="1" smtClean="0"/>
                        <a:t>women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AB </a:t>
                      </a:r>
                      <a:r>
                        <a:rPr lang="it-IT" dirty="0" err="1" smtClean="0"/>
                        <a:t>smooth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muscle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Wilson’s </a:t>
                      </a:r>
                      <a:r>
                        <a:rPr lang="it-IT" dirty="0" err="1" smtClean="0"/>
                        <a:t>cirrhosis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Kayser-Fleischer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eye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rings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--- </a:t>
                      </a:r>
                      <a:r>
                        <a:rPr lang="it-IT" dirty="0" err="1" smtClean="0"/>
                        <a:t>Ceruplasmin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Hemochromatosis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Male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Ferritine</a:t>
                      </a:r>
                      <a:r>
                        <a:rPr lang="it-IT" baseline="0" dirty="0" smtClean="0"/>
                        <a:t> +</a:t>
                      </a:r>
                    </a:p>
                    <a:p>
                      <a:r>
                        <a:rPr lang="it-IT" baseline="0" dirty="0" smtClean="0"/>
                        <a:t>TIBC +</a:t>
                      </a:r>
                    </a:p>
                    <a:p>
                      <a:r>
                        <a:rPr lang="it-IT" baseline="0" dirty="0" smtClean="0"/>
                        <a:t>HFE </a:t>
                      </a:r>
                      <a:r>
                        <a:rPr lang="it-IT" baseline="0" dirty="0" err="1" smtClean="0"/>
                        <a:t>mutations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Alfa1-antitrypsin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COPD, </a:t>
                      </a:r>
                      <a:r>
                        <a:rPr lang="it-IT" dirty="0" err="1" smtClean="0"/>
                        <a:t>Asthma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Biopsy</a:t>
                      </a:r>
                      <a:r>
                        <a:rPr lang="it-IT" dirty="0" smtClean="0"/>
                        <a:t>:</a:t>
                      </a:r>
                      <a:r>
                        <a:rPr lang="it-IT" baseline="0" dirty="0" smtClean="0"/>
                        <a:t> PAS+ </a:t>
                      </a:r>
                      <a:r>
                        <a:rPr lang="it-IT" baseline="0" dirty="0" err="1" smtClean="0"/>
                        <a:t>granules</a:t>
                      </a:r>
                      <a:endParaRPr lang="it-IT" dirty="0"/>
                    </a:p>
                  </a:txBody>
                  <a:tcPr marL="82321" marR="82321"/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diseases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878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8622" y="1755277"/>
            <a:ext cx="7408333" cy="3450696"/>
          </a:xfrm>
        </p:spPr>
        <p:txBody>
          <a:bodyPr>
            <a:normAutofit/>
          </a:bodyPr>
          <a:lstStyle/>
          <a:p>
            <a:r>
              <a:rPr lang="en-GB" sz="1600" dirty="0" smtClean="0"/>
              <a:t>Subject shows the following lab test results:</a:t>
            </a:r>
            <a:endParaRPr lang="en-GB" sz="1600" dirty="0"/>
          </a:p>
          <a:p>
            <a:endParaRPr lang="en-GB" sz="1600" dirty="0"/>
          </a:p>
          <a:p>
            <a:r>
              <a:rPr lang="en-GB" sz="1600" b="1" dirty="0" smtClean="0">
                <a:solidFill>
                  <a:srgbClr val="FF0000"/>
                </a:solidFill>
              </a:rPr>
              <a:t>Bilirubin </a:t>
            </a:r>
            <a:r>
              <a:rPr lang="en-GB" sz="1600" b="1" dirty="0">
                <a:solidFill>
                  <a:srgbClr val="FF0000"/>
                </a:solidFill>
              </a:rPr>
              <a:t>= 2 mg/dl </a:t>
            </a:r>
            <a:r>
              <a:rPr lang="en-GB" sz="1600" b="1" dirty="0" smtClean="0">
                <a:solidFill>
                  <a:srgbClr val="FF0000"/>
                </a:solidFill>
              </a:rPr>
              <a:t>(nr= </a:t>
            </a:r>
            <a:r>
              <a:rPr lang="en-GB" sz="1600" b="1" dirty="0">
                <a:solidFill>
                  <a:srgbClr val="FF0000"/>
                </a:solidFill>
              </a:rPr>
              <a:t>&lt;1 mg/dl)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ALT </a:t>
            </a:r>
            <a:r>
              <a:rPr lang="en-GB" sz="1600" b="1" dirty="0">
                <a:solidFill>
                  <a:srgbClr val="FF0000"/>
                </a:solidFill>
              </a:rPr>
              <a:t>= 67 UI </a:t>
            </a:r>
            <a:r>
              <a:rPr lang="en-GB" sz="1600" b="1" dirty="0" smtClean="0">
                <a:solidFill>
                  <a:srgbClr val="FF0000"/>
                </a:solidFill>
              </a:rPr>
              <a:t>(nr </a:t>
            </a:r>
            <a:r>
              <a:rPr lang="en-GB" sz="1600" b="1" dirty="0">
                <a:solidFill>
                  <a:srgbClr val="FF0000"/>
                </a:solidFill>
              </a:rPr>
              <a:t>= &lt;30)</a:t>
            </a:r>
          </a:p>
          <a:p>
            <a:r>
              <a:rPr lang="en-GB" sz="1600" dirty="0" smtClean="0"/>
              <a:t>AP= 125 UI (nr </a:t>
            </a:r>
            <a:r>
              <a:rPr lang="en-GB" sz="1600" dirty="0"/>
              <a:t>= &lt;150)</a:t>
            </a:r>
          </a:p>
          <a:p>
            <a:r>
              <a:rPr lang="en-GB" sz="1600" dirty="0" smtClean="0"/>
              <a:t>Albumin </a:t>
            </a:r>
            <a:r>
              <a:rPr lang="en-GB" sz="1600" dirty="0"/>
              <a:t>3.6 g/dl </a:t>
            </a:r>
            <a:r>
              <a:rPr lang="en-GB" sz="1600" dirty="0" smtClean="0"/>
              <a:t>(nr </a:t>
            </a:r>
            <a:r>
              <a:rPr lang="en-GB" sz="1600" dirty="0"/>
              <a:t>= &gt;3.5 g/dl</a:t>
            </a:r>
            <a:r>
              <a:rPr lang="en-GB" sz="1600" dirty="0" smtClean="0"/>
              <a:t>)</a:t>
            </a:r>
          </a:p>
          <a:p>
            <a:r>
              <a:rPr lang="en-GB" sz="1600" b="1" dirty="0" smtClean="0"/>
              <a:t>Are we in presence of hepatic disease?  If yes, which one?</a:t>
            </a:r>
            <a:endParaRPr lang="en-GB" sz="16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9728"/>
            <a:ext cx="8229600" cy="1252728"/>
          </a:xfrm>
        </p:spPr>
        <p:txBody>
          <a:bodyPr/>
          <a:lstStyle/>
          <a:p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81764" y="4594255"/>
            <a:ext cx="2201863" cy="2057400"/>
          </a:xfrm>
          <a:prstGeom prst="rect">
            <a:avLst/>
          </a:prstGeom>
          <a:solidFill>
            <a:schemeClr val="folHlink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/>
              <a:t>Isolated jaundice</a:t>
            </a:r>
          </a:p>
          <a:p>
            <a:pPr lvl="1" eaLnBrk="1" hangingPunct="1">
              <a:defRPr/>
            </a:pPr>
            <a:r>
              <a:rPr lang="en-US" sz="1600" b="1" kern="1200" dirty="0" smtClean="0"/>
              <a:t>Gilbert</a:t>
            </a:r>
          </a:p>
          <a:p>
            <a:pPr lvl="1" eaLnBrk="1" hangingPunct="1">
              <a:defRPr/>
            </a:pPr>
            <a:r>
              <a:rPr lang="en-US" sz="1600" b="1" kern="1200" dirty="0" err="1" smtClean="0"/>
              <a:t>Crigler</a:t>
            </a:r>
            <a:r>
              <a:rPr lang="en-US" sz="1600" b="1" kern="1200" dirty="0" smtClean="0"/>
              <a:t> </a:t>
            </a:r>
            <a:r>
              <a:rPr lang="en-US" sz="1600" b="1" kern="1200" dirty="0" err="1" smtClean="0"/>
              <a:t>Najjar</a:t>
            </a:r>
            <a:endParaRPr lang="en-US" sz="1600" b="1" kern="1200" dirty="0" smtClean="0"/>
          </a:p>
          <a:p>
            <a:pPr lvl="1" eaLnBrk="1" hangingPunct="1">
              <a:defRPr/>
            </a:pPr>
            <a:r>
              <a:rPr lang="en-US" sz="1600" b="1" kern="1200" dirty="0" err="1" smtClean="0"/>
              <a:t>Dubin</a:t>
            </a:r>
            <a:r>
              <a:rPr lang="en-US" sz="1600" b="1" kern="1200" dirty="0" smtClean="0"/>
              <a:t> </a:t>
            </a:r>
            <a:r>
              <a:rPr lang="en-US" sz="1600" b="1" kern="1200" dirty="0" err="1" smtClean="0"/>
              <a:t>Jonhson</a:t>
            </a:r>
            <a:endParaRPr lang="en-US" sz="1600" b="1" kern="1200" dirty="0" smtClean="0"/>
          </a:p>
          <a:p>
            <a:pPr lvl="1" eaLnBrk="1" hangingPunct="1">
              <a:defRPr/>
            </a:pPr>
            <a:r>
              <a:rPr lang="en-US" sz="1600" b="1" kern="1200" dirty="0" smtClean="0"/>
              <a:t>Rotor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3627" y="4594255"/>
            <a:ext cx="2189162" cy="2057400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1200" dirty="0" smtClean="0">
                <a:cs typeface="+mn-cs"/>
              </a:rPr>
              <a:t>Necrotic diseases</a:t>
            </a:r>
            <a:endParaRPr lang="en-US" sz="1600" b="1" kern="1200" dirty="0"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200" kern="1200" dirty="0">
                <a:cs typeface="+mn-cs"/>
              </a:rPr>
              <a:t>	(</a:t>
            </a:r>
            <a:r>
              <a:rPr lang="en-US" sz="1200" kern="1200" dirty="0" err="1">
                <a:cs typeface="+mn-cs"/>
              </a:rPr>
              <a:t>Ipertransaminasemie</a:t>
            </a:r>
            <a:r>
              <a:rPr lang="en-US" sz="1200" kern="1200" dirty="0">
                <a:cs typeface="+mn-cs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200" kern="1200" dirty="0">
                <a:cs typeface="+mn-cs"/>
              </a:rPr>
              <a:t>Acute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200" kern="1200" dirty="0" smtClean="0">
                <a:cs typeface="+mn-cs"/>
              </a:rPr>
              <a:t>Viral</a:t>
            </a:r>
            <a:endParaRPr lang="en-US" sz="1200" kern="1200" dirty="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200" kern="1200" dirty="0" smtClean="0">
                <a:cs typeface="+mn-cs"/>
              </a:rPr>
              <a:t>Toxic</a:t>
            </a:r>
            <a:endParaRPr lang="en-US" sz="1200" kern="1200" dirty="0"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200" kern="1200" dirty="0" smtClean="0">
                <a:cs typeface="+mn-cs"/>
              </a:rPr>
              <a:t>Chronic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en-US" sz="1200" kern="1200" dirty="0" smtClean="0">
                <a:cs typeface="+mn-cs"/>
              </a:rPr>
              <a:t>Chronic hepatitis</a:t>
            </a:r>
            <a:endParaRPr lang="en-US" sz="1200" kern="1200" dirty="0"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472789" y="4599547"/>
            <a:ext cx="2278063" cy="2057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1200" dirty="0" err="1" smtClean="0">
                <a:solidFill>
                  <a:schemeClr val="bg1"/>
                </a:solidFill>
                <a:cs typeface="+mn-cs"/>
              </a:rPr>
              <a:t>Cholestatic</a:t>
            </a:r>
            <a:r>
              <a:rPr lang="en-US" sz="1800" kern="1200" dirty="0" smtClean="0">
                <a:solidFill>
                  <a:schemeClr val="bg1"/>
                </a:solidFill>
                <a:cs typeface="+mn-cs"/>
              </a:rPr>
              <a:t> diseases</a:t>
            </a:r>
            <a:endParaRPr lang="en-US" sz="1800" kern="1200" dirty="0">
              <a:solidFill>
                <a:schemeClr val="bg1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kern="1200" dirty="0">
                <a:solidFill>
                  <a:schemeClr val="bg1"/>
                </a:solidFill>
                <a:cs typeface="+mn-cs"/>
              </a:rPr>
              <a:t>	</a:t>
            </a:r>
            <a:r>
              <a:rPr lang="en-US" sz="1800" kern="1200" dirty="0" smtClean="0">
                <a:solidFill>
                  <a:schemeClr val="bg1"/>
                </a:solidFill>
                <a:cs typeface="+mn-cs"/>
              </a:rPr>
              <a:t>(++ AP)</a:t>
            </a:r>
            <a:endParaRPr lang="en-US" sz="1800" kern="1200" dirty="0">
              <a:solidFill>
                <a:schemeClr val="bg1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1200" dirty="0" smtClean="0">
                <a:solidFill>
                  <a:schemeClr val="bg1"/>
                </a:solidFill>
                <a:cs typeface="+mn-cs"/>
              </a:rPr>
              <a:t>Intrahepatic </a:t>
            </a:r>
            <a:endParaRPr lang="en-US" sz="1600" kern="1200" dirty="0">
              <a:solidFill>
                <a:schemeClr val="bg1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1200" dirty="0" err="1" smtClean="0">
                <a:solidFill>
                  <a:schemeClr val="bg1"/>
                </a:solidFill>
                <a:cs typeface="+mn-cs"/>
              </a:rPr>
              <a:t>Extrahepatic</a:t>
            </a:r>
            <a:r>
              <a:rPr lang="en-US" sz="1600" kern="1200" dirty="0" smtClean="0">
                <a:solidFill>
                  <a:schemeClr val="bg1"/>
                </a:solidFill>
                <a:cs typeface="+mn-cs"/>
              </a:rPr>
              <a:t> </a:t>
            </a:r>
            <a:endParaRPr lang="en-US" sz="1600" kern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50852" y="4604840"/>
            <a:ext cx="2269490" cy="2057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1200" dirty="0" smtClean="0">
                <a:cs typeface="+mn-cs"/>
              </a:rPr>
              <a:t>Cirrhosis</a:t>
            </a:r>
            <a:endParaRPr lang="en-US" sz="1800" b="1" kern="1200" dirty="0"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kern="1200" dirty="0">
                <a:cs typeface="+mn-cs"/>
              </a:rPr>
              <a:t>	</a:t>
            </a:r>
            <a:r>
              <a:rPr lang="en-US" dirty="0" err="1" smtClean="0"/>
              <a:t>Hy</a:t>
            </a:r>
            <a:r>
              <a:rPr lang="en-US" sz="1800" kern="1200" dirty="0" err="1" smtClean="0">
                <a:cs typeface="+mn-cs"/>
              </a:rPr>
              <a:t>poalbuminemia</a:t>
            </a:r>
            <a:endParaRPr lang="en-US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kern="1200" dirty="0" smtClean="0">
                <a:cs typeface="+mn-cs"/>
              </a:rPr>
              <a:t>	higher PT or INR</a:t>
            </a:r>
            <a:endParaRPr lang="en-US" sz="1800" kern="1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19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4800" dirty="0"/>
              <a:t>Subject shows the following lab test results:</a:t>
            </a:r>
          </a:p>
          <a:p>
            <a:endParaRPr lang="en-GB" sz="4800" dirty="0"/>
          </a:p>
          <a:p>
            <a:r>
              <a:rPr lang="en-GB" sz="4800" b="1" dirty="0">
                <a:solidFill>
                  <a:srgbClr val="FF0000"/>
                </a:solidFill>
              </a:rPr>
              <a:t>Bilirubin = 2 mg/dl (nr= &lt;1 mg/dl)</a:t>
            </a:r>
          </a:p>
          <a:p>
            <a:r>
              <a:rPr lang="en-GB" sz="4800" b="1" dirty="0" smtClean="0"/>
              <a:t>ALT </a:t>
            </a:r>
            <a:r>
              <a:rPr lang="en-GB" sz="4800" b="1" dirty="0"/>
              <a:t>= </a:t>
            </a:r>
            <a:r>
              <a:rPr lang="en-GB" sz="4800" b="1" dirty="0" smtClean="0"/>
              <a:t>22 </a:t>
            </a:r>
            <a:r>
              <a:rPr lang="en-GB" sz="4800" b="1" dirty="0"/>
              <a:t>UI (nr = &lt;30)</a:t>
            </a:r>
          </a:p>
          <a:p>
            <a:r>
              <a:rPr lang="en-GB" sz="4800" dirty="0"/>
              <a:t>AP= 125 (nr = &lt;150)</a:t>
            </a:r>
          </a:p>
          <a:p>
            <a:r>
              <a:rPr lang="en-GB" sz="4800" dirty="0"/>
              <a:t>Albumin 3.6 g/dl (nr = &gt;3.5 g/dl)</a:t>
            </a:r>
          </a:p>
          <a:p>
            <a:r>
              <a:rPr lang="en-GB" sz="4800" b="1" dirty="0"/>
              <a:t>Are we in presence of hepatic disease?  If yes, which one?</a:t>
            </a:r>
          </a:p>
          <a:p>
            <a:pPr marL="0" indent="0">
              <a:buNone/>
            </a:pPr>
            <a:endParaRPr lang="it-IT" sz="4800" dirty="0" smtClean="0"/>
          </a:p>
          <a:p>
            <a:pPr marL="0" indent="0">
              <a:buNone/>
            </a:pPr>
            <a:r>
              <a:rPr lang="it-IT" sz="4800" dirty="0" smtClean="0"/>
              <a:t>									</a:t>
            </a:r>
            <a:endParaRPr lang="it-IT" sz="4800" dirty="0"/>
          </a:p>
          <a:p>
            <a:pPr marL="0" indent="0">
              <a:buNone/>
            </a:pPr>
            <a:r>
              <a:rPr lang="en-GB" sz="4800" b="1" dirty="0" smtClean="0">
                <a:solidFill>
                  <a:srgbClr val="FF0000"/>
                </a:solidFill>
              </a:rPr>
              <a:t>if </a:t>
            </a:r>
            <a:r>
              <a:rPr lang="en-GB" sz="4800" b="1" dirty="0" err="1">
                <a:solidFill>
                  <a:srgbClr val="FF0000"/>
                </a:solidFill>
              </a:rPr>
              <a:t>Hemoglobin</a:t>
            </a:r>
            <a:r>
              <a:rPr lang="en-GB" sz="4800" b="1" dirty="0">
                <a:solidFill>
                  <a:srgbClr val="FF0000"/>
                </a:solidFill>
              </a:rPr>
              <a:t> = </a:t>
            </a:r>
            <a:r>
              <a:rPr lang="en-GB" sz="4800" b="1" dirty="0" smtClean="0">
                <a:solidFill>
                  <a:srgbClr val="FF0000"/>
                </a:solidFill>
              </a:rPr>
              <a:t>8 </a:t>
            </a:r>
            <a:r>
              <a:rPr lang="en-GB" sz="4800" b="1" dirty="0">
                <a:solidFill>
                  <a:srgbClr val="FF0000"/>
                </a:solidFill>
              </a:rPr>
              <a:t>g/dl,  then hypothesis of </a:t>
            </a:r>
            <a:r>
              <a:rPr lang="en-GB" sz="4800" b="1" dirty="0" err="1" smtClean="0">
                <a:solidFill>
                  <a:srgbClr val="FF0000"/>
                </a:solidFill>
              </a:rPr>
              <a:t>hemolytic</a:t>
            </a:r>
            <a:r>
              <a:rPr lang="en-GB" sz="4800" b="1" dirty="0">
                <a:solidFill>
                  <a:srgbClr val="FF0000"/>
                </a:solidFill>
              </a:rPr>
              <a:t> </a:t>
            </a:r>
            <a:r>
              <a:rPr lang="en-GB" sz="5600" b="1" dirty="0" err="1" smtClean="0">
                <a:solidFill>
                  <a:srgbClr val="FF0000"/>
                </a:solidFill>
              </a:rPr>
              <a:t>hyperbilirubinemia</a:t>
            </a:r>
            <a:endParaRPr lang="en-GB" sz="5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smtClean="0"/>
              <a:t>case 2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869561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3438" y="419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>
          <a:xfrm>
            <a:off x="6484937" y="2215634"/>
            <a:ext cx="2201863" cy="2057400"/>
          </a:xfrm>
          <a:prstGeom prst="rect">
            <a:avLst/>
          </a:prstGeom>
          <a:solidFill>
            <a:schemeClr val="folHlink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en-US" sz="1800" b="1" kern="1200" dirty="0" smtClean="0"/>
              <a:t>Isolated jaundice</a:t>
            </a:r>
          </a:p>
          <a:p>
            <a:pPr lvl="1" eaLnBrk="1" hangingPunct="1">
              <a:defRPr/>
            </a:pPr>
            <a:r>
              <a:rPr lang="en-US" sz="1600" b="1" kern="1200" dirty="0" smtClean="0"/>
              <a:t>Gilbert</a:t>
            </a:r>
          </a:p>
          <a:p>
            <a:pPr lvl="1" eaLnBrk="1" hangingPunct="1">
              <a:defRPr/>
            </a:pPr>
            <a:r>
              <a:rPr lang="en-US" sz="1600" b="1" kern="1200" dirty="0" err="1" smtClean="0"/>
              <a:t>Crigler</a:t>
            </a:r>
            <a:r>
              <a:rPr lang="en-US" sz="1600" b="1" kern="1200" dirty="0" smtClean="0"/>
              <a:t> </a:t>
            </a:r>
            <a:r>
              <a:rPr lang="en-US" sz="1600" b="1" kern="1200" dirty="0" err="1" smtClean="0"/>
              <a:t>Najjar</a:t>
            </a:r>
            <a:endParaRPr lang="en-US" sz="1600" b="1" kern="1200" dirty="0" smtClean="0"/>
          </a:p>
          <a:p>
            <a:pPr lvl="1" eaLnBrk="1" hangingPunct="1">
              <a:defRPr/>
            </a:pPr>
            <a:r>
              <a:rPr lang="en-US" sz="1600" b="1" kern="1200" dirty="0" err="1" smtClean="0"/>
              <a:t>Dubin</a:t>
            </a:r>
            <a:r>
              <a:rPr lang="en-US" sz="1600" b="1" kern="1200" dirty="0" smtClean="0"/>
              <a:t> </a:t>
            </a:r>
            <a:r>
              <a:rPr lang="en-US" sz="1600" b="1" kern="1200" dirty="0" err="1" smtClean="0"/>
              <a:t>Jonhson</a:t>
            </a:r>
            <a:endParaRPr lang="en-US" sz="1600" b="1" kern="1200" dirty="0" smtClean="0"/>
          </a:p>
          <a:p>
            <a:pPr lvl="1" eaLnBrk="1" hangingPunct="1">
              <a:defRPr/>
            </a:pPr>
            <a:r>
              <a:rPr lang="en-US" sz="1600" b="1" kern="1200" dirty="0" smtClean="0"/>
              <a:t>Rotor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517899" y="4693179"/>
            <a:ext cx="57023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b="1" dirty="0">
                <a:solidFill>
                  <a:srgbClr val="FF0000"/>
                </a:solidFill>
              </a:rPr>
              <a:t>i</a:t>
            </a:r>
            <a:r>
              <a:rPr lang="en-GB" sz="1400" b="1" dirty="0" smtClean="0">
                <a:solidFill>
                  <a:srgbClr val="FF0000"/>
                </a:solidFill>
              </a:rPr>
              <a:t>f </a:t>
            </a:r>
            <a:r>
              <a:rPr lang="en-GB" sz="1400" b="1" dirty="0" err="1" smtClean="0">
                <a:solidFill>
                  <a:srgbClr val="FF0000"/>
                </a:solidFill>
              </a:rPr>
              <a:t>Hemoglobin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GB" sz="1400" b="1" dirty="0">
                <a:solidFill>
                  <a:srgbClr val="FF0000"/>
                </a:solidFill>
              </a:rPr>
              <a:t>= 15 g/</a:t>
            </a:r>
            <a:r>
              <a:rPr lang="en-GB" sz="1400" b="1" dirty="0" smtClean="0">
                <a:solidFill>
                  <a:srgbClr val="FF0000"/>
                </a:solidFill>
              </a:rPr>
              <a:t>dl,  then hypothesis of isolated </a:t>
            </a:r>
            <a:r>
              <a:rPr lang="en-GB" sz="1400" b="1" dirty="0" err="1" smtClean="0">
                <a:solidFill>
                  <a:srgbClr val="FF0000"/>
                </a:solidFill>
              </a:rPr>
              <a:t>hyperbilirubinemia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5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Subject shows the following lab test results:</a:t>
            </a:r>
          </a:p>
          <a:p>
            <a:endParaRPr lang="en-GB" sz="1400" dirty="0"/>
          </a:p>
          <a:p>
            <a:r>
              <a:rPr lang="en-GB" sz="1400" b="1" dirty="0"/>
              <a:t>Bilirubin = </a:t>
            </a:r>
            <a:r>
              <a:rPr lang="en-GB" sz="1400" b="1" dirty="0" smtClean="0"/>
              <a:t>0.8 </a:t>
            </a:r>
            <a:r>
              <a:rPr lang="en-GB" sz="1400" b="1" dirty="0"/>
              <a:t>mg/dl (nr= &lt;1 mg/dl)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ALT </a:t>
            </a:r>
            <a:r>
              <a:rPr lang="en-GB" sz="1400" b="1" dirty="0">
                <a:solidFill>
                  <a:srgbClr val="FF0000"/>
                </a:solidFill>
              </a:rPr>
              <a:t>= </a:t>
            </a:r>
            <a:r>
              <a:rPr lang="en-GB" sz="1400" b="1" dirty="0" smtClean="0">
                <a:solidFill>
                  <a:srgbClr val="FF0000"/>
                </a:solidFill>
              </a:rPr>
              <a:t>107 </a:t>
            </a:r>
            <a:r>
              <a:rPr lang="en-GB" sz="1400" b="1" dirty="0">
                <a:solidFill>
                  <a:srgbClr val="FF0000"/>
                </a:solidFill>
              </a:rPr>
              <a:t>UI (nr = &lt;30)</a:t>
            </a:r>
          </a:p>
          <a:p>
            <a:r>
              <a:rPr lang="en-GB" sz="1400" dirty="0"/>
              <a:t>AP= 125 (nr = &lt;150)</a:t>
            </a:r>
          </a:p>
          <a:p>
            <a:r>
              <a:rPr lang="en-GB" sz="1400" dirty="0"/>
              <a:t>Albumin 3.6 g/dl (nr = &gt;3.5 g/dl)</a:t>
            </a:r>
          </a:p>
          <a:p>
            <a:r>
              <a:rPr lang="en-GB" sz="1400" b="1" dirty="0"/>
              <a:t>Are we in presence of hepatic disease?  If yes, which one?</a:t>
            </a:r>
          </a:p>
          <a:p>
            <a:endParaRPr lang="it-IT" sz="1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Clinical</a:t>
            </a:r>
            <a:r>
              <a:rPr lang="it-IT" dirty="0"/>
              <a:t> case </a:t>
            </a:r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39922" y="4381498"/>
            <a:ext cx="2546878" cy="2374901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1200" dirty="0" smtClean="0">
                <a:cs typeface="+mn-cs"/>
              </a:rPr>
              <a:t>Necrotic diseases</a:t>
            </a:r>
            <a:endParaRPr lang="en-US" sz="1600" b="1" kern="1200" dirty="0"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200" kern="1200" dirty="0">
                <a:cs typeface="+mn-cs"/>
              </a:rPr>
              <a:t>	</a:t>
            </a:r>
            <a:r>
              <a:rPr lang="en-US" sz="1200" kern="1200" dirty="0" smtClean="0">
                <a:cs typeface="+mn-cs"/>
              </a:rPr>
              <a:t>(</a:t>
            </a:r>
            <a:r>
              <a:rPr lang="en-US" sz="1200" kern="1200" dirty="0" err="1" smtClean="0">
                <a:cs typeface="+mn-cs"/>
              </a:rPr>
              <a:t>Hypertransaminasemia</a:t>
            </a:r>
            <a:r>
              <a:rPr lang="en-US" sz="1200" kern="1200" dirty="0" smtClean="0">
                <a:cs typeface="+mn-cs"/>
              </a:rPr>
              <a:t>)</a:t>
            </a:r>
            <a:endParaRPr lang="en-US" sz="1200" kern="1200" dirty="0"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200" kern="1200" dirty="0">
                <a:cs typeface="+mn-cs"/>
              </a:rPr>
              <a:t>Acute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200" kern="1200" dirty="0" smtClean="0">
                <a:cs typeface="+mn-cs"/>
              </a:rPr>
              <a:t>Viral</a:t>
            </a:r>
            <a:endParaRPr lang="en-US" sz="1200" kern="1200" dirty="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200" kern="1200" dirty="0" smtClean="0">
                <a:cs typeface="+mn-cs"/>
              </a:rPr>
              <a:t>Toxic</a:t>
            </a:r>
            <a:endParaRPr lang="en-US" sz="1200" kern="1200" dirty="0"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200" kern="1200" dirty="0" smtClean="0">
                <a:cs typeface="+mn-cs"/>
              </a:rPr>
              <a:t>Chronic</a:t>
            </a:r>
            <a:endParaRPr lang="en-US" sz="1200" kern="1200" dirty="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200" kern="1200" dirty="0" smtClean="0">
                <a:cs typeface="+mn-cs"/>
              </a:rPr>
              <a:t>Hepatitis</a:t>
            </a:r>
            <a:endParaRPr lang="en-US" sz="1200" kern="1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41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Subject shows the following lab test results:</a:t>
            </a:r>
          </a:p>
          <a:p>
            <a:endParaRPr lang="en-GB" sz="1400" dirty="0"/>
          </a:p>
          <a:p>
            <a:r>
              <a:rPr lang="en-GB" sz="1400" b="1" dirty="0">
                <a:solidFill>
                  <a:srgbClr val="FF0000"/>
                </a:solidFill>
              </a:rPr>
              <a:t>Bilirubin = </a:t>
            </a:r>
            <a:r>
              <a:rPr lang="en-GB" sz="1400" b="1" dirty="0" smtClean="0">
                <a:solidFill>
                  <a:srgbClr val="FF0000"/>
                </a:solidFill>
              </a:rPr>
              <a:t>2.0 </a:t>
            </a:r>
            <a:r>
              <a:rPr lang="en-GB" sz="1400" b="1" dirty="0">
                <a:solidFill>
                  <a:srgbClr val="FF0000"/>
                </a:solidFill>
              </a:rPr>
              <a:t>mg/dl (nr= &lt;1 mg/dl)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GPT = </a:t>
            </a:r>
            <a:r>
              <a:rPr lang="en-GB" sz="1400" b="1" dirty="0" smtClean="0">
                <a:solidFill>
                  <a:srgbClr val="FF0000"/>
                </a:solidFill>
              </a:rPr>
              <a:t>67 </a:t>
            </a:r>
            <a:r>
              <a:rPr lang="en-GB" sz="1400" b="1" dirty="0">
                <a:solidFill>
                  <a:srgbClr val="FF0000"/>
                </a:solidFill>
              </a:rPr>
              <a:t>UI (nr = &lt;30)</a:t>
            </a:r>
          </a:p>
          <a:p>
            <a:r>
              <a:rPr lang="en-GB" sz="1400" dirty="0"/>
              <a:t>AP= 125 (nr = &lt;150)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Albumin </a:t>
            </a:r>
            <a:r>
              <a:rPr lang="en-GB" sz="1400" b="1" dirty="0" smtClean="0">
                <a:solidFill>
                  <a:srgbClr val="FF0000"/>
                </a:solidFill>
              </a:rPr>
              <a:t>2.6 </a:t>
            </a:r>
            <a:r>
              <a:rPr lang="en-GB" sz="1400" b="1" dirty="0">
                <a:solidFill>
                  <a:srgbClr val="FF0000"/>
                </a:solidFill>
              </a:rPr>
              <a:t>g/dl (nr = &gt;3.5 g/dl)</a:t>
            </a:r>
          </a:p>
          <a:p>
            <a:r>
              <a:rPr lang="en-GB" sz="1400" b="1" dirty="0"/>
              <a:t>Are we in presence of hepatic disease?  If yes, which one?</a:t>
            </a:r>
          </a:p>
          <a:p>
            <a:endParaRPr lang="it-IT" sz="1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Clinical</a:t>
            </a:r>
            <a:r>
              <a:rPr lang="it-IT" dirty="0"/>
              <a:t> case </a:t>
            </a:r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36522" y="4423832"/>
            <a:ext cx="2768811" cy="2057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1200" dirty="0" smtClean="0">
                <a:cs typeface="+mn-cs"/>
              </a:rPr>
              <a:t>Cirrhosis</a:t>
            </a:r>
            <a:endParaRPr lang="en-US" sz="1800" b="1" kern="1200" dirty="0"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kern="1200" dirty="0">
                <a:cs typeface="+mn-cs"/>
              </a:rPr>
              <a:t>	</a:t>
            </a:r>
            <a:r>
              <a:rPr lang="en-US" kern="1200" dirty="0" err="1" smtClean="0"/>
              <a:t>Hy</a:t>
            </a:r>
            <a:r>
              <a:rPr lang="en-US" sz="1800" kern="1200" dirty="0" err="1" smtClean="0">
                <a:cs typeface="+mn-cs"/>
              </a:rPr>
              <a:t>poalbuminemia</a:t>
            </a:r>
            <a:endParaRPr lang="en-US" kern="12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kern="1200" dirty="0" smtClean="0">
                <a:cs typeface="+mn-cs"/>
              </a:rPr>
              <a:t>	higher PT or INR</a:t>
            </a:r>
            <a:endParaRPr lang="en-US" sz="1800" kern="1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79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Subject shows the following lab test results:</a:t>
            </a:r>
          </a:p>
          <a:p>
            <a:endParaRPr lang="en-GB" sz="1400" dirty="0"/>
          </a:p>
          <a:p>
            <a:r>
              <a:rPr lang="en-GB" sz="1400" b="1" dirty="0">
                <a:solidFill>
                  <a:srgbClr val="FF0000"/>
                </a:solidFill>
              </a:rPr>
              <a:t>Bilirubin = </a:t>
            </a:r>
            <a:r>
              <a:rPr lang="en-GB" sz="1400" b="1" dirty="0" smtClean="0">
                <a:solidFill>
                  <a:srgbClr val="FF0000"/>
                </a:solidFill>
              </a:rPr>
              <a:t>6.0 </a:t>
            </a:r>
            <a:r>
              <a:rPr lang="en-GB" sz="1400" b="1" dirty="0">
                <a:solidFill>
                  <a:srgbClr val="FF0000"/>
                </a:solidFill>
              </a:rPr>
              <a:t>mg/dl (nr= &lt;1 mg/dl)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GPT = </a:t>
            </a:r>
            <a:r>
              <a:rPr lang="en-GB" sz="1400" b="1" dirty="0" smtClean="0">
                <a:solidFill>
                  <a:srgbClr val="FF0000"/>
                </a:solidFill>
              </a:rPr>
              <a:t>120 </a:t>
            </a:r>
            <a:r>
              <a:rPr lang="en-GB" sz="1400" b="1" dirty="0">
                <a:solidFill>
                  <a:srgbClr val="FF0000"/>
                </a:solidFill>
              </a:rPr>
              <a:t>UI (nr = &lt;30)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AP= </a:t>
            </a:r>
            <a:r>
              <a:rPr lang="en-GB" sz="1400" b="1" dirty="0" smtClean="0">
                <a:solidFill>
                  <a:srgbClr val="FF0000"/>
                </a:solidFill>
              </a:rPr>
              <a:t>1250 </a:t>
            </a:r>
            <a:r>
              <a:rPr lang="en-GB" sz="1400" b="1" dirty="0">
                <a:solidFill>
                  <a:srgbClr val="FF0000"/>
                </a:solidFill>
              </a:rPr>
              <a:t>(nr = &lt;150)</a:t>
            </a:r>
          </a:p>
          <a:p>
            <a:r>
              <a:rPr lang="en-GB" sz="1400" b="1" dirty="0"/>
              <a:t>Albumin </a:t>
            </a:r>
            <a:r>
              <a:rPr lang="en-GB" sz="1400" b="1" dirty="0" smtClean="0"/>
              <a:t>3.6 </a:t>
            </a:r>
            <a:r>
              <a:rPr lang="en-GB" sz="1400" b="1" dirty="0"/>
              <a:t>g/dl (nr = &gt;3.5 g/dl</a:t>
            </a:r>
            <a:r>
              <a:rPr lang="en-GB" sz="1400" b="1" dirty="0" smtClean="0"/>
              <a:t>)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	GGT = 300 UI/ml </a:t>
            </a:r>
            <a:r>
              <a:rPr lang="en-GB" sz="1400" b="1" dirty="0">
                <a:solidFill>
                  <a:srgbClr val="FF0000"/>
                </a:solidFill>
              </a:rPr>
              <a:t>(nr = </a:t>
            </a:r>
            <a:r>
              <a:rPr lang="en-GB" sz="1400" b="1" dirty="0" smtClean="0">
                <a:solidFill>
                  <a:srgbClr val="FF0000"/>
                </a:solidFill>
              </a:rPr>
              <a:t>&lt;65)</a:t>
            </a:r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400" b="1" dirty="0" smtClean="0"/>
              <a:t>Are </a:t>
            </a:r>
            <a:r>
              <a:rPr lang="en-GB" sz="1400" b="1" dirty="0"/>
              <a:t>we in presence of hepatic disease?  If yes, which one?</a:t>
            </a:r>
          </a:p>
          <a:p>
            <a:endParaRPr lang="it-IT" sz="1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Clinical</a:t>
            </a:r>
            <a:r>
              <a:rPr lang="it-IT" dirty="0"/>
              <a:t> case </a:t>
            </a:r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84888" y="4542367"/>
            <a:ext cx="2278063" cy="2057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1200" dirty="0" err="1" smtClean="0">
                <a:solidFill>
                  <a:schemeClr val="bg1"/>
                </a:solidFill>
                <a:cs typeface="+mn-cs"/>
              </a:rPr>
              <a:t>Cholestatic</a:t>
            </a:r>
            <a:r>
              <a:rPr lang="en-US" sz="1800" kern="1200" dirty="0" smtClean="0">
                <a:solidFill>
                  <a:schemeClr val="bg1"/>
                </a:solidFill>
                <a:cs typeface="+mn-cs"/>
              </a:rPr>
              <a:t> diseases</a:t>
            </a:r>
            <a:endParaRPr lang="en-US" sz="1800" kern="1200" dirty="0">
              <a:solidFill>
                <a:schemeClr val="bg1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kern="1200" dirty="0">
                <a:solidFill>
                  <a:schemeClr val="bg1"/>
                </a:solidFill>
                <a:cs typeface="+mn-cs"/>
              </a:rPr>
              <a:t>	</a:t>
            </a:r>
            <a:r>
              <a:rPr lang="en-US" sz="1800" kern="1200" dirty="0" smtClean="0">
                <a:solidFill>
                  <a:schemeClr val="bg1"/>
                </a:solidFill>
                <a:cs typeface="+mn-cs"/>
              </a:rPr>
              <a:t>(++ AP)</a:t>
            </a:r>
            <a:endParaRPr lang="en-US" sz="1800" kern="1200" dirty="0">
              <a:solidFill>
                <a:schemeClr val="bg1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1200" dirty="0" smtClean="0">
                <a:solidFill>
                  <a:schemeClr val="bg1"/>
                </a:solidFill>
                <a:cs typeface="+mn-cs"/>
              </a:rPr>
              <a:t>Intrahepatic </a:t>
            </a:r>
            <a:endParaRPr lang="en-US" sz="1600" kern="1200" dirty="0">
              <a:solidFill>
                <a:schemeClr val="bg1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1200" dirty="0" err="1" smtClean="0">
                <a:solidFill>
                  <a:schemeClr val="bg1"/>
                </a:solidFill>
                <a:cs typeface="+mn-cs"/>
              </a:rPr>
              <a:t>Extrahepatic</a:t>
            </a:r>
            <a:r>
              <a:rPr lang="en-US" sz="1600" kern="1200" dirty="0" smtClean="0">
                <a:solidFill>
                  <a:schemeClr val="bg1"/>
                </a:solidFill>
                <a:cs typeface="+mn-cs"/>
              </a:rPr>
              <a:t> </a:t>
            </a:r>
            <a:endParaRPr lang="en-US" sz="1600" kern="12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4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lide-37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 b="2583"/>
          <a:stretch>
            <a:fillRect/>
          </a:stretch>
        </p:blipFill>
        <p:spPr>
          <a:xfrm>
            <a:off x="260992" y="203200"/>
            <a:ext cx="8579652" cy="6108700"/>
          </a:xfrm>
        </p:spPr>
      </p:pic>
    </p:spTree>
    <p:extLst>
      <p:ext uri="{BB962C8B-B14F-4D97-AF65-F5344CB8AC3E}">
        <p14:creationId xmlns:p14="http://schemas.microsoft.com/office/powerpoint/2010/main" val="347045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3758" y="233665"/>
            <a:ext cx="7772400" cy="643691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categories</a:t>
            </a:r>
            <a:r>
              <a:rPr lang="it-IT" dirty="0" smtClean="0"/>
              <a:t> of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diseases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13256" y="1804846"/>
            <a:ext cx="5917004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Reduction</a:t>
            </a:r>
            <a:r>
              <a:rPr lang="it-IT" sz="2000" b="1" dirty="0" smtClean="0"/>
              <a:t> of the </a:t>
            </a:r>
            <a:r>
              <a:rPr lang="it-IT" sz="2000" b="1" dirty="0" err="1" smtClean="0"/>
              <a:t>physiological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capacities</a:t>
            </a:r>
            <a:r>
              <a:rPr lang="it-IT" sz="2000" b="1" dirty="0" smtClean="0"/>
              <a:t> of the </a:t>
            </a:r>
            <a:r>
              <a:rPr lang="it-IT" sz="2000" b="1" dirty="0" err="1" smtClean="0"/>
              <a:t>liver</a:t>
            </a:r>
            <a:endParaRPr lang="it-IT" sz="2000" b="1" dirty="0" smtClean="0"/>
          </a:p>
          <a:p>
            <a:endParaRPr lang="it-IT" sz="2000" b="1" dirty="0"/>
          </a:p>
          <a:p>
            <a:r>
              <a:rPr lang="it-IT" sz="2000" b="1" dirty="0" err="1" smtClean="0"/>
              <a:t>Obstruction</a:t>
            </a:r>
            <a:r>
              <a:rPr lang="it-IT" sz="2000" b="1" dirty="0" smtClean="0"/>
              <a:t> of the bile flow</a:t>
            </a:r>
          </a:p>
          <a:p>
            <a:endParaRPr lang="it-IT" sz="2000" b="1" dirty="0"/>
          </a:p>
          <a:p>
            <a:r>
              <a:rPr lang="it-IT" sz="2000" b="1" dirty="0" err="1" smtClean="0"/>
              <a:t>Inflammation</a:t>
            </a:r>
            <a:r>
              <a:rPr lang="it-IT" sz="2000" b="1" dirty="0" smtClean="0"/>
              <a:t> and/or </a:t>
            </a:r>
            <a:r>
              <a:rPr lang="it-IT" sz="2000" b="1" dirty="0" err="1" smtClean="0"/>
              <a:t>necrosis</a:t>
            </a:r>
            <a:r>
              <a:rPr lang="it-IT" sz="2000" b="1" dirty="0" smtClean="0"/>
              <a:t> of the </a:t>
            </a:r>
            <a:r>
              <a:rPr lang="it-IT" sz="2000" b="1" dirty="0" err="1" smtClean="0"/>
              <a:t>hepatocytes</a:t>
            </a:r>
            <a:endParaRPr lang="it-IT" sz="2000" b="1" dirty="0" smtClean="0"/>
          </a:p>
          <a:p>
            <a:endParaRPr lang="it-IT" sz="2000" b="1" dirty="0"/>
          </a:p>
          <a:p>
            <a:r>
              <a:rPr lang="it-IT" sz="2000" b="1" dirty="0" err="1" smtClean="0"/>
              <a:t>Cirrhosis</a:t>
            </a:r>
            <a:endParaRPr lang="it-IT" sz="2000" b="1" dirty="0" smtClean="0"/>
          </a:p>
          <a:p>
            <a:endParaRPr lang="it-IT" sz="2000" b="1" dirty="0"/>
          </a:p>
          <a:p>
            <a:r>
              <a:rPr lang="it-IT" sz="2000" b="1" dirty="0" err="1" smtClean="0"/>
              <a:t>Primary</a:t>
            </a:r>
            <a:r>
              <a:rPr lang="it-IT" sz="2000" b="1" dirty="0" smtClean="0"/>
              <a:t> or </a:t>
            </a:r>
            <a:r>
              <a:rPr lang="it-IT" sz="2000" b="1" dirty="0" err="1" smtClean="0"/>
              <a:t>metastatic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tumors</a:t>
            </a:r>
            <a:endParaRPr lang="it-IT" sz="2000" b="1" dirty="0" smtClean="0"/>
          </a:p>
          <a:p>
            <a:endParaRPr lang="it-IT" sz="20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550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 descr="slide-98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" b="566"/>
          <a:stretch>
            <a:fillRect/>
          </a:stretch>
        </p:blipFill>
        <p:spPr>
          <a:xfrm>
            <a:off x="457200" y="215900"/>
            <a:ext cx="8229600" cy="6108700"/>
          </a:xfrm>
        </p:spPr>
      </p:pic>
    </p:spTree>
    <p:extLst>
      <p:ext uri="{BB962C8B-B14F-4D97-AF65-F5344CB8AC3E}">
        <p14:creationId xmlns:p14="http://schemas.microsoft.com/office/powerpoint/2010/main" val="408852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 descr="slide-112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" b="566"/>
          <a:stretch>
            <a:fillRect/>
          </a:stretch>
        </p:blipFill>
        <p:spPr>
          <a:xfrm>
            <a:off x="457200" y="215900"/>
            <a:ext cx="8229600" cy="6108700"/>
          </a:xfrm>
        </p:spPr>
      </p:pic>
    </p:spTree>
    <p:extLst>
      <p:ext uri="{BB962C8B-B14F-4D97-AF65-F5344CB8AC3E}">
        <p14:creationId xmlns:p14="http://schemas.microsoft.com/office/powerpoint/2010/main" val="81048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 descr="slide-113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" b="566"/>
          <a:stretch>
            <a:fillRect/>
          </a:stretch>
        </p:blipFill>
        <p:spPr>
          <a:xfrm>
            <a:off x="457200" y="224367"/>
            <a:ext cx="8229600" cy="6108700"/>
          </a:xfrm>
        </p:spPr>
      </p:pic>
    </p:spTree>
    <p:extLst>
      <p:ext uri="{BB962C8B-B14F-4D97-AF65-F5344CB8AC3E}">
        <p14:creationId xmlns:p14="http://schemas.microsoft.com/office/powerpoint/2010/main" val="189641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5674" y="1600200"/>
            <a:ext cx="7781925" cy="4291013"/>
          </a:xfrm>
        </p:spPr>
        <p:txBody>
          <a:bodyPr>
            <a:normAutofit/>
          </a:bodyPr>
          <a:lstStyle/>
          <a:p>
            <a:r>
              <a:rPr lang="it-IT" dirty="0" smtClean="0"/>
              <a:t>AST (SGOT) (</a:t>
            </a:r>
            <a:r>
              <a:rPr lang="it-IT" dirty="0" err="1" smtClean="0"/>
              <a:t>released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damage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specific</a:t>
            </a:r>
            <a:r>
              <a:rPr lang="it-IT" dirty="0" smtClean="0"/>
              <a:t> for </a:t>
            </a:r>
            <a:r>
              <a:rPr lang="it-IT" dirty="0" err="1" smtClean="0"/>
              <a:t>liver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</a:t>
            </a:r>
            <a:r>
              <a:rPr lang="it-IT" dirty="0" smtClean="0">
                <a:solidFill>
                  <a:srgbClr val="FF0000"/>
                </a:solidFill>
              </a:rPr>
              <a:t>L</a:t>
            </a:r>
            <a:r>
              <a:rPr lang="it-IT" dirty="0" smtClean="0"/>
              <a:t>T (SGPT) (</a:t>
            </a:r>
            <a:r>
              <a:rPr lang="it-IT" dirty="0" err="1" smtClean="0"/>
              <a:t>released</a:t>
            </a:r>
            <a:r>
              <a:rPr lang="it-IT" dirty="0" smtClean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damage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specificity</a:t>
            </a:r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  <a:p>
            <a:pPr marL="457200" lvl="1" indent="0">
              <a:buNone/>
            </a:pPr>
            <a:r>
              <a:rPr lang="it-IT" dirty="0" err="1" smtClean="0"/>
              <a:t>They</a:t>
            </a:r>
            <a:r>
              <a:rPr lang="it-IT" dirty="0" smtClean="0"/>
              <a:t> go up in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injuries</a:t>
            </a:r>
            <a:r>
              <a:rPr lang="it-IT" dirty="0" smtClean="0"/>
              <a:t>; </a:t>
            </a:r>
            <a:r>
              <a:rPr lang="it-IT" dirty="0" err="1" smtClean="0"/>
              <a:t>reflect</a:t>
            </a:r>
            <a:r>
              <a:rPr lang="it-IT" dirty="0" smtClean="0"/>
              <a:t> </a:t>
            </a:r>
            <a:r>
              <a:rPr lang="it-IT" dirty="0" err="1" smtClean="0"/>
              <a:t>recent</a:t>
            </a:r>
            <a:r>
              <a:rPr lang="it-IT" dirty="0" smtClean="0"/>
              <a:t> </a:t>
            </a:r>
            <a:r>
              <a:rPr lang="it-IT" dirty="0" err="1" smtClean="0"/>
              <a:t>damage</a:t>
            </a:r>
            <a:r>
              <a:rPr lang="it-IT" dirty="0" smtClean="0"/>
              <a:t>; no info on </a:t>
            </a:r>
            <a:r>
              <a:rPr lang="it-IT" dirty="0" err="1" smtClean="0"/>
              <a:t>residual</a:t>
            </a:r>
            <a:r>
              <a:rPr lang="it-IT" dirty="0" smtClean="0"/>
              <a:t>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blood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622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337453"/>
              </p:ext>
            </p:extLst>
          </p:nvPr>
        </p:nvGraphicFramePr>
        <p:xfrm>
          <a:off x="871538" y="2674938"/>
          <a:ext cx="7408865" cy="330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773"/>
                <a:gridCol w="1481773"/>
                <a:gridCol w="1481773"/>
                <a:gridCol w="1481773"/>
                <a:gridCol w="1481773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ALT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AST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Transmission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Diagnosis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Hep</a:t>
                      </a:r>
                      <a:r>
                        <a:rPr lang="it-IT" dirty="0" smtClean="0"/>
                        <a:t> A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oral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IgM</a:t>
                      </a:r>
                      <a:r>
                        <a:rPr lang="it-IT" dirty="0" smtClean="0"/>
                        <a:t> Ab</a:t>
                      </a:r>
                      <a:r>
                        <a:rPr lang="it-IT" baseline="0" dirty="0" smtClean="0"/>
                        <a:t> HAV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Hep</a:t>
                      </a:r>
                      <a:r>
                        <a:rPr lang="it-IT" baseline="0" dirty="0" smtClean="0"/>
                        <a:t> B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IV;</a:t>
                      </a:r>
                      <a:r>
                        <a:rPr lang="it-IT" baseline="0" dirty="0" smtClean="0"/>
                        <a:t> body </a:t>
                      </a:r>
                      <a:r>
                        <a:rPr lang="it-IT" baseline="0" dirty="0" err="1" smtClean="0"/>
                        <a:t>fluids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IgM</a:t>
                      </a:r>
                      <a:r>
                        <a:rPr lang="it-IT" dirty="0" smtClean="0"/>
                        <a:t> Ab</a:t>
                      </a:r>
                      <a:r>
                        <a:rPr lang="it-IT" baseline="0" dirty="0" smtClean="0"/>
                        <a:t> HBV (core and </a:t>
                      </a:r>
                      <a:r>
                        <a:rPr lang="it-IT" baseline="0" dirty="0" err="1" smtClean="0"/>
                        <a:t>surface</a:t>
                      </a:r>
                      <a:r>
                        <a:rPr lang="it-IT" baseline="0" dirty="0" smtClean="0"/>
                        <a:t> Ag)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Hep</a:t>
                      </a:r>
                      <a:r>
                        <a:rPr lang="it-IT" dirty="0" smtClean="0"/>
                        <a:t> C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IV;</a:t>
                      </a:r>
                      <a:r>
                        <a:rPr lang="it-IT" baseline="0" dirty="0" smtClean="0"/>
                        <a:t> body </a:t>
                      </a:r>
                      <a:r>
                        <a:rPr lang="it-IT" baseline="0" dirty="0" err="1" smtClean="0"/>
                        <a:t>fluids</a:t>
                      </a:r>
                      <a:endParaRPr lang="it-IT" dirty="0" smtClean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Ab HCV –HCV RNA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Alcoholic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++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EtOH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history</a:t>
                      </a:r>
                      <a:endParaRPr lang="it-IT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Ischemic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Several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times</a:t>
                      </a:r>
                      <a:r>
                        <a:rPr lang="it-IT" dirty="0" smtClean="0"/>
                        <a:t> +</a:t>
                      </a:r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Several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times</a:t>
                      </a:r>
                      <a:r>
                        <a:rPr lang="it-IT" dirty="0" smtClean="0"/>
                        <a:t> +</a:t>
                      </a:r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history</a:t>
                      </a:r>
                      <a:endParaRPr lang="it-IT" dirty="0"/>
                    </a:p>
                  </a:txBody>
                  <a:tcPr marL="82321" marR="82321"/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Acute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diseases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4729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'onda">
  <a:themeElements>
    <a:clrScheme name="Forma d'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'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'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d'onda.thmx</Template>
  <TotalTime>602</TotalTime>
  <Words>1300</Words>
  <Application>Microsoft Macintosh PowerPoint</Application>
  <PresentationFormat>Presentazione su schermo (4:3)</PresentationFormat>
  <Paragraphs>275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Forma d'onda</vt:lpstr>
      <vt:lpstr>Laboratory Medicine of the liver</vt:lpstr>
      <vt:lpstr>Physiology of the liver</vt:lpstr>
      <vt:lpstr>Presentazione di PowerPoint</vt:lpstr>
      <vt:lpstr>Main categories of liver diseases</vt:lpstr>
      <vt:lpstr>Presentazione di PowerPoint</vt:lpstr>
      <vt:lpstr>Presentazione di PowerPoint</vt:lpstr>
      <vt:lpstr>Presentazione di PowerPoint</vt:lpstr>
      <vt:lpstr>Liver blood tests 1</vt:lpstr>
      <vt:lpstr>Acute liver diseases</vt:lpstr>
      <vt:lpstr>Presentazione di PowerPoint</vt:lpstr>
      <vt:lpstr>Lattico deidrogenasi (LDH)</vt:lpstr>
      <vt:lpstr>Presentazione di PowerPoint</vt:lpstr>
      <vt:lpstr>Presentazione di PowerPoint</vt:lpstr>
      <vt:lpstr>Presentazione di PowerPoint</vt:lpstr>
      <vt:lpstr>Liver blood tests 2</vt:lpstr>
      <vt:lpstr>Bilirubin as a marker of liver activity</vt:lpstr>
      <vt:lpstr>Presentazione di PowerPoint</vt:lpstr>
      <vt:lpstr>Presentazione di PowerPoint</vt:lpstr>
      <vt:lpstr>Presentazione di PowerPoint</vt:lpstr>
      <vt:lpstr>Presentazione di PowerPoint</vt:lpstr>
      <vt:lpstr>Liver function tests in cholestatis</vt:lpstr>
      <vt:lpstr>Liver function tests in cholestasis</vt:lpstr>
      <vt:lpstr>Chronic liver diseases</vt:lpstr>
      <vt:lpstr>Clinical cases</vt:lpstr>
      <vt:lpstr>Clinical case 2</vt:lpstr>
      <vt:lpstr>Clinical case 3</vt:lpstr>
      <vt:lpstr>Clinical case 4</vt:lpstr>
      <vt:lpstr>Clinical case 5</vt:lpstr>
    </vt:vector>
  </TitlesOfParts>
  <Company>Università di Roma "Sapienza"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Antonio Angeloni</dc:creator>
  <cp:lastModifiedBy>Antonio Angeloni</cp:lastModifiedBy>
  <cp:revision>25</cp:revision>
  <dcterms:created xsi:type="dcterms:W3CDTF">2015-04-20T09:30:04Z</dcterms:created>
  <dcterms:modified xsi:type="dcterms:W3CDTF">2017-05-02T08:47:48Z</dcterms:modified>
</cp:coreProperties>
</file>