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322" r:id="rId2"/>
    <p:sldId id="292" r:id="rId3"/>
    <p:sldId id="294" r:id="rId4"/>
    <p:sldId id="369" r:id="rId5"/>
    <p:sldId id="357" r:id="rId6"/>
    <p:sldId id="371" r:id="rId7"/>
    <p:sldId id="293" r:id="rId8"/>
    <p:sldId id="331" r:id="rId9"/>
    <p:sldId id="335" r:id="rId10"/>
    <p:sldId id="330" r:id="rId11"/>
    <p:sldId id="334" r:id="rId12"/>
    <p:sldId id="399" r:id="rId13"/>
    <p:sldId id="333" r:id="rId14"/>
    <p:sldId id="408" r:id="rId15"/>
    <p:sldId id="397" r:id="rId16"/>
    <p:sldId id="398" r:id="rId17"/>
    <p:sldId id="373" r:id="rId18"/>
    <p:sldId id="374" r:id="rId19"/>
    <p:sldId id="375" r:id="rId20"/>
    <p:sldId id="377" r:id="rId21"/>
    <p:sldId id="378" r:id="rId22"/>
    <p:sldId id="379" r:id="rId23"/>
    <p:sldId id="380" r:id="rId24"/>
    <p:sldId id="390" r:id="rId25"/>
    <p:sldId id="388" r:id="rId26"/>
    <p:sldId id="328" r:id="rId27"/>
    <p:sldId id="329" r:id="rId28"/>
    <p:sldId id="323" r:id="rId29"/>
    <p:sldId id="324" r:id="rId30"/>
    <p:sldId id="406" r:id="rId31"/>
    <p:sldId id="299" r:id="rId32"/>
    <p:sldId id="312" r:id="rId33"/>
    <p:sldId id="332" r:id="rId34"/>
    <p:sldId id="410" r:id="rId35"/>
    <p:sldId id="409" r:id="rId36"/>
    <p:sldId id="384" r:id="rId37"/>
    <p:sldId id="383" r:id="rId38"/>
    <p:sldId id="367" r:id="rId39"/>
    <p:sldId id="368" r:id="rId40"/>
    <p:sldId id="363" r:id="rId41"/>
    <p:sldId id="365" r:id="rId42"/>
    <p:sldId id="362" r:id="rId43"/>
    <p:sldId id="404" r:id="rId44"/>
    <p:sldId id="414" r:id="rId45"/>
    <p:sldId id="359" r:id="rId46"/>
    <p:sldId id="360" r:id="rId47"/>
    <p:sldId id="364" r:id="rId48"/>
    <p:sldId id="411" r:id="rId49"/>
    <p:sldId id="361" r:id="rId50"/>
    <p:sldId id="413" r:id="rId51"/>
    <p:sldId id="407" r:id="rId52"/>
    <p:sldId id="402" r:id="rId53"/>
    <p:sldId id="306" r:id="rId54"/>
    <p:sldId id="315" r:id="rId55"/>
    <p:sldId id="307" r:id="rId56"/>
    <p:sldId id="336" r:id="rId57"/>
    <p:sldId id="337" r:id="rId58"/>
    <p:sldId id="338" r:id="rId59"/>
    <p:sldId id="339" r:id="rId60"/>
    <p:sldId id="391" r:id="rId61"/>
    <p:sldId id="392" r:id="rId62"/>
    <p:sldId id="394" r:id="rId63"/>
    <p:sldId id="385" r:id="rId64"/>
    <p:sldId id="386" r:id="rId65"/>
    <p:sldId id="340" r:id="rId66"/>
    <p:sldId id="341" r:id="rId67"/>
    <p:sldId id="342"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356" r:id="rId82"/>
    <p:sldId id="327" r:id="rId83"/>
    <p:sldId id="395" r:id="rId84"/>
    <p:sldId id="295" r:id="rId85"/>
    <p:sldId id="285" r:id="rId86"/>
    <p:sldId id="303" r:id="rId87"/>
    <p:sldId id="309" r:id="rId88"/>
    <p:sldId id="304" r:id="rId8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 Z" initials="GZ" lastIdx="2" clrIdx="0">
    <p:extLst>
      <p:ext uri="{19B8F6BF-5375-455C-9EA6-DF929625EA0E}">
        <p15:presenceInfo xmlns:p15="http://schemas.microsoft.com/office/powerpoint/2012/main" userId="7678d3cf72c1d8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20A2A"/>
    <a:srgbClr val="85062A"/>
    <a:srgbClr val="85062B"/>
    <a:srgbClr val="F2E5E6"/>
    <a:srgbClr val="85082A"/>
    <a:srgbClr val="8508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20"/>
    <p:restoredTop sz="82403" autoAdjust="0"/>
  </p:normalViewPr>
  <p:slideViewPr>
    <p:cSldViewPr snapToGrid="0" snapToObjects="1">
      <p:cViewPr varScale="1">
        <p:scale>
          <a:sx n="73" d="100"/>
          <a:sy n="73" d="100"/>
        </p:scale>
        <p:origin x="893" y="6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920E1-3BC4-4441-A567-9B9F23A9DC2C}" type="datetimeFigureOut">
              <a:rPr lang="it-IT" smtClean="0"/>
              <a:pPr/>
              <a:t>08/11/2023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4C7A0-1F21-4449-8226-CEAA5061E738}" type="slidenum">
              <a:rPr lang="it-IT" smtClean="0"/>
              <a:pPr/>
              <a:t>‹N›</a:t>
            </a:fld>
            <a:endParaRPr lang="it-IT"/>
          </a:p>
        </p:txBody>
      </p:sp>
    </p:spTree>
    <p:extLst>
      <p:ext uri="{BB962C8B-B14F-4D97-AF65-F5344CB8AC3E}">
        <p14:creationId xmlns:p14="http://schemas.microsoft.com/office/powerpoint/2010/main" val="1892338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2</a:t>
            </a:fld>
            <a:endParaRPr lang="it-IT"/>
          </a:p>
        </p:txBody>
      </p:sp>
    </p:spTree>
    <p:extLst>
      <p:ext uri="{BB962C8B-B14F-4D97-AF65-F5344CB8AC3E}">
        <p14:creationId xmlns:p14="http://schemas.microsoft.com/office/powerpoint/2010/main" val="128449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17</a:t>
            </a:fld>
            <a:endParaRPr lang="it-IT"/>
          </a:p>
        </p:txBody>
      </p:sp>
    </p:spTree>
    <p:extLst>
      <p:ext uri="{BB962C8B-B14F-4D97-AF65-F5344CB8AC3E}">
        <p14:creationId xmlns:p14="http://schemas.microsoft.com/office/powerpoint/2010/main" val="3043145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18</a:t>
            </a:fld>
            <a:endParaRPr lang="it-IT"/>
          </a:p>
        </p:txBody>
      </p:sp>
    </p:spTree>
    <p:extLst>
      <p:ext uri="{BB962C8B-B14F-4D97-AF65-F5344CB8AC3E}">
        <p14:creationId xmlns:p14="http://schemas.microsoft.com/office/powerpoint/2010/main" val="2415363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19</a:t>
            </a:fld>
            <a:endParaRPr lang="it-IT"/>
          </a:p>
        </p:txBody>
      </p:sp>
    </p:spTree>
    <p:extLst>
      <p:ext uri="{BB962C8B-B14F-4D97-AF65-F5344CB8AC3E}">
        <p14:creationId xmlns:p14="http://schemas.microsoft.com/office/powerpoint/2010/main" val="3452885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20</a:t>
            </a:fld>
            <a:endParaRPr lang="it-IT"/>
          </a:p>
        </p:txBody>
      </p:sp>
    </p:spTree>
    <p:extLst>
      <p:ext uri="{BB962C8B-B14F-4D97-AF65-F5344CB8AC3E}">
        <p14:creationId xmlns:p14="http://schemas.microsoft.com/office/powerpoint/2010/main" val="1401463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21</a:t>
            </a:fld>
            <a:endParaRPr lang="it-IT"/>
          </a:p>
        </p:txBody>
      </p:sp>
    </p:spTree>
    <p:extLst>
      <p:ext uri="{BB962C8B-B14F-4D97-AF65-F5344CB8AC3E}">
        <p14:creationId xmlns:p14="http://schemas.microsoft.com/office/powerpoint/2010/main" val="150031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22</a:t>
            </a:fld>
            <a:endParaRPr lang="it-IT"/>
          </a:p>
        </p:txBody>
      </p:sp>
    </p:spTree>
    <p:extLst>
      <p:ext uri="{BB962C8B-B14F-4D97-AF65-F5344CB8AC3E}">
        <p14:creationId xmlns:p14="http://schemas.microsoft.com/office/powerpoint/2010/main" val="3094497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23</a:t>
            </a:fld>
            <a:endParaRPr lang="it-IT"/>
          </a:p>
        </p:txBody>
      </p:sp>
    </p:spTree>
    <p:extLst>
      <p:ext uri="{BB962C8B-B14F-4D97-AF65-F5344CB8AC3E}">
        <p14:creationId xmlns:p14="http://schemas.microsoft.com/office/powerpoint/2010/main" val="4224046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6D0F23-1E9A-4CAB-BE5E-0701C5DC57DF}" type="slidenum">
              <a:rPr lang="it-IT" smtClean="0"/>
              <a:t>24</a:t>
            </a:fld>
            <a:endParaRPr lang="it-IT"/>
          </a:p>
        </p:txBody>
      </p:sp>
    </p:spTree>
    <p:extLst>
      <p:ext uri="{BB962C8B-B14F-4D97-AF65-F5344CB8AC3E}">
        <p14:creationId xmlns:p14="http://schemas.microsoft.com/office/powerpoint/2010/main" val="2475871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Schematic</a:t>
            </a:r>
            <a:r>
              <a:rPr lang="it-IT" dirty="0" smtClean="0"/>
              <a:t> </a:t>
            </a:r>
            <a:r>
              <a:rPr lang="it-IT" dirty="0" err="1" smtClean="0"/>
              <a:t>depicting</a:t>
            </a:r>
            <a:r>
              <a:rPr lang="it-IT" dirty="0" smtClean="0"/>
              <a:t> </a:t>
            </a:r>
            <a:r>
              <a:rPr lang="el-GR" dirty="0" smtClean="0"/>
              <a:t>β-</a:t>
            </a:r>
            <a:r>
              <a:rPr lang="it-IT" dirty="0" err="1" smtClean="0"/>
              <a:t>adrenergic</a:t>
            </a:r>
            <a:r>
              <a:rPr lang="it-IT" dirty="0" smtClean="0"/>
              <a:t> </a:t>
            </a:r>
            <a:r>
              <a:rPr lang="it-IT" dirty="0" err="1" smtClean="0"/>
              <a:t>agonist</a:t>
            </a:r>
            <a:r>
              <a:rPr lang="it-IT" dirty="0" smtClean="0"/>
              <a:t> </a:t>
            </a:r>
            <a:r>
              <a:rPr lang="it-IT" dirty="0" err="1" smtClean="0"/>
              <a:t>stimulation</a:t>
            </a:r>
            <a:r>
              <a:rPr lang="it-IT" dirty="0" smtClean="0"/>
              <a:t> in </a:t>
            </a:r>
            <a:r>
              <a:rPr lang="it-IT" dirty="0" err="1" smtClean="0"/>
              <a:t>cardiomyocytes</a:t>
            </a:r>
            <a:r>
              <a:rPr lang="it-IT" dirty="0" smtClean="0"/>
              <a:t>. </a:t>
            </a:r>
            <a:r>
              <a:rPr lang="it-IT" dirty="0" err="1" smtClean="0"/>
              <a:t>Depolarization</a:t>
            </a:r>
            <a:r>
              <a:rPr lang="it-IT" dirty="0" smtClean="0"/>
              <a:t> of membrane </a:t>
            </a:r>
            <a:r>
              <a:rPr lang="it-IT" dirty="0" err="1" smtClean="0"/>
              <a:t>potential</a:t>
            </a:r>
            <a:r>
              <a:rPr lang="it-IT" dirty="0" smtClean="0"/>
              <a:t> </a:t>
            </a:r>
            <a:r>
              <a:rPr lang="it-IT" dirty="0" err="1" smtClean="0"/>
              <a:t>activates</a:t>
            </a:r>
            <a:r>
              <a:rPr lang="it-IT" dirty="0" smtClean="0"/>
              <a:t> L-</a:t>
            </a:r>
            <a:r>
              <a:rPr lang="it-IT" dirty="0" err="1" smtClean="0"/>
              <a:t>type</a:t>
            </a:r>
            <a:r>
              <a:rPr lang="it-IT" dirty="0" smtClean="0"/>
              <a:t> Ca2+</a:t>
            </a:r>
          </a:p>
          <a:p>
            <a:r>
              <a:rPr lang="it-IT" dirty="0" err="1" smtClean="0"/>
              <a:t>channels</a:t>
            </a:r>
            <a:r>
              <a:rPr lang="it-IT" dirty="0" smtClean="0"/>
              <a:t>, </a:t>
            </a:r>
            <a:r>
              <a:rPr lang="it-IT" dirty="0" err="1" smtClean="0"/>
              <a:t>principally</a:t>
            </a:r>
            <a:r>
              <a:rPr lang="it-IT" dirty="0" smtClean="0"/>
              <a:t> CaV1.2, in </a:t>
            </a:r>
            <a:r>
              <a:rPr lang="it-IT" dirty="0" err="1" smtClean="0"/>
              <a:t>transverse</a:t>
            </a:r>
            <a:r>
              <a:rPr lang="it-IT" dirty="0" smtClean="0"/>
              <a:t> </a:t>
            </a:r>
            <a:r>
              <a:rPr lang="it-IT" dirty="0" err="1" smtClean="0"/>
              <a:t>tubules</a:t>
            </a:r>
            <a:r>
              <a:rPr lang="it-IT" dirty="0" smtClean="0"/>
              <a:t>, </a:t>
            </a:r>
            <a:r>
              <a:rPr lang="it-IT" dirty="0" err="1" smtClean="0"/>
              <a:t>which</a:t>
            </a:r>
            <a:r>
              <a:rPr lang="it-IT" dirty="0" smtClean="0"/>
              <a:t> </a:t>
            </a:r>
            <a:r>
              <a:rPr lang="it-IT" dirty="0" err="1" smtClean="0"/>
              <a:t>triggers</a:t>
            </a:r>
            <a:r>
              <a:rPr lang="it-IT" dirty="0" smtClean="0"/>
              <a:t> RyR2 to open. Ca2+ </a:t>
            </a:r>
            <a:r>
              <a:rPr lang="it-IT" dirty="0" err="1" smtClean="0"/>
              <a:t>stored</a:t>
            </a:r>
            <a:r>
              <a:rPr lang="it-IT" dirty="0" smtClean="0"/>
              <a:t> in the SR </a:t>
            </a:r>
            <a:r>
              <a:rPr lang="it-IT" dirty="0" err="1" smtClean="0"/>
              <a:t>is</a:t>
            </a:r>
            <a:r>
              <a:rPr lang="it-IT" dirty="0" smtClean="0"/>
              <a:t> </a:t>
            </a:r>
            <a:r>
              <a:rPr lang="it-IT" dirty="0" err="1" smtClean="0"/>
              <a:t>released</a:t>
            </a:r>
            <a:r>
              <a:rPr lang="it-IT" dirty="0" smtClean="0"/>
              <a:t>, </a:t>
            </a:r>
            <a:r>
              <a:rPr lang="it-IT" dirty="0" err="1" smtClean="0"/>
              <a:t>which</a:t>
            </a:r>
            <a:r>
              <a:rPr lang="it-IT" dirty="0" smtClean="0"/>
              <a:t> </a:t>
            </a:r>
            <a:r>
              <a:rPr lang="it-IT" dirty="0" err="1" smtClean="0"/>
              <a:t>binds</a:t>
            </a:r>
            <a:r>
              <a:rPr lang="it-IT" dirty="0" smtClean="0"/>
              <a:t> </a:t>
            </a:r>
            <a:r>
              <a:rPr lang="it-IT" dirty="0" err="1" smtClean="0"/>
              <a:t>troponin</a:t>
            </a:r>
            <a:endParaRPr lang="it-IT" dirty="0" smtClean="0"/>
          </a:p>
          <a:p>
            <a:r>
              <a:rPr lang="it-IT" dirty="0" smtClean="0"/>
              <a:t>C, </a:t>
            </a:r>
            <a:r>
              <a:rPr lang="it-IT" dirty="0" err="1" smtClean="0"/>
              <a:t>leading</a:t>
            </a:r>
            <a:r>
              <a:rPr lang="it-IT" dirty="0" smtClean="0"/>
              <a:t> to </a:t>
            </a:r>
            <a:r>
              <a:rPr lang="it-IT" dirty="0" err="1" smtClean="0"/>
              <a:t>myofilament</a:t>
            </a:r>
            <a:r>
              <a:rPr lang="it-IT" dirty="0" smtClean="0"/>
              <a:t> cross-</a:t>
            </a:r>
            <a:r>
              <a:rPr lang="it-IT" dirty="0" err="1" smtClean="0"/>
              <a:t>bridging</a:t>
            </a:r>
            <a:r>
              <a:rPr lang="it-IT" dirty="0" smtClean="0"/>
              <a:t>. </a:t>
            </a:r>
            <a:r>
              <a:rPr lang="it-IT" dirty="0" err="1" smtClean="0"/>
              <a:t>Thereupon</a:t>
            </a:r>
            <a:r>
              <a:rPr lang="it-IT" dirty="0" smtClean="0"/>
              <a:t>, Ca2+ </a:t>
            </a:r>
            <a:r>
              <a:rPr lang="it-IT" dirty="0" err="1" smtClean="0"/>
              <a:t>influx</a:t>
            </a:r>
            <a:r>
              <a:rPr lang="it-IT" dirty="0" smtClean="0"/>
              <a:t> and Ca2+ release from the SR are </a:t>
            </a:r>
            <a:r>
              <a:rPr lang="it-IT" dirty="0" err="1" smtClean="0"/>
              <a:t>terminated</a:t>
            </a:r>
            <a:r>
              <a:rPr lang="it-IT" dirty="0" smtClean="0"/>
              <a:t>, and Ca2+ </a:t>
            </a:r>
            <a:r>
              <a:rPr lang="it-IT" dirty="0" err="1" smtClean="0"/>
              <a:t>is</a:t>
            </a:r>
            <a:r>
              <a:rPr lang="it-IT" dirty="0" smtClean="0"/>
              <a:t> </a:t>
            </a:r>
            <a:r>
              <a:rPr lang="it-IT" dirty="0" err="1" smtClean="0"/>
              <a:t>either</a:t>
            </a:r>
            <a:endParaRPr lang="it-IT" dirty="0" smtClean="0"/>
          </a:p>
          <a:p>
            <a:r>
              <a:rPr lang="it-IT" dirty="0" err="1" smtClean="0"/>
              <a:t>pumped</a:t>
            </a:r>
            <a:r>
              <a:rPr lang="it-IT" dirty="0" smtClean="0"/>
              <a:t> back </a:t>
            </a:r>
            <a:r>
              <a:rPr lang="it-IT" dirty="0" err="1" smtClean="0"/>
              <a:t>into</a:t>
            </a:r>
            <a:r>
              <a:rPr lang="it-IT" dirty="0" smtClean="0"/>
              <a:t> the SR by the SERCA or </a:t>
            </a:r>
            <a:r>
              <a:rPr lang="it-IT" dirty="0" err="1" smtClean="0"/>
              <a:t>transported</a:t>
            </a:r>
            <a:r>
              <a:rPr lang="it-IT" dirty="0" smtClean="0"/>
              <a:t> out of the </a:t>
            </a:r>
            <a:r>
              <a:rPr lang="it-IT" dirty="0" err="1" smtClean="0"/>
              <a:t>cell</a:t>
            </a:r>
            <a:r>
              <a:rPr lang="it-IT" dirty="0" smtClean="0"/>
              <a:t> by the NCX. </a:t>
            </a:r>
            <a:r>
              <a:rPr lang="el-GR" dirty="0" smtClean="0"/>
              <a:t>β-</a:t>
            </a:r>
            <a:r>
              <a:rPr lang="it-IT" dirty="0" err="1" smtClean="0"/>
              <a:t>Adrenergic</a:t>
            </a:r>
            <a:r>
              <a:rPr lang="it-IT" dirty="0" smtClean="0"/>
              <a:t> </a:t>
            </a:r>
            <a:r>
              <a:rPr lang="it-IT" dirty="0" err="1" smtClean="0"/>
              <a:t>agonist</a:t>
            </a:r>
            <a:r>
              <a:rPr lang="it-IT" dirty="0" smtClean="0"/>
              <a:t> </a:t>
            </a:r>
            <a:r>
              <a:rPr lang="it-IT" dirty="0" err="1" smtClean="0"/>
              <a:t>binds</a:t>
            </a:r>
            <a:r>
              <a:rPr lang="it-IT" dirty="0" smtClean="0"/>
              <a:t> to </a:t>
            </a:r>
            <a:r>
              <a:rPr lang="el-GR" dirty="0" smtClean="0"/>
              <a:t>β-</a:t>
            </a:r>
            <a:r>
              <a:rPr lang="it-IT" dirty="0" err="1" smtClean="0"/>
              <a:t>adrenergic</a:t>
            </a:r>
            <a:r>
              <a:rPr lang="it-IT" dirty="0" smtClean="0"/>
              <a:t> </a:t>
            </a:r>
            <a:r>
              <a:rPr lang="it-IT" dirty="0" err="1" smtClean="0"/>
              <a:t>receptor</a:t>
            </a:r>
            <a:r>
              <a:rPr lang="it-IT" dirty="0" smtClean="0"/>
              <a:t>,</a:t>
            </a:r>
          </a:p>
          <a:p>
            <a:r>
              <a:rPr lang="it-IT" dirty="0" err="1" smtClean="0"/>
              <a:t>which</a:t>
            </a:r>
            <a:r>
              <a:rPr lang="it-IT" dirty="0" smtClean="0"/>
              <a:t> </a:t>
            </a:r>
            <a:r>
              <a:rPr lang="it-IT" dirty="0" err="1" smtClean="0"/>
              <a:t>increases</a:t>
            </a:r>
            <a:r>
              <a:rPr lang="it-IT" dirty="0" smtClean="0"/>
              <a:t> </a:t>
            </a:r>
            <a:r>
              <a:rPr lang="it-IT" dirty="0" err="1" smtClean="0"/>
              <a:t>cAMP</a:t>
            </a:r>
            <a:r>
              <a:rPr lang="it-IT" dirty="0" smtClean="0"/>
              <a:t> generation and </a:t>
            </a:r>
            <a:r>
              <a:rPr lang="it-IT" dirty="0" err="1" smtClean="0"/>
              <a:t>activates</a:t>
            </a:r>
            <a:r>
              <a:rPr lang="it-IT" dirty="0" smtClean="0"/>
              <a:t> PKA. PKA </a:t>
            </a:r>
            <a:r>
              <a:rPr lang="it-IT" dirty="0" err="1" smtClean="0"/>
              <a:t>phosphorylates</a:t>
            </a:r>
            <a:r>
              <a:rPr lang="it-IT" dirty="0" smtClean="0"/>
              <a:t> </a:t>
            </a:r>
            <a:r>
              <a:rPr lang="it-IT" dirty="0" err="1" smtClean="0"/>
              <a:t>Rad</a:t>
            </a:r>
            <a:r>
              <a:rPr lang="it-IT" dirty="0" smtClean="0"/>
              <a:t>, PLB, and RyR2, </a:t>
            </a:r>
            <a:r>
              <a:rPr lang="it-IT" dirty="0" err="1" smtClean="0"/>
              <a:t>which</a:t>
            </a:r>
            <a:r>
              <a:rPr lang="it-IT" dirty="0" smtClean="0"/>
              <a:t> </a:t>
            </a:r>
            <a:r>
              <a:rPr lang="it-IT" dirty="0" err="1" smtClean="0"/>
              <a:t>causes</a:t>
            </a:r>
            <a:r>
              <a:rPr lang="it-IT" dirty="0" smtClean="0"/>
              <a:t> </a:t>
            </a:r>
            <a:r>
              <a:rPr lang="it-IT" dirty="0" err="1" smtClean="0"/>
              <a:t>increased</a:t>
            </a:r>
            <a:r>
              <a:rPr lang="it-IT" dirty="0" smtClean="0"/>
              <a:t> Ca2+ </a:t>
            </a:r>
            <a:r>
              <a:rPr lang="it-IT" dirty="0" err="1" smtClean="0"/>
              <a:t>influx</a:t>
            </a:r>
            <a:r>
              <a:rPr lang="it-IT" dirty="0" smtClean="0"/>
              <a:t>,</a:t>
            </a:r>
          </a:p>
          <a:p>
            <a:r>
              <a:rPr lang="it-IT" dirty="0" smtClean="0"/>
              <a:t>SR Ca2+ release, and SR Ca2+ </a:t>
            </a:r>
            <a:r>
              <a:rPr lang="it-IT" dirty="0" err="1" smtClean="0"/>
              <a:t>reuptake</a:t>
            </a:r>
            <a:r>
              <a:rPr lang="it-IT" dirty="0" smtClean="0"/>
              <a:t>, </a:t>
            </a:r>
            <a:r>
              <a:rPr lang="it-IT" dirty="0" err="1" smtClean="0"/>
              <a:t>thereby</a:t>
            </a:r>
            <a:r>
              <a:rPr lang="it-IT" dirty="0" smtClean="0"/>
              <a:t> </a:t>
            </a:r>
            <a:r>
              <a:rPr lang="it-IT" dirty="0" err="1" smtClean="0"/>
              <a:t>augmenting</a:t>
            </a:r>
            <a:r>
              <a:rPr lang="it-IT" dirty="0" smtClean="0"/>
              <a:t> </a:t>
            </a:r>
            <a:r>
              <a:rPr lang="it-IT" dirty="0" err="1" smtClean="0"/>
              <a:t>inotropy</a:t>
            </a:r>
            <a:r>
              <a:rPr lang="it-IT" dirty="0" smtClean="0"/>
              <a:t> and </a:t>
            </a:r>
            <a:r>
              <a:rPr lang="it-IT" dirty="0" err="1" smtClean="0"/>
              <a:t>lusitropy</a:t>
            </a:r>
            <a:r>
              <a:rPr lang="it-IT" dirty="0" smtClean="0"/>
              <a:t>. </a:t>
            </a:r>
            <a:r>
              <a:rPr lang="it-IT" dirty="0" err="1" smtClean="0"/>
              <a:t>Phosphorylation</a:t>
            </a:r>
            <a:r>
              <a:rPr lang="it-IT" dirty="0" smtClean="0"/>
              <a:t> of </a:t>
            </a:r>
            <a:r>
              <a:rPr lang="it-IT" dirty="0" err="1" smtClean="0"/>
              <a:t>troponin</a:t>
            </a:r>
            <a:r>
              <a:rPr lang="it-IT" dirty="0" smtClean="0"/>
              <a:t> I and KCNQ1 </a:t>
            </a:r>
            <a:r>
              <a:rPr lang="it-IT" dirty="0" err="1" smtClean="0"/>
              <a:t>also</a:t>
            </a:r>
            <a:endParaRPr lang="it-IT" dirty="0" smtClean="0"/>
          </a:p>
          <a:p>
            <a:r>
              <a:rPr lang="it-IT" dirty="0" err="1" smtClean="0"/>
              <a:t>contribute</a:t>
            </a:r>
            <a:r>
              <a:rPr lang="it-IT" dirty="0" smtClean="0"/>
              <a:t> to </a:t>
            </a:r>
            <a:r>
              <a:rPr lang="it-IT" dirty="0" err="1" smtClean="0"/>
              <a:t>enhanced</a:t>
            </a:r>
            <a:r>
              <a:rPr lang="it-IT" dirty="0" smtClean="0"/>
              <a:t> </a:t>
            </a:r>
            <a:r>
              <a:rPr lang="it-IT" dirty="0" err="1" smtClean="0"/>
              <a:t>lusitropy</a:t>
            </a:r>
            <a:r>
              <a:rPr lang="it-IT" dirty="0" smtClean="0"/>
              <a:t>, the </a:t>
            </a:r>
            <a:r>
              <a:rPr lang="it-IT" dirty="0" err="1" smtClean="0"/>
              <a:t>latter</a:t>
            </a:r>
            <a:r>
              <a:rPr lang="it-IT" dirty="0" smtClean="0"/>
              <a:t> </a:t>
            </a:r>
            <a:r>
              <a:rPr lang="it-IT" dirty="0" err="1" smtClean="0"/>
              <a:t>through</a:t>
            </a:r>
            <a:r>
              <a:rPr lang="it-IT" dirty="0" smtClean="0"/>
              <a:t> </a:t>
            </a:r>
            <a:r>
              <a:rPr lang="it-IT" dirty="0" err="1" smtClean="0"/>
              <a:t>increases</a:t>
            </a:r>
            <a:r>
              <a:rPr lang="it-IT" dirty="0" smtClean="0"/>
              <a:t> in the IKS. </a:t>
            </a:r>
            <a:r>
              <a:rPr lang="it-IT" dirty="0" err="1" smtClean="0"/>
              <a:t>Abbreviations</a:t>
            </a:r>
            <a:r>
              <a:rPr lang="it-IT" dirty="0" smtClean="0"/>
              <a:t>: IKS, </a:t>
            </a:r>
            <a:r>
              <a:rPr lang="it-IT" dirty="0" err="1" smtClean="0"/>
              <a:t>slowly</a:t>
            </a:r>
            <a:r>
              <a:rPr lang="it-IT" dirty="0" smtClean="0"/>
              <a:t> </a:t>
            </a:r>
            <a:r>
              <a:rPr lang="it-IT" dirty="0" err="1" smtClean="0"/>
              <a:t>activating</a:t>
            </a:r>
            <a:r>
              <a:rPr lang="it-IT" dirty="0" smtClean="0"/>
              <a:t> </a:t>
            </a:r>
            <a:r>
              <a:rPr lang="it-IT" dirty="0" err="1" smtClean="0"/>
              <a:t>delayed</a:t>
            </a:r>
            <a:r>
              <a:rPr lang="it-IT" dirty="0" smtClean="0"/>
              <a:t> </a:t>
            </a:r>
            <a:r>
              <a:rPr lang="it-IT" dirty="0" err="1" smtClean="0"/>
              <a:t>rectifier</a:t>
            </a:r>
            <a:r>
              <a:rPr lang="it-IT" dirty="0" smtClean="0"/>
              <a:t> KCNQ1</a:t>
            </a:r>
          </a:p>
          <a:p>
            <a:r>
              <a:rPr lang="it-IT" dirty="0" err="1" smtClean="0"/>
              <a:t>channel</a:t>
            </a:r>
            <a:r>
              <a:rPr lang="it-IT" dirty="0" smtClean="0"/>
              <a:t>; JPH2, </a:t>
            </a:r>
            <a:r>
              <a:rPr lang="it-IT" dirty="0" err="1" smtClean="0"/>
              <a:t>junctophilin</a:t>
            </a:r>
            <a:r>
              <a:rPr lang="it-IT" dirty="0" smtClean="0"/>
              <a:t> 2; NCX, Na+-Ca2+ </a:t>
            </a:r>
            <a:r>
              <a:rPr lang="it-IT" dirty="0" err="1" smtClean="0"/>
              <a:t>exchanger</a:t>
            </a:r>
            <a:r>
              <a:rPr lang="it-IT" dirty="0" smtClean="0"/>
              <a:t>; NKA, Na+-K+-</a:t>
            </a:r>
            <a:r>
              <a:rPr lang="it-IT" dirty="0" err="1" smtClean="0"/>
              <a:t>ATPase</a:t>
            </a:r>
            <a:r>
              <a:rPr lang="it-IT" dirty="0" smtClean="0"/>
              <a:t>; P, </a:t>
            </a:r>
            <a:r>
              <a:rPr lang="it-IT" dirty="0" err="1" smtClean="0"/>
              <a:t>phosphorylation</a:t>
            </a:r>
            <a:r>
              <a:rPr lang="it-IT" dirty="0" smtClean="0"/>
              <a:t>; PKA, </a:t>
            </a:r>
            <a:r>
              <a:rPr lang="it-IT" dirty="0" err="1" smtClean="0"/>
              <a:t>protein</a:t>
            </a:r>
            <a:r>
              <a:rPr lang="it-IT" dirty="0" smtClean="0"/>
              <a:t> </a:t>
            </a:r>
            <a:r>
              <a:rPr lang="it-IT" dirty="0" err="1" smtClean="0"/>
              <a:t>kinase</a:t>
            </a:r>
            <a:r>
              <a:rPr lang="it-IT" dirty="0" smtClean="0"/>
              <a:t> A; PLB,</a:t>
            </a:r>
          </a:p>
          <a:p>
            <a:r>
              <a:rPr lang="it-IT" dirty="0" err="1" smtClean="0"/>
              <a:t>phospholamban</a:t>
            </a:r>
            <a:r>
              <a:rPr lang="it-IT" dirty="0" smtClean="0"/>
              <a:t>; </a:t>
            </a:r>
            <a:r>
              <a:rPr lang="it-IT" dirty="0" err="1" smtClean="0"/>
              <a:t>Rad</a:t>
            </a:r>
            <a:r>
              <a:rPr lang="it-IT" dirty="0" smtClean="0"/>
              <a:t>, Ras </a:t>
            </a:r>
            <a:r>
              <a:rPr lang="it-IT" dirty="0" err="1" smtClean="0"/>
              <a:t>associated</a:t>
            </a:r>
            <a:r>
              <a:rPr lang="it-IT" dirty="0" smtClean="0"/>
              <a:t> with </a:t>
            </a:r>
            <a:r>
              <a:rPr lang="it-IT" dirty="0" err="1" smtClean="0"/>
              <a:t>diabetes</a:t>
            </a:r>
            <a:r>
              <a:rPr lang="it-IT" dirty="0" smtClean="0"/>
              <a:t>; Reg, </a:t>
            </a:r>
            <a:r>
              <a:rPr lang="it-IT" dirty="0" err="1" smtClean="0"/>
              <a:t>regulatory</a:t>
            </a:r>
            <a:r>
              <a:rPr lang="it-IT" dirty="0" smtClean="0"/>
              <a:t>; RyR2, </a:t>
            </a:r>
            <a:r>
              <a:rPr lang="it-IT" dirty="0" err="1" smtClean="0"/>
              <a:t>ryanodine</a:t>
            </a:r>
            <a:r>
              <a:rPr lang="it-IT" dirty="0" smtClean="0"/>
              <a:t> </a:t>
            </a:r>
            <a:r>
              <a:rPr lang="it-IT" dirty="0" err="1" smtClean="0"/>
              <a:t>receptor</a:t>
            </a:r>
            <a:r>
              <a:rPr lang="it-IT" dirty="0" smtClean="0"/>
              <a:t> 2; SERCA, </a:t>
            </a:r>
            <a:r>
              <a:rPr lang="it-IT" dirty="0" err="1" smtClean="0"/>
              <a:t>sarcoplasmic-endoplasmic</a:t>
            </a:r>
            <a:endParaRPr lang="it-IT" dirty="0" smtClean="0"/>
          </a:p>
          <a:p>
            <a:r>
              <a:rPr lang="it-IT" dirty="0" err="1" smtClean="0"/>
              <a:t>reticulum</a:t>
            </a:r>
            <a:r>
              <a:rPr lang="it-IT" dirty="0" smtClean="0"/>
              <a:t> Ca2+-</a:t>
            </a:r>
            <a:r>
              <a:rPr lang="it-IT" dirty="0" err="1" smtClean="0"/>
              <a:t>ATPase</a:t>
            </a:r>
            <a:r>
              <a:rPr lang="it-IT" dirty="0" smtClean="0"/>
              <a:t>; SR, </a:t>
            </a:r>
            <a:r>
              <a:rPr lang="it-IT" dirty="0" err="1" smtClean="0"/>
              <a:t>sarcoplasmic</a:t>
            </a:r>
            <a:r>
              <a:rPr lang="it-IT" dirty="0" smtClean="0"/>
              <a:t> </a:t>
            </a:r>
            <a:r>
              <a:rPr lang="it-IT" dirty="0" err="1" smtClean="0"/>
              <a:t>reticulum</a:t>
            </a:r>
            <a:r>
              <a:rPr lang="it-IT" dirty="0" smtClean="0"/>
              <a:t>. Figure </a:t>
            </a:r>
            <a:r>
              <a:rPr lang="it-IT" dirty="0" err="1" smtClean="0"/>
              <a:t>adapted</a:t>
            </a:r>
            <a:r>
              <a:rPr lang="it-IT" dirty="0" smtClean="0"/>
              <a:t> from image </a:t>
            </a:r>
            <a:r>
              <a:rPr lang="it-IT" dirty="0" err="1" smtClean="0"/>
              <a:t>created</a:t>
            </a:r>
            <a:r>
              <a:rPr lang="it-IT" dirty="0" smtClean="0"/>
              <a:t> with BioRender.com.</a:t>
            </a:r>
            <a:endParaRPr lang="it-IT" dirty="0"/>
          </a:p>
        </p:txBody>
      </p:sp>
      <p:sp>
        <p:nvSpPr>
          <p:cNvPr id="4" name="Segnaposto numero diapositiva 3"/>
          <p:cNvSpPr>
            <a:spLocks noGrp="1"/>
          </p:cNvSpPr>
          <p:nvPr>
            <p:ph type="sldNum" sz="quarter" idx="10"/>
          </p:nvPr>
        </p:nvSpPr>
        <p:spPr/>
        <p:txBody>
          <a:bodyPr/>
          <a:lstStyle/>
          <a:p>
            <a:fld id="{256D0F23-1E9A-4CAB-BE5E-0701C5DC57DF}" type="slidenum">
              <a:rPr lang="it-IT" smtClean="0"/>
              <a:t>25</a:t>
            </a:fld>
            <a:endParaRPr lang="it-IT"/>
          </a:p>
        </p:txBody>
      </p:sp>
    </p:spTree>
    <p:extLst>
      <p:ext uri="{BB962C8B-B14F-4D97-AF65-F5344CB8AC3E}">
        <p14:creationId xmlns:p14="http://schemas.microsoft.com/office/powerpoint/2010/main" val="129110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EEEEBF-B7A2-4FE4-9A58-DA33774CB154}" type="slidenum">
              <a:rPr lang="it-IT"/>
              <a:pPr/>
              <a:t>27</a:t>
            </a:fld>
            <a:endParaRPr lang="it-IT"/>
          </a:p>
        </p:txBody>
      </p:sp>
      <p:sp>
        <p:nvSpPr>
          <p:cNvPr id="2083842" name="Rectangle 2"/>
          <p:cNvSpPr>
            <a:spLocks noGrp="1" noRot="1" noChangeAspect="1" noChangeArrowheads="1" noTextEdit="1"/>
          </p:cNvSpPr>
          <p:nvPr>
            <p:ph type="sldImg"/>
          </p:nvPr>
        </p:nvSpPr>
        <p:spPr>
          <a:xfrm>
            <a:off x="0" y="303213"/>
            <a:ext cx="1588" cy="1587"/>
          </a:xfrm>
          <a:solidFill>
            <a:srgbClr val="FFFFFF"/>
          </a:solidFill>
          <a:ln/>
        </p:spPr>
      </p:sp>
      <p:sp>
        <p:nvSpPr>
          <p:cNvPr id="2083843" name="Rectangle 3"/>
          <p:cNvSpPr txBox="1">
            <a:spLocks noGrp="1" noChangeArrowheads="1"/>
          </p:cNvSpPr>
          <p:nvPr>
            <p:ph type="body" idx="1"/>
          </p:nvPr>
        </p:nvSpPr>
        <p:spPr>
          <a:xfrm>
            <a:off x="503238" y="4316413"/>
            <a:ext cx="5856287" cy="4060825"/>
          </a:xfrm>
          <a:ln/>
        </p:spPr>
        <p:txBody>
          <a:bodyPr wrap="none" anchor="ct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3</a:t>
            </a:fld>
            <a:endParaRPr lang="it-IT"/>
          </a:p>
        </p:txBody>
      </p:sp>
    </p:spTree>
    <p:extLst>
      <p:ext uri="{BB962C8B-B14F-4D97-AF65-F5344CB8AC3E}">
        <p14:creationId xmlns:p14="http://schemas.microsoft.com/office/powerpoint/2010/main" val="1455152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31</a:t>
            </a:fld>
            <a:endParaRPr lang="it-IT"/>
          </a:p>
        </p:txBody>
      </p:sp>
    </p:spTree>
    <p:extLst>
      <p:ext uri="{BB962C8B-B14F-4D97-AF65-F5344CB8AC3E}">
        <p14:creationId xmlns:p14="http://schemas.microsoft.com/office/powerpoint/2010/main" val="4264942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Tempo di Decelerazione (DT) dell'onda E: misura la velocità di decelerazione del flusso </a:t>
            </a:r>
            <a:r>
              <a:rPr lang="it-IT" dirty="0" err="1" smtClean="0"/>
              <a:t>transmitralico</a:t>
            </a:r>
            <a:r>
              <a:rPr lang="it-IT" dirty="0" smtClean="0"/>
              <a:t> nella fase di riempimento ventricolare rapido. E normale fra 140-200 </a:t>
            </a:r>
            <a:r>
              <a:rPr lang="it-IT" dirty="0" err="1" smtClean="0"/>
              <a:t>msec</a:t>
            </a:r>
            <a:r>
              <a:rPr lang="it-IT" dirty="0" smtClean="0"/>
              <a:t>.</a:t>
            </a:r>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35</a:t>
            </a:fld>
            <a:endParaRPr lang="it-IT"/>
          </a:p>
        </p:txBody>
      </p:sp>
    </p:spTree>
    <p:extLst>
      <p:ext uri="{BB962C8B-B14F-4D97-AF65-F5344CB8AC3E}">
        <p14:creationId xmlns:p14="http://schemas.microsoft.com/office/powerpoint/2010/main" val="3913290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smtClean="0"/>
              <a:t>HFpEF</a:t>
            </a:r>
            <a:r>
              <a:rPr lang="en-US" dirty="0" smtClean="0"/>
              <a:t> = heart failure with preserved ejection fraction.</a:t>
            </a:r>
          </a:p>
          <a:p>
            <a:r>
              <a:rPr lang="en-US" dirty="0" smtClean="0"/>
              <a:t>a Class of recommendation.</a:t>
            </a:r>
          </a:p>
          <a:p>
            <a:r>
              <a:rPr lang="en-US" dirty="0" smtClean="0"/>
              <a:t>b Level of evidence.</a:t>
            </a:r>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40</a:t>
            </a:fld>
            <a:endParaRPr lang="it-IT"/>
          </a:p>
        </p:txBody>
      </p:sp>
    </p:spTree>
    <p:extLst>
      <p:ext uri="{BB962C8B-B14F-4D97-AF65-F5344CB8AC3E}">
        <p14:creationId xmlns:p14="http://schemas.microsoft.com/office/powerpoint/2010/main" val="1593323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AF = </a:t>
            </a:r>
            <a:r>
              <a:rPr lang="it-IT" dirty="0" err="1" smtClean="0"/>
              <a:t>atrial</a:t>
            </a:r>
            <a:r>
              <a:rPr lang="it-IT" dirty="0" smtClean="0"/>
              <a:t> </a:t>
            </a:r>
            <a:r>
              <a:rPr lang="it-IT" dirty="0" err="1" smtClean="0"/>
              <a:t>fibrillation</a:t>
            </a:r>
            <a:r>
              <a:rPr lang="it-IT" dirty="0" smtClean="0"/>
              <a:t>; BNP = B-</a:t>
            </a:r>
            <a:r>
              <a:rPr lang="it-IT" dirty="0" err="1" smtClean="0"/>
              <a:t>type</a:t>
            </a:r>
            <a:r>
              <a:rPr lang="it-IT" dirty="0" smtClean="0"/>
              <a:t> </a:t>
            </a:r>
            <a:r>
              <a:rPr lang="it-IT" dirty="0" err="1" smtClean="0"/>
              <a:t>natriuretic</a:t>
            </a:r>
            <a:r>
              <a:rPr lang="it-IT" dirty="0" smtClean="0"/>
              <a:t> peptide; E/</a:t>
            </a:r>
            <a:r>
              <a:rPr lang="it-IT" dirty="0" err="1" smtClean="0"/>
              <a:t>e’ratio</a:t>
            </a:r>
            <a:r>
              <a:rPr lang="it-IT" dirty="0" smtClean="0"/>
              <a:t> = </a:t>
            </a:r>
            <a:r>
              <a:rPr lang="it-IT" dirty="0" err="1" smtClean="0"/>
              <a:t>early</a:t>
            </a:r>
            <a:r>
              <a:rPr lang="it-IT" dirty="0" smtClean="0"/>
              <a:t> </a:t>
            </a:r>
            <a:r>
              <a:rPr lang="it-IT" dirty="0" err="1" smtClean="0"/>
              <a:t>filling</a:t>
            </a:r>
            <a:r>
              <a:rPr lang="it-IT" dirty="0" smtClean="0"/>
              <a:t> </a:t>
            </a:r>
            <a:r>
              <a:rPr lang="it-IT" dirty="0" err="1" smtClean="0"/>
              <a:t>velocity</a:t>
            </a:r>
            <a:r>
              <a:rPr lang="it-IT" dirty="0" smtClean="0"/>
              <a:t> on </a:t>
            </a:r>
            <a:r>
              <a:rPr lang="it-IT" dirty="0" err="1" smtClean="0"/>
              <a:t>transmitral</a:t>
            </a:r>
            <a:r>
              <a:rPr lang="it-IT" dirty="0" smtClean="0"/>
              <a:t> Doppler/</a:t>
            </a:r>
            <a:r>
              <a:rPr lang="it-IT" dirty="0" err="1" smtClean="0"/>
              <a:t>early</a:t>
            </a:r>
            <a:r>
              <a:rPr lang="it-IT" dirty="0" smtClean="0"/>
              <a:t> </a:t>
            </a:r>
            <a:r>
              <a:rPr lang="it-IT" dirty="0" err="1" smtClean="0"/>
              <a:t>relaxation</a:t>
            </a:r>
            <a:r>
              <a:rPr lang="it-IT" dirty="0" smtClean="0"/>
              <a:t> </a:t>
            </a:r>
            <a:r>
              <a:rPr lang="it-IT" dirty="0" err="1" smtClean="0"/>
              <a:t>velocity</a:t>
            </a:r>
            <a:r>
              <a:rPr lang="it-IT" dirty="0" smtClean="0"/>
              <a:t> on </a:t>
            </a:r>
            <a:r>
              <a:rPr lang="it-IT" dirty="0" err="1" smtClean="0"/>
              <a:t>tissue</a:t>
            </a:r>
            <a:r>
              <a:rPr lang="it-IT" dirty="0" smtClean="0"/>
              <a:t> Doppler; </a:t>
            </a:r>
            <a:r>
              <a:rPr lang="it-IT" dirty="0" err="1" smtClean="0"/>
              <a:t>HFpEF</a:t>
            </a:r>
            <a:r>
              <a:rPr lang="it-IT" dirty="0" smtClean="0"/>
              <a:t> = </a:t>
            </a:r>
            <a:r>
              <a:rPr lang="it-IT" dirty="0" err="1" smtClean="0"/>
              <a:t>heart</a:t>
            </a:r>
            <a:r>
              <a:rPr lang="it-IT" dirty="0" smtClean="0"/>
              <a:t> </a:t>
            </a:r>
            <a:r>
              <a:rPr lang="it-IT" dirty="0" err="1" smtClean="0"/>
              <a:t>failure</a:t>
            </a:r>
            <a:r>
              <a:rPr lang="it-IT" baseline="0" dirty="0" smtClean="0"/>
              <a:t> </a:t>
            </a:r>
            <a:r>
              <a:rPr lang="it-IT" dirty="0" smtClean="0"/>
              <a:t>with </a:t>
            </a:r>
            <a:r>
              <a:rPr lang="it-IT" dirty="0" err="1" smtClean="0"/>
              <a:t>preserved</a:t>
            </a:r>
            <a:r>
              <a:rPr lang="it-IT" dirty="0" smtClean="0"/>
              <a:t> </a:t>
            </a:r>
            <a:r>
              <a:rPr lang="it-IT" dirty="0" err="1" smtClean="0"/>
              <a:t>ejection</a:t>
            </a:r>
            <a:r>
              <a:rPr lang="it-IT" dirty="0" smtClean="0"/>
              <a:t> </a:t>
            </a:r>
            <a:r>
              <a:rPr lang="it-IT" dirty="0" err="1" smtClean="0"/>
              <a:t>fraction</a:t>
            </a:r>
            <a:r>
              <a:rPr lang="it-IT" dirty="0" smtClean="0"/>
              <a:t>; LA = </a:t>
            </a:r>
            <a:r>
              <a:rPr lang="it-IT" dirty="0" err="1" smtClean="0"/>
              <a:t>left</a:t>
            </a:r>
            <a:r>
              <a:rPr lang="it-IT" dirty="0" smtClean="0"/>
              <a:t> </a:t>
            </a:r>
            <a:r>
              <a:rPr lang="it-IT" dirty="0" err="1" smtClean="0"/>
              <a:t>atrial</a:t>
            </a:r>
            <a:r>
              <a:rPr lang="it-IT" dirty="0" smtClean="0"/>
              <a:t>; LV = </a:t>
            </a:r>
            <a:r>
              <a:rPr lang="it-IT" dirty="0" err="1" smtClean="0"/>
              <a:t>left</a:t>
            </a:r>
            <a:r>
              <a:rPr lang="it-IT" dirty="0" smtClean="0"/>
              <a:t> </a:t>
            </a:r>
            <a:r>
              <a:rPr lang="it-IT" dirty="0" err="1" smtClean="0"/>
              <a:t>ventricular</a:t>
            </a:r>
            <a:r>
              <a:rPr lang="it-IT" dirty="0" smtClean="0"/>
              <a:t>; NP = </a:t>
            </a:r>
            <a:r>
              <a:rPr lang="it-IT" dirty="0" err="1" smtClean="0"/>
              <a:t>natriuretic</a:t>
            </a:r>
            <a:r>
              <a:rPr lang="it-IT" dirty="0" smtClean="0"/>
              <a:t> peptide; NT-</a:t>
            </a:r>
            <a:r>
              <a:rPr lang="it-IT" dirty="0" err="1" smtClean="0"/>
              <a:t>proBNP</a:t>
            </a:r>
            <a:r>
              <a:rPr lang="it-IT" dirty="0" smtClean="0"/>
              <a:t> = N-terminal pro-B-</a:t>
            </a:r>
            <a:r>
              <a:rPr lang="it-IT" dirty="0" err="1" smtClean="0"/>
              <a:t>type</a:t>
            </a:r>
            <a:r>
              <a:rPr lang="it-IT" dirty="0" smtClean="0"/>
              <a:t> </a:t>
            </a:r>
            <a:r>
              <a:rPr lang="it-IT" dirty="0" err="1" smtClean="0"/>
              <a:t>natriuretic</a:t>
            </a:r>
            <a:r>
              <a:rPr lang="it-IT" dirty="0" smtClean="0"/>
              <a:t> peptide; PA = </a:t>
            </a:r>
            <a:r>
              <a:rPr lang="it-IT" dirty="0" err="1" smtClean="0"/>
              <a:t>pulmonary</a:t>
            </a:r>
            <a:r>
              <a:rPr lang="it-IT" dirty="0" smtClean="0"/>
              <a:t> </a:t>
            </a:r>
            <a:r>
              <a:rPr lang="it-IT" dirty="0" err="1" smtClean="0"/>
              <a:t>artery</a:t>
            </a:r>
            <a:r>
              <a:rPr lang="it-IT" dirty="0" smtClean="0"/>
              <a:t>;</a:t>
            </a:r>
            <a:r>
              <a:rPr lang="it-IT" baseline="0" dirty="0" smtClean="0"/>
              <a:t> </a:t>
            </a:r>
            <a:r>
              <a:rPr lang="it-IT" dirty="0" smtClean="0"/>
              <a:t>SR = </a:t>
            </a:r>
            <a:r>
              <a:rPr lang="it-IT" dirty="0" err="1" smtClean="0"/>
              <a:t>sinus</a:t>
            </a:r>
            <a:r>
              <a:rPr lang="it-IT" dirty="0" smtClean="0"/>
              <a:t> </a:t>
            </a:r>
            <a:r>
              <a:rPr lang="it-IT" dirty="0" err="1" smtClean="0"/>
              <a:t>rhythm</a:t>
            </a:r>
            <a:r>
              <a:rPr lang="it-IT" dirty="0" smtClean="0"/>
              <a:t>; TR = </a:t>
            </a:r>
            <a:r>
              <a:rPr lang="it-IT" dirty="0" err="1" smtClean="0"/>
              <a:t>tricuspid</a:t>
            </a:r>
            <a:r>
              <a:rPr lang="it-IT" dirty="0" smtClean="0"/>
              <a:t> </a:t>
            </a:r>
            <a:r>
              <a:rPr lang="it-IT" dirty="0" err="1" smtClean="0"/>
              <a:t>regurgitation</a:t>
            </a:r>
            <a:r>
              <a:rPr lang="it-IT" dirty="0" smtClean="0"/>
              <a:t>.</a:t>
            </a:r>
          </a:p>
          <a:p>
            <a:r>
              <a:rPr lang="it-IT" dirty="0" smtClean="0"/>
              <a:t>Note: The </a:t>
            </a:r>
            <a:r>
              <a:rPr lang="it-IT" dirty="0" err="1" smtClean="0"/>
              <a:t>greater</a:t>
            </a:r>
            <a:r>
              <a:rPr lang="it-IT" dirty="0" smtClean="0"/>
              <a:t> the </a:t>
            </a:r>
            <a:r>
              <a:rPr lang="it-IT" dirty="0" err="1" smtClean="0"/>
              <a:t>number</a:t>
            </a:r>
            <a:r>
              <a:rPr lang="it-IT" dirty="0" smtClean="0"/>
              <a:t> of </a:t>
            </a:r>
            <a:r>
              <a:rPr lang="it-IT" dirty="0" err="1" smtClean="0"/>
              <a:t>abnormalities</a:t>
            </a:r>
            <a:r>
              <a:rPr lang="it-IT" dirty="0" smtClean="0"/>
              <a:t> </a:t>
            </a:r>
            <a:r>
              <a:rPr lang="it-IT" dirty="0" err="1" smtClean="0"/>
              <a:t>present</a:t>
            </a:r>
            <a:r>
              <a:rPr lang="it-IT" dirty="0" smtClean="0"/>
              <a:t>, the </a:t>
            </a:r>
            <a:r>
              <a:rPr lang="it-IT" dirty="0" err="1" smtClean="0"/>
              <a:t>higher</a:t>
            </a:r>
            <a:r>
              <a:rPr lang="it-IT" dirty="0" smtClean="0"/>
              <a:t> the </a:t>
            </a:r>
            <a:r>
              <a:rPr lang="it-IT" dirty="0" err="1" smtClean="0"/>
              <a:t>likelihood</a:t>
            </a:r>
            <a:r>
              <a:rPr lang="it-IT" dirty="0" smtClean="0"/>
              <a:t> of </a:t>
            </a:r>
            <a:r>
              <a:rPr lang="it-IT" dirty="0" err="1" smtClean="0"/>
              <a:t>HFpEF</a:t>
            </a:r>
            <a:r>
              <a:rPr lang="it-IT" dirty="0" smtClean="0"/>
              <a:t>.</a:t>
            </a:r>
          </a:p>
          <a:p>
            <a:r>
              <a:rPr lang="it-IT" dirty="0" smtClean="0"/>
              <a:t>a </a:t>
            </a:r>
            <a:r>
              <a:rPr lang="it-IT" dirty="0" err="1" smtClean="0"/>
              <a:t>Only</a:t>
            </a:r>
            <a:r>
              <a:rPr lang="it-IT" dirty="0" smtClean="0"/>
              <a:t> </a:t>
            </a:r>
            <a:r>
              <a:rPr lang="it-IT" dirty="0" err="1" smtClean="0"/>
              <a:t>commonly</a:t>
            </a:r>
            <a:r>
              <a:rPr lang="it-IT" dirty="0" smtClean="0"/>
              <a:t> </a:t>
            </a:r>
            <a:r>
              <a:rPr lang="it-IT" dirty="0" err="1" smtClean="0"/>
              <a:t>used</a:t>
            </a:r>
            <a:r>
              <a:rPr lang="it-IT" dirty="0" smtClean="0"/>
              <a:t> </a:t>
            </a:r>
            <a:r>
              <a:rPr lang="it-IT" dirty="0" err="1" smtClean="0"/>
              <a:t>indices</a:t>
            </a:r>
            <a:r>
              <a:rPr lang="it-IT" dirty="0" smtClean="0"/>
              <a:t> are </a:t>
            </a:r>
            <a:r>
              <a:rPr lang="it-IT" dirty="0" err="1" smtClean="0"/>
              <a:t>listed</a:t>
            </a:r>
            <a:r>
              <a:rPr lang="it-IT" dirty="0" smtClean="0"/>
              <a:t> in the </a:t>
            </a:r>
            <a:r>
              <a:rPr lang="it-IT" dirty="0" err="1" smtClean="0"/>
              <a:t>table</a:t>
            </a:r>
            <a:r>
              <a:rPr lang="it-IT" dirty="0" smtClean="0"/>
              <a:t>; for </a:t>
            </a:r>
            <a:r>
              <a:rPr lang="it-IT" dirty="0" err="1" smtClean="0"/>
              <a:t>less</a:t>
            </a:r>
            <a:r>
              <a:rPr lang="it-IT" dirty="0" smtClean="0"/>
              <a:t> </a:t>
            </a:r>
            <a:r>
              <a:rPr lang="it-IT" dirty="0" err="1" smtClean="0"/>
              <a:t>commonly</a:t>
            </a:r>
            <a:r>
              <a:rPr lang="it-IT" dirty="0" smtClean="0"/>
              <a:t> </a:t>
            </a:r>
            <a:r>
              <a:rPr lang="it-IT" dirty="0" err="1" smtClean="0"/>
              <a:t>used</a:t>
            </a:r>
            <a:r>
              <a:rPr lang="it-IT" dirty="0" smtClean="0"/>
              <a:t> </a:t>
            </a:r>
            <a:r>
              <a:rPr lang="it-IT" dirty="0" err="1" smtClean="0"/>
              <a:t>indices</a:t>
            </a:r>
            <a:r>
              <a:rPr lang="it-IT" dirty="0" smtClean="0"/>
              <a:t> </a:t>
            </a:r>
            <a:r>
              <a:rPr lang="it-IT" dirty="0" err="1" smtClean="0"/>
              <a:t>refer</a:t>
            </a:r>
            <a:r>
              <a:rPr lang="it-IT" dirty="0" smtClean="0"/>
              <a:t> to the </a:t>
            </a:r>
            <a:r>
              <a:rPr lang="it-IT" dirty="0" err="1" smtClean="0"/>
              <a:t>consensus</a:t>
            </a:r>
            <a:r>
              <a:rPr lang="it-IT" dirty="0" smtClean="0"/>
              <a:t> </a:t>
            </a:r>
            <a:r>
              <a:rPr lang="it-IT" dirty="0" err="1" smtClean="0"/>
              <a:t>document</a:t>
            </a:r>
            <a:r>
              <a:rPr lang="it-IT" dirty="0" smtClean="0"/>
              <a:t> of the ESC/HFA</a:t>
            </a:r>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41</a:t>
            </a:fld>
            <a:endParaRPr lang="it-IT"/>
          </a:p>
        </p:txBody>
      </p:sp>
    </p:spTree>
    <p:extLst>
      <p:ext uri="{BB962C8B-B14F-4D97-AF65-F5344CB8AC3E}">
        <p14:creationId xmlns:p14="http://schemas.microsoft.com/office/powerpoint/2010/main" val="3822035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latin typeface="+mn-lt"/>
                <a:ea typeface="+mn-ea"/>
                <a:cs typeface="+mn-cs"/>
              </a:rPr>
              <a:t>ACE-I = </a:t>
            </a:r>
            <a:r>
              <a:rPr lang="it-IT" sz="1200" kern="1200" dirty="0" err="1" smtClean="0">
                <a:solidFill>
                  <a:schemeClr val="tx1"/>
                </a:solidFill>
                <a:latin typeface="+mn-lt"/>
                <a:ea typeface="+mn-ea"/>
                <a:cs typeface="+mn-cs"/>
              </a:rPr>
              <a:t>angiotensin-converting</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enzyme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inhibitor</a:t>
            </a:r>
            <a:r>
              <a:rPr lang="it-IT" sz="1200" kern="1200" dirty="0" smtClean="0">
                <a:solidFill>
                  <a:schemeClr val="tx1"/>
                </a:solidFill>
                <a:latin typeface="+mn-lt"/>
                <a:ea typeface="+mn-ea"/>
                <a:cs typeface="+mn-cs"/>
              </a:rPr>
              <a:t>; ARB = </a:t>
            </a:r>
            <a:r>
              <a:rPr lang="it-IT" sz="1200" kern="1200" dirty="0" err="1" smtClean="0">
                <a:solidFill>
                  <a:schemeClr val="tx1"/>
                </a:solidFill>
                <a:latin typeface="+mn-lt"/>
                <a:ea typeface="+mn-ea"/>
                <a:cs typeface="+mn-cs"/>
              </a:rPr>
              <a:t>angiotensin-receptor</a:t>
            </a:r>
            <a:r>
              <a:rPr lang="it-IT" sz="1200" kern="1200" baseline="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blocker</a:t>
            </a:r>
            <a:r>
              <a:rPr lang="it-IT" sz="1200" kern="1200" dirty="0" smtClean="0">
                <a:solidFill>
                  <a:schemeClr val="tx1"/>
                </a:solidFill>
                <a:latin typeface="+mn-lt"/>
                <a:ea typeface="+mn-ea"/>
                <a:cs typeface="+mn-cs"/>
              </a:rPr>
              <a:t>; HF = </a:t>
            </a:r>
            <a:r>
              <a:rPr lang="it-IT" sz="1200" kern="1200" dirty="0" err="1" smtClean="0">
                <a:solidFill>
                  <a:schemeClr val="tx1"/>
                </a:solidFill>
                <a:latin typeface="+mn-lt"/>
                <a:ea typeface="+mn-ea"/>
                <a:cs typeface="+mn-cs"/>
              </a:rPr>
              <a:t>heart</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failure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HFmrEF</a:t>
            </a:r>
            <a:r>
              <a:rPr lang="it-IT" sz="1200" kern="1200" dirty="0" smtClean="0">
                <a:solidFill>
                  <a:schemeClr val="tx1"/>
                </a:solidFill>
                <a:latin typeface="+mn-lt"/>
                <a:ea typeface="+mn-ea"/>
                <a:cs typeface="+mn-cs"/>
              </a:rPr>
              <a:t> = </a:t>
            </a:r>
            <a:r>
              <a:rPr lang="it-IT" sz="1200" kern="1200" dirty="0" err="1" smtClean="0">
                <a:solidFill>
                  <a:schemeClr val="tx1"/>
                </a:solidFill>
                <a:latin typeface="+mn-lt"/>
                <a:ea typeface="+mn-ea"/>
                <a:cs typeface="+mn-cs"/>
              </a:rPr>
              <a:t>heart</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failure</a:t>
            </a:r>
            <a:r>
              <a:rPr lang="it-IT" sz="1200" kern="1200" dirty="0" smtClean="0">
                <a:solidFill>
                  <a:schemeClr val="tx1"/>
                </a:solidFill>
                <a:latin typeface="+mn-lt"/>
                <a:ea typeface="+mn-ea"/>
                <a:cs typeface="+mn-cs"/>
              </a:rPr>
              <a:t> with </a:t>
            </a:r>
            <a:r>
              <a:rPr lang="it-IT" sz="1200" kern="1200" dirty="0" err="1" smtClean="0">
                <a:solidFill>
                  <a:schemeClr val="tx1"/>
                </a:solidFill>
                <a:latin typeface="+mn-lt"/>
                <a:ea typeface="+mn-ea"/>
                <a:cs typeface="+mn-cs"/>
              </a:rPr>
              <a:t>mildly</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reduced</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ejection</a:t>
            </a:r>
            <a:endParaRPr lang="it-IT" sz="1200" kern="1200" dirty="0" smtClean="0">
              <a:solidFill>
                <a:schemeClr val="tx1"/>
              </a:solidFill>
              <a:latin typeface="+mn-lt"/>
              <a:ea typeface="+mn-ea"/>
              <a:cs typeface="+mn-cs"/>
            </a:endParaRPr>
          </a:p>
          <a:p>
            <a:r>
              <a:rPr lang="it-IT" sz="1200" kern="1200" dirty="0" err="1" smtClean="0">
                <a:solidFill>
                  <a:schemeClr val="tx1"/>
                </a:solidFill>
                <a:latin typeface="+mn-lt"/>
                <a:ea typeface="+mn-ea"/>
                <a:cs typeface="+mn-cs"/>
              </a:rPr>
              <a:t>fraction</a:t>
            </a:r>
            <a:r>
              <a:rPr lang="it-IT" sz="1200" kern="1200" dirty="0" smtClean="0">
                <a:solidFill>
                  <a:schemeClr val="tx1"/>
                </a:solidFill>
                <a:latin typeface="+mn-lt"/>
                <a:ea typeface="+mn-ea"/>
                <a:cs typeface="+mn-cs"/>
              </a:rPr>
              <a:t>; MRA = </a:t>
            </a:r>
            <a:r>
              <a:rPr lang="it-IT" sz="1200" kern="1200" dirty="0" err="1" smtClean="0">
                <a:solidFill>
                  <a:schemeClr val="tx1"/>
                </a:solidFill>
                <a:latin typeface="+mn-lt"/>
                <a:ea typeface="+mn-ea"/>
                <a:cs typeface="+mn-cs"/>
              </a:rPr>
              <a:t>mineralocorticoid</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receptor</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antagonist</a:t>
            </a:r>
            <a:r>
              <a:rPr lang="it-IT" sz="1200" kern="1200" dirty="0" smtClean="0">
                <a:solidFill>
                  <a:schemeClr val="tx1"/>
                </a:solidFill>
                <a:latin typeface="+mn-lt"/>
                <a:ea typeface="+mn-ea"/>
                <a:cs typeface="+mn-cs"/>
              </a:rPr>
              <a:t>; NYHA= New York</a:t>
            </a:r>
            <a:r>
              <a:rPr lang="it-IT" sz="1200" kern="1200" baseline="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Heart</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Association</a:t>
            </a:r>
            <a:r>
              <a:rPr lang="it-IT" sz="1200" kern="1200" dirty="0" smtClean="0">
                <a:solidFill>
                  <a:schemeClr val="tx1"/>
                </a:solidFill>
                <a:latin typeface="+mn-lt"/>
                <a:ea typeface="+mn-ea"/>
                <a:cs typeface="+mn-cs"/>
              </a:rPr>
              <a:t>.</a:t>
            </a:r>
          </a:p>
          <a:p>
            <a:r>
              <a:rPr lang="it-IT" sz="1200" kern="1200" dirty="0" smtClean="0">
                <a:solidFill>
                  <a:schemeClr val="tx1"/>
                </a:solidFill>
                <a:latin typeface="+mn-lt"/>
                <a:ea typeface="+mn-ea"/>
                <a:cs typeface="+mn-cs"/>
              </a:rPr>
              <a:t>a Class of </a:t>
            </a:r>
            <a:r>
              <a:rPr lang="it-IT" sz="1200" kern="1200" dirty="0" err="1" smtClean="0">
                <a:solidFill>
                  <a:schemeClr val="tx1"/>
                </a:solidFill>
                <a:latin typeface="+mn-lt"/>
                <a:ea typeface="+mn-ea"/>
                <a:cs typeface="+mn-cs"/>
              </a:rPr>
              <a:t>recommendation</a:t>
            </a:r>
            <a:r>
              <a:rPr lang="it-IT" sz="1200" kern="1200" dirty="0" smtClean="0">
                <a:solidFill>
                  <a:schemeClr val="tx1"/>
                </a:solidFill>
                <a:latin typeface="+mn-lt"/>
                <a:ea typeface="+mn-ea"/>
                <a:cs typeface="+mn-cs"/>
              </a:rPr>
              <a:t>.</a:t>
            </a:r>
          </a:p>
          <a:p>
            <a:r>
              <a:rPr lang="it-IT" sz="1200" kern="1200" smtClean="0">
                <a:solidFill>
                  <a:schemeClr val="tx1"/>
                </a:solidFill>
                <a:latin typeface="+mn-lt"/>
                <a:ea typeface="+mn-ea"/>
                <a:cs typeface="+mn-cs"/>
              </a:rPr>
              <a:t>b Level </a:t>
            </a:r>
            <a:r>
              <a:rPr lang="it-IT" sz="1200" kern="1200" dirty="0" smtClean="0">
                <a:solidFill>
                  <a:schemeClr val="tx1"/>
                </a:solidFill>
                <a:latin typeface="+mn-lt"/>
                <a:ea typeface="+mn-ea"/>
                <a:cs typeface="+mn-cs"/>
              </a:rPr>
              <a:t>of </a:t>
            </a:r>
            <a:r>
              <a:rPr lang="it-IT" sz="1200" kern="1200" dirty="0" err="1" smtClean="0">
                <a:solidFill>
                  <a:schemeClr val="tx1"/>
                </a:solidFill>
                <a:latin typeface="+mn-lt"/>
                <a:ea typeface="+mn-ea"/>
                <a:cs typeface="+mn-cs"/>
              </a:rPr>
              <a:t>evidence</a:t>
            </a:r>
            <a:r>
              <a:rPr lang="it-IT" sz="1200" kern="1200" dirty="0" smtClean="0">
                <a:solidFill>
                  <a:schemeClr val="tx1"/>
                </a:solidFill>
                <a:latin typeface="+mn-lt"/>
                <a:ea typeface="+mn-ea"/>
                <a:cs typeface="+mn-cs"/>
              </a:rPr>
              <a:t>.</a:t>
            </a:r>
          </a:p>
          <a:p>
            <a:endParaRPr lang="it-IT" sz="1200" kern="120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F434C7A0-1F21-4449-8226-CEAA5061E738}" type="slidenum">
              <a:rPr lang="it-IT" smtClean="0"/>
              <a:pPr/>
              <a:t>42</a:t>
            </a:fld>
            <a:endParaRPr lang="it-IT"/>
          </a:p>
        </p:txBody>
      </p:sp>
    </p:spTree>
    <p:extLst>
      <p:ext uri="{BB962C8B-B14F-4D97-AF65-F5344CB8AC3E}">
        <p14:creationId xmlns:p14="http://schemas.microsoft.com/office/powerpoint/2010/main" val="3601350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44</a:t>
            </a:fld>
            <a:endParaRPr lang="it-IT"/>
          </a:p>
        </p:txBody>
      </p:sp>
    </p:spTree>
    <p:extLst>
      <p:ext uri="{BB962C8B-B14F-4D97-AF65-F5344CB8AC3E}">
        <p14:creationId xmlns:p14="http://schemas.microsoft.com/office/powerpoint/2010/main" val="3841266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Therapeutic algorithm of Class I Therapy Indications for a patient with heart failure with reduced ejection fraction. ACE-I=angiotensin-converting</a:t>
            </a:r>
          </a:p>
          <a:p>
            <a:r>
              <a:rPr lang="it-IT" sz="1200" b="0" i="0" u="none" strike="noStrike" kern="1200" baseline="0" dirty="0" err="1" smtClean="0">
                <a:solidFill>
                  <a:schemeClr val="tx1"/>
                </a:solidFill>
                <a:latin typeface="+mn-lt"/>
                <a:ea typeface="+mn-ea"/>
                <a:cs typeface="+mn-cs"/>
              </a:rPr>
              <a:t>enzyme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inhibitor</a:t>
            </a:r>
            <a:r>
              <a:rPr lang="it-IT" sz="1200" b="0" i="0" u="none" strike="noStrike" kern="1200" baseline="0" dirty="0" smtClean="0">
                <a:solidFill>
                  <a:schemeClr val="tx1"/>
                </a:solidFill>
                <a:latin typeface="+mn-lt"/>
                <a:ea typeface="+mn-ea"/>
                <a:cs typeface="+mn-cs"/>
              </a:rPr>
              <a:t>; ARNI=</a:t>
            </a:r>
            <a:r>
              <a:rPr lang="it-IT" sz="1200" b="0" i="0" u="none" strike="noStrike" kern="1200" baseline="0" dirty="0" err="1" smtClean="0">
                <a:solidFill>
                  <a:schemeClr val="tx1"/>
                </a:solidFill>
                <a:latin typeface="+mn-lt"/>
                <a:ea typeface="+mn-ea"/>
                <a:cs typeface="+mn-cs"/>
              </a:rPr>
              <a:t>angiotensin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receptor-neprilysin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inhibitor</a:t>
            </a:r>
            <a:r>
              <a:rPr lang="it-IT" sz="1200" b="0" i="0" u="none" strike="noStrike" kern="1200" baseline="0" dirty="0" smtClean="0">
                <a:solidFill>
                  <a:schemeClr val="tx1"/>
                </a:solidFill>
                <a:latin typeface="+mn-lt"/>
                <a:ea typeface="+mn-ea"/>
                <a:cs typeface="+mn-cs"/>
              </a:rPr>
              <a:t>; CRT-D=</a:t>
            </a:r>
            <a:r>
              <a:rPr lang="it-IT" sz="1200" b="0" i="0" u="none" strike="noStrike" kern="1200" baseline="0" dirty="0" err="1" smtClean="0">
                <a:solidFill>
                  <a:schemeClr val="tx1"/>
                </a:solidFill>
                <a:latin typeface="+mn-lt"/>
                <a:ea typeface="+mn-ea"/>
                <a:cs typeface="+mn-cs"/>
              </a:rPr>
              <a:t>cardiac</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resynchronization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therapy</a:t>
            </a:r>
            <a:r>
              <a:rPr lang="it-IT" sz="1200" b="0" i="0" u="none" strike="noStrike" kern="1200" baseline="0" dirty="0" smtClean="0">
                <a:solidFill>
                  <a:schemeClr val="tx1"/>
                </a:solidFill>
                <a:latin typeface="+mn-lt"/>
                <a:ea typeface="+mn-ea"/>
                <a:cs typeface="+mn-cs"/>
              </a:rPr>
              <a:t> with </a:t>
            </a:r>
            <a:r>
              <a:rPr lang="it-IT" sz="1200" b="0" i="0" u="none" strike="noStrike" kern="1200" baseline="0" dirty="0" err="1" smtClean="0">
                <a:solidFill>
                  <a:schemeClr val="tx1"/>
                </a:solidFill>
                <a:latin typeface="+mn-lt"/>
                <a:ea typeface="+mn-ea"/>
                <a:cs typeface="+mn-cs"/>
              </a:rPr>
              <a:t>defibrillator</a:t>
            </a:r>
            <a:r>
              <a:rPr lang="it-IT" sz="1200" b="0" i="0" u="none" strike="noStrike" kern="1200" baseline="0" dirty="0" smtClean="0">
                <a:solidFill>
                  <a:schemeClr val="tx1"/>
                </a:solidFill>
                <a:latin typeface="+mn-lt"/>
                <a:ea typeface="+mn-ea"/>
                <a:cs typeface="+mn-cs"/>
              </a:rPr>
              <a:t>; CRT-P=</a:t>
            </a:r>
            <a:r>
              <a:rPr lang="it-IT" sz="1200" b="0" i="0" u="none" strike="noStrike" kern="1200" baseline="0" dirty="0" err="1" smtClean="0">
                <a:solidFill>
                  <a:schemeClr val="tx1"/>
                </a:solidFill>
                <a:latin typeface="+mn-lt"/>
                <a:ea typeface="+mn-ea"/>
                <a:cs typeface="+mn-cs"/>
              </a:rPr>
              <a:t>cardiac</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err="1" smtClean="0">
                <a:solidFill>
                  <a:schemeClr val="tx1"/>
                </a:solidFill>
                <a:latin typeface="+mn-lt"/>
                <a:ea typeface="+mn-ea"/>
                <a:cs typeface="+mn-cs"/>
              </a:rPr>
              <a:t>resynchronization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therapy</a:t>
            </a:r>
            <a:r>
              <a:rPr lang="it-IT" sz="1200" b="0" i="0" u="none" strike="noStrike" kern="1200" baseline="0" dirty="0" smtClean="0">
                <a:solidFill>
                  <a:schemeClr val="tx1"/>
                </a:solidFill>
                <a:latin typeface="+mn-lt"/>
                <a:ea typeface="+mn-ea"/>
                <a:cs typeface="+mn-cs"/>
              </a:rPr>
              <a:t> pacemaker; ICD=</a:t>
            </a:r>
            <a:r>
              <a:rPr lang="it-IT" sz="1200" b="0" i="0" u="none" strike="noStrike" kern="1200" baseline="0" dirty="0" err="1" smtClean="0">
                <a:solidFill>
                  <a:schemeClr val="tx1"/>
                </a:solidFill>
                <a:latin typeface="+mn-lt"/>
                <a:ea typeface="+mn-ea"/>
                <a:cs typeface="+mn-cs"/>
              </a:rPr>
              <a:t>implantable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cardioverter-defibrillator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HFrEF</a:t>
            </a:r>
            <a:r>
              <a:rPr lang="it-IT" sz="1200" b="0" i="0" u="none" strike="noStrike" kern="1200" baseline="0" dirty="0" smtClean="0">
                <a:solidFill>
                  <a:schemeClr val="tx1"/>
                </a:solidFill>
                <a:latin typeface="+mn-lt"/>
                <a:ea typeface="+mn-ea"/>
                <a:cs typeface="+mn-cs"/>
              </a:rPr>
              <a:t>=</a:t>
            </a:r>
            <a:r>
              <a:rPr lang="it-IT" sz="1200" b="0" i="0" u="none" strike="noStrike" kern="1200" baseline="0" dirty="0" err="1" smtClean="0">
                <a:solidFill>
                  <a:schemeClr val="tx1"/>
                </a:solidFill>
                <a:latin typeface="+mn-lt"/>
                <a:ea typeface="+mn-ea"/>
                <a:cs typeface="+mn-cs"/>
              </a:rPr>
              <a:t>heart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failure</a:t>
            </a:r>
            <a:r>
              <a:rPr lang="it-IT" sz="1200" b="0" i="0" u="none" strike="noStrike" kern="1200" baseline="0" dirty="0" smtClean="0">
                <a:solidFill>
                  <a:schemeClr val="tx1"/>
                </a:solidFill>
                <a:latin typeface="+mn-lt"/>
                <a:ea typeface="+mn-ea"/>
                <a:cs typeface="+mn-cs"/>
              </a:rPr>
              <a:t> with </a:t>
            </a:r>
            <a:r>
              <a:rPr lang="it-IT" sz="1200" b="0" i="0" u="none" strike="noStrike" kern="1200" baseline="0" dirty="0" err="1" smtClean="0">
                <a:solidFill>
                  <a:schemeClr val="tx1"/>
                </a:solidFill>
                <a:latin typeface="+mn-lt"/>
                <a:ea typeface="+mn-ea"/>
                <a:cs typeface="+mn-cs"/>
              </a:rPr>
              <a:t>reduced</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ejection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fraction</a:t>
            </a:r>
            <a:r>
              <a:rPr lang="it-IT" sz="1200" b="0" i="0" u="none" strike="noStrike" kern="1200" baseline="0" dirty="0" smtClean="0">
                <a:solidFill>
                  <a:schemeClr val="tx1"/>
                </a:solidFill>
                <a:latin typeface="+mn-lt"/>
                <a:ea typeface="+mn-ea"/>
                <a:cs typeface="+mn-cs"/>
              </a:rPr>
              <a:t>; MRA=</a:t>
            </a:r>
            <a:r>
              <a:rPr lang="it-IT" sz="1200" b="0" i="0" u="none" strike="noStrike" kern="1200" baseline="0" dirty="0" err="1" smtClean="0">
                <a:solidFill>
                  <a:schemeClr val="tx1"/>
                </a:solidFill>
                <a:latin typeface="+mn-lt"/>
                <a:ea typeface="+mn-ea"/>
                <a:cs typeface="+mn-cs"/>
              </a:rPr>
              <a:t>mineralocorticoid</a:t>
            </a:r>
            <a:endParaRPr lang="it-IT"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receptor antagonist; QRS=Q, R, and S waves of an ECG; SR=sinus rhythm. </a:t>
            </a:r>
            <a:r>
              <a:rPr lang="en-US" sz="1200" b="0" i="0" u="none" strike="noStrike" kern="1200" baseline="0" dirty="0" err="1" smtClean="0">
                <a:solidFill>
                  <a:schemeClr val="tx1"/>
                </a:solidFill>
                <a:latin typeface="+mn-lt"/>
                <a:ea typeface="+mn-ea"/>
                <a:cs typeface="+mn-cs"/>
              </a:rPr>
              <a:t>aAs</a:t>
            </a:r>
            <a:r>
              <a:rPr lang="en-US" sz="1200" b="0" i="0" u="none" strike="noStrike" kern="1200" baseline="0" dirty="0" smtClean="0">
                <a:solidFill>
                  <a:schemeClr val="tx1"/>
                </a:solidFill>
                <a:latin typeface="+mn-lt"/>
                <a:ea typeface="+mn-ea"/>
                <a:cs typeface="+mn-cs"/>
              </a:rPr>
              <a:t> a replacement for ACE-I. </a:t>
            </a:r>
            <a:r>
              <a:rPr lang="en-US" sz="1200" b="0" i="0" u="none" strike="noStrike" kern="1200" baseline="0" dirty="0" err="1" smtClean="0">
                <a:solidFill>
                  <a:schemeClr val="tx1"/>
                </a:solidFill>
                <a:latin typeface="+mn-lt"/>
                <a:ea typeface="+mn-ea"/>
                <a:cs typeface="+mn-cs"/>
              </a:rPr>
              <a:t>bWhere</a:t>
            </a:r>
            <a:r>
              <a:rPr lang="en-US" sz="1200" b="0" i="0" u="none" strike="noStrike" kern="1200" baseline="0" dirty="0" smtClean="0">
                <a:solidFill>
                  <a:schemeClr val="tx1"/>
                </a:solidFill>
                <a:latin typeface="+mn-lt"/>
                <a:ea typeface="+mn-ea"/>
                <a:cs typeface="+mn-cs"/>
              </a:rPr>
              <a:t> appropriate. Class I=green.</a:t>
            </a:r>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45</a:t>
            </a:fld>
            <a:endParaRPr lang="it-IT"/>
          </a:p>
        </p:txBody>
      </p:sp>
    </p:spTree>
    <p:extLst>
      <p:ext uri="{BB962C8B-B14F-4D97-AF65-F5344CB8AC3E}">
        <p14:creationId xmlns:p14="http://schemas.microsoft.com/office/powerpoint/2010/main" val="1891769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ACE-I = </a:t>
            </a:r>
            <a:r>
              <a:rPr lang="it-IT" dirty="0" err="1" smtClean="0"/>
              <a:t>angiotensin-converting</a:t>
            </a:r>
            <a:r>
              <a:rPr lang="it-IT" dirty="0" smtClean="0"/>
              <a:t> </a:t>
            </a:r>
            <a:r>
              <a:rPr lang="it-IT" dirty="0" err="1" smtClean="0"/>
              <a:t>enzyme</a:t>
            </a:r>
            <a:r>
              <a:rPr lang="it-IT" dirty="0" smtClean="0"/>
              <a:t> </a:t>
            </a:r>
            <a:r>
              <a:rPr lang="it-IT" dirty="0" err="1" smtClean="0"/>
              <a:t>inhibitor</a:t>
            </a:r>
            <a:r>
              <a:rPr lang="it-IT" dirty="0" smtClean="0"/>
              <a:t>; HF = </a:t>
            </a:r>
            <a:r>
              <a:rPr lang="it-IT" dirty="0" err="1" smtClean="0"/>
              <a:t>heart</a:t>
            </a:r>
            <a:r>
              <a:rPr lang="it-IT" dirty="0" smtClean="0"/>
              <a:t> </a:t>
            </a:r>
            <a:r>
              <a:rPr lang="it-IT" dirty="0" err="1" smtClean="0"/>
              <a:t>failure</a:t>
            </a:r>
            <a:r>
              <a:rPr lang="it-IT" dirty="0" smtClean="0"/>
              <a:t>; </a:t>
            </a:r>
            <a:r>
              <a:rPr lang="it-IT" dirty="0" err="1" smtClean="0"/>
              <a:t>HFrEF</a:t>
            </a:r>
            <a:r>
              <a:rPr lang="it-IT" dirty="0" smtClean="0"/>
              <a:t> = </a:t>
            </a:r>
            <a:r>
              <a:rPr lang="it-IT" dirty="0" err="1" smtClean="0"/>
              <a:t>heart</a:t>
            </a:r>
            <a:r>
              <a:rPr lang="it-IT" dirty="0" smtClean="0"/>
              <a:t> </a:t>
            </a:r>
            <a:r>
              <a:rPr lang="it-IT" dirty="0" err="1" smtClean="0"/>
              <a:t>failure</a:t>
            </a:r>
            <a:r>
              <a:rPr lang="it-IT" dirty="0" smtClean="0"/>
              <a:t> with </a:t>
            </a:r>
            <a:r>
              <a:rPr lang="it-IT" dirty="0" err="1" smtClean="0"/>
              <a:t>reduced</a:t>
            </a:r>
            <a:r>
              <a:rPr lang="it-IT" dirty="0" smtClean="0"/>
              <a:t> </a:t>
            </a:r>
            <a:r>
              <a:rPr lang="it-IT" dirty="0" err="1" smtClean="0"/>
              <a:t>ejection</a:t>
            </a:r>
            <a:r>
              <a:rPr lang="it-IT" dirty="0" smtClean="0"/>
              <a:t> </a:t>
            </a:r>
            <a:r>
              <a:rPr lang="it-IT" dirty="0" err="1" smtClean="0"/>
              <a:t>fraction</a:t>
            </a:r>
            <a:r>
              <a:rPr lang="it-IT" dirty="0" smtClean="0"/>
              <a:t>; LVEF = </a:t>
            </a:r>
            <a:r>
              <a:rPr lang="it-IT" dirty="0" err="1" smtClean="0"/>
              <a:t>left</a:t>
            </a:r>
            <a:r>
              <a:rPr lang="it-IT" dirty="0" smtClean="0"/>
              <a:t> </a:t>
            </a:r>
            <a:r>
              <a:rPr lang="it-IT" dirty="0" err="1" smtClean="0"/>
              <a:t>ventricular</a:t>
            </a:r>
            <a:r>
              <a:rPr lang="it-IT" dirty="0" smtClean="0"/>
              <a:t> </a:t>
            </a:r>
            <a:r>
              <a:rPr lang="it-IT" dirty="0" err="1" smtClean="0"/>
              <a:t>ejection</a:t>
            </a:r>
            <a:r>
              <a:rPr lang="it-IT" dirty="0" smtClean="0"/>
              <a:t> </a:t>
            </a:r>
            <a:r>
              <a:rPr lang="it-IT" dirty="0" err="1" smtClean="0"/>
              <a:t>fraction</a:t>
            </a:r>
            <a:r>
              <a:rPr lang="it-IT" dirty="0" smtClean="0"/>
              <a:t>; MRA = </a:t>
            </a:r>
            <a:r>
              <a:rPr lang="it-IT" dirty="0" err="1" smtClean="0"/>
              <a:t>mineralocorticoid</a:t>
            </a:r>
            <a:endParaRPr lang="it-IT" dirty="0" smtClean="0"/>
          </a:p>
          <a:p>
            <a:r>
              <a:rPr lang="it-IT" dirty="0" err="1" smtClean="0"/>
              <a:t>receptor</a:t>
            </a:r>
            <a:r>
              <a:rPr lang="it-IT" dirty="0" smtClean="0"/>
              <a:t> </a:t>
            </a:r>
            <a:r>
              <a:rPr lang="it-IT" dirty="0" err="1" smtClean="0"/>
              <a:t>antagonist</a:t>
            </a:r>
            <a:r>
              <a:rPr lang="it-IT" dirty="0" smtClean="0"/>
              <a:t>; NYHA= New York </a:t>
            </a:r>
            <a:r>
              <a:rPr lang="it-IT" dirty="0" err="1" smtClean="0"/>
              <a:t>Heart</a:t>
            </a:r>
            <a:r>
              <a:rPr lang="it-IT" dirty="0" smtClean="0"/>
              <a:t> </a:t>
            </a:r>
            <a:r>
              <a:rPr lang="it-IT" dirty="0" err="1" smtClean="0"/>
              <a:t>Association</a:t>
            </a:r>
            <a:r>
              <a:rPr lang="it-IT" dirty="0" smtClean="0"/>
              <a:t>.</a:t>
            </a:r>
          </a:p>
          <a:p>
            <a:r>
              <a:rPr lang="it-IT" dirty="0" err="1" smtClean="0"/>
              <a:t>aClass</a:t>
            </a:r>
            <a:r>
              <a:rPr lang="it-IT" dirty="0" smtClean="0"/>
              <a:t> of </a:t>
            </a:r>
            <a:r>
              <a:rPr lang="it-IT" dirty="0" err="1" smtClean="0"/>
              <a:t>recommendation</a:t>
            </a:r>
            <a:r>
              <a:rPr lang="it-IT" dirty="0" smtClean="0"/>
              <a:t>.</a:t>
            </a:r>
          </a:p>
          <a:p>
            <a:r>
              <a:rPr lang="it-IT" dirty="0" err="1" smtClean="0"/>
              <a:t>bLevel</a:t>
            </a:r>
            <a:r>
              <a:rPr lang="it-IT" dirty="0" smtClean="0"/>
              <a:t> of </a:t>
            </a:r>
            <a:r>
              <a:rPr lang="it-IT" dirty="0" err="1" smtClean="0"/>
              <a:t>evidence</a:t>
            </a:r>
            <a:r>
              <a:rPr lang="it-IT" dirty="0" smtClean="0"/>
              <a:t>.</a:t>
            </a:r>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46</a:t>
            </a:fld>
            <a:endParaRPr lang="it-IT"/>
          </a:p>
        </p:txBody>
      </p:sp>
    </p:spTree>
    <p:extLst>
      <p:ext uri="{BB962C8B-B14F-4D97-AF65-F5344CB8AC3E}">
        <p14:creationId xmlns:p14="http://schemas.microsoft.com/office/powerpoint/2010/main" val="1856805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Central </a:t>
            </a:r>
            <a:r>
              <a:rPr lang="it-IT" dirty="0" err="1" smtClean="0"/>
              <a:t>illustration</a:t>
            </a:r>
            <a:r>
              <a:rPr lang="it-IT" dirty="0" smtClean="0"/>
              <a:t>. Strategic </a:t>
            </a:r>
            <a:r>
              <a:rPr lang="it-IT" dirty="0" err="1" smtClean="0"/>
              <a:t>phenotypic</a:t>
            </a:r>
            <a:r>
              <a:rPr lang="it-IT" dirty="0" smtClean="0"/>
              <a:t> </a:t>
            </a:r>
            <a:r>
              <a:rPr lang="it-IT" dirty="0" err="1" smtClean="0"/>
              <a:t>overview</a:t>
            </a:r>
            <a:r>
              <a:rPr lang="it-IT" dirty="0" smtClean="0"/>
              <a:t> of the management of </a:t>
            </a:r>
            <a:r>
              <a:rPr lang="it-IT" dirty="0" err="1" smtClean="0"/>
              <a:t>heart</a:t>
            </a:r>
            <a:r>
              <a:rPr lang="it-IT" dirty="0" smtClean="0"/>
              <a:t> </a:t>
            </a:r>
            <a:r>
              <a:rPr lang="it-IT" dirty="0" err="1" smtClean="0"/>
              <a:t>failure</a:t>
            </a:r>
            <a:r>
              <a:rPr lang="it-IT" dirty="0" smtClean="0"/>
              <a:t> with </a:t>
            </a:r>
            <a:r>
              <a:rPr lang="it-IT" dirty="0" err="1" smtClean="0"/>
              <a:t>reduced</a:t>
            </a:r>
            <a:r>
              <a:rPr lang="it-IT" dirty="0" smtClean="0"/>
              <a:t> </a:t>
            </a:r>
            <a:r>
              <a:rPr lang="it-IT" dirty="0" err="1" smtClean="0"/>
              <a:t>ejection</a:t>
            </a:r>
            <a:r>
              <a:rPr lang="it-IT" dirty="0" smtClean="0"/>
              <a:t> </a:t>
            </a:r>
            <a:r>
              <a:rPr lang="it-IT" dirty="0" err="1" smtClean="0"/>
              <a:t>fraction</a:t>
            </a:r>
            <a:r>
              <a:rPr lang="it-IT" dirty="0" smtClean="0"/>
              <a:t>. ACE-I=</a:t>
            </a:r>
            <a:r>
              <a:rPr lang="it-IT" dirty="0" err="1" smtClean="0"/>
              <a:t>angiotensin-converting</a:t>
            </a:r>
            <a:endParaRPr lang="it-IT" dirty="0" smtClean="0"/>
          </a:p>
          <a:p>
            <a:r>
              <a:rPr lang="it-IT" dirty="0" err="1" smtClean="0"/>
              <a:t>enzyme</a:t>
            </a:r>
            <a:r>
              <a:rPr lang="it-IT" dirty="0" smtClean="0"/>
              <a:t> </a:t>
            </a:r>
            <a:r>
              <a:rPr lang="it-IT" dirty="0" err="1" smtClean="0"/>
              <a:t>inhibitor</a:t>
            </a:r>
            <a:r>
              <a:rPr lang="it-IT" dirty="0" smtClean="0"/>
              <a:t>; ARB=</a:t>
            </a:r>
            <a:r>
              <a:rPr lang="it-IT" dirty="0" err="1" smtClean="0"/>
              <a:t>angiotensin</a:t>
            </a:r>
            <a:r>
              <a:rPr lang="it-IT" dirty="0" smtClean="0"/>
              <a:t> </a:t>
            </a:r>
            <a:r>
              <a:rPr lang="it-IT" dirty="0" err="1" smtClean="0"/>
              <a:t>receptor</a:t>
            </a:r>
            <a:r>
              <a:rPr lang="it-IT" dirty="0" smtClean="0"/>
              <a:t> </a:t>
            </a:r>
            <a:r>
              <a:rPr lang="it-IT" dirty="0" err="1" smtClean="0"/>
              <a:t>blocker</a:t>
            </a:r>
            <a:r>
              <a:rPr lang="it-IT" dirty="0" smtClean="0"/>
              <a:t>; ARNI=</a:t>
            </a:r>
            <a:r>
              <a:rPr lang="it-IT" dirty="0" err="1" smtClean="0"/>
              <a:t>angiotensin</a:t>
            </a:r>
            <a:r>
              <a:rPr lang="it-IT" dirty="0" smtClean="0"/>
              <a:t> </a:t>
            </a:r>
            <a:r>
              <a:rPr lang="it-IT" dirty="0" err="1" smtClean="0"/>
              <a:t>receptor-neprilysin</a:t>
            </a:r>
            <a:r>
              <a:rPr lang="it-IT" dirty="0" smtClean="0"/>
              <a:t> </a:t>
            </a:r>
            <a:r>
              <a:rPr lang="it-IT" dirty="0" err="1" smtClean="0"/>
              <a:t>inhibitor</a:t>
            </a:r>
            <a:r>
              <a:rPr lang="it-IT" dirty="0" smtClean="0"/>
              <a:t>; BB=beta-</a:t>
            </a:r>
            <a:r>
              <a:rPr lang="it-IT" dirty="0" err="1" smtClean="0"/>
              <a:t>blocker</a:t>
            </a:r>
            <a:r>
              <a:rPr lang="it-IT" dirty="0" smtClean="0"/>
              <a:t>; </a:t>
            </a:r>
            <a:r>
              <a:rPr lang="it-IT" dirty="0" err="1" smtClean="0"/>
              <a:t>b.p.m</a:t>
            </a:r>
            <a:r>
              <a:rPr lang="it-IT" dirty="0" smtClean="0"/>
              <a:t>.=</a:t>
            </a:r>
            <a:r>
              <a:rPr lang="it-IT" dirty="0" err="1" smtClean="0"/>
              <a:t>beats</a:t>
            </a:r>
            <a:r>
              <a:rPr lang="it-IT" dirty="0" smtClean="0"/>
              <a:t> per minute; BTC</a:t>
            </a:r>
          </a:p>
          <a:p>
            <a:r>
              <a:rPr lang="it-IT" dirty="0" smtClean="0"/>
              <a:t>=bridge to </a:t>
            </a:r>
            <a:r>
              <a:rPr lang="it-IT" dirty="0" err="1" smtClean="0"/>
              <a:t>candidacy</a:t>
            </a:r>
            <a:r>
              <a:rPr lang="it-IT" dirty="0" smtClean="0"/>
              <a:t>; BTT=bridge to </a:t>
            </a:r>
            <a:r>
              <a:rPr lang="it-IT" dirty="0" err="1" smtClean="0"/>
              <a:t>transplantation</a:t>
            </a:r>
            <a:r>
              <a:rPr lang="it-IT" dirty="0" smtClean="0"/>
              <a:t>; CABG=</a:t>
            </a:r>
            <a:r>
              <a:rPr lang="it-IT" dirty="0" err="1" smtClean="0"/>
              <a:t>coronary</a:t>
            </a:r>
            <a:r>
              <a:rPr lang="it-IT" dirty="0" smtClean="0"/>
              <a:t> </a:t>
            </a:r>
            <a:r>
              <a:rPr lang="it-IT" dirty="0" err="1" smtClean="0"/>
              <a:t>artery</a:t>
            </a:r>
            <a:r>
              <a:rPr lang="it-IT" dirty="0" smtClean="0"/>
              <a:t> bypass </a:t>
            </a:r>
            <a:r>
              <a:rPr lang="it-IT" dirty="0" err="1" smtClean="0"/>
              <a:t>graft</a:t>
            </a:r>
            <a:r>
              <a:rPr lang="it-IT" dirty="0" smtClean="0"/>
              <a:t>; CRT-D= </a:t>
            </a:r>
            <a:r>
              <a:rPr lang="it-IT" dirty="0" err="1" smtClean="0"/>
              <a:t>cardiac</a:t>
            </a:r>
            <a:r>
              <a:rPr lang="it-IT" dirty="0" smtClean="0"/>
              <a:t> </a:t>
            </a:r>
            <a:r>
              <a:rPr lang="it-IT" dirty="0" err="1" smtClean="0"/>
              <a:t>resynchronization</a:t>
            </a:r>
            <a:r>
              <a:rPr lang="it-IT" dirty="0" smtClean="0"/>
              <a:t> </a:t>
            </a:r>
            <a:r>
              <a:rPr lang="it-IT" dirty="0" err="1" smtClean="0"/>
              <a:t>therapy</a:t>
            </a:r>
            <a:r>
              <a:rPr lang="it-IT" dirty="0" smtClean="0"/>
              <a:t> with </a:t>
            </a:r>
            <a:r>
              <a:rPr lang="it-IT" dirty="0" err="1" smtClean="0"/>
              <a:t>defibrillator</a:t>
            </a:r>
            <a:r>
              <a:rPr lang="it-IT" dirty="0" smtClean="0"/>
              <a:t>;</a:t>
            </a:r>
          </a:p>
          <a:p>
            <a:r>
              <a:rPr lang="it-IT" dirty="0" smtClean="0"/>
              <a:t>CRT-P=</a:t>
            </a:r>
            <a:r>
              <a:rPr lang="it-IT" dirty="0" err="1" smtClean="0"/>
              <a:t>cardiac</a:t>
            </a:r>
            <a:r>
              <a:rPr lang="it-IT" dirty="0" smtClean="0"/>
              <a:t> </a:t>
            </a:r>
            <a:r>
              <a:rPr lang="it-IT" dirty="0" err="1" smtClean="0"/>
              <a:t>resynchronization</a:t>
            </a:r>
            <a:r>
              <a:rPr lang="it-IT" dirty="0" smtClean="0"/>
              <a:t> </a:t>
            </a:r>
            <a:r>
              <a:rPr lang="it-IT" dirty="0" err="1" smtClean="0"/>
              <a:t>therapy</a:t>
            </a:r>
            <a:r>
              <a:rPr lang="it-IT" dirty="0" smtClean="0"/>
              <a:t> pacemaker; DT=</a:t>
            </a:r>
            <a:r>
              <a:rPr lang="it-IT" dirty="0" err="1" smtClean="0"/>
              <a:t>destination</a:t>
            </a:r>
            <a:r>
              <a:rPr lang="it-IT" dirty="0" smtClean="0"/>
              <a:t> </a:t>
            </a:r>
            <a:r>
              <a:rPr lang="it-IT" dirty="0" err="1" smtClean="0"/>
              <a:t>therapy</a:t>
            </a:r>
            <a:r>
              <a:rPr lang="it-IT" dirty="0" smtClean="0"/>
              <a:t>; HF=</a:t>
            </a:r>
            <a:r>
              <a:rPr lang="it-IT" dirty="0" err="1" smtClean="0"/>
              <a:t>heart</a:t>
            </a:r>
            <a:r>
              <a:rPr lang="it-IT" dirty="0" smtClean="0"/>
              <a:t> </a:t>
            </a:r>
            <a:r>
              <a:rPr lang="it-IT" dirty="0" err="1" smtClean="0"/>
              <a:t>failure</a:t>
            </a:r>
            <a:r>
              <a:rPr lang="it-IT" dirty="0" smtClean="0"/>
              <a:t>; </a:t>
            </a:r>
            <a:r>
              <a:rPr lang="it-IT" dirty="0" err="1" smtClean="0"/>
              <a:t>HFrEF</a:t>
            </a:r>
            <a:r>
              <a:rPr lang="it-IT" dirty="0" smtClean="0"/>
              <a:t>=</a:t>
            </a:r>
            <a:r>
              <a:rPr lang="it-IT" dirty="0" err="1" smtClean="0"/>
              <a:t>heart</a:t>
            </a:r>
            <a:r>
              <a:rPr lang="it-IT" dirty="0" smtClean="0"/>
              <a:t> </a:t>
            </a:r>
            <a:r>
              <a:rPr lang="it-IT" dirty="0" err="1" smtClean="0"/>
              <a:t>failure</a:t>
            </a:r>
            <a:r>
              <a:rPr lang="it-IT" dirty="0" smtClean="0"/>
              <a:t> with </a:t>
            </a:r>
            <a:r>
              <a:rPr lang="it-IT" dirty="0" err="1" smtClean="0"/>
              <a:t>reduced</a:t>
            </a:r>
            <a:r>
              <a:rPr lang="it-IT" dirty="0" smtClean="0"/>
              <a:t> </a:t>
            </a:r>
            <a:r>
              <a:rPr lang="it-IT" dirty="0" err="1" smtClean="0"/>
              <a:t>ejection</a:t>
            </a:r>
            <a:r>
              <a:rPr lang="it-IT" dirty="0" smtClean="0"/>
              <a:t> </a:t>
            </a:r>
            <a:r>
              <a:rPr lang="it-IT" dirty="0" err="1" smtClean="0"/>
              <a:t>fraction</a:t>
            </a:r>
            <a:r>
              <a:rPr lang="it-IT" dirty="0" smtClean="0"/>
              <a:t>; ICD=</a:t>
            </a:r>
          </a:p>
          <a:p>
            <a:r>
              <a:rPr lang="it-IT" dirty="0" err="1" smtClean="0"/>
              <a:t>implantable</a:t>
            </a:r>
            <a:r>
              <a:rPr lang="it-IT" dirty="0" smtClean="0"/>
              <a:t> </a:t>
            </a:r>
            <a:r>
              <a:rPr lang="it-IT" dirty="0" err="1" smtClean="0"/>
              <a:t>cardioverter-defibrillator</a:t>
            </a:r>
            <a:r>
              <a:rPr lang="it-IT" dirty="0" smtClean="0"/>
              <a:t>; ISDN=</a:t>
            </a:r>
            <a:r>
              <a:rPr lang="it-IT" dirty="0" err="1" smtClean="0"/>
              <a:t>isosorbide</a:t>
            </a:r>
            <a:r>
              <a:rPr lang="it-IT" dirty="0" smtClean="0"/>
              <a:t> </a:t>
            </a:r>
            <a:r>
              <a:rPr lang="it-IT" dirty="0" err="1" smtClean="0"/>
              <a:t>dinitrate</a:t>
            </a:r>
            <a:r>
              <a:rPr lang="it-IT" dirty="0" smtClean="0"/>
              <a:t>; LBBB=</a:t>
            </a:r>
            <a:r>
              <a:rPr lang="it-IT" dirty="0" err="1" smtClean="0"/>
              <a:t>left</a:t>
            </a:r>
            <a:r>
              <a:rPr lang="it-IT" dirty="0" smtClean="0"/>
              <a:t> bundle </a:t>
            </a:r>
            <a:r>
              <a:rPr lang="it-IT" dirty="0" err="1" smtClean="0"/>
              <a:t>branch</a:t>
            </a:r>
            <a:r>
              <a:rPr lang="it-IT" dirty="0" smtClean="0"/>
              <a:t> </a:t>
            </a:r>
            <a:r>
              <a:rPr lang="it-IT" dirty="0" err="1" smtClean="0"/>
              <a:t>block;MCS</a:t>
            </a:r>
            <a:r>
              <a:rPr lang="it-IT" dirty="0" smtClean="0"/>
              <a:t>=</a:t>
            </a:r>
            <a:r>
              <a:rPr lang="it-IT" dirty="0" err="1" smtClean="0"/>
              <a:t>mechanical</a:t>
            </a:r>
            <a:r>
              <a:rPr lang="it-IT" dirty="0" smtClean="0"/>
              <a:t> </a:t>
            </a:r>
            <a:r>
              <a:rPr lang="it-IT" dirty="0" err="1" smtClean="0"/>
              <a:t>circulatory</a:t>
            </a:r>
            <a:r>
              <a:rPr lang="it-IT" dirty="0" smtClean="0"/>
              <a:t> </a:t>
            </a:r>
            <a:r>
              <a:rPr lang="it-IT" dirty="0" err="1" smtClean="0"/>
              <a:t>support;MRA</a:t>
            </a:r>
            <a:r>
              <a:rPr lang="it-IT" dirty="0" smtClean="0"/>
              <a:t>=</a:t>
            </a:r>
            <a:r>
              <a:rPr lang="it-IT" dirty="0" err="1" smtClean="0"/>
              <a:t>mineralocorticoid</a:t>
            </a:r>
            <a:endParaRPr lang="it-IT" dirty="0" smtClean="0"/>
          </a:p>
          <a:p>
            <a:r>
              <a:rPr lang="it-IT" dirty="0" err="1" smtClean="0"/>
              <a:t>receptor</a:t>
            </a:r>
            <a:r>
              <a:rPr lang="it-IT" dirty="0" smtClean="0"/>
              <a:t> </a:t>
            </a:r>
            <a:r>
              <a:rPr lang="it-IT" dirty="0" err="1" smtClean="0"/>
              <a:t>antagonist</a:t>
            </a:r>
            <a:r>
              <a:rPr lang="it-IT" dirty="0" smtClean="0"/>
              <a:t>; MV=</a:t>
            </a:r>
            <a:r>
              <a:rPr lang="it-IT" dirty="0" err="1" smtClean="0"/>
              <a:t>mitral</a:t>
            </a:r>
            <a:r>
              <a:rPr lang="it-IT" dirty="0" smtClean="0"/>
              <a:t> valve; PVI=</a:t>
            </a:r>
            <a:r>
              <a:rPr lang="it-IT" dirty="0" err="1" smtClean="0"/>
              <a:t>pulmonary</a:t>
            </a:r>
            <a:r>
              <a:rPr lang="it-IT" dirty="0" smtClean="0"/>
              <a:t> </a:t>
            </a:r>
            <a:r>
              <a:rPr lang="it-IT" dirty="0" err="1" smtClean="0"/>
              <a:t>vein</a:t>
            </a:r>
            <a:r>
              <a:rPr lang="it-IT" dirty="0" smtClean="0"/>
              <a:t> </a:t>
            </a:r>
            <a:r>
              <a:rPr lang="it-IT" dirty="0" err="1" smtClean="0"/>
              <a:t>isolation</a:t>
            </a:r>
            <a:r>
              <a:rPr lang="it-IT" dirty="0" smtClean="0"/>
              <a:t>; QOL=</a:t>
            </a:r>
            <a:r>
              <a:rPr lang="it-IT" dirty="0" err="1" smtClean="0"/>
              <a:t>quality</a:t>
            </a:r>
            <a:r>
              <a:rPr lang="it-IT" dirty="0" smtClean="0"/>
              <a:t> of life; SAVR=</a:t>
            </a:r>
            <a:r>
              <a:rPr lang="it-IT" dirty="0" err="1" smtClean="0"/>
              <a:t>surgical</a:t>
            </a:r>
            <a:r>
              <a:rPr lang="it-IT" dirty="0" smtClean="0"/>
              <a:t> </a:t>
            </a:r>
            <a:r>
              <a:rPr lang="it-IT" dirty="0" err="1" smtClean="0"/>
              <a:t>aortic</a:t>
            </a:r>
            <a:r>
              <a:rPr lang="it-IT" dirty="0" smtClean="0"/>
              <a:t> valve </a:t>
            </a:r>
            <a:r>
              <a:rPr lang="it-IT" dirty="0" err="1" smtClean="0"/>
              <a:t>replacement</a:t>
            </a:r>
            <a:r>
              <a:rPr lang="it-IT" dirty="0" smtClean="0"/>
              <a:t>; SGLT2i=</a:t>
            </a:r>
            <a:r>
              <a:rPr lang="it-IT" dirty="0" err="1" smtClean="0"/>
              <a:t>sodiumglucose</a:t>
            </a:r>
            <a:endParaRPr lang="it-IT" dirty="0" smtClean="0"/>
          </a:p>
          <a:p>
            <a:r>
              <a:rPr lang="it-IT" dirty="0" smtClean="0"/>
              <a:t>co-</a:t>
            </a:r>
            <a:r>
              <a:rPr lang="it-IT" dirty="0" err="1" smtClean="0"/>
              <a:t>transporter</a:t>
            </a:r>
            <a:r>
              <a:rPr lang="it-IT" dirty="0" smtClean="0"/>
              <a:t> 2 </a:t>
            </a:r>
            <a:r>
              <a:rPr lang="it-IT" dirty="0" err="1" smtClean="0"/>
              <a:t>inhibitor</a:t>
            </a:r>
            <a:r>
              <a:rPr lang="it-IT" dirty="0" smtClean="0"/>
              <a:t>; SR=</a:t>
            </a:r>
            <a:r>
              <a:rPr lang="it-IT" dirty="0" err="1" smtClean="0"/>
              <a:t>sinus</a:t>
            </a:r>
            <a:r>
              <a:rPr lang="it-IT" dirty="0" smtClean="0"/>
              <a:t> </a:t>
            </a:r>
            <a:r>
              <a:rPr lang="it-IT" dirty="0" err="1" smtClean="0"/>
              <a:t>rhythm</a:t>
            </a:r>
            <a:r>
              <a:rPr lang="it-IT" dirty="0" smtClean="0"/>
              <a:t>; TAVI=</a:t>
            </a:r>
            <a:r>
              <a:rPr lang="it-IT" dirty="0" err="1" smtClean="0"/>
              <a:t>transcatheter</a:t>
            </a:r>
            <a:r>
              <a:rPr lang="it-IT" dirty="0" smtClean="0"/>
              <a:t> </a:t>
            </a:r>
            <a:r>
              <a:rPr lang="it-IT" dirty="0" err="1" smtClean="0"/>
              <a:t>aortic</a:t>
            </a:r>
            <a:r>
              <a:rPr lang="it-IT" dirty="0" smtClean="0"/>
              <a:t> valve </a:t>
            </a:r>
            <a:r>
              <a:rPr lang="it-IT" dirty="0" err="1" smtClean="0"/>
              <a:t>replacement</a:t>
            </a:r>
            <a:r>
              <a:rPr lang="it-IT" dirty="0" smtClean="0"/>
              <a:t>; TEE=</a:t>
            </a:r>
            <a:r>
              <a:rPr lang="it-IT" dirty="0" err="1" smtClean="0"/>
              <a:t>transcatheter</a:t>
            </a:r>
            <a:r>
              <a:rPr lang="it-IT" dirty="0" smtClean="0"/>
              <a:t> </a:t>
            </a:r>
            <a:r>
              <a:rPr lang="it-IT" dirty="0" err="1" smtClean="0"/>
              <a:t>edge</a:t>
            </a:r>
            <a:r>
              <a:rPr lang="it-IT" dirty="0" smtClean="0"/>
              <a:t> to </a:t>
            </a:r>
            <a:r>
              <a:rPr lang="it-IT" dirty="0" err="1" smtClean="0"/>
              <a:t>edge</a:t>
            </a:r>
            <a:r>
              <a:rPr lang="it-IT" dirty="0" smtClean="0"/>
              <a:t>. </a:t>
            </a:r>
            <a:r>
              <a:rPr lang="it-IT" dirty="0" err="1" smtClean="0"/>
              <a:t>Colour</a:t>
            </a:r>
            <a:r>
              <a:rPr lang="it-IT" dirty="0" smtClean="0"/>
              <a:t> code for </a:t>
            </a:r>
            <a:r>
              <a:rPr lang="it-IT" dirty="0" err="1" smtClean="0"/>
              <a:t>classes</a:t>
            </a:r>
            <a:endParaRPr lang="it-IT" dirty="0" smtClean="0"/>
          </a:p>
          <a:p>
            <a:r>
              <a:rPr lang="it-IT" dirty="0" smtClean="0"/>
              <a:t>of </a:t>
            </a:r>
            <a:r>
              <a:rPr lang="it-IT" dirty="0" err="1" smtClean="0"/>
              <a:t>recommendation</a:t>
            </a:r>
            <a:r>
              <a:rPr lang="it-IT" dirty="0" smtClean="0"/>
              <a:t>: Green for Class of </a:t>
            </a:r>
            <a:r>
              <a:rPr lang="it-IT" dirty="0" err="1" smtClean="0"/>
              <a:t>recommendation</a:t>
            </a:r>
            <a:r>
              <a:rPr lang="it-IT" dirty="0" smtClean="0"/>
              <a:t> I; Yellow for Class of </a:t>
            </a:r>
            <a:r>
              <a:rPr lang="it-IT" dirty="0" err="1" smtClean="0"/>
              <a:t>recommendation</a:t>
            </a:r>
            <a:r>
              <a:rPr lang="it-IT" dirty="0" smtClean="0"/>
              <a:t> </a:t>
            </a:r>
            <a:r>
              <a:rPr lang="it-IT" dirty="0" err="1" smtClean="0"/>
              <a:t>IIa</a:t>
            </a:r>
            <a:r>
              <a:rPr lang="it-IT" dirty="0" smtClean="0"/>
              <a:t> (</a:t>
            </a:r>
            <a:r>
              <a:rPr lang="it-IT" dirty="0" err="1" smtClean="0"/>
              <a:t>see</a:t>
            </a:r>
            <a:r>
              <a:rPr lang="it-IT" dirty="0" smtClean="0"/>
              <a:t> </a:t>
            </a:r>
            <a:r>
              <a:rPr lang="it-IT" dirty="0" err="1" smtClean="0"/>
              <a:t>Table</a:t>
            </a:r>
            <a:r>
              <a:rPr lang="it-IT" dirty="0" smtClean="0"/>
              <a:t> 1 for </a:t>
            </a:r>
            <a:r>
              <a:rPr lang="it-IT" dirty="0" err="1" smtClean="0"/>
              <a:t>further</a:t>
            </a:r>
            <a:r>
              <a:rPr lang="it-IT" dirty="0" smtClean="0"/>
              <a:t> </a:t>
            </a:r>
            <a:r>
              <a:rPr lang="it-IT" dirty="0" err="1" smtClean="0"/>
              <a:t>details</a:t>
            </a:r>
            <a:r>
              <a:rPr lang="it-IT" dirty="0" smtClean="0"/>
              <a:t> on </a:t>
            </a:r>
            <a:r>
              <a:rPr lang="it-IT" dirty="0" err="1" smtClean="0"/>
              <a:t>classes</a:t>
            </a:r>
            <a:r>
              <a:rPr lang="it-IT" dirty="0" smtClean="0"/>
              <a:t> of </a:t>
            </a:r>
            <a:r>
              <a:rPr lang="it-IT" dirty="0" err="1" smtClean="0"/>
              <a:t>recommendation</a:t>
            </a:r>
            <a:r>
              <a:rPr lang="it-IT" dirty="0" smtClean="0"/>
              <a:t>).</a:t>
            </a:r>
          </a:p>
          <a:p>
            <a:r>
              <a:rPr lang="it-IT" dirty="0" smtClean="0"/>
              <a:t>The Figure </a:t>
            </a:r>
            <a:r>
              <a:rPr lang="it-IT" dirty="0" err="1" smtClean="0"/>
              <a:t>showsmanagement</a:t>
            </a:r>
            <a:r>
              <a:rPr lang="it-IT" dirty="0" smtClean="0"/>
              <a:t> </a:t>
            </a:r>
            <a:r>
              <a:rPr lang="it-IT" dirty="0" err="1" smtClean="0"/>
              <a:t>options</a:t>
            </a:r>
            <a:r>
              <a:rPr lang="it-IT" dirty="0" smtClean="0"/>
              <a:t> with Class I and </a:t>
            </a:r>
            <a:r>
              <a:rPr lang="it-IT" dirty="0" err="1" smtClean="0"/>
              <a:t>IIa</a:t>
            </a:r>
            <a:r>
              <a:rPr lang="it-IT" dirty="0" smtClean="0"/>
              <a:t> </a:t>
            </a:r>
            <a:r>
              <a:rPr lang="it-IT" dirty="0" err="1" smtClean="0"/>
              <a:t>recommendations</a:t>
            </a:r>
            <a:r>
              <a:rPr lang="it-IT" dirty="0" smtClean="0"/>
              <a:t>. </a:t>
            </a:r>
            <a:r>
              <a:rPr lang="it-IT" dirty="0" err="1" smtClean="0"/>
              <a:t>See</a:t>
            </a:r>
            <a:r>
              <a:rPr lang="it-IT" dirty="0" smtClean="0"/>
              <a:t> the </a:t>
            </a:r>
            <a:r>
              <a:rPr lang="it-IT" dirty="0" err="1" smtClean="0"/>
              <a:t>specific</a:t>
            </a:r>
            <a:r>
              <a:rPr lang="it-IT" dirty="0" smtClean="0"/>
              <a:t> </a:t>
            </a:r>
            <a:r>
              <a:rPr lang="it-IT" dirty="0" err="1" smtClean="0"/>
              <a:t>Tables</a:t>
            </a:r>
            <a:r>
              <a:rPr lang="it-IT" dirty="0" smtClean="0"/>
              <a:t> for </a:t>
            </a:r>
            <a:r>
              <a:rPr lang="it-IT" dirty="0" err="1" smtClean="0"/>
              <a:t>those</a:t>
            </a:r>
            <a:r>
              <a:rPr lang="it-IT" dirty="0" smtClean="0"/>
              <a:t> with Class </a:t>
            </a:r>
            <a:r>
              <a:rPr lang="it-IT" dirty="0" err="1" smtClean="0"/>
              <a:t>IIb</a:t>
            </a:r>
            <a:r>
              <a:rPr lang="it-IT" dirty="0" smtClean="0"/>
              <a:t> </a:t>
            </a:r>
            <a:r>
              <a:rPr lang="it-IT" dirty="0" err="1" smtClean="0"/>
              <a:t>recommendations</a:t>
            </a:r>
            <a:r>
              <a:rPr lang="it-IT" dirty="0" smtClean="0"/>
              <a:t>.</a:t>
            </a:r>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47</a:t>
            </a:fld>
            <a:endParaRPr lang="it-IT"/>
          </a:p>
        </p:txBody>
      </p:sp>
    </p:spTree>
    <p:extLst>
      <p:ext uri="{BB962C8B-B14F-4D97-AF65-F5344CB8AC3E}">
        <p14:creationId xmlns:p14="http://schemas.microsoft.com/office/powerpoint/2010/main" val="3789580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 I farmaci SGLT2I non riducono solamente il riassorbimento di glucosio ma anche quello di sodio, determinando un effetto diuretico. La vera peculiarità di queste molecole che le differenzia dai canonici diuretici dell’ansa, tuttavia, è la capacità di stimolare una diuresi osmotica: il glucosio non riassorbito a livello del tubulo contorto prossimale giunge a livello del nefrone distale, provocando un aumento dell’osmolarità tubulare e riducendo il gradiente osmotico tra il liquido tubulare e l’interstizio; ne consegue una riduzione del riassorbimento passivo di acqua a livello dei dotti collettori ed un aumento della clearance dell’acqua libera10. Contrariamente ai diuretici dell’ansa, il meccanismo d’azione degli SGLT2I comporta una riduzione maggiore dei liquidi a carico del compartimento interstiziale rispetto al volume intravascolare, determinando un minor impatto sul volume circolante efficace e la perfusione tissutale11 ma riducendo il quadro di congestione che caratterizza lo scompenso cardiaco. Questo comporta una maggiore riduzione del precarico ed un rimodellamento cardiaco inverso9.</a:t>
            </a:r>
          </a:p>
          <a:p>
            <a:endParaRPr lang="it-IT" dirty="0" smtClean="0"/>
          </a:p>
          <a:p>
            <a:r>
              <a:rPr lang="it-IT" dirty="0" smtClean="0"/>
              <a:t>Come conseguenza dell’effetto glicosurico i farmaci SGLT2I conducono ad un bilancio energetico negativo; a livello metabolico tale condizione di “</a:t>
            </a:r>
            <a:r>
              <a:rPr lang="it-IT" dirty="0" err="1" smtClean="0"/>
              <a:t>fasting</a:t>
            </a:r>
            <a:r>
              <a:rPr lang="it-IT" dirty="0" smtClean="0"/>
              <a:t>-mimicry” induce una cardio-protezione mediante l’attivazione della via di segnalazione SIRT1/AMPK che termina nella soppressione di </a:t>
            </a:r>
            <a:r>
              <a:rPr lang="it-IT" dirty="0" err="1" smtClean="0"/>
              <a:t>Akt</a:t>
            </a:r>
            <a:r>
              <a:rPr lang="it-IT" dirty="0" smtClean="0"/>
              <a:t>/mTOR12. Tale meccanismo indurrebbe nei </a:t>
            </a:r>
            <a:r>
              <a:rPr lang="it-IT" dirty="0" err="1" smtClean="0"/>
              <a:t>cardiomiociti</a:t>
            </a:r>
            <a:r>
              <a:rPr lang="it-IT" dirty="0" smtClean="0"/>
              <a:t> uno stato metabolico simile a quello osservato nelle condizioni di digiuno prolungato, che comporta una serie di vantaggi: riduzione dello stress ossidativo, normalizzazione della funzione mitocondriale, riduzione dell’infiammazione, aumento dell’attività contrattile ed aumento delle capacità di autofagia12.</a:t>
            </a:r>
          </a:p>
          <a:p>
            <a:endParaRPr lang="it-IT" dirty="0" smtClean="0"/>
          </a:p>
          <a:p>
            <a:r>
              <a:rPr lang="it-IT" dirty="0" smtClean="0"/>
              <a:t>E’ stato dimostrato che i farmaci SGLT2I </a:t>
            </a:r>
            <a:r>
              <a:rPr lang="it-IT" dirty="0" err="1" smtClean="0"/>
              <a:t>downregolano</a:t>
            </a:r>
            <a:r>
              <a:rPr lang="it-IT" dirty="0" smtClean="0"/>
              <a:t> anche l’antiporto Na+/H+, con una conseguente riduzione della concentrazione di sodio e calcio a livello del citoplasma dei </a:t>
            </a:r>
            <a:r>
              <a:rPr lang="it-IT" dirty="0" err="1" smtClean="0"/>
              <a:t>cardiomiociti</a:t>
            </a:r>
            <a:r>
              <a:rPr lang="it-IT" dirty="0" smtClean="0"/>
              <a:t>, ed un conseguente aumento delle concentrazioni di calcio mitocondriale, determinando così un aumento della sintesi di ATP e un miglioramento dell’attività contrattile cardiaca13.</a:t>
            </a:r>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48</a:t>
            </a:fld>
            <a:endParaRPr lang="it-IT"/>
          </a:p>
        </p:txBody>
      </p:sp>
    </p:spTree>
    <p:extLst>
      <p:ext uri="{BB962C8B-B14F-4D97-AF65-F5344CB8AC3E}">
        <p14:creationId xmlns:p14="http://schemas.microsoft.com/office/powerpoint/2010/main" val="1410517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mn-lt"/>
                <a:ea typeface="+mn-ea"/>
                <a:cs typeface="+mn-cs"/>
              </a:rPr>
              <a:t>The </a:t>
            </a:r>
            <a:r>
              <a:rPr lang="it-IT" sz="1200" b="0" i="0" u="none" strike="noStrike" kern="1200" baseline="0" dirty="0" err="1" smtClean="0">
                <a:solidFill>
                  <a:schemeClr val="tx1"/>
                </a:solidFill>
                <a:latin typeface="+mn-lt"/>
                <a:ea typeface="+mn-ea"/>
                <a:cs typeface="+mn-cs"/>
              </a:rPr>
              <a:t>diagnostic</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algorithm</a:t>
            </a:r>
            <a:r>
              <a:rPr lang="it-IT" sz="1200" b="0" i="0" u="none" strike="noStrike" kern="1200" baseline="0" dirty="0" smtClean="0">
                <a:solidFill>
                  <a:schemeClr val="tx1"/>
                </a:solidFill>
                <a:latin typeface="+mn-lt"/>
                <a:ea typeface="+mn-ea"/>
                <a:cs typeface="+mn-cs"/>
              </a:rPr>
              <a:t> for </a:t>
            </a:r>
            <a:r>
              <a:rPr lang="it-IT" sz="1200" b="0" i="0" u="none" strike="noStrike" kern="1200" baseline="0" dirty="0" err="1" smtClean="0">
                <a:solidFill>
                  <a:schemeClr val="tx1"/>
                </a:solidFill>
                <a:latin typeface="+mn-lt"/>
                <a:ea typeface="+mn-ea"/>
                <a:cs typeface="+mn-cs"/>
              </a:rPr>
              <a:t>heart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failure</a:t>
            </a:r>
            <a:r>
              <a:rPr lang="it-IT" sz="1200" b="0" i="0" u="none" strike="noStrike" kern="1200" baseline="0" dirty="0" smtClean="0">
                <a:solidFill>
                  <a:schemeClr val="tx1"/>
                </a:solidFill>
                <a:latin typeface="+mn-lt"/>
                <a:ea typeface="+mn-ea"/>
                <a:cs typeface="+mn-cs"/>
              </a:rPr>
              <a:t>. BNP=B-</a:t>
            </a:r>
            <a:r>
              <a:rPr lang="it-IT" sz="1200" b="0" i="0" u="none" strike="noStrike" kern="1200" baseline="0" dirty="0" err="1" smtClean="0">
                <a:solidFill>
                  <a:schemeClr val="tx1"/>
                </a:solidFill>
                <a:latin typeface="+mn-lt"/>
                <a:ea typeface="+mn-ea"/>
                <a:cs typeface="+mn-cs"/>
              </a:rPr>
              <a:t>type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natriuretic</a:t>
            </a:r>
            <a:r>
              <a:rPr lang="it-IT" sz="1200" b="0" i="0" u="none" strike="noStrike" kern="1200" baseline="0" dirty="0" smtClean="0">
                <a:solidFill>
                  <a:schemeClr val="tx1"/>
                </a:solidFill>
                <a:latin typeface="+mn-lt"/>
                <a:ea typeface="+mn-ea"/>
                <a:cs typeface="+mn-cs"/>
              </a:rPr>
              <a:t> peptide; ECG=</a:t>
            </a:r>
            <a:r>
              <a:rPr lang="it-IT" sz="1200" b="0" i="0" u="none" strike="noStrike" kern="1200" baseline="0" dirty="0" err="1" smtClean="0">
                <a:solidFill>
                  <a:schemeClr val="tx1"/>
                </a:solidFill>
                <a:latin typeface="+mn-lt"/>
                <a:ea typeface="+mn-ea"/>
                <a:cs typeface="+mn-cs"/>
              </a:rPr>
              <a:t>electrocardiogram</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HFmrEF</a:t>
            </a:r>
            <a:r>
              <a:rPr lang="it-IT" sz="1200" b="0" i="0" u="none" strike="noStrike" kern="1200" baseline="0" dirty="0" smtClean="0">
                <a:solidFill>
                  <a:schemeClr val="tx1"/>
                </a:solidFill>
                <a:latin typeface="+mn-lt"/>
                <a:ea typeface="+mn-ea"/>
                <a:cs typeface="+mn-cs"/>
              </a:rPr>
              <a:t>=</a:t>
            </a:r>
            <a:r>
              <a:rPr lang="it-IT" sz="1200" b="0" i="0" u="none" strike="noStrike" kern="1200" baseline="0" dirty="0" err="1" smtClean="0">
                <a:solidFill>
                  <a:schemeClr val="tx1"/>
                </a:solidFill>
                <a:latin typeface="+mn-lt"/>
                <a:ea typeface="+mn-ea"/>
                <a:cs typeface="+mn-cs"/>
              </a:rPr>
              <a:t>heart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failure</a:t>
            </a:r>
            <a:r>
              <a:rPr lang="it-IT" sz="1200" b="0" i="0" u="none" strike="noStrike" kern="1200" baseline="0" dirty="0" smtClean="0">
                <a:solidFill>
                  <a:schemeClr val="tx1"/>
                </a:solidFill>
                <a:latin typeface="+mn-lt"/>
                <a:ea typeface="+mn-ea"/>
                <a:cs typeface="+mn-cs"/>
              </a:rPr>
              <a:t> with </a:t>
            </a:r>
            <a:r>
              <a:rPr lang="it-IT" sz="1200" b="0" i="0" u="none" strike="noStrike" kern="1200" baseline="0" dirty="0" err="1" smtClean="0">
                <a:solidFill>
                  <a:schemeClr val="tx1"/>
                </a:solidFill>
                <a:latin typeface="+mn-lt"/>
                <a:ea typeface="+mn-ea"/>
                <a:cs typeface="+mn-cs"/>
              </a:rPr>
              <a:t>mildly</a:t>
            </a:r>
            <a:endParaRPr lang="it-IT"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reduced ejection fraction; </a:t>
            </a:r>
            <a:r>
              <a:rPr lang="en-US" sz="1200" b="0" i="0" u="none" strike="noStrike" kern="1200" baseline="0" dirty="0" err="1" smtClean="0">
                <a:solidFill>
                  <a:schemeClr val="tx1"/>
                </a:solidFill>
                <a:latin typeface="+mn-lt"/>
                <a:ea typeface="+mn-ea"/>
                <a:cs typeface="+mn-cs"/>
              </a:rPr>
              <a:t>HFpEF</a:t>
            </a:r>
            <a:r>
              <a:rPr lang="en-US" sz="1200" b="0" i="0" u="none" strike="noStrike" kern="1200" baseline="0" dirty="0" smtClean="0">
                <a:solidFill>
                  <a:schemeClr val="tx1"/>
                </a:solidFill>
                <a:latin typeface="+mn-lt"/>
                <a:ea typeface="+mn-ea"/>
                <a:cs typeface="+mn-cs"/>
              </a:rPr>
              <a:t>=heart failure with preserved ejection fraction; </a:t>
            </a:r>
            <a:r>
              <a:rPr lang="en-US" sz="1200" b="0" i="0" u="none" strike="noStrike" kern="1200" baseline="0" dirty="0" err="1" smtClean="0">
                <a:solidFill>
                  <a:schemeClr val="tx1"/>
                </a:solidFill>
                <a:latin typeface="+mn-lt"/>
                <a:ea typeface="+mn-ea"/>
                <a:cs typeface="+mn-cs"/>
              </a:rPr>
              <a:t>HFrEF</a:t>
            </a:r>
            <a:r>
              <a:rPr lang="en-US" sz="1200" b="0" i="0" u="none" strike="noStrike" kern="1200" baseline="0" dirty="0" smtClean="0">
                <a:solidFill>
                  <a:schemeClr val="tx1"/>
                </a:solidFill>
                <a:latin typeface="+mn-lt"/>
                <a:ea typeface="+mn-ea"/>
                <a:cs typeface="+mn-cs"/>
              </a:rPr>
              <a:t>=heart failure with reduced ejection fraction; LVEF= left ventricular</a:t>
            </a:r>
          </a:p>
          <a:p>
            <a:r>
              <a:rPr lang="it-IT" sz="1200" b="0" i="0" u="none" strike="noStrike" kern="1200" baseline="0" dirty="0" err="1" smtClean="0">
                <a:solidFill>
                  <a:schemeClr val="tx1"/>
                </a:solidFill>
                <a:latin typeface="+mn-lt"/>
                <a:ea typeface="+mn-ea"/>
                <a:cs typeface="+mn-cs"/>
              </a:rPr>
              <a:t>ejection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fraction</a:t>
            </a:r>
            <a:r>
              <a:rPr lang="it-IT" sz="1200" b="0" i="0" u="none" strike="noStrike" kern="1200" baseline="0" dirty="0" smtClean="0">
                <a:solidFill>
                  <a:schemeClr val="tx1"/>
                </a:solidFill>
                <a:latin typeface="+mn-lt"/>
                <a:ea typeface="+mn-ea"/>
                <a:cs typeface="+mn-cs"/>
              </a:rPr>
              <a:t>; NT-</a:t>
            </a:r>
            <a:r>
              <a:rPr lang="it-IT" sz="1200" b="0" i="0" u="none" strike="noStrike" kern="1200" baseline="0" dirty="0" err="1" smtClean="0">
                <a:solidFill>
                  <a:schemeClr val="tx1"/>
                </a:solidFill>
                <a:latin typeface="+mn-lt"/>
                <a:ea typeface="+mn-ea"/>
                <a:cs typeface="+mn-cs"/>
              </a:rPr>
              <a:t>proBNP</a:t>
            </a:r>
            <a:r>
              <a:rPr lang="it-IT" sz="1200" b="0" i="0" u="none" strike="noStrike" kern="1200" baseline="0" dirty="0" smtClean="0">
                <a:solidFill>
                  <a:schemeClr val="tx1"/>
                </a:solidFill>
                <a:latin typeface="+mn-lt"/>
                <a:ea typeface="+mn-ea"/>
                <a:cs typeface="+mn-cs"/>
              </a:rPr>
              <a:t>=N-terminal pro-B </a:t>
            </a:r>
            <a:r>
              <a:rPr lang="it-IT" sz="1200" b="0" i="0" u="none" strike="noStrike" kern="1200" baseline="0" dirty="0" err="1" smtClean="0">
                <a:solidFill>
                  <a:schemeClr val="tx1"/>
                </a:solidFill>
                <a:latin typeface="+mn-lt"/>
                <a:ea typeface="+mn-ea"/>
                <a:cs typeface="+mn-cs"/>
              </a:rPr>
              <a:t>type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natriuretic</a:t>
            </a:r>
            <a:r>
              <a:rPr lang="it-IT" sz="1200" b="0" i="0" u="none" strike="noStrike" kern="1200" baseline="0" dirty="0" smtClean="0">
                <a:solidFill>
                  <a:schemeClr val="tx1"/>
                </a:solidFill>
                <a:latin typeface="+mn-lt"/>
                <a:ea typeface="+mn-ea"/>
                <a:cs typeface="+mn-cs"/>
              </a:rPr>
              <a:t> peptide. The </a:t>
            </a:r>
            <a:r>
              <a:rPr lang="it-IT" sz="1200" b="0" i="0" u="none" strike="noStrike" kern="1200" baseline="0" dirty="0" err="1" smtClean="0">
                <a:solidFill>
                  <a:schemeClr val="tx1"/>
                </a:solidFill>
                <a:latin typeface="+mn-lt"/>
                <a:ea typeface="+mn-ea"/>
                <a:cs typeface="+mn-cs"/>
              </a:rPr>
              <a:t>abnormal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echocardiographic</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findings</a:t>
            </a:r>
            <a:r>
              <a:rPr lang="it-IT" sz="1200" b="0" i="0" u="none" strike="noStrike" kern="1200" baseline="0" dirty="0" smtClean="0">
                <a:solidFill>
                  <a:schemeClr val="tx1"/>
                </a:solidFill>
                <a:latin typeface="+mn-lt"/>
                <a:ea typeface="+mn-ea"/>
                <a:cs typeface="+mn-cs"/>
              </a:rPr>
              <a:t> are </a:t>
            </a:r>
            <a:r>
              <a:rPr lang="it-IT" sz="1200" b="0" i="0" u="none" strike="noStrike" kern="1200" baseline="0" dirty="0" err="1" smtClean="0">
                <a:solidFill>
                  <a:schemeClr val="tx1"/>
                </a:solidFill>
                <a:latin typeface="+mn-lt"/>
                <a:ea typeface="+mn-ea"/>
                <a:cs typeface="+mn-cs"/>
              </a:rPr>
              <a:t>described</a:t>
            </a:r>
            <a:r>
              <a:rPr lang="it-IT" sz="1200" b="0" i="0" u="none" strike="noStrike" kern="1200" baseline="0" dirty="0" smtClean="0">
                <a:solidFill>
                  <a:schemeClr val="tx1"/>
                </a:solidFill>
                <a:latin typeface="+mn-lt"/>
                <a:ea typeface="+mn-ea"/>
                <a:cs typeface="+mn-cs"/>
              </a:rPr>
              <a:t> in more </a:t>
            </a:r>
            <a:r>
              <a:rPr lang="it-IT" sz="1200" b="0" i="0" u="none" strike="noStrike" kern="1200" baseline="0" dirty="0" err="1" smtClean="0">
                <a:solidFill>
                  <a:schemeClr val="tx1"/>
                </a:solidFill>
                <a:latin typeface="+mn-lt"/>
                <a:ea typeface="+mn-ea"/>
                <a:cs typeface="+mn-cs"/>
              </a:rPr>
              <a:t>detail</a:t>
            </a:r>
            <a:r>
              <a:rPr lang="it-IT" sz="1200" b="0" i="0" u="none" strike="noStrike" kern="1200" baseline="0" dirty="0" smtClean="0">
                <a:solidFill>
                  <a:schemeClr val="tx1"/>
                </a:solidFill>
                <a:latin typeface="+mn-lt"/>
                <a:ea typeface="+mn-ea"/>
                <a:cs typeface="+mn-cs"/>
              </a:rPr>
              <a:t> in</a:t>
            </a:r>
          </a:p>
          <a:p>
            <a:r>
              <a:rPr lang="en-US" sz="1200" b="0" i="0" u="none" strike="noStrike" kern="1200" baseline="0" dirty="0" smtClean="0">
                <a:solidFill>
                  <a:schemeClr val="tx1"/>
                </a:solidFill>
                <a:latin typeface="+mn-lt"/>
                <a:ea typeface="+mn-ea"/>
                <a:cs typeface="+mn-cs"/>
              </a:rPr>
              <a:t>the respective sections </a:t>
            </a:r>
            <a:r>
              <a:rPr lang="en-US" sz="1200" b="0" i="0" u="none" strike="noStrike" kern="1200" baseline="0" dirty="0" err="1" smtClean="0">
                <a:solidFill>
                  <a:schemeClr val="tx1"/>
                </a:solidFill>
                <a:latin typeface="+mn-lt"/>
                <a:ea typeface="+mn-ea"/>
                <a:cs typeface="+mn-cs"/>
              </a:rPr>
              <a:t>onHFrEF</a:t>
            </a:r>
            <a:r>
              <a:rPr lang="en-US" sz="1200" b="0" i="0" u="none" strike="noStrike" kern="1200" baseline="0" dirty="0" smtClean="0">
                <a:solidFill>
                  <a:schemeClr val="tx1"/>
                </a:solidFill>
                <a:latin typeface="+mn-lt"/>
                <a:ea typeface="+mn-ea"/>
                <a:cs typeface="+mn-cs"/>
              </a:rPr>
              <a:t> (section 5), </a:t>
            </a:r>
            <a:r>
              <a:rPr lang="en-US" sz="1200" b="0" i="0" u="none" strike="noStrike" kern="1200" baseline="0" dirty="0" err="1" smtClean="0">
                <a:solidFill>
                  <a:schemeClr val="tx1"/>
                </a:solidFill>
                <a:latin typeface="+mn-lt"/>
                <a:ea typeface="+mn-ea"/>
                <a:cs typeface="+mn-cs"/>
              </a:rPr>
              <a:t>HFmrEF</a:t>
            </a:r>
            <a:r>
              <a:rPr lang="en-US" sz="1200" b="0" i="0" u="none" strike="noStrike" kern="1200" baseline="0" dirty="0" smtClean="0">
                <a:solidFill>
                  <a:schemeClr val="tx1"/>
                </a:solidFill>
                <a:latin typeface="+mn-lt"/>
                <a:ea typeface="+mn-ea"/>
                <a:cs typeface="+mn-cs"/>
              </a:rPr>
              <a:t> (section 7), and </a:t>
            </a:r>
            <a:r>
              <a:rPr lang="en-US" sz="1200" b="0" i="0" u="none" strike="noStrike" kern="1200" baseline="0" dirty="0" err="1" smtClean="0">
                <a:solidFill>
                  <a:schemeClr val="tx1"/>
                </a:solidFill>
                <a:latin typeface="+mn-lt"/>
                <a:ea typeface="+mn-ea"/>
                <a:cs typeface="+mn-cs"/>
              </a:rPr>
              <a:t>HFpEF</a:t>
            </a:r>
            <a:r>
              <a:rPr lang="en-US" sz="1200" b="0" i="0" u="none" strike="noStrike" kern="1200" baseline="0" dirty="0" smtClean="0">
                <a:solidFill>
                  <a:schemeClr val="tx1"/>
                </a:solidFill>
                <a:latin typeface="+mn-lt"/>
                <a:ea typeface="+mn-ea"/>
                <a:cs typeface="+mn-cs"/>
              </a:rPr>
              <a:t> (section 8).</a:t>
            </a:r>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5</a:t>
            </a:fld>
            <a:endParaRPr lang="it-IT"/>
          </a:p>
        </p:txBody>
      </p:sp>
    </p:spTree>
    <p:extLst>
      <p:ext uri="{BB962C8B-B14F-4D97-AF65-F5344CB8AC3E}">
        <p14:creationId xmlns:p14="http://schemas.microsoft.com/office/powerpoint/2010/main" val="1439409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mn-lt"/>
                <a:ea typeface="+mn-ea"/>
                <a:cs typeface="+mn-cs"/>
              </a:rPr>
              <a:t>ACE-I = </a:t>
            </a:r>
            <a:r>
              <a:rPr lang="it-IT" sz="1200" b="0" i="0" u="none" strike="noStrike" kern="1200" baseline="0" dirty="0" err="1" smtClean="0">
                <a:solidFill>
                  <a:schemeClr val="tx1"/>
                </a:solidFill>
                <a:latin typeface="+mn-lt"/>
                <a:ea typeface="+mn-ea"/>
                <a:cs typeface="+mn-cs"/>
              </a:rPr>
              <a:t>angiotensin-converting</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enzyme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inhibitor</a:t>
            </a:r>
            <a:r>
              <a:rPr lang="it-IT" sz="1200" b="0" i="0" u="none" strike="noStrike" kern="1200" baseline="0" dirty="0" smtClean="0">
                <a:solidFill>
                  <a:schemeClr val="tx1"/>
                </a:solidFill>
                <a:latin typeface="+mn-lt"/>
                <a:ea typeface="+mn-ea"/>
                <a:cs typeface="+mn-cs"/>
              </a:rPr>
              <a:t>; ARNI = </a:t>
            </a:r>
            <a:r>
              <a:rPr lang="it-IT" sz="1200" b="0" i="0" u="none" strike="noStrike" kern="1200" baseline="0" dirty="0" err="1" smtClean="0">
                <a:solidFill>
                  <a:schemeClr val="tx1"/>
                </a:solidFill>
                <a:latin typeface="+mn-lt"/>
                <a:ea typeface="+mn-ea"/>
                <a:cs typeface="+mn-cs"/>
              </a:rPr>
              <a:t>angiotensin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receptorneprilysin</a:t>
            </a:r>
            <a:r>
              <a:rPr lang="it-IT"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inhibitor; </a:t>
            </a:r>
            <a:r>
              <a:rPr lang="en-US" sz="1200" b="0" i="0" u="none" strike="noStrike" kern="1200" baseline="0" dirty="0" err="1" smtClean="0">
                <a:solidFill>
                  <a:schemeClr val="tx1"/>
                </a:solidFill>
                <a:latin typeface="+mn-lt"/>
                <a:ea typeface="+mn-ea"/>
                <a:cs typeface="+mn-cs"/>
              </a:rPr>
              <a:t>b.i.d</a:t>
            </a:r>
            <a:r>
              <a:rPr lang="en-US" sz="1200" b="0" i="0" u="none" strike="noStrike" kern="1200" baseline="0" dirty="0" smtClean="0">
                <a:solidFill>
                  <a:schemeClr val="tx1"/>
                </a:solidFill>
                <a:latin typeface="+mn-lt"/>
                <a:ea typeface="+mn-ea"/>
                <a:cs typeface="+mn-cs"/>
              </a:rPr>
              <a:t>. = </a:t>
            </a:r>
            <a:r>
              <a:rPr lang="en-US" sz="1200" b="0" i="0" u="none" strike="noStrike" kern="1200" baseline="0" dirty="0" err="1" smtClean="0">
                <a:solidFill>
                  <a:schemeClr val="tx1"/>
                </a:solidFill>
                <a:latin typeface="+mn-lt"/>
                <a:ea typeface="+mn-ea"/>
                <a:cs typeface="+mn-cs"/>
              </a:rPr>
              <a:t>bis</a:t>
            </a:r>
            <a:r>
              <a:rPr lang="en-US" sz="1200" b="0" i="0" u="none" strike="noStrike" kern="1200" baseline="0" dirty="0" smtClean="0">
                <a:solidFill>
                  <a:schemeClr val="tx1"/>
                </a:solidFill>
                <a:latin typeface="+mn-lt"/>
                <a:ea typeface="+mn-ea"/>
                <a:cs typeface="+mn-cs"/>
              </a:rPr>
              <a:t> in die (twice daily); CR = controlled release; CV =</a:t>
            </a:r>
          </a:p>
          <a:p>
            <a:r>
              <a:rPr lang="it-IT" sz="1200" b="0" i="0" u="none" strike="noStrike" kern="1200" baseline="0" dirty="0" err="1" smtClean="0">
                <a:solidFill>
                  <a:schemeClr val="tx1"/>
                </a:solidFill>
                <a:latin typeface="+mn-lt"/>
                <a:ea typeface="+mn-ea"/>
                <a:cs typeface="+mn-cs"/>
              </a:rPr>
              <a:t>cardiovascular</a:t>
            </a:r>
            <a:r>
              <a:rPr lang="it-IT" sz="1200" b="0" i="0" u="none" strike="noStrike" kern="1200" baseline="0" dirty="0" smtClean="0">
                <a:solidFill>
                  <a:schemeClr val="tx1"/>
                </a:solidFill>
                <a:latin typeface="+mn-lt"/>
                <a:ea typeface="+mn-ea"/>
                <a:cs typeface="+mn-cs"/>
              </a:rPr>
              <a:t>; MRA = </a:t>
            </a:r>
            <a:r>
              <a:rPr lang="it-IT" sz="1200" b="0" i="0" u="none" strike="noStrike" kern="1200" baseline="0" dirty="0" err="1" smtClean="0">
                <a:solidFill>
                  <a:schemeClr val="tx1"/>
                </a:solidFill>
                <a:latin typeface="+mn-lt"/>
                <a:ea typeface="+mn-ea"/>
                <a:cs typeface="+mn-cs"/>
              </a:rPr>
              <a:t>mineralocorticoid</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receptor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antagonist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o.d</a:t>
            </a:r>
            <a:r>
              <a:rPr lang="it-IT" sz="1200" b="0" i="0" u="none" strike="noStrike" kern="1200" baseline="0" dirty="0" smtClean="0">
                <a:solidFill>
                  <a:schemeClr val="tx1"/>
                </a:solidFill>
                <a:latin typeface="+mn-lt"/>
                <a:ea typeface="+mn-ea"/>
                <a:cs typeface="+mn-cs"/>
              </a:rPr>
              <a:t>. = </a:t>
            </a:r>
            <a:r>
              <a:rPr lang="it-IT" sz="1200" b="0" i="0" u="none" strike="noStrike" kern="1200" baseline="0" dirty="0" err="1" smtClean="0">
                <a:solidFill>
                  <a:schemeClr val="tx1"/>
                </a:solidFill>
                <a:latin typeface="+mn-lt"/>
                <a:ea typeface="+mn-ea"/>
                <a:cs typeface="+mn-cs"/>
              </a:rPr>
              <a:t>omne</a:t>
            </a:r>
            <a:r>
              <a:rPr lang="it-IT" sz="1200" b="0" i="0" u="none" strike="noStrike" kern="1200" baseline="0" dirty="0" smtClean="0">
                <a:solidFill>
                  <a:schemeClr val="tx1"/>
                </a:solidFill>
                <a:latin typeface="+mn-lt"/>
                <a:ea typeface="+mn-ea"/>
                <a:cs typeface="+mn-cs"/>
              </a:rPr>
              <a:t> in die </a:t>
            </a:r>
            <a:r>
              <a:rPr lang="en-US" sz="1200" b="0" i="0" u="none" strike="noStrike" kern="1200" baseline="0" dirty="0" smtClean="0">
                <a:solidFill>
                  <a:schemeClr val="tx1"/>
                </a:solidFill>
                <a:latin typeface="+mn-lt"/>
                <a:ea typeface="+mn-ea"/>
                <a:cs typeface="+mn-cs"/>
              </a:rPr>
              <a:t>(once daily); SGLT2 = sodium-glucose co-transporter 2; </a:t>
            </a:r>
            <a:r>
              <a:rPr lang="en-US" sz="1200" b="0" i="0" u="none" strike="noStrike" kern="1200" baseline="0" dirty="0" err="1" smtClean="0">
                <a:solidFill>
                  <a:schemeClr val="tx1"/>
                </a:solidFill>
                <a:latin typeface="+mn-lt"/>
                <a:ea typeface="+mn-ea"/>
                <a:cs typeface="+mn-cs"/>
              </a:rPr>
              <a:t>t.i.d</a:t>
            </a:r>
            <a:r>
              <a:rPr lang="en-US" sz="1200" b="0" i="0" u="none" strike="noStrike" kern="1200" baseline="0" dirty="0" smtClean="0">
                <a:solidFill>
                  <a:schemeClr val="tx1"/>
                </a:solidFill>
                <a:latin typeface="+mn-lt"/>
                <a:ea typeface="+mn-ea"/>
                <a:cs typeface="+mn-cs"/>
              </a:rPr>
              <a:t>. = </a:t>
            </a:r>
            <a:r>
              <a:rPr lang="en-US" sz="1200" b="0" i="0" u="none" strike="noStrike" kern="1200" baseline="0" dirty="0" err="1" smtClean="0">
                <a:solidFill>
                  <a:schemeClr val="tx1"/>
                </a:solidFill>
                <a:latin typeface="+mn-lt"/>
                <a:ea typeface="+mn-ea"/>
                <a:cs typeface="+mn-cs"/>
              </a:rPr>
              <a:t>ter</a:t>
            </a:r>
            <a:r>
              <a:rPr lang="en-US" sz="1200" b="0" i="0" u="none" strike="noStrike" kern="1200" baseline="0" dirty="0" smtClean="0">
                <a:solidFill>
                  <a:schemeClr val="tx1"/>
                </a:solidFill>
                <a:latin typeface="+mn-lt"/>
                <a:ea typeface="+mn-ea"/>
                <a:cs typeface="+mn-cs"/>
              </a:rPr>
              <a:t> in die (three</a:t>
            </a:r>
          </a:p>
          <a:p>
            <a:r>
              <a:rPr lang="en-US" sz="1200" b="0" i="0" u="none" strike="noStrike" kern="1200" baseline="0" dirty="0" smtClean="0">
                <a:solidFill>
                  <a:schemeClr val="tx1"/>
                </a:solidFill>
                <a:latin typeface="+mn-lt"/>
                <a:ea typeface="+mn-ea"/>
                <a:cs typeface="+mn-cs"/>
              </a:rPr>
              <a:t>times a day); XL = extended release.</a:t>
            </a:r>
          </a:p>
          <a:p>
            <a:r>
              <a:rPr lang="en-US" sz="1100" b="0"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Indicates an ACE-I where the dosing target is derived from post-myocardial </a:t>
            </a:r>
            <a:r>
              <a:rPr lang="it-IT" sz="1200" b="0" i="0" u="none" strike="noStrike" kern="1200" baseline="0" dirty="0" err="1" smtClean="0">
                <a:solidFill>
                  <a:schemeClr val="tx1"/>
                </a:solidFill>
                <a:latin typeface="+mn-lt"/>
                <a:ea typeface="+mn-ea"/>
                <a:cs typeface="+mn-cs"/>
              </a:rPr>
              <a:t>infarction</a:t>
            </a:r>
            <a:r>
              <a:rPr lang="it-IT" sz="1200" b="0" i="0" u="none" strike="noStrike" kern="1200" baseline="0" dirty="0" smtClean="0">
                <a:solidFill>
                  <a:schemeClr val="tx1"/>
                </a:solidFill>
                <a:latin typeface="+mn-lt"/>
                <a:ea typeface="+mn-ea"/>
                <a:cs typeface="+mn-cs"/>
              </a:rPr>
              <a:t> trials.</a:t>
            </a:r>
          </a:p>
          <a:p>
            <a:r>
              <a:rPr lang="en-US" sz="1200" b="0" i="0" u="none" strike="noStrike" kern="1200" baseline="0" dirty="0" smtClean="0">
                <a:solidFill>
                  <a:schemeClr val="tx1"/>
                </a:solidFill>
                <a:latin typeface="+mn-lt"/>
                <a:ea typeface="+mn-ea"/>
                <a:cs typeface="+mn-cs"/>
              </a:rPr>
              <a:t>b Indicates drugs where a higher dose has been shown to reduce morbidity/mortality compared with a lower dose of the same drug, but there is no substantive</a:t>
            </a:r>
          </a:p>
          <a:p>
            <a:r>
              <a:rPr lang="en-US" sz="1200" b="0" i="0" u="none" strike="noStrike" kern="1200" baseline="0" dirty="0" smtClean="0">
                <a:solidFill>
                  <a:schemeClr val="tx1"/>
                </a:solidFill>
                <a:latin typeface="+mn-lt"/>
                <a:ea typeface="+mn-ea"/>
                <a:cs typeface="+mn-cs"/>
              </a:rPr>
              <a:t>randomized, placebo-controlled trial and the optimum dose is uncertain.</a:t>
            </a:r>
          </a:p>
          <a:p>
            <a:r>
              <a:rPr lang="en-US" sz="1200" b="0" i="0" u="none" strike="noStrike" kern="1200" baseline="0" dirty="0" smtClean="0">
                <a:solidFill>
                  <a:schemeClr val="tx1"/>
                </a:solidFill>
                <a:latin typeface="+mn-lt"/>
                <a:ea typeface="+mn-ea"/>
                <a:cs typeface="+mn-cs"/>
              </a:rPr>
              <a:t>c </a:t>
            </a:r>
            <a:r>
              <a:rPr lang="en-US" sz="1200" b="0" i="0" u="none" strike="noStrike" kern="1200" baseline="0" dirty="0" err="1" smtClean="0">
                <a:solidFill>
                  <a:schemeClr val="tx1"/>
                </a:solidFill>
                <a:latin typeface="+mn-lt"/>
                <a:ea typeface="+mn-ea"/>
                <a:cs typeface="+mn-cs"/>
              </a:rPr>
              <a:t>Sacubitril</a:t>
            </a:r>
            <a:r>
              <a:rPr lang="en-US" sz="1200" b="0" i="0" u="none" strike="noStrike" kern="1200" baseline="0" dirty="0" smtClean="0">
                <a:solidFill>
                  <a:schemeClr val="tx1"/>
                </a:solidFill>
                <a:latin typeface="+mn-lt"/>
                <a:ea typeface="+mn-ea"/>
                <a:cs typeface="+mn-cs"/>
              </a:rPr>
              <a:t>/valsartan may have an optional lower starting dose of 24/26 mg </a:t>
            </a:r>
            <a:r>
              <a:rPr lang="en-US" sz="1200" b="0" i="0" u="none" strike="noStrike" kern="1200" baseline="0" dirty="0" err="1" smtClean="0">
                <a:solidFill>
                  <a:schemeClr val="tx1"/>
                </a:solidFill>
                <a:latin typeface="+mn-lt"/>
                <a:ea typeface="+mn-ea"/>
                <a:cs typeface="+mn-cs"/>
              </a:rPr>
              <a:t>b.i.d</a:t>
            </a:r>
            <a:r>
              <a:rPr lang="en-US" sz="1200" b="0" i="0" u="none" strike="noStrike" kern="1200" baseline="0" dirty="0" smtClean="0">
                <a:solidFill>
                  <a:schemeClr val="tx1"/>
                </a:solidFill>
                <a:latin typeface="+mn-lt"/>
                <a:ea typeface="+mn-ea"/>
                <a:cs typeface="+mn-cs"/>
              </a:rPr>
              <a:t>. for those with a history of symptomatic hypotension.</a:t>
            </a:r>
          </a:p>
          <a:p>
            <a:r>
              <a:rPr lang="en-US" sz="1200" b="0" i="0" u="none" strike="noStrike" kern="1200" baseline="0" dirty="0" smtClean="0">
                <a:solidFill>
                  <a:schemeClr val="tx1"/>
                </a:solidFill>
                <a:latin typeface="+mn-lt"/>
                <a:ea typeface="+mn-ea"/>
                <a:cs typeface="+mn-cs"/>
              </a:rPr>
              <a:t>d Indicates a treatment not shown to reduce CV or all-cause mortality in patients with heart failure (or shown to be non-inferior to a treatment that does).</a:t>
            </a:r>
          </a:p>
          <a:p>
            <a:r>
              <a:rPr lang="en-US" sz="1200" b="0" i="0" u="none" strike="noStrike" kern="1200" baseline="0" dirty="0" smtClean="0">
                <a:solidFill>
                  <a:schemeClr val="tx1"/>
                </a:solidFill>
                <a:latin typeface="+mn-lt"/>
                <a:ea typeface="+mn-ea"/>
                <a:cs typeface="+mn-cs"/>
              </a:rPr>
              <a:t>e A maximum dose of 50 mg twice daily can be administered to patients weighing </a:t>
            </a:r>
            <a:r>
              <a:rPr lang="it-IT" sz="1200" b="0" i="0" u="none" strike="noStrike" kern="1200" baseline="0" dirty="0" smtClean="0">
                <a:solidFill>
                  <a:schemeClr val="tx1"/>
                </a:solidFill>
                <a:latin typeface="+mn-lt"/>
                <a:ea typeface="+mn-ea"/>
                <a:cs typeface="+mn-cs"/>
              </a:rPr>
              <a:t>over 85 kg.</a:t>
            </a:r>
          </a:p>
          <a:p>
            <a:r>
              <a:rPr lang="en-US" sz="1200" b="0" i="0" u="none" strike="noStrike" kern="1200" baseline="0" dirty="0" smtClean="0">
                <a:solidFill>
                  <a:schemeClr val="tx1"/>
                </a:solidFill>
                <a:latin typeface="+mn-lt"/>
                <a:ea typeface="+mn-ea"/>
                <a:cs typeface="+mn-cs"/>
              </a:rPr>
              <a:t>f Spironolactone has an optional starting dose of 12.5 mg in patients where renal status or </a:t>
            </a:r>
            <a:r>
              <a:rPr lang="en-US" sz="1200" b="0" i="0" u="none" strike="noStrike" kern="1200" baseline="0" dirty="0" err="1" smtClean="0">
                <a:solidFill>
                  <a:schemeClr val="tx1"/>
                </a:solidFill>
                <a:latin typeface="+mn-lt"/>
                <a:ea typeface="+mn-ea"/>
                <a:cs typeface="+mn-cs"/>
              </a:rPr>
              <a:t>hyperkalaemia</a:t>
            </a:r>
            <a:r>
              <a:rPr lang="en-US" sz="1200" b="0" i="0" u="none" strike="noStrike" kern="1200" baseline="0" dirty="0" smtClean="0">
                <a:solidFill>
                  <a:schemeClr val="tx1"/>
                </a:solidFill>
                <a:latin typeface="+mn-lt"/>
                <a:ea typeface="+mn-ea"/>
                <a:cs typeface="+mn-cs"/>
              </a:rPr>
              <a:t> warrant caution.</a:t>
            </a:r>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49</a:t>
            </a:fld>
            <a:endParaRPr lang="it-IT"/>
          </a:p>
        </p:txBody>
      </p:sp>
    </p:spTree>
    <p:extLst>
      <p:ext uri="{BB962C8B-B14F-4D97-AF65-F5344CB8AC3E}">
        <p14:creationId xmlns:p14="http://schemas.microsoft.com/office/powerpoint/2010/main" val="2263189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52</a:t>
            </a:fld>
            <a:endParaRPr lang="it-IT"/>
          </a:p>
        </p:txBody>
      </p:sp>
    </p:spTree>
    <p:extLst>
      <p:ext uri="{BB962C8B-B14F-4D97-AF65-F5344CB8AC3E}">
        <p14:creationId xmlns:p14="http://schemas.microsoft.com/office/powerpoint/2010/main" val="3486687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53</a:t>
            </a:fld>
            <a:endParaRPr lang="it-IT"/>
          </a:p>
        </p:txBody>
      </p:sp>
    </p:spTree>
    <p:extLst>
      <p:ext uri="{BB962C8B-B14F-4D97-AF65-F5344CB8AC3E}">
        <p14:creationId xmlns:p14="http://schemas.microsoft.com/office/powerpoint/2010/main" val="931498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continuum </a:t>
            </a:r>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55</a:t>
            </a:fld>
            <a:endParaRPr lang="it-IT"/>
          </a:p>
        </p:txBody>
      </p:sp>
    </p:spTree>
    <p:extLst>
      <p:ext uri="{BB962C8B-B14F-4D97-AF65-F5344CB8AC3E}">
        <p14:creationId xmlns:p14="http://schemas.microsoft.com/office/powerpoint/2010/main" val="3139032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6D0F23-1E9A-4CAB-BE5E-0701C5DC57DF}" type="slidenum">
              <a:rPr lang="it-IT" smtClean="0"/>
              <a:t>60</a:t>
            </a:fld>
            <a:endParaRPr lang="it-IT"/>
          </a:p>
        </p:txBody>
      </p:sp>
    </p:spTree>
    <p:extLst>
      <p:ext uri="{BB962C8B-B14F-4D97-AF65-F5344CB8AC3E}">
        <p14:creationId xmlns:p14="http://schemas.microsoft.com/office/powerpoint/2010/main" val="1564658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Pathophysiology</a:t>
            </a:r>
            <a:r>
              <a:rPr lang="it-IT" dirty="0" smtClean="0"/>
              <a:t> of </a:t>
            </a:r>
            <a:r>
              <a:rPr lang="it-IT" dirty="0" err="1" smtClean="0"/>
              <a:t>leukoaraiosis</a:t>
            </a:r>
            <a:r>
              <a:rPr lang="it-IT" dirty="0" smtClean="0"/>
              <a:t>. The </a:t>
            </a:r>
            <a:r>
              <a:rPr lang="it-IT" dirty="0" err="1" smtClean="0"/>
              <a:t>existence</a:t>
            </a:r>
            <a:r>
              <a:rPr lang="it-IT" dirty="0" smtClean="0"/>
              <a:t> of </a:t>
            </a:r>
            <a:r>
              <a:rPr lang="it-IT" dirty="0" err="1" smtClean="0"/>
              <a:t>artery</a:t>
            </a:r>
            <a:r>
              <a:rPr lang="it-IT" dirty="0" smtClean="0"/>
              <a:t> luminal </a:t>
            </a:r>
            <a:r>
              <a:rPr lang="it-IT" dirty="0" err="1" smtClean="0"/>
              <a:t>stenosis</a:t>
            </a:r>
            <a:r>
              <a:rPr lang="it-IT" dirty="0" smtClean="0"/>
              <a:t>, </a:t>
            </a:r>
            <a:r>
              <a:rPr lang="it-IT" dirty="0" err="1" smtClean="0"/>
              <a:t>artery</a:t>
            </a:r>
            <a:r>
              <a:rPr lang="it-IT" dirty="0" smtClean="0"/>
              <a:t> </a:t>
            </a:r>
            <a:r>
              <a:rPr lang="it-IT" dirty="0" err="1" smtClean="0"/>
              <a:t>wall</a:t>
            </a:r>
            <a:r>
              <a:rPr lang="it-IT" dirty="0" smtClean="0"/>
              <a:t> </a:t>
            </a:r>
            <a:r>
              <a:rPr lang="it-IT" dirty="0" err="1" smtClean="0"/>
              <a:t>stffness</a:t>
            </a:r>
            <a:r>
              <a:rPr lang="it-IT" dirty="0" smtClean="0"/>
              <a:t>, </a:t>
            </a:r>
            <a:r>
              <a:rPr lang="it-IT" dirty="0" err="1" smtClean="0"/>
              <a:t>endothelial</a:t>
            </a:r>
            <a:r>
              <a:rPr lang="it-IT" dirty="0" smtClean="0"/>
              <a:t> </a:t>
            </a:r>
            <a:r>
              <a:rPr lang="it-IT" dirty="0" err="1" smtClean="0"/>
              <a:t>dysfunction</a:t>
            </a:r>
            <a:r>
              <a:rPr lang="it-IT" dirty="0" smtClean="0"/>
              <a:t>, and </a:t>
            </a:r>
            <a:r>
              <a:rPr lang="it-IT" dirty="0" err="1" smtClean="0"/>
              <a:t>venous</a:t>
            </a:r>
            <a:r>
              <a:rPr lang="it-IT" dirty="0" smtClean="0"/>
              <a:t> </a:t>
            </a:r>
            <a:r>
              <a:rPr lang="it-IT" dirty="0" err="1" smtClean="0"/>
              <a:t>drainage</a:t>
            </a:r>
            <a:endParaRPr lang="it-IT" dirty="0" smtClean="0"/>
          </a:p>
          <a:p>
            <a:r>
              <a:rPr lang="it-IT" dirty="0" err="1" smtClean="0"/>
              <a:t>limitation</a:t>
            </a:r>
            <a:r>
              <a:rPr lang="it-IT" dirty="0" smtClean="0"/>
              <a:t> due to </a:t>
            </a:r>
            <a:r>
              <a:rPr lang="it-IT" dirty="0" err="1" smtClean="0"/>
              <a:t>risk</a:t>
            </a:r>
            <a:r>
              <a:rPr lang="it-IT" dirty="0" smtClean="0"/>
              <a:t> </a:t>
            </a:r>
            <a:r>
              <a:rPr lang="it-IT" dirty="0" err="1" smtClean="0"/>
              <a:t>factors</a:t>
            </a:r>
            <a:r>
              <a:rPr lang="it-IT" dirty="0" smtClean="0"/>
              <a:t> </a:t>
            </a:r>
            <a:r>
              <a:rPr lang="it-IT" dirty="0" err="1" smtClean="0"/>
              <a:t>such</a:t>
            </a:r>
            <a:r>
              <a:rPr lang="it-IT" dirty="0" smtClean="0"/>
              <a:t> </a:t>
            </a:r>
            <a:r>
              <a:rPr lang="it-IT" dirty="0" err="1" smtClean="0"/>
              <a:t>as</a:t>
            </a:r>
            <a:r>
              <a:rPr lang="it-IT" dirty="0" smtClean="0"/>
              <a:t> </a:t>
            </a:r>
            <a:r>
              <a:rPr lang="it-IT" dirty="0" err="1" smtClean="0"/>
              <a:t>aging</a:t>
            </a:r>
            <a:r>
              <a:rPr lang="it-IT" dirty="0" smtClean="0"/>
              <a:t>, </a:t>
            </a:r>
            <a:r>
              <a:rPr lang="it-IT" dirty="0" err="1" smtClean="0"/>
              <a:t>hypertension</a:t>
            </a:r>
            <a:r>
              <a:rPr lang="it-IT" dirty="0" smtClean="0"/>
              <a:t>, </a:t>
            </a:r>
            <a:r>
              <a:rPr lang="it-IT" dirty="0" err="1" smtClean="0"/>
              <a:t>diabetes</a:t>
            </a:r>
            <a:r>
              <a:rPr lang="it-IT" dirty="0" smtClean="0"/>
              <a:t>, and </a:t>
            </a:r>
            <a:r>
              <a:rPr lang="it-IT" dirty="0" err="1" smtClean="0"/>
              <a:t>genetic</a:t>
            </a:r>
            <a:r>
              <a:rPr lang="it-IT" dirty="0" smtClean="0"/>
              <a:t> </a:t>
            </a:r>
            <a:r>
              <a:rPr lang="it-IT" dirty="0" err="1" smtClean="0"/>
              <a:t>factors</a:t>
            </a:r>
            <a:r>
              <a:rPr lang="it-IT" dirty="0" smtClean="0"/>
              <a:t>, etc. </a:t>
            </a:r>
            <a:r>
              <a:rPr lang="it-IT" dirty="0" err="1" smtClean="0"/>
              <a:t>These</a:t>
            </a:r>
            <a:r>
              <a:rPr lang="it-IT" dirty="0" smtClean="0"/>
              <a:t> </a:t>
            </a:r>
            <a:r>
              <a:rPr lang="it-IT" dirty="0" err="1" smtClean="0"/>
              <a:t>directly</a:t>
            </a:r>
            <a:r>
              <a:rPr lang="it-IT" dirty="0" smtClean="0"/>
              <a:t> </a:t>
            </a:r>
            <a:r>
              <a:rPr lang="it-IT" dirty="0" err="1" smtClean="0"/>
              <a:t>contributes</a:t>
            </a:r>
            <a:r>
              <a:rPr lang="it-IT" dirty="0" smtClean="0"/>
              <a:t> to the diffuse </a:t>
            </a:r>
            <a:r>
              <a:rPr lang="it-IT" dirty="0" err="1" smtClean="0"/>
              <a:t>loss</a:t>
            </a:r>
            <a:r>
              <a:rPr lang="it-IT" dirty="0" smtClean="0"/>
              <a:t> of</a:t>
            </a:r>
          </a:p>
          <a:p>
            <a:r>
              <a:rPr lang="it-IT" dirty="0" err="1" smtClean="0"/>
              <a:t>autoregulation</a:t>
            </a:r>
            <a:r>
              <a:rPr lang="it-IT" dirty="0" smtClean="0"/>
              <a:t>, </a:t>
            </a:r>
            <a:r>
              <a:rPr lang="it-IT" dirty="0" err="1" smtClean="0"/>
              <a:t>venous</a:t>
            </a:r>
            <a:r>
              <a:rPr lang="it-IT" dirty="0" smtClean="0"/>
              <a:t> </a:t>
            </a:r>
            <a:r>
              <a:rPr lang="it-IT" dirty="0" err="1" smtClean="0"/>
              <a:t>hypertension</a:t>
            </a:r>
            <a:r>
              <a:rPr lang="it-IT" dirty="0" smtClean="0"/>
              <a:t>, BBB </a:t>
            </a:r>
            <a:r>
              <a:rPr lang="it-IT" dirty="0" err="1" smtClean="0"/>
              <a:t>damage</a:t>
            </a:r>
            <a:r>
              <a:rPr lang="it-IT" dirty="0" smtClean="0"/>
              <a:t>, and </a:t>
            </a:r>
            <a:r>
              <a:rPr lang="it-IT" dirty="0" err="1" smtClean="0"/>
              <a:t>hypoperfusion</a:t>
            </a:r>
            <a:r>
              <a:rPr lang="it-IT" dirty="0" smtClean="0"/>
              <a:t>. </a:t>
            </a:r>
            <a:r>
              <a:rPr lang="it-IT" dirty="0" err="1" smtClean="0"/>
              <a:t>Thereafter</a:t>
            </a:r>
            <a:r>
              <a:rPr lang="it-IT" dirty="0" smtClean="0"/>
              <a:t>, </a:t>
            </a:r>
            <a:r>
              <a:rPr lang="it-IT" dirty="0" err="1" smtClean="0"/>
              <a:t>demyelination</a:t>
            </a:r>
            <a:r>
              <a:rPr lang="it-IT" dirty="0" smtClean="0"/>
              <a:t>, </a:t>
            </a:r>
            <a:r>
              <a:rPr lang="it-IT" dirty="0" err="1" smtClean="0"/>
              <a:t>oligodendrocyte</a:t>
            </a:r>
            <a:r>
              <a:rPr lang="it-IT" dirty="0" smtClean="0"/>
              <a:t> </a:t>
            </a:r>
            <a:r>
              <a:rPr lang="it-IT" dirty="0" err="1" smtClean="0"/>
              <a:t>apoptosis</a:t>
            </a:r>
            <a:r>
              <a:rPr lang="it-IT" dirty="0" smtClean="0"/>
              <a:t>, and </a:t>
            </a:r>
            <a:r>
              <a:rPr lang="it-IT" dirty="0" err="1" smtClean="0"/>
              <a:t>axonal</a:t>
            </a:r>
            <a:endParaRPr lang="it-IT" dirty="0" smtClean="0"/>
          </a:p>
          <a:p>
            <a:r>
              <a:rPr lang="it-IT" dirty="0" err="1" smtClean="0"/>
              <a:t>damage</a:t>
            </a:r>
            <a:r>
              <a:rPr lang="it-IT" dirty="0" smtClean="0"/>
              <a:t> </a:t>
            </a:r>
            <a:r>
              <a:rPr lang="it-IT" dirty="0" err="1" smtClean="0"/>
              <a:t>occurs</a:t>
            </a:r>
            <a:r>
              <a:rPr lang="it-IT" dirty="0" smtClean="0"/>
              <a:t> in </a:t>
            </a:r>
            <a:r>
              <a:rPr lang="it-IT" dirty="0" err="1" smtClean="0"/>
              <a:t>response</a:t>
            </a:r>
            <a:r>
              <a:rPr lang="it-IT" dirty="0" smtClean="0"/>
              <a:t> to </a:t>
            </a:r>
            <a:r>
              <a:rPr lang="it-IT" dirty="0" err="1" smtClean="0"/>
              <a:t>stimulation</a:t>
            </a:r>
            <a:r>
              <a:rPr lang="it-IT" dirty="0" smtClean="0"/>
              <a:t> by </a:t>
            </a:r>
            <a:r>
              <a:rPr lang="it-IT" dirty="0" err="1" smtClean="0"/>
              <a:t>inflammation</a:t>
            </a:r>
            <a:r>
              <a:rPr lang="it-IT" dirty="0" smtClean="0"/>
              <a:t>, </a:t>
            </a:r>
            <a:r>
              <a:rPr lang="it-IT" dirty="0" err="1" smtClean="0"/>
              <a:t>oxidative</a:t>
            </a:r>
            <a:r>
              <a:rPr lang="it-IT" dirty="0" smtClean="0"/>
              <a:t> stress, and </a:t>
            </a:r>
            <a:r>
              <a:rPr lang="it-IT" dirty="0" err="1" smtClean="0"/>
              <a:t>apoptosis</a:t>
            </a:r>
            <a:r>
              <a:rPr lang="it-IT" dirty="0" smtClean="0"/>
              <a:t>. The </a:t>
            </a:r>
            <a:r>
              <a:rPr lang="it-IT" dirty="0" err="1" smtClean="0"/>
              <a:t>above</a:t>
            </a:r>
            <a:r>
              <a:rPr lang="it-IT" dirty="0" smtClean="0"/>
              <a:t> </a:t>
            </a:r>
            <a:r>
              <a:rPr lang="it-IT" dirty="0" err="1" smtClean="0"/>
              <a:t>processes</a:t>
            </a:r>
            <a:r>
              <a:rPr lang="it-IT" dirty="0" smtClean="0"/>
              <a:t> are </a:t>
            </a:r>
            <a:r>
              <a:rPr lang="it-IT" dirty="0" err="1" smtClean="0"/>
              <a:t>considered</a:t>
            </a:r>
            <a:r>
              <a:rPr lang="it-IT" dirty="0" smtClean="0"/>
              <a:t> to be the </a:t>
            </a:r>
            <a:r>
              <a:rPr lang="it-IT" dirty="0" err="1" smtClean="0"/>
              <a:t>main</a:t>
            </a:r>
            <a:endParaRPr lang="it-IT" dirty="0" smtClean="0"/>
          </a:p>
          <a:p>
            <a:r>
              <a:rPr lang="it-IT" dirty="0" err="1" smtClean="0"/>
              <a:t>pathogenic</a:t>
            </a:r>
            <a:r>
              <a:rPr lang="it-IT" dirty="0" smtClean="0"/>
              <a:t> </a:t>
            </a:r>
            <a:r>
              <a:rPr lang="it-IT" dirty="0" err="1" smtClean="0"/>
              <a:t>factors</a:t>
            </a:r>
            <a:r>
              <a:rPr lang="it-IT" dirty="0" smtClean="0"/>
              <a:t> of LA (BBB, </a:t>
            </a:r>
            <a:r>
              <a:rPr lang="it-IT" dirty="0" err="1" smtClean="0"/>
              <a:t>blood</a:t>
            </a:r>
            <a:r>
              <a:rPr lang="it-IT" dirty="0" smtClean="0"/>
              <a:t> brain </a:t>
            </a:r>
            <a:r>
              <a:rPr lang="it-IT" dirty="0" err="1" smtClean="0"/>
              <a:t>barrier</a:t>
            </a:r>
            <a:r>
              <a:rPr lang="it-IT" dirty="0" smtClean="0"/>
              <a:t>).</a:t>
            </a:r>
            <a:endParaRPr lang="it-IT" dirty="0"/>
          </a:p>
        </p:txBody>
      </p:sp>
      <p:sp>
        <p:nvSpPr>
          <p:cNvPr id="4" name="Segnaposto numero diapositiva 3"/>
          <p:cNvSpPr>
            <a:spLocks noGrp="1"/>
          </p:cNvSpPr>
          <p:nvPr>
            <p:ph type="sldNum" sz="quarter" idx="10"/>
          </p:nvPr>
        </p:nvSpPr>
        <p:spPr/>
        <p:txBody>
          <a:bodyPr/>
          <a:lstStyle/>
          <a:p>
            <a:fld id="{256D0F23-1E9A-4CAB-BE5E-0701C5DC57DF}" type="slidenum">
              <a:rPr lang="it-IT" smtClean="0"/>
              <a:t>62</a:t>
            </a:fld>
            <a:endParaRPr lang="it-IT"/>
          </a:p>
        </p:txBody>
      </p:sp>
    </p:spTree>
    <p:extLst>
      <p:ext uri="{BB962C8B-B14F-4D97-AF65-F5344CB8AC3E}">
        <p14:creationId xmlns:p14="http://schemas.microsoft.com/office/powerpoint/2010/main" val="1107930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63</a:t>
            </a:fld>
            <a:endParaRPr lang="it-IT"/>
          </a:p>
        </p:txBody>
      </p:sp>
    </p:spTree>
    <p:extLst>
      <p:ext uri="{BB962C8B-B14F-4D97-AF65-F5344CB8AC3E}">
        <p14:creationId xmlns:p14="http://schemas.microsoft.com/office/powerpoint/2010/main" val="4184245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82</a:t>
            </a:fld>
            <a:endParaRPr lang="it-IT"/>
          </a:p>
        </p:txBody>
      </p:sp>
    </p:spTree>
    <p:extLst>
      <p:ext uri="{BB962C8B-B14F-4D97-AF65-F5344CB8AC3E}">
        <p14:creationId xmlns:p14="http://schemas.microsoft.com/office/powerpoint/2010/main" val="2809898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84</a:t>
            </a:fld>
            <a:endParaRPr lang="it-IT"/>
          </a:p>
        </p:txBody>
      </p:sp>
    </p:spTree>
    <p:extLst>
      <p:ext uri="{BB962C8B-B14F-4D97-AF65-F5344CB8AC3E}">
        <p14:creationId xmlns:p14="http://schemas.microsoft.com/office/powerpoint/2010/main" val="2908721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85</a:t>
            </a:fld>
            <a:endParaRPr lang="it-IT"/>
          </a:p>
        </p:txBody>
      </p:sp>
    </p:spTree>
    <p:extLst>
      <p:ext uri="{BB962C8B-B14F-4D97-AF65-F5344CB8AC3E}">
        <p14:creationId xmlns:p14="http://schemas.microsoft.com/office/powerpoint/2010/main" val="1003978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HF = heart failure; </a:t>
            </a:r>
            <a:r>
              <a:rPr lang="en-US" dirty="0" err="1" smtClean="0"/>
              <a:t>HFmrEF</a:t>
            </a:r>
            <a:r>
              <a:rPr lang="en-US" dirty="0" smtClean="0"/>
              <a:t> = heart failure with mildly reduced ejection fraction; </a:t>
            </a:r>
            <a:r>
              <a:rPr lang="en-US" dirty="0" err="1" smtClean="0"/>
              <a:t>HFpEF</a:t>
            </a:r>
            <a:r>
              <a:rPr lang="en-US" dirty="0" smtClean="0"/>
              <a:t> = heart failure with preserved ejection fraction; </a:t>
            </a:r>
            <a:r>
              <a:rPr lang="en-US" dirty="0" err="1" smtClean="0"/>
              <a:t>HFrEF</a:t>
            </a:r>
            <a:r>
              <a:rPr lang="en-US" dirty="0" smtClean="0"/>
              <a:t> = heart failure with reduced ejection</a:t>
            </a:r>
          </a:p>
          <a:p>
            <a:r>
              <a:rPr lang="en-US" dirty="0" smtClean="0"/>
              <a:t>fraction; LV = left ventricle; LVEF = left ventricular ejection fraction.</a:t>
            </a:r>
          </a:p>
          <a:p>
            <a:r>
              <a:rPr lang="en-US" dirty="0" smtClean="0"/>
              <a:t>a Signs may not be present in the early stages of HF (especially in </a:t>
            </a:r>
            <a:r>
              <a:rPr lang="en-US" dirty="0" err="1" smtClean="0"/>
              <a:t>HFpEF</a:t>
            </a:r>
            <a:r>
              <a:rPr lang="en-US" dirty="0" smtClean="0"/>
              <a:t>) and in optimally treated patients.</a:t>
            </a:r>
          </a:p>
          <a:p>
            <a:r>
              <a:rPr lang="en-US" dirty="0" smtClean="0"/>
              <a:t>b For the diagnosis of </a:t>
            </a:r>
            <a:r>
              <a:rPr lang="en-US" dirty="0" err="1" smtClean="0"/>
              <a:t>HFmrEF</a:t>
            </a:r>
            <a:r>
              <a:rPr lang="en-US" dirty="0" smtClean="0"/>
              <a:t>, the presence of other evidence of structural heart disease (e.g. increased left atrial size, LV hypertrophy or echocardiographic measures of</a:t>
            </a:r>
          </a:p>
          <a:p>
            <a:r>
              <a:rPr lang="en-US" dirty="0" smtClean="0"/>
              <a:t>impaired LV filling) makes the diagnosis more likely.</a:t>
            </a:r>
          </a:p>
          <a:p>
            <a:r>
              <a:rPr lang="en-US" dirty="0" smtClean="0"/>
              <a:t>c For the diagnosis of </a:t>
            </a:r>
            <a:r>
              <a:rPr lang="en-US" dirty="0" err="1" smtClean="0"/>
              <a:t>HFpEF</a:t>
            </a:r>
            <a:r>
              <a:rPr lang="en-US" dirty="0" smtClean="0"/>
              <a:t>, the greater the number of abnormalities present, the higher the likelihood of </a:t>
            </a:r>
            <a:r>
              <a:rPr lang="en-US" dirty="0" err="1" smtClean="0"/>
              <a:t>HFpEF</a:t>
            </a:r>
            <a:r>
              <a:rPr lang="en-US" dirty="0" smtClean="0"/>
              <a:t>.</a:t>
            </a:r>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6</a:t>
            </a:fld>
            <a:endParaRPr lang="it-IT"/>
          </a:p>
        </p:txBody>
      </p:sp>
    </p:spTree>
    <p:extLst>
      <p:ext uri="{BB962C8B-B14F-4D97-AF65-F5344CB8AC3E}">
        <p14:creationId xmlns:p14="http://schemas.microsoft.com/office/powerpoint/2010/main" val="1651590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86</a:t>
            </a:fld>
            <a:endParaRPr lang="it-IT"/>
          </a:p>
        </p:txBody>
      </p:sp>
    </p:spTree>
    <p:extLst>
      <p:ext uri="{BB962C8B-B14F-4D97-AF65-F5344CB8AC3E}">
        <p14:creationId xmlns:p14="http://schemas.microsoft.com/office/powerpoint/2010/main" val="312082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88</a:t>
            </a:fld>
            <a:endParaRPr lang="it-IT"/>
          </a:p>
        </p:txBody>
      </p:sp>
    </p:spTree>
    <p:extLst>
      <p:ext uri="{BB962C8B-B14F-4D97-AF65-F5344CB8AC3E}">
        <p14:creationId xmlns:p14="http://schemas.microsoft.com/office/powerpoint/2010/main" val="4291717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434C7A0-1F21-4449-8226-CEAA5061E738}" type="slidenum">
              <a:rPr lang="it-IT" smtClean="0"/>
              <a:pPr/>
              <a:t>7</a:t>
            </a:fld>
            <a:endParaRPr lang="it-IT"/>
          </a:p>
        </p:txBody>
      </p:sp>
    </p:spTree>
    <p:extLst>
      <p:ext uri="{BB962C8B-B14F-4D97-AF65-F5344CB8AC3E}">
        <p14:creationId xmlns:p14="http://schemas.microsoft.com/office/powerpoint/2010/main" val="398595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434C7A0-1F21-4449-8226-CEAA5061E738}" type="slidenum">
              <a:rPr lang="it-IT" smtClean="0"/>
              <a:pPr/>
              <a:t>8</a:t>
            </a:fld>
            <a:endParaRPr lang="it-IT"/>
          </a:p>
        </p:txBody>
      </p:sp>
    </p:spTree>
    <p:extLst>
      <p:ext uri="{BB962C8B-B14F-4D97-AF65-F5344CB8AC3E}">
        <p14:creationId xmlns:p14="http://schemas.microsoft.com/office/powerpoint/2010/main" val="2304707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3C9009EE-ACDA-4CE3-AE9D-945D7D617CB2}" type="slidenum">
              <a:rPr lang="it-IT"/>
              <a:pPr/>
              <a:t>9</a:t>
            </a:fld>
            <a:endParaRPr lang="it-IT"/>
          </a:p>
        </p:txBody>
      </p:sp>
      <p:sp>
        <p:nvSpPr>
          <p:cNvPr id="64514"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lstStyle/>
          <a:p>
            <a:endParaRPr lang="it-IT"/>
          </a:p>
        </p:txBody>
      </p:sp>
      <p:sp>
        <p:nvSpPr>
          <p:cNvPr id="64515"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lstStyle/>
          <a:p>
            <a:pPr algn="r" eaLnBrk="0" hangingPunct="0"/>
            <a:r>
              <a:rPr lang="it-IT" sz="1200" b="0">
                <a:latin typeface="Times New Roman" pitchFamily="18" charset="0"/>
              </a:rPr>
              <a:t>8</a:t>
            </a:r>
          </a:p>
        </p:txBody>
      </p:sp>
      <p:sp>
        <p:nvSpPr>
          <p:cNvPr id="64516"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lstStyle/>
          <a:p>
            <a:endParaRPr lang="it-IT"/>
          </a:p>
        </p:txBody>
      </p:sp>
      <p:sp>
        <p:nvSpPr>
          <p:cNvPr id="64517"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lstStyle/>
          <a:p>
            <a:endParaRPr lang="it-IT"/>
          </a:p>
        </p:txBody>
      </p:sp>
      <p:sp>
        <p:nvSpPr>
          <p:cNvPr id="64518" name="Rectangle 6"/>
          <p:cNvSpPr>
            <a:spLocks noGrp="1" noRot="1" noChangeAspect="1" noChangeArrowheads="1" noTextEdit="1"/>
          </p:cNvSpPr>
          <p:nvPr>
            <p:ph type="sldImg"/>
          </p:nvPr>
        </p:nvSpPr>
        <p:spPr>
          <a:xfrm>
            <a:off x="581025" y="796925"/>
            <a:ext cx="5695950" cy="3205163"/>
          </a:xfrm>
          <a:ln w="12700" cap="flat"/>
        </p:spPr>
      </p:sp>
      <p:sp>
        <p:nvSpPr>
          <p:cNvPr id="64519" name="Rectangle 7"/>
          <p:cNvSpPr>
            <a:spLocks noGrp="1" noChangeArrowheads="1"/>
          </p:cNvSpPr>
          <p:nvPr>
            <p:ph type="body" idx="1"/>
          </p:nvPr>
        </p:nvSpPr>
        <p:spPr>
          <a:xfrm>
            <a:off x="914400" y="4346575"/>
            <a:ext cx="5029200" cy="3849688"/>
          </a:xfrm>
          <a:ln/>
        </p:spPr>
        <p:txBody>
          <a:bodyPr lIns="90488" tIns="44450" rIns="90488" bIns="44450"/>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91611C82-50E5-4CA4-ABB1-B0C84EF4BB0A}" type="slidenum">
              <a:rPr lang="it-IT"/>
              <a:pPr/>
              <a:t>11</a:t>
            </a:fld>
            <a:endParaRPr lang="it-IT"/>
          </a:p>
        </p:txBody>
      </p:sp>
      <p:sp>
        <p:nvSpPr>
          <p:cNvPr id="62466"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lstStyle/>
          <a:p>
            <a:endParaRPr lang="it-IT"/>
          </a:p>
        </p:txBody>
      </p:sp>
      <p:sp>
        <p:nvSpPr>
          <p:cNvPr id="62467"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90488" tIns="44450" rIns="90488" bIns="44450" anchor="b"/>
          <a:lstStyle/>
          <a:p>
            <a:pPr algn="r" eaLnBrk="0" hangingPunct="0"/>
            <a:r>
              <a:rPr lang="it-IT" sz="1200" b="0">
                <a:latin typeface="Times New Roman" pitchFamily="18" charset="0"/>
              </a:rPr>
              <a:t>7</a:t>
            </a:r>
          </a:p>
        </p:txBody>
      </p:sp>
      <p:sp>
        <p:nvSpPr>
          <p:cNvPr id="62468"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anchor="ctr"/>
          <a:lstStyle/>
          <a:p>
            <a:endParaRPr lang="it-IT"/>
          </a:p>
        </p:txBody>
      </p:sp>
      <p:sp>
        <p:nvSpPr>
          <p:cNvPr id="62469" name="Rectangle 5"/>
          <p:cNvSpPr>
            <a:spLocks noChangeArrowheads="1"/>
          </p:cNvSpPr>
          <p:nvPr/>
        </p:nvSpPr>
        <p:spPr bwMode="auto">
          <a:xfrm>
            <a:off x="0" y="0"/>
            <a:ext cx="2971800" cy="457200"/>
          </a:xfrm>
          <a:prstGeom prst="rect">
            <a:avLst/>
          </a:prstGeom>
          <a:noFill/>
          <a:ln w="12700">
            <a:noFill/>
            <a:miter lim="800000"/>
            <a:headEnd/>
            <a:tailEnd/>
          </a:ln>
          <a:effectLst/>
        </p:spPr>
        <p:txBody>
          <a:bodyPr wrap="none" anchor="ctr"/>
          <a:lstStyle/>
          <a:p>
            <a:endParaRPr lang="it-IT"/>
          </a:p>
        </p:txBody>
      </p:sp>
      <p:sp>
        <p:nvSpPr>
          <p:cNvPr id="62470" name="Rectangle 6"/>
          <p:cNvSpPr>
            <a:spLocks noGrp="1" noRot="1" noChangeAspect="1" noChangeArrowheads="1" noTextEdit="1"/>
          </p:cNvSpPr>
          <p:nvPr>
            <p:ph type="sldImg"/>
          </p:nvPr>
        </p:nvSpPr>
        <p:spPr>
          <a:xfrm>
            <a:off x="581025" y="796925"/>
            <a:ext cx="5695950" cy="3205163"/>
          </a:xfrm>
          <a:ln w="12700" cap="flat"/>
        </p:spPr>
      </p:sp>
      <p:sp>
        <p:nvSpPr>
          <p:cNvPr id="62471" name="Rectangle 7"/>
          <p:cNvSpPr>
            <a:spLocks noGrp="1" noChangeArrowheads="1"/>
          </p:cNvSpPr>
          <p:nvPr>
            <p:ph type="body" idx="1"/>
          </p:nvPr>
        </p:nvSpPr>
        <p:spPr>
          <a:xfrm>
            <a:off x="914400" y="4346575"/>
            <a:ext cx="5029200" cy="3849688"/>
          </a:xfrm>
          <a:ln/>
        </p:spPr>
        <p:txBody>
          <a:bodyPr lIns="90488" tIns="44450" rIns="90488" bIns="44450"/>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Mortalità 8.6</a:t>
            </a:r>
            <a:r>
              <a:rPr lang="it-IT" baseline="0" dirty="0" smtClean="0"/>
              <a:t>%: Fe 50%, 15,8%: Fe41-49%; 21,6%: Fe40%</a:t>
            </a:r>
          </a:p>
          <a:p>
            <a:r>
              <a:rPr lang="it-IT" baseline="0" dirty="0" smtClean="0"/>
              <a:t>Concetto di ipertensione polmonare elevata nei soggetti con frazione di eiezione conservata che non possono sopportare un </a:t>
            </a:r>
            <a:r>
              <a:rPr lang="it-IT" baseline="0" dirty="0" err="1" smtClean="0"/>
              <a:t>incremeto</a:t>
            </a:r>
            <a:r>
              <a:rPr lang="it-IT" baseline="0" dirty="0" smtClean="0"/>
              <a:t> di liquidi eccessiva.</a:t>
            </a:r>
            <a:endParaRPr lang="it-IT" dirty="0"/>
          </a:p>
        </p:txBody>
      </p:sp>
      <p:sp>
        <p:nvSpPr>
          <p:cNvPr id="4" name="Segnaposto numero diapositiva 3"/>
          <p:cNvSpPr>
            <a:spLocks noGrp="1"/>
          </p:cNvSpPr>
          <p:nvPr>
            <p:ph type="sldNum" sz="quarter" idx="10"/>
          </p:nvPr>
        </p:nvSpPr>
        <p:spPr/>
        <p:txBody>
          <a:bodyPr/>
          <a:lstStyle/>
          <a:p>
            <a:fld id="{256D0F23-1E9A-4CAB-BE5E-0701C5DC57DF}" type="slidenum">
              <a:rPr lang="it-IT" smtClean="0"/>
              <a:t>15</a:t>
            </a:fld>
            <a:endParaRPr lang="it-IT"/>
          </a:p>
        </p:txBody>
      </p:sp>
    </p:spTree>
    <p:extLst>
      <p:ext uri="{BB962C8B-B14F-4D97-AF65-F5344CB8AC3E}">
        <p14:creationId xmlns:p14="http://schemas.microsoft.com/office/powerpoint/2010/main" val="2097607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DF1FAF2-6B7D-B040-9575-790187E128A4}" type="datetimeFigureOut">
              <a:rPr lang="it-IT" smtClean="0"/>
              <a:pPr/>
              <a:t>08/11/2023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7423CB1-0AF7-AD44-BCFD-175CAD31D911}" type="slidenum">
              <a:rPr lang="it-IT" smtClean="0"/>
              <a:pPr/>
              <a:t>‹N›</a:t>
            </a:fld>
            <a:endParaRPr lang="it-IT"/>
          </a:p>
        </p:txBody>
      </p:sp>
    </p:spTree>
    <p:extLst>
      <p:ext uri="{BB962C8B-B14F-4D97-AF65-F5344CB8AC3E}">
        <p14:creationId xmlns:p14="http://schemas.microsoft.com/office/powerpoint/2010/main" val="582961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DF1FAF2-6B7D-B040-9575-790187E128A4}" type="datetimeFigureOut">
              <a:rPr lang="it-IT" smtClean="0"/>
              <a:pPr/>
              <a:t>08/11/2023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7423CB1-0AF7-AD44-BCFD-175CAD31D911}" type="slidenum">
              <a:rPr lang="it-IT" smtClean="0"/>
              <a:pPr/>
              <a:t>‹N›</a:t>
            </a:fld>
            <a:endParaRPr lang="it-IT"/>
          </a:p>
        </p:txBody>
      </p:sp>
    </p:spTree>
    <p:extLst>
      <p:ext uri="{BB962C8B-B14F-4D97-AF65-F5344CB8AC3E}">
        <p14:creationId xmlns:p14="http://schemas.microsoft.com/office/powerpoint/2010/main" val="78964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DF1FAF2-6B7D-B040-9575-790187E128A4}" type="datetimeFigureOut">
              <a:rPr lang="it-IT" smtClean="0"/>
              <a:pPr/>
              <a:t>08/11/2023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7423CB1-0AF7-AD44-BCFD-175CAD31D911}" type="slidenum">
              <a:rPr lang="it-IT" smtClean="0"/>
              <a:pPr/>
              <a:t>‹N›</a:t>
            </a:fld>
            <a:endParaRPr lang="it-IT"/>
          </a:p>
        </p:txBody>
      </p:sp>
    </p:spTree>
    <p:extLst>
      <p:ext uri="{BB962C8B-B14F-4D97-AF65-F5344CB8AC3E}">
        <p14:creationId xmlns:p14="http://schemas.microsoft.com/office/powerpoint/2010/main" val="113769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914400" y="609600"/>
            <a:ext cx="103632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4AC3A06-04C0-49D3-8362-03685E1CC389}"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DF1FAF2-6B7D-B040-9575-790187E128A4}" type="datetimeFigureOut">
              <a:rPr lang="it-IT" smtClean="0"/>
              <a:pPr/>
              <a:t>08/11/2023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7423CB1-0AF7-AD44-BCFD-175CAD31D911}" type="slidenum">
              <a:rPr lang="it-IT" smtClean="0"/>
              <a:pPr/>
              <a:t>‹N›</a:t>
            </a:fld>
            <a:endParaRPr lang="it-IT"/>
          </a:p>
        </p:txBody>
      </p:sp>
    </p:spTree>
    <p:extLst>
      <p:ext uri="{BB962C8B-B14F-4D97-AF65-F5344CB8AC3E}">
        <p14:creationId xmlns:p14="http://schemas.microsoft.com/office/powerpoint/2010/main" val="101265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3DF1FAF2-6B7D-B040-9575-790187E128A4}" type="datetimeFigureOut">
              <a:rPr lang="it-IT" smtClean="0"/>
              <a:pPr/>
              <a:t>08/11/2023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7423CB1-0AF7-AD44-BCFD-175CAD31D911}" type="slidenum">
              <a:rPr lang="it-IT" smtClean="0"/>
              <a:pPr/>
              <a:t>‹N›</a:t>
            </a:fld>
            <a:endParaRPr lang="it-IT"/>
          </a:p>
        </p:txBody>
      </p:sp>
    </p:spTree>
    <p:extLst>
      <p:ext uri="{BB962C8B-B14F-4D97-AF65-F5344CB8AC3E}">
        <p14:creationId xmlns:p14="http://schemas.microsoft.com/office/powerpoint/2010/main" val="950599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DF1FAF2-6B7D-B040-9575-790187E128A4}" type="datetimeFigureOut">
              <a:rPr lang="it-IT" smtClean="0"/>
              <a:pPr/>
              <a:t>08/11/2023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7423CB1-0AF7-AD44-BCFD-175CAD31D911}" type="slidenum">
              <a:rPr lang="it-IT" smtClean="0"/>
              <a:pPr/>
              <a:t>‹N›</a:t>
            </a:fld>
            <a:endParaRPr lang="it-IT"/>
          </a:p>
        </p:txBody>
      </p:sp>
    </p:spTree>
    <p:extLst>
      <p:ext uri="{BB962C8B-B14F-4D97-AF65-F5344CB8AC3E}">
        <p14:creationId xmlns:p14="http://schemas.microsoft.com/office/powerpoint/2010/main" val="1596274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DF1FAF2-6B7D-B040-9575-790187E128A4}" type="datetimeFigureOut">
              <a:rPr lang="it-IT" smtClean="0"/>
              <a:pPr/>
              <a:t>08/11/2023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7423CB1-0AF7-AD44-BCFD-175CAD31D911}" type="slidenum">
              <a:rPr lang="it-IT" smtClean="0"/>
              <a:pPr/>
              <a:t>‹N›</a:t>
            </a:fld>
            <a:endParaRPr lang="it-IT"/>
          </a:p>
        </p:txBody>
      </p:sp>
    </p:spTree>
    <p:extLst>
      <p:ext uri="{BB962C8B-B14F-4D97-AF65-F5344CB8AC3E}">
        <p14:creationId xmlns:p14="http://schemas.microsoft.com/office/powerpoint/2010/main" val="6761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2"/>
          <p:cNvSpPr>
            <a:spLocks noGrp="1"/>
          </p:cNvSpPr>
          <p:nvPr>
            <p:ph type="dt" sz="half" idx="10"/>
          </p:nvPr>
        </p:nvSpPr>
        <p:spPr/>
        <p:txBody>
          <a:bodyPr/>
          <a:lstStyle/>
          <a:p>
            <a:fld id="{3DF1FAF2-6B7D-B040-9575-790187E128A4}" type="datetimeFigureOut">
              <a:rPr lang="it-IT" smtClean="0"/>
              <a:pPr/>
              <a:t>08/11/2023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7423CB1-0AF7-AD44-BCFD-175CAD31D911}" type="slidenum">
              <a:rPr lang="it-IT" smtClean="0"/>
              <a:pPr/>
              <a:t>‹N›</a:t>
            </a:fld>
            <a:endParaRPr lang="it-IT"/>
          </a:p>
        </p:txBody>
      </p:sp>
    </p:spTree>
    <p:extLst>
      <p:ext uri="{BB962C8B-B14F-4D97-AF65-F5344CB8AC3E}">
        <p14:creationId xmlns:p14="http://schemas.microsoft.com/office/powerpoint/2010/main" val="362404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DF1FAF2-6B7D-B040-9575-790187E128A4}" type="datetimeFigureOut">
              <a:rPr lang="it-IT" smtClean="0"/>
              <a:pPr/>
              <a:t>08/11/2023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7423CB1-0AF7-AD44-BCFD-175CAD31D911}" type="slidenum">
              <a:rPr lang="it-IT" smtClean="0"/>
              <a:pPr/>
              <a:t>‹N›</a:t>
            </a:fld>
            <a:endParaRPr lang="it-IT"/>
          </a:p>
        </p:txBody>
      </p:sp>
    </p:spTree>
    <p:extLst>
      <p:ext uri="{BB962C8B-B14F-4D97-AF65-F5344CB8AC3E}">
        <p14:creationId xmlns:p14="http://schemas.microsoft.com/office/powerpoint/2010/main" val="67586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3DF1FAF2-6B7D-B040-9575-790187E128A4}" type="datetimeFigureOut">
              <a:rPr lang="it-IT" smtClean="0"/>
              <a:pPr/>
              <a:t>08/11/2023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7423CB1-0AF7-AD44-BCFD-175CAD31D911}" type="slidenum">
              <a:rPr lang="it-IT" smtClean="0"/>
              <a:pPr/>
              <a:t>‹N›</a:t>
            </a:fld>
            <a:endParaRPr lang="it-IT"/>
          </a:p>
        </p:txBody>
      </p:sp>
    </p:spTree>
    <p:extLst>
      <p:ext uri="{BB962C8B-B14F-4D97-AF65-F5344CB8AC3E}">
        <p14:creationId xmlns:p14="http://schemas.microsoft.com/office/powerpoint/2010/main" val="126487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3DF1FAF2-6B7D-B040-9575-790187E128A4}" type="datetimeFigureOut">
              <a:rPr lang="it-IT" smtClean="0"/>
              <a:pPr/>
              <a:t>08/11/2023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7423CB1-0AF7-AD44-BCFD-175CAD31D911}" type="slidenum">
              <a:rPr lang="it-IT" smtClean="0"/>
              <a:pPr/>
              <a:t>‹N›</a:t>
            </a:fld>
            <a:endParaRPr lang="it-IT"/>
          </a:p>
        </p:txBody>
      </p:sp>
    </p:spTree>
    <p:extLst>
      <p:ext uri="{BB962C8B-B14F-4D97-AF65-F5344CB8AC3E}">
        <p14:creationId xmlns:p14="http://schemas.microsoft.com/office/powerpoint/2010/main" val="733720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1FAF2-6B7D-B040-9575-790187E128A4}" type="datetimeFigureOut">
              <a:rPr lang="it-IT" smtClean="0"/>
              <a:pPr/>
              <a:t>08/11/2023</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23CB1-0AF7-AD44-BCFD-175CAD31D911}" type="slidenum">
              <a:rPr lang="it-IT" smtClean="0"/>
              <a:pPr/>
              <a:t>‹N›</a:t>
            </a:fld>
            <a:endParaRPr lang="it-IT"/>
          </a:p>
        </p:txBody>
      </p:sp>
    </p:spTree>
    <p:extLst>
      <p:ext uri="{BB962C8B-B14F-4D97-AF65-F5344CB8AC3E}">
        <p14:creationId xmlns:p14="http://schemas.microsoft.com/office/powerpoint/2010/main" val="104808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t.wikipedia.org/wiki/Cuore" TargetMode="External"/><Relationship Id="rId2" Type="http://schemas.openxmlformats.org/officeDocument/2006/relationships/hyperlink" Target="https://it.wikipedia.org/wiki/Sindrome" TargetMode="External"/><Relationship Id="rId1" Type="http://schemas.openxmlformats.org/officeDocument/2006/relationships/slideLayout" Target="../slideLayouts/slideLayout7.xml"/><Relationship Id="rId4" Type="http://schemas.openxmlformats.org/officeDocument/2006/relationships/hyperlink" Target="https://it.wikipedia.org/wiki/Sangue"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hyperlink" Target="http://images.google.it/imgres?imgurl=http://www.sportmedicina.com/CARDIO/Cuore%20fatica.jpg&amp;imgrefurl=http://www.sportmedicina.com/il_cardiofrequenzimetro.htm&amp;h=345&amp;w=382&amp;sz=29&amp;hl=it&amp;start=10&amp;tbnid=gtJcLrKW0py99M:&amp;tbnh=111&amp;tbnw=123&amp;prev=/images?q%3Dcuore%26svnum%3D10%26hl%3Dit%26lr%3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48000" y="2551837"/>
            <a:ext cx="6096000" cy="3046988"/>
          </a:xfrm>
          <a:prstGeom prst="rect">
            <a:avLst/>
          </a:prstGeom>
        </p:spPr>
        <p:txBody>
          <a:bodyPr>
            <a:spAutoFit/>
          </a:bodyPr>
          <a:lstStyle/>
          <a:p>
            <a:r>
              <a:rPr lang="it-IT" sz="2400" dirty="0" smtClean="0"/>
              <a:t>L'</a:t>
            </a:r>
            <a:r>
              <a:rPr lang="it-IT" sz="2400" b="1" dirty="0" smtClean="0"/>
              <a:t>insufficienza cardiaca</a:t>
            </a:r>
            <a:r>
              <a:rPr lang="it-IT" sz="2400" dirty="0" smtClean="0"/>
              <a:t> (</a:t>
            </a:r>
            <a:r>
              <a:rPr lang="it-IT" sz="2400" b="1" dirty="0" smtClean="0"/>
              <a:t>IC</a:t>
            </a:r>
            <a:r>
              <a:rPr lang="it-IT" sz="2400" dirty="0" smtClean="0"/>
              <a:t>) o </a:t>
            </a:r>
            <a:r>
              <a:rPr lang="it-IT" sz="2400" b="1" dirty="0" smtClean="0"/>
              <a:t>scompenso cardiaco</a:t>
            </a:r>
            <a:r>
              <a:rPr lang="it-IT" sz="2400" dirty="0" smtClean="0"/>
              <a:t> è una </a:t>
            </a:r>
            <a:r>
              <a:rPr lang="it-IT" sz="2400" dirty="0" smtClean="0">
                <a:hlinkClick r:id="rId2" tooltip="Sindrome"/>
              </a:rPr>
              <a:t>sindrome</a:t>
            </a:r>
            <a:r>
              <a:rPr lang="it-IT" sz="2400" dirty="0" smtClean="0"/>
              <a:t> clinica complessa definita come l'incapacità del </a:t>
            </a:r>
            <a:r>
              <a:rPr lang="it-IT" sz="2400" dirty="0" smtClean="0">
                <a:hlinkClick r:id="rId3" tooltip="Cuore"/>
              </a:rPr>
              <a:t>cuore</a:t>
            </a:r>
            <a:r>
              <a:rPr lang="it-IT" sz="2400" dirty="0" smtClean="0"/>
              <a:t> di fornire il </a:t>
            </a:r>
            <a:r>
              <a:rPr lang="it-IT" sz="2400" dirty="0" smtClean="0">
                <a:hlinkClick r:id="rId4" tooltip="Sangue"/>
              </a:rPr>
              <a:t>sangue</a:t>
            </a:r>
            <a:r>
              <a:rPr lang="it-IT" sz="2400" dirty="0" smtClean="0"/>
              <a:t> in quantità adeguata rispetto all'effettiva richiesta dell'organismo o la capacità di soddisfare tale richiesta solamente a pressioni di riempimento ventricolari superiori alla norma.</a:t>
            </a:r>
            <a:endParaRPr lang="it-IT"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18109" y="1"/>
            <a:ext cx="1231011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914400" y="6248400"/>
            <a:ext cx="2540000" cy="457200"/>
          </a:xfrm>
          <a:prstGeom prst="rect">
            <a:avLst/>
          </a:prstGeom>
          <a:noFill/>
          <a:ln w="12700">
            <a:noFill/>
            <a:miter lim="800000"/>
            <a:headEnd/>
            <a:tailEnd/>
          </a:ln>
          <a:effectLst/>
        </p:spPr>
        <p:txBody>
          <a:bodyPr wrap="none" anchor="ctr"/>
          <a:lstStyle/>
          <a:p>
            <a:endParaRPr lang="it-IT"/>
          </a:p>
        </p:txBody>
      </p:sp>
      <p:sp>
        <p:nvSpPr>
          <p:cNvPr id="61443" name="Rectangle 3"/>
          <p:cNvSpPr>
            <a:spLocks noChangeArrowheads="1"/>
          </p:cNvSpPr>
          <p:nvPr/>
        </p:nvSpPr>
        <p:spPr bwMode="auto">
          <a:xfrm>
            <a:off x="4165600" y="6248400"/>
            <a:ext cx="3860800" cy="457200"/>
          </a:xfrm>
          <a:prstGeom prst="rect">
            <a:avLst/>
          </a:prstGeom>
          <a:noFill/>
          <a:ln w="12700">
            <a:noFill/>
            <a:miter lim="800000"/>
            <a:headEnd/>
            <a:tailEnd/>
          </a:ln>
          <a:effectLst/>
        </p:spPr>
        <p:txBody>
          <a:bodyPr wrap="none" anchor="ctr"/>
          <a:lstStyle/>
          <a:p>
            <a:endParaRPr lang="it-IT"/>
          </a:p>
        </p:txBody>
      </p:sp>
      <p:sp>
        <p:nvSpPr>
          <p:cNvPr id="61444" name="Rectangle 4"/>
          <p:cNvSpPr>
            <a:spLocks noGrp="1" noChangeArrowheads="1"/>
          </p:cNvSpPr>
          <p:nvPr>
            <p:ph type="title"/>
          </p:nvPr>
        </p:nvSpPr>
        <p:spPr>
          <a:xfrm>
            <a:off x="1204384" y="-242888"/>
            <a:ext cx="10363200" cy="1143001"/>
          </a:xfrm>
          <a:noFill/>
          <a:ln/>
        </p:spPr>
        <p:txBody>
          <a:bodyPr lIns="90488" tIns="44450" rIns="90488" bIns="44450"/>
          <a:lstStyle/>
          <a:p>
            <a:r>
              <a:rPr lang="it-IT" sz="3600" dirty="0">
                <a:solidFill>
                  <a:srgbClr val="FF0000"/>
                </a:solidFill>
                <a:latin typeface="Comic Sans MS" pitchFamily="66" charset="0"/>
              </a:rPr>
              <a:t>LOW CARDIAC OUTPUT</a:t>
            </a:r>
          </a:p>
        </p:txBody>
      </p:sp>
      <p:sp>
        <p:nvSpPr>
          <p:cNvPr id="61445" name="Rectangle 5"/>
          <p:cNvSpPr>
            <a:spLocks noGrp="1" noChangeArrowheads="1"/>
          </p:cNvSpPr>
          <p:nvPr>
            <p:ph type="body" sz="half" idx="1"/>
          </p:nvPr>
        </p:nvSpPr>
        <p:spPr>
          <a:xfrm>
            <a:off x="1016000" y="1401763"/>
            <a:ext cx="5080000" cy="4114800"/>
          </a:xfrm>
          <a:noFill/>
          <a:ln/>
        </p:spPr>
        <p:txBody>
          <a:bodyPr lIns="90488" tIns="44450" rIns="90488" bIns="44450"/>
          <a:lstStyle/>
          <a:p>
            <a:pPr>
              <a:lnSpc>
                <a:spcPct val="90000"/>
              </a:lnSpc>
              <a:buFontTx/>
              <a:buNone/>
            </a:pPr>
            <a:r>
              <a:rPr lang="it-IT" sz="3200" i="1" dirty="0">
                <a:solidFill>
                  <a:srgbClr val="00FF00"/>
                </a:solidFill>
                <a:effectLst>
                  <a:outerShdw blurRad="38100" dist="38100" dir="2700000" algn="tl">
                    <a:srgbClr val="000000"/>
                  </a:outerShdw>
                </a:effectLst>
              </a:rPr>
              <a:t>SINTOMI</a:t>
            </a:r>
            <a:endParaRPr lang="it-IT" sz="3200" dirty="0">
              <a:solidFill>
                <a:srgbClr val="FF0000"/>
              </a:solidFill>
            </a:endParaRPr>
          </a:p>
          <a:p>
            <a:pPr>
              <a:lnSpc>
                <a:spcPct val="90000"/>
              </a:lnSpc>
              <a:buClr>
                <a:srgbClr val="FF0000"/>
              </a:buClr>
              <a:buFont typeface="Wingdings" pitchFamily="2" charset="2"/>
              <a:buChar char="ü"/>
            </a:pPr>
            <a:r>
              <a:rPr lang="it-IT" dirty="0">
                <a:solidFill>
                  <a:srgbClr val="FF0000"/>
                </a:solidFill>
                <a:latin typeface="Comic Sans MS" pitchFamily="66" charset="0"/>
              </a:rPr>
              <a:t>fatica</a:t>
            </a:r>
          </a:p>
          <a:p>
            <a:pPr>
              <a:lnSpc>
                <a:spcPct val="90000"/>
              </a:lnSpc>
              <a:buClr>
                <a:srgbClr val="FF0000"/>
              </a:buClr>
              <a:buFont typeface="Wingdings" pitchFamily="2" charset="2"/>
              <a:buChar char="ü"/>
            </a:pPr>
            <a:r>
              <a:rPr lang="it-IT" dirty="0">
                <a:solidFill>
                  <a:srgbClr val="FF0000"/>
                </a:solidFill>
                <a:latin typeface="Comic Sans MS" pitchFamily="66" charset="0"/>
              </a:rPr>
              <a:t>astenia </a:t>
            </a:r>
          </a:p>
          <a:p>
            <a:pPr>
              <a:lnSpc>
                <a:spcPct val="90000"/>
              </a:lnSpc>
              <a:buClr>
                <a:srgbClr val="FF0000"/>
              </a:buClr>
              <a:buFont typeface="Wingdings" pitchFamily="2" charset="2"/>
              <a:buChar char="ü"/>
            </a:pPr>
            <a:r>
              <a:rPr lang="it-IT" dirty="0">
                <a:solidFill>
                  <a:srgbClr val="FF0000"/>
                </a:solidFill>
                <a:latin typeface="Comic Sans MS" pitchFamily="66" charset="0"/>
              </a:rPr>
              <a:t>insonnia</a:t>
            </a:r>
          </a:p>
          <a:p>
            <a:pPr>
              <a:lnSpc>
                <a:spcPct val="90000"/>
              </a:lnSpc>
              <a:buClr>
                <a:srgbClr val="FF0000"/>
              </a:buClr>
              <a:buFont typeface="Wingdings" pitchFamily="2" charset="2"/>
              <a:buChar char="ü"/>
            </a:pPr>
            <a:r>
              <a:rPr lang="it-IT" dirty="0">
                <a:solidFill>
                  <a:srgbClr val="FF0000"/>
                </a:solidFill>
                <a:latin typeface="Comic Sans MS" pitchFamily="66" charset="0"/>
              </a:rPr>
              <a:t>nicturia</a:t>
            </a:r>
          </a:p>
          <a:p>
            <a:pPr>
              <a:lnSpc>
                <a:spcPct val="90000"/>
              </a:lnSpc>
              <a:buClr>
                <a:srgbClr val="FF0000"/>
              </a:buClr>
              <a:buFont typeface="Wingdings" pitchFamily="2" charset="2"/>
              <a:buChar char="ü"/>
            </a:pPr>
            <a:r>
              <a:rPr lang="it-IT" dirty="0">
                <a:solidFill>
                  <a:srgbClr val="FF0000"/>
                </a:solidFill>
                <a:latin typeface="Comic Sans MS" pitchFamily="66" charset="0"/>
              </a:rPr>
              <a:t>confusione mentale</a:t>
            </a:r>
          </a:p>
          <a:p>
            <a:pPr>
              <a:lnSpc>
                <a:spcPct val="90000"/>
              </a:lnSpc>
              <a:buClr>
                <a:srgbClr val="FF0000"/>
              </a:buClr>
              <a:buFont typeface="Wingdings" pitchFamily="2" charset="2"/>
              <a:buChar char="ü"/>
            </a:pPr>
            <a:r>
              <a:rPr lang="it-IT" dirty="0">
                <a:solidFill>
                  <a:srgbClr val="FF0000"/>
                </a:solidFill>
                <a:latin typeface="Comic Sans MS" pitchFamily="66" charset="0"/>
              </a:rPr>
              <a:t>sincope</a:t>
            </a:r>
          </a:p>
          <a:p>
            <a:pPr>
              <a:lnSpc>
                <a:spcPct val="90000"/>
              </a:lnSpc>
              <a:buClr>
                <a:srgbClr val="FF0000"/>
              </a:buClr>
              <a:buFont typeface="Wingdings" pitchFamily="2" charset="2"/>
              <a:buChar char="ü"/>
            </a:pPr>
            <a:r>
              <a:rPr lang="it-IT" dirty="0">
                <a:solidFill>
                  <a:srgbClr val="FF0000"/>
                </a:solidFill>
                <a:latin typeface="Comic Sans MS" pitchFamily="66" charset="0"/>
              </a:rPr>
              <a:t>inappetenza</a:t>
            </a:r>
          </a:p>
        </p:txBody>
      </p:sp>
      <p:sp>
        <p:nvSpPr>
          <p:cNvPr id="61446" name="Rectangle 6"/>
          <p:cNvSpPr>
            <a:spLocks noGrp="1" noChangeArrowheads="1"/>
          </p:cNvSpPr>
          <p:nvPr>
            <p:ph type="body" sz="half" idx="2"/>
          </p:nvPr>
        </p:nvSpPr>
        <p:spPr>
          <a:xfrm>
            <a:off x="6299200" y="1401763"/>
            <a:ext cx="5689600" cy="4114800"/>
          </a:xfrm>
          <a:noFill/>
          <a:ln/>
        </p:spPr>
        <p:txBody>
          <a:bodyPr lIns="90488" tIns="44450" rIns="90488" bIns="44450"/>
          <a:lstStyle/>
          <a:p>
            <a:pPr>
              <a:lnSpc>
                <a:spcPct val="90000"/>
              </a:lnSpc>
              <a:buFontTx/>
              <a:buNone/>
            </a:pPr>
            <a:r>
              <a:rPr lang="it-IT" sz="3200" i="1" dirty="0">
                <a:solidFill>
                  <a:srgbClr val="00FF00"/>
                </a:solidFill>
                <a:effectLst>
                  <a:outerShdw blurRad="38100" dist="38100" dir="2700000" algn="tl">
                    <a:srgbClr val="000000"/>
                  </a:outerShdw>
                </a:effectLst>
              </a:rPr>
              <a:t>SEGNI</a:t>
            </a:r>
          </a:p>
          <a:p>
            <a:pPr>
              <a:lnSpc>
                <a:spcPct val="90000"/>
              </a:lnSpc>
              <a:buClr>
                <a:srgbClr val="FF0000"/>
              </a:buClr>
              <a:buFont typeface="Wingdings" pitchFamily="2" charset="2"/>
              <a:buChar char="ü"/>
            </a:pPr>
            <a:r>
              <a:rPr lang="it-IT" dirty="0">
                <a:solidFill>
                  <a:srgbClr val="FF0000"/>
                </a:solidFill>
                <a:latin typeface="Comic Sans MS" pitchFamily="66" charset="0"/>
              </a:rPr>
              <a:t>cute pallida</a:t>
            </a:r>
          </a:p>
          <a:p>
            <a:pPr>
              <a:lnSpc>
                <a:spcPct val="90000"/>
              </a:lnSpc>
              <a:buClr>
                <a:srgbClr val="FF0000"/>
              </a:buClr>
              <a:buFont typeface="Wingdings" pitchFamily="2" charset="2"/>
              <a:buChar char="ü"/>
            </a:pPr>
            <a:r>
              <a:rPr lang="it-IT" dirty="0">
                <a:solidFill>
                  <a:srgbClr val="FF0000"/>
                </a:solidFill>
                <a:latin typeface="Comic Sans MS" pitchFamily="66" charset="0"/>
              </a:rPr>
              <a:t>estremità fredde</a:t>
            </a:r>
          </a:p>
          <a:p>
            <a:pPr>
              <a:lnSpc>
                <a:spcPct val="90000"/>
              </a:lnSpc>
              <a:buClr>
                <a:srgbClr val="FF0000"/>
              </a:buClr>
              <a:buFont typeface="Wingdings" pitchFamily="2" charset="2"/>
              <a:buChar char="ü"/>
            </a:pPr>
            <a:r>
              <a:rPr lang="it-IT" dirty="0">
                <a:solidFill>
                  <a:srgbClr val="FF0000"/>
                </a:solidFill>
                <a:latin typeface="Comic Sans MS" pitchFamily="66" charset="0"/>
              </a:rPr>
              <a:t>cianosi </a:t>
            </a:r>
          </a:p>
          <a:p>
            <a:pPr>
              <a:lnSpc>
                <a:spcPct val="90000"/>
              </a:lnSpc>
              <a:buClr>
                <a:srgbClr val="FF0000"/>
              </a:buClr>
              <a:buFont typeface="Wingdings" pitchFamily="2" charset="2"/>
              <a:buChar char="ü"/>
            </a:pPr>
            <a:r>
              <a:rPr lang="it-IT" dirty="0">
                <a:solidFill>
                  <a:srgbClr val="FF0000"/>
                </a:solidFill>
                <a:latin typeface="Comic Sans MS" pitchFamily="66" charset="0"/>
              </a:rPr>
              <a:t>itto dislocato </a:t>
            </a:r>
          </a:p>
          <a:p>
            <a:pPr>
              <a:lnSpc>
                <a:spcPct val="90000"/>
              </a:lnSpc>
              <a:buClr>
                <a:srgbClr val="FF0000"/>
              </a:buClr>
              <a:buFont typeface="Wingdings" pitchFamily="2" charset="2"/>
              <a:buChar char="ü"/>
            </a:pPr>
            <a:r>
              <a:rPr lang="it-IT" dirty="0">
                <a:solidFill>
                  <a:srgbClr val="FF0000"/>
                </a:solidFill>
                <a:latin typeface="Comic Sans MS" pitchFamily="66" charset="0"/>
              </a:rPr>
              <a:t>polso debole</a:t>
            </a:r>
          </a:p>
          <a:p>
            <a:pPr>
              <a:lnSpc>
                <a:spcPct val="90000"/>
              </a:lnSpc>
              <a:buClr>
                <a:srgbClr val="FF0000"/>
              </a:buClr>
              <a:buFont typeface="Wingdings" pitchFamily="2" charset="2"/>
              <a:buChar char="ü"/>
            </a:pPr>
            <a:r>
              <a:rPr lang="it-IT" dirty="0">
                <a:solidFill>
                  <a:srgbClr val="FF0000"/>
                </a:solidFill>
                <a:latin typeface="Comic Sans MS" pitchFamily="66" charset="0"/>
              </a:rPr>
              <a:t>polso alternante</a:t>
            </a:r>
          </a:p>
          <a:p>
            <a:pPr>
              <a:lnSpc>
                <a:spcPct val="90000"/>
              </a:lnSpc>
              <a:buClr>
                <a:srgbClr val="FF0000"/>
              </a:buClr>
              <a:buFont typeface="Wingdings" pitchFamily="2" charset="2"/>
              <a:buChar char="ü"/>
            </a:pPr>
            <a:r>
              <a:rPr lang="it-IT" dirty="0">
                <a:solidFill>
                  <a:srgbClr val="FF0000"/>
                </a:solidFill>
                <a:latin typeface="Comic Sans MS" pitchFamily="66" charset="0"/>
              </a:rPr>
              <a:t>soffio </a:t>
            </a:r>
            <a:r>
              <a:rPr lang="it-IT" dirty="0">
                <a:solidFill>
                  <a:schemeClr val="bg1"/>
                </a:solidFill>
                <a:latin typeface="Comic Sans MS" pitchFamily="66" charset="0"/>
              </a:rPr>
              <a:t>puntale</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258" y="262758"/>
            <a:ext cx="8307483" cy="6211613"/>
          </a:xfrm>
          <a:prstGeom prst="rect">
            <a:avLst/>
          </a:prstGeom>
        </p:spPr>
      </p:pic>
      <p:sp>
        <p:nvSpPr>
          <p:cNvPr id="3" name="Rettangolo 2"/>
          <p:cNvSpPr/>
          <p:nvPr/>
        </p:nvSpPr>
        <p:spPr>
          <a:xfrm>
            <a:off x="6352637" y="6061098"/>
            <a:ext cx="4258410" cy="369332"/>
          </a:xfrm>
          <a:prstGeom prst="rect">
            <a:avLst/>
          </a:prstGeom>
        </p:spPr>
        <p:txBody>
          <a:bodyPr wrap="none">
            <a:spAutoFit/>
          </a:bodyPr>
          <a:lstStyle/>
          <a:p>
            <a:r>
              <a:rPr lang="it-IT" i="1" dirty="0">
                <a:latin typeface="TimesNewRomanPS-ItalicMT"/>
              </a:rPr>
              <a:t>Rev. </a:t>
            </a:r>
            <a:r>
              <a:rPr lang="it-IT" i="1" dirty="0" err="1">
                <a:latin typeface="TimesNewRomanPS-ItalicMT"/>
              </a:rPr>
              <a:t>Cardiovasc</a:t>
            </a:r>
            <a:r>
              <a:rPr lang="it-IT" i="1" dirty="0">
                <a:latin typeface="TimesNewRomanPS-ItalicMT"/>
              </a:rPr>
              <a:t>. </a:t>
            </a:r>
            <a:r>
              <a:rPr lang="it-IT" i="1" dirty="0" err="1">
                <a:latin typeface="TimesNewRomanPS-ItalicMT"/>
              </a:rPr>
              <a:t>Med</a:t>
            </a:r>
            <a:r>
              <a:rPr lang="it-IT" i="1" dirty="0">
                <a:latin typeface="TimesNewRomanPS-ItalicMT"/>
              </a:rPr>
              <a:t>. </a:t>
            </a:r>
            <a:r>
              <a:rPr lang="it-IT" b="1" dirty="0">
                <a:latin typeface="TimesNewRomanPS-BoldMT"/>
              </a:rPr>
              <a:t>2023</a:t>
            </a:r>
            <a:r>
              <a:rPr lang="it-IT" dirty="0">
                <a:latin typeface="TimesNewRomanPSMT"/>
              </a:rPr>
              <a:t>; 24(7): 208</a:t>
            </a:r>
            <a:endParaRPr lang="it-IT" dirty="0"/>
          </a:p>
        </p:txBody>
      </p:sp>
      <p:sp>
        <p:nvSpPr>
          <p:cNvPr id="4" name="Rettangolo 3"/>
          <p:cNvSpPr/>
          <p:nvPr/>
        </p:nvSpPr>
        <p:spPr>
          <a:xfrm>
            <a:off x="1633685" y="6092631"/>
            <a:ext cx="4426212" cy="369332"/>
          </a:xfrm>
          <a:prstGeom prst="rect">
            <a:avLst/>
          </a:prstGeom>
        </p:spPr>
        <p:txBody>
          <a:bodyPr wrap="none">
            <a:spAutoFit/>
          </a:bodyPr>
          <a:lstStyle/>
          <a:p>
            <a:r>
              <a:rPr lang="it-IT" dirty="0">
                <a:latin typeface="TimesNewRomanPSMT"/>
              </a:rPr>
              <a:t>Gianfranco Piccirillo</a:t>
            </a:r>
            <a:r>
              <a:rPr lang="it-IT" sz="1050" dirty="0">
                <a:latin typeface="CMR9"/>
              </a:rPr>
              <a:t>1</a:t>
            </a:r>
            <a:r>
              <a:rPr lang="it-IT" dirty="0">
                <a:latin typeface="TimesNewRomanPSMT"/>
              </a:rPr>
              <a:t>, Federica Moscucci</a:t>
            </a:r>
            <a:r>
              <a:rPr lang="it-IT" sz="1050" dirty="0">
                <a:latin typeface="CMR9"/>
              </a:rPr>
              <a:t>2</a:t>
            </a:r>
            <a:endParaRPr lang="it-IT" dirty="0"/>
          </a:p>
        </p:txBody>
      </p:sp>
    </p:spTree>
    <p:extLst>
      <p:ext uri="{BB962C8B-B14F-4D97-AF65-F5344CB8AC3E}">
        <p14:creationId xmlns:p14="http://schemas.microsoft.com/office/powerpoint/2010/main" val="1112310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1200151" y="1038225"/>
            <a:ext cx="9842500" cy="5626100"/>
          </a:xfrm>
          <a:prstGeom prst="rect">
            <a:avLst/>
          </a:prstGeom>
          <a:noFill/>
          <a:ln w="12700">
            <a:noFill/>
            <a:miter lim="800000"/>
            <a:headEnd type="none" w="sm" len="sm"/>
            <a:tailEnd type="none" w="sm" len="sm"/>
          </a:ln>
          <a:effectLst/>
        </p:spPr>
      </p:pic>
      <p:pic>
        <p:nvPicPr>
          <p:cNvPr id="54276" name="Picture 4"/>
          <p:cNvPicPr>
            <a:picLocks noChangeAspect="1" noChangeArrowheads="1"/>
          </p:cNvPicPr>
          <p:nvPr/>
        </p:nvPicPr>
        <p:blipFill>
          <a:blip r:embed="rId3"/>
          <a:srcRect/>
          <a:stretch>
            <a:fillRect/>
          </a:stretch>
        </p:blipFill>
        <p:spPr bwMode="auto">
          <a:xfrm>
            <a:off x="9531351" y="6557964"/>
            <a:ext cx="2675467" cy="274637"/>
          </a:xfrm>
          <a:prstGeom prst="rect">
            <a:avLst/>
          </a:prstGeom>
          <a:noFill/>
          <a:ln w="12700">
            <a:noFill/>
            <a:miter lim="800000"/>
            <a:headEnd type="none" w="sm" len="sm"/>
            <a:tailEnd type="none" w="sm" len="sm"/>
          </a:ln>
          <a:effectLst/>
        </p:spPr>
      </p:pic>
      <p:grpSp>
        <p:nvGrpSpPr>
          <p:cNvPr id="2" name="Group 6"/>
          <p:cNvGrpSpPr>
            <a:grpSpLocks/>
          </p:cNvGrpSpPr>
          <p:nvPr/>
        </p:nvGrpSpPr>
        <p:grpSpPr bwMode="auto">
          <a:xfrm>
            <a:off x="8460318" y="1071563"/>
            <a:ext cx="2592916" cy="1560512"/>
            <a:chOff x="2200" y="1382"/>
            <a:chExt cx="1542" cy="1392"/>
          </a:xfrm>
        </p:grpSpPr>
        <p:sp>
          <p:nvSpPr>
            <p:cNvPr id="54279" name="Oval 7"/>
            <p:cNvSpPr>
              <a:spLocks noChangeArrowheads="1"/>
            </p:cNvSpPr>
            <p:nvPr/>
          </p:nvSpPr>
          <p:spPr bwMode="auto">
            <a:xfrm>
              <a:off x="2517" y="1933"/>
              <a:ext cx="576" cy="272"/>
            </a:xfrm>
            <a:prstGeom prst="ellipse">
              <a:avLst/>
            </a:prstGeom>
            <a:solidFill>
              <a:schemeClr val="bg1"/>
            </a:solidFill>
            <a:ln w="9525">
              <a:solidFill>
                <a:schemeClr val="bg1"/>
              </a:solidFill>
              <a:round/>
              <a:headEnd/>
              <a:tailEnd/>
            </a:ln>
            <a:effectLst/>
          </p:spPr>
          <p:txBody>
            <a:bodyPr wrap="none" anchor="ctr"/>
            <a:lstStyle/>
            <a:p>
              <a:endParaRPr lang="it-IT"/>
            </a:p>
          </p:txBody>
        </p:sp>
        <p:pic>
          <p:nvPicPr>
            <p:cNvPr id="54280" name="Picture 8" descr="Cuore%2520fatica">
              <a:hlinkClick r:id="rId4"/>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200" y="1382"/>
              <a:ext cx="1542" cy="1392"/>
            </a:xfrm>
            <a:prstGeom prst="rect">
              <a:avLst/>
            </a:prstGeom>
            <a:noFill/>
          </p:spPr>
        </p:pic>
      </p:grpSp>
      <p:sp>
        <p:nvSpPr>
          <p:cNvPr id="54281" name="Rectangle 9"/>
          <p:cNvSpPr>
            <a:spLocks noChangeArrowheads="1"/>
          </p:cNvSpPr>
          <p:nvPr/>
        </p:nvSpPr>
        <p:spPr bwMode="auto">
          <a:xfrm>
            <a:off x="527051" y="-46038"/>
            <a:ext cx="11377083" cy="1143001"/>
          </a:xfrm>
          <a:prstGeom prst="rect">
            <a:avLst/>
          </a:prstGeom>
          <a:noFill/>
          <a:ln w="9525">
            <a:noFill/>
            <a:miter lim="800000"/>
            <a:headEnd/>
            <a:tailEnd/>
          </a:ln>
          <a:effectLst/>
        </p:spPr>
        <p:txBody>
          <a:bodyPr lIns="92075" tIns="46038" rIns="92075" bIns="46038" anchor="ctr"/>
          <a:lstStyle/>
          <a:p>
            <a:pPr algn="ctr"/>
            <a:r>
              <a:rPr lang="it-IT" sz="3600" b="0" dirty="0">
                <a:solidFill>
                  <a:srgbClr val="FF0000"/>
                </a:solidFill>
                <a:latin typeface="Comic Sans MS" pitchFamily="66" charset="0"/>
              </a:rPr>
              <a:t>HEART FAILURE</a:t>
            </a:r>
            <a:r>
              <a:rPr lang="it-IT" sz="3600" b="0" dirty="0">
                <a:solidFill>
                  <a:srgbClr val="FF0000"/>
                </a:solidFill>
                <a:effectLst>
                  <a:outerShdw blurRad="38100" dist="38100" dir="2700000" algn="tl">
                    <a:srgbClr val="000000"/>
                  </a:outerShdw>
                </a:effectLst>
                <a:latin typeface="Comic Sans MS" pitchFamily="66" charset="0"/>
              </a:rPr>
              <a:t> </a:t>
            </a:r>
          </a:p>
          <a:p>
            <a:pPr algn="ctr"/>
            <a:r>
              <a:rPr lang="it-IT" sz="3600" dirty="0">
                <a:solidFill>
                  <a:srgbClr val="FF0000"/>
                </a:solidFill>
                <a:effectLst>
                  <a:outerShdw blurRad="38100" dist="38100" dir="2700000" algn="tl">
                    <a:srgbClr val="000000"/>
                  </a:outerShdw>
                </a:effectLst>
                <a:latin typeface="Comic Sans MS" pitchFamily="66" charset="0"/>
              </a:rPr>
              <a:t>“</a:t>
            </a:r>
            <a:r>
              <a:rPr lang="it-IT" sz="3600" dirty="0">
                <a:solidFill>
                  <a:srgbClr val="FF0000"/>
                </a:solidFill>
                <a:latin typeface="Comic Sans MS" pitchFamily="66" charset="0"/>
              </a:rPr>
              <a:t>PROGNOSIS”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395412" y="742951"/>
            <a:ext cx="5213782" cy="2979304"/>
          </a:xfrm>
          <a:prstGeom prst="rect">
            <a:avLst/>
          </a:prstGeom>
        </p:spPr>
      </p:pic>
      <p:pic>
        <p:nvPicPr>
          <p:cNvPr id="3" name="Immagine 2"/>
          <p:cNvPicPr>
            <a:picLocks noChangeAspect="1"/>
          </p:cNvPicPr>
          <p:nvPr/>
        </p:nvPicPr>
        <p:blipFill>
          <a:blip r:embed="rId3"/>
          <a:stretch>
            <a:fillRect/>
          </a:stretch>
        </p:blipFill>
        <p:spPr>
          <a:xfrm>
            <a:off x="6739065" y="2607399"/>
            <a:ext cx="5452935" cy="3266930"/>
          </a:xfrm>
          <a:prstGeom prst="rect">
            <a:avLst/>
          </a:prstGeom>
        </p:spPr>
      </p:pic>
      <p:sp>
        <p:nvSpPr>
          <p:cNvPr id="5" name="Rettangolo 4"/>
          <p:cNvSpPr/>
          <p:nvPr/>
        </p:nvSpPr>
        <p:spPr>
          <a:xfrm>
            <a:off x="221667" y="3927965"/>
            <a:ext cx="6160655" cy="369332"/>
          </a:xfrm>
          <a:prstGeom prst="rect">
            <a:avLst/>
          </a:prstGeom>
        </p:spPr>
        <p:txBody>
          <a:bodyPr wrap="square">
            <a:spAutoFit/>
          </a:bodyPr>
          <a:lstStyle/>
          <a:p>
            <a:r>
              <a:rPr lang="en-US" dirty="0" err="1">
                <a:latin typeface="URWPalladioL-Roma"/>
              </a:rPr>
              <a:t>Setoguchi</a:t>
            </a:r>
            <a:r>
              <a:rPr lang="en-US" dirty="0">
                <a:latin typeface="URWPalladioL-Roma"/>
              </a:rPr>
              <a:t>, </a:t>
            </a:r>
            <a:r>
              <a:rPr lang="en-US" dirty="0" err="1" smtClean="0">
                <a:latin typeface="URWPalladioL-Roma"/>
              </a:rPr>
              <a:t>S.</a:t>
            </a:r>
            <a:r>
              <a:rPr lang="en-US" dirty="0" err="1" smtClean="0">
                <a:latin typeface="URWPalladioL-Ital"/>
              </a:rPr>
              <a:t>Am</a:t>
            </a:r>
            <a:r>
              <a:rPr lang="en-US" dirty="0">
                <a:latin typeface="URWPalladioL-Ital"/>
              </a:rPr>
              <a:t>. Heart J. </a:t>
            </a:r>
            <a:r>
              <a:rPr lang="en-US" b="1" dirty="0">
                <a:latin typeface="URWPalladioL-Bold"/>
              </a:rPr>
              <a:t>2007</a:t>
            </a:r>
            <a:r>
              <a:rPr lang="en-US" dirty="0">
                <a:latin typeface="URWPalladioL-Roma"/>
              </a:rPr>
              <a:t>, </a:t>
            </a:r>
            <a:r>
              <a:rPr lang="en-US" dirty="0">
                <a:latin typeface="URWPalladioL-Ital"/>
              </a:rPr>
              <a:t>154</a:t>
            </a:r>
            <a:r>
              <a:rPr lang="en-US" dirty="0">
                <a:latin typeface="URWPalladioL-Roma"/>
              </a:rPr>
              <a:t>, 260–266.</a:t>
            </a:r>
            <a:endParaRPr lang="it-IT" dirty="0"/>
          </a:p>
        </p:txBody>
      </p:sp>
      <p:sp>
        <p:nvSpPr>
          <p:cNvPr id="6" name="Rettangolo 5"/>
          <p:cNvSpPr/>
          <p:nvPr/>
        </p:nvSpPr>
        <p:spPr>
          <a:xfrm>
            <a:off x="5865098" y="5978478"/>
            <a:ext cx="5957455" cy="369332"/>
          </a:xfrm>
          <a:prstGeom prst="rect">
            <a:avLst/>
          </a:prstGeom>
        </p:spPr>
        <p:txBody>
          <a:bodyPr wrap="square">
            <a:spAutoFit/>
          </a:bodyPr>
          <a:lstStyle/>
          <a:p>
            <a:r>
              <a:rPr lang="it-IT" dirty="0" err="1">
                <a:latin typeface="URWPalladioL-Roma"/>
              </a:rPr>
              <a:t>Gheorghiade</a:t>
            </a:r>
            <a:r>
              <a:rPr lang="it-IT" dirty="0">
                <a:latin typeface="URWPalladioL-Roma"/>
              </a:rPr>
              <a:t>, M.; </a:t>
            </a:r>
            <a:r>
              <a:rPr lang="en-US" dirty="0" smtClean="0">
                <a:latin typeface="URWPalladioL-Ital"/>
              </a:rPr>
              <a:t>Am</a:t>
            </a:r>
            <a:r>
              <a:rPr lang="en-US" dirty="0">
                <a:latin typeface="URWPalladioL-Ital"/>
              </a:rPr>
              <a:t>. J. </a:t>
            </a:r>
            <a:r>
              <a:rPr lang="en-US" dirty="0" err="1">
                <a:latin typeface="URWPalladioL-Ital"/>
              </a:rPr>
              <a:t>Cardiol</a:t>
            </a:r>
            <a:r>
              <a:rPr lang="en-US" dirty="0">
                <a:latin typeface="URWPalladioL-Ital"/>
              </a:rPr>
              <a:t>. </a:t>
            </a:r>
            <a:r>
              <a:rPr lang="en-US" b="1" dirty="0">
                <a:latin typeface="URWPalladioL-Bold"/>
              </a:rPr>
              <a:t>2005</a:t>
            </a:r>
            <a:r>
              <a:rPr lang="en-US" dirty="0">
                <a:latin typeface="URWPalladioL-Roma"/>
              </a:rPr>
              <a:t>, </a:t>
            </a:r>
            <a:r>
              <a:rPr lang="en-US" dirty="0">
                <a:latin typeface="URWPalladioL-Ital"/>
              </a:rPr>
              <a:t>96</a:t>
            </a:r>
            <a:r>
              <a:rPr lang="en-US" dirty="0">
                <a:latin typeface="URWPalladioL-Roma"/>
              </a:rPr>
              <a:t>, 11G–17G.</a:t>
            </a:r>
            <a:endParaRPr lang="it-IT" dirty="0"/>
          </a:p>
        </p:txBody>
      </p:sp>
    </p:spTree>
    <p:extLst>
      <p:ext uri="{BB962C8B-B14F-4D97-AF65-F5344CB8AC3E}">
        <p14:creationId xmlns:p14="http://schemas.microsoft.com/office/powerpoint/2010/main" val="3522916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1524000" y="380194"/>
            <a:ext cx="9144000" cy="6456437"/>
          </a:xfrm>
          <a:prstGeom prst="rect">
            <a:avLst/>
          </a:prstGeom>
        </p:spPr>
      </p:pic>
    </p:spTree>
    <p:extLst>
      <p:ext uri="{BB962C8B-B14F-4D97-AF65-F5344CB8AC3E}">
        <p14:creationId xmlns:p14="http://schemas.microsoft.com/office/powerpoint/2010/main" val="2330018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47697" y="546538"/>
            <a:ext cx="6800193" cy="461665"/>
          </a:xfrm>
          <a:prstGeom prst="rect">
            <a:avLst/>
          </a:prstGeom>
          <a:noFill/>
        </p:spPr>
        <p:txBody>
          <a:bodyPr wrap="square" rtlCol="0">
            <a:spAutoFit/>
          </a:bodyPr>
          <a:lstStyle/>
          <a:p>
            <a:r>
              <a:rPr lang="it-IT" sz="2400" dirty="0" smtClean="0">
                <a:latin typeface="Times New Roman" panose="02020603050405020304" pitchFamily="18" charset="0"/>
                <a:cs typeface="Times New Roman" panose="02020603050405020304" pitchFamily="18" charset="0"/>
              </a:rPr>
              <a:t>PROPRITA’ DEL MIOCARDIO</a:t>
            </a:r>
            <a:endParaRPr lang="it-IT" sz="2400"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3541986" y="1902372"/>
            <a:ext cx="4708634" cy="2554545"/>
          </a:xfrm>
          <a:prstGeom prst="rect">
            <a:avLst/>
          </a:prstGeom>
          <a:noFill/>
        </p:spPr>
        <p:txBody>
          <a:bodyPr wrap="square" rtlCol="0">
            <a:spAutoFit/>
          </a:bodyPr>
          <a:lstStyle/>
          <a:p>
            <a:pPr marL="285750" indent="-285750">
              <a:buFont typeface="Arial" panose="020B0604020202020204" pitchFamily="34" charset="0"/>
              <a:buChar char="•"/>
            </a:pPr>
            <a:r>
              <a:rPr lang="it-IT" sz="3200" dirty="0" smtClean="0">
                <a:solidFill>
                  <a:srgbClr val="C00000"/>
                </a:solidFill>
                <a:latin typeface="Times New Roman" panose="02020603050405020304" pitchFamily="18" charset="0"/>
                <a:cs typeface="Times New Roman" panose="02020603050405020304" pitchFamily="18" charset="0"/>
              </a:rPr>
              <a:t>INOTROPISMO</a:t>
            </a:r>
          </a:p>
          <a:p>
            <a:pPr marL="285750" indent="-285750">
              <a:buFont typeface="Arial" panose="020B0604020202020204" pitchFamily="34" charset="0"/>
              <a:buChar char="•"/>
            </a:pPr>
            <a:r>
              <a:rPr lang="it-IT" sz="3200" dirty="0" smtClean="0">
                <a:solidFill>
                  <a:srgbClr val="C00000"/>
                </a:solidFill>
                <a:latin typeface="Times New Roman" panose="02020603050405020304" pitchFamily="18" charset="0"/>
                <a:cs typeface="Times New Roman" panose="02020603050405020304" pitchFamily="18" charset="0"/>
              </a:rPr>
              <a:t>CRONOTROPISMO</a:t>
            </a:r>
          </a:p>
          <a:p>
            <a:pPr marL="285750" indent="-285750">
              <a:buFont typeface="Arial" panose="020B0604020202020204" pitchFamily="34" charset="0"/>
              <a:buChar char="•"/>
            </a:pPr>
            <a:r>
              <a:rPr lang="it-IT" sz="3200" dirty="0" smtClean="0">
                <a:solidFill>
                  <a:srgbClr val="C00000"/>
                </a:solidFill>
                <a:latin typeface="Times New Roman" panose="02020603050405020304" pitchFamily="18" charset="0"/>
                <a:cs typeface="Times New Roman" panose="02020603050405020304" pitchFamily="18" charset="0"/>
              </a:rPr>
              <a:t>DROMOTROPISMO</a:t>
            </a:r>
          </a:p>
          <a:p>
            <a:pPr marL="285750" indent="-285750">
              <a:buFont typeface="Arial" panose="020B0604020202020204" pitchFamily="34" charset="0"/>
              <a:buChar char="•"/>
            </a:pPr>
            <a:r>
              <a:rPr lang="it-IT" sz="3200" dirty="0" smtClean="0">
                <a:solidFill>
                  <a:srgbClr val="C00000"/>
                </a:solidFill>
                <a:latin typeface="Times New Roman" panose="02020603050405020304" pitchFamily="18" charset="0"/>
                <a:cs typeface="Times New Roman" panose="02020603050405020304" pitchFamily="18" charset="0"/>
              </a:rPr>
              <a:t>BATMOTROPISMO</a:t>
            </a:r>
          </a:p>
          <a:p>
            <a:pPr marL="285750" indent="-285750">
              <a:buFont typeface="Arial" panose="020B0604020202020204" pitchFamily="34" charset="0"/>
              <a:buChar char="•"/>
            </a:pPr>
            <a:r>
              <a:rPr lang="it-IT" sz="3200" dirty="0" smtClean="0">
                <a:solidFill>
                  <a:srgbClr val="C00000"/>
                </a:solidFill>
                <a:latin typeface="Times New Roman" panose="02020603050405020304" pitchFamily="18" charset="0"/>
                <a:cs typeface="Times New Roman" panose="02020603050405020304" pitchFamily="18" charset="0"/>
              </a:rPr>
              <a:t>LUSITROPISMO</a:t>
            </a:r>
            <a:endParaRPr lang="it-IT" sz="3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279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056914" y="-5508171"/>
            <a:ext cx="184731" cy="369332"/>
          </a:xfrm>
          <a:prstGeom prst="rect">
            <a:avLst/>
          </a:prstGeom>
          <a:noFill/>
        </p:spPr>
        <p:txBody>
          <a:bodyPr wrap="none" rtlCol="0">
            <a:spAutoFit/>
          </a:bodyPr>
          <a:lstStyle/>
          <a:p>
            <a:endParaRPr lang="it-IT" dirty="0"/>
          </a:p>
        </p:txBody>
      </p:sp>
      <p:sp>
        <p:nvSpPr>
          <p:cNvPr id="2" name="CasellaDiTesto 1">
            <a:extLst>
              <a:ext uri="{FF2B5EF4-FFF2-40B4-BE49-F238E27FC236}">
                <a16:creationId xmlns:a16="http://schemas.microsoft.com/office/drawing/2014/main" id="{006E76D7-0159-F34E-A9A5-EFB08B357036}"/>
              </a:ext>
            </a:extLst>
          </p:cNvPr>
          <p:cNvSpPr txBox="1"/>
          <p:nvPr/>
        </p:nvSpPr>
        <p:spPr>
          <a:xfrm>
            <a:off x="0" y="0"/>
            <a:ext cx="12191999" cy="5970865"/>
          </a:xfrm>
          <a:prstGeom prst="rect">
            <a:avLst/>
          </a:prstGeom>
          <a:noFill/>
        </p:spPr>
        <p:txBody>
          <a:bodyPr wrap="square" rtlCol="0">
            <a:spAutoFit/>
          </a:bodyPr>
          <a:lstStyle/>
          <a:p>
            <a:pPr algn="ctr"/>
            <a:r>
              <a:rPr lang="it-IT" sz="4000" dirty="0">
                <a:solidFill>
                  <a:srgbClr val="C00000"/>
                </a:solidFill>
              </a:rPr>
              <a:t>INVECCHIAMENTO CARDIACO</a:t>
            </a:r>
          </a:p>
          <a:p>
            <a:endParaRPr lang="it-IT" sz="2000" dirty="0"/>
          </a:p>
          <a:p>
            <a:endParaRPr lang="it-IT" sz="2800" dirty="0">
              <a:solidFill>
                <a:srgbClr val="C00000"/>
              </a:solidFill>
            </a:endParaRPr>
          </a:p>
          <a:p>
            <a:pPr algn="just"/>
            <a:r>
              <a:rPr lang="it-IT" sz="2400" i="1" cap="all" dirty="0">
                <a:solidFill>
                  <a:srgbClr val="C00000"/>
                </a:solidFill>
              </a:rPr>
              <a:t>1. rimodellamento vascolare</a:t>
            </a:r>
            <a:r>
              <a:rPr lang="it-IT" sz="2000" cap="all" dirty="0">
                <a:solidFill>
                  <a:srgbClr val="C00000"/>
                </a:solidFill>
              </a:rPr>
              <a:t> </a:t>
            </a:r>
            <a:endParaRPr lang="it-IT" sz="2000" dirty="0"/>
          </a:p>
          <a:p>
            <a:pPr algn="just"/>
            <a:endParaRPr lang="it-IT" sz="2400" cap="all" dirty="0" smtClean="0">
              <a:solidFill>
                <a:srgbClr val="C00000"/>
              </a:solidFill>
            </a:endParaRPr>
          </a:p>
          <a:p>
            <a:pPr algn="just"/>
            <a:r>
              <a:rPr lang="it-IT" sz="2400" cap="all" dirty="0" smtClean="0">
                <a:solidFill>
                  <a:srgbClr val="C00000"/>
                </a:solidFill>
              </a:rPr>
              <a:t>2</a:t>
            </a:r>
            <a:r>
              <a:rPr lang="it-IT" sz="2400" cap="all" dirty="0">
                <a:solidFill>
                  <a:srgbClr val="C00000"/>
                </a:solidFill>
              </a:rPr>
              <a:t>. Incremento complessivo della massa miocardica E DELLO SPESSORE PARIETALE </a:t>
            </a:r>
          </a:p>
          <a:p>
            <a:pPr algn="just"/>
            <a:r>
              <a:rPr lang="it-IT" sz="2400" cap="all" dirty="0" smtClean="0">
                <a:solidFill>
                  <a:srgbClr val="C00000"/>
                </a:solidFill>
              </a:rPr>
              <a:t>     relativo</a:t>
            </a:r>
          </a:p>
          <a:p>
            <a:pPr algn="just"/>
            <a:endParaRPr lang="it-IT" sz="2400" i="1" cap="all" dirty="0" smtClean="0">
              <a:solidFill>
                <a:srgbClr val="C00000"/>
              </a:solidFill>
            </a:endParaRPr>
          </a:p>
          <a:p>
            <a:pPr algn="just"/>
            <a:r>
              <a:rPr lang="it-IT" sz="2400" i="1" cap="all" dirty="0" smtClean="0">
                <a:solidFill>
                  <a:srgbClr val="C00000"/>
                </a:solidFill>
              </a:rPr>
              <a:t>3. </a:t>
            </a:r>
            <a:r>
              <a:rPr lang="it-IT" sz="2400" i="1" cap="all" dirty="0">
                <a:solidFill>
                  <a:srgbClr val="C00000"/>
                </a:solidFill>
              </a:rPr>
              <a:t>alterazioni del metabolismo energetico </a:t>
            </a:r>
            <a:endParaRPr lang="it-IT" sz="2400" i="1" cap="all" dirty="0" smtClean="0">
              <a:solidFill>
                <a:srgbClr val="C00000"/>
              </a:solidFill>
            </a:endParaRPr>
          </a:p>
          <a:p>
            <a:pPr algn="just"/>
            <a:endParaRPr lang="it-IT" sz="2400" i="1" dirty="0" smtClean="0">
              <a:solidFill>
                <a:srgbClr val="C00000"/>
              </a:solidFill>
            </a:endParaRPr>
          </a:p>
          <a:p>
            <a:pPr algn="just"/>
            <a:r>
              <a:rPr lang="it-IT" sz="2400" i="1" dirty="0" smtClean="0">
                <a:solidFill>
                  <a:srgbClr val="C00000"/>
                </a:solidFill>
              </a:rPr>
              <a:t>4. </a:t>
            </a:r>
            <a:r>
              <a:rPr lang="it-IT" sz="2400" i="1" dirty="0">
                <a:solidFill>
                  <a:srgbClr val="C00000"/>
                </a:solidFill>
              </a:rPr>
              <a:t>MODIFICAZIONE DELLA FASE DIASTOLICA PER RIDOTTA COMPLIANCE </a:t>
            </a:r>
            <a:r>
              <a:rPr lang="it-IT" sz="2400" i="1" dirty="0" smtClean="0">
                <a:solidFill>
                  <a:srgbClr val="C00000"/>
                </a:solidFill>
              </a:rPr>
              <a:t>VENTRICOLARE</a:t>
            </a:r>
            <a:endParaRPr lang="it-IT" sz="2000" dirty="0"/>
          </a:p>
          <a:p>
            <a:pPr algn="just"/>
            <a:endParaRPr lang="it-IT" sz="2400" i="1" cap="all" dirty="0" smtClean="0">
              <a:solidFill>
                <a:srgbClr val="C00000"/>
              </a:solidFill>
            </a:endParaRPr>
          </a:p>
          <a:p>
            <a:pPr algn="just"/>
            <a:r>
              <a:rPr lang="it-IT" sz="2400" i="1" cap="all" dirty="0" smtClean="0">
                <a:solidFill>
                  <a:srgbClr val="C00000"/>
                </a:solidFill>
              </a:rPr>
              <a:t>5. </a:t>
            </a:r>
            <a:r>
              <a:rPr lang="it-IT" sz="2400" i="1" cap="all" dirty="0" err="1" smtClean="0">
                <a:solidFill>
                  <a:srgbClr val="C00000"/>
                </a:solidFill>
              </a:rPr>
              <a:t>modiFicazionE</a:t>
            </a:r>
            <a:r>
              <a:rPr lang="it-IT" sz="2400" i="1" cap="all" dirty="0" smtClean="0">
                <a:solidFill>
                  <a:srgbClr val="C00000"/>
                </a:solidFill>
              </a:rPr>
              <a:t> </a:t>
            </a:r>
            <a:r>
              <a:rPr lang="it-IT" sz="2400" i="1" cap="all" dirty="0">
                <a:solidFill>
                  <a:srgbClr val="C00000"/>
                </a:solidFill>
              </a:rPr>
              <a:t>della fase </a:t>
            </a:r>
            <a:r>
              <a:rPr lang="it-IT" sz="2400" i="1" cap="all" dirty="0" smtClean="0">
                <a:solidFill>
                  <a:srgbClr val="C00000"/>
                </a:solidFill>
              </a:rPr>
              <a:t>sistolica</a:t>
            </a:r>
            <a:endParaRPr lang="it-IT" dirty="0"/>
          </a:p>
          <a:p>
            <a:endParaRPr lang="it-IT" dirty="0"/>
          </a:p>
          <a:p>
            <a:endParaRPr lang="it-IT" dirty="0"/>
          </a:p>
          <a:p>
            <a:endParaRPr lang="it-IT" dirty="0"/>
          </a:p>
        </p:txBody>
      </p:sp>
    </p:spTree>
    <p:extLst>
      <p:ext uri="{BB962C8B-B14F-4D97-AF65-F5344CB8AC3E}">
        <p14:creationId xmlns:p14="http://schemas.microsoft.com/office/powerpoint/2010/main" val="3856833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056914" y="-5508171"/>
            <a:ext cx="184731" cy="369332"/>
          </a:xfrm>
          <a:prstGeom prst="rect">
            <a:avLst/>
          </a:prstGeom>
          <a:noFill/>
        </p:spPr>
        <p:txBody>
          <a:bodyPr wrap="none" rtlCol="0">
            <a:spAutoFit/>
          </a:bodyPr>
          <a:lstStyle/>
          <a:p>
            <a:endParaRPr lang="it-IT" dirty="0"/>
          </a:p>
        </p:txBody>
      </p:sp>
      <p:sp>
        <p:nvSpPr>
          <p:cNvPr id="2" name="CasellaDiTesto 1">
            <a:extLst>
              <a:ext uri="{FF2B5EF4-FFF2-40B4-BE49-F238E27FC236}">
                <a16:creationId xmlns:a16="http://schemas.microsoft.com/office/drawing/2014/main" id="{006E76D7-0159-F34E-A9A5-EFB08B357036}"/>
              </a:ext>
            </a:extLst>
          </p:cNvPr>
          <p:cNvSpPr txBox="1"/>
          <p:nvPr/>
        </p:nvSpPr>
        <p:spPr>
          <a:xfrm>
            <a:off x="1" y="0"/>
            <a:ext cx="12191999" cy="5416868"/>
          </a:xfrm>
          <a:prstGeom prst="rect">
            <a:avLst/>
          </a:prstGeom>
          <a:noFill/>
          <a:ln>
            <a:solidFill>
              <a:srgbClr val="C00000"/>
            </a:solidFill>
          </a:ln>
        </p:spPr>
        <p:txBody>
          <a:bodyPr wrap="square" rtlCol="0">
            <a:spAutoFit/>
          </a:bodyPr>
          <a:lstStyle/>
          <a:p>
            <a:pPr algn="ctr"/>
            <a:r>
              <a:rPr lang="it-IT" sz="4000" dirty="0">
                <a:solidFill>
                  <a:srgbClr val="C00000"/>
                </a:solidFill>
              </a:rPr>
              <a:t>INVECCHIAMENTO CARDIACO</a:t>
            </a:r>
          </a:p>
          <a:p>
            <a:endParaRPr lang="it-IT" sz="2000" dirty="0"/>
          </a:p>
          <a:p>
            <a:endParaRPr lang="it-IT" sz="2800" dirty="0">
              <a:solidFill>
                <a:srgbClr val="C00000"/>
              </a:solidFill>
            </a:endParaRPr>
          </a:p>
          <a:p>
            <a:pPr algn="just"/>
            <a:r>
              <a:rPr lang="it-IT" sz="2400" i="1" cap="all" dirty="0">
                <a:solidFill>
                  <a:srgbClr val="C00000"/>
                </a:solidFill>
              </a:rPr>
              <a:t>1. rimodellamento vascolare</a:t>
            </a:r>
            <a:r>
              <a:rPr lang="it-IT" sz="2000" cap="all" dirty="0">
                <a:solidFill>
                  <a:srgbClr val="C00000"/>
                </a:solidFill>
              </a:rPr>
              <a:t> </a:t>
            </a:r>
            <a:endParaRPr lang="it-IT" sz="2000" dirty="0"/>
          </a:p>
          <a:p>
            <a:pPr algn="just"/>
            <a:r>
              <a:rPr lang="it-IT" sz="2400" cap="all" dirty="0" smtClean="0">
                <a:solidFill>
                  <a:srgbClr val="C00000"/>
                </a:solidFill>
              </a:rPr>
              <a:t>                       </a:t>
            </a:r>
          </a:p>
          <a:p>
            <a:pPr algn="just"/>
            <a:r>
              <a:rPr lang="it-IT" sz="2400" cap="all" dirty="0">
                <a:solidFill>
                  <a:srgbClr val="C00000"/>
                </a:solidFill>
              </a:rPr>
              <a:t> </a:t>
            </a:r>
            <a:r>
              <a:rPr lang="it-IT" sz="2400" cap="all" dirty="0" smtClean="0">
                <a:solidFill>
                  <a:srgbClr val="C00000"/>
                </a:solidFill>
              </a:rPr>
              <a:t>                                         spessore dell’intima </a:t>
            </a:r>
          </a:p>
          <a:p>
            <a:pPr algn="just"/>
            <a:endParaRPr lang="it-IT" sz="2400" cap="all" dirty="0" smtClean="0">
              <a:solidFill>
                <a:srgbClr val="C00000"/>
              </a:solidFill>
            </a:endParaRPr>
          </a:p>
          <a:p>
            <a:pPr algn="just"/>
            <a:endParaRPr lang="it-IT" sz="2400" cap="all" dirty="0">
              <a:solidFill>
                <a:srgbClr val="C00000"/>
              </a:solidFill>
            </a:endParaRPr>
          </a:p>
          <a:p>
            <a:pPr algn="just"/>
            <a:r>
              <a:rPr lang="it-IT" sz="2400" cap="all" dirty="0" smtClean="0">
                <a:solidFill>
                  <a:srgbClr val="C00000"/>
                </a:solidFill>
              </a:rPr>
              <a:t>                                                    </a:t>
            </a:r>
          </a:p>
          <a:p>
            <a:pPr algn="just"/>
            <a:endParaRPr lang="it-IT" sz="2400" cap="all" dirty="0">
              <a:solidFill>
                <a:srgbClr val="C00000"/>
              </a:solidFill>
            </a:endParaRPr>
          </a:p>
          <a:p>
            <a:pPr algn="just"/>
            <a:r>
              <a:rPr lang="it-IT" sz="2400" cap="all" dirty="0" smtClean="0">
                <a:solidFill>
                  <a:srgbClr val="C00000"/>
                </a:solidFill>
              </a:rPr>
              <a:t>                                                     </a:t>
            </a:r>
            <a:r>
              <a:rPr lang="it-IT" sz="2400" cap="all" dirty="0" err="1" smtClean="0">
                <a:solidFill>
                  <a:srgbClr val="C00000"/>
                </a:solidFill>
              </a:rPr>
              <a:t>Rigidita’</a:t>
            </a:r>
            <a:endParaRPr lang="it-IT" sz="2400" cap="all" dirty="0" smtClean="0">
              <a:solidFill>
                <a:srgbClr val="C00000"/>
              </a:solidFill>
            </a:endParaRPr>
          </a:p>
          <a:p>
            <a:pPr algn="just"/>
            <a:r>
              <a:rPr lang="it-IT" sz="2400" cap="all" dirty="0">
                <a:solidFill>
                  <a:srgbClr val="C00000"/>
                </a:solidFill>
              </a:rPr>
              <a:t> </a:t>
            </a:r>
            <a:r>
              <a:rPr lang="it-IT" sz="2400" cap="all" dirty="0" smtClean="0">
                <a:solidFill>
                  <a:srgbClr val="C00000"/>
                </a:solidFill>
              </a:rPr>
              <a:t>                                          </a:t>
            </a:r>
          </a:p>
          <a:p>
            <a:pPr algn="just"/>
            <a:r>
              <a:rPr lang="it-IT" sz="2400" cap="all" dirty="0">
                <a:solidFill>
                  <a:srgbClr val="C00000"/>
                </a:solidFill>
              </a:rPr>
              <a:t> </a:t>
            </a:r>
            <a:r>
              <a:rPr lang="it-IT" sz="2400" cap="all" dirty="0" smtClean="0">
                <a:solidFill>
                  <a:srgbClr val="C00000"/>
                </a:solidFill>
              </a:rPr>
              <a:t>                                          </a:t>
            </a:r>
          </a:p>
          <a:p>
            <a:endParaRPr lang="it-IT" dirty="0"/>
          </a:p>
        </p:txBody>
      </p:sp>
      <p:sp>
        <p:nvSpPr>
          <p:cNvPr id="5" name="Freccia in giù 4"/>
          <p:cNvSpPr/>
          <p:nvPr/>
        </p:nvSpPr>
        <p:spPr>
          <a:xfrm rot="10800000">
            <a:off x="6491174" y="3474039"/>
            <a:ext cx="797442" cy="113768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p:cNvSpPr/>
          <p:nvPr/>
        </p:nvSpPr>
        <p:spPr>
          <a:xfrm rot="10800000">
            <a:off x="6496492" y="1531210"/>
            <a:ext cx="797442" cy="113768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a destra 2"/>
          <p:cNvSpPr/>
          <p:nvPr/>
        </p:nvSpPr>
        <p:spPr>
          <a:xfrm rot="5400000">
            <a:off x="3455581" y="2881423"/>
            <a:ext cx="1233377" cy="72301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41083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056914" y="-5508171"/>
            <a:ext cx="184731" cy="369332"/>
          </a:xfrm>
          <a:prstGeom prst="rect">
            <a:avLst/>
          </a:prstGeom>
          <a:noFill/>
        </p:spPr>
        <p:txBody>
          <a:bodyPr wrap="none" rtlCol="0">
            <a:spAutoFit/>
          </a:bodyPr>
          <a:lstStyle/>
          <a:p>
            <a:endParaRPr lang="it-IT" dirty="0"/>
          </a:p>
        </p:txBody>
      </p:sp>
      <p:sp>
        <p:nvSpPr>
          <p:cNvPr id="2" name="CasellaDiTesto 1">
            <a:extLst>
              <a:ext uri="{FF2B5EF4-FFF2-40B4-BE49-F238E27FC236}">
                <a16:creationId xmlns:a16="http://schemas.microsoft.com/office/drawing/2014/main" id="{006E76D7-0159-F34E-A9A5-EFB08B357036}"/>
              </a:ext>
            </a:extLst>
          </p:cNvPr>
          <p:cNvSpPr txBox="1"/>
          <p:nvPr/>
        </p:nvSpPr>
        <p:spPr>
          <a:xfrm>
            <a:off x="0" y="0"/>
            <a:ext cx="12191999" cy="5262979"/>
          </a:xfrm>
          <a:prstGeom prst="rect">
            <a:avLst/>
          </a:prstGeom>
          <a:noFill/>
        </p:spPr>
        <p:txBody>
          <a:bodyPr wrap="square" rtlCol="0">
            <a:spAutoFit/>
          </a:bodyPr>
          <a:lstStyle/>
          <a:p>
            <a:pPr algn="ctr"/>
            <a:r>
              <a:rPr lang="it-IT" sz="4000" dirty="0">
                <a:solidFill>
                  <a:srgbClr val="C00000"/>
                </a:solidFill>
              </a:rPr>
              <a:t>INVECCHIAMENTO CARDIACO</a:t>
            </a:r>
          </a:p>
          <a:p>
            <a:endParaRPr lang="it-IT" sz="2000" dirty="0"/>
          </a:p>
          <a:p>
            <a:pPr algn="just"/>
            <a:r>
              <a:rPr lang="it-IT" sz="2400" cap="all" dirty="0" smtClean="0">
                <a:solidFill>
                  <a:srgbClr val="C00000"/>
                </a:solidFill>
              </a:rPr>
              <a:t>2. </a:t>
            </a:r>
            <a:r>
              <a:rPr lang="it-IT" sz="2400" cap="all" dirty="0">
                <a:solidFill>
                  <a:srgbClr val="C00000"/>
                </a:solidFill>
              </a:rPr>
              <a:t>Incremento complessivo della massa miocardica E DELLO SPESSORE PARIETALE </a:t>
            </a:r>
          </a:p>
          <a:p>
            <a:pPr algn="just"/>
            <a:r>
              <a:rPr lang="it-IT" sz="2400" cap="all" dirty="0" smtClean="0">
                <a:solidFill>
                  <a:srgbClr val="C00000"/>
                </a:solidFill>
              </a:rPr>
              <a:t>     relativo </a:t>
            </a:r>
            <a:r>
              <a:rPr lang="it-IT" sz="2400" dirty="0"/>
              <a:t>(rapporto fra lo spessore della parete e il raggio della camera ventricolare ) </a:t>
            </a:r>
            <a:endParaRPr lang="it-IT" sz="2400" cap="all" dirty="0" smtClean="0">
              <a:solidFill>
                <a:srgbClr val="C00000"/>
              </a:solidFill>
            </a:endParaRPr>
          </a:p>
          <a:p>
            <a:pPr algn="just"/>
            <a:r>
              <a:rPr lang="it-IT" sz="2400" cap="all" dirty="0" smtClean="0">
                <a:solidFill>
                  <a:srgbClr val="C00000"/>
                </a:solidFill>
              </a:rPr>
              <a:t>                                            </a:t>
            </a:r>
          </a:p>
          <a:p>
            <a:pPr algn="just"/>
            <a:endParaRPr lang="it-IT" sz="2400" cap="all" dirty="0">
              <a:solidFill>
                <a:srgbClr val="C00000"/>
              </a:solidFill>
            </a:endParaRPr>
          </a:p>
          <a:p>
            <a:pPr algn="just"/>
            <a:r>
              <a:rPr lang="it-IT" sz="2400" cap="all" dirty="0" smtClean="0">
                <a:solidFill>
                  <a:srgbClr val="C00000"/>
                </a:solidFill>
              </a:rPr>
              <a:t>                   </a:t>
            </a:r>
          </a:p>
          <a:p>
            <a:pPr algn="just"/>
            <a:r>
              <a:rPr lang="it-IT" sz="2400" cap="all" dirty="0">
                <a:solidFill>
                  <a:srgbClr val="C00000"/>
                </a:solidFill>
              </a:rPr>
              <a:t> </a:t>
            </a:r>
            <a:r>
              <a:rPr lang="it-IT" sz="2400" cap="all" dirty="0" smtClean="0">
                <a:solidFill>
                  <a:srgbClr val="C00000"/>
                </a:solidFill>
              </a:rPr>
              <a:t>              </a:t>
            </a:r>
            <a:r>
              <a:rPr lang="it-IT" sz="2400" cap="all" dirty="0">
                <a:solidFill>
                  <a:srgbClr val="C00000"/>
                </a:solidFill>
              </a:rPr>
              <a:t> </a:t>
            </a:r>
            <a:r>
              <a:rPr lang="it-IT" sz="2400" cap="all" dirty="0" smtClean="0">
                <a:solidFill>
                  <a:srgbClr val="C00000"/>
                </a:solidFill>
              </a:rPr>
              <a:t>                          - spessore ventricoli </a:t>
            </a:r>
          </a:p>
          <a:p>
            <a:pPr algn="just"/>
            <a:endParaRPr lang="it-IT" sz="2400" cap="all" dirty="0">
              <a:solidFill>
                <a:srgbClr val="C00000"/>
              </a:solidFill>
            </a:endParaRPr>
          </a:p>
          <a:p>
            <a:pPr algn="just"/>
            <a:r>
              <a:rPr lang="it-IT" sz="2400" cap="all" dirty="0" smtClean="0">
                <a:solidFill>
                  <a:srgbClr val="C00000"/>
                </a:solidFill>
              </a:rPr>
              <a:t>                   </a:t>
            </a:r>
          </a:p>
          <a:p>
            <a:pPr algn="just"/>
            <a:r>
              <a:rPr lang="it-IT" sz="2400" cap="all" dirty="0">
                <a:solidFill>
                  <a:srgbClr val="C00000"/>
                </a:solidFill>
              </a:rPr>
              <a:t> </a:t>
            </a:r>
            <a:r>
              <a:rPr lang="it-IT" sz="2400" cap="all" dirty="0" smtClean="0">
                <a:solidFill>
                  <a:srgbClr val="C00000"/>
                </a:solidFill>
              </a:rPr>
              <a:t>                                         - dilatazione Atri</a:t>
            </a:r>
          </a:p>
          <a:p>
            <a:pPr algn="just"/>
            <a:r>
              <a:rPr lang="it-IT" sz="2400" cap="all" dirty="0">
                <a:solidFill>
                  <a:srgbClr val="C00000"/>
                </a:solidFill>
              </a:rPr>
              <a:t> </a:t>
            </a:r>
            <a:r>
              <a:rPr lang="it-IT" sz="2400" cap="all" dirty="0" smtClean="0">
                <a:solidFill>
                  <a:srgbClr val="C00000"/>
                </a:solidFill>
              </a:rPr>
              <a:t>                  </a:t>
            </a:r>
            <a:endParaRPr lang="it-IT" sz="2400" i="1" cap="all" dirty="0" smtClean="0">
              <a:solidFill>
                <a:srgbClr val="C00000"/>
              </a:solidFill>
            </a:endParaRPr>
          </a:p>
          <a:p>
            <a:r>
              <a:rPr lang="it-IT" dirty="0" smtClean="0"/>
              <a:t>                                              </a:t>
            </a:r>
            <a:endParaRPr lang="it-IT" dirty="0"/>
          </a:p>
          <a:p>
            <a:endParaRPr lang="it-IT" dirty="0"/>
          </a:p>
        </p:txBody>
      </p:sp>
      <p:sp>
        <p:nvSpPr>
          <p:cNvPr id="5" name="Freccia in giù 4"/>
          <p:cNvSpPr/>
          <p:nvPr/>
        </p:nvSpPr>
        <p:spPr>
          <a:xfrm rot="10800000">
            <a:off x="6198764" y="2388929"/>
            <a:ext cx="574155" cy="951495"/>
          </a:xfrm>
          <a:prstGeom prst="downArrow">
            <a:avLst>
              <a:gd name="adj1" fmla="val 50000"/>
              <a:gd name="adj2" fmla="val 4733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p:cNvSpPr/>
          <p:nvPr/>
        </p:nvSpPr>
        <p:spPr>
          <a:xfrm rot="10800000">
            <a:off x="6188141" y="3646900"/>
            <a:ext cx="574155" cy="951495"/>
          </a:xfrm>
          <a:prstGeom prst="downArrow">
            <a:avLst>
              <a:gd name="adj1" fmla="val 50000"/>
              <a:gd name="adj2" fmla="val 4733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85018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p:cNvSpPr>
            <a:spLocks noGrp="1"/>
          </p:cNvSpPr>
          <p:nvPr>
            <p:ph type="subTitle" idx="1"/>
          </p:nvPr>
        </p:nvSpPr>
        <p:spPr>
          <a:xfrm>
            <a:off x="723900" y="503582"/>
            <a:ext cx="10744200" cy="5870547"/>
          </a:xfrm>
        </p:spPr>
        <p:txBody>
          <a:bodyPr>
            <a:noAutofit/>
          </a:bodyPr>
          <a:lstStyle/>
          <a:p>
            <a:r>
              <a:rPr lang="it-IT" sz="4000" dirty="0">
                <a:solidFill>
                  <a:srgbClr val="C00000"/>
                </a:solidFill>
              </a:rPr>
              <a:t>SCOMPENSO CARDIACO</a:t>
            </a:r>
            <a:endParaRPr lang="it-IT" dirty="0">
              <a:solidFill>
                <a:srgbClr val="C00000"/>
              </a:solidFill>
            </a:endParaRPr>
          </a:p>
          <a:p>
            <a:endParaRPr lang="it-IT" dirty="0">
              <a:solidFill>
                <a:srgbClr val="85062B"/>
              </a:solidFill>
            </a:endParaRPr>
          </a:p>
          <a:p>
            <a:pPr algn="just"/>
            <a:r>
              <a:rPr lang="it-IT" sz="3200" dirty="0"/>
              <a:t>Lo scompenso cardiaco è una sindrome clinica caratterizzata da sintomi tipici (fame d’aria, gonfiore delle caviglie e astenia) che può essere accompagnata da segni </a:t>
            </a:r>
            <a:r>
              <a:rPr lang="it-IT" sz="3200" dirty="0" smtClean="0"/>
              <a:t>(turgore </a:t>
            </a:r>
            <a:r>
              <a:rPr lang="it-IT" sz="3200" dirty="0"/>
              <a:t>giugulare, crepitii polmonari ed edemi periferici), causata da </a:t>
            </a:r>
            <a:r>
              <a:rPr lang="it-IT" sz="3200" b="1" u="sng" dirty="0">
                <a:solidFill>
                  <a:srgbClr val="FF0000"/>
                </a:solidFill>
              </a:rPr>
              <a:t>anormalità cardiache funzionali e/o strutturali che portano a un ridotto output cardiaco e/o elevate pressioni intracardiache </a:t>
            </a:r>
            <a:r>
              <a:rPr lang="it-IT" sz="3200" dirty="0"/>
              <a:t>a riposo o durante stress</a:t>
            </a:r>
            <a:r>
              <a:rPr lang="it-IT" sz="3200" dirty="0" smtClean="0"/>
              <a:t>.</a:t>
            </a:r>
          </a:p>
          <a:p>
            <a:pPr algn="just"/>
            <a:endParaRPr lang="it-IT" sz="3200" dirty="0" smtClean="0"/>
          </a:p>
          <a:p>
            <a:pPr algn="just"/>
            <a:r>
              <a:rPr lang="it-IT" sz="3200" dirty="0" smtClean="0"/>
              <a:t>ESC </a:t>
            </a:r>
            <a:r>
              <a:rPr lang="it-IT" sz="3200" dirty="0" err="1" smtClean="0"/>
              <a:t>Guidelines</a:t>
            </a:r>
            <a:r>
              <a:rPr lang="it-IT" sz="3200" dirty="0" smtClean="0"/>
              <a:t> (Eur </a:t>
            </a:r>
            <a:r>
              <a:rPr lang="it-IT" sz="3200" dirty="0" err="1" smtClean="0"/>
              <a:t>Heart</a:t>
            </a:r>
            <a:r>
              <a:rPr lang="it-IT" sz="3200" dirty="0" smtClean="0"/>
              <a:t> Journal 2021,42, 3599-3726)</a:t>
            </a:r>
            <a:endParaRPr lang="it-IT" sz="3200" dirty="0"/>
          </a:p>
        </p:txBody>
      </p:sp>
    </p:spTree>
    <p:extLst>
      <p:ext uri="{BB962C8B-B14F-4D97-AF65-F5344CB8AC3E}">
        <p14:creationId xmlns:p14="http://schemas.microsoft.com/office/powerpoint/2010/main" val="589179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056914" y="-5508171"/>
            <a:ext cx="184731" cy="369332"/>
          </a:xfrm>
          <a:prstGeom prst="rect">
            <a:avLst/>
          </a:prstGeom>
          <a:noFill/>
        </p:spPr>
        <p:txBody>
          <a:bodyPr wrap="none" rtlCol="0">
            <a:spAutoFit/>
          </a:bodyPr>
          <a:lstStyle/>
          <a:p>
            <a:endParaRPr lang="it-IT" dirty="0"/>
          </a:p>
        </p:txBody>
      </p:sp>
      <p:sp>
        <p:nvSpPr>
          <p:cNvPr id="2" name="CasellaDiTesto 1">
            <a:extLst>
              <a:ext uri="{FF2B5EF4-FFF2-40B4-BE49-F238E27FC236}">
                <a16:creationId xmlns:a16="http://schemas.microsoft.com/office/drawing/2014/main" id="{006E76D7-0159-F34E-A9A5-EFB08B357036}"/>
              </a:ext>
            </a:extLst>
          </p:cNvPr>
          <p:cNvSpPr txBox="1"/>
          <p:nvPr/>
        </p:nvSpPr>
        <p:spPr>
          <a:xfrm>
            <a:off x="0" y="0"/>
            <a:ext cx="12191999" cy="7848302"/>
          </a:xfrm>
          <a:prstGeom prst="rect">
            <a:avLst/>
          </a:prstGeom>
          <a:noFill/>
        </p:spPr>
        <p:txBody>
          <a:bodyPr wrap="square" rtlCol="0">
            <a:spAutoFit/>
          </a:bodyPr>
          <a:lstStyle/>
          <a:p>
            <a:pPr algn="ctr"/>
            <a:r>
              <a:rPr lang="it-IT" sz="4000" dirty="0">
                <a:solidFill>
                  <a:srgbClr val="C00000"/>
                </a:solidFill>
              </a:rPr>
              <a:t>INVECCHIAMENTO CARDIACO</a:t>
            </a:r>
          </a:p>
          <a:p>
            <a:endParaRPr lang="it-IT" sz="2000" dirty="0"/>
          </a:p>
          <a:p>
            <a:pPr algn="just"/>
            <a:r>
              <a:rPr lang="it-IT" sz="2400" cap="all" dirty="0" smtClean="0">
                <a:solidFill>
                  <a:srgbClr val="C00000"/>
                </a:solidFill>
              </a:rPr>
              <a:t>2. </a:t>
            </a:r>
            <a:r>
              <a:rPr lang="it-IT" sz="2400" cap="all" dirty="0">
                <a:solidFill>
                  <a:srgbClr val="C00000"/>
                </a:solidFill>
              </a:rPr>
              <a:t>Incremento complessivo della massa miocardica E DELLO SPESSORE PARIETALE </a:t>
            </a:r>
          </a:p>
          <a:p>
            <a:pPr algn="just"/>
            <a:r>
              <a:rPr lang="it-IT" sz="2400" cap="all" dirty="0" smtClean="0">
                <a:solidFill>
                  <a:srgbClr val="C00000"/>
                </a:solidFill>
              </a:rPr>
              <a:t>     relativo </a:t>
            </a:r>
            <a:r>
              <a:rPr lang="it-IT" sz="2400" dirty="0"/>
              <a:t>(rapporto fra lo spessore della parete e il raggio della camera ventricolare ) </a:t>
            </a:r>
            <a:endParaRPr lang="it-IT" sz="2400" cap="all" dirty="0" smtClean="0">
              <a:solidFill>
                <a:srgbClr val="C00000"/>
              </a:solidFill>
            </a:endParaRPr>
          </a:p>
          <a:p>
            <a:pPr algn="just"/>
            <a:r>
              <a:rPr lang="it-IT" sz="2400" cap="all" dirty="0" smtClean="0">
                <a:solidFill>
                  <a:srgbClr val="C00000"/>
                </a:solidFill>
              </a:rPr>
              <a:t>                                            </a:t>
            </a:r>
          </a:p>
          <a:p>
            <a:pPr algn="just"/>
            <a:endParaRPr lang="it-IT" sz="2400" cap="all" dirty="0">
              <a:solidFill>
                <a:srgbClr val="C00000"/>
              </a:solidFill>
            </a:endParaRPr>
          </a:p>
          <a:p>
            <a:pPr algn="just"/>
            <a:r>
              <a:rPr lang="it-IT" sz="2400" cap="all" dirty="0" smtClean="0">
                <a:solidFill>
                  <a:srgbClr val="C00000"/>
                </a:solidFill>
              </a:rPr>
              <a:t>                                     numero dei </a:t>
            </a:r>
            <a:r>
              <a:rPr lang="it-IT" sz="2400" cap="all" dirty="0" err="1" smtClean="0">
                <a:solidFill>
                  <a:srgbClr val="C00000"/>
                </a:solidFill>
              </a:rPr>
              <a:t>miociti</a:t>
            </a:r>
            <a:endParaRPr lang="it-IT" sz="2400" cap="all" dirty="0" smtClean="0">
              <a:solidFill>
                <a:srgbClr val="C00000"/>
              </a:solidFill>
            </a:endParaRPr>
          </a:p>
          <a:p>
            <a:pPr algn="just"/>
            <a:endParaRPr lang="it-IT" sz="2400" cap="all" dirty="0">
              <a:solidFill>
                <a:srgbClr val="C00000"/>
              </a:solidFill>
            </a:endParaRPr>
          </a:p>
          <a:p>
            <a:pPr algn="just"/>
            <a:r>
              <a:rPr lang="it-IT" sz="2400" cap="all" dirty="0" smtClean="0">
                <a:solidFill>
                  <a:srgbClr val="C00000"/>
                </a:solidFill>
              </a:rPr>
              <a:t>                     </a:t>
            </a:r>
          </a:p>
          <a:p>
            <a:pPr algn="just"/>
            <a:r>
              <a:rPr lang="it-IT" sz="2400" cap="all" dirty="0">
                <a:solidFill>
                  <a:srgbClr val="C00000"/>
                </a:solidFill>
              </a:rPr>
              <a:t> </a:t>
            </a:r>
            <a:r>
              <a:rPr lang="it-IT" sz="2400" cap="all" dirty="0" smtClean="0">
                <a:solidFill>
                  <a:srgbClr val="C00000"/>
                </a:solidFill>
              </a:rPr>
              <a:t>                  Ipertrofia dei </a:t>
            </a:r>
            <a:r>
              <a:rPr lang="it-IT" sz="2400" cap="all" dirty="0" err="1" smtClean="0">
                <a:solidFill>
                  <a:srgbClr val="C00000"/>
                </a:solidFill>
              </a:rPr>
              <a:t>miociti</a:t>
            </a:r>
            <a:r>
              <a:rPr lang="it-IT" sz="2400" cap="all" dirty="0" smtClean="0">
                <a:solidFill>
                  <a:srgbClr val="C00000"/>
                </a:solidFill>
              </a:rPr>
              <a:t> rimanenti</a:t>
            </a:r>
          </a:p>
          <a:p>
            <a:pPr algn="just"/>
            <a:endParaRPr lang="it-IT" sz="2400" cap="all" dirty="0">
              <a:solidFill>
                <a:srgbClr val="C00000"/>
              </a:solidFill>
            </a:endParaRPr>
          </a:p>
          <a:p>
            <a:pPr algn="just"/>
            <a:r>
              <a:rPr lang="it-IT" sz="2400" cap="all" dirty="0" smtClean="0">
                <a:solidFill>
                  <a:srgbClr val="C00000"/>
                </a:solidFill>
              </a:rPr>
              <a:t>                   </a:t>
            </a:r>
          </a:p>
          <a:p>
            <a:pPr algn="just"/>
            <a:r>
              <a:rPr lang="it-IT" sz="2400" cap="all" dirty="0">
                <a:solidFill>
                  <a:srgbClr val="C00000"/>
                </a:solidFill>
              </a:rPr>
              <a:t> </a:t>
            </a:r>
            <a:r>
              <a:rPr lang="it-IT" sz="2400" cap="all" dirty="0" smtClean="0">
                <a:solidFill>
                  <a:srgbClr val="C00000"/>
                </a:solidFill>
              </a:rPr>
              <a:t>               </a:t>
            </a:r>
          </a:p>
          <a:p>
            <a:pPr algn="just"/>
            <a:r>
              <a:rPr lang="it-IT" sz="2400" cap="all" dirty="0">
                <a:solidFill>
                  <a:srgbClr val="C00000"/>
                </a:solidFill>
              </a:rPr>
              <a:t> </a:t>
            </a:r>
            <a:r>
              <a:rPr lang="it-IT" sz="2400" cap="all" dirty="0" smtClean="0">
                <a:solidFill>
                  <a:srgbClr val="C00000"/>
                </a:solidFill>
              </a:rPr>
              <a:t>               Collagene interstiziale e fibrosi </a:t>
            </a:r>
          </a:p>
          <a:p>
            <a:pPr algn="just"/>
            <a:endParaRPr lang="it-IT" sz="2400" cap="all" dirty="0">
              <a:solidFill>
                <a:srgbClr val="C00000"/>
              </a:solidFill>
            </a:endParaRPr>
          </a:p>
          <a:p>
            <a:pPr algn="just"/>
            <a:r>
              <a:rPr lang="it-IT" sz="2400" cap="all" dirty="0" smtClean="0">
                <a:solidFill>
                  <a:srgbClr val="C00000"/>
                </a:solidFill>
              </a:rPr>
              <a:t>                   </a:t>
            </a:r>
          </a:p>
          <a:p>
            <a:pPr algn="just"/>
            <a:r>
              <a:rPr lang="it-IT" sz="2400" cap="all" dirty="0">
                <a:solidFill>
                  <a:srgbClr val="C00000"/>
                </a:solidFill>
              </a:rPr>
              <a:t> </a:t>
            </a:r>
            <a:r>
              <a:rPr lang="it-IT" sz="2400" cap="all" dirty="0" smtClean="0">
                <a:solidFill>
                  <a:srgbClr val="C00000"/>
                </a:solidFill>
              </a:rPr>
              <a:t>                 </a:t>
            </a:r>
          </a:p>
          <a:p>
            <a:pPr algn="just"/>
            <a:r>
              <a:rPr lang="it-IT" sz="2400" cap="all" dirty="0">
                <a:solidFill>
                  <a:srgbClr val="C00000"/>
                </a:solidFill>
              </a:rPr>
              <a:t> </a:t>
            </a:r>
            <a:r>
              <a:rPr lang="it-IT" sz="2400" cap="all" dirty="0" smtClean="0">
                <a:solidFill>
                  <a:srgbClr val="C00000"/>
                </a:solidFill>
              </a:rPr>
              <a:t>              Tessuto adiposo </a:t>
            </a:r>
            <a:r>
              <a:rPr lang="it-IT" sz="2400" cap="all" dirty="0" err="1" smtClean="0">
                <a:solidFill>
                  <a:srgbClr val="C00000"/>
                </a:solidFill>
              </a:rPr>
              <a:t>sottoepicardico</a:t>
            </a:r>
            <a:endParaRPr lang="it-IT" sz="2400" cap="all" dirty="0" smtClean="0">
              <a:solidFill>
                <a:srgbClr val="C00000"/>
              </a:solidFill>
            </a:endParaRPr>
          </a:p>
          <a:p>
            <a:pPr algn="just"/>
            <a:endParaRPr lang="it-IT" sz="2400" i="1" cap="all" dirty="0" smtClean="0">
              <a:solidFill>
                <a:srgbClr val="C00000"/>
              </a:solidFill>
            </a:endParaRPr>
          </a:p>
          <a:p>
            <a:r>
              <a:rPr lang="it-IT" dirty="0" smtClean="0"/>
              <a:t>                                              </a:t>
            </a:r>
            <a:endParaRPr lang="it-IT" dirty="0"/>
          </a:p>
          <a:p>
            <a:endParaRPr lang="it-IT" dirty="0"/>
          </a:p>
        </p:txBody>
      </p:sp>
      <p:sp>
        <p:nvSpPr>
          <p:cNvPr id="4" name="Freccia in giù 3"/>
          <p:cNvSpPr/>
          <p:nvPr/>
        </p:nvSpPr>
        <p:spPr>
          <a:xfrm>
            <a:off x="5996758" y="2197788"/>
            <a:ext cx="584790"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in giù 4"/>
          <p:cNvSpPr/>
          <p:nvPr/>
        </p:nvSpPr>
        <p:spPr>
          <a:xfrm rot="10800000">
            <a:off x="6023335" y="3269921"/>
            <a:ext cx="574155" cy="718028"/>
          </a:xfrm>
          <a:prstGeom prst="downArrow">
            <a:avLst>
              <a:gd name="adj1" fmla="val 50000"/>
              <a:gd name="adj2" fmla="val 4733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p:cNvSpPr/>
          <p:nvPr/>
        </p:nvSpPr>
        <p:spPr>
          <a:xfrm rot="10800000">
            <a:off x="6007393" y="4493166"/>
            <a:ext cx="574155" cy="765614"/>
          </a:xfrm>
          <a:prstGeom prst="downArrow">
            <a:avLst>
              <a:gd name="adj1" fmla="val 50000"/>
              <a:gd name="adj2" fmla="val 4733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p:cNvSpPr/>
          <p:nvPr/>
        </p:nvSpPr>
        <p:spPr>
          <a:xfrm rot="10800000">
            <a:off x="6053467" y="6070130"/>
            <a:ext cx="574155" cy="725135"/>
          </a:xfrm>
          <a:prstGeom prst="downArrow">
            <a:avLst>
              <a:gd name="adj1" fmla="val 50000"/>
              <a:gd name="adj2" fmla="val 4733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6024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056914" y="-5508171"/>
            <a:ext cx="184731" cy="369332"/>
          </a:xfrm>
          <a:prstGeom prst="rect">
            <a:avLst/>
          </a:prstGeom>
          <a:noFill/>
        </p:spPr>
        <p:txBody>
          <a:bodyPr wrap="none" rtlCol="0">
            <a:spAutoFit/>
          </a:bodyPr>
          <a:lstStyle/>
          <a:p>
            <a:endParaRPr lang="it-IT" dirty="0"/>
          </a:p>
        </p:txBody>
      </p:sp>
      <p:sp>
        <p:nvSpPr>
          <p:cNvPr id="2" name="CasellaDiTesto 1">
            <a:extLst>
              <a:ext uri="{FF2B5EF4-FFF2-40B4-BE49-F238E27FC236}">
                <a16:creationId xmlns:a16="http://schemas.microsoft.com/office/drawing/2014/main" id="{006E76D7-0159-F34E-A9A5-EFB08B357036}"/>
              </a:ext>
            </a:extLst>
          </p:cNvPr>
          <p:cNvSpPr txBox="1"/>
          <p:nvPr/>
        </p:nvSpPr>
        <p:spPr>
          <a:xfrm>
            <a:off x="0" y="0"/>
            <a:ext cx="12191999" cy="2954655"/>
          </a:xfrm>
          <a:prstGeom prst="rect">
            <a:avLst/>
          </a:prstGeom>
          <a:noFill/>
        </p:spPr>
        <p:txBody>
          <a:bodyPr wrap="square" rtlCol="0">
            <a:spAutoFit/>
          </a:bodyPr>
          <a:lstStyle/>
          <a:p>
            <a:pPr algn="ctr"/>
            <a:r>
              <a:rPr lang="it-IT" sz="4000" dirty="0">
                <a:solidFill>
                  <a:srgbClr val="C00000"/>
                </a:solidFill>
              </a:rPr>
              <a:t>INVECCHIAMENTO CARDIACO</a:t>
            </a:r>
          </a:p>
          <a:p>
            <a:endParaRPr lang="it-IT" sz="2000" dirty="0"/>
          </a:p>
          <a:p>
            <a:pPr algn="just"/>
            <a:endParaRPr lang="it-IT" sz="2400" i="1" cap="all" dirty="0" smtClean="0">
              <a:solidFill>
                <a:srgbClr val="C00000"/>
              </a:solidFill>
            </a:endParaRPr>
          </a:p>
          <a:p>
            <a:pPr algn="just"/>
            <a:r>
              <a:rPr lang="it-IT" sz="2400" i="1" cap="all" dirty="0" smtClean="0">
                <a:solidFill>
                  <a:srgbClr val="C00000"/>
                </a:solidFill>
              </a:rPr>
              <a:t>3. </a:t>
            </a:r>
            <a:r>
              <a:rPr lang="it-IT" sz="2400" i="1" cap="all" dirty="0">
                <a:solidFill>
                  <a:srgbClr val="C00000"/>
                </a:solidFill>
              </a:rPr>
              <a:t>alterazioni del metabolismo energetico </a:t>
            </a:r>
            <a:endParaRPr lang="it-IT" sz="2400" i="1" cap="all" dirty="0" smtClean="0">
              <a:solidFill>
                <a:srgbClr val="C00000"/>
              </a:solidFill>
            </a:endParaRPr>
          </a:p>
          <a:p>
            <a:pPr algn="just"/>
            <a:endParaRPr lang="it-IT" sz="2400" i="1" dirty="0" smtClean="0">
              <a:solidFill>
                <a:srgbClr val="C00000"/>
              </a:solidFill>
            </a:endParaRPr>
          </a:p>
          <a:p>
            <a:endParaRPr lang="it-IT" dirty="0"/>
          </a:p>
          <a:p>
            <a:endParaRPr lang="it-IT" dirty="0"/>
          </a:p>
          <a:p>
            <a:endParaRPr lang="it-IT" dirty="0"/>
          </a:p>
        </p:txBody>
      </p:sp>
      <p:sp>
        <p:nvSpPr>
          <p:cNvPr id="3" name="Rettangolo 2"/>
          <p:cNvSpPr/>
          <p:nvPr/>
        </p:nvSpPr>
        <p:spPr>
          <a:xfrm>
            <a:off x="2977116" y="2298039"/>
            <a:ext cx="3780407" cy="369332"/>
          </a:xfrm>
          <a:prstGeom prst="rect">
            <a:avLst/>
          </a:prstGeom>
        </p:spPr>
        <p:txBody>
          <a:bodyPr wrap="square">
            <a:spAutoFit/>
          </a:bodyPr>
          <a:lstStyle/>
          <a:p>
            <a:r>
              <a:rPr lang="it-IT" cap="all" dirty="0" smtClean="0">
                <a:solidFill>
                  <a:srgbClr val="C00000"/>
                </a:solidFill>
              </a:rPr>
              <a:t>numero </a:t>
            </a:r>
            <a:r>
              <a:rPr lang="it-IT" cap="all" dirty="0">
                <a:solidFill>
                  <a:srgbClr val="C00000"/>
                </a:solidFill>
              </a:rPr>
              <a:t>dei </a:t>
            </a:r>
            <a:r>
              <a:rPr lang="it-IT" cap="all" dirty="0" smtClean="0">
                <a:solidFill>
                  <a:srgbClr val="C00000"/>
                </a:solidFill>
              </a:rPr>
              <a:t>mitocondri</a:t>
            </a:r>
            <a:endParaRPr lang="it-IT" dirty="0"/>
          </a:p>
        </p:txBody>
      </p:sp>
      <p:sp>
        <p:nvSpPr>
          <p:cNvPr id="5" name="Freccia in giù 4"/>
          <p:cNvSpPr/>
          <p:nvPr/>
        </p:nvSpPr>
        <p:spPr>
          <a:xfrm>
            <a:off x="8553905" y="2024078"/>
            <a:ext cx="584790"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1690577" y="3244334"/>
            <a:ext cx="5804395" cy="369332"/>
          </a:xfrm>
          <a:prstGeom prst="rect">
            <a:avLst/>
          </a:prstGeom>
        </p:spPr>
        <p:txBody>
          <a:bodyPr wrap="square">
            <a:spAutoFit/>
          </a:bodyPr>
          <a:lstStyle/>
          <a:p>
            <a:r>
              <a:rPr lang="it-IT" cap="all" dirty="0" smtClean="0">
                <a:solidFill>
                  <a:srgbClr val="C00000"/>
                </a:solidFill>
              </a:rPr>
              <a:t>                        ATP citoplasmatica  </a:t>
            </a:r>
            <a:endParaRPr lang="it-IT" dirty="0"/>
          </a:p>
        </p:txBody>
      </p:sp>
      <p:sp>
        <p:nvSpPr>
          <p:cNvPr id="6" name="Rettangolo 5"/>
          <p:cNvSpPr/>
          <p:nvPr/>
        </p:nvSpPr>
        <p:spPr>
          <a:xfrm>
            <a:off x="2902688" y="4116211"/>
            <a:ext cx="4782202" cy="369332"/>
          </a:xfrm>
          <a:prstGeom prst="rect">
            <a:avLst/>
          </a:prstGeom>
        </p:spPr>
        <p:txBody>
          <a:bodyPr wrap="square">
            <a:spAutoFit/>
          </a:bodyPr>
          <a:lstStyle/>
          <a:p>
            <a:r>
              <a:rPr lang="it-IT" cap="all" dirty="0">
                <a:solidFill>
                  <a:srgbClr val="C00000"/>
                </a:solidFill>
              </a:rPr>
              <a:t> </a:t>
            </a:r>
            <a:r>
              <a:rPr lang="it-IT" cap="all" dirty="0" smtClean="0">
                <a:solidFill>
                  <a:srgbClr val="C00000"/>
                </a:solidFill>
              </a:rPr>
              <a:t>Creatina-fosfato citoplasmatica</a:t>
            </a:r>
            <a:endParaRPr lang="it-IT" dirty="0"/>
          </a:p>
        </p:txBody>
      </p:sp>
      <p:sp>
        <p:nvSpPr>
          <p:cNvPr id="8" name="Freccia in giù 7"/>
          <p:cNvSpPr/>
          <p:nvPr/>
        </p:nvSpPr>
        <p:spPr>
          <a:xfrm>
            <a:off x="8586325" y="2897659"/>
            <a:ext cx="584790"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p:cNvSpPr/>
          <p:nvPr/>
        </p:nvSpPr>
        <p:spPr>
          <a:xfrm>
            <a:off x="8586334" y="3847125"/>
            <a:ext cx="584790"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p:cNvSpPr/>
          <p:nvPr/>
        </p:nvSpPr>
        <p:spPr>
          <a:xfrm>
            <a:off x="8565061" y="4764266"/>
            <a:ext cx="621475"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977117" y="4903014"/>
            <a:ext cx="4517856" cy="369332"/>
          </a:xfrm>
          <a:prstGeom prst="rect">
            <a:avLst/>
          </a:prstGeom>
        </p:spPr>
        <p:txBody>
          <a:bodyPr wrap="square">
            <a:spAutoFit/>
          </a:bodyPr>
          <a:lstStyle/>
          <a:p>
            <a:r>
              <a:rPr lang="it-IT" cap="all" dirty="0" smtClean="0">
                <a:solidFill>
                  <a:srgbClr val="C00000"/>
                </a:solidFill>
              </a:rPr>
              <a:t>Omeostasi del CALCIO INTRACELLULARE</a:t>
            </a:r>
            <a:endParaRPr lang="it-IT" dirty="0"/>
          </a:p>
        </p:txBody>
      </p:sp>
      <p:sp>
        <p:nvSpPr>
          <p:cNvPr id="13" name="Rettangolo 12"/>
          <p:cNvSpPr/>
          <p:nvPr/>
        </p:nvSpPr>
        <p:spPr>
          <a:xfrm>
            <a:off x="2977117" y="5891844"/>
            <a:ext cx="5562308" cy="369332"/>
          </a:xfrm>
          <a:prstGeom prst="rect">
            <a:avLst/>
          </a:prstGeom>
        </p:spPr>
        <p:txBody>
          <a:bodyPr wrap="square">
            <a:spAutoFit/>
          </a:bodyPr>
          <a:lstStyle/>
          <a:p>
            <a:r>
              <a:rPr lang="it-IT" cap="all" dirty="0" smtClean="0">
                <a:solidFill>
                  <a:srgbClr val="C00000"/>
                </a:solidFill>
              </a:rPr>
              <a:t>PROTEINE DELL’ ACCOPPIAMETO ELETTROMECCANICO</a:t>
            </a:r>
            <a:endParaRPr lang="it-IT" dirty="0"/>
          </a:p>
        </p:txBody>
      </p:sp>
      <p:sp>
        <p:nvSpPr>
          <p:cNvPr id="14" name="Freccia in giù 13"/>
          <p:cNvSpPr/>
          <p:nvPr/>
        </p:nvSpPr>
        <p:spPr>
          <a:xfrm>
            <a:off x="8610609" y="5717130"/>
            <a:ext cx="584790"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470228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056914" y="-5508171"/>
            <a:ext cx="184731" cy="369332"/>
          </a:xfrm>
          <a:prstGeom prst="rect">
            <a:avLst/>
          </a:prstGeom>
          <a:noFill/>
        </p:spPr>
        <p:txBody>
          <a:bodyPr wrap="none" rtlCol="0">
            <a:spAutoFit/>
          </a:bodyPr>
          <a:lstStyle/>
          <a:p>
            <a:endParaRPr lang="it-IT" dirty="0"/>
          </a:p>
        </p:txBody>
      </p:sp>
      <p:sp>
        <p:nvSpPr>
          <p:cNvPr id="2" name="CasellaDiTesto 1">
            <a:extLst>
              <a:ext uri="{FF2B5EF4-FFF2-40B4-BE49-F238E27FC236}">
                <a16:creationId xmlns:a16="http://schemas.microsoft.com/office/drawing/2014/main" id="{006E76D7-0159-F34E-A9A5-EFB08B357036}"/>
              </a:ext>
            </a:extLst>
          </p:cNvPr>
          <p:cNvSpPr txBox="1"/>
          <p:nvPr/>
        </p:nvSpPr>
        <p:spPr>
          <a:xfrm>
            <a:off x="0" y="0"/>
            <a:ext cx="12191999" cy="2954655"/>
          </a:xfrm>
          <a:prstGeom prst="rect">
            <a:avLst/>
          </a:prstGeom>
          <a:noFill/>
        </p:spPr>
        <p:txBody>
          <a:bodyPr wrap="square" rtlCol="0">
            <a:spAutoFit/>
          </a:bodyPr>
          <a:lstStyle/>
          <a:p>
            <a:pPr algn="ctr"/>
            <a:r>
              <a:rPr lang="it-IT" sz="4000" dirty="0">
                <a:solidFill>
                  <a:srgbClr val="C00000"/>
                </a:solidFill>
              </a:rPr>
              <a:t>INVECCHIAMENTO CARDIACO</a:t>
            </a:r>
          </a:p>
          <a:p>
            <a:endParaRPr lang="it-IT" sz="2000" dirty="0"/>
          </a:p>
          <a:p>
            <a:pPr algn="just"/>
            <a:endParaRPr lang="it-IT" sz="2400" i="1" dirty="0" smtClean="0">
              <a:solidFill>
                <a:srgbClr val="C00000"/>
              </a:solidFill>
            </a:endParaRPr>
          </a:p>
          <a:p>
            <a:pPr algn="just"/>
            <a:r>
              <a:rPr lang="it-IT" sz="2400" i="1" dirty="0" smtClean="0">
                <a:solidFill>
                  <a:srgbClr val="C00000"/>
                </a:solidFill>
              </a:rPr>
              <a:t>4. </a:t>
            </a:r>
            <a:r>
              <a:rPr lang="it-IT" sz="2400" i="1" dirty="0">
                <a:solidFill>
                  <a:srgbClr val="C00000"/>
                </a:solidFill>
              </a:rPr>
              <a:t>MODIFICAZIONE DELLA FASE DIASTOLICA PER RIDOTTA COMPLIANCE </a:t>
            </a:r>
            <a:r>
              <a:rPr lang="it-IT" sz="2400" i="1" dirty="0" smtClean="0">
                <a:solidFill>
                  <a:srgbClr val="C00000"/>
                </a:solidFill>
              </a:rPr>
              <a:t>VENTRICOLARE</a:t>
            </a:r>
            <a:endParaRPr lang="it-IT" sz="2000" dirty="0"/>
          </a:p>
          <a:p>
            <a:pPr algn="just"/>
            <a:endParaRPr lang="it-IT" sz="2400" i="1" cap="all" dirty="0" smtClean="0">
              <a:solidFill>
                <a:srgbClr val="C00000"/>
              </a:solidFill>
            </a:endParaRPr>
          </a:p>
          <a:p>
            <a:endParaRPr lang="it-IT" dirty="0"/>
          </a:p>
          <a:p>
            <a:r>
              <a:rPr lang="it-IT" dirty="0" smtClean="0"/>
              <a:t>                                             </a:t>
            </a:r>
          </a:p>
          <a:p>
            <a:endParaRPr lang="it-IT" dirty="0"/>
          </a:p>
        </p:txBody>
      </p:sp>
      <p:sp>
        <p:nvSpPr>
          <p:cNvPr id="3" name="Rettangolo 2"/>
          <p:cNvSpPr/>
          <p:nvPr/>
        </p:nvSpPr>
        <p:spPr>
          <a:xfrm>
            <a:off x="1913127" y="2170445"/>
            <a:ext cx="5261056" cy="369332"/>
          </a:xfrm>
          <a:prstGeom prst="rect">
            <a:avLst/>
          </a:prstGeom>
        </p:spPr>
        <p:txBody>
          <a:bodyPr wrap="none">
            <a:spAutoFit/>
          </a:bodyPr>
          <a:lstStyle/>
          <a:p>
            <a:pPr algn="just"/>
            <a:r>
              <a:rPr lang="it-IT" cap="all" dirty="0" smtClean="0">
                <a:solidFill>
                  <a:srgbClr val="C00000"/>
                </a:solidFill>
              </a:rPr>
              <a:t>COMPARTIMENTAZIONE DEL CALCIO INTRACELLULARE</a:t>
            </a:r>
            <a:endParaRPr lang="it-IT" cap="all" dirty="0">
              <a:solidFill>
                <a:srgbClr val="C00000"/>
              </a:solidFill>
            </a:endParaRPr>
          </a:p>
        </p:txBody>
      </p:sp>
      <p:sp>
        <p:nvSpPr>
          <p:cNvPr id="5" name="Rettangolo 4"/>
          <p:cNvSpPr/>
          <p:nvPr/>
        </p:nvSpPr>
        <p:spPr>
          <a:xfrm>
            <a:off x="1913127" y="3244334"/>
            <a:ext cx="4283808" cy="369332"/>
          </a:xfrm>
          <a:prstGeom prst="rect">
            <a:avLst/>
          </a:prstGeom>
        </p:spPr>
        <p:txBody>
          <a:bodyPr wrap="square">
            <a:spAutoFit/>
          </a:bodyPr>
          <a:lstStyle/>
          <a:p>
            <a:pPr algn="just"/>
            <a:r>
              <a:rPr lang="it-IT" cap="all" dirty="0" smtClean="0">
                <a:solidFill>
                  <a:srgbClr val="C00000"/>
                </a:solidFill>
              </a:rPr>
              <a:t>RIEMPIMENTO RAPIDO ATRIALE</a:t>
            </a:r>
            <a:endParaRPr lang="it-IT" cap="all" dirty="0">
              <a:solidFill>
                <a:srgbClr val="C00000"/>
              </a:solidFill>
            </a:endParaRPr>
          </a:p>
        </p:txBody>
      </p:sp>
      <p:sp>
        <p:nvSpPr>
          <p:cNvPr id="6" name="Rettangolo 5"/>
          <p:cNvSpPr/>
          <p:nvPr/>
        </p:nvSpPr>
        <p:spPr>
          <a:xfrm>
            <a:off x="1998178" y="4148103"/>
            <a:ext cx="5261056" cy="369332"/>
          </a:xfrm>
          <a:prstGeom prst="rect">
            <a:avLst/>
          </a:prstGeom>
        </p:spPr>
        <p:txBody>
          <a:bodyPr wrap="square">
            <a:spAutoFit/>
          </a:bodyPr>
          <a:lstStyle/>
          <a:p>
            <a:pPr algn="just"/>
            <a:r>
              <a:rPr lang="it-IT" cap="all" dirty="0" smtClean="0">
                <a:solidFill>
                  <a:srgbClr val="C00000"/>
                </a:solidFill>
              </a:rPr>
              <a:t>SISTOLE ATRIALE  (e/a &lt;1)</a:t>
            </a:r>
            <a:endParaRPr lang="it-IT" cap="all" dirty="0">
              <a:solidFill>
                <a:srgbClr val="C00000"/>
              </a:solidFill>
            </a:endParaRPr>
          </a:p>
        </p:txBody>
      </p:sp>
      <p:sp>
        <p:nvSpPr>
          <p:cNvPr id="10" name="Freccia in giù 9"/>
          <p:cNvSpPr/>
          <p:nvPr/>
        </p:nvSpPr>
        <p:spPr>
          <a:xfrm>
            <a:off x="7581013" y="1963868"/>
            <a:ext cx="584790"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in giù 10"/>
          <p:cNvSpPr/>
          <p:nvPr/>
        </p:nvSpPr>
        <p:spPr>
          <a:xfrm>
            <a:off x="7581013" y="3080295"/>
            <a:ext cx="584790"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in giù 11"/>
          <p:cNvSpPr/>
          <p:nvPr/>
        </p:nvSpPr>
        <p:spPr>
          <a:xfrm rot="10800000">
            <a:off x="7602273" y="4062512"/>
            <a:ext cx="584790"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88234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056914" y="-5508171"/>
            <a:ext cx="184731" cy="369332"/>
          </a:xfrm>
          <a:prstGeom prst="rect">
            <a:avLst/>
          </a:prstGeom>
          <a:noFill/>
        </p:spPr>
        <p:txBody>
          <a:bodyPr wrap="none" rtlCol="0">
            <a:spAutoFit/>
          </a:bodyPr>
          <a:lstStyle/>
          <a:p>
            <a:endParaRPr lang="it-IT" dirty="0"/>
          </a:p>
        </p:txBody>
      </p:sp>
      <p:sp>
        <p:nvSpPr>
          <p:cNvPr id="2" name="CasellaDiTesto 1">
            <a:extLst>
              <a:ext uri="{FF2B5EF4-FFF2-40B4-BE49-F238E27FC236}">
                <a16:creationId xmlns:a16="http://schemas.microsoft.com/office/drawing/2014/main" id="{006E76D7-0159-F34E-A9A5-EFB08B357036}"/>
              </a:ext>
            </a:extLst>
          </p:cNvPr>
          <p:cNvSpPr txBox="1"/>
          <p:nvPr/>
        </p:nvSpPr>
        <p:spPr>
          <a:xfrm>
            <a:off x="1" y="0"/>
            <a:ext cx="12191999" cy="2585323"/>
          </a:xfrm>
          <a:prstGeom prst="rect">
            <a:avLst/>
          </a:prstGeom>
          <a:noFill/>
        </p:spPr>
        <p:txBody>
          <a:bodyPr wrap="square" rtlCol="0">
            <a:spAutoFit/>
          </a:bodyPr>
          <a:lstStyle/>
          <a:p>
            <a:pPr algn="ctr"/>
            <a:r>
              <a:rPr lang="it-IT" sz="4000" dirty="0">
                <a:solidFill>
                  <a:srgbClr val="C00000"/>
                </a:solidFill>
              </a:rPr>
              <a:t>INVECCHIAMENTO CARDIACO</a:t>
            </a:r>
          </a:p>
          <a:p>
            <a:endParaRPr lang="it-IT" sz="2000" dirty="0"/>
          </a:p>
          <a:p>
            <a:pPr algn="just"/>
            <a:endParaRPr lang="it-IT" sz="2400" i="1" cap="all" dirty="0" smtClean="0">
              <a:solidFill>
                <a:srgbClr val="C00000"/>
              </a:solidFill>
            </a:endParaRPr>
          </a:p>
          <a:p>
            <a:pPr algn="just"/>
            <a:r>
              <a:rPr lang="it-IT" sz="2400" i="1" cap="all" dirty="0" smtClean="0">
                <a:solidFill>
                  <a:srgbClr val="C00000"/>
                </a:solidFill>
              </a:rPr>
              <a:t>5. </a:t>
            </a:r>
            <a:r>
              <a:rPr lang="it-IT" sz="2400" i="1" cap="all" dirty="0" err="1" smtClean="0">
                <a:solidFill>
                  <a:srgbClr val="C00000"/>
                </a:solidFill>
              </a:rPr>
              <a:t>modiFicazionE</a:t>
            </a:r>
            <a:r>
              <a:rPr lang="it-IT" sz="2400" i="1" cap="all" dirty="0" smtClean="0">
                <a:solidFill>
                  <a:srgbClr val="C00000"/>
                </a:solidFill>
              </a:rPr>
              <a:t> </a:t>
            </a:r>
            <a:r>
              <a:rPr lang="it-IT" sz="2400" i="1" cap="all" dirty="0">
                <a:solidFill>
                  <a:srgbClr val="C00000"/>
                </a:solidFill>
              </a:rPr>
              <a:t>della fase </a:t>
            </a:r>
            <a:r>
              <a:rPr lang="it-IT" sz="2400" i="1" cap="all" dirty="0" smtClean="0">
                <a:solidFill>
                  <a:srgbClr val="C00000"/>
                </a:solidFill>
              </a:rPr>
              <a:t>sistolica</a:t>
            </a:r>
            <a:endParaRPr lang="it-IT" dirty="0"/>
          </a:p>
          <a:p>
            <a:endParaRPr lang="it-IT" dirty="0"/>
          </a:p>
          <a:p>
            <a:endParaRPr lang="it-IT" dirty="0"/>
          </a:p>
          <a:p>
            <a:r>
              <a:rPr lang="it-IT" dirty="0" smtClean="0"/>
              <a:t>                                </a:t>
            </a:r>
            <a:endParaRPr lang="it-IT" dirty="0"/>
          </a:p>
        </p:txBody>
      </p:sp>
      <p:sp>
        <p:nvSpPr>
          <p:cNvPr id="3" name="Rettangolo 2"/>
          <p:cNvSpPr/>
          <p:nvPr/>
        </p:nvSpPr>
        <p:spPr>
          <a:xfrm>
            <a:off x="3452938" y="2255505"/>
            <a:ext cx="4691601" cy="3416320"/>
          </a:xfrm>
          <a:prstGeom prst="rect">
            <a:avLst/>
          </a:prstGeom>
        </p:spPr>
        <p:txBody>
          <a:bodyPr wrap="square">
            <a:spAutoFit/>
          </a:bodyPr>
          <a:lstStyle/>
          <a:p>
            <a:pPr algn="just"/>
            <a:endParaRPr lang="it-IT" cap="all" dirty="0" smtClean="0">
              <a:solidFill>
                <a:srgbClr val="C00000"/>
              </a:solidFill>
            </a:endParaRPr>
          </a:p>
          <a:p>
            <a:pPr algn="just"/>
            <a:endParaRPr lang="it-IT" cap="all" dirty="0">
              <a:solidFill>
                <a:srgbClr val="C00000"/>
              </a:solidFill>
            </a:endParaRPr>
          </a:p>
          <a:p>
            <a:pPr algn="just"/>
            <a:r>
              <a:rPr lang="it-IT" cap="all" dirty="0" smtClean="0">
                <a:solidFill>
                  <a:srgbClr val="C00000"/>
                </a:solidFill>
              </a:rPr>
              <a:t>PRE-CARICO DURANTE ESERCIZIO</a:t>
            </a:r>
          </a:p>
          <a:p>
            <a:pPr algn="just"/>
            <a:endParaRPr lang="it-IT" cap="all" dirty="0">
              <a:solidFill>
                <a:srgbClr val="C00000"/>
              </a:solidFill>
            </a:endParaRPr>
          </a:p>
          <a:p>
            <a:pPr algn="just"/>
            <a:endParaRPr lang="it-IT" cap="all" dirty="0" smtClean="0">
              <a:solidFill>
                <a:srgbClr val="C00000"/>
              </a:solidFill>
            </a:endParaRPr>
          </a:p>
          <a:p>
            <a:pPr algn="just"/>
            <a:r>
              <a:rPr lang="it-IT" cap="all" dirty="0" smtClean="0">
                <a:solidFill>
                  <a:srgbClr val="C00000"/>
                </a:solidFill>
              </a:rPr>
              <a:t>POST-CARICO DURANTE ESERCIZIO</a:t>
            </a:r>
          </a:p>
          <a:p>
            <a:pPr algn="just"/>
            <a:endParaRPr lang="it-IT" cap="all" dirty="0">
              <a:solidFill>
                <a:srgbClr val="C00000"/>
              </a:solidFill>
            </a:endParaRPr>
          </a:p>
          <a:p>
            <a:pPr algn="just"/>
            <a:endParaRPr lang="it-IT" cap="all" dirty="0" smtClean="0">
              <a:solidFill>
                <a:srgbClr val="C00000"/>
              </a:solidFill>
            </a:endParaRPr>
          </a:p>
          <a:p>
            <a:pPr algn="just"/>
            <a:r>
              <a:rPr lang="it-IT" cap="all" dirty="0" smtClean="0">
                <a:solidFill>
                  <a:srgbClr val="C00000"/>
                </a:solidFill>
              </a:rPr>
              <a:t>COMPLIANCE AORTICA DURANTE ESERCIZIO</a:t>
            </a:r>
          </a:p>
          <a:p>
            <a:pPr algn="just"/>
            <a:endParaRPr lang="it-IT" cap="all" dirty="0">
              <a:solidFill>
                <a:srgbClr val="C00000"/>
              </a:solidFill>
            </a:endParaRPr>
          </a:p>
          <a:p>
            <a:pPr algn="just"/>
            <a:endParaRPr lang="it-IT" cap="all" dirty="0" smtClean="0">
              <a:solidFill>
                <a:srgbClr val="C00000"/>
              </a:solidFill>
            </a:endParaRPr>
          </a:p>
          <a:p>
            <a:pPr algn="just"/>
            <a:r>
              <a:rPr lang="it-IT" cap="all" dirty="0" smtClean="0">
                <a:solidFill>
                  <a:srgbClr val="C00000"/>
                </a:solidFill>
              </a:rPr>
              <a:t>RISPOSTA CRONOTROPA DURANTE ESERCIZIO</a:t>
            </a:r>
            <a:endParaRPr lang="it-IT" cap="all" dirty="0">
              <a:solidFill>
                <a:srgbClr val="C00000"/>
              </a:solidFill>
            </a:endParaRPr>
          </a:p>
        </p:txBody>
      </p:sp>
      <p:sp>
        <p:nvSpPr>
          <p:cNvPr id="6" name="Freccia in giù 5"/>
          <p:cNvSpPr/>
          <p:nvPr/>
        </p:nvSpPr>
        <p:spPr>
          <a:xfrm>
            <a:off x="8133908" y="4356198"/>
            <a:ext cx="584790"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p:cNvSpPr/>
          <p:nvPr/>
        </p:nvSpPr>
        <p:spPr>
          <a:xfrm>
            <a:off x="8133911" y="5185543"/>
            <a:ext cx="584790"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p:cNvSpPr/>
          <p:nvPr/>
        </p:nvSpPr>
        <p:spPr>
          <a:xfrm rot="10800000">
            <a:off x="8144538" y="3335473"/>
            <a:ext cx="584790"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p:cNvSpPr/>
          <p:nvPr/>
        </p:nvSpPr>
        <p:spPr>
          <a:xfrm rot="10800000">
            <a:off x="8126815" y="2445878"/>
            <a:ext cx="584790" cy="71611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08863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31504" y="404665"/>
            <a:ext cx="8568952" cy="584775"/>
          </a:xfrm>
          <a:prstGeom prst="rect">
            <a:avLst/>
          </a:prstGeom>
          <a:noFill/>
        </p:spPr>
        <p:txBody>
          <a:bodyPr wrap="square" rtlCol="0">
            <a:spAutoFit/>
          </a:bodyPr>
          <a:lstStyle/>
          <a:p>
            <a:pPr algn="ctr"/>
            <a:r>
              <a:rPr lang="it-IT" sz="3200" dirty="0">
                <a:solidFill>
                  <a:srgbClr val="FF0000"/>
                </a:solidFill>
                <a:latin typeface="Times New Roman" panose="02020603050405020304" pitchFamily="18" charset="0"/>
                <a:cs typeface="Times New Roman" panose="02020603050405020304" pitchFamily="18" charset="0"/>
              </a:rPr>
              <a:t>Effetto dell’Invecchiamento</a:t>
            </a:r>
          </a:p>
        </p:txBody>
      </p:sp>
      <p:sp>
        <p:nvSpPr>
          <p:cNvPr id="3" name="CasellaDiTesto 2"/>
          <p:cNvSpPr txBox="1"/>
          <p:nvPr/>
        </p:nvSpPr>
        <p:spPr>
          <a:xfrm>
            <a:off x="1899300" y="1196752"/>
            <a:ext cx="7776864" cy="1569660"/>
          </a:xfrm>
          <a:prstGeom prst="rect">
            <a:avLst/>
          </a:prstGeom>
          <a:noFill/>
        </p:spPr>
        <p:txBody>
          <a:bodyPr wrap="square" rtlCol="0">
            <a:spAutoFit/>
          </a:bodyPr>
          <a:lstStyle/>
          <a:p>
            <a:pPr algn="ctr"/>
            <a:r>
              <a:rPr lang="it-IT" sz="3200" dirty="0">
                <a:latin typeface="Times New Roman" panose="02020603050405020304" pitchFamily="18" charset="0"/>
                <a:cs typeface="Times New Roman" panose="02020603050405020304" pitchFamily="18" charset="0"/>
              </a:rPr>
              <a:t>Apparato Cardiovascolare</a:t>
            </a:r>
          </a:p>
          <a:p>
            <a:endParaRPr lang="it-IT" sz="3200" dirty="0">
              <a:latin typeface="Times New Roman" panose="02020603050405020304" pitchFamily="18" charset="0"/>
              <a:cs typeface="Times New Roman" panose="02020603050405020304" pitchFamily="18" charset="0"/>
            </a:endParaRPr>
          </a:p>
          <a:p>
            <a:endParaRPr lang="it-IT" sz="3200"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1919536" y="2376307"/>
            <a:ext cx="7992888" cy="4031873"/>
          </a:xfrm>
          <a:prstGeom prst="rect">
            <a:avLst/>
          </a:prstGeom>
          <a:noFill/>
        </p:spPr>
        <p:txBody>
          <a:bodyPr wrap="square" rtlCol="0">
            <a:spAutoFit/>
          </a:bodyPr>
          <a:lstStyle/>
          <a:p>
            <a:endParaRPr lang="it-IT"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it-IT" sz="3200" dirty="0">
                <a:solidFill>
                  <a:srgbClr val="FF0000"/>
                </a:solidFill>
                <a:latin typeface="Times New Roman" panose="02020603050405020304" pitchFamily="18" charset="0"/>
                <a:cs typeface="Times New Roman" panose="02020603050405020304" pitchFamily="18" charset="0"/>
              </a:rPr>
              <a:t>Beta-recettori adrenergici</a:t>
            </a:r>
          </a:p>
          <a:p>
            <a:endParaRPr lang="it-IT"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it-IT" sz="3200" dirty="0">
              <a:latin typeface="Times New Roman" panose="02020603050405020304" pitchFamily="18" charset="0"/>
              <a:cs typeface="Times New Roman" panose="02020603050405020304" pitchFamily="18" charset="0"/>
            </a:endParaRPr>
          </a:p>
          <a:p>
            <a:endParaRPr lang="it-IT"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it-IT" sz="3200" dirty="0">
                <a:solidFill>
                  <a:srgbClr val="FF0000"/>
                </a:solidFill>
                <a:latin typeface="Times New Roman" panose="02020603050405020304" pitchFamily="18" charset="0"/>
                <a:cs typeface="Times New Roman" panose="02020603050405020304" pitchFamily="18" charset="0"/>
              </a:rPr>
              <a:t>Alfa-recettori adrenergici</a:t>
            </a:r>
          </a:p>
          <a:p>
            <a:endParaRPr lang="it-IT"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it-IT" sz="3200" dirty="0">
              <a:latin typeface="Times New Roman" panose="02020603050405020304" pitchFamily="18" charset="0"/>
              <a:cs typeface="Times New Roman" panose="02020603050405020304" pitchFamily="18" charset="0"/>
            </a:endParaRPr>
          </a:p>
        </p:txBody>
      </p:sp>
      <p:sp>
        <p:nvSpPr>
          <p:cNvPr id="6" name="Freccia in giù 5"/>
          <p:cNvSpPr/>
          <p:nvPr/>
        </p:nvSpPr>
        <p:spPr>
          <a:xfrm>
            <a:off x="7536160" y="1988840"/>
            <a:ext cx="648072" cy="168202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in giù 6"/>
          <p:cNvSpPr/>
          <p:nvPr/>
        </p:nvSpPr>
        <p:spPr>
          <a:xfrm rot="10800000">
            <a:off x="7536161" y="4509120"/>
            <a:ext cx="646846" cy="137231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7331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524000" y="51560"/>
            <a:ext cx="9144000" cy="6257761"/>
          </a:xfrm>
          <a:prstGeom prst="rect">
            <a:avLst/>
          </a:prstGeom>
        </p:spPr>
      </p:pic>
      <p:sp>
        <p:nvSpPr>
          <p:cNvPr id="4" name="Rettangolo 3"/>
          <p:cNvSpPr/>
          <p:nvPr/>
        </p:nvSpPr>
        <p:spPr>
          <a:xfrm>
            <a:off x="4943806" y="6309320"/>
            <a:ext cx="4104522" cy="369332"/>
          </a:xfrm>
          <a:prstGeom prst="rect">
            <a:avLst/>
          </a:prstGeom>
        </p:spPr>
        <p:txBody>
          <a:bodyPr wrap="none">
            <a:spAutoFit/>
          </a:bodyPr>
          <a:lstStyle/>
          <a:p>
            <a:r>
              <a:rPr lang="fr-FR" dirty="0" err="1">
                <a:latin typeface="JansonTextLTStd-Roman"/>
              </a:rPr>
              <a:t>Annu</a:t>
            </a:r>
            <a:r>
              <a:rPr lang="fr-FR" dirty="0">
                <a:latin typeface="JansonTextLTStd-Roman"/>
              </a:rPr>
              <a:t>. </a:t>
            </a:r>
            <a:r>
              <a:rPr lang="fr-FR" dirty="0" err="1">
                <a:latin typeface="JansonTextLTStd-Roman"/>
              </a:rPr>
              <a:t>Rev</a:t>
            </a:r>
            <a:r>
              <a:rPr lang="fr-FR" dirty="0">
                <a:latin typeface="JansonTextLTStd-Roman"/>
              </a:rPr>
              <a:t>. </a:t>
            </a:r>
            <a:r>
              <a:rPr lang="fr-FR" dirty="0" err="1">
                <a:latin typeface="JansonTextLTStd-Roman"/>
              </a:rPr>
              <a:t>Physiol</a:t>
            </a:r>
            <a:r>
              <a:rPr lang="fr-FR" dirty="0">
                <a:latin typeface="JansonTextLTStd-Roman"/>
              </a:rPr>
              <a:t>. 2022. 84:285–306</a:t>
            </a:r>
            <a:endParaRPr lang="it-IT" dirty="0"/>
          </a:p>
        </p:txBody>
      </p:sp>
      <p:sp>
        <p:nvSpPr>
          <p:cNvPr id="5" name="Rettangolo 4"/>
          <p:cNvSpPr/>
          <p:nvPr/>
        </p:nvSpPr>
        <p:spPr>
          <a:xfrm>
            <a:off x="2063552" y="6300028"/>
            <a:ext cx="2512226" cy="369332"/>
          </a:xfrm>
          <a:prstGeom prst="rect">
            <a:avLst/>
          </a:prstGeom>
        </p:spPr>
        <p:txBody>
          <a:bodyPr wrap="none">
            <a:spAutoFit/>
          </a:bodyPr>
          <a:lstStyle/>
          <a:p>
            <a:r>
              <a:rPr lang="it-IT" i="1" dirty="0">
                <a:latin typeface="JansonTextLTStd-Italic"/>
              </a:rPr>
              <a:t>Papa </a:t>
            </a:r>
            <a:r>
              <a:rPr lang="it-IT" i="1" dirty="0">
                <a:latin typeface="CMSY10"/>
              </a:rPr>
              <a:t>• </a:t>
            </a:r>
            <a:r>
              <a:rPr lang="it-IT" i="1" dirty="0" err="1">
                <a:latin typeface="JansonTextLTStd-Italic"/>
              </a:rPr>
              <a:t>Kushner</a:t>
            </a:r>
            <a:r>
              <a:rPr lang="it-IT" i="1" dirty="0">
                <a:latin typeface="JansonTextLTStd-Italic"/>
              </a:rPr>
              <a:t> </a:t>
            </a:r>
            <a:r>
              <a:rPr lang="it-IT" i="1" dirty="0">
                <a:latin typeface="CMSY10"/>
              </a:rPr>
              <a:t>• </a:t>
            </a:r>
            <a:r>
              <a:rPr lang="it-IT" i="1" dirty="0" err="1">
                <a:latin typeface="JansonTextLTStd-Italic"/>
              </a:rPr>
              <a:t>Marx</a:t>
            </a:r>
            <a:endParaRPr lang="it-IT" dirty="0"/>
          </a:p>
        </p:txBody>
      </p:sp>
    </p:spTree>
    <p:extLst>
      <p:ext uri="{BB962C8B-B14F-4D97-AF65-F5344CB8AC3E}">
        <p14:creationId xmlns:p14="http://schemas.microsoft.com/office/powerpoint/2010/main" val="1868429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7685" name="Picture 5" descr="PIIS0140673606679658"/>
          <p:cNvPicPr>
            <a:picLocks noChangeAspect="1" noChangeArrowheads="1"/>
          </p:cNvPicPr>
          <p:nvPr/>
        </p:nvPicPr>
        <p:blipFill>
          <a:blip r:embed="rId2"/>
          <a:srcRect b="49707"/>
          <a:stretch>
            <a:fillRect/>
          </a:stretch>
        </p:blipFill>
        <p:spPr bwMode="auto">
          <a:xfrm>
            <a:off x="304800" y="1071564"/>
            <a:ext cx="7145867" cy="3271837"/>
          </a:xfrm>
          <a:prstGeom prst="rect">
            <a:avLst/>
          </a:prstGeom>
          <a:noFill/>
        </p:spPr>
      </p:pic>
      <p:pic>
        <p:nvPicPr>
          <p:cNvPr id="2247686" name="Picture 6" descr="PIIS0140673606679658"/>
          <p:cNvPicPr>
            <a:picLocks noChangeAspect="1" noChangeArrowheads="1"/>
          </p:cNvPicPr>
          <p:nvPr/>
        </p:nvPicPr>
        <p:blipFill>
          <a:blip r:embed="rId2"/>
          <a:srcRect t="52049"/>
          <a:stretch>
            <a:fillRect/>
          </a:stretch>
        </p:blipFill>
        <p:spPr bwMode="auto">
          <a:xfrm>
            <a:off x="4876800" y="3657600"/>
            <a:ext cx="7145867" cy="3119438"/>
          </a:xfrm>
          <a:prstGeom prst="rect">
            <a:avLst/>
          </a:prstGeom>
          <a:noFill/>
        </p:spPr>
      </p:pic>
      <p:sp>
        <p:nvSpPr>
          <p:cNvPr id="2247684" name="Rectangle 4"/>
          <p:cNvSpPr>
            <a:spLocks noGrp="1" noChangeArrowheads="1"/>
          </p:cNvSpPr>
          <p:nvPr>
            <p:ph type="title"/>
          </p:nvPr>
        </p:nvSpPr>
        <p:spPr>
          <a:xfrm>
            <a:off x="914400" y="-76200"/>
            <a:ext cx="10363200" cy="1143000"/>
          </a:xfrm>
        </p:spPr>
        <p:txBody>
          <a:bodyPr/>
          <a:lstStyle/>
          <a:p>
            <a:r>
              <a:rPr lang="it-IT" sz="2400">
                <a:solidFill>
                  <a:srgbClr val="800000"/>
                </a:solidFill>
              </a:rPr>
              <a:t>Ruolo della compliance arteriosa sulla pressione  arteriosa ed effetto dell’ invecchiamento</a:t>
            </a:r>
            <a:endParaRPr lang="en-GB" sz="2400">
              <a:solidFill>
                <a:srgbClr val="800000"/>
              </a:solidFill>
            </a:endParaRPr>
          </a:p>
        </p:txBody>
      </p:sp>
      <p:sp>
        <p:nvSpPr>
          <p:cNvPr id="2247687" name="Rectangle 7"/>
          <p:cNvSpPr>
            <a:spLocks noChangeArrowheads="1"/>
          </p:cNvSpPr>
          <p:nvPr/>
        </p:nvSpPr>
        <p:spPr bwMode="auto">
          <a:xfrm>
            <a:off x="59267" y="838200"/>
            <a:ext cx="2235200" cy="381000"/>
          </a:xfrm>
          <a:prstGeom prst="rect">
            <a:avLst/>
          </a:prstGeom>
          <a:solidFill>
            <a:schemeClr val="tx1"/>
          </a:solidFill>
          <a:ln w="9525">
            <a:solidFill>
              <a:schemeClr val="tx1"/>
            </a:solidFill>
            <a:miter lim="800000"/>
            <a:headEnd/>
            <a:tailEnd/>
          </a:ln>
          <a:effectLst/>
        </p:spPr>
        <p:txBody>
          <a:bodyPr wrap="none" anchor="ctr"/>
          <a:lstStyle/>
          <a:p>
            <a:endParaRPr lang="it-IT"/>
          </a:p>
        </p:txBody>
      </p:sp>
      <p:sp>
        <p:nvSpPr>
          <p:cNvPr id="2247688" name="Text Box 8"/>
          <p:cNvSpPr txBox="1">
            <a:spLocks noChangeArrowheads="1"/>
          </p:cNvSpPr>
          <p:nvPr/>
        </p:nvSpPr>
        <p:spPr bwMode="auto">
          <a:xfrm>
            <a:off x="7112001" y="1981200"/>
            <a:ext cx="2543004" cy="461665"/>
          </a:xfrm>
          <a:prstGeom prst="rect">
            <a:avLst/>
          </a:prstGeom>
          <a:noFill/>
          <a:ln w="9525">
            <a:noFill/>
            <a:miter lim="800000"/>
            <a:headEnd/>
            <a:tailEnd/>
          </a:ln>
          <a:effectLst/>
        </p:spPr>
        <p:txBody>
          <a:bodyPr wrap="none">
            <a:spAutoFit/>
          </a:bodyPr>
          <a:lstStyle/>
          <a:p>
            <a:r>
              <a:rPr lang="it-IT" sz="2400" b="1">
                <a:solidFill>
                  <a:srgbClr val="000000"/>
                </a:solidFill>
              </a:rPr>
              <a:t>Ventricular systole</a:t>
            </a:r>
            <a:endParaRPr lang="en-GB" sz="2400" b="1">
              <a:solidFill>
                <a:srgbClr val="000000"/>
              </a:solidFill>
            </a:endParaRPr>
          </a:p>
        </p:txBody>
      </p:sp>
      <p:sp>
        <p:nvSpPr>
          <p:cNvPr id="2247689" name="Text Box 9"/>
          <p:cNvSpPr txBox="1">
            <a:spLocks noChangeArrowheads="1"/>
          </p:cNvSpPr>
          <p:nvPr/>
        </p:nvSpPr>
        <p:spPr bwMode="auto">
          <a:xfrm>
            <a:off x="759885" y="5105400"/>
            <a:ext cx="2673039" cy="461665"/>
          </a:xfrm>
          <a:prstGeom prst="rect">
            <a:avLst/>
          </a:prstGeom>
          <a:noFill/>
          <a:ln w="9525">
            <a:noFill/>
            <a:miter lim="800000"/>
            <a:headEnd/>
            <a:tailEnd/>
          </a:ln>
          <a:effectLst/>
        </p:spPr>
        <p:txBody>
          <a:bodyPr wrap="none">
            <a:spAutoFit/>
          </a:bodyPr>
          <a:lstStyle/>
          <a:p>
            <a:r>
              <a:rPr lang="it-IT" sz="2400" b="1">
                <a:solidFill>
                  <a:srgbClr val="000000"/>
                </a:solidFill>
              </a:rPr>
              <a:t>Ventricular diastole</a:t>
            </a:r>
            <a:endParaRPr lang="en-GB" sz="2400" b="1">
              <a:solidFill>
                <a:srgbClr val="000000"/>
              </a:solidFill>
            </a:endParaRPr>
          </a:p>
        </p:txBody>
      </p:sp>
      <p:sp>
        <p:nvSpPr>
          <p:cNvPr id="2247690" name="Rectangle 10"/>
          <p:cNvSpPr>
            <a:spLocks noChangeArrowheads="1"/>
          </p:cNvSpPr>
          <p:nvPr/>
        </p:nvSpPr>
        <p:spPr bwMode="auto">
          <a:xfrm>
            <a:off x="4267200" y="3657600"/>
            <a:ext cx="2235200" cy="381000"/>
          </a:xfrm>
          <a:prstGeom prst="rect">
            <a:avLst/>
          </a:prstGeom>
          <a:solidFill>
            <a:schemeClr val="tx1"/>
          </a:solidFill>
          <a:ln w="9525">
            <a:solidFill>
              <a:schemeClr val="tx1"/>
            </a:solidFill>
            <a:miter lim="800000"/>
            <a:headEnd/>
            <a:tailEnd/>
          </a:ln>
          <a:effectLst/>
        </p:spPr>
        <p:txBody>
          <a:bodyPr wrap="none" anchor="ctr"/>
          <a:lstStyle/>
          <a:p>
            <a:endParaRPr lang="it-IT"/>
          </a:p>
        </p:txBody>
      </p:sp>
      <p:sp>
        <p:nvSpPr>
          <p:cNvPr id="2247692" name="Text Box 12"/>
          <p:cNvSpPr txBox="1">
            <a:spLocks noChangeArrowheads="1"/>
          </p:cNvSpPr>
          <p:nvPr/>
        </p:nvSpPr>
        <p:spPr bwMode="auto">
          <a:xfrm>
            <a:off x="304801" y="6248400"/>
            <a:ext cx="3592907" cy="369332"/>
          </a:xfrm>
          <a:prstGeom prst="rect">
            <a:avLst/>
          </a:prstGeom>
          <a:noFill/>
          <a:ln w="9525">
            <a:noFill/>
            <a:miter lim="800000"/>
            <a:headEnd/>
            <a:tailEnd/>
          </a:ln>
          <a:effectLst/>
        </p:spPr>
        <p:txBody>
          <a:bodyPr wrap="none">
            <a:spAutoFit/>
          </a:bodyPr>
          <a:lstStyle/>
          <a:p>
            <a:r>
              <a:rPr lang="it-IT" i="1">
                <a:solidFill>
                  <a:srgbClr val="000000"/>
                </a:solidFill>
              </a:rPr>
              <a:t>Kaplan &amp; Opie Lancet 2006; 367:168</a:t>
            </a:r>
            <a:endParaRPr lang="en-GB" i="1">
              <a:solidFill>
                <a:srgbClr val="000000"/>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2820" name="Picture 4"/>
          <p:cNvPicPr>
            <a:picLocks noChangeAspect="1" noChangeArrowheads="1"/>
          </p:cNvPicPr>
          <p:nvPr/>
        </p:nvPicPr>
        <p:blipFill>
          <a:blip r:embed="rId3"/>
          <a:srcRect/>
          <a:stretch>
            <a:fillRect/>
          </a:stretch>
        </p:blipFill>
        <p:spPr bwMode="auto">
          <a:xfrm>
            <a:off x="1466850" y="1222376"/>
            <a:ext cx="9573683" cy="5026025"/>
          </a:xfrm>
          <a:prstGeom prst="rect">
            <a:avLst/>
          </a:prstGeom>
          <a:noFill/>
        </p:spPr>
      </p:pic>
      <p:sp>
        <p:nvSpPr>
          <p:cNvPr id="2082822" name="Text Box 6"/>
          <p:cNvSpPr txBox="1">
            <a:spLocks noChangeArrowheads="1"/>
          </p:cNvSpPr>
          <p:nvPr/>
        </p:nvSpPr>
        <p:spPr bwMode="auto">
          <a:xfrm>
            <a:off x="6908801" y="6477000"/>
            <a:ext cx="4900084" cy="177800"/>
          </a:xfrm>
          <a:prstGeom prst="rect">
            <a:avLst/>
          </a:prstGeom>
          <a:noFill/>
          <a:ln w="9525">
            <a:noFill/>
            <a:miter lim="800000"/>
            <a:headEnd/>
            <a:tailEnd/>
          </a:ln>
        </p:spPr>
        <p:txBody>
          <a:bodyPr lIns="0" tIns="0" rIns="0" bIns="0">
            <a:spAutoFit/>
          </a:bodyPr>
          <a:lstStyle/>
          <a:p>
            <a:pPr>
              <a:lnSpc>
                <a:spcPct val="9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i="1">
                <a:solidFill>
                  <a:schemeClr val="tx1"/>
                </a:solidFill>
              </a:rPr>
              <a:t>Redfield, M. M. et al. Circulation 2005;112:2254-2262</a:t>
            </a:r>
          </a:p>
        </p:txBody>
      </p:sp>
      <p:sp>
        <p:nvSpPr>
          <p:cNvPr id="2082823" name="Text Box 7"/>
          <p:cNvSpPr txBox="1">
            <a:spLocks noChangeArrowheads="1"/>
          </p:cNvSpPr>
          <p:nvPr/>
        </p:nvSpPr>
        <p:spPr bwMode="auto">
          <a:xfrm>
            <a:off x="239185" y="207964"/>
            <a:ext cx="11711516" cy="358240"/>
          </a:xfrm>
          <a:prstGeom prst="rect">
            <a:avLst/>
          </a:prstGeom>
          <a:noFill/>
          <a:ln w="9525">
            <a:noFill/>
            <a:miter lim="800000"/>
            <a:headEnd/>
            <a:tailEnd/>
          </a:ln>
        </p:spPr>
        <p:txBody>
          <a:bodyPr lIns="0" tIns="0" rIns="0" bIns="0" anchor="ctr" anchorCtr="1">
            <a:spAutoFit/>
          </a:bodyPr>
          <a:lstStyle/>
          <a:p>
            <a:pPr algn="ctr">
              <a:lnSpc>
                <a:spcPct val="9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a:solidFill>
                  <a:schemeClr val="tx2"/>
                </a:solidFill>
              </a:rPr>
              <a:t>Associazione dell’ età con la funzione vascolare in uomini e donne nella popolazione</a:t>
            </a:r>
          </a:p>
        </p:txBody>
      </p:sp>
      <p:sp>
        <p:nvSpPr>
          <p:cNvPr id="2082824" name="Text Box 8"/>
          <p:cNvSpPr txBox="1">
            <a:spLocks noChangeArrowheads="1"/>
          </p:cNvSpPr>
          <p:nvPr/>
        </p:nvSpPr>
        <p:spPr bwMode="auto">
          <a:xfrm>
            <a:off x="2641600" y="1214438"/>
            <a:ext cx="1773627" cy="369332"/>
          </a:xfrm>
          <a:prstGeom prst="rect">
            <a:avLst/>
          </a:prstGeom>
          <a:noFill/>
          <a:ln w="9525">
            <a:noFill/>
            <a:miter lim="800000"/>
            <a:headEnd/>
            <a:tailEnd/>
          </a:ln>
          <a:effectLst/>
        </p:spPr>
        <p:txBody>
          <a:bodyPr wrap="none">
            <a:spAutoFit/>
          </a:bodyPr>
          <a:lstStyle/>
          <a:p>
            <a:r>
              <a:rPr lang="it-IT" sz="1800" b="1" dirty="0" err="1"/>
              <a:t>Arterial</a:t>
            </a:r>
            <a:r>
              <a:rPr lang="it-IT" sz="1800" b="1" dirty="0"/>
              <a:t> </a:t>
            </a:r>
            <a:r>
              <a:rPr lang="it-IT" sz="1800" b="1" dirty="0" err="1"/>
              <a:t>Stiffness</a:t>
            </a:r>
            <a:endParaRPr lang="it-IT" sz="1800" b="1" dirty="0"/>
          </a:p>
        </p:txBody>
      </p:sp>
      <p:sp>
        <p:nvSpPr>
          <p:cNvPr id="2082825" name="Text Box 9"/>
          <p:cNvSpPr txBox="1">
            <a:spLocks noChangeArrowheads="1"/>
          </p:cNvSpPr>
          <p:nvPr/>
        </p:nvSpPr>
        <p:spPr bwMode="auto">
          <a:xfrm>
            <a:off x="2302933" y="3860801"/>
            <a:ext cx="2102307" cy="369332"/>
          </a:xfrm>
          <a:prstGeom prst="rect">
            <a:avLst/>
          </a:prstGeom>
          <a:noFill/>
          <a:ln w="9525">
            <a:noFill/>
            <a:miter lim="800000"/>
            <a:headEnd/>
            <a:tailEnd/>
          </a:ln>
          <a:effectLst/>
        </p:spPr>
        <p:txBody>
          <a:bodyPr wrap="none">
            <a:spAutoFit/>
          </a:bodyPr>
          <a:lstStyle/>
          <a:p>
            <a:r>
              <a:rPr lang="it-IT" sz="1800" b="1" dirty="0" err="1"/>
              <a:t>Ventricular</a:t>
            </a:r>
            <a:r>
              <a:rPr lang="it-IT" sz="1800" b="1" dirty="0"/>
              <a:t> </a:t>
            </a:r>
            <a:r>
              <a:rPr lang="it-IT" sz="1800" b="1" dirty="0" err="1"/>
              <a:t>Stiffness</a:t>
            </a:r>
            <a:endParaRPr lang="it-IT" sz="1800" b="1" dirty="0"/>
          </a:p>
        </p:txBody>
      </p:sp>
      <p:sp>
        <p:nvSpPr>
          <p:cNvPr id="2082826" name="Text Box 10"/>
          <p:cNvSpPr txBox="1">
            <a:spLocks noChangeArrowheads="1"/>
          </p:cNvSpPr>
          <p:nvPr/>
        </p:nvSpPr>
        <p:spPr bwMode="auto">
          <a:xfrm>
            <a:off x="7552267" y="1206501"/>
            <a:ext cx="1566134" cy="369332"/>
          </a:xfrm>
          <a:prstGeom prst="rect">
            <a:avLst/>
          </a:prstGeom>
          <a:noFill/>
          <a:ln w="9525">
            <a:noFill/>
            <a:miter lim="800000"/>
            <a:headEnd/>
            <a:tailEnd/>
          </a:ln>
          <a:effectLst/>
        </p:spPr>
        <p:txBody>
          <a:bodyPr wrap="none">
            <a:spAutoFit/>
          </a:bodyPr>
          <a:lstStyle/>
          <a:p>
            <a:r>
              <a:rPr lang="it-IT" sz="1800" b="1" dirty="0" err="1"/>
              <a:t>Pulse</a:t>
            </a:r>
            <a:r>
              <a:rPr lang="it-IT" sz="1800" b="1" dirty="0"/>
              <a:t> </a:t>
            </a:r>
            <a:r>
              <a:rPr lang="it-IT" sz="1800" b="1" dirty="0" err="1"/>
              <a:t>pressure</a:t>
            </a:r>
            <a:endParaRPr lang="it-IT" sz="1800" b="1" dirty="0"/>
          </a:p>
        </p:txBody>
      </p:sp>
      <p:sp>
        <p:nvSpPr>
          <p:cNvPr id="2082827" name="Text Box 11"/>
          <p:cNvSpPr txBox="1">
            <a:spLocks noChangeArrowheads="1"/>
          </p:cNvSpPr>
          <p:nvPr/>
        </p:nvSpPr>
        <p:spPr bwMode="auto">
          <a:xfrm>
            <a:off x="7332980" y="3824288"/>
            <a:ext cx="2929969" cy="369332"/>
          </a:xfrm>
          <a:prstGeom prst="rect">
            <a:avLst/>
          </a:prstGeom>
          <a:noFill/>
          <a:ln w="9525">
            <a:noFill/>
            <a:miter lim="800000"/>
            <a:headEnd/>
            <a:tailEnd/>
          </a:ln>
          <a:effectLst/>
        </p:spPr>
        <p:txBody>
          <a:bodyPr wrap="none">
            <a:spAutoFit/>
          </a:bodyPr>
          <a:lstStyle/>
          <a:p>
            <a:r>
              <a:rPr lang="it-IT" sz="1800" b="1" dirty="0" err="1"/>
              <a:t>Systemic</a:t>
            </a:r>
            <a:r>
              <a:rPr lang="it-IT" sz="1800" b="1" dirty="0"/>
              <a:t> </a:t>
            </a:r>
            <a:r>
              <a:rPr lang="it-IT" sz="1800" b="1" dirty="0" err="1"/>
              <a:t>Vascular</a:t>
            </a:r>
            <a:r>
              <a:rPr lang="it-IT" sz="1800" b="1" dirty="0"/>
              <a:t> </a:t>
            </a:r>
            <a:r>
              <a:rPr lang="it-IT" sz="1800" b="1" dirty="0" err="1"/>
              <a:t>Resistance</a:t>
            </a:r>
            <a:endParaRPr lang="it-IT" sz="1800" b="1"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64770"/>
            <a:ext cx="12131040" cy="6686549"/>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247650"/>
            <a:ext cx="11452860" cy="661035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858687C-7BE3-5E4E-A138-A7828E40BEAB}"/>
              </a:ext>
            </a:extLst>
          </p:cNvPr>
          <p:cNvSpPr txBox="1"/>
          <p:nvPr/>
        </p:nvSpPr>
        <p:spPr>
          <a:xfrm>
            <a:off x="3137635" y="1758241"/>
            <a:ext cx="6342345" cy="1200329"/>
          </a:xfrm>
          <a:prstGeom prst="rect">
            <a:avLst/>
          </a:prstGeom>
          <a:noFill/>
        </p:spPr>
        <p:txBody>
          <a:bodyPr wrap="square" rtlCol="0">
            <a:spAutoFit/>
          </a:bodyPr>
          <a:lstStyle/>
          <a:p>
            <a:endParaRPr lang="it-IT" dirty="0"/>
          </a:p>
          <a:p>
            <a:endParaRPr lang="it-IT" dirty="0"/>
          </a:p>
          <a:p>
            <a:r>
              <a:rPr lang="it-IT" dirty="0"/>
              <a:t> </a:t>
            </a:r>
          </a:p>
          <a:p>
            <a:endParaRPr lang="it-IT" dirty="0"/>
          </a:p>
        </p:txBody>
      </p:sp>
      <p:graphicFrame>
        <p:nvGraphicFramePr>
          <p:cNvPr id="5" name="Tabella 6">
            <a:extLst>
              <a:ext uri="{FF2B5EF4-FFF2-40B4-BE49-F238E27FC236}">
                <a16:creationId xmlns:a16="http://schemas.microsoft.com/office/drawing/2014/main" id="{E09AAB7E-2838-3747-AD85-DC4DA775A8CF}"/>
              </a:ext>
            </a:extLst>
          </p:cNvPr>
          <p:cNvGraphicFramePr>
            <a:graphicFrameLocks noGrp="1"/>
          </p:cNvGraphicFramePr>
          <p:nvPr>
            <p:extLst>
              <p:ext uri="{D42A27DB-BD31-4B8C-83A1-F6EECF244321}">
                <p14:modId xmlns:p14="http://schemas.microsoft.com/office/powerpoint/2010/main" val="3932538648"/>
              </p:ext>
            </p:extLst>
          </p:nvPr>
        </p:nvGraphicFramePr>
        <p:xfrm>
          <a:off x="554986" y="159509"/>
          <a:ext cx="11082028" cy="6140704"/>
        </p:xfrm>
        <a:graphic>
          <a:graphicData uri="http://schemas.openxmlformats.org/drawingml/2006/table">
            <a:tbl>
              <a:tblPr firstRow="1" bandRow="1">
                <a:tableStyleId>{5C22544A-7EE6-4342-B048-85BDC9FD1C3A}</a:tableStyleId>
              </a:tblPr>
              <a:tblGrid>
                <a:gridCol w="2792715">
                  <a:extLst>
                    <a:ext uri="{9D8B030D-6E8A-4147-A177-3AD203B41FA5}">
                      <a16:colId xmlns:a16="http://schemas.microsoft.com/office/drawing/2014/main" val="694279763"/>
                    </a:ext>
                  </a:extLst>
                </a:gridCol>
                <a:gridCol w="4562482">
                  <a:extLst>
                    <a:ext uri="{9D8B030D-6E8A-4147-A177-3AD203B41FA5}">
                      <a16:colId xmlns:a16="http://schemas.microsoft.com/office/drawing/2014/main" val="3370840398"/>
                    </a:ext>
                  </a:extLst>
                </a:gridCol>
                <a:gridCol w="3726831">
                  <a:extLst>
                    <a:ext uri="{9D8B030D-6E8A-4147-A177-3AD203B41FA5}">
                      <a16:colId xmlns:a16="http://schemas.microsoft.com/office/drawing/2014/main" val="409253693"/>
                    </a:ext>
                  </a:extLst>
                </a:gridCol>
              </a:tblGrid>
              <a:tr h="55763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i="1" dirty="0"/>
                        <a:t>SEGNI E SINTOMI DI SCOMPENSO CARDIACO</a:t>
                      </a:r>
                    </a:p>
                  </a:txBody>
                  <a:tcPr marR="90000" marT="0" anchor="ctr">
                    <a:solidFill>
                      <a:srgbClr val="C00000"/>
                    </a:solidFill>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2347707395"/>
                  </a:ext>
                </a:extLst>
              </a:tr>
              <a:tr h="1172472">
                <a:tc>
                  <a:txBody>
                    <a:bodyPr/>
                    <a:lstStyle/>
                    <a:p>
                      <a:pPr defTabSz="914400"/>
                      <a:r>
                        <a:rPr lang="it-IT" sz="2400" dirty="0">
                          <a:solidFill>
                            <a:srgbClr val="C00000"/>
                          </a:solidFill>
                        </a:rPr>
                        <a:t>ANTEROGRADI</a:t>
                      </a:r>
                    </a:p>
                    <a:p>
                      <a:pPr defTabSz="914400"/>
                      <a:r>
                        <a:rPr lang="it-IT" sz="1600" dirty="0"/>
                        <a:t>(segni e/o sintomi da </a:t>
                      </a:r>
                      <a:r>
                        <a:rPr lang="it-IT" sz="1600" dirty="0" err="1"/>
                        <a:t>ipoperfusione</a:t>
                      </a:r>
                      <a:r>
                        <a:rPr lang="it-IT" sz="1600" dirty="0"/>
                        <a:t> periferica)</a:t>
                      </a:r>
                    </a:p>
                    <a:p>
                      <a:pPr defTabSz="914400"/>
                      <a:endParaRPr lang="it-IT" sz="1600" dirty="0"/>
                    </a:p>
                  </a:txBody>
                  <a:tcPr marR="90000" marT="0" marB="0">
                    <a:solidFill>
                      <a:srgbClr val="C00000">
                        <a:alpha val="29000"/>
                      </a:srgbClr>
                    </a:solidFill>
                  </a:tcPr>
                </a:tc>
                <a:tc>
                  <a:txBody>
                    <a:bodyPr/>
                    <a:lstStyle/>
                    <a:p>
                      <a:pPr defTabSz="914400"/>
                      <a:r>
                        <a:rPr lang="it-IT" sz="2400" dirty="0">
                          <a:solidFill>
                            <a:srgbClr val="C00000"/>
                          </a:solidFill>
                        </a:rPr>
                        <a:t>RETROGRADI</a:t>
                      </a:r>
                    </a:p>
                    <a:p>
                      <a:pPr defTabSz="914400"/>
                      <a:r>
                        <a:rPr lang="it-IT" sz="1600" dirty="0"/>
                        <a:t>(sintomi e/o segni da congestione) </a:t>
                      </a:r>
                    </a:p>
                    <a:p>
                      <a:pPr defTabSz="914400"/>
                      <a:endParaRPr lang="it-IT" sz="1600" dirty="0"/>
                    </a:p>
                  </a:txBody>
                  <a:tcPr marR="90000" marT="0" marB="0">
                    <a:solidFill>
                      <a:srgbClr val="C00000">
                        <a:alpha val="29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rgbClr val="C00000"/>
                          </a:solidFill>
                        </a:rPr>
                        <a:t>Altri segni: </a:t>
                      </a:r>
                    </a:p>
                    <a:p>
                      <a:pPr defTabSz="914400"/>
                      <a:endParaRPr lang="it-IT" sz="1600" dirty="0"/>
                    </a:p>
                  </a:txBody>
                  <a:tcPr marR="90000" marT="0" marB="0">
                    <a:solidFill>
                      <a:srgbClr val="C00000">
                        <a:alpha val="29000"/>
                      </a:srgbClr>
                    </a:solidFill>
                  </a:tcPr>
                </a:tc>
                <a:extLst>
                  <a:ext uri="{0D108BD9-81ED-4DB2-BD59-A6C34878D82A}">
                    <a16:rowId xmlns:a16="http://schemas.microsoft.com/office/drawing/2014/main" val="3400705330"/>
                  </a:ext>
                </a:extLst>
              </a:tr>
              <a:tr h="400963">
                <a:tc>
                  <a:txBody>
                    <a:bodyPr/>
                    <a:lstStyle/>
                    <a:p>
                      <a:pPr defTabSz="914400"/>
                      <a:r>
                        <a:rPr lang="it-IT" sz="2000" dirty="0"/>
                        <a:t>Oliguria</a:t>
                      </a:r>
                    </a:p>
                  </a:txBody>
                  <a:tcPr marR="90000" marT="0" marB="0">
                    <a:solidFill>
                      <a:srgbClr val="C00000">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t>Crepitii polmonari</a:t>
                      </a:r>
                    </a:p>
                  </a:txBody>
                  <a:tcPr marR="90000" marT="0" marB="0">
                    <a:solidFill>
                      <a:srgbClr val="C00000">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t>terzo tono o ritmo di galoppo</a:t>
                      </a:r>
                    </a:p>
                  </a:txBody>
                  <a:tcPr marR="90000" marT="0" marB="0">
                    <a:solidFill>
                      <a:srgbClr val="C00000">
                        <a:alpha val="23000"/>
                      </a:srgbClr>
                    </a:solidFill>
                  </a:tcPr>
                </a:tc>
                <a:extLst>
                  <a:ext uri="{0D108BD9-81ED-4DB2-BD59-A6C34878D82A}">
                    <a16:rowId xmlns:a16="http://schemas.microsoft.com/office/drawing/2014/main" val="3688582071"/>
                  </a:ext>
                </a:extLst>
              </a:tr>
              <a:tr h="400963">
                <a:tc>
                  <a:txBody>
                    <a:bodyPr/>
                    <a:lstStyle/>
                    <a:p>
                      <a:pPr defTabSz="914400"/>
                      <a:r>
                        <a:rPr lang="it-IT" sz="2000" dirty="0"/>
                        <a:t>Pallore</a:t>
                      </a:r>
                    </a:p>
                  </a:txBody>
                  <a:tcPr marR="90000" marT="0" marB="0">
                    <a:solidFill>
                      <a:srgbClr val="C00000">
                        <a:alpha val="29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t>Edemi declivi</a:t>
                      </a:r>
                    </a:p>
                  </a:txBody>
                  <a:tcPr marR="90000" marT="0" marB="0">
                    <a:solidFill>
                      <a:srgbClr val="C00000">
                        <a:alpha val="29000"/>
                      </a:srgbClr>
                    </a:solidFill>
                  </a:tcPr>
                </a:tc>
                <a:tc rowSpan="10">
                  <a:txBody>
                    <a:bodyPr/>
                    <a:lstStyle/>
                    <a:p>
                      <a:pPr defTabSz="914400"/>
                      <a:endParaRPr lang="it-IT" sz="1600" dirty="0"/>
                    </a:p>
                  </a:txBody>
                  <a:tcPr>
                    <a:solidFill>
                      <a:srgbClr val="C00000">
                        <a:alpha val="29000"/>
                      </a:srgbClr>
                    </a:solidFill>
                  </a:tcPr>
                </a:tc>
                <a:extLst>
                  <a:ext uri="{0D108BD9-81ED-4DB2-BD59-A6C34878D82A}">
                    <a16:rowId xmlns:a16="http://schemas.microsoft.com/office/drawing/2014/main" val="2116311448"/>
                  </a:ext>
                </a:extLst>
              </a:tr>
              <a:tr h="400963">
                <a:tc>
                  <a:txBody>
                    <a:bodyPr/>
                    <a:lstStyle/>
                    <a:p>
                      <a:pPr defTabSz="914400"/>
                      <a:r>
                        <a:rPr lang="it-IT" sz="2000" dirty="0"/>
                        <a:t>Cianosi</a:t>
                      </a:r>
                    </a:p>
                  </a:txBody>
                  <a:tcPr marR="90000" marT="0" marB="0">
                    <a:solidFill>
                      <a:srgbClr val="C00000">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t>Turgore delle giugulari</a:t>
                      </a:r>
                    </a:p>
                  </a:txBody>
                  <a:tcPr marR="90000" marT="0" marB="0">
                    <a:solidFill>
                      <a:srgbClr val="C00000">
                        <a:alpha val="23000"/>
                      </a:srgbClr>
                    </a:solidFill>
                  </a:tcPr>
                </a:tc>
                <a:tc vMerge="1">
                  <a:txBody>
                    <a:bodyPr/>
                    <a:lstStyle/>
                    <a:p>
                      <a:pPr defTabSz="914400"/>
                      <a:endParaRPr lang="it-IT" dirty="0"/>
                    </a:p>
                  </a:txBody>
                  <a:tcPr>
                    <a:solidFill>
                      <a:srgbClr val="820A2A">
                        <a:alpha val="23000"/>
                      </a:srgbClr>
                    </a:solidFill>
                  </a:tcPr>
                </a:tc>
                <a:extLst>
                  <a:ext uri="{0D108BD9-81ED-4DB2-BD59-A6C34878D82A}">
                    <a16:rowId xmlns:a16="http://schemas.microsoft.com/office/drawing/2014/main" val="3129433398"/>
                  </a:ext>
                </a:extLst>
              </a:tr>
              <a:tr h="400963">
                <a:tc rowSpan="8">
                  <a:txBody>
                    <a:bodyPr/>
                    <a:lstStyle/>
                    <a:p>
                      <a:pPr defTabSz="914400"/>
                      <a:endParaRPr lang="it-IT" sz="2000" dirty="0"/>
                    </a:p>
                  </a:txBody>
                  <a:tcPr marR="90000" marT="0" marB="0">
                    <a:solidFill>
                      <a:srgbClr val="C00000">
                        <a:alpha val="29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t>Epatomegalia</a:t>
                      </a:r>
                    </a:p>
                  </a:txBody>
                  <a:tcPr marR="90000" marT="0" marB="0">
                    <a:solidFill>
                      <a:srgbClr val="C00000">
                        <a:alpha val="29000"/>
                      </a:srgbClr>
                    </a:solidFill>
                  </a:tcPr>
                </a:tc>
                <a:tc vMerge="1">
                  <a:txBody>
                    <a:bodyPr/>
                    <a:lstStyle/>
                    <a:p>
                      <a:pPr defTabSz="914400"/>
                      <a:endParaRPr lang="it-IT" dirty="0"/>
                    </a:p>
                  </a:txBody>
                  <a:tcPr>
                    <a:solidFill>
                      <a:srgbClr val="820A2A">
                        <a:alpha val="29000"/>
                      </a:srgbClr>
                    </a:solidFill>
                  </a:tcPr>
                </a:tc>
                <a:extLst>
                  <a:ext uri="{0D108BD9-81ED-4DB2-BD59-A6C34878D82A}">
                    <a16:rowId xmlns:a16="http://schemas.microsoft.com/office/drawing/2014/main" val="3125338985"/>
                  </a:ext>
                </a:extLst>
              </a:tr>
              <a:tr h="400963">
                <a:tc vMerge="1">
                  <a:txBody>
                    <a:bodyPr/>
                    <a:lstStyle/>
                    <a:p>
                      <a:pPr defTabSz="914400"/>
                      <a:endParaRPr lang="it-IT"/>
                    </a:p>
                  </a:txBody>
                  <a:tcPr>
                    <a:solidFill>
                      <a:srgbClr val="820A2A">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t>Reflusso </a:t>
                      </a:r>
                      <a:r>
                        <a:rPr lang="it-IT" sz="2000" dirty="0" err="1"/>
                        <a:t>epato</a:t>
                      </a:r>
                      <a:r>
                        <a:rPr lang="it-IT" sz="2000" dirty="0"/>
                        <a:t>-giugulare</a:t>
                      </a:r>
                    </a:p>
                  </a:txBody>
                  <a:tcPr marR="90000" marT="0" marB="0">
                    <a:solidFill>
                      <a:srgbClr val="C00000">
                        <a:alpha val="23000"/>
                      </a:srgbClr>
                    </a:solidFill>
                  </a:tcPr>
                </a:tc>
                <a:tc vMerge="1">
                  <a:txBody>
                    <a:bodyPr/>
                    <a:lstStyle/>
                    <a:p>
                      <a:pPr defTabSz="914400"/>
                      <a:endParaRPr lang="it-IT" dirty="0"/>
                    </a:p>
                  </a:txBody>
                  <a:tcPr>
                    <a:solidFill>
                      <a:srgbClr val="820A2A">
                        <a:alpha val="23000"/>
                      </a:srgbClr>
                    </a:solidFill>
                  </a:tcPr>
                </a:tc>
                <a:extLst>
                  <a:ext uri="{0D108BD9-81ED-4DB2-BD59-A6C34878D82A}">
                    <a16:rowId xmlns:a16="http://schemas.microsoft.com/office/drawing/2014/main" val="4024787383"/>
                  </a:ext>
                </a:extLst>
              </a:tr>
              <a:tr h="400963">
                <a:tc vMerge="1">
                  <a:txBody>
                    <a:bodyPr/>
                    <a:lstStyle/>
                    <a:p>
                      <a:pPr defTabSz="914400"/>
                      <a:endParaRPr lang="it-IT"/>
                    </a:p>
                  </a:txBody>
                  <a:tcPr>
                    <a:solidFill>
                      <a:srgbClr val="820A2A">
                        <a:alpha val="29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t>Versamenti pleurici</a:t>
                      </a:r>
                    </a:p>
                  </a:txBody>
                  <a:tcPr marR="90000" marT="0" marB="0">
                    <a:solidFill>
                      <a:srgbClr val="C00000">
                        <a:alpha val="29000"/>
                      </a:srgbClr>
                    </a:solidFill>
                  </a:tcPr>
                </a:tc>
                <a:tc vMerge="1">
                  <a:txBody>
                    <a:bodyPr/>
                    <a:lstStyle/>
                    <a:p>
                      <a:pPr defTabSz="914400"/>
                      <a:endParaRPr lang="it-IT"/>
                    </a:p>
                  </a:txBody>
                  <a:tcPr>
                    <a:solidFill>
                      <a:srgbClr val="820A2A">
                        <a:alpha val="29000"/>
                      </a:srgbClr>
                    </a:solidFill>
                  </a:tcPr>
                </a:tc>
                <a:extLst>
                  <a:ext uri="{0D108BD9-81ED-4DB2-BD59-A6C34878D82A}">
                    <a16:rowId xmlns:a16="http://schemas.microsoft.com/office/drawing/2014/main" val="4250878925"/>
                  </a:ext>
                </a:extLst>
              </a:tr>
              <a:tr h="400963">
                <a:tc vMerge="1">
                  <a:txBody>
                    <a:bodyPr/>
                    <a:lstStyle/>
                    <a:p>
                      <a:pPr defTabSz="914400"/>
                      <a:endParaRPr lang="it-IT"/>
                    </a:p>
                  </a:txBody>
                  <a:tcPr>
                    <a:solidFill>
                      <a:srgbClr val="820A2A">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t>Ascite</a:t>
                      </a:r>
                    </a:p>
                  </a:txBody>
                  <a:tcPr marR="90000" marT="0" marB="0">
                    <a:solidFill>
                      <a:srgbClr val="C00000">
                        <a:alpha val="23000"/>
                      </a:srgbClr>
                    </a:solidFill>
                  </a:tcPr>
                </a:tc>
                <a:tc vMerge="1">
                  <a:txBody>
                    <a:bodyPr/>
                    <a:lstStyle/>
                    <a:p>
                      <a:pPr defTabSz="914400"/>
                      <a:endParaRPr lang="it-IT" dirty="0"/>
                    </a:p>
                  </a:txBody>
                  <a:tcPr>
                    <a:solidFill>
                      <a:srgbClr val="820A2A">
                        <a:alpha val="23000"/>
                      </a:srgbClr>
                    </a:solidFill>
                  </a:tcPr>
                </a:tc>
                <a:extLst>
                  <a:ext uri="{0D108BD9-81ED-4DB2-BD59-A6C34878D82A}">
                    <a16:rowId xmlns:a16="http://schemas.microsoft.com/office/drawing/2014/main" val="2830157578"/>
                  </a:ext>
                </a:extLst>
              </a:tr>
              <a:tr h="400963">
                <a:tc vMerge="1">
                  <a:txBody>
                    <a:bodyPr/>
                    <a:lstStyle/>
                    <a:p>
                      <a:pPr defTabSz="914400"/>
                      <a:endParaRPr lang="it-IT"/>
                    </a:p>
                  </a:txBody>
                  <a:tcPr>
                    <a:solidFill>
                      <a:srgbClr val="820A2A">
                        <a:alpha val="29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t>Senso di costipazione</a:t>
                      </a:r>
                    </a:p>
                  </a:txBody>
                  <a:tcPr marR="90000" marT="0" marB="0">
                    <a:solidFill>
                      <a:srgbClr val="C00000">
                        <a:alpha val="29000"/>
                      </a:srgbClr>
                    </a:solidFill>
                  </a:tcPr>
                </a:tc>
                <a:tc vMerge="1">
                  <a:txBody>
                    <a:bodyPr/>
                    <a:lstStyle/>
                    <a:p>
                      <a:pPr defTabSz="914400"/>
                      <a:endParaRPr lang="it-IT"/>
                    </a:p>
                  </a:txBody>
                  <a:tcPr>
                    <a:solidFill>
                      <a:srgbClr val="820A2A">
                        <a:alpha val="29000"/>
                      </a:srgbClr>
                    </a:solidFill>
                  </a:tcPr>
                </a:tc>
                <a:extLst>
                  <a:ext uri="{0D108BD9-81ED-4DB2-BD59-A6C34878D82A}">
                    <a16:rowId xmlns:a16="http://schemas.microsoft.com/office/drawing/2014/main" val="394620138"/>
                  </a:ext>
                </a:extLst>
              </a:tr>
              <a:tr h="400963">
                <a:tc vMerge="1">
                  <a:txBody>
                    <a:bodyPr/>
                    <a:lstStyle/>
                    <a:p>
                      <a:pPr defTabSz="914400"/>
                      <a:endParaRPr lang="it-IT" dirty="0"/>
                    </a:p>
                  </a:txBody>
                  <a:tcPr>
                    <a:solidFill>
                      <a:srgbClr val="820A2A">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t>Dispnea e ortopnea</a:t>
                      </a:r>
                    </a:p>
                  </a:txBody>
                  <a:tcPr marR="90000" marT="0" marB="0">
                    <a:solidFill>
                      <a:srgbClr val="C00000">
                        <a:alpha val="23000"/>
                      </a:srgbClr>
                    </a:solidFill>
                  </a:tcPr>
                </a:tc>
                <a:tc vMerge="1">
                  <a:txBody>
                    <a:bodyPr/>
                    <a:lstStyle/>
                    <a:p>
                      <a:pPr defTabSz="914400"/>
                      <a:endParaRPr lang="it-IT" dirty="0"/>
                    </a:p>
                  </a:txBody>
                  <a:tcPr>
                    <a:solidFill>
                      <a:srgbClr val="820A2A">
                        <a:alpha val="23000"/>
                      </a:srgbClr>
                    </a:solidFill>
                  </a:tcPr>
                </a:tc>
                <a:extLst>
                  <a:ext uri="{0D108BD9-81ED-4DB2-BD59-A6C34878D82A}">
                    <a16:rowId xmlns:a16="http://schemas.microsoft.com/office/drawing/2014/main" val="3540689743"/>
                  </a:ext>
                </a:extLst>
              </a:tr>
              <a:tr h="400963">
                <a:tc vMerge="1">
                  <a:txBody>
                    <a:bodyPr/>
                    <a:lstStyle/>
                    <a:p>
                      <a:pPr defTabSz="914400"/>
                      <a:endParaRPr lang="it-IT"/>
                    </a:p>
                  </a:txBody>
                  <a:tcPr>
                    <a:solidFill>
                      <a:srgbClr val="820A2A">
                        <a:alpha val="29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t>Dispnea parossistica notturna</a:t>
                      </a:r>
                    </a:p>
                  </a:txBody>
                  <a:tcPr marR="90000" marT="0" marB="0">
                    <a:solidFill>
                      <a:srgbClr val="C00000">
                        <a:alpha val="29000"/>
                      </a:srgbClr>
                    </a:solidFill>
                  </a:tcPr>
                </a:tc>
                <a:tc vMerge="1">
                  <a:txBody>
                    <a:bodyPr/>
                    <a:lstStyle/>
                    <a:p>
                      <a:pPr defTabSz="914400"/>
                      <a:endParaRPr lang="it-IT" dirty="0"/>
                    </a:p>
                  </a:txBody>
                  <a:tcPr>
                    <a:solidFill>
                      <a:srgbClr val="820A2A">
                        <a:alpha val="29000"/>
                      </a:srgbClr>
                    </a:solidFill>
                  </a:tcPr>
                </a:tc>
                <a:extLst>
                  <a:ext uri="{0D108BD9-81ED-4DB2-BD59-A6C34878D82A}">
                    <a16:rowId xmlns:a16="http://schemas.microsoft.com/office/drawing/2014/main" val="3319850582"/>
                  </a:ext>
                </a:extLst>
              </a:tr>
              <a:tr h="400963">
                <a:tc vMerge="1">
                  <a:txBody>
                    <a:bodyPr/>
                    <a:lstStyle/>
                    <a:p>
                      <a:pPr defTabSz="914400"/>
                      <a:endParaRPr lang="it-IT" dirty="0"/>
                    </a:p>
                  </a:txBody>
                  <a:tcPr>
                    <a:solidFill>
                      <a:srgbClr val="820A2A">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t>Nicturia</a:t>
                      </a:r>
                    </a:p>
                  </a:txBody>
                  <a:tcPr marR="90000" marT="0" marB="0">
                    <a:solidFill>
                      <a:srgbClr val="C00000">
                        <a:alpha val="23000"/>
                      </a:srgbClr>
                    </a:solidFill>
                  </a:tcPr>
                </a:tc>
                <a:tc vMerge="1">
                  <a:txBody>
                    <a:bodyPr/>
                    <a:lstStyle/>
                    <a:p>
                      <a:pPr defTabSz="914400"/>
                      <a:endParaRPr lang="it-IT" dirty="0"/>
                    </a:p>
                  </a:txBody>
                  <a:tcPr>
                    <a:solidFill>
                      <a:srgbClr val="820A2A">
                        <a:alpha val="23000"/>
                      </a:srgbClr>
                    </a:solidFill>
                  </a:tcPr>
                </a:tc>
                <a:extLst>
                  <a:ext uri="{0D108BD9-81ED-4DB2-BD59-A6C34878D82A}">
                    <a16:rowId xmlns:a16="http://schemas.microsoft.com/office/drawing/2014/main" val="1489354712"/>
                  </a:ext>
                </a:extLst>
              </a:tr>
            </a:tbl>
          </a:graphicData>
        </a:graphic>
      </p:graphicFrame>
    </p:spTree>
    <p:extLst>
      <p:ext uri="{BB962C8B-B14F-4D97-AF65-F5344CB8AC3E}">
        <p14:creationId xmlns:p14="http://schemas.microsoft.com/office/powerpoint/2010/main" val="1529445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258" y="262758"/>
            <a:ext cx="8307483" cy="6211613"/>
          </a:xfrm>
          <a:prstGeom prst="rect">
            <a:avLst/>
          </a:prstGeom>
        </p:spPr>
      </p:pic>
      <p:sp>
        <p:nvSpPr>
          <p:cNvPr id="3" name="Rettangolo 2"/>
          <p:cNvSpPr/>
          <p:nvPr/>
        </p:nvSpPr>
        <p:spPr>
          <a:xfrm>
            <a:off x="6352637" y="6061098"/>
            <a:ext cx="4258410" cy="369332"/>
          </a:xfrm>
          <a:prstGeom prst="rect">
            <a:avLst/>
          </a:prstGeom>
        </p:spPr>
        <p:txBody>
          <a:bodyPr wrap="none">
            <a:spAutoFit/>
          </a:bodyPr>
          <a:lstStyle/>
          <a:p>
            <a:r>
              <a:rPr lang="it-IT" i="1" dirty="0">
                <a:latin typeface="TimesNewRomanPS-ItalicMT"/>
              </a:rPr>
              <a:t>Rev. </a:t>
            </a:r>
            <a:r>
              <a:rPr lang="it-IT" i="1" dirty="0" err="1">
                <a:latin typeface="TimesNewRomanPS-ItalicMT"/>
              </a:rPr>
              <a:t>Cardiovasc</a:t>
            </a:r>
            <a:r>
              <a:rPr lang="it-IT" i="1" dirty="0">
                <a:latin typeface="TimesNewRomanPS-ItalicMT"/>
              </a:rPr>
              <a:t>. </a:t>
            </a:r>
            <a:r>
              <a:rPr lang="it-IT" i="1" dirty="0" err="1">
                <a:latin typeface="TimesNewRomanPS-ItalicMT"/>
              </a:rPr>
              <a:t>Med</a:t>
            </a:r>
            <a:r>
              <a:rPr lang="it-IT" i="1" dirty="0">
                <a:latin typeface="TimesNewRomanPS-ItalicMT"/>
              </a:rPr>
              <a:t>. </a:t>
            </a:r>
            <a:r>
              <a:rPr lang="it-IT" b="1" dirty="0">
                <a:latin typeface="TimesNewRomanPS-BoldMT"/>
              </a:rPr>
              <a:t>2023</a:t>
            </a:r>
            <a:r>
              <a:rPr lang="it-IT" dirty="0">
                <a:latin typeface="TimesNewRomanPSMT"/>
              </a:rPr>
              <a:t>; 24(7): 208</a:t>
            </a:r>
            <a:endParaRPr lang="it-IT" dirty="0"/>
          </a:p>
        </p:txBody>
      </p:sp>
      <p:sp>
        <p:nvSpPr>
          <p:cNvPr id="4" name="Rettangolo 3"/>
          <p:cNvSpPr/>
          <p:nvPr/>
        </p:nvSpPr>
        <p:spPr>
          <a:xfrm>
            <a:off x="1633685" y="6092631"/>
            <a:ext cx="4426212" cy="369332"/>
          </a:xfrm>
          <a:prstGeom prst="rect">
            <a:avLst/>
          </a:prstGeom>
        </p:spPr>
        <p:txBody>
          <a:bodyPr wrap="none">
            <a:spAutoFit/>
          </a:bodyPr>
          <a:lstStyle/>
          <a:p>
            <a:r>
              <a:rPr lang="it-IT" dirty="0">
                <a:latin typeface="TimesNewRomanPSMT"/>
              </a:rPr>
              <a:t>Gianfranco Piccirillo</a:t>
            </a:r>
            <a:r>
              <a:rPr lang="it-IT" sz="1050" dirty="0">
                <a:latin typeface="CMR9"/>
              </a:rPr>
              <a:t>1</a:t>
            </a:r>
            <a:r>
              <a:rPr lang="it-IT" dirty="0">
                <a:latin typeface="TimesNewRomanPSMT"/>
              </a:rPr>
              <a:t>, Federica Moscucci</a:t>
            </a:r>
            <a:r>
              <a:rPr lang="it-IT" sz="1050" dirty="0">
                <a:latin typeface="CMR9"/>
              </a:rPr>
              <a:t>2</a:t>
            </a:r>
            <a:endParaRPr lang="it-IT" dirty="0"/>
          </a:p>
        </p:txBody>
      </p:sp>
    </p:spTree>
    <p:extLst>
      <p:ext uri="{BB962C8B-B14F-4D97-AF65-F5344CB8AC3E}">
        <p14:creationId xmlns:p14="http://schemas.microsoft.com/office/powerpoint/2010/main" val="2290612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056914" y="-5508171"/>
            <a:ext cx="184731" cy="369332"/>
          </a:xfrm>
          <a:prstGeom prst="rect">
            <a:avLst/>
          </a:prstGeom>
          <a:noFill/>
        </p:spPr>
        <p:txBody>
          <a:bodyPr wrap="none" rtlCol="0">
            <a:spAutoFit/>
          </a:bodyPr>
          <a:lstStyle/>
          <a:p>
            <a:endParaRPr lang="it-IT" dirty="0"/>
          </a:p>
        </p:txBody>
      </p:sp>
      <p:sp>
        <p:nvSpPr>
          <p:cNvPr id="3" name="CasellaDiTesto 2">
            <a:extLst>
              <a:ext uri="{FF2B5EF4-FFF2-40B4-BE49-F238E27FC236}">
                <a16:creationId xmlns:a16="http://schemas.microsoft.com/office/drawing/2014/main" id="{6817F2BF-4E56-AD43-B902-49E5B62717E2}"/>
              </a:ext>
            </a:extLst>
          </p:cNvPr>
          <p:cNvSpPr txBox="1"/>
          <p:nvPr/>
        </p:nvSpPr>
        <p:spPr>
          <a:xfrm>
            <a:off x="998220" y="1618897"/>
            <a:ext cx="2532888" cy="369332"/>
          </a:xfrm>
          <a:prstGeom prst="rect">
            <a:avLst/>
          </a:prstGeom>
          <a:noFill/>
        </p:spPr>
        <p:txBody>
          <a:bodyPr wrap="square" rtlCol="0">
            <a:spAutoFit/>
          </a:bodyPr>
          <a:lstStyle/>
          <a:p>
            <a:pPr algn="just"/>
            <a:endParaRPr lang="it-IT" dirty="0"/>
          </a:p>
        </p:txBody>
      </p:sp>
      <p:sp>
        <p:nvSpPr>
          <p:cNvPr id="6" name="CasellaDiTesto 5">
            <a:extLst>
              <a:ext uri="{FF2B5EF4-FFF2-40B4-BE49-F238E27FC236}">
                <a16:creationId xmlns:a16="http://schemas.microsoft.com/office/drawing/2014/main" id="{5198D468-F6D5-1C46-8186-4E61581592F4}"/>
              </a:ext>
            </a:extLst>
          </p:cNvPr>
          <p:cNvSpPr txBox="1"/>
          <p:nvPr/>
        </p:nvSpPr>
        <p:spPr>
          <a:xfrm>
            <a:off x="4736190" y="1392333"/>
            <a:ext cx="2386584" cy="369332"/>
          </a:xfrm>
          <a:prstGeom prst="rect">
            <a:avLst/>
          </a:prstGeom>
          <a:noFill/>
        </p:spPr>
        <p:txBody>
          <a:bodyPr wrap="square" rtlCol="0">
            <a:spAutoFit/>
          </a:bodyPr>
          <a:lstStyle/>
          <a:p>
            <a:pPr algn="just"/>
            <a:endParaRPr lang="it-IT" dirty="0"/>
          </a:p>
        </p:txBody>
      </p:sp>
      <p:sp>
        <p:nvSpPr>
          <p:cNvPr id="12" name="Rettangolo con angoli arrotondati 11">
            <a:extLst>
              <a:ext uri="{FF2B5EF4-FFF2-40B4-BE49-F238E27FC236}">
                <a16:creationId xmlns:a16="http://schemas.microsoft.com/office/drawing/2014/main" id="{A85ED29D-F9D1-E04E-8C52-DEAEC7C84727}"/>
              </a:ext>
            </a:extLst>
          </p:cNvPr>
          <p:cNvSpPr/>
          <p:nvPr/>
        </p:nvSpPr>
        <p:spPr>
          <a:xfrm>
            <a:off x="791519" y="1919641"/>
            <a:ext cx="3260035" cy="3154017"/>
          </a:xfrm>
          <a:prstGeom prst="roundRect">
            <a:avLst/>
          </a:prstGeom>
          <a:solidFill>
            <a:schemeClr val="accent1">
              <a:alpha val="0"/>
            </a:schemeClr>
          </a:solid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a:solidFill>
                  <a:schemeClr val="tx1"/>
                </a:solidFill>
              </a:rPr>
              <a:t>Le </a:t>
            </a:r>
            <a:r>
              <a:rPr lang="it-IT" dirty="0" err="1">
                <a:solidFill>
                  <a:schemeClr val="tx1"/>
                </a:solidFill>
              </a:rPr>
              <a:t>modiﬁcazioni</a:t>
            </a:r>
            <a:r>
              <a:rPr lang="it-IT" dirty="0">
                <a:solidFill>
                  <a:schemeClr val="tx1"/>
                </a:solidFill>
              </a:rPr>
              <a:t> del cuore senile indicano che nella maggior parte dei soggetti anziani ‘‘sani’’ il cuore a riposo è adeguato alle necessita emodinamiche e metaboliche dell’organismo</a:t>
            </a:r>
          </a:p>
        </p:txBody>
      </p:sp>
      <p:sp>
        <p:nvSpPr>
          <p:cNvPr id="13" name="Rettangolo con angoli arrotondati 12">
            <a:extLst>
              <a:ext uri="{FF2B5EF4-FFF2-40B4-BE49-F238E27FC236}">
                <a16:creationId xmlns:a16="http://schemas.microsoft.com/office/drawing/2014/main" id="{FA6568C8-B260-4A4F-A9A5-D90EB3607BA5}"/>
              </a:ext>
            </a:extLst>
          </p:cNvPr>
          <p:cNvSpPr/>
          <p:nvPr/>
        </p:nvSpPr>
        <p:spPr>
          <a:xfrm>
            <a:off x="4703146" y="2350220"/>
            <a:ext cx="3048000" cy="2157559"/>
          </a:xfrm>
          <a:prstGeom prst="roundRect">
            <a:avLst/>
          </a:prstGeom>
          <a:solidFill>
            <a:schemeClr val="accent1">
              <a:alpha val="0"/>
            </a:schemeClr>
          </a:solidFill>
          <a:ln w="444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a:solidFill>
                  <a:schemeClr val="tx1"/>
                </a:solidFill>
              </a:rPr>
              <a:t>Tuttavia, quando si supera la riserva omeostatica, esso è predisposto allo sviluppo di scompenso cardiaco</a:t>
            </a:r>
          </a:p>
        </p:txBody>
      </p:sp>
      <p:sp>
        <p:nvSpPr>
          <p:cNvPr id="14" name="Rettangolo con angoli arrotondati 13">
            <a:extLst>
              <a:ext uri="{FF2B5EF4-FFF2-40B4-BE49-F238E27FC236}">
                <a16:creationId xmlns:a16="http://schemas.microsoft.com/office/drawing/2014/main" id="{6E3B803B-2716-B441-A67C-725CDE2C16F5}"/>
              </a:ext>
            </a:extLst>
          </p:cNvPr>
          <p:cNvSpPr/>
          <p:nvPr/>
        </p:nvSpPr>
        <p:spPr>
          <a:xfrm>
            <a:off x="8402738" y="1117885"/>
            <a:ext cx="3260035" cy="4757530"/>
          </a:xfrm>
          <a:prstGeom prst="roundRect">
            <a:avLst/>
          </a:prstGeom>
          <a:solidFill>
            <a:schemeClr val="accent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a:solidFill>
                  <a:schemeClr val="tx1"/>
                </a:solidFill>
              </a:rPr>
              <a:t>Per quanto detto, </a:t>
            </a:r>
            <a:r>
              <a:rPr lang="it-IT" dirty="0" err="1">
                <a:solidFill>
                  <a:schemeClr val="tx1"/>
                </a:solidFill>
              </a:rPr>
              <a:t>poichè</a:t>
            </a:r>
            <a:r>
              <a:rPr lang="it-IT" dirty="0">
                <a:solidFill>
                  <a:schemeClr val="tx1"/>
                </a:solidFill>
              </a:rPr>
              <a:t>, l’invecchiamento è associato a una compromissione del riempimento ventricolare sinistro (riduzione del rilasciamento e della </a:t>
            </a:r>
            <a:r>
              <a:rPr lang="it-IT" dirty="0" err="1">
                <a:solidFill>
                  <a:schemeClr val="tx1"/>
                </a:solidFill>
              </a:rPr>
              <a:t>compliance</a:t>
            </a:r>
            <a:r>
              <a:rPr lang="it-IT" dirty="0">
                <a:solidFill>
                  <a:schemeClr val="tx1"/>
                </a:solidFill>
              </a:rPr>
              <a:t>), </a:t>
            </a:r>
            <a:r>
              <a:rPr lang="it-IT" b="1" u="sng" dirty="0">
                <a:solidFill>
                  <a:srgbClr val="FF0000"/>
                </a:solidFill>
              </a:rPr>
              <a:t>lo scompenso cardiaco diastolico (SCD) costituisce la forma più frequente</a:t>
            </a:r>
            <a:r>
              <a:rPr lang="it-IT" dirty="0">
                <a:solidFill>
                  <a:schemeClr val="tx1"/>
                </a:solidFill>
              </a:rPr>
              <a:t>, tanto da essere presente in più del 50% dei casi dopo i 75 anni e addirittura nei due terzi delle donne ultraottantenni</a:t>
            </a:r>
          </a:p>
        </p:txBody>
      </p:sp>
      <p:sp>
        <p:nvSpPr>
          <p:cNvPr id="2" name="CasellaDiTesto 1">
            <a:extLst>
              <a:ext uri="{FF2B5EF4-FFF2-40B4-BE49-F238E27FC236}">
                <a16:creationId xmlns:a16="http://schemas.microsoft.com/office/drawing/2014/main" id="{D70D0FDB-0995-FB41-96D9-9447625A0C57}"/>
              </a:ext>
            </a:extLst>
          </p:cNvPr>
          <p:cNvSpPr txBox="1"/>
          <p:nvPr/>
        </p:nvSpPr>
        <p:spPr>
          <a:xfrm>
            <a:off x="3338682" y="449835"/>
            <a:ext cx="5181600" cy="707886"/>
          </a:xfrm>
          <a:prstGeom prst="rect">
            <a:avLst/>
          </a:prstGeom>
          <a:noFill/>
        </p:spPr>
        <p:txBody>
          <a:bodyPr wrap="square" rtlCol="0">
            <a:spAutoFit/>
          </a:bodyPr>
          <a:lstStyle/>
          <a:p>
            <a:pPr algn="ctr"/>
            <a:r>
              <a:rPr lang="it-IT" sz="4000" dirty="0" err="1">
                <a:solidFill>
                  <a:srgbClr val="C00000"/>
                </a:solidFill>
              </a:rPr>
              <a:t>HFpEF</a:t>
            </a:r>
            <a:r>
              <a:rPr lang="it-IT" sz="4000" dirty="0">
                <a:solidFill>
                  <a:srgbClr val="C00000"/>
                </a:solidFill>
              </a:rPr>
              <a:t> NELL’ANZIANO </a:t>
            </a:r>
          </a:p>
        </p:txBody>
      </p:sp>
    </p:spTree>
    <p:extLst>
      <p:ext uri="{BB962C8B-B14F-4D97-AF65-F5344CB8AC3E}">
        <p14:creationId xmlns:p14="http://schemas.microsoft.com/office/powerpoint/2010/main" val="29672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9618" name="Rectangle 2"/>
          <p:cNvSpPr>
            <a:spLocks noGrp="1" noChangeArrowheads="1"/>
          </p:cNvSpPr>
          <p:nvPr>
            <p:ph type="title"/>
          </p:nvPr>
        </p:nvSpPr>
        <p:spPr>
          <a:xfrm>
            <a:off x="1481667" y="290513"/>
            <a:ext cx="9186333" cy="505267"/>
          </a:xfrm>
          <a:noFill/>
          <a:ln/>
        </p:spPr>
        <p:txBody>
          <a:bodyPr lIns="90488" tIns="44450" rIns="90488" bIns="44450" anchorCtr="1">
            <a:spAutoFit/>
          </a:bodyPr>
          <a:lstStyle/>
          <a:p>
            <a:r>
              <a:rPr lang="it-IT" sz="3000"/>
              <a:t>Conseguenze dell'Ipertensione Arteriosa</a:t>
            </a:r>
          </a:p>
        </p:txBody>
      </p:sp>
      <p:sp>
        <p:nvSpPr>
          <p:cNvPr id="2159620" name="Line 4"/>
          <p:cNvSpPr>
            <a:spLocks noChangeShapeType="1"/>
          </p:cNvSpPr>
          <p:nvPr/>
        </p:nvSpPr>
        <p:spPr bwMode="auto">
          <a:xfrm>
            <a:off x="1767418" y="1447800"/>
            <a:ext cx="8682567" cy="0"/>
          </a:xfrm>
          <a:prstGeom prst="line">
            <a:avLst/>
          </a:prstGeom>
          <a:noFill/>
          <a:ln w="28575">
            <a:solidFill>
              <a:srgbClr val="FF9900"/>
            </a:solidFill>
            <a:round/>
            <a:headEnd/>
            <a:tailEnd/>
          </a:ln>
          <a:effectLst/>
        </p:spPr>
        <p:txBody>
          <a:bodyPr wrap="none" anchor="ctr"/>
          <a:lstStyle/>
          <a:p>
            <a:endParaRPr lang="it-IT"/>
          </a:p>
        </p:txBody>
      </p:sp>
      <p:sp>
        <p:nvSpPr>
          <p:cNvPr id="2159621" name="Text Box 5"/>
          <p:cNvSpPr txBox="1">
            <a:spLocks noChangeArrowheads="1"/>
          </p:cNvSpPr>
          <p:nvPr/>
        </p:nvSpPr>
        <p:spPr bwMode="auto">
          <a:xfrm>
            <a:off x="1625600" y="2989264"/>
            <a:ext cx="1794274" cy="443198"/>
          </a:xfrm>
          <a:prstGeom prst="rect">
            <a:avLst/>
          </a:prstGeom>
          <a:noFill/>
          <a:ln w="9525">
            <a:noFill/>
            <a:miter lim="800000"/>
            <a:headEnd/>
            <a:tailEnd/>
          </a:ln>
          <a:effectLst/>
        </p:spPr>
        <p:txBody>
          <a:bodyPr wrap="none">
            <a:spAutoFit/>
          </a:bodyPr>
          <a:lstStyle/>
          <a:p>
            <a:pPr algn="ctr">
              <a:lnSpc>
                <a:spcPct val="95000"/>
              </a:lnSpc>
              <a:buClr>
                <a:schemeClr val="accent1"/>
              </a:buClr>
            </a:pPr>
            <a:r>
              <a:rPr lang="it-IT" sz="2400" b="1">
                <a:solidFill>
                  <a:schemeClr val="tx1"/>
                </a:solidFill>
              </a:rPr>
              <a:t>Ipertrofia VS</a:t>
            </a:r>
            <a:endParaRPr lang="it-IT">
              <a:solidFill>
                <a:schemeClr val="tx1"/>
              </a:solidFill>
            </a:endParaRPr>
          </a:p>
        </p:txBody>
      </p:sp>
      <p:sp>
        <p:nvSpPr>
          <p:cNvPr id="2159622" name="Text Box 6"/>
          <p:cNvSpPr txBox="1">
            <a:spLocks noChangeArrowheads="1"/>
          </p:cNvSpPr>
          <p:nvPr/>
        </p:nvSpPr>
        <p:spPr bwMode="auto">
          <a:xfrm>
            <a:off x="3367618" y="1778000"/>
            <a:ext cx="3563604" cy="461665"/>
          </a:xfrm>
          <a:prstGeom prst="rect">
            <a:avLst/>
          </a:prstGeom>
          <a:noFill/>
          <a:ln w="9525">
            <a:noFill/>
            <a:miter lim="800000"/>
            <a:headEnd/>
            <a:tailEnd/>
          </a:ln>
          <a:effectLst/>
        </p:spPr>
        <p:txBody>
          <a:bodyPr wrap="none">
            <a:spAutoFit/>
          </a:bodyPr>
          <a:lstStyle/>
          <a:p>
            <a:r>
              <a:rPr lang="it-IT" sz="2400" b="1">
                <a:solidFill>
                  <a:schemeClr val="tx2"/>
                </a:solidFill>
              </a:rPr>
              <a:t>IPERTENSIONE ARTERIOSA</a:t>
            </a:r>
          </a:p>
        </p:txBody>
      </p:sp>
      <p:sp>
        <p:nvSpPr>
          <p:cNvPr id="2159624" name="Text Box 8"/>
          <p:cNvSpPr txBox="1">
            <a:spLocks noChangeArrowheads="1"/>
          </p:cNvSpPr>
          <p:nvPr/>
        </p:nvSpPr>
        <p:spPr bwMode="auto">
          <a:xfrm>
            <a:off x="7488768" y="2971800"/>
            <a:ext cx="2748829" cy="461665"/>
          </a:xfrm>
          <a:prstGeom prst="rect">
            <a:avLst/>
          </a:prstGeom>
          <a:noFill/>
          <a:ln w="9525">
            <a:noFill/>
            <a:miter lim="800000"/>
            <a:headEnd/>
            <a:tailEnd/>
          </a:ln>
          <a:effectLst/>
        </p:spPr>
        <p:txBody>
          <a:bodyPr wrap="none">
            <a:spAutoFit/>
          </a:bodyPr>
          <a:lstStyle/>
          <a:p>
            <a:r>
              <a:rPr lang="it-IT" sz="2400" b="1">
                <a:solidFill>
                  <a:schemeClr val="tx1"/>
                </a:solidFill>
              </a:rPr>
              <a:t>Infarto miocardico…</a:t>
            </a:r>
          </a:p>
        </p:txBody>
      </p:sp>
      <p:sp>
        <p:nvSpPr>
          <p:cNvPr id="2159629" name="Text Box 13"/>
          <p:cNvSpPr txBox="1">
            <a:spLocks noChangeArrowheads="1"/>
          </p:cNvSpPr>
          <p:nvPr/>
        </p:nvSpPr>
        <p:spPr bwMode="auto">
          <a:xfrm>
            <a:off x="7349067" y="4191001"/>
            <a:ext cx="4538133" cy="830997"/>
          </a:xfrm>
          <a:prstGeom prst="rect">
            <a:avLst/>
          </a:prstGeom>
          <a:noFill/>
          <a:ln w="9525">
            <a:noFill/>
            <a:miter lim="800000"/>
            <a:headEnd/>
            <a:tailEnd/>
          </a:ln>
          <a:effectLst/>
        </p:spPr>
        <p:txBody>
          <a:bodyPr>
            <a:spAutoFit/>
          </a:bodyPr>
          <a:lstStyle/>
          <a:p>
            <a:pPr algn="ctr"/>
            <a:r>
              <a:rPr lang="it-IT" sz="2400" b="1">
                <a:solidFill>
                  <a:schemeClr val="tx1"/>
                </a:solidFill>
              </a:rPr>
              <a:t>Insufficienza cardiaca con ridotta FE</a:t>
            </a:r>
          </a:p>
        </p:txBody>
      </p:sp>
      <p:sp>
        <p:nvSpPr>
          <p:cNvPr id="2159638" name="Text Box 22"/>
          <p:cNvSpPr txBox="1">
            <a:spLocks noChangeArrowheads="1"/>
          </p:cNvSpPr>
          <p:nvPr/>
        </p:nvSpPr>
        <p:spPr bwMode="auto">
          <a:xfrm>
            <a:off x="643467" y="4191001"/>
            <a:ext cx="2978636" cy="830997"/>
          </a:xfrm>
          <a:prstGeom prst="rect">
            <a:avLst/>
          </a:prstGeom>
          <a:noFill/>
          <a:ln w="9525">
            <a:noFill/>
            <a:miter lim="800000"/>
            <a:headEnd/>
            <a:tailEnd/>
          </a:ln>
          <a:effectLst/>
        </p:spPr>
        <p:txBody>
          <a:bodyPr wrap="none">
            <a:spAutoFit/>
          </a:bodyPr>
          <a:lstStyle/>
          <a:p>
            <a:pPr algn="ctr"/>
            <a:r>
              <a:rPr lang="it-IT" sz="2400" b="1">
                <a:solidFill>
                  <a:schemeClr val="tx1"/>
                </a:solidFill>
              </a:rPr>
              <a:t>Insufficienza cardiaca </a:t>
            </a:r>
          </a:p>
          <a:p>
            <a:pPr algn="ctr"/>
            <a:r>
              <a:rPr lang="it-IT" sz="2400" b="1">
                <a:solidFill>
                  <a:schemeClr val="tx1"/>
                </a:solidFill>
              </a:rPr>
              <a:t>con conservata FE</a:t>
            </a:r>
          </a:p>
        </p:txBody>
      </p:sp>
      <p:cxnSp>
        <p:nvCxnSpPr>
          <p:cNvPr id="2159640" name="AutoShape 24"/>
          <p:cNvCxnSpPr>
            <a:cxnSpLocks noChangeShapeType="1"/>
            <a:stCxn id="2159622" idx="2"/>
            <a:endCxn id="2159621" idx="0"/>
          </p:cNvCxnSpPr>
          <p:nvPr/>
        </p:nvCxnSpPr>
        <p:spPr bwMode="auto">
          <a:xfrm rot="5400000">
            <a:off x="3461280" y="1301123"/>
            <a:ext cx="749599" cy="2626683"/>
          </a:xfrm>
          <a:prstGeom prst="straightConnector1">
            <a:avLst/>
          </a:prstGeom>
          <a:noFill/>
          <a:ln w="57150">
            <a:solidFill>
              <a:srgbClr val="FF9900"/>
            </a:solidFill>
            <a:round/>
            <a:headEnd/>
            <a:tailEnd type="triangle" w="med" len="med"/>
          </a:ln>
          <a:effectLst/>
        </p:spPr>
      </p:cxnSp>
      <p:cxnSp>
        <p:nvCxnSpPr>
          <p:cNvPr id="2159641" name="AutoShape 25"/>
          <p:cNvCxnSpPr>
            <a:cxnSpLocks noChangeShapeType="1"/>
            <a:stCxn id="2159621" idx="3"/>
            <a:endCxn id="2159624" idx="1"/>
          </p:cNvCxnSpPr>
          <p:nvPr/>
        </p:nvCxnSpPr>
        <p:spPr bwMode="auto">
          <a:xfrm flipV="1">
            <a:off x="3419874" y="3202633"/>
            <a:ext cx="4068894" cy="8230"/>
          </a:xfrm>
          <a:prstGeom prst="straightConnector1">
            <a:avLst/>
          </a:prstGeom>
          <a:noFill/>
          <a:ln w="57150">
            <a:solidFill>
              <a:srgbClr val="FF9900"/>
            </a:solidFill>
            <a:round/>
            <a:headEnd/>
            <a:tailEnd type="triangle" w="med" len="med"/>
          </a:ln>
          <a:effectLst/>
        </p:spPr>
      </p:cxnSp>
      <p:cxnSp>
        <p:nvCxnSpPr>
          <p:cNvPr id="2159642" name="AutoShape 26"/>
          <p:cNvCxnSpPr>
            <a:cxnSpLocks noChangeShapeType="1"/>
            <a:stCxn id="2159622" idx="2"/>
            <a:endCxn id="2159624" idx="0"/>
          </p:cNvCxnSpPr>
          <p:nvPr/>
        </p:nvCxnSpPr>
        <p:spPr bwMode="auto">
          <a:xfrm rot="16200000" flipH="1">
            <a:off x="6640234" y="748850"/>
            <a:ext cx="732135" cy="3713763"/>
          </a:xfrm>
          <a:prstGeom prst="straightConnector1">
            <a:avLst/>
          </a:prstGeom>
          <a:noFill/>
          <a:ln w="57150">
            <a:solidFill>
              <a:srgbClr val="FF9900"/>
            </a:solidFill>
            <a:round/>
            <a:headEnd/>
            <a:tailEnd type="triangle" w="med" len="med"/>
          </a:ln>
          <a:effectLst/>
        </p:spPr>
      </p:cxnSp>
      <p:cxnSp>
        <p:nvCxnSpPr>
          <p:cNvPr id="2159643" name="AutoShape 27"/>
          <p:cNvCxnSpPr>
            <a:cxnSpLocks noChangeShapeType="1"/>
            <a:stCxn id="2159624" idx="2"/>
            <a:endCxn id="2159629" idx="0"/>
          </p:cNvCxnSpPr>
          <p:nvPr/>
        </p:nvCxnSpPr>
        <p:spPr bwMode="auto">
          <a:xfrm rot="16200000" flipH="1">
            <a:off x="8861890" y="3434757"/>
            <a:ext cx="757536" cy="754951"/>
          </a:xfrm>
          <a:prstGeom prst="straightConnector1">
            <a:avLst/>
          </a:prstGeom>
          <a:noFill/>
          <a:ln w="57150">
            <a:solidFill>
              <a:srgbClr val="FF9900"/>
            </a:solidFill>
            <a:round/>
            <a:headEnd/>
            <a:tailEnd type="triangle" w="med" len="med"/>
          </a:ln>
          <a:effectLst/>
        </p:spPr>
      </p:cxnSp>
      <p:cxnSp>
        <p:nvCxnSpPr>
          <p:cNvPr id="2159644" name="AutoShape 28"/>
          <p:cNvCxnSpPr>
            <a:cxnSpLocks noChangeShapeType="1"/>
            <a:stCxn id="2159621" idx="3"/>
            <a:endCxn id="2159629" idx="1"/>
          </p:cNvCxnSpPr>
          <p:nvPr/>
        </p:nvCxnSpPr>
        <p:spPr bwMode="auto">
          <a:xfrm>
            <a:off x="3419874" y="3210863"/>
            <a:ext cx="3929193" cy="1395637"/>
          </a:xfrm>
          <a:prstGeom prst="straightConnector1">
            <a:avLst/>
          </a:prstGeom>
          <a:noFill/>
          <a:ln w="12700">
            <a:solidFill>
              <a:srgbClr val="FF9900"/>
            </a:solidFill>
            <a:round/>
            <a:headEnd/>
            <a:tailEnd type="triangle" w="med" len="med"/>
          </a:ln>
          <a:effectLst/>
        </p:spPr>
      </p:cxnSp>
      <p:cxnSp>
        <p:nvCxnSpPr>
          <p:cNvPr id="2159645" name="AutoShape 29"/>
          <p:cNvCxnSpPr>
            <a:cxnSpLocks noChangeShapeType="1"/>
            <a:stCxn id="2159621" idx="2"/>
            <a:endCxn id="2159638" idx="0"/>
          </p:cNvCxnSpPr>
          <p:nvPr/>
        </p:nvCxnSpPr>
        <p:spPr bwMode="auto">
          <a:xfrm rot="5400000">
            <a:off x="1948492" y="3616755"/>
            <a:ext cx="758539" cy="389952"/>
          </a:xfrm>
          <a:prstGeom prst="straightConnector1">
            <a:avLst/>
          </a:prstGeom>
          <a:noFill/>
          <a:ln w="57150">
            <a:solidFill>
              <a:srgbClr val="FF9900"/>
            </a:solidFill>
            <a:round/>
            <a:headEnd/>
            <a:tailEnd type="triangle" w="med" len="med"/>
          </a:ln>
          <a:effectLst/>
        </p:spPr>
      </p:cxnSp>
      <p:sp>
        <p:nvSpPr>
          <p:cNvPr id="2159646" name="Text Box 30"/>
          <p:cNvSpPr txBox="1">
            <a:spLocks noChangeArrowheads="1"/>
          </p:cNvSpPr>
          <p:nvPr/>
        </p:nvSpPr>
        <p:spPr bwMode="auto">
          <a:xfrm>
            <a:off x="5668434" y="3717926"/>
            <a:ext cx="303288" cy="400110"/>
          </a:xfrm>
          <a:prstGeom prst="rect">
            <a:avLst/>
          </a:prstGeom>
          <a:solidFill>
            <a:srgbClr val="000066"/>
          </a:solidFill>
          <a:ln w="9525">
            <a:noFill/>
            <a:miter lim="800000"/>
            <a:headEnd/>
            <a:tailEnd/>
          </a:ln>
          <a:effectLst/>
        </p:spPr>
        <p:txBody>
          <a:bodyPr wrap="none">
            <a:spAutoFit/>
          </a:bodyPr>
          <a:lstStyle/>
          <a:p>
            <a:r>
              <a:rPr lang="it-IT" sz="2000" b="1">
                <a:solidFill>
                  <a:srgbClr val="FF9900"/>
                </a:solidFill>
              </a:rPr>
              <a:t>?</a:t>
            </a:r>
          </a:p>
        </p:txBody>
      </p:sp>
      <p:cxnSp>
        <p:nvCxnSpPr>
          <p:cNvPr id="2159647" name="AutoShape 31"/>
          <p:cNvCxnSpPr>
            <a:cxnSpLocks noChangeShapeType="1"/>
            <a:stCxn id="2159638" idx="3"/>
            <a:endCxn id="2159629" idx="1"/>
          </p:cNvCxnSpPr>
          <p:nvPr/>
        </p:nvCxnSpPr>
        <p:spPr bwMode="auto">
          <a:xfrm>
            <a:off x="3622103" y="4606500"/>
            <a:ext cx="3726964" cy="1588"/>
          </a:xfrm>
          <a:prstGeom prst="straightConnector1">
            <a:avLst/>
          </a:prstGeom>
          <a:noFill/>
          <a:ln w="19050">
            <a:solidFill>
              <a:srgbClr val="FF9900"/>
            </a:solidFill>
            <a:round/>
            <a:headEnd/>
            <a:tailEnd type="triangle" w="med" len="med"/>
          </a:ln>
          <a:effectLst/>
        </p:spPr>
      </p:cxnSp>
      <p:sp>
        <p:nvSpPr>
          <p:cNvPr id="2159648" name="Text Box 32"/>
          <p:cNvSpPr txBox="1">
            <a:spLocks noChangeArrowheads="1"/>
          </p:cNvSpPr>
          <p:nvPr/>
        </p:nvSpPr>
        <p:spPr bwMode="auto">
          <a:xfrm>
            <a:off x="5871634" y="4403726"/>
            <a:ext cx="303288" cy="400110"/>
          </a:xfrm>
          <a:prstGeom prst="rect">
            <a:avLst/>
          </a:prstGeom>
          <a:solidFill>
            <a:srgbClr val="000066"/>
          </a:solidFill>
          <a:ln w="9525">
            <a:noFill/>
            <a:miter lim="800000"/>
            <a:headEnd/>
            <a:tailEnd/>
          </a:ln>
          <a:effectLst/>
        </p:spPr>
        <p:txBody>
          <a:bodyPr wrap="none">
            <a:spAutoFit/>
          </a:bodyPr>
          <a:lstStyle/>
          <a:p>
            <a:r>
              <a:rPr lang="it-IT" sz="2000" b="1">
                <a:solidFill>
                  <a:srgbClr val="FF99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9638"/>
                                        </p:tgtEl>
                                        <p:attrNameLst>
                                          <p:attrName>style.visibility</p:attrName>
                                        </p:attrNameLst>
                                      </p:cBhvr>
                                      <p:to>
                                        <p:strVal val="visible"/>
                                      </p:to>
                                    </p:set>
                                    <p:animEffect transition="in" filter="dissolve">
                                      <p:cBhvr>
                                        <p:cTn id="7" dur="500"/>
                                        <p:tgtEl>
                                          <p:spTgt spid="2159638"/>
                                        </p:tgtEl>
                                      </p:cBhvr>
                                    </p:animEffect>
                                  </p:childTnLst>
                                </p:cTn>
                              </p:par>
                              <p:par>
                                <p:cTn id="8" presetID="9" presetClass="entr" presetSubtype="0" fill="hold" nodeType="withEffect">
                                  <p:stCondLst>
                                    <p:cond delay="0"/>
                                  </p:stCondLst>
                                  <p:childTnLst>
                                    <p:set>
                                      <p:cBhvr>
                                        <p:cTn id="9" dur="1" fill="hold">
                                          <p:stCondLst>
                                            <p:cond delay="0"/>
                                          </p:stCondLst>
                                        </p:cTn>
                                        <p:tgtEl>
                                          <p:spTgt spid="2159645"/>
                                        </p:tgtEl>
                                        <p:attrNameLst>
                                          <p:attrName>style.visibility</p:attrName>
                                        </p:attrNameLst>
                                      </p:cBhvr>
                                      <p:to>
                                        <p:strVal val="visible"/>
                                      </p:to>
                                    </p:set>
                                    <p:animEffect transition="in" filter="dissolve">
                                      <p:cBhvr>
                                        <p:cTn id="10" dur="500"/>
                                        <p:tgtEl>
                                          <p:spTgt spid="2159645"/>
                                        </p:tgtEl>
                                      </p:cBhvr>
                                    </p:animEffect>
                                  </p:childTnLst>
                                </p:cTn>
                              </p:par>
                              <p:par>
                                <p:cTn id="11" presetID="9" presetClass="entr" presetSubtype="0" fill="hold" nodeType="withEffect">
                                  <p:stCondLst>
                                    <p:cond delay="0"/>
                                  </p:stCondLst>
                                  <p:childTnLst>
                                    <p:set>
                                      <p:cBhvr>
                                        <p:cTn id="12" dur="1" fill="hold">
                                          <p:stCondLst>
                                            <p:cond delay="0"/>
                                          </p:stCondLst>
                                        </p:cTn>
                                        <p:tgtEl>
                                          <p:spTgt spid="2159647"/>
                                        </p:tgtEl>
                                        <p:attrNameLst>
                                          <p:attrName>style.visibility</p:attrName>
                                        </p:attrNameLst>
                                      </p:cBhvr>
                                      <p:to>
                                        <p:strVal val="visible"/>
                                      </p:to>
                                    </p:set>
                                    <p:animEffect transition="in" filter="dissolve">
                                      <p:cBhvr>
                                        <p:cTn id="13" dur="500"/>
                                        <p:tgtEl>
                                          <p:spTgt spid="215964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159648"/>
                                        </p:tgtEl>
                                        <p:attrNameLst>
                                          <p:attrName>style.visibility</p:attrName>
                                        </p:attrNameLst>
                                      </p:cBhvr>
                                      <p:to>
                                        <p:strVal val="visible"/>
                                      </p:to>
                                    </p:set>
                                    <p:animEffect transition="in" filter="dissolve">
                                      <p:cBhvr>
                                        <p:cTn id="16" dur="500"/>
                                        <p:tgtEl>
                                          <p:spTgt spid="2159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9638" grpId="0"/>
      <p:bldP spid="215964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12191999" cy="6857999"/>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643062" y="742950"/>
            <a:ext cx="8905875" cy="5372100"/>
          </a:xfrm>
          <a:prstGeom prst="rect">
            <a:avLst/>
          </a:prstGeom>
        </p:spPr>
      </p:pic>
      <p:pic>
        <p:nvPicPr>
          <p:cNvPr id="6" name="Immagine 5"/>
          <p:cNvPicPr>
            <a:picLocks noChangeAspect="1"/>
          </p:cNvPicPr>
          <p:nvPr/>
        </p:nvPicPr>
        <p:blipFill>
          <a:blip r:embed="rId3"/>
          <a:stretch>
            <a:fillRect/>
          </a:stretch>
        </p:blipFill>
        <p:spPr>
          <a:xfrm>
            <a:off x="961212" y="6125059"/>
            <a:ext cx="4257675" cy="409575"/>
          </a:xfrm>
          <a:prstGeom prst="rect">
            <a:avLst/>
          </a:prstGeom>
        </p:spPr>
      </p:pic>
      <p:pic>
        <p:nvPicPr>
          <p:cNvPr id="7" name="Immagine 6"/>
          <p:cNvPicPr>
            <a:picLocks noChangeAspect="1"/>
          </p:cNvPicPr>
          <p:nvPr/>
        </p:nvPicPr>
        <p:blipFill>
          <a:blip r:embed="rId4"/>
          <a:stretch>
            <a:fillRect/>
          </a:stretch>
        </p:blipFill>
        <p:spPr>
          <a:xfrm>
            <a:off x="5355677" y="6125059"/>
            <a:ext cx="5600700" cy="514350"/>
          </a:xfrm>
          <a:prstGeom prst="rect">
            <a:avLst/>
          </a:prstGeom>
        </p:spPr>
      </p:pic>
    </p:spTree>
    <p:extLst>
      <p:ext uri="{BB962C8B-B14F-4D97-AF65-F5344CB8AC3E}">
        <p14:creationId xmlns:p14="http://schemas.microsoft.com/office/powerpoint/2010/main" val="2416699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2052637" y="652462"/>
            <a:ext cx="8086725" cy="5553075"/>
          </a:xfrm>
          <a:prstGeom prst="rect">
            <a:avLst/>
          </a:prstGeom>
        </p:spPr>
      </p:pic>
    </p:spTree>
    <p:extLst>
      <p:ext uri="{BB962C8B-B14F-4D97-AF65-F5344CB8AC3E}">
        <p14:creationId xmlns:p14="http://schemas.microsoft.com/office/powerpoint/2010/main" val="4171055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11413" y="662610"/>
            <a:ext cx="11113677" cy="5605668"/>
          </a:xfrm>
          <a:prstGeom prst="rect">
            <a:avLst/>
          </a:prstGeom>
        </p:spPr>
      </p:pic>
    </p:spTree>
    <p:extLst>
      <p:ext uri="{BB962C8B-B14F-4D97-AF65-F5344CB8AC3E}">
        <p14:creationId xmlns:p14="http://schemas.microsoft.com/office/powerpoint/2010/main" val="3287290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29054" y="477077"/>
            <a:ext cx="11340093" cy="5705707"/>
          </a:xfrm>
          <a:prstGeom prst="rect">
            <a:avLst/>
          </a:prstGeom>
        </p:spPr>
      </p:pic>
    </p:spTree>
    <p:extLst>
      <p:ext uri="{BB962C8B-B14F-4D97-AF65-F5344CB8AC3E}">
        <p14:creationId xmlns:p14="http://schemas.microsoft.com/office/powerpoint/2010/main" val="421690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0438" y="202019"/>
            <a:ext cx="11853088" cy="6007395"/>
          </a:xfrm>
          <a:prstGeom prst="rect">
            <a:avLst/>
          </a:prstGeom>
        </p:spPr>
      </p:pic>
      <p:sp>
        <p:nvSpPr>
          <p:cNvPr id="3" name="Rettangolo 2"/>
          <p:cNvSpPr/>
          <p:nvPr/>
        </p:nvSpPr>
        <p:spPr>
          <a:xfrm>
            <a:off x="3470441" y="6178926"/>
            <a:ext cx="5251118" cy="369332"/>
          </a:xfrm>
          <a:prstGeom prst="rect">
            <a:avLst/>
          </a:prstGeom>
        </p:spPr>
        <p:txBody>
          <a:bodyPr wrap="none">
            <a:spAutoFit/>
          </a:bodyPr>
          <a:lstStyle/>
          <a:p>
            <a:r>
              <a:rPr lang="it-IT" dirty="0"/>
              <a:t>ESC </a:t>
            </a:r>
            <a:r>
              <a:rPr lang="it-IT" dirty="0" err="1"/>
              <a:t>Guidelines</a:t>
            </a:r>
            <a:r>
              <a:rPr lang="it-IT" dirty="0"/>
              <a:t> (</a:t>
            </a:r>
            <a:r>
              <a:rPr lang="it-IT" dirty="0" err="1"/>
              <a:t>Eur</a:t>
            </a:r>
            <a:r>
              <a:rPr lang="it-IT" dirty="0"/>
              <a:t> </a:t>
            </a:r>
            <a:r>
              <a:rPr lang="it-IT" dirty="0" err="1"/>
              <a:t>Heart</a:t>
            </a:r>
            <a:r>
              <a:rPr lang="it-IT" dirty="0"/>
              <a:t> Journal 2021,42, 3599-3726</a:t>
            </a:r>
          </a:p>
        </p:txBody>
      </p:sp>
    </p:spTree>
    <p:extLst>
      <p:ext uri="{BB962C8B-B14F-4D97-AF65-F5344CB8AC3E}">
        <p14:creationId xmlns:p14="http://schemas.microsoft.com/office/powerpoint/2010/main" val="901575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1385" y="-114300"/>
            <a:ext cx="11972039" cy="6291816"/>
          </a:xfrm>
          <a:prstGeom prst="rect">
            <a:avLst/>
          </a:prstGeom>
        </p:spPr>
      </p:pic>
      <p:sp>
        <p:nvSpPr>
          <p:cNvPr id="3" name="Rettangolo 2"/>
          <p:cNvSpPr/>
          <p:nvPr/>
        </p:nvSpPr>
        <p:spPr>
          <a:xfrm>
            <a:off x="3470441" y="6104500"/>
            <a:ext cx="5251118" cy="369332"/>
          </a:xfrm>
          <a:prstGeom prst="rect">
            <a:avLst/>
          </a:prstGeom>
        </p:spPr>
        <p:txBody>
          <a:bodyPr wrap="none">
            <a:spAutoFit/>
          </a:bodyPr>
          <a:lstStyle/>
          <a:p>
            <a:r>
              <a:rPr lang="it-IT" dirty="0"/>
              <a:t>ESC </a:t>
            </a:r>
            <a:r>
              <a:rPr lang="it-IT" dirty="0" err="1"/>
              <a:t>Guidelines</a:t>
            </a:r>
            <a:r>
              <a:rPr lang="it-IT" dirty="0"/>
              <a:t> (</a:t>
            </a:r>
            <a:r>
              <a:rPr lang="it-IT" dirty="0" err="1"/>
              <a:t>Eur</a:t>
            </a:r>
            <a:r>
              <a:rPr lang="it-IT" dirty="0"/>
              <a:t> </a:t>
            </a:r>
            <a:r>
              <a:rPr lang="it-IT" dirty="0" err="1"/>
              <a:t>Heart</a:t>
            </a:r>
            <a:r>
              <a:rPr lang="it-IT" dirty="0"/>
              <a:t> Journal 2021,42, 3599-3726</a:t>
            </a:r>
          </a:p>
        </p:txBody>
      </p:sp>
    </p:spTree>
    <p:extLst>
      <p:ext uri="{BB962C8B-B14F-4D97-AF65-F5344CB8AC3E}">
        <p14:creationId xmlns:p14="http://schemas.microsoft.com/office/powerpoint/2010/main" val="29653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2176462" y="519112"/>
            <a:ext cx="7839075" cy="5819775"/>
          </a:xfrm>
          <a:prstGeom prst="rect">
            <a:avLst/>
          </a:prstGeom>
        </p:spPr>
      </p:pic>
    </p:spTree>
    <p:extLst>
      <p:ext uri="{BB962C8B-B14F-4D97-AF65-F5344CB8AC3E}">
        <p14:creationId xmlns:p14="http://schemas.microsoft.com/office/powerpoint/2010/main" val="1502992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2545659" y="1802917"/>
            <a:ext cx="5695950" cy="3305175"/>
          </a:xfrm>
          <a:prstGeom prst="rect">
            <a:avLst/>
          </a:prstGeom>
        </p:spPr>
      </p:pic>
      <p:sp>
        <p:nvSpPr>
          <p:cNvPr id="2" name="Rettangolo 1"/>
          <p:cNvSpPr/>
          <p:nvPr/>
        </p:nvSpPr>
        <p:spPr>
          <a:xfrm>
            <a:off x="3435175" y="5753622"/>
            <a:ext cx="5321650" cy="369332"/>
          </a:xfrm>
          <a:prstGeom prst="rect">
            <a:avLst/>
          </a:prstGeom>
        </p:spPr>
        <p:txBody>
          <a:bodyPr wrap="none">
            <a:spAutoFit/>
          </a:bodyPr>
          <a:lstStyle/>
          <a:p>
            <a:pPr algn="just"/>
            <a:r>
              <a:rPr lang="it-IT" dirty="0"/>
              <a:t>ESC </a:t>
            </a:r>
            <a:r>
              <a:rPr lang="it-IT" dirty="0" err="1"/>
              <a:t>Guidelines</a:t>
            </a:r>
            <a:r>
              <a:rPr lang="it-IT" dirty="0"/>
              <a:t> (</a:t>
            </a:r>
            <a:r>
              <a:rPr lang="it-IT" dirty="0" err="1"/>
              <a:t>Eur</a:t>
            </a:r>
            <a:r>
              <a:rPr lang="it-IT" dirty="0"/>
              <a:t> </a:t>
            </a:r>
            <a:r>
              <a:rPr lang="it-IT" dirty="0" err="1"/>
              <a:t>Heart</a:t>
            </a:r>
            <a:r>
              <a:rPr lang="it-IT" dirty="0"/>
              <a:t> Journal 2021,42, 3599-3726)</a:t>
            </a:r>
          </a:p>
        </p:txBody>
      </p:sp>
    </p:spTree>
    <p:extLst>
      <p:ext uri="{BB962C8B-B14F-4D97-AF65-F5344CB8AC3E}">
        <p14:creationId xmlns:p14="http://schemas.microsoft.com/office/powerpoint/2010/main" val="460395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1233487" y="1219200"/>
            <a:ext cx="9725025" cy="4419600"/>
          </a:xfrm>
          <a:prstGeom prst="rect">
            <a:avLst/>
          </a:prstGeom>
        </p:spPr>
      </p:pic>
      <p:sp>
        <p:nvSpPr>
          <p:cNvPr id="2" name="Rettangolo 1"/>
          <p:cNvSpPr/>
          <p:nvPr/>
        </p:nvSpPr>
        <p:spPr>
          <a:xfrm>
            <a:off x="3435175" y="5668562"/>
            <a:ext cx="5321650" cy="369332"/>
          </a:xfrm>
          <a:prstGeom prst="rect">
            <a:avLst/>
          </a:prstGeom>
        </p:spPr>
        <p:txBody>
          <a:bodyPr wrap="none">
            <a:spAutoFit/>
          </a:bodyPr>
          <a:lstStyle/>
          <a:p>
            <a:pPr algn="just"/>
            <a:r>
              <a:rPr lang="it-IT" dirty="0"/>
              <a:t>ESC </a:t>
            </a:r>
            <a:r>
              <a:rPr lang="it-IT" dirty="0" err="1"/>
              <a:t>Guidelines</a:t>
            </a:r>
            <a:r>
              <a:rPr lang="it-IT" dirty="0"/>
              <a:t> (</a:t>
            </a:r>
            <a:r>
              <a:rPr lang="it-IT" dirty="0" err="1"/>
              <a:t>Eur</a:t>
            </a:r>
            <a:r>
              <a:rPr lang="it-IT" dirty="0"/>
              <a:t> </a:t>
            </a:r>
            <a:r>
              <a:rPr lang="it-IT" dirty="0" err="1"/>
              <a:t>Heart</a:t>
            </a:r>
            <a:r>
              <a:rPr lang="it-IT" dirty="0"/>
              <a:t> Journal 2021,42, 3599-3726)</a:t>
            </a:r>
          </a:p>
        </p:txBody>
      </p:sp>
    </p:spTree>
    <p:extLst>
      <p:ext uri="{BB962C8B-B14F-4D97-AF65-F5344CB8AC3E}">
        <p14:creationId xmlns:p14="http://schemas.microsoft.com/office/powerpoint/2010/main" val="829885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3795712" y="819150"/>
            <a:ext cx="4600575" cy="5219700"/>
          </a:xfrm>
          <a:prstGeom prst="rect">
            <a:avLst/>
          </a:prstGeom>
        </p:spPr>
      </p:pic>
      <p:sp>
        <p:nvSpPr>
          <p:cNvPr id="3" name="Rettangolo 2"/>
          <p:cNvSpPr/>
          <p:nvPr/>
        </p:nvSpPr>
        <p:spPr>
          <a:xfrm>
            <a:off x="3435175" y="6189559"/>
            <a:ext cx="5321650" cy="369332"/>
          </a:xfrm>
          <a:prstGeom prst="rect">
            <a:avLst/>
          </a:prstGeom>
        </p:spPr>
        <p:txBody>
          <a:bodyPr wrap="none">
            <a:spAutoFit/>
          </a:bodyPr>
          <a:lstStyle/>
          <a:p>
            <a:pPr algn="just"/>
            <a:r>
              <a:rPr lang="it-IT" dirty="0"/>
              <a:t>ESC </a:t>
            </a:r>
            <a:r>
              <a:rPr lang="it-IT" dirty="0" err="1"/>
              <a:t>Guidelines</a:t>
            </a:r>
            <a:r>
              <a:rPr lang="it-IT" dirty="0"/>
              <a:t> (</a:t>
            </a:r>
            <a:r>
              <a:rPr lang="it-IT" dirty="0" err="1"/>
              <a:t>Eur</a:t>
            </a:r>
            <a:r>
              <a:rPr lang="it-IT" dirty="0"/>
              <a:t> </a:t>
            </a:r>
            <a:r>
              <a:rPr lang="it-IT" dirty="0" err="1"/>
              <a:t>Heart</a:t>
            </a:r>
            <a:r>
              <a:rPr lang="it-IT" dirty="0"/>
              <a:t> Journal 2021,42, 3599-3726)</a:t>
            </a:r>
          </a:p>
        </p:txBody>
      </p:sp>
    </p:spTree>
    <p:extLst>
      <p:ext uri="{BB962C8B-B14F-4D97-AF65-F5344CB8AC3E}">
        <p14:creationId xmlns:p14="http://schemas.microsoft.com/office/powerpoint/2010/main" val="3255270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62454" y="231228"/>
            <a:ext cx="11498317" cy="6379779"/>
          </a:xfrm>
          <a:prstGeom prst="rect">
            <a:avLst/>
          </a:prstGeom>
        </p:spPr>
      </p:pic>
      <p:sp>
        <p:nvSpPr>
          <p:cNvPr id="3" name="Rettangolo 2"/>
          <p:cNvSpPr/>
          <p:nvPr/>
        </p:nvSpPr>
        <p:spPr>
          <a:xfrm>
            <a:off x="708781" y="6040078"/>
            <a:ext cx="4426212" cy="369332"/>
          </a:xfrm>
          <a:prstGeom prst="rect">
            <a:avLst/>
          </a:prstGeom>
        </p:spPr>
        <p:txBody>
          <a:bodyPr wrap="none">
            <a:spAutoFit/>
          </a:bodyPr>
          <a:lstStyle/>
          <a:p>
            <a:r>
              <a:rPr lang="it-IT" dirty="0">
                <a:latin typeface="TimesNewRomanPSMT"/>
              </a:rPr>
              <a:t>Gianfranco Piccirillo</a:t>
            </a:r>
            <a:r>
              <a:rPr lang="it-IT" sz="1050" dirty="0">
                <a:latin typeface="CMR9"/>
              </a:rPr>
              <a:t>1</a:t>
            </a:r>
            <a:r>
              <a:rPr lang="it-IT" dirty="0">
                <a:latin typeface="TimesNewRomanPSMT"/>
              </a:rPr>
              <a:t>, Federica Moscucci</a:t>
            </a:r>
            <a:r>
              <a:rPr lang="it-IT" sz="1050" dirty="0">
                <a:latin typeface="CMR9"/>
              </a:rPr>
              <a:t>2</a:t>
            </a:r>
            <a:endParaRPr lang="it-IT" dirty="0"/>
          </a:p>
        </p:txBody>
      </p:sp>
      <p:sp>
        <p:nvSpPr>
          <p:cNvPr id="4" name="Rettangolo 3"/>
          <p:cNvSpPr/>
          <p:nvPr/>
        </p:nvSpPr>
        <p:spPr>
          <a:xfrm>
            <a:off x="5459260" y="6029568"/>
            <a:ext cx="4258410" cy="369332"/>
          </a:xfrm>
          <a:prstGeom prst="rect">
            <a:avLst/>
          </a:prstGeom>
        </p:spPr>
        <p:txBody>
          <a:bodyPr wrap="none">
            <a:spAutoFit/>
          </a:bodyPr>
          <a:lstStyle/>
          <a:p>
            <a:r>
              <a:rPr lang="it-IT" i="1" dirty="0">
                <a:latin typeface="TimesNewRomanPS-ItalicMT"/>
              </a:rPr>
              <a:t>Rev. </a:t>
            </a:r>
            <a:r>
              <a:rPr lang="it-IT" i="1" dirty="0" err="1">
                <a:latin typeface="TimesNewRomanPS-ItalicMT"/>
              </a:rPr>
              <a:t>Cardiovasc</a:t>
            </a:r>
            <a:r>
              <a:rPr lang="it-IT" i="1" dirty="0">
                <a:latin typeface="TimesNewRomanPS-ItalicMT"/>
              </a:rPr>
              <a:t>. </a:t>
            </a:r>
            <a:r>
              <a:rPr lang="it-IT" i="1" dirty="0" err="1">
                <a:latin typeface="TimesNewRomanPS-ItalicMT"/>
              </a:rPr>
              <a:t>Med</a:t>
            </a:r>
            <a:r>
              <a:rPr lang="it-IT" i="1" dirty="0">
                <a:latin typeface="TimesNewRomanPS-ItalicMT"/>
              </a:rPr>
              <a:t>. </a:t>
            </a:r>
            <a:r>
              <a:rPr lang="it-IT" b="1" dirty="0">
                <a:latin typeface="TimesNewRomanPS-BoldMT"/>
              </a:rPr>
              <a:t>2023</a:t>
            </a:r>
            <a:r>
              <a:rPr lang="it-IT" dirty="0">
                <a:latin typeface="TimesNewRomanPSMT"/>
              </a:rPr>
              <a:t>; 24(7): 208</a:t>
            </a:r>
            <a:endParaRPr lang="it-IT" dirty="0"/>
          </a:p>
        </p:txBody>
      </p:sp>
    </p:spTree>
    <p:extLst>
      <p:ext uri="{BB962C8B-B14F-4D97-AF65-F5344CB8AC3E}">
        <p14:creationId xmlns:p14="http://schemas.microsoft.com/office/powerpoint/2010/main" val="692392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57656" y="252249"/>
            <a:ext cx="11950262" cy="6390289"/>
          </a:xfrm>
          <a:prstGeom prst="rect">
            <a:avLst/>
          </a:prstGeom>
        </p:spPr>
      </p:pic>
    </p:spTree>
    <p:extLst>
      <p:ext uri="{BB962C8B-B14F-4D97-AF65-F5344CB8AC3E}">
        <p14:creationId xmlns:p14="http://schemas.microsoft.com/office/powerpoint/2010/main" val="1466969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571750" y="814387"/>
            <a:ext cx="7048500" cy="5229225"/>
          </a:xfrm>
          <a:prstGeom prst="rect">
            <a:avLst/>
          </a:prstGeom>
        </p:spPr>
      </p:pic>
      <p:sp>
        <p:nvSpPr>
          <p:cNvPr id="3" name="Rettangolo 2"/>
          <p:cNvSpPr/>
          <p:nvPr/>
        </p:nvSpPr>
        <p:spPr>
          <a:xfrm>
            <a:off x="3435175" y="6285252"/>
            <a:ext cx="5321650" cy="369332"/>
          </a:xfrm>
          <a:prstGeom prst="rect">
            <a:avLst/>
          </a:prstGeom>
        </p:spPr>
        <p:txBody>
          <a:bodyPr wrap="none">
            <a:spAutoFit/>
          </a:bodyPr>
          <a:lstStyle/>
          <a:p>
            <a:pPr algn="just"/>
            <a:r>
              <a:rPr lang="it-IT" dirty="0"/>
              <a:t>ESC </a:t>
            </a:r>
            <a:r>
              <a:rPr lang="it-IT" dirty="0" err="1"/>
              <a:t>Guidelines</a:t>
            </a:r>
            <a:r>
              <a:rPr lang="it-IT" dirty="0"/>
              <a:t> (</a:t>
            </a:r>
            <a:r>
              <a:rPr lang="it-IT" dirty="0" err="1"/>
              <a:t>Eur</a:t>
            </a:r>
            <a:r>
              <a:rPr lang="it-IT" dirty="0"/>
              <a:t> </a:t>
            </a:r>
            <a:r>
              <a:rPr lang="it-IT" dirty="0" err="1"/>
              <a:t>Heart</a:t>
            </a:r>
            <a:r>
              <a:rPr lang="it-IT" dirty="0"/>
              <a:t> Journal 2021,42, 3599-3726)</a:t>
            </a:r>
          </a:p>
        </p:txBody>
      </p:sp>
    </p:spTree>
    <p:extLst>
      <p:ext uri="{BB962C8B-B14F-4D97-AF65-F5344CB8AC3E}">
        <p14:creationId xmlns:p14="http://schemas.microsoft.com/office/powerpoint/2010/main" val="1834409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447675" y="1624012"/>
            <a:ext cx="11296650" cy="3609975"/>
          </a:xfrm>
          <a:prstGeom prst="rect">
            <a:avLst/>
          </a:prstGeom>
        </p:spPr>
      </p:pic>
      <p:sp>
        <p:nvSpPr>
          <p:cNvPr id="2" name="Rettangolo 1"/>
          <p:cNvSpPr/>
          <p:nvPr/>
        </p:nvSpPr>
        <p:spPr>
          <a:xfrm>
            <a:off x="3435175" y="5753622"/>
            <a:ext cx="5321650" cy="369332"/>
          </a:xfrm>
          <a:prstGeom prst="rect">
            <a:avLst/>
          </a:prstGeom>
        </p:spPr>
        <p:txBody>
          <a:bodyPr wrap="none">
            <a:spAutoFit/>
          </a:bodyPr>
          <a:lstStyle/>
          <a:p>
            <a:pPr algn="just"/>
            <a:r>
              <a:rPr lang="it-IT" dirty="0"/>
              <a:t>ESC </a:t>
            </a:r>
            <a:r>
              <a:rPr lang="it-IT" dirty="0" err="1"/>
              <a:t>Guidelines</a:t>
            </a:r>
            <a:r>
              <a:rPr lang="it-IT" dirty="0"/>
              <a:t> (</a:t>
            </a:r>
            <a:r>
              <a:rPr lang="it-IT" dirty="0" err="1"/>
              <a:t>Eur</a:t>
            </a:r>
            <a:r>
              <a:rPr lang="it-IT" dirty="0"/>
              <a:t> </a:t>
            </a:r>
            <a:r>
              <a:rPr lang="it-IT" dirty="0" err="1"/>
              <a:t>Heart</a:t>
            </a:r>
            <a:r>
              <a:rPr lang="it-IT" dirty="0"/>
              <a:t> Journal 2021,42, 3599-3726)</a:t>
            </a:r>
          </a:p>
        </p:txBody>
      </p:sp>
    </p:spTree>
    <p:extLst>
      <p:ext uri="{BB962C8B-B14F-4D97-AF65-F5344CB8AC3E}">
        <p14:creationId xmlns:p14="http://schemas.microsoft.com/office/powerpoint/2010/main" val="3999795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2849217" y="318976"/>
            <a:ext cx="6281531" cy="5699051"/>
          </a:xfrm>
          <a:prstGeom prst="rect">
            <a:avLst/>
          </a:prstGeom>
        </p:spPr>
      </p:pic>
      <p:sp>
        <p:nvSpPr>
          <p:cNvPr id="2" name="Rettangolo 1"/>
          <p:cNvSpPr/>
          <p:nvPr/>
        </p:nvSpPr>
        <p:spPr>
          <a:xfrm>
            <a:off x="3435175" y="6072604"/>
            <a:ext cx="5321650" cy="369332"/>
          </a:xfrm>
          <a:prstGeom prst="rect">
            <a:avLst/>
          </a:prstGeom>
        </p:spPr>
        <p:txBody>
          <a:bodyPr wrap="none">
            <a:spAutoFit/>
          </a:bodyPr>
          <a:lstStyle/>
          <a:p>
            <a:pPr algn="just"/>
            <a:r>
              <a:rPr lang="it-IT" dirty="0"/>
              <a:t>ESC </a:t>
            </a:r>
            <a:r>
              <a:rPr lang="it-IT" dirty="0" err="1"/>
              <a:t>Guidelines</a:t>
            </a:r>
            <a:r>
              <a:rPr lang="it-IT" dirty="0"/>
              <a:t> (</a:t>
            </a:r>
            <a:r>
              <a:rPr lang="it-IT" dirty="0" err="1"/>
              <a:t>Eur</a:t>
            </a:r>
            <a:r>
              <a:rPr lang="it-IT" dirty="0"/>
              <a:t> </a:t>
            </a:r>
            <a:r>
              <a:rPr lang="it-IT" dirty="0" err="1"/>
              <a:t>Heart</a:t>
            </a:r>
            <a:r>
              <a:rPr lang="it-IT" dirty="0"/>
              <a:t> Journal 2021,42, 3599-3726)</a:t>
            </a:r>
          </a:p>
        </p:txBody>
      </p:sp>
    </p:spTree>
    <p:extLst>
      <p:ext uri="{BB962C8B-B14F-4D97-AF65-F5344CB8AC3E}">
        <p14:creationId xmlns:p14="http://schemas.microsoft.com/office/powerpoint/2010/main" val="2374841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1771650" y="66675"/>
            <a:ext cx="8648700" cy="6724650"/>
          </a:xfrm>
          <a:prstGeom prst="rect">
            <a:avLst/>
          </a:prstGeom>
        </p:spPr>
      </p:pic>
    </p:spTree>
    <p:extLst>
      <p:ext uri="{BB962C8B-B14F-4D97-AF65-F5344CB8AC3E}">
        <p14:creationId xmlns:p14="http://schemas.microsoft.com/office/powerpoint/2010/main" val="2412336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4314825" y="557212"/>
            <a:ext cx="3562350" cy="5743575"/>
          </a:xfrm>
          <a:prstGeom prst="rect">
            <a:avLst/>
          </a:prstGeom>
        </p:spPr>
      </p:pic>
      <p:sp>
        <p:nvSpPr>
          <p:cNvPr id="3" name="Rettangolo 2"/>
          <p:cNvSpPr/>
          <p:nvPr/>
        </p:nvSpPr>
        <p:spPr>
          <a:xfrm>
            <a:off x="3435175" y="6402211"/>
            <a:ext cx="5321650" cy="369332"/>
          </a:xfrm>
          <a:prstGeom prst="rect">
            <a:avLst/>
          </a:prstGeom>
        </p:spPr>
        <p:txBody>
          <a:bodyPr wrap="none">
            <a:spAutoFit/>
          </a:bodyPr>
          <a:lstStyle/>
          <a:p>
            <a:pPr algn="just"/>
            <a:r>
              <a:rPr lang="it-IT" dirty="0"/>
              <a:t>ESC </a:t>
            </a:r>
            <a:r>
              <a:rPr lang="it-IT" dirty="0" err="1"/>
              <a:t>Guidelines</a:t>
            </a:r>
            <a:r>
              <a:rPr lang="it-IT" dirty="0"/>
              <a:t> (</a:t>
            </a:r>
            <a:r>
              <a:rPr lang="it-IT" dirty="0" err="1"/>
              <a:t>Eur</a:t>
            </a:r>
            <a:r>
              <a:rPr lang="it-IT" dirty="0"/>
              <a:t> </a:t>
            </a:r>
            <a:r>
              <a:rPr lang="it-IT" dirty="0" err="1"/>
              <a:t>Heart</a:t>
            </a:r>
            <a:r>
              <a:rPr lang="it-IT" dirty="0"/>
              <a:t> Journal 2021,42, 3599-3726)</a:t>
            </a:r>
          </a:p>
        </p:txBody>
      </p:sp>
    </p:spTree>
    <p:extLst>
      <p:ext uri="{BB962C8B-B14F-4D97-AF65-F5344CB8AC3E}">
        <p14:creationId xmlns:p14="http://schemas.microsoft.com/office/powerpoint/2010/main" val="2547480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956441" y="0"/>
            <a:ext cx="10247587" cy="6524625"/>
          </a:xfrm>
          <a:prstGeom prst="rect">
            <a:avLst/>
          </a:prstGeom>
        </p:spPr>
      </p:pic>
      <p:sp>
        <p:nvSpPr>
          <p:cNvPr id="3" name="Rettangolo 2"/>
          <p:cNvSpPr/>
          <p:nvPr/>
        </p:nvSpPr>
        <p:spPr>
          <a:xfrm>
            <a:off x="3435175" y="6470999"/>
            <a:ext cx="5321650" cy="369332"/>
          </a:xfrm>
          <a:prstGeom prst="rect">
            <a:avLst/>
          </a:prstGeom>
        </p:spPr>
        <p:txBody>
          <a:bodyPr wrap="none">
            <a:spAutoFit/>
          </a:bodyPr>
          <a:lstStyle/>
          <a:p>
            <a:pPr algn="just"/>
            <a:r>
              <a:rPr lang="it-IT" dirty="0"/>
              <a:t>ESC </a:t>
            </a:r>
            <a:r>
              <a:rPr lang="it-IT" dirty="0" err="1"/>
              <a:t>Guidelines</a:t>
            </a:r>
            <a:r>
              <a:rPr lang="it-IT" dirty="0"/>
              <a:t> (</a:t>
            </a:r>
            <a:r>
              <a:rPr lang="it-IT" dirty="0" err="1"/>
              <a:t>Eur</a:t>
            </a:r>
            <a:r>
              <a:rPr lang="it-IT" dirty="0"/>
              <a:t> </a:t>
            </a:r>
            <a:r>
              <a:rPr lang="it-IT" dirty="0" err="1"/>
              <a:t>Heart</a:t>
            </a:r>
            <a:r>
              <a:rPr lang="it-IT" dirty="0"/>
              <a:t> Journal 2021,42, 3599-3726)</a:t>
            </a:r>
          </a:p>
        </p:txBody>
      </p:sp>
    </p:spTree>
    <p:extLst>
      <p:ext uri="{BB962C8B-B14F-4D97-AF65-F5344CB8AC3E}">
        <p14:creationId xmlns:p14="http://schemas.microsoft.com/office/powerpoint/2010/main" val="23852763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395412" y="742951"/>
            <a:ext cx="5213782" cy="2979304"/>
          </a:xfrm>
          <a:prstGeom prst="rect">
            <a:avLst/>
          </a:prstGeom>
        </p:spPr>
      </p:pic>
      <p:pic>
        <p:nvPicPr>
          <p:cNvPr id="3" name="Immagine 2"/>
          <p:cNvPicPr>
            <a:picLocks noChangeAspect="1"/>
          </p:cNvPicPr>
          <p:nvPr/>
        </p:nvPicPr>
        <p:blipFill>
          <a:blip r:embed="rId3"/>
          <a:stretch>
            <a:fillRect/>
          </a:stretch>
        </p:blipFill>
        <p:spPr>
          <a:xfrm>
            <a:off x="6739065" y="2607399"/>
            <a:ext cx="5452935" cy="3266930"/>
          </a:xfrm>
          <a:prstGeom prst="rect">
            <a:avLst/>
          </a:prstGeom>
        </p:spPr>
      </p:pic>
      <p:sp>
        <p:nvSpPr>
          <p:cNvPr id="5" name="Rettangolo 4"/>
          <p:cNvSpPr/>
          <p:nvPr/>
        </p:nvSpPr>
        <p:spPr>
          <a:xfrm>
            <a:off x="221667" y="3927965"/>
            <a:ext cx="6160655" cy="369332"/>
          </a:xfrm>
          <a:prstGeom prst="rect">
            <a:avLst/>
          </a:prstGeom>
        </p:spPr>
        <p:txBody>
          <a:bodyPr wrap="square">
            <a:spAutoFit/>
          </a:bodyPr>
          <a:lstStyle/>
          <a:p>
            <a:r>
              <a:rPr lang="en-US" dirty="0" err="1">
                <a:latin typeface="URWPalladioL-Roma"/>
              </a:rPr>
              <a:t>Setoguchi</a:t>
            </a:r>
            <a:r>
              <a:rPr lang="en-US" dirty="0">
                <a:latin typeface="URWPalladioL-Roma"/>
              </a:rPr>
              <a:t>, </a:t>
            </a:r>
            <a:r>
              <a:rPr lang="en-US" dirty="0" err="1" smtClean="0">
                <a:latin typeface="URWPalladioL-Roma"/>
              </a:rPr>
              <a:t>S.</a:t>
            </a:r>
            <a:r>
              <a:rPr lang="en-US" dirty="0" err="1" smtClean="0">
                <a:latin typeface="URWPalladioL-Ital"/>
              </a:rPr>
              <a:t>Am</a:t>
            </a:r>
            <a:r>
              <a:rPr lang="en-US" dirty="0">
                <a:latin typeface="URWPalladioL-Ital"/>
              </a:rPr>
              <a:t>. Heart J. </a:t>
            </a:r>
            <a:r>
              <a:rPr lang="en-US" b="1" dirty="0">
                <a:latin typeface="URWPalladioL-Bold"/>
              </a:rPr>
              <a:t>2007</a:t>
            </a:r>
            <a:r>
              <a:rPr lang="en-US" dirty="0">
                <a:latin typeface="URWPalladioL-Roma"/>
              </a:rPr>
              <a:t>, </a:t>
            </a:r>
            <a:r>
              <a:rPr lang="en-US" dirty="0">
                <a:latin typeface="URWPalladioL-Ital"/>
              </a:rPr>
              <a:t>154</a:t>
            </a:r>
            <a:r>
              <a:rPr lang="en-US" dirty="0">
                <a:latin typeface="URWPalladioL-Roma"/>
              </a:rPr>
              <a:t>, 260–266.</a:t>
            </a:r>
            <a:endParaRPr lang="it-IT" dirty="0"/>
          </a:p>
        </p:txBody>
      </p:sp>
      <p:sp>
        <p:nvSpPr>
          <p:cNvPr id="6" name="Rettangolo 5"/>
          <p:cNvSpPr/>
          <p:nvPr/>
        </p:nvSpPr>
        <p:spPr>
          <a:xfrm>
            <a:off x="5865098" y="5978478"/>
            <a:ext cx="5957455" cy="369332"/>
          </a:xfrm>
          <a:prstGeom prst="rect">
            <a:avLst/>
          </a:prstGeom>
        </p:spPr>
        <p:txBody>
          <a:bodyPr wrap="square">
            <a:spAutoFit/>
          </a:bodyPr>
          <a:lstStyle/>
          <a:p>
            <a:r>
              <a:rPr lang="it-IT" dirty="0" err="1">
                <a:latin typeface="URWPalladioL-Roma"/>
              </a:rPr>
              <a:t>Gheorghiade</a:t>
            </a:r>
            <a:r>
              <a:rPr lang="it-IT" dirty="0">
                <a:latin typeface="URWPalladioL-Roma"/>
              </a:rPr>
              <a:t>, M.; </a:t>
            </a:r>
            <a:r>
              <a:rPr lang="en-US" dirty="0" smtClean="0">
                <a:latin typeface="URWPalladioL-Ital"/>
              </a:rPr>
              <a:t>Am</a:t>
            </a:r>
            <a:r>
              <a:rPr lang="en-US" dirty="0">
                <a:latin typeface="URWPalladioL-Ital"/>
              </a:rPr>
              <a:t>. J. </a:t>
            </a:r>
            <a:r>
              <a:rPr lang="en-US" dirty="0" err="1">
                <a:latin typeface="URWPalladioL-Ital"/>
              </a:rPr>
              <a:t>Cardiol</a:t>
            </a:r>
            <a:r>
              <a:rPr lang="en-US" dirty="0">
                <a:latin typeface="URWPalladioL-Ital"/>
              </a:rPr>
              <a:t>. </a:t>
            </a:r>
            <a:r>
              <a:rPr lang="en-US" b="1" dirty="0">
                <a:latin typeface="URWPalladioL-Bold"/>
              </a:rPr>
              <a:t>2005</a:t>
            </a:r>
            <a:r>
              <a:rPr lang="en-US" dirty="0">
                <a:latin typeface="URWPalladioL-Roma"/>
              </a:rPr>
              <a:t>, </a:t>
            </a:r>
            <a:r>
              <a:rPr lang="en-US" dirty="0">
                <a:latin typeface="URWPalladioL-Ital"/>
              </a:rPr>
              <a:t>96</a:t>
            </a:r>
            <a:r>
              <a:rPr lang="en-US" dirty="0">
                <a:latin typeface="URWPalladioL-Roma"/>
              </a:rPr>
              <a:t>, 11G–17G.</a:t>
            </a:r>
            <a:endParaRPr lang="it-IT" dirty="0"/>
          </a:p>
        </p:txBody>
      </p:sp>
    </p:spTree>
    <p:extLst>
      <p:ext uri="{BB962C8B-B14F-4D97-AF65-F5344CB8AC3E}">
        <p14:creationId xmlns:p14="http://schemas.microsoft.com/office/powerpoint/2010/main" val="3934225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862" y="367862"/>
            <a:ext cx="11645462" cy="5875283"/>
          </a:xfrm>
          <a:prstGeom prst="rect">
            <a:avLst/>
          </a:prstGeom>
        </p:spPr>
      </p:pic>
      <p:sp>
        <p:nvSpPr>
          <p:cNvPr id="4" name="Rettangolo 3"/>
          <p:cNvSpPr/>
          <p:nvPr/>
        </p:nvSpPr>
        <p:spPr>
          <a:xfrm>
            <a:off x="6552333" y="6418448"/>
            <a:ext cx="4258410" cy="369332"/>
          </a:xfrm>
          <a:prstGeom prst="rect">
            <a:avLst/>
          </a:prstGeom>
        </p:spPr>
        <p:txBody>
          <a:bodyPr wrap="none">
            <a:spAutoFit/>
          </a:bodyPr>
          <a:lstStyle/>
          <a:p>
            <a:r>
              <a:rPr lang="it-IT" i="1" dirty="0">
                <a:latin typeface="TimesNewRomanPS-ItalicMT"/>
              </a:rPr>
              <a:t>Rev. </a:t>
            </a:r>
            <a:r>
              <a:rPr lang="it-IT" i="1" dirty="0" err="1">
                <a:latin typeface="TimesNewRomanPS-ItalicMT"/>
              </a:rPr>
              <a:t>Cardiovasc</a:t>
            </a:r>
            <a:r>
              <a:rPr lang="it-IT" i="1" dirty="0">
                <a:latin typeface="TimesNewRomanPS-ItalicMT"/>
              </a:rPr>
              <a:t>. </a:t>
            </a:r>
            <a:r>
              <a:rPr lang="it-IT" i="1" dirty="0" err="1">
                <a:latin typeface="TimesNewRomanPS-ItalicMT"/>
              </a:rPr>
              <a:t>Med</a:t>
            </a:r>
            <a:r>
              <a:rPr lang="it-IT" i="1" dirty="0">
                <a:latin typeface="TimesNewRomanPS-ItalicMT"/>
              </a:rPr>
              <a:t>. </a:t>
            </a:r>
            <a:r>
              <a:rPr lang="it-IT" b="1" dirty="0">
                <a:latin typeface="TimesNewRomanPS-BoldMT"/>
              </a:rPr>
              <a:t>2023</a:t>
            </a:r>
            <a:r>
              <a:rPr lang="it-IT" dirty="0">
                <a:latin typeface="TimesNewRomanPSMT"/>
              </a:rPr>
              <a:t>; 24(7): 208</a:t>
            </a:r>
            <a:endParaRPr lang="it-IT" dirty="0"/>
          </a:p>
        </p:txBody>
      </p:sp>
      <p:sp>
        <p:nvSpPr>
          <p:cNvPr id="5" name="Rettangolo 4"/>
          <p:cNvSpPr/>
          <p:nvPr/>
        </p:nvSpPr>
        <p:spPr>
          <a:xfrm>
            <a:off x="1507562" y="6418448"/>
            <a:ext cx="4426212" cy="369332"/>
          </a:xfrm>
          <a:prstGeom prst="rect">
            <a:avLst/>
          </a:prstGeom>
        </p:spPr>
        <p:txBody>
          <a:bodyPr wrap="none">
            <a:spAutoFit/>
          </a:bodyPr>
          <a:lstStyle/>
          <a:p>
            <a:r>
              <a:rPr lang="it-IT" dirty="0">
                <a:latin typeface="TimesNewRomanPSMT"/>
              </a:rPr>
              <a:t>Gianfranco Piccirillo</a:t>
            </a:r>
            <a:r>
              <a:rPr lang="it-IT" sz="1050" dirty="0">
                <a:latin typeface="CMR9"/>
              </a:rPr>
              <a:t>1</a:t>
            </a:r>
            <a:r>
              <a:rPr lang="it-IT" dirty="0">
                <a:latin typeface="TimesNewRomanPSMT"/>
              </a:rPr>
              <a:t>, Federica Moscucci</a:t>
            </a:r>
            <a:r>
              <a:rPr lang="it-IT" sz="1050" dirty="0">
                <a:latin typeface="CMR9"/>
              </a:rPr>
              <a:t>2</a:t>
            </a:r>
            <a:endParaRPr lang="it-IT" dirty="0"/>
          </a:p>
        </p:txBody>
      </p:sp>
    </p:spTree>
    <p:extLst>
      <p:ext uri="{BB962C8B-B14F-4D97-AF65-F5344CB8AC3E}">
        <p14:creationId xmlns:p14="http://schemas.microsoft.com/office/powerpoint/2010/main" val="21297111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462454" y="231228"/>
            <a:ext cx="11498317" cy="6379779"/>
          </a:xfrm>
          <a:prstGeom prst="rect">
            <a:avLst/>
          </a:prstGeom>
        </p:spPr>
      </p:pic>
      <p:sp>
        <p:nvSpPr>
          <p:cNvPr id="3" name="Rettangolo 2"/>
          <p:cNvSpPr/>
          <p:nvPr/>
        </p:nvSpPr>
        <p:spPr>
          <a:xfrm>
            <a:off x="708781" y="6040078"/>
            <a:ext cx="4426212" cy="369332"/>
          </a:xfrm>
          <a:prstGeom prst="rect">
            <a:avLst/>
          </a:prstGeom>
        </p:spPr>
        <p:txBody>
          <a:bodyPr wrap="none">
            <a:spAutoFit/>
          </a:bodyPr>
          <a:lstStyle/>
          <a:p>
            <a:r>
              <a:rPr lang="it-IT" dirty="0">
                <a:latin typeface="TimesNewRomanPSMT"/>
              </a:rPr>
              <a:t>Gianfranco Piccirillo</a:t>
            </a:r>
            <a:r>
              <a:rPr lang="it-IT" sz="1050" dirty="0">
                <a:latin typeface="CMR9"/>
              </a:rPr>
              <a:t>1</a:t>
            </a:r>
            <a:r>
              <a:rPr lang="it-IT" dirty="0">
                <a:latin typeface="TimesNewRomanPSMT"/>
              </a:rPr>
              <a:t>, Federica Moscucci</a:t>
            </a:r>
            <a:r>
              <a:rPr lang="it-IT" sz="1050" dirty="0">
                <a:latin typeface="CMR9"/>
              </a:rPr>
              <a:t>2</a:t>
            </a:r>
            <a:endParaRPr lang="it-IT" dirty="0"/>
          </a:p>
        </p:txBody>
      </p:sp>
      <p:sp>
        <p:nvSpPr>
          <p:cNvPr id="4" name="Rettangolo 3"/>
          <p:cNvSpPr/>
          <p:nvPr/>
        </p:nvSpPr>
        <p:spPr>
          <a:xfrm>
            <a:off x="5459260" y="6029568"/>
            <a:ext cx="4258410" cy="369332"/>
          </a:xfrm>
          <a:prstGeom prst="rect">
            <a:avLst/>
          </a:prstGeom>
        </p:spPr>
        <p:txBody>
          <a:bodyPr wrap="none">
            <a:spAutoFit/>
          </a:bodyPr>
          <a:lstStyle/>
          <a:p>
            <a:r>
              <a:rPr lang="it-IT" i="1" dirty="0">
                <a:latin typeface="TimesNewRomanPS-ItalicMT"/>
              </a:rPr>
              <a:t>Rev. </a:t>
            </a:r>
            <a:r>
              <a:rPr lang="it-IT" i="1" dirty="0" err="1">
                <a:latin typeface="TimesNewRomanPS-ItalicMT"/>
              </a:rPr>
              <a:t>Cardiovasc</a:t>
            </a:r>
            <a:r>
              <a:rPr lang="it-IT" i="1" dirty="0">
                <a:latin typeface="TimesNewRomanPS-ItalicMT"/>
              </a:rPr>
              <a:t>. </a:t>
            </a:r>
            <a:r>
              <a:rPr lang="it-IT" i="1" dirty="0" err="1">
                <a:latin typeface="TimesNewRomanPS-ItalicMT"/>
              </a:rPr>
              <a:t>Med</a:t>
            </a:r>
            <a:r>
              <a:rPr lang="it-IT" i="1" dirty="0">
                <a:latin typeface="TimesNewRomanPS-ItalicMT"/>
              </a:rPr>
              <a:t>. </a:t>
            </a:r>
            <a:r>
              <a:rPr lang="it-IT" b="1" dirty="0">
                <a:latin typeface="TimesNewRomanPS-BoldMT"/>
              </a:rPr>
              <a:t>2023</a:t>
            </a:r>
            <a:r>
              <a:rPr lang="it-IT" dirty="0">
                <a:latin typeface="TimesNewRomanPSMT"/>
              </a:rPr>
              <a:t>; 24(7): 208</a:t>
            </a:r>
            <a:endParaRPr lang="it-IT" dirty="0"/>
          </a:p>
        </p:txBody>
      </p:sp>
    </p:spTree>
    <p:extLst>
      <p:ext uri="{BB962C8B-B14F-4D97-AF65-F5344CB8AC3E}">
        <p14:creationId xmlns:p14="http://schemas.microsoft.com/office/powerpoint/2010/main" val="3270165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p:cNvSpPr>
            <a:spLocks noGrp="1"/>
          </p:cNvSpPr>
          <p:nvPr>
            <p:ph type="subTitle" idx="1"/>
          </p:nvPr>
        </p:nvSpPr>
        <p:spPr>
          <a:xfrm>
            <a:off x="473606" y="1085222"/>
            <a:ext cx="5622393" cy="5227655"/>
          </a:xfrm>
        </p:spPr>
        <p:txBody>
          <a:bodyPr>
            <a:noAutofit/>
          </a:bodyPr>
          <a:lstStyle/>
          <a:p>
            <a:pPr algn="just"/>
            <a:r>
              <a:rPr lang="it-IT" sz="2800" dirty="0"/>
              <a:t>BNP e NT-</a:t>
            </a:r>
            <a:r>
              <a:rPr lang="it-IT" sz="2800" dirty="0" err="1"/>
              <a:t>proBNP</a:t>
            </a:r>
            <a:endParaRPr lang="it-IT" sz="2800" dirty="0"/>
          </a:p>
          <a:p>
            <a:pPr algn="just"/>
            <a:r>
              <a:rPr lang="it-IT" sz="1800" dirty="0"/>
              <a:t>Il peptide natriuretico di tipo B (BNP) e il frammento </a:t>
            </a:r>
            <a:r>
              <a:rPr lang="it-IT" sz="1800" dirty="0" err="1"/>
              <a:t>amminoterminale</a:t>
            </a:r>
            <a:r>
              <a:rPr lang="it-IT" sz="1800" dirty="0"/>
              <a:t> del pro peptide natriuretico di tipo B (NT-</a:t>
            </a:r>
            <a:r>
              <a:rPr lang="it-IT" sz="1800" dirty="0" err="1"/>
              <a:t>proBNP</a:t>
            </a:r>
            <a:r>
              <a:rPr lang="it-IT" sz="1800" dirty="0"/>
              <a:t>) sono piccole proteine o parti di esse (peptidi), normalmente prodotte dal ventricolo sinistro e rilasciate in caso di sollecitazioni cardiache.</a:t>
            </a:r>
          </a:p>
          <a:p>
            <a:pPr algn="just"/>
            <a:r>
              <a:rPr lang="it-IT" sz="1800" dirty="0"/>
              <a:t>Quando il ventricolo sinistro è dilatato (ad esempio in seguito alla ritenzione idrica con conseguente stiramento delle cellule muscolari cardiache tipico dello scompenso cardiaco), per </a:t>
            </a:r>
            <a:r>
              <a:rPr lang="it-IT" sz="1800" i="1" dirty="0"/>
              <a:t>l’eccessivo carico di lavoro</a:t>
            </a:r>
            <a:r>
              <a:rPr lang="it-IT" sz="1800" dirty="0"/>
              <a:t>, la concentrazione ematica di BNP e/o di NT-</a:t>
            </a:r>
            <a:r>
              <a:rPr lang="it-IT" sz="1800" dirty="0" err="1"/>
              <a:t>proBNP</a:t>
            </a:r>
            <a:r>
              <a:rPr lang="it-IT" sz="1800" dirty="0"/>
              <a:t>, può aumentare notevolmente. </a:t>
            </a:r>
          </a:p>
          <a:p>
            <a:pPr algn="just"/>
            <a:endParaRPr lang="it-IT" sz="1600" dirty="0"/>
          </a:p>
          <a:p>
            <a:pPr algn="just"/>
            <a:r>
              <a:rPr lang="it-IT" sz="2000" b="1" i="1" dirty="0">
                <a:solidFill>
                  <a:srgbClr val="FF0000"/>
                </a:solidFill>
              </a:rPr>
              <a:t>L’aumento di BNP e </a:t>
            </a:r>
            <a:r>
              <a:rPr lang="it-IT" sz="2000" b="1" i="1" dirty="0" err="1">
                <a:solidFill>
                  <a:srgbClr val="FF0000"/>
                </a:solidFill>
              </a:rPr>
              <a:t>NT-proBNP</a:t>
            </a:r>
            <a:r>
              <a:rPr lang="it-IT" sz="2000" b="1" i="1" dirty="0">
                <a:solidFill>
                  <a:srgbClr val="FF0000"/>
                </a:solidFill>
              </a:rPr>
              <a:t> nel sangue riflette quindi  l’aumentato </a:t>
            </a:r>
            <a:r>
              <a:rPr lang="it-IT" sz="2000" b="1" i="1" dirty="0" smtClean="0">
                <a:solidFill>
                  <a:srgbClr val="FF0000"/>
                </a:solidFill>
              </a:rPr>
              <a:t>pressione di riempimento</a:t>
            </a:r>
            <a:endParaRPr lang="it-IT" sz="2000" b="1" i="1" dirty="0">
              <a:solidFill>
                <a:srgbClr val="FF0000"/>
              </a:solidFill>
            </a:endParaRPr>
          </a:p>
        </p:txBody>
      </p:sp>
      <p:sp>
        <p:nvSpPr>
          <p:cNvPr id="6" name="Sottotitolo 4">
            <a:extLst>
              <a:ext uri="{FF2B5EF4-FFF2-40B4-BE49-F238E27FC236}">
                <a16:creationId xmlns:a16="http://schemas.microsoft.com/office/drawing/2014/main" id="{BFA48AAA-A6FF-FA43-B358-3ED74B1926EC}"/>
              </a:ext>
            </a:extLst>
          </p:cNvPr>
          <p:cNvSpPr txBox="1">
            <a:spLocks/>
          </p:cNvSpPr>
          <p:nvPr/>
        </p:nvSpPr>
        <p:spPr>
          <a:xfrm>
            <a:off x="6351815" y="1069519"/>
            <a:ext cx="5600752" cy="47189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r>
              <a:rPr lang="it-IT" sz="3200" dirty="0" err="1"/>
              <a:t>Troponine</a:t>
            </a:r>
            <a:endParaRPr lang="it-IT" sz="3200" dirty="0"/>
          </a:p>
          <a:p>
            <a:pPr algn="just"/>
            <a:r>
              <a:rPr lang="it-IT" sz="1800" dirty="0"/>
              <a:t>I </a:t>
            </a:r>
            <a:r>
              <a:rPr lang="it-IT" sz="1800" dirty="0" err="1"/>
              <a:t>cardiomiociti</a:t>
            </a:r>
            <a:r>
              <a:rPr lang="it-IT" sz="1800" dirty="0"/>
              <a:t> danneggiati, in modo reversibile o non, rilasciano le proteine intracellulari, meccanismo che costituisce la premessa per una valutazione quantitativa del danno cardiaco mediante il dosaggio di queste molecole circolanti. </a:t>
            </a:r>
          </a:p>
          <a:p>
            <a:pPr algn="just"/>
            <a:r>
              <a:rPr lang="it-IT" sz="2000" b="1" i="1" dirty="0">
                <a:solidFill>
                  <a:srgbClr val="FF0000"/>
                </a:solidFill>
              </a:rPr>
              <a:t>La concentrazione delle </a:t>
            </a:r>
            <a:r>
              <a:rPr lang="it-IT" sz="2000" b="1" i="1" dirty="0" err="1">
                <a:solidFill>
                  <a:srgbClr val="FF0000"/>
                </a:solidFill>
              </a:rPr>
              <a:t>troponine</a:t>
            </a:r>
            <a:r>
              <a:rPr lang="it-IT" sz="2000" b="1" i="1" dirty="0">
                <a:solidFill>
                  <a:srgbClr val="FF0000"/>
                </a:solidFill>
              </a:rPr>
              <a:t> cardiache circolanti aumenta con la gravità dello SC. </a:t>
            </a:r>
            <a:endParaRPr lang="it-IT" sz="1400" b="1" i="1" dirty="0">
              <a:solidFill>
                <a:srgbClr val="FF0000"/>
              </a:solidFill>
            </a:endParaRPr>
          </a:p>
          <a:p>
            <a:pPr algn="just"/>
            <a:r>
              <a:rPr lang="it-IT" sz="1800" dirty="0"/>
              <a:t>Ci sono però altre cause di innalzamento dei livelli circolanti delle </a:t>
            </a:r>
            <a:r>
              <a:rPr lang="it-IT" sz="1800" dirty="0" err="1"/>
              <a:t>troponine</a:t>
            </a:r>
            <a:r>
              <a:rPr lang="it-IT" sz="1800" dirty="0"/>
              <a:t> cardiache, come ad esempio patologie cardiopolmonari, insufficienza renale cronica, fenomeni di infiammazione o di attivazione di alcuni sistemi neuroendocrini, riscontrati nei pazienti affetti da SC. </a:t>
            </a:r>
            <a:endParaRPr lang="it-IT" sz="1200" dirty="0"/>
          </a:p>
          <a:p>
            <a:pPr algn="just"/>
            <a:endParaRPr lang="it-IT" sz="1600" dirty="0"/>
          </a:p>
          <a:p>
            <a:pPr algn="just"/>
            <a:endParaRPr lang="it-IT" sz="4000" dirty="0"/>
          </a:p>
        </p:txBody>
      </p:sp>
      <p:sp>
        <p:nvSpPr>
          <p:cNvPr id="2" name="CasellaDiTesto 1">
            <a:extLst>
              <a:ext uri="{FF2B5EF4-FFF2-40B4-BE49-F238E27FC236}">
                <a16:creationId xmlns:a16="http://schemas.microsoft.com/office/drawing/2014/main" id="{06799ED4-34DC-9D45-84E7-A03857E0DA06}"/>
              </a:ext>
            </a:extLst>
          </p:cNvPr>
          <p:cNvSpPr txBox="1"/>
          <p:nvPr/>
        </p:nvSpPr>
        <p:spPr>
          <a:xfrm>
            <a:off x="1497204" y="243672"/>
            <a:ext cx="8872695" cy="707886"/>
          </a:xfrm>
          <a:prstGeom prst="rect">
            <a:avLst/>
          </a:prstGeom>
          <a:noFill/>
        </p:spPr>
        <p:txBody>
          <a:bodyPr wrap="square" rtlCol="0">
            <a:spAutoFit/>
          </a:bodyPr>
          <a:lstStyle/>
          <a:p>
            <a:r>
              <a:rPr lang="it-IT" sz="4000" dirty="0">
                <a:solidFill>
                  <a:srgbClr val="C00000"/>
                </a:solidFill>
              </a:rPr>
              <a:t>BIOMARKERS DI SCOMPENSO CARDIACO</a:t>
            </a:r>
          </a:p>
        </p:txBody>
      </p:sp>
      <p:pic>
        <p:nvPicPr>
          <p:cNvPr id="7" name="Immagine 6">
            <a:extLst>
              <a:ext uri="{FF2B5EF4-FFF2-40B4-BE49-F238E27FC236}">
                <a16:creationId xmlns:a16="http://schemas.microsoft.com/office/drawing/2014/main" id="{31F88440-4944-BF4C-8073-27A391F14592}"/>
              </a:ext>
            </a:extLst>
          </p:cNvPr>
          <p:cNvPicPr>
            <a:picLocks noChangeAspect="1"/>
          </p:cNvPicPr>
          <p:nvPr/>
        </p:nvPicPr>
        <p:blipFill>
          <a:blip r:embed="rId3"/>
          <a:stretch>
            <a:fillRect/>
          </a:stretch>
        </p:blipFill>
        <p:spPr>
          <a:xfrm>
            <a:off x="473606" y="1557778"/>
            <a:ext cx="5600752" cy="2949262"/>
          </a:xfrm>
          <a:prstGeom prst="rect">
            <a:avLst/>
          </a:prstGeom>
        </p:spPr>
      </p:pic>
    </p:spTree>
    <p:extLst>
      <p:ext uri="{BB962C8B-B14F-4D97-AF65-F5344CB8AC3E}">
        <p14:creationId xmlns:p14="http://schemas.microsoft.com/office/powerpoint/2010/main" val="43338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80009"/>
            <a:ext cx="12192000" cy="693801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65AD9-8FA8-2644-85A2-36797D32AF55}"/>
              </a:ext>
            </a:extLst>
          </p:cNvPr>
          <p:cNvSpPr>
            <a:spLocks noGrp="1"/>
          </p:cNvSpPr>
          <p:nvPr>
            <p:ph type="title"/>
          </p:nvPr>
        </p:nvSpPr>
        <p:spPr>
          <a:xfrm>
            <a:off x="3679065" y="336227"/>
            <a:ext cx="4658248" cy="1325563"/>
          </a:xfrm>
        </p:spPr>
        <p:txBody>
          <a:bodyPr>
            <a:normAutofit/>
          </a:bodyPr>
          <a:lstStyle/>
          <a:p>
            <a:pPr algn="ctr"/>
            <a:r>
              <a:rPr lang="it-IT" sz="3600" dirty="0">
                <a:solidFill>
                  <a:srgbClr val="C00000"/>
                </a:solidFill>
                <a:latin typeface="Calibri" panose="020F0502020204030204" pitchFamily="34" charset="0"/>
                <a:cs typeface="Calibri" panose="020F0502020204030204" pitchFamily="34" charset="0"/>
              </a:rPr>
              <a:t>INVECCHIAMENTO</a:t>
            </a:r>
            <a:r>
              <a:rPr lang="it-IT" sz="3600" dirty="0">
                <a:solidFill>
                  <a:srgbClr val="C00000"/>
                </a:solidFill>
              </a:rPr>
              <a:t> </a:t>
            </a:r>
            <a:r>
              <a:rPr lang="it-IT" sz="3600" dirty="0">
                <a:solidFill>
                  <a:srgbClr val="C00000"/>
                </a:solidFill>
                <a:latin typeface="Calibri" panose="020F0502020204030204" pitchFamily="34" charset="0"/>
                <a:cs typeface="Calibri" panose="020F0502020204030204" pitchFamily="34" charset="0"/>
              </a:rPr>
              <a:t>CARDIACO</a:t>
            </a:r>
          </a:p>
        </p:txBody>
      </p:sp>
      <p:sp>
        <p:nvSpPr>
          <p:cNvPr id="7" name="CasellaDiTesto 6">
            <a:extLst>
              <a:ext uri="{FF2B5EF4-FFF2-40B4-BE49-F238E27FC236}">
                <a16:creationId xmlns:a16="http://schemas.microsoft.com/office/drawing/2014/main" id="{9E03773B-294E-264E-8C87-077C61F8C51A}"/>
              </a:ext>
            </a:extLst>
          </p:cNvPr>
          <p:cNvSpPr txBox="1"/>
          <p:nvPr/>
        </p:nvSpPr>
        <p:spPr>
          <a:xfrm>
            <a:off x="4249878" y="1431590"/>
            <a:ext cx="4087435" cy="2031325"/>
          </a:xfrm>
          <a:prstGeom prst="rect">
            <a:avLst/>
          </a:prstGeom>
          <a:noFill/>
        </p:spPr>
        <p:txBody>
          <a:bodyPr wrap="square" rtlCol="0">
            <a:spAutoFit/>
          </a:bodyPr>
          <a:lstStyle/>
          <a:p>
            <a:endParaRPr lang="it-IT" dirty="0">
              <a:solidFill>
                <a:srgbClr val="85062A"/>
              </a:solidFill>
            </a:endParaRPr>
          </a:p>
          <a:p>
            <a:pPr marL="342900" indent="-342900">
              <a:buFont typeface="Arial" panose="020B0604020202020204" pitchFamily="34" charset="0"/>
              <a:buChar char="•"/>
            </a:pPr>
            <a:r>
              <a:rPr lang="it-IT" dirty="0"/>
              <a:t>Dilatazione atriale</a:t>
            </a:r>
          </a:p>
          <a:p>
            <a:pPr marL="342900" indent="-342900">
              <a:buFont typeface="Arial" panose="020B0604020202020204" pitchFamily="34" charset="0"/>
              <a:buChar char="•"/>
            </a:pPr>
            <a:r>
              <a:rPr lang="it-IT" dirty="0"/>
              <a:t>Stretch atriale</a:t>
            </a:r>
          </a:p>
          <a:p>
            <a:pPr marL="342900" indent="-342900">
              <a:buFont typeface="Arial" panose="020B0604020202020204" pitchFamily="34" charset="0"/>
              <a:buChar char="•"/>
            </a:pPr>
            <a:r>
              <a:rPr lang="it-IT" dirty="0"/>
              <a:t>Attivazione neurormonale</a:t>
            </a:r>
          </a:p>
          <a:p>
            <a:pPr marL="342900" indent="-342900">
              <a:buFont typeface="Arial" panose="020B0604020202020204" pitchFamily="34" charset="0"/>
              <a:buChar char="•"/>
            </a:pPr>
            <a:r>
              <a:rPr lang="it-IT" dirty="0"/>
              <a:t>Rimodellamento dei canali ionici</a:t>
            </a:r>
          </a:p>
          <a:p>
            <a:pPr marL="342900" indent="-342900">
              <a:buFont typeface="Arial" panose="020B0604020202020204" pitchFamily="34" charset="0"/>
              <a:buChar char="•"/>
            </a:pPr>
            <a:r>
              <a:rPr lang="it-IT" dirty="0"/>
              <a:t>Modifiche sostanziali della matrice extracellulare</a:t>
            </a:r>
          </a:p>
        </p:txBody>
      </p:sp>
      <p:sp>
        <p:nvSpPr>
          <p:cNvPr id="9" name="CasellaDiTesto 8">
            <a:extLst>
              <a:ext uri="{FF2B5EF4-FFF2-40B4-BE49-F238E27FC236}">
                <a16:creationId xmlns:a16="http://schemas.microsoft.com/office/drawing/2014/main" id="{29A5DD63-2E4A-F743-9942-9CDCC5A42A7F}"/>
              </a:ext>
            </a:extLst>
          </p:cNvPr>
          <p:cNvSpPr txBox="1"/>
          <p:nvPr/>
        </p:nvSpPr>
        <p:spPr>
          <a:xfrm>
            <a:off x="1027593" y="4716362"/>
            <a:ext cx="2936878" cy="954107"/>
          </a:xfrm>
          <a:prstGeom prst="rect">
            <a:avLst/>
          </a:prstGeom>
          <a:noFill/>
        </p:spPr>
        <p:txBody>
          <a:bodyPr wrap="square" rtlCol="0">
            <a:spAutoFit/>
          </a:bodyPr>
          <a:lstStyle/>
          <a:p>
            <a:pPr algn="ctr"/>
            <a:r>
              <a:rPr lang="it-IT" sz="2800" dirty="0">
                <a:solidFill>
                  <a:srgbClr val="C00000"/>
                </a:solidFill>
              </a:rPr>
              <a:t>SCOMPENSO CARDIACO</a:t>
            </a:r>
          </a:p>
        </p:txBody>
      </p:sp>
      <p:sp>
        <p:nvSpPr>
          <p:cNvPr id="10" name="CasellaDiTesto 9">
            <a:extLst>
              <a:ext uri="{FF2B5EF4-FFF2-40B4-BE49-F238E27FC236}">
                <a16:creationId xmlns:a16="http://schemas.microsoft.com/office/drawing/2014/main" id="{77E5A233-56B9-4B4E-9592-6C3B0F84207C}"/>
              </a:ext>
            </a:extLst>
          </p:cNvPr>
          <p:cNvSpPr txBox="1"/>
          <p:nvPr/>
        </p:nvSpPr>
        <p:spPr>
          <a:xfrm>
            <a:off x="8508041" y="4742453"/>
            <a:ext cx="2739487" cy="1261884"/>
          </a:xfrm>
          <a:prstGeom prst="rect">
            <a:avLst/>
          </a:prstGeom>
          <a:noFill/>
        </p:spPr>
        <p:txBody>
          <a:bodyPr wrap="square" rtlCol="0">
            <a:spAutoFit/>
          </a:bodyPr>
          <a:lstStyle/>
          <a:p>
            <a:pPr algn="ctr"/>
            <a:r>
              <a:rPr lang="it-IT" sz="2800" dirty="0">
                <a:solidFill>
                  <a:srgbClr val="C00000"/>
                </a:solidFill>
              </a:rPr>
              <a:t>FIBRILLAZIONE ATRIALE</a:t>
            </a:r>
          </a:p>
          <a:p>
            <a:pPr algn="ctr"/>
            <a:endParaRPr lang="it-IT" sz="2000" dirty="0"/>
          </a:p>
        </p:txBody>
      </p:sp>
      <p:sp>
        <p:nvSpPr>
          <p:cNvPr id="12" name="Freccia giù 11">
            <a:extLst>
              <a:ext uri="{FF2B5EF4-FFF2-40B4-BE49-F238E27FC236}">
                <a16:creationId xmlns:a16="http://schemas.microsoft.com/office/drawing/2014/main" id="{AA18508D-A7AA-8E4B-B829-39614DF5297B}"/>
              </a:ext>
            </a:extLst>
          </p:cNvPr>
          <p:cNvSpPr/>
          <p:nvPr/>
        </p:nvSpPr>
        <p:spPr>
          <a:xfrm rot="20121472">
            <a:off x="9199316" y="1912020"/>
            <a:ext cx="329184" cy="2266129"/>
          </a:xfrm>
          <a:prstGeom prst="downArrow">
            <a:avLst>
              <a:gd name="adj1" fmla="val 50000"/>
              <a:gd name="adj2" fmla="val 10833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Freccia bidirezionale orizzontale 13">
            <a:extLst>
              <a:ext uri="{FF2B5EF4-FFF2-40B4-BE49-F238E27FC236}">
                <a16:creationId xmlns:a16="http://schemas.microsoft.com/office/drawing/2014/main" id="{B80CFBE9-E522-324F-B802-55779F98BBCF}"/>
              </a:ext>
            </a:extLst>
          </p:cNvPr>
          <p:cNvSpPr/>
          <p:nvPr/>
        </p:nvSpPr>
        <p:spPr>
          <a:xfrm>
            <a:off x="5118547" y="5008749"/>
            <a:ext cx="2075688" cy="369332"/>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Freccia giù 14">
            <a:extLst>
              <a:ext uri="{FF2B5EF4-FFF2-40B4-BE49-F238E27FC236}">
                <a16:creationId xmlns:a16="http://schemas.microsoft.com/office/drawing/2014/main" id="{AFC82EF5-0AFD-0540-BF52-B27903718844}"/>
              </a:ext>
            </a:extLst>
          </p:cNvPr>
          <p:cNvSpPr/>
          <p:nvPr/>
        </p:nvSpPr>
        <p:spPr>
          <a:xfrm rot="1451064">
            <a:off x="2671200" y="1909474"/>
            <a:ext cx="329184" cy="2266129"/>
          </a:xfrm>
          <a:prstGeom prst="downArrow">
            <a:avLst>
              <a:gd name="adj1" fmla="val 50000"/>
              <a:gd name="adj2" fmla="val 10833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con angoli arrotondati 2">
            <a:extLst>
              <a:ext uri="{FF2B5EF4-FFF2-40B4-BE49-F238E27FC236}">
                <a16:creationId xmlns:a16="http://schemas.microsoft.com/office/drawing/2014/main" id="{F06DF654-C024-224E-B6B5-BB42FA9F6903}"/>
              </a:ext>
            </a:extLst>
          </p:cNvPr>
          <p:cNvSpPr/>
          <p:nvPr/>
        </p:nvSpPr>
        <p:spPr>
          <a:xfrm>
            <a:off x="3679065" y="336227"/>
            <a:ext cx="4954653" cy="343190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Rettangolo con angoli arrotondati 3">
            <a:extLst>
              <a:ext uri="{FF2B5EF4-FFF2-40B4-BE49-F238E27FC236}">
                <a16:creationId xmlns:a16="http://schemas.microsoft.com/office/drawing/2014/main" id="{7B19A776-0040-F345-9A50-F9A5BD49213F}"/>
              </a:ext>
            </a:extLst>
          </p:cNvPr>
          <p:cNvSpPr/>
          <p:nvPr/>
        </p:nvSpPr>
        <p:spPr>
          <a:xfrm>
            <a:off x="742187" y="4484317"/>
            <a:ext cx="3507691" cy="152817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con angoli arrotondati 4">
            <a:extLst>
              <a:ext uri="{FF2B5EF4-FFF2-40B4-BE49-F238E27FC236}">
                <a16:creationId xmlns:a16="http://schemas.microsoft.com/office/drawing/2014/main" id="{9D78BFF3-303C-A94B-8E03-0C935B335901}"/>
              </a:ext>
            </a:extLst>
          </p:cNvPr>
          <p:cNvSpPr/>
          <p:nvPr/>
        </p:nvSpPr>
        <p:spPr>
          <a:xfrm>
            <a:off x="8102842" y="4468323"/>
            <a:ext cx="3549887" cy="1540701"/>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901546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egnaposto contenuto 1"/>
          <p:cNvSpPr>
            <a:spLocks noGrp="1"/>
          </p:cNvSpPr>
          <p:nvPr>
            <p:ph/>
          </p:nvPr>
        </p:nvSpPr>
        <p:spPr/>
        <p:txBody>
          <a:bodyPr/>
          <a:lstStyle/>
          <a:p>
            <a:pPr marL="0" indent="0" algn="ctr">
              <a:buFontTx/>
              <a:buNone/>
            </a:pPr>
            <a:r>
              <a:rPr lang="it-IT" b="1" smtClean="0">
                <a:solidFill>
                  <a:schemeClr val="bg1"/>
                </a:solidFill>
              </a:rPr>
              <a:t>FIBRILLAZIONE ATRIALE</a:t>
            </a:r>
          </a:p>
        </p:txBody>
      </p:sp>
      <p:pic>
        <p:nvPicPr>
          <p:cNvPr id="2051" name="Picture 3"/>
          <p:cNvPicPr>
            <a:picLocks noChangeAspect="1" noChangeArrowheads="1"/>
          </p:cNvPicPr>
          <p:nvPr/>
        </p:nvPicPr>
        <p:blipFill>
          <a:blip r:embed="rId2"/>
          <a:srcRect/>
          <a:stretch>
            <a:fillRect/>
          </a:stretch>
        </p:blipFill>
        <p:spPr bwMode="auto">
          <a:xfrm>
            <a:off x="313267" y="1844676"/>
            <a:ext cx="11578167" cy="269716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Grp="1" noChangeAspect="1" noChangeArrowheads="1"/>
          </p:cNvPicPr>
          <p:nvPr>
            <p:ph/>
          </p:nvPr>
        </p:nvPicPr>
        <p:blipFill>
          <a:blip r:embed="rId2"/>
          <a:srcRect/>
          <a:stretch>
            <a:fillRect/>
          </a:stretch>
        </p:blipFill>
        <p:spPr>
          <a:xfrm>
            <a:off x="914400" y="849314"/>
            <a:ext cx="10363200" cy="5006975"/>
          </a:xfr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srcRect/>
          <a:stretch>
            <a:fillRect/>
          </a:stretch>
        </p:blipFill>
        <p:spPr bwMode="auto">
          <a:xfrm>
            <a:off x="1352551" y="1973264"/>
            <a:ext cx="9484783" cy="2909887"/>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Grp="1" noChangeAspect="1" noChangeArrowheads="1"/>
          </p:cNvPicPr>
          <p:nvPr>
            <p:ph idx="1"/>
          </p:nvPr>
        </p:nvPicPr>
        <p:blipFill>
          <a:blip r:embed="rId2"/>
          <a:srcRect/>
          <a:stretch>
            <a:fillRect/>
          </a:stretch>
        </p:blipFill>
        <p:spPr>
          <a:xfrm>
            <a:off x="1390651" y="2060576"/>
            <a:ext cx="9588500" cy="2595563"/>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633537"/>
            <a:ext cx="12192000" cy="3590925"/>
          </a:xfrm>
          <a:prstGeom prst="rect">
            <a:avLst/>
          </a:prstGeom>
        </p:spPr>
      </p:pic>
      <p:sp>
        <p:nvSpPr>
          <p:cNvPr id="3" name="Rettangolo 2"/>
          <p:cNvSpPr/>
          <p:nvPr/>
        </p:nvSpPr>
        <p:spPr>
          <a:xfrm>
            <a:off x="3470441" y="5753622"/>
            <a:ext cx="5251118" cy="369332"/>
          </a:xfrm>
          <a:prstGeom prst="rect">
            <a:avLst/>
          </a:prstGeom>
        </p:spPr>
        <p:txBody>
          <a:bodyPr wrap="none">
            <a:spAutoFit/>
          </a:bodyPr>
          <a:lstStyle/>
          <a:p>
            <a:r>
              <a:rPr lang="it-IT" dirty="0"/>
              <a:t>ESC </a:t>
            </a:r>
            <a:r>
              <a:rPr lang="it-IT" dirty="0" err="1"/>
              <a:t>Guidelines</a:t>
            </a:r>
            <a:r>
              <a:rPr lang="it-IT" dirty="0"/>
              <a:t> (</a:t>
            </a:r>
            <a:r>
              <a:rPr lang="it-IT" dirty="0" err="1"/>
              <a:t>Eur</a:t>
            </a:r>
            <a:r>
              <a:rPr lang="it-IT" dirty="0"/>
              <a:t> </a:t>
            </a:r>
            <a:r>
              <a:rPr lang="it-IT" dirty="0" err="1"/>
              <a:t>Heart</a:t>
            </a:r>
            <a:r>
              <a:rPr lang="it-IT" dirty="0"/>
              <a:t> Journal 2021,42, 3599-3726</a:t>
            </a:r>
          </a:p>
        </p:txBody>
      </p:sp>
    </p:spTree>
    <p:extLst>
      <p:ext uri="{BB962C8B-B14F-4D97-AF65-F5344CB8AC3E}">
        <p14:creationId xmlns:p14="http://schemas.microsoft.com/office/powerpoint/2010/main" val="6822876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524000" y="433388"/>
            <a:ext cx="9036497" cy="5991225"/>
          </a:xfrm>
          <a:prstGeom prst="rect">
            <a:avLst/>
          </a:prstGeom>
        </p:spPr>
      </p:pic>
      <p:pic>
        <p:nvPicPr>
          <p:cNvPr id="3" name="Immagine 2"/>
          <p:cNvPicPr>
            <a:picLocks noChangeAspect="1"/>
          </p:cNvPicPr>
          <p:nvPr/>
        </p:nvPicPr>
        <p:blipFill>
          <a:blip r:embed="rId4"/>
          <a:stretch>
            <a:fillRect/>
          </a:stretch>
        </p:blipFill>
        <p:spPr>
          <a:xfrm>
            <a:off x="3431704" y="6345510"/>
            <a:ext cx="857250" cy="323850"/>
          </a:xfrm>
          <a:prstGeom prst="rect">
            <a:avLst/>
          </a:prstGeom>
        </p:spPr>
      </p:pic>
      <p:pic>
        <p:nvPicPr>
          <p:cNvPr id="4" name="Immagine 3"/>
          <p:cNvPicPr>
            <a:picLocks noChangeAspect="1"/>
          </p:cNvPicPr>
          <p:nvPr/>
        </p:nvPicPr>
        <p:blipFill>
          <a:blip r:embed="rId5"/>
          <a:stretch>
            <a:fillRect/>
          </a:stretch>
        </p:blipFill>
        <p:spPr>
          <a:xfrm>
            <a:off x="4876800" y="6396756"/>
            <a:ext cx="2438400" cy="272604"/>
          </a:xfrm>
          <a:prstGeom prst="rect">
            <a:avLst/>
          </a:prstGeom>
        </p:spPr>
      </p:pic>
      <p:pic>
        <p:nvPicPr>
          <p:cNvPr id="5" name="Immagine 4"/>
          <p:cNvPicPr>
            <a:picLocks noChangeAspect="1"/>
          </p:cNvPicPr>
          <p:nvPr/>
        </p:nvPicPr>
        <p:blipFill>
          <a:blip r:embed="rId6"/>
          <a:stretch>
            <a:fillRect/>
          </a:stretch>
        </p:blipFill>
        <p:spPr>
          <a:xfrm>
            <a:off x="7536161" y="6421710"/>
            <a:ext cx="1876425" cy="171450"/>
          </a:xfrm>
          <a:prstGeom prst="rect">
            <a:avLst/>
          </a:prstGeom>
        </p:spPr>
      </p:pic>
    </p:spTree>
    <p:extLst>
      <p:ext uri="{BB962C8B-B14F-4D97-AF65-F5344CB8AC3E}">
        <p14:creationId xmlns:p14="http://schemas.microsoft.com/office/powerpoint/2010/main" val="22467029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85938" y="395288"/>
            <a:ext cx="8620125" cy="6067425"/>
          </a:xfrm>
          <a:prstGeom prst="rect">
            <a:avLst/>
          </a:prstGeom>
        </p:spPr>
      </p:pic>
    </p:spTree>
    <p:extLst>
      <p:ext uri="{BB962C8B-B14F-4D97-AF65-F5344CB8AC3E}">
        <p14:creationId xmlns:p14="http://schemas.microsoft.com/office/powerpoint/2010/main" val="2294547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991544" y="1340769"/>
            <a:ext cx="8496944" cy="3800475"/>
          </a:xfrm>
          <a:prstGeom prst="rect">
            <a:avLst/>
          </a:prstGeom>
        </p:spPr>
      </p:pic>
      <p:pic>
        <p:nvPicPr>
          <p:cNvPr id="3" name="Immagine 2"/>
          <p:cNvPicPr>
            <a:picLocks noChangeAspect="1"/>
          </p:cNvPicPr>
          <p:nvPr/>
        </p:nvPicPr>
        <p:blipFill>
          <a:blip r:embed="rId4"/>
          <a:stretch>
            <a:fillRect/>
          </a:stretch>
        </p:blipFill>
        <p:spPr>
          <a:xfrm>
            <a:off x="3431704" y="5553422"/>
            <a:ext cx="857250" cy="323850"/>
          </a:xfrm>
          <a:prstGeom prst="rect">
            <a:avLst/>
          </a:prstGeom>
        </p:spPr>
      </p:pic>
      <p:pic>
        <p:nvPicPr>
          <p:cNvPr id="4" name="Immagine 3"/>
          <p:cNvPicPr>
            <a:picLocks noChangeAspect="1"/>
          </p:cNvPicPr>
          <p:nvPr/>
        </p:nvPicPr>
        <p:blipFill>
          <a:blip r:embed="rId5"/>
          <a:stretch>
            <a:fillRect/>
          </a:stretch>
        </p:blipFill>
        <p:spPr>
          <a:xfrm>
            <a:off x="4876800" y="5604668"/>
            <a:ext cx="2438400" cy="272604"/>
          </a:xfrm>
          <a:prstGeom prst="rect">
            <a:avLst/>
          </a:prstGeom>
        </p:spPr>
      </p:pic>
      <p:pic>
        <p:nvPicPr>
          <p:cNvPr id="5" name="Immagine 4"/>
          <p:cNvPicPr>
            <a:picLocks noChangeAspect="1"/>
          </p:cNvPicPr>
          <p:nvPr/>
        </p:nvPicPr>
        <p:blipFill>
          <a:blip r:embed="rId6"/>
          <a:stretch>
            <a:fillRect/>
          </a:stretch>
        </p:blipFill>
        <p:spPr>
          <a:xfrm>
            <a:off x="7536161" y="5629622"/>
            <a:ext cx="1876425" cy="171450"/>
          </a:xfrm>
          <a:prstGeom prst="rect">
            <a:avLst/>
          </a:prstGeom>
        </p:spPr>
      </p:pic>
    </p:spTree>
    <p:extLst>
      <p:ext uri="{BB962C8B-B14F-4D97-AF65-F5344CB8AC3E}">
        <p14:creationId xmlns:p14="http://schemas.microsoft.com/office/powerpoint/2010/main" val="35238290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304925" y="1400175"/>
            <a:ext cx="9582150" cy="4057650"/>
          </a:xfrm>
          <a:prstGeom prst="rect">
            <a:avLst/>
          </a:prstGeom>
        </p:spPr>
      </p:pic>
      <p:sp>
        <p:nvSpPr>
          <p:cNvPr id="4" name="Rettangolo 3"/>
          <p:cNvSpPr/>
          <p:nvPr/>
        </p:nvSpPr>
        <p:spPr>
          <a:xfrm>
            <a:off x="3047999" y="5796476"/>
            <a:ext cx="7525407" cy="369332"/>
          </a:xfrm>
          <a:prstGeom prst="rect">
            <a:avLst/>
          </a:prstGeom>
        </p:spPr>
        <p:txBody>
          <a:bodyPr wrap="square">
            <a:spAutoFit/>
          </a:bodyPr>
          <a:lstStyle/>
          <a:p>
            <a:r>
              <a:rPr lang="en-US" dirty="0">
                <a:solidFill>
                  <a:srgbClr val="333333"/>
                </a:solidFill>
                <a:latin typeface="helvetica neue"/>
              </a:rPr>
              <a:t>Resonance imaging including T2-weighted and FLAIR sequences</a:t>
            </a:r>
            <a:endParaRPr lang="it-IT" dirty="0"/>
          </a:p>
        </p:txBody>
      </p:sp>
    </p:spTree>
    <p:extLst>
      <p:ext uri="{BB962C8B-B14F-4D97-AF65-F5344CB8AC3E}">
        <p14:creationId xmlns:p14="http://schemas.microsoft.com/office/powerpoint/2010/main" val="3765253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16876" y="295767"/>
            <a:ext cx="5638800" cy="5972175"/>
          </a:xfrm>
          <a:prstGeom prst="rect">
            <a:avLst/>
          </a:prstGeom>
        </p:spPr>
      </p:pic>
      <p:pic>
        <p:nvPicPr>
          <p:cNvPr id="3" name="Immagine 2"/>
          <p:cNvPicPr>
            <a:picLocks noChangeAspect="1"/>
          </p:cNvPicPr>
          <p:nvPr/>
        </p:nvPicPr>
        <p:blipFill>
          <a:blip r:embed="rId3"/>
          <a:stretch>
            <a:fillRect/>
          </a:stretch>
        </p:blipFill>
        <p:spPr>
          <a:xfrm>
            <a:off x="6997591" y="4912929"/>
            <a:ext cx="4629150" cy="1257300"/>
          </a:xfrm>
          <a:prstGeom prst="rect">
            <a:avLst/>
          </a:prstGeom>
        </p:spPr>
      </p:pic>
    </p:spTree>
    <p:extLst>
      <p:ext uri="{BB962C8B-B14F-4D97-AF65-F5344CB8AC3E}">
        <p14:creationId xmlns:p14="http://schemas.microsoft.com/office/powerpoint/2010/main" val="3749092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p:cNvPicPr>
            <a:picLocks noGrp="1" noChangeAspect="1" noChangeArrowheads="1"/>
          </p:cNvPicPr>
          <p:nvPr>
            <p:ph/>
          </p:nvPr>
        </p:nvPicPr>
        <p:blipFill>
          <a:blip r:embed="rId2"/>
          <a:srcRect/>
          <a:stretch>
            <a:fillRect/>
          </a:stretch>
        </p:blipFill>
        <p:spPr>
          <a:xfrm>
            <a:off x="3007785" y="1655764"/>
            <a:ext cx="6176433" cy="3394075"/>
          </a:xfr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Grp="1" noChangeAspect="1" noChangeArrowheads="1"/>
          </p:cNvPicPr>
          <p:nvPr>
            <p:ph/>
          </p:nvPr>
        </p:nvPicPr>
        <p:blipFill>
          <a:blip r:embed="rId2"/>
          <a:srcRect/>
          <a:stretch>
            <a:fillRect/>
          </a:stretch>
        </p:blipFill>
        <p:spPr>
          <a:xfrm>
            <a:off x="2681818" y="1246189"/>
            <a:ext cx="6828367" cy="4213225"/>
          </a:xfr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Grp="1" noChangeAspect="1" noChangeArrowheads="1"/>
          </p:cNvPicPr>
          <p:nvPr>
            <p:ph/>
          </p:nvPr>
        </p:nvPicPr>
        <p:blipFill>
          <a:blip r:embed="rId2"/>
          <a:srcRect/>
          <a:stretch>
            <a:fillRect/>
          </a:stretch>
        </p:blipFill>
        <p:spPr>
          <a:xfrm>
            <a:off x="914400" y="636589"/>
            <a:ext cx="10363200" cy="5432425"/>
          </a:xfr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Grp="1" noChangeAspect="1" noChangeArrowheads="1"/>
          </p:cNvPicPr>
          <p:nvPr>
            <p:ph/>
          </p:nvPr>
        </p:nvPicPr>
        <p:blipFill>
          <a:blip r:embed="rId2"/>
          <a:srcRect/>
          <a:stretch>
            <a:fillRect/>
          </a:stretch>
        </p:blipFill>
        <p:spPr>
          <a:xfrm>
            <a:off x="965200" y="609600"/>
            <a:ext cx="10261600" cy="5486400"/>
          </a:xfr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Grp="1" noChangeAspect="1" noChangeArrowheads="1"/>
          </p:cNvPicPr>
          <p:nvPr>
            <p:ph/>
          </p:nvPr>
        </p:nvPicPr>
        <p:blipFill>
          <a:blip r:embed="rId2"/>
          <a:srcRect/>
          <a:stretch>
            <a:fillRect/>
          </a:stretch>
        </p:blipFill>
        <p:spPr>
          <a:xfrm>
            <a:off x="3287185" y="609600"/>
            <a:ext cx="5617633" cy="5486400"/>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p:cNvSpPr>
            <a:spLocks noGrp="1"/>
          </p:cNvSpPr>
          <p:nvPr>
            <p:ph type="subTitle" idx="1"/>
          </p:nvPr>
        </p:nvSpPr>
        <p:spPr>
          <a:xfrm>
            <a:off x="572756" y="508694"/>
            <a:ext cx="10744200" cy="5376951"/>
          </a:xfrm>
        </p:spPr>
        <p:txBody>
          <a:bodyPr>
            <a:noAutofit/>
          </a:bodyPr>
          <a:lstStyle/>
          <a:p>
            <a:pPr lvl="0"/>
            <a:r>
              <a:rPr lang="it-IT" sz="4000" u="sng" dirty="0" err="1">
                <a:solidFill>
                  <a:srgbClr val="C00000"/>
                </a:solidFill>
              </a:rPr>
              <a:t>HFpEF</a:t>
            </a:r>
            <a:r>
              <a:rPr lang="it-IT" sz="4000" u="sng" dirty="0">
                <a:solidFill>
                  <a:srgbClr val="C00000"/>
                </a:solidFill>
              </a:rPr>
              <a:t>/</a:t>
            </a:r>
            <a:r>
              <a:rPr lang="it-IT" sz="4000" u="sng" dirty="0" err="1">
                <a:solidFill>
                  <a:srgbClr val="C00000"/>
                </a:solidFill>
              </a:rPr>
              <a:t>HFrEF</a:t>
            </a:r>
            <a:r>
              <a:rPr lang="it-IT" sz="4000" u="sng" dirty="0">
                <a:solidFill>
                  <a:srgbClr val="C00000"/>
                </a:solidFill>
              </a:rPr>
              <a:t> </a:t>
            </a:r>
          </a:p>
          <a:p>
            <a:pPr lvl="0"/>
            <a:endParaRPr lang="it-IT" sz="4000" dirty="0">
              <a:solidFill>
                <a:srgbClr val="85062B"/>
              </a:solidFill>
            </a:endParaRPr>
          </a:p>
          <a:p>
            <a:pPr algn="just"/>
            <a:r>
              <a:rPr lang="it-IT" dirty="0"/>
              <a:t>la distinzione fra queste due forme di insufficienza cardiaca è strettamente correlata all’anomalia principale:</a:t>
            </a:r>
          </a:p>
          <a:p>
            <a:pPr marL="457200" indent="-457200" algn="just">
              <a:buAutoNum type="arabicPeriod"/>
            </a:pPr>
            <a:r>
              <a:rPr lang="it-IT" i="1" dirty="0">
                <a:solidFill>
                  <a:srgbClr val="C00000"/>
                </a:solidFill>
              </a:rPr>
              <a:t>SCOMPENSO CARDIACO CON FRAZIONE D’EIEZIONE RIDOTTA </a:t>
            </a:r>
            <a:r>
              <a:rPr lang="it-IT" i="1" dirty="0" err="1">
                <a:solidFill>
                  <a:srgbClr val="C00000"/>
                </a:solidFill>
              </a:rPr>
              <a:t>HFrEF</a:t>
            </a:r>
            <a:r>
              <a:rPr lang="it-IT" i="1" dirty="0">
                <a:solidFill>
                  <a:srgbClr val="C00000"/>
                </a:solidFill>
              </a:rPr>
              <a:t> (ex scompenso sistolico): </a:t>
            </a:r>
            <a:r>
              <a:rPr lang="it-IT" dirty="0"/>
              <a:t>è conseguente alla riduzione della portata cardiaca e si manifesta prevalentemente con astenia, ridotta tolleranza allo sforzo e segni di </a:t>
            </a:r>
            <a:r>
              <a:rPr lang="it-IT" dirty="0" err="1"/>
              <a:t>ipoperfusione</a:t>
            </a:r>
            <a:r>
              <a:rPr lang="it-IT" dirty="0"/>
              <a:t> periferica;</a:t>
            </a:r>
          </a:p>
          <a:p>
            <a:pPr marL="457200" indent="-457200" algn="just">
              <a:buAutoNum type="arabicPeriod"/>
            </a:pPr>
            <a:r>
              <a:rPr lang="it-IT" i="1" dirty="0">
                <a:solidFill>
                  <a:srgbClr val="C00000"/>
                </a:solidFill>
              </a:rPr>
              <a:t>SCOMPENSO CARDIACO CON FRAZIONE D’EIEZIONE CONSERVATA </a:t>
            </a:r>
            <a:r>
              <a:rPr lang="it-IT" i="1" dirty="0" err="1">
                <a:solidFill>
                  <a:srgbClr val="C00000"/>
                </a:solidFill>
              </a:rPr>
              <a:t>HFpEF</a:t>
            </a:r>
            <a:r>
              <a:rPr lang="it-IT" i="1" dirty="0">
                <a:solidFill>
                  <a:srgbClr val="C00000"/>
                </a:solidFill>
              </a:rPr>
              <a:t> (ex       scompenso diastolico): </a:t>
            </a:r>
            <a:r>
              <a:rPr lang="it-IT" dirty="0"/>
              <a:t>è dovuto all’incapacità del cuore di rilasciarsi e riempirsi durante la diastole e si presenta prevalentemente con segni e sintomi dovuti all’aumento delle pressioni venose a monte (edema polmonare e/o edemi periferici). </a:t>
            </a:r>
            <a:endParaRPr lang="it-IT" sz="4000" dirty="0"/>
          </a:p>
        </p:txBody>
      </p:sp>
    </p:spTree>
    <p:extLst>
      <p:ext uri="{BB962C8B-B14F-4D97-AF65-F5344CB8AC3E}">
        <p14:creationId xmlns:p14="http://schemas.microsoft.com/office/powerpoint/2010/main" val="23781238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Grp="1" noChangeAspect="1" noChangeArrowheads="1"/>
          </p:cNvPicPr>
          <p:nvPr>
            <p:ph/>
          </p:nvPr>
        </p:nvPicPr>
        <p:blipFill>
          <a:blip r:embed="rId2"/>
          <a:srcRect/>
          <a:stretch>
            <a:fillRect/>
          </a:stretch>
        </p:blipFill>
        <p:spPr>
          <a:xfrm>
            <a:off x="914400" y="657225"/>
            <a:ext cx="10363200" cy="5391150"/>
          </a:xfr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Grp="1" noChangeAspect="1" noChangeArrowheads="1"/>
          </p:cNvPicPr>
          <p:nvPr>
            <p:ph/>
          </p:nvPr>
        </p:nvPicPr>
        <p:blipFill>
          <a:blip r:embed="rId2"/>
          <a:srcRect/>
          <a:stretch>
            <a:fillRect/>
          </a:stretch>
        </p:blipFill>
        <p:spPr>
          <a:xfrm>
            <a:off x="914400" y="641350"/>
            <a:ext cx="10363200" cy="5422900"/>
          </a:xfr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Grp="1" noChangeAspect="1" noChangeArrowheads="1"/>
          </p:cNvPicPr>
          <p:nvPr>
            <p:ph/>
          </p:nvPr>
        </p:nvPicPr>
        <p:blipFill>
          <a:blip r:embed="rId2"/>
          <a:srcRect/>
          <a:stretch>
            <a:fillRect/>
          </a:stretch>
        </p:blipFill>
        <p:spPr>
          <a:xfrm>
            <a:off x="914400" y="620714"/>
            <a:ext cx="10363200" cy="5464175"/>
          </a:xfr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2"/>
          <a:srcRect/>
          <a:stretch>
            <a:fillRect/>
          </a:stretch>
        </p:blipFill>
        <p:spPr bwMode="auto">
          <a:xfrm>
            <a:off x="2734734" y="333376"/>
            <a:ext cx="6199717" cy="6380163"/>
          </a:xfrm>
          <a:prstGeom prst="rect">
            <a:avLst/>
          </a:prstGeom>
          <a:noFill/>
          <a:ln w="9525">
            <a:noFill/>
            <a:miter lim="800000"/>
            <a:headEnd/>
            <a:tailEnd/>
          </a:ln>
        </p:spPr>
      </p:pic>
      <p:sp>
        <p:nvSpPr>
          <p:cNvPr id="14339" name="CasellaDiTesto 4"/>
          <p:cNvSpPr txBox="1">
            <a:spLocks noChangeArrowheads="1"/>
          </p:cNvSpPr>
          <p:nvPr/>
        </p:nvSpPr>
        <p:spPr bwMode="auto">
          <a:xfrm>
            <a:off x="9222318" y="5657850"/>
            <a:ext cx="2592916" cy="369332"/>
          </a:xfrm>
          <a:prstGeom prst="rect">
            <a:avLst/>
          </a:prstGeom>
          <a:noFill/>
          <a:ln w="9525">
            <a:noFill/>
            <a:miter lim="800000"/>
            <a:headEnd/>
            <a:tailEnd/>
          </a:ln>
        </p:spPr>
        <p:txBody>
          <a:bodyPr>
            <a:spAutoFit/>
          </a:bodyPr>
          <a:lstStyle/>
          <a:p>
            <a:pPr algn="ctr"/>
            <a:r>
              <a:rPr lang="it-IT">
                <a:solidFill>
                  <a:schemeClr val="bg1"/>
                </a:solidFill>
              </a:rPr>
              <a:t>ESC Guidelines 2012</a:t>
            </a:r>
          </a:p>
        </p:txBody>
      </p:sp>
      <p:pic>
        <p:nvPicPr>
          <p:cNvPr id="14340" name="Picture 4"/>
          <p:cNvPicPr>
            <a:picLocks noChangeAspect="1" noChangeArrowheads="1"/>
          </p:cNvPicPr>
          <p:nvPr/>
        </p:nvPicPr>
        <p:blipFill>
          <a:blip r:embed="rId3"/>
          <a:srcRect/>
          <a:stretch>
            <a:fillRect/>
          </a:stretch>
        </p:blipFill>
        <p:spPr bwMode="auto">
          <a:xfrm>
            <a:off x="0" y="19050"/>
            <a:ext cx="3475567" cy="630238"/>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1325034" y="600076"/>
            <a:ext cx="9571567" cy="5637213"/>
          </a:xfrm>
          <a:prstGeom prst="rect">
            <a:avLst/>
          </a:prstGeom>
          <a:noFill/>
          <a:ln w="9525">
            <a:noFill/>
            <a:miter lim="800000"/>
            <a:headEnd/>
            <a:tailEnd/>
          </a:ln>
        </p:spPr>
      </p:pic>
      <p:sp>
        <p:nvSpPr>
          <p:cNvPr id="15363" name="CasellaDiTesto 3"/>
          <p:cNvSpPr txBox="1">
            <a:spLocks noChangeArrowheads="1"/>
          </p:cNvSpPr>
          <p:nvPr/>
        </p:nvSpPr>
        <p:spPr bwMode="auto">
          <a:xfrm>
            <a:off x="7152217" y="6308726"/>
            <a:ext cx="4663016" cy="369332"/>
          </a:xfrm>
          <a:prstGeom prst="rect">
            <a:avLst/>
          </a:prstGeom>
          <a:noFill/>
          <a:ln w="9525">
            <a:noFill/>
            <a:miter lim="800000"/>
            <a:headEnd/>
            <a:tailEnd/>
          </a:ln>
        </p:spPr>
        <p:txBody>
          <a:bodyPr>
            <a:spAutoFit/>
          </a:bodyPr>
          <a:lstStyle/>
          <a:p>
            <a:pPr algn="ctr"/>
            <a:r>
              <a:rPr lang="it-IT">
                <a:solidFill>
                  <a:schemeClr val="bg1"/>
                </a:solidFill>
              </a:rPr>
              <a:t>ESC Guidelines 2012</a:t>
            </a:r>
          </a:p>
        </p:txBody>
      </p:sp>
      <p:pic>
        <p:nvPicPr>
          <p:cNvPr id="15364" name="Picture 4"/>
          <p:cNvPicPr>
            <a:picLocks noChangeAspect="1" noChangeArrowheads="1"/>
          </p:cNvPicPr>
          <p:nvPr/>
        </p:nvPicPr>
        <p:blipFill>
          <a:blip r:embed="rId3"/>
          <a:srcRect/>
          <a:stretch>
            <a:fillRect/>
          </a:stretch>
        </p:blipFill>
        <p:spPr bwMode="auto">
          <a:xfrm>
            <a:off x="0" y="19050"/>
            <a:ext cx="3475567" cy="630238"/>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p:nvPr>
        </p:nvPicPr>
        <p:blipFill>
          <a:blip r:embed="rId2"/>
          <a:srcRect/>
          <a:stretch>
            <a:fillRect/>
          </a:stretch>
        </p:blipFill>
        <p:spPr>
          <a:xfrm>
            <a:off x="1270000" y="571501"/>
            <a:ext cx="9721851" cy="5521325"/>
          </a:xfrm>
          <a:noFill/>
        </p:spPr>
      </p:pic>
      <p:sp>
        <p:nvSpPr>
          <p:cNvPr id="16387" name="CasellaDiTesto 3"/>
          <p:cNvSpPr txBox="1">
            <a:spLocks noChangeArrowheads="1"/>
          </p:cNvSpPr>
          <p:nvPr/>
        </p:nvSpPr>
        <p:spPr bwMode="auto">
          <a:xfrm>
            <a:off x="6671734" y="6237288"/>
            <a:ext cx="5185833" cy="369332"/>
          </a:xfrm>
          <a:prstGeom prst="rect">
            <a:avLst/>
          </a:prstGeom>
          <a:noFill/>
          <a:ln w="9525">
            <a:noFill/>
            <a:miter lim="800000"/>
            <a:headEnd/>
            <a:tailEnd/>
          </a:ln>
        </p:spPr>
        <p:txBody>
          <a:bodyPr>
            <a:spAutoFit/>
          </a:bodyPr>
          <a:lstStyle/>
          <a:p>
            <a:pPr algn="ctr"/>
            <a:r>
              <a:rPr lang="it-IT">
                <a:solidFill>
                  <a:schemeClr val="bg1"/>
                </a:solidFill>
              </a:rPr>
              <a:t>ESC Guidelines 2012</a:t>
            </a:r>
          </a:p>
        </p:txBody>
      </p:sp>
      <p:pic>
        <p:nvPicPr>
          <p:cNvPr id="16388" name="Picture 4"/>
          <p:cNvPicPr>
            <a:picLocks noChangeAspect="1" noChangeArrowheads="1"/>
          </p:cNvPicPr>
          <p:nvPr/>
        </p:nvPicPr>
        <p:blipFill>
          <a:blip r:embed="rId3"/>
          <a:srcRect/>
          <a:stretch>
            <a:fillRect/>
          </a:stretch>
        </p:blipFill>
        <p:spPr bwMode="auto">
          <a:xfrm>
            <a:off x="0" y="19050"/>
            <a:ext cx="3475567" cy="630238"/>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Grp="1" noChangeAspect="1" noChangeArrowheads="1"/>
          </p:cNvPicPr>
          <p:nvPr>
            <p:ph/>
          </p:nvPr>
        </p:nvPicPr>
        <p:blipFill>
          <a:blip r:embed="rId2"/>
          <a:srcRect/>
          <a:stretch>
            <a:fillRect/>
          </a:stretch>
        </p:blipFill>
        <p:spPr>
          <a:xfrm>
            <a:off x="2673351" y="2328864"/>
            <a:ext cx="6845300" cy="2047875"/>
          </a:xfr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Grp="1" noChangeAspect="1" noChangeArrowheads="1"/>
          </p:cNvPicPr>
          <p:nvPr>
            <p:ph/>
          </p:nvPr>
        </p:nvPicPr>
        <p:blipFill>
          <a:blip r:embed="rId2"/>
          <a:srcRect/>
          <a:stretch>
            <a:fillRect/>
          </a:stretch>
        </p:blipFill>
        <p:spPr>
          <a:xfrm>
            <a:off x="1439334" y="2671764"/>
            <a:ext cx="9313333" cy="1362075"/>
          </a:xfr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Grp="1" noChangeAspect="1" noChangeArrowheads="1"/>
          </p:cNvPicPr>
          <p:nvPr>
            <p:ph/>
          </p:nvPr>
        </p:nvPicPr>
        <p:blipFill>
          <a:blip r:embed="rId2"/>
          <a:srcRect/>
          <a:stretch>
            <a:fillRect/>
          </a:stretch>
        </p:blipFill>
        <p:spPr>
          <a:xfrm>
            <a:off x="3695701" y="260350"/>
            <a:ext cx="4796367" cy="6248400"/>
          </a:xfrm>
          <a:noFill/>
        </p:spPr>
      </p:pic>
      <p:sp>
        <p:nvSpPr>
          <p:cNvPr id="19459" name="CasellaDiTesto 4"/>
          <p:cNvSpPr txBox="1">
            <a:spLocks noChangeArrowheads="1"/>
          </p:cNvSpPr>
          <p:nvPr/>
        </p:nvSpPr>
        <p:spPr bwMode="auto">
          <a:xfrm>
            <a:off x="8496301" y="5859463"/>
            <a:ext cx="3695700" cy="369332"/>
          </a:xfrm>
          <a:prstGeom prst="rect">
            <a:avLst/>
          </a:prstGeom>
          <a:noFill/>
          <a:ln w="9525">
            <a:noFill/>
            <a:miter lim="800000"/>
            <a:headEnd/>
            <a:tailEnd/>
          </a:ln>
        </p:spPr>
        <p:txBody>
          <a:bodyPr>
            <a:spAutoFit/>
          </a:bodyPr>
          <a:lstStyle/>
          <a:p>
            <a:pPr algn="ctr"/>
            <a:r>
              <a:rPr lang="it-IT">
                <a:solidFill>
                  <a:schemeClr val="bg1"/>
                </a:solidFill>
              </a:rPr>
              <a:t>ESC Guidelines 2012</a:t>
            </a:r>
          </a:p>
        </p:txBody>
      </p:sp>
      <p:pic>
        <p:nvPicPr>
          <p:cNvPr id="19460" name="Picture 4"/>
          <p:cNvPicPr>
            <a:picLocks noChangeAspect="1" noChangeArrowheads="1"/>
          </p:cNvPicPr>
          <p:nvPr/>
        </p:nvPicPr>
        <p:blipFill>
          <a:blip r:embed="rId3"/>
          <a:srcRect/>
          <a:stretch>
            <a:fillRect/>
          </a:stretch>
        </p:blipFill>
        <p:spPr bwMode="auto">
          <a:xfrm>
            <a:off x="0" y="19050"/>
            <a:ext cx="3475567" cy="630238"/>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a:srcRect/>
          <a:stretch>
            <a:fillRect/>
          </a:stretch>
        </p:blipFill>
        <p:spPr bwMode="auto">
          <a:xfrm>
            <a:off x="3503084" y="981076"/>
            <a:ext cx="4487333" cy="4968875"/>
          </a:xfrm>
          <a:prstGeom prst="rect">
            <a:avLst/>
          </a:prstGeom>
          <a:noFill/>
          <a:ln w="9525">
            <a:noFill/>
            <a:miter lim="800000"/>
            <a:headEnd/>
            <a:tailEnd/>
          </a:ln>
        </p:spPr>
      </p:pic>
      <p:sp>
        <p:nvSpPr>
          <p:cNvPr id="20483" name="CasellaDiTesto 4"/>
          <p:cNvSpPr txBox="1">
            <a:spLocks noChangeArrowheads="1"/>
          </p:cNvSpPr>
          <p:nvPr/>
        </p:nvSpPr>
        <p:spPr bwMode="auto">
          <a:xfrm>
            <a:off x="6671734" y="6237288"/>
            <a:ext cx="5185833" cy="369332"/>
          </a:xfrm>
          <a:prstGeom prst="rect">
            <a:avLst/>
          </a:prstGeom>
          <a:noFill/>
          <a:ln w="9525">
            <a:noFill/>
            <a:miter lim="800000"/>
            <a:headEnd/>
            <a:tailEnd/>
          </a:ln>
        </p:spPr>
        <p:txBody>
          <a:bodyPr>
            <a:spAutoFit/>
          </a:bodyPr>
          <a:lstStyle/>
          <a:p>
            <a:pPr algn="ctr"/>
            <a:r>
              <a:rPr lang="it-IT">
                <a:solidFill>
                  <a:schemeClr val="bg1"/>
                </a:solidFill>
              </a:rPr>
              <a:t>ESC Guidelines 2012</a:t>
            </a:r>
          </a:p>
        </p:txBody>
      </p:sp>
      <p:pic>
        <p:nvPicPr>
          <p:cNvPr id="20484" name="Picture 4"/>
          <p:cNvPicPr>
            <a:picLocks noChangeAspect="1" noChangeArrowheads="1"/>
          </p:cNvPicPr>
          <p:nvPr/>
        </p:nvPicPr>
        <p:blipFill>
          <a:blip r:embed="rId3"/>
          <a:srcRect/>
          <a:stretch>
            <a:fillRect/>
          </a:stretch>
        </p:blipFill>
        <p:spPr bwMode="auto">
          <a:xfrm>
            <a:off x="0" y="3175"/>
            <a:ext cx="3475567" cy="6302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 y="-33373"/>
            <a:ext cx="12191999" cy="6858000"/>
          </a:xfrm>
          <a:prstGeom prst="rect">
            <a:avLst/>
          </a:prstGeom>
          <a:noFill/>
          <a:ln w="9525">
            <a:noFill/>
            <a:miter lim="800000"/>
            <a:headEnd/>
            <a:tailEnd/>
          </a:ln>
          <a:effectLst/>
        </p:spPr>
      </p:pic>
      <p:sp>
        <p:nvSpPr>
          <p:cNvPr id="4" name="CasellaDiTesto 3"/>
          <p:cNvSpPr txBox="1"/>
          <p:nvPr/>
        </p:nvSpPr>
        <p:spPr>
          <a:xfrm>
            <a:off x="1420186" y="5584165"/>
            <a:ext cx="3394048" cy="523220"/>
          </a:xfrm>
          <a:prstGeom prst="rect">
            <a:avLst/>
          </a:prstGeom>
          <a:noFill/>
        </p:spPr>
        <p:txBody>
          <a:bodyPr wrap="square" rtlCol="0">
            <a:spAutoFit/>
          </a:bodyPr>
          <a:lstStyle/>
          <a:p>
            <a:r>
              <a:rPr lang="it-IT" sz="2800" dirty="0" smtClean="0">
                <a:solidFill>
                  <a:schemeClr val="bg1"/>
                </a:solidFill>
              </a:rPr>
              <a:t>Volume VS </a:t>
            </a:r>
            <a:r>
              <a:rPr lang="it-IT" sz="2800" dirty="0" err="1" smtClean="0">
                <a:solidFill>
                  <a:schemeClr val="bg1"/>
                </a:solidFill>
              </a:rPr>
              <a:t>mL</a:t>
            </a:r>
            <a:r>
              <a:rPr lang="it-IT" sz="2800" dirty="0" smtClean="0">
                <a:solidFill>
                  <a:schemeClr val="bg1"/>
                </a:solidFill>
              </a:rPr>
              <a:t>/m</a:t>
            </a:r>
            <a:endParaRPr lang="it-IT" dirty="0">
              <a:solidFill>
                <a:schemeClr val="bg1"/>
              </a:solidFill>
            </a:endParaRPr>
          </a:p>
        </p:txBody>
      </p:sp>
      <p:sp>
        <p:nvSpPr>
          <p:cNvPr id="5" name="CasellaDiTesto 4"/>
          <p:cNvSpPr txBox="1"/>
          <p:nvPr/>
        </p:nvSpPr>
        <p:spPr>
          <a:xfrm>
            <a:off x="-52042" y="1376857"/>
            <a:ext cx="615553" cy="3703095"/>
          </a:xfrm>
          <a:prstGeom prst="rect">
            <a:avLst/>
          </a:prstGeom>
          <a:noFill/>
        </p:spPr>
        <p:txBody>
          <a:bodyPr vert="vert270" wrap="square" rtlCol="0">
            <a:spAutoFit/>
          </a:bodyPr>
          <a:lstStyle/>
          <a:p>
            <a:r>
              <a:rPr lang="it-IT" sz="2800" dirty="0" smtClean="0">
                <a:solidFill>
                  <a:schemeClr val="bg1"/>
                </a:solidFill>
              </a:rPr>
              <a:t>Pressione  VS mm Hg</a:t>
            </a:r>
            <a:endParaRPr lang="it-IT" sz="2800" dirty="0">
              <a:solidFill>
                <a:schemeClr val="bg1"/>
              </a:solidFill>
            </a:endParaRPr>
          </a:p>
        </p:txBody>
      </p:sp>
      <p:sp>
        <p:nvSpPr>
          <p:cNvPr id="7" name="CasellaDiTesto 6"/>
          <p:cNvSpPr txBox="1"/>
          <p:nvPr/>
        </p:nvSpPr>
        <p:spPr>
          <a:xfrm>
            <a:off x="3883574" y="5568776"/>
            <a:ext cx="430925" cy="276999"/>
          </a:xfrm>
          <a:prstGeom prst="rect">
            <a:avLst/>
          </a:prstGeom>
          <a:noFill/>
        </p:spPr>
        <p:txBody>
          <a:bodyPr wrap="square" rtlCol="0">
            <a:spAutoFit/>
          </a:bodyPr>
          <a:lstStyle/>
          <a:p>
            <a:r>
              <a:rPr lang="it-IT" sz="1200" dirty="0" smtClean="0">
                <a:solidFill>
                  <a:schemeClr val="bg1"/>
                </a:solidFill>
              </a:rPr>
              <a:t>2</a:t>
            </a:r>
            <a:endParaRPr lang="it-IT" sz="1200" dirty="0">
              <a:solidFill>
                <a:schemeClr val="bg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srcRect/>
          <a:stretch>
            <a:fillRect/>
          </a:stretch>
        </p:blipFill>
        <p:spPr bwMode="auto">
          <a:xfrm>
            <a:off x="3024717" y="642939"/>
            <a:ext cx="5952067" cy="5521325"/>
          </a:xfrm>
          <a:prstGeom prst="rect">
            <a:avLst/>
          </a:prstGeom>
          <a:noFill/>
          <a:ln w="9525">
            <a:noFill/>
            <a:miter lim="800000"/>
            <a:headEnd/>
            <a:tailEnd/>
          </a:ln>
        </p:spPr>
      </p:pic>
      <p:sp>
        <p:nvSpPr>
          <p:cNvPr id="21507" name="CasellaDiTesto 2"/>
          <p:cNvSpPr txBox="1">
            <a:spLocks noChangeArrowheads="1"/>
          </p:cNvSpPr>
          <p:nvPr/>
        </p:nvSpPr>
        <p:spPr bwMode="auto">
          <a:xfrm>
            <a:off x="6671734" y="6237288"/>
            <a:ext cx="5185833" cy="369332"/>
          </a:xfrm>
          <a:prstGeom prst="rect">
            <a:avLst/>
          </a:prstGeom>
          <a:noFill/>
          <a:ln w="9525">
            <a:noFill/>
            <a:miter lim="800000"/>
            <a:headEnd/>
            <a:tailEnd/>
          </a:ln>
        </p:spPr>
        <p:txBody>
          <a:bodyPr>
            <a:spAutoFit/>
          </a:bodyPr>
          <a:lstStyle/>
          <a:p>
            <a:pPr algn="ctr"/>
            <a:r>
              <a:rPr lang="it-IT">
                <a:solidFill>
                  <a:schemeClr val="bg1"/>
                </a:solidFill>
              </a:rPr>
              <a:t>ESC Guidelines 2012</a:t>
            </a:r>
          </a:p>
        </p:txBody>
      </p:sp>
      <p:pic>
        <p:nvPicPr>
          <p:cNvPr id="21508" name="Picture 4"/>
          <p:cNvPicPr>
            <a:picLocks noChangeAspect="1" noChangeArrowheads="1"/>
          </p:cNvPicPr>
          <p:nvPr/>
        </p:nvPicPr>
        <p:blipFill>
          <a:blip r:embed="rId3"/>
          <a:srcRect/>
          <a:stretch>
            <a:fillRect/>
          </a:stretch>
        </p:blipFill>
        <p:spPr bwMode="auto">
          <a:xfrm>
            <a:off x="0" y="1588"/>
            <a:ext cx="3456517" cy="57785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asellaDiTesto 3"/>
          <p:cNvSpPr txBox="1">
            <a:spLocks noChangeArrowheads="1"/>
          </p:cNvSpPr>
          <p:nvPr/>
        </p:nvSpPr>
        <p:spPr bwMode="auto">
          <a:xfrm>
            <a:off x="6671734" y="6237288"/>
            <a:ext cx="5185833" cy="369332"/>
          </a:xfrm>
          <a:prstGeom prst="rect">
            <a:avLst/>
          </a:prstGeom>
          <a:noFill/>
          <a:ln w="9525">
            <a:noFill/>
            <a:miter lim="800000"/>
            <a:headEnd/>
            <a:tailEnd/>
          </a:ln>
        </p:spPr>
        <p:txBody>
          <a:bodyPr>
            <a:spAutoFit/>
          </a:bodyPr>
          <a:lstStyle/>
          <a:p>
            <a:pPr algn="ctr"/>
            <a:r>
              <a:rPr lang="it-IT">
                <a:solidFill>
                  <a:schemeClr val="bg1"/>
                </a:solidFill>
              </a:rPr>
              <a:t>ESC Guidelines 2012</a:t>
            </a:r>
          </a:p>
        </p:txBody>
      </p:sp>
      <p:pic>
        <p:nvPicPr>
          <p:cNvPr id="22531" name="Picture 4"/>
          <p:cNvPicPr>
            <a:picLocks noChangeAspect="1" noChangeArrowheads="1"/>
          </p:cNvPicPr>
          <p:nvPr/>
        </p:nvPicPr>
        <p:blipFill>
          <a:blip r:embed="rId2"/>
          <a:srcRect/>
          <a:stretch>
            <a:fillRect/>
          </a:stretch>
        </p:blipFill>
        <p:spPr bwMode="auto">
          <a:xfrm>
            <a:off x="874184" y="1322388"/>
            <a:ext cx="10310283" cy="4267200"/>
          </a:xfrm>
          <a:prstGeom prst="rect">
            <a:avLst/>
          </a:prstGeom>
          <a:noFill/>
          <a:ln w="9525">
            <a:noFill/>
            <a:miter lim="800000"/>
            <a:headEnd/>
            <a:tailEnd/>
          </a:ln>
        </p:spPr>
      </p:pic>
      <p:pic>
        <p:nvPicPr>
          <p:cNvPr id="22532" name="Picture 4"/>
          <p:cNvPicPr>
            <a:picLocks noChangeAspect="1" noChangeArrowheads="1"/>
          </p:cNvPicPr>
          <p:nvPr/>
        </p:nvPicPr>
        <p:blipFill>
          <a:blip r:embed="rId3"/>
          <a:srcRect/>
          <a:stretch>
            <a:fillRect/>
          </a:stretch>
        </p:blipFill>
        <p:spPr bwMode="auto">
          <a:xfrm>
            <a:off x="0" y="19050"/>
            <a:ext cx="3475567" cy="630238"/>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056914" y="-5508171"/>
            <a:ext cx="184731" cy="369332"/>
          </a:xfrm>
          <a:prstGeom prst="rect">
            <a:avLst/>
          </a:prstGeom>
          <a:noFill/>
        </p:spPr>
        <p:txBody>
          <a:bodyPr wrap="none" rtlCol="0">
            <a:spAutoFit/>
          </a:bodyPr>
          <a:lstStyle/>
          <a:p>
            <a:endParaRPr lang="it-IT" dirty="0"/>
          </a:p>
        </p:txBody>
      </p:sp>
      <p:sp>
        <p:nvSpPr>
          <p:cNvPr id="6" name="CasellaDiTesto 5">
            <a:extLst>
              <a:ext uri="{FF2B5EF4-FFF2-40B4-BE49-F238E27FC236}">
                <a16:creationId xmlns:a16="http://schemas.microsoft.com/office/drawing/2014/main" id="{BB85639D-A6E1-C349-80F2-A07009DFC0B0}"/>
              </a:ext>
            </a:extLst>
          </p:cNvPr>
          <p:cNvSpPr txBox="1"/>
          <p:nvPr/>
        </p:nvSpPr>
        <p:spPr>
          <a:xfrm>
            <a:off x="985948" y="1957942"/>
            <a:ext cx="9977718" cy="5878532"/>
          </a:xfrm>
          <a:prstGeom prst="rect">
            <a:avLst/>
          </a:prstGeom>
          <a:noFill/>
        </p:spPr>
        <p:txBody>
          <a:bodyPr wrap="square" rtlCol="0">
            <a:spAutoFit/>
          </a:bodyPr>
          <a:lstStyle/>
          <a:p>
            <a:r>
              <a:rPr lang="it-IT" sz="2800" dirty="0"/>
              <a:t>In un individuo molto vulnerabile, come un paziente «fragile», è sufficiente un insulto lieve (ad esempio un’infezione delle vie urinarie) per scatenare il delirium. </a:t>
            </a:r>
          </a:p>
          <a:p>
            <a:endParaRPr lang="it-IT" sz="2800" dirty="0"/>
          </a:p>
          <a:p>
            <a:r>
              <a:rPr lang="it-IT" sz="2800" dirty="0"/>
              <a:t>Aumento di durata della degenza e maggior rischio di dimissione in strutture assistenziali </a:t>
            </a:r>
            <a:endParaRPr lang="it-IT" sz="4000" dirty="0"/>
          </a:p>
          <a:p>
            <a:endParaRPr lang="it-IT" sz="4000" dirty="0"/>
          </a:p>
          <a:p>
            <a:r>
              <a:rPr lang="it-IT" sz="2800" dirty="0"/>
              <a:t>Rischio 10 volte maggiore di complicanze (incluso il </a:t>
            </a:r>
            <a:r>
              <a:rPr lang="it-IT" sz="2800" dirty="0">
                <a:solidFill>
                  <a:srgbClr val="C00000"/>
                </a:solidFill>
              </a:rPr>
              <a:t>decesso</a:t>
            </a:r>
            <a:r>
              <a:rPr lang="it-IT" sz="2800" dirty="0"/>
              <a:t>) nei pazienti ospedalizzati </a:t>
            </a:r>
          </a:p>
          <a:p>
            <a:endParaRPr lang="it-IT" sz="2800" dirty="0"/>
          </a:p>
          <a:p>
            <a:endParaRPr lang="it-IT" sz="2800" dirty="0"/>
          </a:p>
          <a:p>
            <a:endParaRPr lang="it-IT" sz="2800" dirty="0"/>
          </a:p>
          <a:p>
            <a:endParaRPr lang="it-IT" sz="2800" dirty="0"/>
          </a:p>
        </p:txBody>
      </p:sp>
      <p:sp>
        <p:nvSpPr>
          <p:cNvPr id="8" name="CasellaDiTesto 7">
            <a:extLst>
              <a:ext uri="{FF2B5EF4-FFF2-40B4-BE49-F238E27FC236}">
                <a16:creationId xmlns:a16="http://schemas.microsoft.com/office/drawing/2014/main" id="{EB8AE57A-6953-314E-9E5E-8FD9045B03AF}"/>
              </a:ext>
            </a:extLst>
          </p:cNvPr>
          <p:cNvSpPr txBox="1"/>
          <p:nvPr/>
        </p:nvSpPr>
        <p:spPr>
          <a:xfrm>
            <a:off x="2509924" y="603849"/>
            <a:ext cx="6929766" cy="707886"/>
          </a:xfrm>
          <a:prstGeom prst="rect">
            <a:avLst/>
          </a:prstGeom>
          <a:noFill/>
        </p:spPr>
        <p:txBody>
          <a:bodyPr wrap="square" rtlCol="0">
            <a:spAutoFit/>
          </a:bodyPr>
          <a:lstStyle/>
          <a:p>
            <a:r>
              <a:rPr lang="it-IT" sz="4000" dirty="0">
                <a:solidFill>
                  <a:srgbClr val="C00000"/>
                </a:solidFill>
              </a:rPr>
              <a:t>COMPLICANZE DEL DELIRIUM</a:t>
            </a:r>
          </a:p>
        </p:txBody>
      </p:sp>
    </p:spTree>
    <p:extLst>
      <p:ext uri="{BB962C8B-B14F-4D97-AF65-F5344CB8AC3E}">
        <p14:creationId xmlns:p14="http://schemas.microsoft.com/office/powerpoint/2010/main" val="142481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delirium acroni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738" y="908721"/>
            <a:ext cx="4569321" cy="436963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600056" y="1340769"/>
            <a:ext cx="2736304" cy="3108543"/>
          </a:xfrm>
          <a:prstGeom prst="rect">
            <a:avLst/>
          </a:prstGeom>
          <a:noFill/>
        </p:spPr>
        <p:txBody>
          <a:bodyPr wrap="square" rtlCol="0">
            <a:spAutoFit/>
          </a:bodyPr>
          <a:lstStyle/>
          <a:p>
            <a:pPr marL="285750" indent="-285750" algn="ctr">
              <a:buFontTx/>
              <a:buChar char="-"/>
            </a:pPr>
            <a:r>
              <a:rPr lang="it-IT" sz="2800" dirty="0">
                <a:latin typeface="Times New Roman" pitchFamily="18" charset="0"/>
                <a:cs typeface="Times New Roman" pitchFamily="18" charset="0"/>
              </a:rPr>
              <a:t>SINTOMI FLUTTUANTI</a:t>
            </a:r>
          </a:p>
          <a:p>
            <a:pPr marL="285750" indent="-285750" algn="ctr">
              <a:buFontTx/>
              <a:buChar char="-"/>
            </a:pPr>
            <a:endParaRPr lang="it-IT" sz="2800" dirty="0">
              <a:latin typeface="Times New Roman" pitchFamily="18" charset="0"/>
              <a:cs typeface="Times New Roman" pitchFamily="18" charset="0"/>
            </a:endParaRPr>
          </a:p>
          <a:p>
            <a:pPr marL="285750" indent="-285750" algn="ctr">
              <a:buFontTx/>
              <a:buChar char="-"/>
            </a:pPr>
            <a:endParaRPr lang="it-IT" sz="2800" dirty="0">
              <a:latin typeface="Times New Roman" pitchFamily="18" charset="0"/>
              <a:cs typeface="Times New Roman" pitchFamily="18" charset="0"/>
            </a:endParaRPr>
          </a:p>
          <a:p>
            <a:pPr marL="285750" indent="-285750" algn="ctr">
              <a:buFontTx/>
              <a:buChar char="-"/>
            </a:pPr>
            <a:r>
              <a:rPr lang="it-IT" sz="2800" dirty="0">
                <a:latin typeface="Times New Roman" pitchFamily="18" charset="0"/>
                <a:cs typeface="Times New Roman" pitchFamily="18" charset="0"/>
              </a:rPr>
              <a:t>RESTITUTIO AD INTEGRUM</a:t>
            </a:r>
          </a:p>
        </p:txBody>
      </p:sp>
    </p:spTree>
    <p:extLst>
      <p:ext uri="{BB962C8B-B14F-4D97-AF65-F5344CB8AC3E}">
        <p14:creationId xmlns:p14="http://schemas.microsoft.com/office/powerpoint/2010/main" val="4477244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p:cNvSpPr>
            <a:spLocks noGrp="1"/>
          </p:cNvSpPr>
          <p:nvPr>
            <p:ph type="subTitle" idx="1"/>
          </p:nvPr>
        </p:nvSpPr>
        <p:spPr>
          <a:xfrm>
            <a:off x="1524000" y="1833560"/>
            <a:ext cx="9144000" cy="3416281"/>
          </a:xfrm>
        </p:spPr>
        <p:txBody>
          <a:bodyPr>
            <a:noAutofit/>
          </a:bodyPr>
          <a:lstStyle/>
          <a:p>
            <a:pPr algn="just"/>
            <a:r>
              <a:rPr lang="it-IT" sz="3600" dirty="0"/>
              <a:t>Sindrome biologica dovuta alla riduzione delle riserve funzionali e all’accumulo progressivo di deficit in diversi sistemi fisiologici, il che si traduce in una estrema vulnerabilità agli eventi stressanti sia esogeni  che endogeni (infezioni, cadute, traumi).</a:t>
            </a:r>
          </a:p>
          <a:p>
            <a:pPr algn="just"/>
            <a:endParaRPr lang="it-IT" sz="1050" dirty="0"/>
          </a:p>
        </p:txBody>
      </p:sp>
      <p:sp>
        <p:nvSpPr>
          <p:cNvPr id="2" name="CasellaDiTesto 1">
            <a:extLst>
              <a:ext uri="{FF2B5EF4-FFF2-40B4-BE49-F238E27FC236}">
                <a16:creationId xmlns:a16="http://schemas.microsoft.com/office/drawing/2014/main" id="{33E8A0E3-34A4-AC47-9D22-40446A43EF9D}"/>
              </a:ext>
            </a:extLst>
          </p:cNvPr>
          <p:cNvSpPr txBox="1"/>
          <p:nvPr/>
        </p:nvSpPr>
        <p:spPr>
          <a:xfrm>
            <a:off x="1678076" y="693759"/>
            <a:ext cx="8194430" cy="646331"/>
          </a:xfrm>
          <a:prstGeom prst="rect">
            <a:avLst/>
          </a:prstGeom>
          <a:noFill/>
        </p:spPr>
        <p:txBody>
          <a:bodyPr wrap="square" rtlCol="0">
            <a:spAutoFit/>
          </a:bodyPr>
          <a:lstStyle/>
          <a:p>
            <a:pPr algn="ctr"/>
            <a:r>
              <a:rPr lang="it-IT" sz="3600" cap="all" dirty="0">
                <a:solidFill>
                  <a:srgbClr val="C00000"/>
                </a:solidFill>
              </a:rPr>
              <a:t>Concetto di fragilità</a:t>
            </a:r>
          </a:p>
        </p:txBody>
      </p:sp>
    </p:spTree>
    <p:extLst>
      <p:ext uri="{BB962C8B-B14F-4D97-AF65-F5344CB8AC3E}">
        <p14:creationId xmlns:p14="http://schemas.microsoft.com/office/powerpoint/2010/main" val="21364236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056914" y="-5508171"/>
            <a:ext cx="184731" cy="369332"/>
          </a:xfrm>
          <a:prstGeom prst="rect">
            <a:avLst/>
          </a:prstGeom>
          <a:noFill/>
        </p:spPr>
        <p:txBody>
          <a:bodyPr wrap="none" rtlCol="0">
            <a:spAutoFit/>
          </a:bodyPr>
          <a:lstStyle/>
          <a:p>
            <a:endParaRPr lang="it-IT" dirty="0"/>
          </a:p>
        </p:txBody>
      </p:sp>
      <p:sp>
        <p:nvSpPr>
          <p:cNvPr id="2" name="CasellaDiTesto 1">
            <a:extLst>
              <a:ext uri="{FF2B5EF4-FFF2-40B4-BE49-F238E27FC236}">
                <a16:creationId xmlns:a16="http://schemas.microsoft.com/office/drawing/2014/main" id="{449C567F-1BB8-0E4E-A160-06B22119A2CF}"/>
              </a:ext>
            </a:extLst>
          </p:cNvPr>
          <p:cNvSpPr txBox="1"/>
          <p:nvPr/>
        </p:nvSpPr>
        <p:spPr>
          <a:xfrm>
            <a:off x="267190" y="420450"/>
            <a:ext cx="11657620" cy="7632859"/>
          </a:xfrm>
          <a:prstGeom prst="rect">
            <a:avLst/>
          </a:prstGeom>
          <a:noFill/>
        </p:spPr>
        <p:txBody>
          <a:bodyPr wrap="square" rtlCol="0">
            <a:spAutoFit/>
          </a:bodyPr>
          <a:lstStyle/>
          <a:p>
            <a:pPr algn="ctr"/>
            <a:r>
              <a:rPr lang="it-IT" sz="3600" cap="all" dirty="0">
                <a:solidFill>
                  <a:srgbClr val="C00000"/>
                </a:solidFill>
              </a:rPr>
              <a:t>Sindrome d’allettamento</a:t>
            </a:r>
            <a:r>
              <a:rPr lang="it-IT" sz="3200" cap="all" dirty="0">
                <a:solidFill>
                  <a:srgbClr val="C00000"/>
                </a:solidFill>
              </a:rPr>
              <a:t> </a:t>
            </a:r>
            <a:r>
              <a:rPr lang="it-IT" sz="3600" cap="all" dirty="0">
                <a:solidFill>
                  <a:srgbClr val="C00000"/>
                </a:solidFill>
              </a:rPr>
              <a:t>o sindrome ipocinetica</a:t>
            </a:r>
          </a:p>
          <a:p>
            <a:pPr algn="just"/>
            <a:endParaRPr lang="it-IT" sz="4000" cap="all" dirty="0">
              <a:solidFill>
                <a:srgbClr val="820A2A"/>
              </a:solidFill>
            </a:endParaRPr>
          </a:p>
          <a:p>
            <a:pPr algn="just"/>
            <a:r>
              <a:rPr lang="it-IT" sz="2400" dirty="0"/>
              <a:t>E’ definita come </a:t>
            </a:r>
            <a:r>
              <a:rPr lang="it-IT" sz="2400" dirty="0">
                <a:solidFill>
                  <a:schemeClr val="tx1">
                    <a:lumMod val="95000"/>
                    <a:lumOff val="5000"/>
                  </a:schemeClr>
                </a:solidFill>
              </a:rPr>
              <a:t>l’</a:t>
            </a:r>
            <a:r>
              <a:rPr lang="it-IT" sz="2400" b="1" i="1" dirty="0">
                <a:solidFill>
                  <a:srgbClr val="FF0000"/>
                </a:solidFill>
              </a:rPr>
              <a:t>insieme di modificazioni </a:t>
            </a:r>
            <a:r>
              <a:rPr lang="it-IT" sz="2400" b="1" i="1" dirty="0" err="1">
                <a:solidFill>
                  <a:srgbClr val="FF0000"/>
                </a:solidFill>
              </a:rPr>
              <a:t>multisistemiche</a:t>
            </a:r>
            <a:r>
              <a:rPr lang="it-IT" sz="2400" b="1" i="1" dirty="0">
                <a:solidFill>
                  <a:srgbClr val="FF0000"/>
                </a:solidFill>
              </a:rPr>
              <a:t> </a:t>
            </a:r>
            <a:r>
              <a:rPr lang="it-IT" sz="2400" dirty="0"/>
              <a:t>che, indipendentemente dal motivo dell’allettamento, </a:t>
            </a:r>
            <a:r>
              <a:rPr lang="it-IT" sz="2400" dirty="0">
                <a:solidFill>
                  <a:srgbClr val="FF0000"/>
                </a:solidFill>
              </a:rPr>
              <a:t>derivano da una prolungata inattività motoria del paziente</a:t>
            </a:r>
            <a:r>
              <a:rPr lang="it-IT" sz="2400" dirty="0"/>
              <a:t>, legate al mantenimento di una protratta </a:t>
            </a:r>
            <a:r>
              <a:rPr lang="it-IT" sz="2400" dirty="0">
                <a:solidFill>
                  <a:srgbClr val="FF0000"/>
                </a:solidFill>
              </a:rPr>
              <a:t>posizione supina</a:t>
            </a:r>
            <a:r>
              <a:rPr lang="it-IT" sz="2400" dirty="0"/>
              <a:t>. </a:t>
            </a:r>
          </a:p>
          <a:p>
            <a:pPr algn="just"/>
            <a:endParaRPr lang="it-IT" sz="2400" dirty="0"/>
          </a:p>
          <a:p>
            <a:pPr algn="just"/>
            <a:r>
              <a:rPr lang="it-IT" sz="2400" dirty="0"/>
              <a:t>Incide maggiormente sull’</a:t>
            </a:r>
            <a:r>
              <a:rPr lang="it-IT" sz="2400" dirty="0">
                <a:solidFill>
                  <a:srgbClr val="FF0000"/>
                </a:solidFill>
              </a:rPr>
              <a:t>anziano, </a:t>
            </a:r>
            <a:r>
              <a:rPr lang="it-IT" sz="2400" dirty="0"/>
              <a:t>specie se </a:t>
            </a:r>
            <a:r>
              <a:rPr lang="it-IT" sz="2400" dirty="0">
                <a:solidFill>
                  <a:srgbClr val="FF0000"/>
                </a:solidFill>
              </a:rPr>
              <a:t>fragile</a:t>
            </a:r>
            <a:r>
              <a:rPr lang="it-IT" sz="2400" dirty="0"/>
              <a:t>, per via della </a:t>
            </a:r>
            <a:r>
              <a:rPr lang="it-IT" sz="2400" dirty="0">
                <a:solidFill>
                  <a:srgbClr val="FF0000"/>
                </a:solidFill>
              </a:rPr>
              <a:t>ridotta riserva funzionale </a:t>
            </a:r>
            <a:r>
              <a:rPr lang="it-IT" sz="2400" dirty="0"/>
              <a:t>e della </a:t>
            </a:r>
            <a:r>
              <a:rPr lang="it-IT" sz="2400" dirty="0">
                <a:solidFill>
                  <a:srgbClr val="FF0000"/>
                </a:solidFill>
              </a:rPr>
              <a:t>coesistenza di patologie croniche </a:t>
            </a:r>
            <a:r>
              <a:rPr lang="it-IT" sz="2400" dirty="0"/>
              <a:t>che rendono meno efficaci i meccanismo di adattamento  agli effetti della prolungata permanenza a letto, predisponendo alla sindrome ipocinetica.</a:t>
            </a:r>
          </a:p>
          <a:p>
            <a:pPr algn="just"/>
            <a:endParaRPr lang="it-IT" sz="2400" dirty="0"/>
          </a:p>
          <a:p>
            <a:pPr algn="just"/>
            <a:r>
              <a:rPr lang="it-IT" sz="2400" dirty="0"/>
              <a:t>Inizialmente è reversibile ma può indurre  a un inesorabile peggioramento della prognosi, rappresentando un importante fattore di rischio per disabilità, aumento di comorbilità, </a:t>
            </a:r>
            <a:r>
              <a:rPr lang="it-IT" sz="2400" dirty="0">
                <a:solidFill>
                  <a:srgbClr val="FF0000"/>
                </a:solidFill>
              </a:rPr>
              <a:t>istituzionalizzazione/ospedalizzazione </a:t>
            </a:r>
            <a:r>
              <a:rPr lang="it-IT" sz="2400" dirty="0"/>
              <a:t>e </a:t>
            </a:r>
            <a:r>
              <a:rPr lang="it-IT" sz="2400" dirty="0">
                <a:solidFill>
                  <a:srgbClr val="FF0000"/>
                </a:solidFill>
              </a:rPr>
              <a:t>morte</a:t>
            </a:r>
            <a:r>
              <a:rPr lang="it-IT" sz="2400" dirty="0"/>
              <a:t>.</a:t>
            </a:r>
          </a:p>
          <a:p>
            <a:pPr algn="just"/>
            <a:endParaRPr lang="it-IT" dirty="0"/>
          </a:p>
          <a:p>
            <a:endParaRPr lang="it-IT" dirty="0"/>
          </a:p>
          <a:p>
            <a:endParaRPr lang="it-IT" dirty="0"/>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17237197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056914" y="-5508171"/>
            <a:ext cx="184731" cy="369332"/>
          </a:xfrm>
          <a:prstGeom prst="rect">
            <a:avLst/>
          </a:prstGeom>
          <a:noFill/>
        </p:spPr>
        <p:txBody>
          <a:bodyPr wrap="none" rtlCol="0">
            <a:spAutoFit/>
          </a:bodyPr>
          <a:lstStyle/>
          <a:p>
            <a:endParaRPr lang="it-IT" dirty="0"/>
          </a:p>
        </p:txBody>
      </p:sp>
      <p:graphicFrame>
        <p:nvGraphicFramePr>
          <p:cNvPr id="5" name="Tabella 5">
            <a:extLst>
              <a:ext uri="{FF2B5EF4-FFF2-40B4-BE49-F238E27FC236}">
                <a16:creationId xmlns:a16="http://schemas.microsoft.com/office/drawing/2014/main" id="{ADE2CF53-F326-4048-AF55-C196D0183734}"/>
              </a:ext>
            </a:extLst>
          </p:cNvPr>
          <p:cNvGraphicFramePr>
            <a:graphicFrameLocks noGrp="1"/>
          </p:cNvGraphicFramePr>
          <p:nvPr>
            <p:extLst>
              <p:ext uri="{D42A27DB-BD31-4B8C-83A1-F6EECF244321}">
                <p14:modId xmlns:p14="http://schemas.microsoft.com/office/powerpoint/2010/main" val="3450169787"/>
              </p:ext>
            </p:extLst>
          </p:nvPr>
        </p:nvGraphicFramePr>
        <p:xfrm>
          <a:off x="1436317" y="290603"/>
          <a:ext cx="9319365" cy="6276794"/>
        </p:xfrm>
        <a:graphic>
          <a:graphicData uri="http://schemas.openxmlformats.org/drawingml/2006/table">
            <a:tbl>
              <a:tblPr firstRow="1" bandRow="1">
                <a:tableStyleId>{5C22544A-7EE6-4342-B048-85BDC9FD1C3A}</a:tableStyleId>
              </a:tblPr>
              <a:tblGrid>
                <a:gridCol w="9319365">
                  <a:extLst>
                    <a:ext uri="{9D8B030D-6E8A-4147-A177-3AD203B41FA5}">
                      <a16:colId xmlns:a16="http://schemas.microsoft.com/office/drawing/2014/main" val="3182590090"/>
                    </a:ext>
                  </a:extLst>
                </a:gridCol>
              </a:tblGrid>
              <a:tr h="374978">
                <a:tc>
                  <a:txBody>
                    <a:bodyPr/>
                    <a:lstStyle/>
                    <a:p>
                      <a:r>
                        <a:rPr lang="it-IT" sz="3200" dirty="0"/>
                        <a:t>Principali patologie causa di allettamento</a:t>
                      </a:r>
                    </a:p>
                  </a:txBody>
                  <a:tcPr>
                    <a:solidFill>
                      <a:srgbClr val="C00000"/>
                    </a:solidFill>
                  </a:tcPr>
                </a:tc>
                <a:extLst>
                  <a:ext uri="{0D108BD9-81ED-4DB2-BD59-A6C34878D82A}">
                    <a16:rowId xmlns:a16="http://schemas.microsoft.com/office/drawing/2014/main" val="580946819"/>
                  </a:ext>
                </a:extLst>
              </a:tr>
              <a:tr h="374978">
                <a:tc>
                  <a:txBody>
                    <a:bodyPr/>
                    <a:lstStyle/>
                    <a:p>
                      <a:r>
                        <a:rPr lang="it-IT" dirty="0"/>
                        <a:t>Condizioni dolorose acute o croniche</a:t>
                      </a:r>
                    </a:p>
                  </a:txBody>
                  <a:tcPr>
                    <a:solidFill>
                      <a:srgbClr val="C00000">
                        <a:alpha val="30000"/>
                      </a:srgbClr>
                    </a:solidFill>
                  </a:tcPr>
                </a:tc>
                <a:extLst>
                  <a:ext uri="{0D108BD9-81ED-4DB2-BD59-A6C34878D82A}">
                    <a16:rowId xmlns:a16="http://schemas.microsoft.com/office/drawing/2014/main" val="2284045528"/>
                  </a:ext>
                </a:extLst>
              </a:tr>
              <a:tr h="374978">
                <a:tc>
                  <a:txBody>
                    <a:bodyPr/>
                    <a:lstStyle/>
                    <a:p>
                      <a:r>
                        <a:rPr lang="it-IT" dirty="0"/>
                        <a:t>Patologie muscoloscheletriche invalidanti il cammino</a:t>
                      </a:r>
                    </a:p>
                  </a:txBody>
                  <a:tcPr>
                    <a:solidFill>
                      <a:srgbClr val="C00000">
                        <a:alpha val="23000"/>
                      </a:srgbClr>
                    </a:solidFill>
                  </a:tcPr>
                </a:tc>
                <a:extLst>
                  <a:ext uri="{0D108BD9-81ED-4DB2-BD59-A6C34878D82A}">
                    <a16:rowId xmlns:a16="http://schemas.microsoft.com/office/drawing/2014/main" val="381485353"/>
                  </a:ext>
                </a:extLst>
              </a:tr>
              <a:tr h="374978">
                <a:tc>
                  <a:txBody>
                    <a:bodyPr/>
                    <a:lstStyle/>
                    <a:p>
                      <a:r>
                        <a:rPr lang="it-IT" dirty="0"/>
                        <a:t>Instabilità posturali o della marcia</a:t>
                      </a:r>
                    </a:p>
                  </a:txBody>
                  <a:tcPr>
                    <a:solidFill>
                      <a:srgbClr val="C00000">
                        <a:alpha val="30000"/>
                      </a:srgbClr>
                    </a:solidFill>
                  </a:tcPr>
                </a:tc>
                <a:extLst>
                  <a:ext uri="{0D108BD9-81ED-4DB2-BD59-A6C34878D82A}">
                    <a16:rowId xmlns:a16="http://schemas.microsoft.com/office/drawing/2014/main" val="655722525"/>
                  </a:ext>
                </a:extLst>
              </a:tr>
              <a:tr h="374978">
                <a:tc>
                  <a:txBody>
                    <a:bodyPr/>
                    <a:lstStyle/>
                    <a:p>
                      <a:r>
                        <a:rPr lang="it-IT" dirty="0"/>
                        <a:t>Lesioni midollari causa di paraplegia</a:t>
                      </a:r>
                    </a:p>
                  </a:txBody>
                  <a:tcPr>
                    <a:solidFill>
                      <a:srgbClr val="C00000">
                        <a:alpha val="23000"/>
                      </a:srgbClr>
                    </a:solidFill>
                  </a:tcPr>
                </a:tc>
                <a:extLst>
                  <a:ext uri="{0D108BD9-81ED-4DB2-BD59-A6C34878D82A}">
                    <a16:rowId xmlns:a16="http://schemas.microsoft.com/office/drawing/2014/main" val="380287323"/>
                  </a:ext>
                </a:extLst>
              </a:tr>
              <a:tr h="374978">
                <a:tc>
                  <a:txBody>
                    <a:bodyPr/>
                    <a:lstStyle/>
                    <a:p>
                      <a:r>
                        <a:rPr lang="it-IT" dirty="0"/>
                        <a:t>Importanti deficit neurosensoriali</a:t>
                      </a:r>
                    </a:p>
                  </a:txBody>
                  <a:tcPr>
                    <a:solidFill>
                      <a:srgbClr val="C00000">
                        <a:alpha val="30000"/>
                      </a:srgbClr>
                    </a:solidFill>
                  </a:tcPr>
                </a:tc>
                <a:extLst>
                  <a:ext uri="{0D108BD9-81ED-4DB2-BD59-A6C34878D82A}">
                    <a16:rowId xmlns:a16="http://schemas.microsoft.com/office/drawing/2014/main" val="4040414091"/>
                  </a:ext>
                </a:extLst>
              </a:tr>
              <a:tr h="374978">
                <a:tc>
                  <a:txBody>
                    <a:bodyPr/>
                    <a:lstStyle/>
                    <a:p>
                      <a:r>
                        <a:rPr lang="it-IT" dirty="0"/>
                        <a:t>Insufficienza vascolare periferica</a:t>
                      </a:r>
                    </a:p>
                  </a:txBody>
                  <a:tcPr>
                    <a:solidFill>
                      <a:srgbClr val="C00000">
                        <a:alpha val="23000"/>
                      </a:srgbClr>
                    </a:solidFill>
                  </a:tcPr>
                </a:tc>
                <a:extLst>
                  <a:ext uri="{0D108BD9-81ED-4DB2-BD59-A6C34878D82A}">
                    <a16:rowId xmlns:a16="http://schemas.microsoft.com/office/drawing/2014/main" val="2861723179"/>
                  </a:ext>
                </a:extLst>
              </a:tr>
              <a:tr h="374978">
                <a:tc>
                  <a:txBody>
                    <a:bodyPr/>
                    <a:lstStyle/>
                    <a:p>
                      <a:r>
                        <a:rPr lang="it-IT" sz="2400" b="1" dirty="0">
                          <a:solidFill>
                            <a:srgbClr val="FF0000"/>
                          </a:solidFill>
                        </a:rPr>
                        <a:t>Insufficienza cardiorespiratoria </a:t>
                      </a:r>
                      <a:r>
                        <a:rPr lang="it-IT" dirty="0"/>
                        <a:t>( sindromi coronariche acute, </a:t>
                      </a:r>
                      <a:r>
                        <a:rPr lang="it-IT" sz="2400" cap="all" baseline="0" dirty="0">
                          <a:solidFill>
                            <a:srgbClr val="FF0000"/>
                          </a:solidFill>
                        </a:rPr>
                        <a:t>scompenso cardiaco </a:t>
                      </a:r>
                      <a:r>
                        <a:rPr lang="it-IT" dirty="0"/>
                        <a:t>classe NYHA III-IV)</a:t>
                      </a:r>
                    </a:p>
                  </a:txBody>
                  <a:tcPr>
                    <a:solidFill>
                      <a:srgbClr val="C00000">
                        <a:alpha val="30000"/>
                      </a:srgbClr>
                    </a:solidFill>
                  </a:tcPr>
                </a:tc>
                <a:extLst>
                  <a:ext uri="{0D108BD9-81ED-4DB2-BD59-A6C34878D82A}">
                    <a16:rowId xmlns:a16="http://schemas.microsoft.com/office/drawing/2014/main" val="3935936760"/>
                  </a:ext>
                </a:extLst>
              </a:tr>
              <a:tr h="374978">
                <a:tc>
                  <a:txBody>
                    <a:bodyPr/>
                    <a:lstStyle/>
                    <a:p>
                      <a:r>
                        <a:rPr lang="it-IT" dirty="0"/>
                        <a:t>Marcata astenia</a:t>
                      </a:r>
                    </a:p>
                  </a:txBody>
                  <a:tcPr>
                    <a:solidFill>
                      <a:srgbClr val="C00000">
                        <a:alpha val="23000"/>
                      </a:srgbClr>
                    </a:solidFill>
                  </a:tcPr>
                </a:tc>
                <a:extLst>
                  <a:ext uri="{0D108BD9-81ED-4DB2-BD59-A6C34878D82A}">
                    <a16:rowId xmlns:a16="http://schemas.microsoft.com/office/drawing/2014/main" val="4269546297"/>
                  </a:ext>
                </a:extLst>
              </a:tr>
              <a:tr h="374978">
                <a:tc>
                  <a:txBody>
                    <a:bodyPr/>
                    <a:lstStyle/>
                    <a:p>
                      <a:r>
                        <a:rPr lang="it-IT" dirty="0"/>
                        <a:t>Cachessia neoplastica</a:t>
                      </a:r>
                    </a:p>
                  </a:txBody>
                  <a:tcPr>
                    <a:solidFill>
                      <a:srgbClr val="C00000">
                        <a:alpha val="30000"/>
                      </a:srgbClr>
                    </a:solidFill>
                  </a:tcPr>
                </a:tc>
                <a:extLst>
                  <a:ext uri="{0D108BD9-81ED-4DB2-BD59-A6C34878D82A}">
                    <a16:rowId xmlns:a16="http://schemas.microsoft.com/office/drawing/2014/main" val="2487723587"/>
                  </a:ext>
                </a:extLst>
              </a:tr>
              <a:tr h="374978">
                <a:tc>
                  <a:txBody>
                    <a:bodyPr/>
                    <a:lstStyle/>
                    <a:p>
                      <a:r>
                        <a:rPr lang="it-IT" dirty="0"/>
                        <a:t>Malattie cerebrovascolari acute</a:t>
                      </a:r>
                    </a:p>
                  </a:txBody>
                  <a:tcPr>
                    <a:solidFill>
                      <a:srgbClr val="C00000">
                        <a:alpha val="23000"/>
                      </a:srgbClr>
                    </a:solidFill>
                  </a:tcPr>
                </a:tc>
                <a:extLst>
                  <a:ext uri="{0D108BD9-81ED-4DB2-BD59-A6C34878D82A}">
                    <a16:rowId xmlns:a16="http://schemas.microsoft.com/office/drawing/2014/main" val="4074800106"/>
                  </a:ext>
                </a:extLst>
              </a:tr>
              <a:tr h="374978">
                <a:tc>
                  <a:txBody>
                    <a:bodyPr/>
                    <a:lstStyle/>
                    <a:p>
                      <a:r>
                        <a:rPr lang="it-IT" dirty="0"/>
                        <a:t>Problemi cognitivi</a:t>
                      </a:r>
                    </a:p>
                  </a:txBody>
                  <a:tcPr>
                    <a:solidFill>
                      <a:srgbClr val="C00000">
                        <a:alpha val="30000"/>
                      </a:srgbClr>
                    </a:solidFill>
                  </a:tcPr>
                </a:tc>
                <a:extLst>
                  <a:ext uri="{0D108BD9-81ED-4DB2-BD59-A6C34878D82A}">
                    <a16:rowId xmlns:a16="http://schemas.microsoft.com/office/drawing/2014/main" val="2407532639"/>
                  </a:ext>
                </a:extLst>
              </a:tr>
              <a:tr h="374978">
                <a:tc>
                  <a:txBody>
                    <a:bodyPr/>
                    <a:lstStyle/>
                    <a:p>
                      <a:r>
                        <a:rPr lang="it-IT" dirty="0"/>
                        <a:t>Malattie neurodegenerative</a:t>
                      </a:r>
                    </a:p>
                  </a:txBody>
                  <a:tcPr>
                    <a:solidFill>
                      <a:srgbClr val="C00000">
                        <a:alpha val="23000"/>
                      </a:srgbClr>
                    </a:solidFill>
                  </a:tcPr>
                </a:tc>
                <a:extLst>
                  <a:ext uri="{0D108BD9-81ED-4DB2-BD59-A6C34878D82A}">
                    <a16:rowId xmlns:a16="http://schemas.microsoft.com/office/drawing/2014/main" val="853329164"/>
                  </a:ext>
                </a:extLst>
              </a:tr>
              <a:tr h="374978">
                <a:tc>
                  <a:txBody>
                    <a:bodyPr/>
                    <a:lstStyle/>
                    <a:p>
                      <a:r>
                        <a:rPr lang="it-IT" dirty="0"/>
                        <a:t>Contenzione fisica o farmacologica</a:t>
                      </a:r>
                    </a:p>
                  </a:txBody>
                  <a:tcPr>
                    <a:solidFill>
                      <a:srgbClr val="C00000">
                        <a:alpha val="30000"/>
                      </a:srgbClr>
                    </a:solidFill>
                  </a:tcPr>
                </a:tc>
                <a:extLst>
                  <a:ext uri="{0D108BD9-81ED-4DB2-BD59-A6C34878D82A}">
                    <a16:rowId xmlns:a16="http://schemas.microsoft.com/office/drawing/2014/main" val="3660641775"/>
                  </a:ext>
                </a:extLst>
              </a:tr>
              <a:tr h="374978">
                <a:tc>
                  <a:txBody>
                    <a:bodyPr/>
                    <a:lstStyle/>
                    <a:p>
                      <a:r>
                        <a:rPr lang="it-IT" dirty="0"/>
                        <a:t>Stati di coma</a:t>
                      </a:r>
                    </a:p>
                  </a:txBody>
                  <a:tcPr>
                    <a:solidFill>
                      <a:srgbClr val="C00000">
                        <a:alpha val="23000"/>
                      </a:srgbClr>
                    </a:solidFill>
                  </a:tcPr>
                </a:tc>
                <a:extLst>
                  <a:ext uri="{0D108BD9-81ED-4DB2-BD59-A6C34878D82A}">
                    <a16:rowId xmlns:a16="http://schemas.microsoft.com/office/drawing/2014/main" val="3414352643"/>
                  </a:ext>
                </a:extLst>
              </a:tr>
            </a:tbl>
          </a:graphicData>
        </a:graphic>
      </p:graphicFrame>
    </p:spTree>
    <p:extLst>
      <p:ext uri="{BB962C8B-B14F-4D97-AF65-F5344CB8AC3E}">
        <p14:creationId xmlns:p14="http://schemas.microsoft.com/office/powerpoint/2010/main" val="41524406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o 3">
            <a:extLst>
              <a:ext uri="{FF2B5EF4-FFF2-40B4-BE49-F238E27FC236}">
                <a16:creationId xmlns:a16="http://schemas.microsoft.com/office/drawing/2014/main" id="{37F30FEF-7E94-8D41-BF02-18CFEB94A3C0}"/>
              </a:ext>
            </a:extLst>
          </p:cNvPr>
          <p:cNvSpPr/>
          <p:nvPr/>
        </p:nvSpPr>
        <p:spPr>
          <a:xfrm>
            <a:off x="181472" y="409895"/>
            <a:ext cx="3612530" cy="2199600"/>
          </a:xfrm>
          <a:prstGeom prst="homePlate">
            <a:avLst>
              <a:gd name="adj" fmla="val 2527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600" dirty="0"/>
              <a:t>Delirium: criteri del DSM-5 </a:t>
            </a:r>
            <a:endParaRPr lang="it-IT" sz="3600" dirty="0">
              <a:effectLst/>
            </a:endParaRPr>
          </a:p>
        </p:txBody>
      </p:sp>
      <p:graphicFrame>
        <p:nvGraphicFramePr>
          <p:cNvPr id="5" name="Segnaposto contenuto 3">
            <a:extLst>
              <a:ext uri="{FF2B5EF4-FFF2-40B4-BE49-F238E27FC236}">
                <a16:creationId xmlns:a16="http://schemas.microsoft.com/office/drawing/2014/main" id="{BE71D02C-182C-8146-931A-2386BA032155}"/>
              </a:ext>
            </a:extLst>
          </p:cNvPr>
          <p:cNvGraphicFramePr>
            <a:graphicFrameLocks noGrp="1"/>
          </p:cNvGraphicFramePr>
          <p:nvPr>
            <p:ph idx="1"/>
            <p:extLst>
              <p:ext uri="{D42A27DB-BD31-4B8C-83A1-F6EECF244321}">
                <p14:modId xmlns:p14="http://schemas.microsoft.com/office/powerpoint/2010/main" val="916448349"/>
              </p:ext>
            </p:extLst>
          </p:nvPr>
        </p:nvGraphicFramePr>
        <p:xfrm>
          <a:off x="4010967" y="402803"/>
          <a:ext cx="7999561" cy="6016784"/>
        </p:xfrm>
        <a:graphic>
          <a:graphicData uri="http://schemas.openxmlformats.org/drawingml/2006/table">
            <a:tbl>
              <a:tblPr firstRow="1" bandRow="1">
                <a:tableStyleId>{8799B23B-EC83-4686-B30A-512413B5E67A}</a:tableStyleId>
              </a:tblPr>
              <a:tblGrid>
                <a:gridCol w="7999561">
                  <a:extLst>
                    <a:ext uri="{9D8B030D-6E8A-4147-A177-3AD203B41FA5}">
                      <a16:colId xmlns:a16="http://schemas.microsoft.com/office/drawing/2014/main" val="2930999118"/>
                    </a:ext>
                  </a:extLst>
                </a:gridCol>
              </a:tblGrid>
              <a:tr h="863881">
                <a:tc>
                  <a:txBody>
                    <a:bodyPr/>
                    <a:lstStyle/>
                    <a:p>
                      <a:r>
                        <a:rPr lang="it-IT" sz="2200" dirty="0">
                          <a:solidFill>
                            <a:srgbClr val="C00000"/>
                          </a:solidFill>
                          <a:effectLst/>
                        </a:rPr>
                        <a:t>A. Disturbo dell’attenzione </a:t>
                      </a:r>
                      <a:r>
                        <a:rPr lang="it-IT" sz="2200" dirty="0">
                          <a:effectLst/>
                        </a:rPr>
                        <a:t>(i.e., ridotta capacità a dirigere, focalizzare, sostenere e shiftare l’attenzione) </a:t>
                      </a:r>
                      <a:r>
                        <a:rPr lang="it-IT" sz="2200" dirty="0">
                          <a:solidFill>
                            <a:srgbClr val="C00000"/>
                          </a:solidFill>
                          <a:effectLst/>
                        </a:rPr>
                        <a:t>e consapevolezza </a:t>
                      </a:r>
                      <a:r>
                        <a:rPr lang="it-IT" sz="2200" dirty="0">
                          <a:effectLst/>
                        </a:rPr>
                        <a:t>(ridotto orientamento del se nell’ambiente). </a:t>
                      </a:r>
                    </a:p>
                  </a:txBody>
                  <a:tcPr marL="79255" marR="79255" marT="39628" marB="39628" anchor="ctr"/>
                </a:tc>
                <a:extLst>
                  <a:ext uri="{0D108BD9-81ED-4DB2-BD59-A6C34878D82A}">
                    <a16:rowId xmlns:a16="http://schemas.microsoft.com/office/drawing/2014/main" val="3962709710"/>
                  </a:ext>
                </a:extLst>
              </a:tr>
              <a:tr h="1616804">
                <a:tc>
                  <a:txBody>
                    <a:bodyPr/>
                    <a:lstStyle/>
                    <a:p>
                      <a:r>
                        <a:rPr lang="it-IT" sz="2200" dirty="0">
                          <a:solidFill>
                            <a:srgbClr val="C00000"/>
                          </a:solidFill>
                          <a:effectLst/>
                        </a:rPr>
                        <a:t>B. </a:t>
                      </a:r>
                      <a:r>
                        <a:rPr lang="it-IT" sz="2200" dirty="0">
                          <a:effectLst/>
                        </a:rPr>
                        <a:t>Il deficit si sviluppa in un periodo di tempo relativamente breve (generalmente ore o pochi giorni ), rappresenta un </a:t>
                      </a:r>
                      <a:r>
                        <a:rPr lang="it-IT" sz="2200" dirty="0">
                          <a:solidFill>
                            <a:srgbClr val="C00000"/>
                          </a:solidFill>
                          <a:effectLst/>
                        </a:rPr>
                        <a:t>cambiamento dai livelli di attenzione e consapevolezza di base, e tende a fluttuare in gravità </a:t>
                      </a:r>
                      <a:r>
                        <a:rPr lang="it-IT" sz="2200" dirty="0">
                          <a:effectLst/>
                        </a:rPr>
                        <a:t>nel corso della giornata.</a:t>
                      </a:r>
                      <a:br>
                        <a:rPr lang="it-IT" sz="2200" dirty="0">
                          <a:effectLst/>
                        </a:rPr>
                      </a:br>
                      <a:r>
                        <a:rPr lang="it-IT" sz="2200" dirty="0">
                          <a:solidFill>
                            <a:srgbClr val="C00000"/>
                          </a:solidFill>
                          <a:effectLst/>
                        </a:rPr>
                        <a:t>C. </a:t>
                      </a:r>
                      <a:r>
                        <a:rPr lang="it-IT" sz="2200" dirty="0">
                          <a:effectLst/>
                        </a:rPr>
                        <a:t>É presente un </a:t>
                      </a:r>
                      <a:r>
                        <a:rPr lang="it-IT" sz="2200" dirty="0">
                          <a:solidFill>
                            <a:srgbClr val="C00000"/>
                          </a:solidFill>
                          <a:effectLst/>
                        </a:rPr>
                        <a:t>altro deficit cognitivo </a:t>
                      </a:r>
                      <a:r>
                        <a:rPr lang="it-IT" sz="2200" dirty="0">
                          <a:effectLst/>
                        </a:rPr>
                        <a:t>(es, memoria, disorientamento, linguaggio, abilità </a:t>
                      </a:r>
                      <a:r>
                        <a:rPr lang="it-IT" sz="2200" dirty="0" err="1">
                          <a:effectLst/>
                        </a:rPr>
                        <a:t>visuospaziali</a:t>
                      </a:r>
                      <a:r>
                        <a:rPr lang="it-IT" sz="2200" dirty="0">
                          <a:effectLst/>
                        </a:rPr>
                        <a:t>, o </a:t>
                      </a:r>
                      <a:r>
                        <a:rPr lang="it-IT" sz="2200" dirty="0" err="1">
                          <a:effectLst/>
                        </a:rPr>
                        <a:t>dispercezioni</a:t>
                      </a:r>
                      <a:r>
                        <a:rPr lang="it-IT" sz="2200" dirty="0">
                          <a:effectLst/>
                        </a:rPr>
                        <a:t>). </a:t>
                      </a:r>
                    </a:p>
                  </a:txBody>
                  <a:tcPr marL="79255" marR="79255" marT="39628" marB="39628" anchor="ctr"/>
                </a:tc>
                <a:extLst>
                  <a:ext uri="{0D108BD9-81ED-4DB2-BD59-A6C34878D82A}">
                    <a16:rowId xmlns:a16="http://schemas.microsoft.com/office/drawing/2014/main" val="2854480552"/>
                  </a:ext>
                </a:extLst>
              </a:tr>
              <a:tr h="1114855">
                <a:tc>
                  <a:txBody>
                    <a:bodyPr/>
                    <a:lstStyle/>
                    <a:p>
                      <a:r>
                        <a:rPr lang="it-IT" sz="2200" dirty="0">
                          <a:solidFill>
                            <a:srgbClr val="C00000"/>
                          </a:solidFill>
                          <a:effectLst/>
                        </a:rPr>
                        <a:t>D. </a:t>
                      </a:r>
                      <a:r>
                        <a:rPr lang="it-IT" sz="2200" dirty="0">
                          <a:effectLst/>
                        </a:rPr>
                        <a:t>I deficit di cui ai criteri A e C </a:t>
                      </a:r>
                      <a:r>
                        <a:rPr lang="it-IT" sz="2200" dirty="0">
                          <a:solidFill>
                            <a:srgbClr val="C00000"/>
                          </a:solidFill>
                          <a:effectLst/>
                        </a:rPr>
                        <a:t>non</a:t>
                      </a:r>
                      <a:r>
                        <a:rPr lang="it-IT" sz="2200" dirty="0">
                          <a:solidFill>
                            <a:srgbClr val="993300"/>
                          </a:solidFill>
                          <a:effectLst/>
                        </a:rPr>
                        <a:t> </a:t>
                      </a:r>
                      <a:r>
                        <a:rPr lang="it-IT" sz="2200" dirty="0">
                          <a:effectLst/>
                        </a:rPr>
                        <a:t>sono spiegabili sulla base di un </a:t>
                      </a:r>
                      <a:r>
                        <a:rPr lang="it-IT" sz="2200" dirty="0">
                          <a:solidFill>
                            <a:srgbClr val="C00000"/>
                          </a:solidFill>
                          <a:effectLst/>
                        </a:rPr>
                        <a:t>preesistente</a:t>
                      </a:r>
                      <a:r>
                        <a:rPr lang="it-IT" sz="2200" dirty="0">
                          <a:solidFill>
                            <a:srgbClr val="993300"/>
                          </a:solidFill>
                          <a:effectLst/>
                        </a:rPr>
                        <a:t> </a:t>
                      </a:r>
                      <a:r>
                        <a:rPr lang="it-IT" sz="2200" dirty="0">
                          <a:effectLst/>
                        </a:rPr>
                        <a:t>(stazionario o in evoluzione) </a:t>
                      </a:r>
                      <a:r>
                        <a:rPr lang="it-IT" sz="2200" dirty="0">
                          <a:solidFill>
                            <a:srgbClr val="C00000"/>
                          </a:solidFill>
                          <a:effectLst/>
                        </a:rPr>
                        <a:t>disturbo </a:t>
                      </a:r>
                      <a:r>
                        <a:rPr lang="it-IT" sz="2200" dirty="0" err="1">
                          <a:solidFill>
                            <a:srgbClr val="C00000"/>
                          </a:solidFill>
                          <a:effectLst/>
                        </a:rPr>
                        <a:t>neurocognitivo</a:t>
                      </a:r>
                      <a:r>
                        <a:rPr lang="it-IT" sz="2200" dirty="0">
                          <a:solidFill>
                            <a:srgbClr val="C00000"/>
                          </a:solidFill>
                          <a:effectLst/>
                        </a:rPr>
                        <a:t> </a:t>
                      </a:r>
                      <a:r>
                        <a:rPr lang="it-IT" sz="2200" dirty="0">
                          <a:effectLst/>
                        </a:rPr>
                        <a:t>e </a:t>
                      </a:r>
                      <a:r>
                        <a:rPr lang="it-IT" sz="2200" dirty="0">
                          <a:solidFill>
                            <a:srgbClr val="C00000"/>
                          </a:solidFill>
                          <a:effectLst/>
                        </a:rPr>
                        <a:t>non</a:t>
                      </a:r>
                      <a:r>
                        <a:rPr lang="it-IT" sz="2200" dirty="0">
                          <a:solidFill>
                            <a:srgbClr val="993300"/>
                          </a:solidFill>
                          <a:effectLst/>
                        </a:rPr>
                        <a:t> </a:t>
                      </a:r>
                      <a:r>
                        <a:rPr lang="it-IT" sz="2200" dirty="0">
                          <a:effectLst/>
                        </a:rPr>
                        <a:t>si verificano in un contesto di grave riduzione dei livelli di </a:t>
                      </a:r>
                      <a:r>
                        <a:rPr lang="it-IT" sz="2200" dirty="0" err="1">
                          <a:effectLst/>
                        </a:rPr>
                        <a:t>arousal</a:t>
                      </a:r>
                      <a:r>
                        <a:rPr lang="it-IT" sz="2200" dirty="0">
                          <a:effectLst/>
                        </a:rPr>
                        <a:t> (es </a:t>
                      </a:r>
                      <a:r>
                        <a:rPr lang="it-IT" sz="2200" dirty="0">
                          <a:solidFill>
                            <a:srgbClr val="C00000"/>
                          </a:solidFill>
                          <a:effectLst/>
                        </a:rPr>
                        <a:t>coma</a:t>
                      </a:r>
                      <a:r>
                        <a:rPr lang="it-IT" sz="2200" dirty="0">
                          <a:effectLst/>
                        </a:rPr>
                        <a:t>) </a:t>
                      </a:r>
                    </a:p>
                  </a:txBody>
                  <a:tcPr marL="79255" marR="79255" marT="39628" marB="39628" anchor="ctr"/>
                </a:tc>
                <a:extLst>
                  <a:ext uri="{0D108BD9-81ED-4DB2-BD59-A6C34878D82A}">
                    <a16:rowId xmlns:a16="http://schemas.microsoft.com/office/drawing/2014/main" val="4281654751"/>
                  </a:ext>
                </a:extLst>
              </a:tr>
              <a:tr h="1114855">
                <a:tc>
                  <a:txBody>
                    <a:bodyPr/>
                    <a:lstStyle/>
                    <a:p>
                      <a:r>
                        <a:rPr lang="it-IT" sz="2200" dirty="0">
                          <a:solidFill>
                            <a:srgbClr val="C00000"/>
                          </a:solidFill>
                          <a:effectLst/>
                        </a:rPr>
                        <a:t>E. </a:t>
                      </a:r>
                      <a:r>
                        <a:rPr lang="it-IT" sz="2200" dirty="0">
                          <a:effectLst/>
                        </a:rPr>
                        <a:t>Vi è evidenza per storia clinica, esame obiettivo o risultati di laboratorio che il </a:t>
                      </a:r>
                      <a:r>
                        <a:rPr lang="it-IT" sz="2200" dirty="0">
                          <a:solidFill>
                            <a:srgbClr val="C00000"/>
                          </a:solidFill>
                          <a:effectLst/>
                        </a:rPr>
                        <a:t>delirium è una diretta conseguenza di un problema clinico, intossicazione o sospensione di farmaci, esposizione a tossine, o è dovuto a molteplici eziologie</a:t>
                      </a:r>
                      <a:r>
                        <a:rPr lang="it-IT" sz="2200" dirty="0">
                          <a:effectLst/>
                        </a:rPr>
                        <a:t>. </a:t>
                      </a:r>
                    </a:p>
                  </a:txBody>
                  <a:tcPr marL="79255" marR="79255" marT="39628" marB="39628" anchor="ctr"/>
                </a:tc>
                <a:extLst>
                  <a:ext uri="{0D108BD9-81ED-4DB2-BD59-A6C34878D82A}">
                    <a16:rowId xmlns:a16="http://schemas.microsoft.com/office/drawing/2014/main" val="2596520511"/>
                  </a:ext>
                </a:extLst>
              </a:tr>
            </a:tbl>
          </a:graphicData>
        </a:graphic>
      </p:graphicFrame>
    </p:spTree>
    <p:extLst>
      <p:ext uri="{BB962C8B-B14F-4D97-AF65-F5344CB8AC3E}">
        <p14:creationId xmlns:p14="http://schemas.microsoft.com/office/powerpoint/2010/main" val="1554350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056914" y="-5508171"/>
            <a:ext cx="184731" cy="369332"/>
          </a:xfrm>
          <a:prstGeom prst="rect">
            <a:avLst/>
          </a:prstGeom>
          <a:noFill/>
        </p:spPr>
        <p:txBody>
          <a:bodyPr wrap="none" rtlCol="0">
            <a:spAutoFit/>
          </a:bodyPr>
          <a:lstStyle/>
          <a:p>
            <a:endParaRPr lang="it-IT" dirty="0"/>
          </a:p>
        </p:txBody>
      </p:sp>
      <p:sp>
        <p:nvSpPr>
          <p:cNvPr id="2" name="CasellaDiTesto 1">
            <a:extLst>
              <a:ext uri="{FF2B5EF4-FFF2-40B4-BE49-F238E27FC236}">
                <a16:creationId xmlns:a16="http://schemas.microsoft.com/office/drawing/2014/main" id="{449C567F-1BB8-0E4E-A160-06B22119A2CF}"/>
              </a:ext>
            </a:extLst>
          </p:cNvPr>
          <p:cNvSpPr txBox="1"/>
          <p:nvPr/>
        </p:nvSpPr>
        <p:spPr>
          <a:xfrm>
            <a:off x="542276" y="280450"/>
            <a:ext cx="10766931" cy="3662541"/>
          </a:xfrm>
          <a:prstGeom prst="rect">
            <a:avLst/>
          </a:prstGeom>
          <a:noFill/>
        </p:spPr>
        <p:txBody>
          <a:bodyPr wrap="square" rtlCol="0">
            <a:spAutoFit/>
          </a:bodyPr>
          <a:lstStyle/>
          <a:p>
            <a:pPr algn="ctr"/>
            <a:r>
              <a:rPr lang="it-IT" sz="4000" dirty="0">
                <a:solidFill>
                  <a:srgbClr val="C00000"/>
                </a:solidFill>
              </a:rPr>
              <a:t>DELIRIUM</a:t>
            </a:r>
          </a:p>
          <a:p>
            <a:endParaRPr lang="it-IT" dirty="0"/>
          </a:p>
          <a:p>
            <a:r>
              <a:rPr lang="it-IT" sz="2400" dirty="0"/>
              <a:t>Coinvolge circa il 20% dei soggetti ospedalizzati. </a:t>
            </a:r>
          </a:p>
          <a:p>
            <a:endParaRPr lang="it-IT" sz="2400" dirty="0"/>
          </a:p>
          <a:p>
            <a:endParaRPr lang="it-IT" dirty="0"/>
          </a:p>
          <a:p>
            <a:endParaRPr lang="it-IT" dirty="0"/>
          </a:p>
          <a:p>
            <a:endParaRPr lang="it-IT" dirty="0"/>
          </a:p>
          <a:p>
            <a:endParaRPr lang="it-IT" dirty="0"/>
          </a:p>
          <a:p>
            <a:endParaRPr lang="it-IT" dirty="0"/>
          </a:p>
          <a:p>
            <a:endParaRPr lang="it-IT" dirty="0"/>
          </a:p>
          <a:p>
            <a:endParaRPr lang="it-IT" dirty="0"/>
          </a:p>
        </p:txBody>
      </p:sp>
      <p:graphicFrame>
        <p:nvGraphicFramePr>
          <p:cNvPr id="4" name="Tabella 5">
            <a:extLst>
              <a:ext uri="{FF2B5EF4-FFF2-40B4-BE49-F238E27FC236}">
                <a16:creationId xmlns:a16="http://schemas.microsoft.com/office/drawing/2014/main" id="{77E38AE7-2FE4-F041-A0F4-5B5D8497B0E7}"/>
              </a:ext>
            </a:extLst>
          </p:cNvPr>
          <p:cNvGraphicFramePr>
            <a:graphicFrameLocks noGrp="1"/>
          </p:cNvGraphicFramePr>
          <p:nvPr>
            <p:extLst>
              <p:ext uri="{D42A27DB-BD31-4B8C-83A1-F6EECF244321}">
                <p14:modId xmlns:p14="http://schemas.microsoft.com/office/powerpoint/2010/main" val="3644505117"/>
              </p:ext>
            </p:extLst>
          </p:nvPr>
        </p:nvGraphicFramePr>
        <p:xfrm>
          <a:off x="2912124" y="1983935"/>
          <a:ext cx="8991600" cy="4499026"/>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3182590090"/>
                    </a:ext>
                  </a:extLst>
                </a:gridCol>
                <a:gridCol w="4495800">
                  <a:extLst>
                    <a:ext uri="{9D8B030D-6E8A-4147-A177-3AD203B41FA5}">
                      <a16:colId xmlns:a16="http://schemas.microsoft.com/office/drawing/2014/main" val="3690588617"/>
                    </a:ext>
                  </a:extLst>
                </a:gridCol>
              </a:tblGrid>
              <a:tr h="501877">
                <a:tc>
                  <a:txBody>
                    <a:bodyPr/>
                    <a:lstStyle/>
                    <a:p>
                      <a:pPr algn="l"/>
                      <a:r>
                        <a:rPr lang="it-IT" sz="2400" dirty="0"/>
                        <a:t>Fattori predisponenti il delirium</a:t>
                      </a:r>
                    </a:p>
                  </a:txBody>
                  <a:tcPr>
                    <a:solidFill>
                      <a:srgbClr val="C00000"/>
                    </a:solidFill>
                  </a:tcPr>
                </a:tc>
                <a:tc>
                  <a:txBody>
                    <a:bodyPr/>
                    <a:lstStyle/>
                    <a:p>
                      <a:pPr algn="l"/>
                      <a:r>
                        <a:rPr lang="it-IT" sz="2400" dirty="0"/>
                        <a:t>Fattori precipitanti il delirium</a:t>
                      </a:r>
                    </a:p>
                  </a:txBody>
                  <a:tcPr>
                    <a:solidFill>
                      <a:srgbClr val="C00000"/>
                    </a:solidFill>
                  </a:tcPr>
                </a:tc>
                <a:extLst>
                  <a:ext uri="{0D108BD9-81ED-4DB2-BD59-A6C34878D82A}">
                    <a16:rowId xmlns:a16="http://schemas.microsoft.com/office/drawing/2014/main" val="580946819"/>
                  </a:ext>
                </a:extLst>
              </a:tr>
              <a:tr h="351709">
                <a:tc>
                  <a:txBody>
                    <a:bodyPr/>
                    <a:lstStyle/>
                    <a:p>
                      <a:pPr algn="l"/>
                      <a:r>
                        <a:rPr lang="it-IT" sz="1800" dirty="0"/>
                        <a:t>Deficit sensoriali</a:t>
                      </a:r>
                      <a:endParaRPr lang="it-IT" dirty="0"/>
                    </a:p>
                  </a:txBody>
                  <a:tcPr>
                    <a:solidFill>
                      <a:srgbClr val="C00000">
                        <a:alpha val="30000"/>
                      </a:srgbClr>
                    </a:solidFill>
                  </a:tcPr>
                </a:tc>
                <a:tc>
                  <a:txBody>
                    <a:bodyPr/>
                    <a:lstStyle/>
                    <a:p>
                      <a:pPr algn="l"/>
                      <a:r>
                        <a:rPr lang="it-IT" sz="1800" dirty="0"/>
                        <a:t>Uso dei mezzi di contenzione fisica</a:t>
                      </a:r>
                      <a:endParaRPr lang="it-IT" dirty="0"/>
                    </a:p>
                  </a:txBody>
                  <a:tcPr>
                    <a:solidFill>
                      <a:srgbClr val="C00000">
                        <a:alpha val="30000"/>
                      </a:srgbClr>
                    </a:solidFill>
                  </a:tcPr>
                </a:tc>
                <a:extLst>
                  <a:ext uri="{0D108BD9-81ED-4DB2-BD59-A6C34878D82A}">
                    <a16:rowId xmlns:a16="http://schemas.microsoft.com/office/drawing/2014/main" val="2284045528"/>
                  </a:ext>
                </a:extLst>
              </a:tr>
              <a:tr h="386080">
                <a:tc>
                  <a:txBody>
                    <a:bodyPr/>
                    <a:lstStyle/>
                    <a:p>
                      <a:pPr algn="l"/>
                      <a:r>
                        <a:rPr lang="it-IT" sz="1800" dirty="0"/>
                        <a:t>Pre- esistente deficit cognitivo e/o disabilità</a:t>
                      </a:r>
                      <a:endParaRPr lang="it-IT" dirty="0"/>
                    </a:p>
                  </a:txBody>
                  <a:tcPr>
                    <a:solidFill>
                      <a:srgbClr val="C00000">
                        <a:alpha val="23000"/>
                      </a:srgbClr>
                    </a:solidFill>
                  </a:tcPr>
                </a:tc>
                <a:tc>
                  <a:txBody>
                    <a:bodyPr/>
                    <a:lstStyle/>
                    <a:p>
                      <a:pPr algn="l"/>
                      <a:r>
                        <a:rPr lang="it-IT" dirty="0"/>
                        <a:t>Uso di </a:t>
                      </a:r>
                      <a:r>
                        <a:rPr lang="it-IT" sz="1800" dirty="0"/>
                        <a:t>cateteri vescicali</a:t>
                      </a:r>
                      <a:endParaRPr lang="it-IT" dirty="0"/>
                    </a:p>
                  </a:txBody>
                  <a:tcPr>
                    <a:solidFill>
                      <a:srgbClr val="C00000">
                        <a:alpha val="23000"/>
                      </a:srgbClr>
                    </a:solidFill>
                  </a:tcPr>
                </a:tc>
                <a:extLst>
                  <a:ext uri="{0D108BD9-81ED-4DB2-BD59-A6C34878D82A}">
                    <a16:rowId xmlns:a16="http://schemas.microsoft.com/office/drawing/2014/main" val="381485353"/>
                  </a:ext>
                </a:extLst>
              </a:tr>
              <a:tr h="351709">
                <a:tc>
                  <a:txBody>
                    <a:bodyPr/>
                    <a:lstStyle/>
                    <a:p>
                      <a:pPr algn="l"/>
                      <a:r>
                        <a:rPr lang="it-IT" sz="1800" dirty="0"/>
                        <a:t>Malnutrizione</a:t>
                      </a:r>
                      <a:endParaRPr lang="it-IT" dirty="0"/>
                    </a:p>
                  </a:txBody>
                  <a:tcPr>
                    <a:solidFill>
                      <a:srgbClr val="C00000">
                        <a:alpha val="30000"/>
                      </a:srgbClr>
                    </a:solidFill>
                  </a:tcPr>
                </a:tc>
                <a:tc>
                  <a:txBody>
                    <a:bodyPr/>
                    <a:lstStyle/>
                    <a:p>
                      <a:pPr algn="l"/>
                      <a:r>
                        <a:rPr lang="it-IT" sz="1800" dirty="0"/>
                        <a:t>Inadeguato </a:t>
                      </a:r>
                      <a:r>
                        <a:rPr lang="it-IT" sz="1800" dirty="0" err="1"/>
                        <a:t>intake</a:t>
                      </a:r>
                      <a:r>
                        <a:rPr lang="it-IT" sz="1800" dirty="0"/>
                        <a:t> nutrizionale </a:t>
                      </a:r>
                      <a:endParaRPr lang="it-IT" dirty="0"/>
                    </a:p>
                  </a:txBody>
                  <a:tcPr>
                    <a:solidFill>
                      <a:srgbClr val="C00000">
                        <a:alpha val="30000"/>
                      </a:srgbClr>
                    </a:solidFill>
                  </a:tcPr>
                </a:tc>
                <a:extLst>
                  <a:ext uri="{0D108BD9-81ED-4DB2-BD59-A6C34878D82A}">
                    <a16:rowId xmlns:a16="http://schemas.microsoft.com/office/drawing/2014/main" val="655722525"/>
                  </a:ext>
                </a:extLst>
              </a:tr>
              <a:tr h="351709">
                <a:tc>
                  <a:txBody>
                    <a:bodyPr/>
                    <a:lstStyle/>
                    <a:p>
                      <a:pPr algn="l"/>
                      <a:r>
                        <a:rPr lang="it-IT" sz="1800" dirty="0" err="1"/>
                        <a:t>multimorbilita</a:t>
                      </a:r>
                      <a:endParaRPr lang="it-IT" dirty="0"/>
                    </a:p>
                  </a:txBody>
                  <a:tcPr>
                    <a:solidFill>
                      <a:srgbClr val="C00000">
                        <a:alpha val="23000"/>
                      </a:srgbClr>
                    </a:solidFill>
                  </a:tcPr>
                </a:tc>
                <a:tc>
                  <a:txBody>
                    <a:bodyPr/>
                    <a:lstStyle/>
                    <a:p>
                      <a:pPr algn="l"/>
                      <a:r>
                        <a:rPr lang="it-IT" sz="1800" dirty="0"/>
                        <a:t>Disidratazione e alterazioni elettrolitiche</a:t>
                      </a:r>
                      <a:endParaRPr lang="it-IT" dirty="0"/>
                    </a:p>
                  </a:txBody>
                  <a:tcPr>
                    <a:solidFill>
                      <a:srgbClr val="C00000">
                        <a:alpha val="23000"/>
                      </a:srgbClr>
                    </a:solidFill>
                  </a:tcPr>
                </a:tc>
                <a:extLst>
                  <a:ext uri="{0D108BD9-81ED-4DB2-BD59-A6C34878D82A}">
                    <a16:rowId xmlns:a16="http://schemas.microsoft.com/office/drawing/2014/main" val="380287323"/>
                  </a:ext>
                </a:extLst>
              </a:tr>
              <a:tr h="684989">
                <a:tc>
                  <a:txBody>
                    <a:bodyPr/>
                    <a:lstStyle/>
                    <a:p>
                      <a:pPr algn="l"/>
                      <a:r>
                        <a:rPr lang="it-IT" dirty="0"/>
                        <a:t>Importanti deficit neurosensoriali</a:t>
                      </a:r>
                    </a:p>
                  </a:txBody>
                  <a:tcPr>
                    <a:solidFill>
                      <a:srgbClr val="C00000">
                        <a:alpha val="30000"/>
                      </a:srgbClr>
                    </a:solidFill>
                  </a:tcPr>
                </a:tc>
                <a:tc>
                  <a:txBody>
                    <a:bodyPr/>
                    <a:lstStyle/>
                    <a:p>
                      <a:pPr algn="l"/>
                      <a:r>
                        <a:rPr lang="it-IT" sz="1800" dirty="0"/>
                        <a:t>Una recente prescrizione di uno o </a:t>
                      </a:r>
                      <a:r>
                        <a:rPr lang="it-IT" sz="1800" dirty="0" err="1"/>
                        <a:t>piu</a:t>
                      </a:r>
                      <a:r>
                        <a:rPr lang="it-IT" sz="1800" dirty="0"/>
                        <a:t>̀ farmaci (specialmente se con </a:t>
                      </a:r>
                      <a:r>
                        <a:rPr lang="it-IT" sz="1800" dirty="0" err="1"/>
                        <a:t>attivita</a:t>
                      </a:r>
                      <a:r>
                        <a:rPr lang="it-IT" sz="1800" dirty="0"/>
                        <a:t>̀ psicotropa)</a:t>
                      </a:r>
                      <a:endParaRPr lang="it-IT" dirty="0"/>
                    </a:p>
                  </a:txBody>
                  <a:tcPr>
                    <a:solidFill>
                      <a:srgbClr val="C00000">
                        <a:alpha val="30000"/>
                      </a:srgbClr>
                    </a:solidFill>
                  </a:tcPr>
                </a:tc>
                <a:extLst>
                  <a:ext uri="{0D108BD9-81ED-4DB2-BD59-A6C34878D82A}">
                    <a16:rowId xmlns:a16="http://schemas.microsoft.com/office/drawing/2014/main" val="4040414091"/>
                  </a:ext>
                </a:extLst>
              </a:tr>
              <a:tr h="351709">
                <a:tc>
                  <a:txBody>
                    <a:bodyPr/>
                    <a:lstStyle/>
                    <a:p>
                      <a:pPr algn="l"/>
                      <a:r>
                        <a:rPr lang="it-IT" dirty="0"/>
                        <a:t>Insufficienza vascolare periferica</a:t>
                      </a:r>
                    </a:p>
                  </a:txBody>
                  <a:tcPr>
                    <a:solidFill>
                      <a:srgbClr val="C00000">
                        <a:alpha val="23000"/>
                      </a:srgbClr>
                    </a:solidFill>
                  </a:tcPr>
                </a:tc>
                <a:tc>
                  <a:txBody>
                    <a:bodyPr/>
                    <a:lstStyle/>
                    <a:p>
                      <a:pPr algn="l"/>
                      <a:r>
                        <a:rPr lang="it-IT" sz="1800" dirty="0"/>
                        <a:t>Ritenzione acuta di urine</a:t>
                      </a:r>
                      <a:endParaRPr lang="it-IT" dirty="0"/>
                    </a:p>
                  </a:txBody>
                  <a:tcPr>
                    <a:solidFill>
                      <a:srgbClr val="C00000">
                        <a:alpha val="23000"/>
                      </a:srgbClr>
                    </a:solidFill>
                  </a:tcPr>
                </a:tc>
                <a:extLst>
                  <a:ext uri="{0D108BD9-81ED-4DB2-BD59-A6C34878D82A}">
                    <a16:rowId xmlns:a16="http://schemas.microsoft.com/office/drawing/2014/main" val="2861723179"/>
                  </a:ext>
                </a:extLst>
              </a:tr>
              <a:tr h="355600">
                <a:tc rowSpan="4">
                  <a:txBody>
                    <a:bodyPr/>
                    <a:lstStyle/>
                    <a:p>
                      <a:pPr algn="l"/>
                      <a:endParaRPr lang="it-IT" dirty="0"/>
                    </a:p>
                  </a:txBody>
                  <a:tcPr>
                    <a:solidFill>
                      <a:srgbClr val="C00000">
                        <a:alpha val="30000"/>
                      </a:srgbClr>
                    </a:solidFill>
                  </a:tcPr>
                </a:tc>
                <a:tc>
                  <a:txBody>
                    <a:bodyPr/>
                    <a:lstStyle/>
                    <a:p>
                      <a:pPr algn="l"/>
                      <a:r>
                        <a:rPr lang="it-IT" sz="1800" dirty="0"/>
                        <a:t>Coprostasi</a:t>
                      </a:r>
                      <a:endParaRPr lang="it-IT" dirty="0"/>
                    </a:p>
                  </a:txBody>
                  <a:tcPr>
                    <a:solidFill>
                      <a:srgbClr val="C00000">
                        <a:alpha val="30000"/>
                      </a:srgbClr>
                    </a:solidFill>
                  </a:tcPr>
                </a:tc>
                <a:extLst>
                  <a:ext uri="{0D108BD9-81ED-4DB2-BD59-A6C34878D82A}">
                    <a16:rowId xmlns:a16="http://schemas.microsoft.com/office/drawing/2014/main" val="3935936760"/>
                  </a:ext>
                </a:extLst>
              </a:tr>
              <a:tr h="351709">
                <a:tc vMerge="1">
                  <a:txBody>
                    <a:bodyPr/>
                    <a:lstStyle/>
                    <a:p>
                      <a:endParaRPr lang="it-IT" dirty="0"/>
                    </a:p>
                  </a:txBody>
                  <a:tcPr>
                    <a:solidFill>
                      <a:srgbClr val="C00000">
                        <a:alpha val="23000"/>
                      </a:srgbClr>
                    </a:solidFill>
                  </a:tcPr>
                </a:tc>
                <a:tc>
                  <a:txBody>
                    <a:bodyPr/>
                    <a:lstStyle/>
                    <a:p>
                      <a:pPr algn="l"/>
                      <a:r>
                        <a:rPr lang="it-IT" sz="1800" dirty="0"/>
                        <a:t>Interventi chirurgici</a:t>
                      </a:r>
                      <a:endParaRPr lang="it-IT" dirty="0"/>
                    </a:p>
                  </a:txBody>
                  <a:tcPr>
                    <a:solidFill>
                      <a:srgbClr val="C00000">
                        <a:alpha val="23000"/>
                      </a:srgbClr>
                    </a:solidFill>
                  </a:tcPr>
                </a:tc>
                <a:extLst>
                  <a:ext uri="{0D108BD9-81ED-4DB2-BD59-A6C34878D82A}">
                    <a16:rowId xmlns:a16="http://schemas.microsoft.com/office/drawing/2014/main" val="4269546297"/>
                  </a:ext>
                </a:extLst>
              </a:tr>
              <a:tr h="351709">
                <a:tc vMerge="1">
                  <a:txBody>
                    <a:bodyPr/>
                    <a:lstStyle/>
                    <a:p>
                      <a:endParaRPr lang="it-IT" dirty="0"/>
                    </a:p>
                  </a:txBody>
                  <a:tcPr>
                    <a:solidFill>
                      <a:srgbClr val="C00000">
                        <a:alpha val="30000"/>
                      </a:srgbClr>
                    </a:solidFill>
                  </a:tcPr>
                </a:tc>
                <a:tc>
                  <a:txBody>
                    <a:bodyPr/>
                    <a:lstStyle/>
                    <a:p>
                      <a:pPr algn="l"/>
                      <a:r>
                        <a:rPr lang="it-IT" dirty="0"/>
                        <a:t>Traumi, dolore e stress</a:t>
                      </a:r>
                    </a:p>
                  </a:txBody>
                  <a:tcPr>
                    <a:solidFill>
                      <a:srgbClr val="C00000">
                        <a:alpha val="30000"/>
                      </a:srgbClr>
                    </a:solidFill>
                  </a:tcPr>
                </a:tc>
                <a:extLst>
                  <a:ext uri="{0D108BD9-81ED-4DB2-BD59-A6C34878D82A}">
                    <a16:rowId xmlns:a16="http://schemas.microsoft.com/office/drawing/2014/main" val="2487723587"/>
                  </a:ext>
                </a:extLst>
              </a:tr>
              <a:tr h="351709">
                <a:tc vMerge="1">
                  <a:txBody>
                    <a:bodyPr/>
                    <a:lstStyle/>
                    <a:p>
                      <a:pPr algn="l"/>
                      <a:endParaRPr lang="it-IT" dirty="0"/>
                    </a:p>
                  </a:txBody>
                  <a:tcPr>
                    <a:solidFill>
                      <a:srgbClr val="C00000">
                        <a:alpha val="30000"/>
                      </a:srgbClr>
                    </a:solidFill>
                  </a:tcPr>
                </a:tc>
                <a:tc>
                  <a:txBody>
                    <a:bodyPr/>
                    <a:lstStyle/>
                    <a:p>
                      <a:pPr algn="l"/>
                      <a:r>
                        <a:rPr lang="it-IT" dirty="0"/>
                        <a:t>Infezioni, patologie cardiache, endocraniche</a:t>
                      </a:r>
                    </a:p>
                  </a:txBody>
                  <a:tcPr>
                    <a:solidFill>
                      <a:srgbClr val="C00000">
                        <a:alpha val="30000"/>
                      </a:srgbClr>
                    </a:solidFill>
                  </a:tcPr>
                </a:tc>
                <a:extLst>
                  <a:ext uri="{0D108BD9-81ED-4DB2-BD59-A6C34878D82A}">
                    <a16:rowId xmlns:a16="http://schemas.microsoft.com/office/drawing/2014/main" val="3593201697"/>
                  </a:ext>
                </a:extLst>
              </a:tr>
            </a:tbl>
          </a:graphicData>
        </a:graphic>
      </p:graphicFrame>
      <p:sp>
        <p:nvSpPr>
          <p:cNvPr id="3" name="CasellaDiTesto 2">
            <a:extLst>
              <a:ext uri="{FF2B5EF4-FFF2-40B4-BE49-F238E27FC236}">
                <a16:creationId xmlns:a16="http://schemas.microsoft.com/office/drawing/2014/main" id="{C380B61C-9D98-E941-A156-DC1C12EE8FBC}"/>
              </a:ext>
            </a:extLst>
          </p:cNvPr>
          <p:cNvSpPr txBox="1"/>
          <p:nvPr/>
        </p:nvSpPr>
        <p:spPr>
          <a:xfrm>
            <a:off x="542276" y="2285383"/>
            <a:ext cx="2211083" cy="2677656"/>
          </a:xfrm>
          <a:prstGeom prst="rect">
            <a:avLst/>
          </a:prstGeom>
          <a:noFill/>
        </p:spPr>
        <p:txBody>
          <a:bodyPr wrap="square" rtlCol="0">
            <a:spAutoFit/>
          </a:bodyPr>
          <a:lstStyle/>
          <a:p>
            <a:r>
              <a:rPr lang="it-IT" sz="2400" dirty="0"/>
              <a:t>Il delirium si sviluppa per un’interazione fra fattori predisponenti e precipitanti o scatenanti. </a:t>
            </a:r>
          </a:p>
        </p:txBody>
      </p:sp>
    </p:spTree>
    <p:extLst>
      <p:ext uri="{BB962C8B-B14F-4D97-AF65-F5344CB8AC3E}">
        <p14:creationId xmlns:p14="http://schemas.microsoft.com/office/powerpoint/2010/main" val="43427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914400" y="6248400"/>
            <a:ext cx="2540000" cy="457200"/>
          </a:xfrm>
          <a:prstGeom prst="rect">
            <a:avLst/>
          </a:prstGeom>
          <a:noFill/>
          <a:ln w="12700">
            <a:noFill/>
            <a:miter lim="800000"/>
            <a:headEnd/>
            <a:tailEnd/>
          </a:ln>
          <a:effectLst/>
        </p:spPr>
        <p:txBody>
          <a:bodyPr wrap="none" anchor="ctr"/>
          <a:lstStyle/>
          <a:p>
            <a:endParaRPr lang="it-IT"/>
          </a:p>
        </p:txBody>
      </p:sp>
      <p:sp>
        <p:nvSpPr>
          <p:cNvPr id="63491" name="Rectangle 3"/>
          <p:cNvSpPr>
            <a:spLocks noChangeArrowheads="1"/>
          </p:cNvSpPr>
          <p:nvPr/>
        </p:nvSpPr>
        <p:spPr bwMode="auto">
          <a:xfrm>
            <a:off x="4165600" y="6248400"/>
            <a:ext cx="3860800" cy="457200"/>
          </a:xfrm>
          <a:prstGeom prst="rect">
            <a:avLst/>
          </a:prstGeom>
          <a:noFill/>
          <a:ln w="12700">
            <a:noFill/>
            <a:miter lim="800000"/>
            <a:headEnd/>
            <a:tailEnd/>
          </a:ln>
          <a:effectLst/>
        </p:spPr>
        <p:txBody>
          <a:bodyPr wrap="none" anchor="ctr"/>
          <a:lstStyle/>
          <a:p>
            <a:endParaRPr lang="it-IT"/>
          </a:p>
        </p:txBody>
      </p:sp>
      <p:sp>
        <p:nvSpPr>
          <p:cNvPr id="63492" name="Rectangle 4"/>
          <p:cNvSpPr>
            <a:spLocks noGrp="1" noChangeArrowheads="1"/>
          </p:cNvSpPr>
          <p:nvPr>
            <p:ph type="title"/>
          </p:nvPr>
        </p:nvSpPr>
        <p:spPr>
          <a:xfrm>
            <a:off x="0" y="-171450"/>
            <a:ext cx="12192000" cy="1143000"/>
          </a:xfrm>
          <a:noFill/>
          <a:ln/>
        </p:spPr>
        <p:txBody>
          <a:bodyPr lIns="90488" tIns="44450" rIns="90488" bIns="44450"/>
          <a:lstStyle/>
          <a:p>
            <a:r>
              <a:rPr lang="it-IT" sz="3600" dirty="0">
                <a:solidFill>
                  <a:srgbClr val="FF0000"/>
                </a:solidFill>
                <a:latin typeface="Comic Sans MS" pitchFamily="66" charset="0"/>
              </a:rPr>
              <a:t>HIGH FILLING PRESSURE</a:t>
            </a:r>
          </a:p>
        </p:txBody>
      </p:sp>
      <p:sp>
        <p:nvSpPr>
          <p:cNvPr id="63493" name="Rectangle 5"/>
          <p:cNvSpPr>
            <a:spLocks noGrp="1" noChangeArrowheads="1"/>
          </p:cNvSpPr>
          <p:nvPr>
            <p:ph type="body" sz="half" idx="1"/>
          </p:nvPr>
        </p:nvSpPr>
        <p:spPr>
          <a:xfrm>
            <a:off x="914400" y="1474788"/>
            <a:ext cx="5080000" cy="4114800"/>
          </a:xfrm>
          <a:noFill/>
          <a:ln/>
        </p:spPr>
        <p:txBody>
          <a:bodyPr lIns="90488" tIns="44450" rIns="90488" bIns="44450"/>
          <a:lstStyle/>
          <a:p>
            <a:pPr>
              <a:buFontTx/>
              <a:buNone/>
            </a:pPr>
            <a:r>
              <a:rPr lang="it-IT" sz="3400" i="1" dirty="0">
                <a:solidFill>
                  <a:srgbClr val="00FF00"/>
                </a:solidFill>
                <a:effectLst>
                  <a:outerShdw blurRad="38100" dist="38100" dir="2700000" algn="tl">
                    <a:srgbClr val="000000"/>
                  </a:outerShdw>
                </a:effectLst>
              </a:rPr>
              <a:t>SINTOMI</a:t>
            </a:r>
            <a:endParaRPr lang="it-IT" sz="3600" i="1" dirty="0">
              <a:solidFill>
                <a:srgbClr val="00FF00"/>
              </a:solidFill>
              <a:effectLst>
                <a:outerShdw blurRad="38100" dist="38100" dir="2700000" algn="tl">
                  <a:srgbClr val="000000"/>
                </a:outerShdw>
              </a:effectLst>
            </a:endParaRPr>
          </a:p>
          <a:p>
            <a:pPr>
              <a:buClr>
                <a:srgbClr val="FF0000"/>
              </a:buClr>
              <a:buFont typeface="Wingdings" pitchFamily="2" charset="2"/>
              <a:buChar char="ü"/>
            </a:pPr>
            <a:r>
              <a:rPr lang="it-IT" dirty="0">
                <a:solidFill>
                  <a:srgbClr val="FF0000"/>
                </a:solidFill>
                <a:latin typeface="Comic Sans MS" pitchFamily="66" charset="0"/>
              </a:rPr>
              <a:t>dispnea</a:t>
            </a:r>
          </a:p>
          <a:p>
            <a:pPr>
              <a:buClr>
                <a:srgbClr val="FF0000"/>
              </a:buClr>
              <a:buFont typeface="Wingdings" pitchFamily="2" charset="2"/>
              <a:buChar char="ü"/>
            </a:pPr>
            <a:r>
              <a:rPr lang="it-IT" dirty="0">
                <a:solidFill>
                  <a:srgbClr val="FF0000"/>
                </a:solidFill>
                <a:latin typeface="Comic Sans MS" pitchFamily="66" charset="0"/>
              </a:rPr>
              <a:t>ortopnea</a:t>
            </a:r>
          </a:p>
          <a:p>
            <a:pPr>
              <a:buClr>
                <a:srgbClr val="FF0000"/>
              </a:buClr>
              <a:buFont typeface="Wingdings" pitchFamily="2" charset="2"/>
              <a:buChar char="ü"/>
            </a:pPr>
            <a:r>
              <a:rPr lang="it-IT" dirty="0">
                <a:solidFill>
                  <a:srgbClr val="FF0000"/>
                </a:solidFill>
                <a:latin typeface="Comic Sans MS" pitchFamily="66" charset="0"/>
              </a:rPr>
              <a:t>dispnea </a:t>
            </a:r>
            <a:r>
              <a:rPr lang="it-IT" dirty="0" err="1">
                <a:solidFill>
                  <a:srgbClr val="FF0000"/>
                </a:solidFill>
                <a:latin typeface="Comic Sans MS" pitchFamily="66" charset="0"/>
              </a:rPr>
              <a:t>parossitica</a:t>
            </a:r>
            <a:r>
              <a:rPr lang="it-IT" dirty="0">
                <a:solidFill>
                  <a:srgbClr val="FF0000"/>
                </a:solidFill>
                <a:latin typeface="Comic Sans MS" pitchFamily="66" charset="0"/>
              </a:rPr>
              <a:t> notturna </a:t>
            </a:r>
          </a:p>
          <a:p>
            <a:pPr>
              <a:buClr>
                <a:srgbClr val="FF0000"/>
              </a:buClr>
              <a:buFont typeface="Wingdings" pitchFamily="2" charset="2"/>
              <a:buChar char="ü"/>
            </a:pPr>
            <a:r>
              <a:rPr lang="it-IT" dirty="0">
                <a:solidFill>
                  <a:srgbClr val="FF0000"/>
                </a:solidFill>
                <a:latin typeface="Comic Sans MS" pitchFamily="66" charset="0"/>
              </a:rPr>
              <a:t>asma cardiaco</a:t>
            </a:r>
          </a:p>
          <a:p>
            <a:pPr>
              <a:buClr>
                <a:srgbClr val="FF0000"/>
              </a:buClr>
              <a:buFont typeface="Wingdings" pitchFamily="2" charset="2"/>
              <a:buChar char="ü"/>
            </a:pPr>
            <a:r>
              <a:rPr lang="it-IT" dirty="0">
                <a:solidFill>
                  <a:srgbClr val="FF0000"/>
                </a:solidFill>
                <a:latin typeface="Comic Sans MS" pitchFamily="66" charset="0"/>
              </a:rPr>
              <a:t>dolenzia epatica</a:t>
            </a:r>
          </a:p>
        </p:txBody>
      </p:sp>
      <p:sp>
        <p:nvSpPr>
          <p:cNvPr id="63494" name="Rectangle 6"/>
          <p:cNvSpPr>
            <a:spLocks noGrp="1" noChangeArrowheads="1"/>
          </p:cNvSpPr>
          <p:nvPr>
            <p:ph type="body" sz="half" idx="2"/>
          </p:nvPr>
        </p:nvSpPr>
        <p:spPr>
          <a:xfrm>
            <a:off x="6197600" y="1474788"/>
            <a:ext cx="5486400" cy="4114800"/>
          </a:xfrm>
          <a:noFill/>
          <a:ln/>
        </p:spPr>
        <p:txBody>
          <a:bodyPr lIns="90488" tIns="44450" rIns="90488" bIns="44450"/>
          <a:lstStyle/>
          <a:p>
            <a:pPr>
              <a:buFontTx/>
              <a:buNone/>
            </a:pPr>
            <a:r>
              <a:rPr lang="it-IT" sz="3400" i="1" dirty="0">
                <a:solidFill>
                  <a:srgbClr val="00FF00"/>
                </a:solidFill>
                <a:effectLst>
                  <a:outerShdw blurRad="38100" dist="38100" dir="2700000" algn="tl">
                    <a:srgbClr val="000000"/>
                  </a:outerShdw>
                </a:effectLst>
              </a:rPr>
              <a:t>SEGNI</a:t>
            </a:r>
            <a:endParaRPr lang="it-IT" sz="3400" b="1" dirty="0">
              <a:solidFill>
                <a:srgbClr val="00FF00"/>
              </a:solidFill>
            </a:endParaRPr>
          </a:p>
          <a:p>
            <a:pPr>
              <a:buClr>
                <a:srgbClr val="FF0000"/>
              </a:buClr>
              <a:buFont typeface="Wingdings" pitchFamily="2" charset="2"/>
              <a:buChar char="ü"/>
            </a:pPr>
            <a:r>
              <a:rPr lang="it-IT" dirty="0">
                <a:solidFill>
                  <a:srgbClr val="FF0000"/>
                </a:solidFill>
                <a:latin typeface="Comic Sans MS" pitchFamily="66" charset="0"/>
              </a:rPr>
              <a:t>III/IV tono</a:t>
            </a:r>
          </a:p>
          <a:p>
            <a:pPr>
              <a:buClr>
                <a:srgbClr val="FF0000"/>
              </a:buClr>
              <a:buFont typeface="Wingdings" pitchFamily="2" charset="2"/>
              <a:buChar char="ü"/>
            </a:pPr>
            <a:r>
              <a:rPr lang="it-IT" dirty="0">
                <a:solidFill>
                  <a:srgbClr val="FF0000"/>
                </a:solidFill>
                <a:latin typeface="Comic Sans MS" pitchFamily="66" charset="0"/>
              </a:rPr>
              <a:t>rantoli crepitanti </a:t>
            </a:r>
          </a:p>
          <a:p>
            <a:pPr>
              <a:buClr>
                <a:srgbClr val="FF0000"/>
              </a:buClr>
              <a:buFont typeface="Wingdings" pitchFamily="2" charset="2"/>
              <a:buChar char="ü"/>
            </a:pPr>
            <a:r>
              <a:rPr lang="it-IT" dirty="0">
                <a:solidFill>
                  <a:srgbClr val="FF0000"/>
                </a:solidFill>
                <a:latin typeface="Comic Sans MS" pitchFamily="66" charset="0"/>
              </a:rPr>
              <a:t>cianosi </a:t>
            </a:r>
          </a:p>
          <a:p>
            <a:pPr>
              <a:buClr>
                <a:srgbClr val="FF0000"/>
              </a:buClr>
              <a:buFont typeface="Wingdings" pitchFamily="2" charset="2"/>
              <a:buChar char="ü"/>
            </a:pPr>
            <a:r>
              <a:rPr lang="it-IT" dirty="0">
                <a:solidFill>
                  <a:srgbClr val="FF0000"/>
                </a:solidFill>
                <a:latin typeface="Comic Sans MS" pitchFamily="66" charset="0"/>
              </a:rPr>
              <a:t>turgore giugulare</a:t>
            </a:r>
          </a:p>
          <a:p>
            <a:pPr>
              <a:buClr>
                <a:srgbClr val="FF0000"/>
              </a:buClr>
              <a:buFont typeface="Wingdings" pitchFamily="2" charset="2"/>
              <a:buChar char="ü"/>
            </a:pPr>
            <a:r>
              <a:rPr lang="it-IT" dirty="0">
                <a:solidFill>
                  <a:srgbClr val="FF0000"/>
                </a:solidFill>
                <a:latin typeface="Comic Sans MS" pitchFamily="66" charset="0"/>
              </a:rPr>
              <a:t>epatomegalia</a:t>
            </a:r>
          </a:p>
          <a:p>
            <a:pPr>
              <a:buClr>
                <a:srgbClr val="FF0000"/>
              </a:buClr>
              <a:buFont typeface="Wingdings" pitchFamily="2" charset="2"/>
              <a:buChar char="ü"/>
            </a:pPr>
            <a:r>
              <a:rPr lang="it-IT" dirty="0">
                <a:solidFill>
                  <a:srgbClr val="FF0000"/>
                </a:solidFill>
                <a:latin typeface="Comic Sans MS" pitchFamily="66" charset="0"/>
              </a:rPr>
              <a:t>edemi declivi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979</TotalTime>
  <Words>3397</Words>
  <Application>Microsoft Office PowerPoint</Application>
  <PresentationFormat>Widescreen</PresentationFormat>
  <Paragraphs>451</Paragraphs>
  <Slides>88</Slides>
  <Notes>41</Notes>
  <HiddenSlides>0</HiddenSlides>
  <MMClips>0</MMClips>
  <ScaleCrop>false</ScaleCrop>
  <HeadingPairs>
    <vt:vector size="6" baseType="variant">
      <vt:variant>
        <vt:lpstr>Caratteri utilizzati</vt:lpstr>
      </vt:variant>
      <vt:variant>
        <vt:i4>17</vt:i4>
      </vt:variant>
      <vt:variant>
        <vt:lpstr>Tema</vt:lpstr>
      </vt:variant>
      <vt:variant>
        <vt:i4>1</vt:i4>
      </vt:variant>
      <vt:variant>
        <vt:lpstr>Titoli diapositive</vt:lpstr>
      </vt:variant>
      <vt:variant>
        <vt:i4>88</vt:i4>
      </vt:variant>
    </vt:vector>
  </HeadingPairs>
  <TitlesOfParts>
    <vt:vector size="106" baseType="lpstr">
      <vt:lpstr>Arial</vt:lpstr>
      <vt:lpstr>Calibri</vt:lpstr>
      <vt:lpstr>Calibri Light</vt:lpstr>
      <vt:lpstr>CMR9</vt:lpstr>
      <vt:lpstr>CMSY10</vt:lpstr>
      <vt:lpstr>Comic Sans MS</vt:lpstr>
      <vt:lpstr>helvetica neue</vt:lpstr>
      <vt:lpstr>JansonTextLTStd-Italic</vt:lpstr>
      <vt:lpstr>JansonTextLTStd-Roman</vt:lpstr>
      <vt:lpstr>Times New Roman</vt:lpstr>
      <vt:lpstr>TimesNewRomanPS-BoldMT</vt:lpstr>
      <vt:lpstr>TimesNewRomanPS-ItalicMT</vt:lpstr>
      <vt:lpstr>TimesNewRomanPSMT</vt:lpstr>
      <vt:lpstr>URWPalladioL-Bold</vt:lpstr>
      <vt:lpstr>URWPalladioL-Ital</vt:lpstr>
      <vt:lpstr>URWPalladioL-Roma</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HIGH FILLING PRESSURE</vt:lpstr>
      <vt:lpstr>Presentazione standard di PowerPoint</vt:lpstr>
      <vt:lpstr>LOW CARDIAC OUTPUT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Ruolo della compliance arteriosa sulla pressione  arteriosa ed effetto dell’ invecchiamento</vt:lpstr>
      <vt:lpstr>Presentazione standard di PowerPoint</vt:lpstr>
      <vt:lpstr>Presentazione standard di PowerPoint</vt:lpstr>
      <vt:lpstr>Presentazione standard di PowerPoint</vt:lpstr>
      <vt:lpstr>Presentazione standard di PowerPoint</vt:lpstr>
      <vt:lpstr>Presentazione standard di PowerPoint</vt:lpstr>
      <vt:lpstr>Conseguenze dell'Ipertensione Arteriosa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INVECCHIAMENTO CARDIACO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 Z</dc:creator>
  <cp:lastModifiedBy>Gianfranco</cp:lastModifiedBy>
  <cp:revision>98</cp:revision>
  <dcterms:created xsi:type="dcterms:W3CDTF">2020-09-30T20:37:42Z</dcterms:created>
  <dcterms:modified xsi:type="dcterms:W3CDTF">2023-11-08T10:42:40Z</dcterms:modified>
</cp:coreProperties>
</file>