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 id="2147483819" r:id="rId3"/>
    <p:sldMasterId id="2147483831" r:id="rId4"/>
    <p:sldMasterId id="2147483843" r:id="rId5"/>
    <p:sldMasterId id="2147483855" r:id="rId6"/>
    <p:sldMasterId id="2147483867" r:id="rId7"/>
    <p:sldMasterId id="2147483879" r:id="rId8"/>
    <p:sldMasterId id="2147483891" r:id="rId9"/>
    <p:sldMasterId id="2147483903" r:id="rId10"/>
    <p:sldMasterId id="2147483916" r:id="rId11"/>
    <p:sldMasterId id="2147483928" r:id="rId12"/>
    <p:sldMasterId id="2147483940" r:id="rId13"/>
    <p:sldMasterId id="2147483952" r:id="rId14"/>
    <p:sldMasterId id="2147483964" r:id="rId15"/>
    <p:sldMasterId id="2147483978" r:id="rId16"/>
    <p:sldMasterId id="2147483992" r:id="rId17"/>
    <p:sldMasterId id="2147484007" r:id="rId18"/>
    <p:sldMasterId id="2147484021" r:id="rId19"/>
    <p:sldMasterId id="2147484033" r:id="rId20"/>
    <p:sldMasterId id="2147484045" r:id="rId21"/>
    <p:sldMasterId id="2147484057" r:id="rId22"/>
  </p:sldMasterIdLst>
  <p:notesMasterIdLst>
    <p:notesMasterId r:id="rId136"/>
  </p:notesMasterIdLst>
  <p:sldIdLst>
    <p:sldId id="256" r:id="rId23"/>
    <p:sldId id="1205" r:id="rId24"/>
    <p:sldId id="276" r:id="rId25"/>
    <p:sldId id="1253" r:id="rId26"/>
    <p:sldId id="1216" r:id="rId27"/>
    <p:sldId id="1230" r:id="rId28"/>
    <p:sldId id="1233" r:id="rId29"/>
    <p:sldId id="292" r:id="rId30"/>
    <p:sldId id="391" r:id="rId31"/>
    <p:sldId id="392" r:id="rId32"/>
    <p:sldId id="300" r:id="rId33"/>
    <p:sldId id="378" r:id="rId34"/>
    <p:sldId id="1254" r:id="rId35"/>
    <p:sldId id="258" r:id="rId36"/>
    <p:sldId id="396" r:id="rId37"/>
    <p:sldId id="401" r:id="rId38"/>
    <p:sldId id="375" r:id="rId39"/>
    <p:sldId id="402" r:id="rId40"/>
    <p:sldId id="1235" r:id="rId41"/>
    <p:sldId id="1202" r:id="rId42"/>
    <p:sldId id="1201" r:id="rId43"/>
    <p:sldId id="278" r:id="rId44"/>
    <p:sldId id="1206" r:id="rId45"/>
    <p:sldId id="279" r:id="rId46"/>
    <p:sldId id="290" r:id="rId47"/>
    <p:sldId id="1203" r:id="rId48"/>
    <p:sldId id="1204" r:id="rId49"/>
    <p:sldId id="1261" r:id="rId50"/>
    <p:sldId id="273" r:id="rId51"/>
    <p:sldId id="1260" r:id="rId52"/>
    <p:sldId id="1231" r:id="rId53"/>
    <p:sldId id="1236" r:id="rId54"/>
    <p:sldId id="1237" r:id="rId55"/>
    <p:sldId id="1240" r:id="rId56"/>
    <p:sldId id="268" r:id="rId57"/>
    <p:sldId id="1242" r:id="rId58"/>
    <p:sldId id="1262" r:id="rId59"/>
    <p:sldId id="1215" r:id="rId60"/>
    <p:sldId id="1258" r:id="rId61"/>
    <p:sldId id="1259" r:id="rId62"/>
    <p:sldId id="1250" r:id="rId63"/>
    <p:sldId id="1248" r:id="rId64"/>
    <p:sldId id="1257" r:id="rId65"/>
    <p:sldId id="1234" r:id="rId66"/>
    <p:sldId id="1251" r:id="rId67"/>
    <p:sldId id="1244" r:id="rId68"/>
    <p:sldId id="261" r:id="rId69"/>
    <p:sldId id="267" r:id="rId70"/>
    <p:sldId id="257" r:id="rId71"/>
    <p:sldId id="260" r:id="rId72"/>
    <p:sldId id="303" r:id="rId73"/>
    <p:sldId id="283" r:id="rId74"/>
    <p:sldId id="311" r:id="rId75"/>
    <p:sldId id="1263" r:id="rId76"/>
    <p:sldId id="263" r:id="rId77"/>
    <p:sldId id="277" r:id="rId78"/>
    <p:sldId id="1264" r:id="rId79"/>
    <p:sldId id="309" r:id="rId80"/>
    <p:sldId id="310" r:id="rId81"/>
    <p:sldId id="1265" r:id="rId82"/>
    <p:sldId id="312" r:id="rId83"/>
    <p:sldId id="313" r:id="rId84"/>
    <p:sldId id="314" r:id="rId85"/>
    <p:sldId id="315" r:id="rId86"/>
    <p:sldId id="316" r:id="rId87"/>
    <p:sldId id="317" r:id="rId88"/>
    <p:sldId id="330" r:id="rId89"/>
    <p:sldId id="331" r:id="rId90"/>
    <p:sldId id="332" r:id="rId91"/>
    <p:sldId id="333" r:id="rId92"/>
    <p:sldId id="322" r:id="rId93"/>
    <p:sldId id="323" r:id="rId94"/>
    <p:sldId id="324" r:id="rId95"/>
    <p:sldId id="325" r:id="rId96"/>
    <p:sldId id="326" r:id="rId97"/>
    <p:sldId id="301" r:id="rId98"/>
    <p:sldId id="302" r:id="rId99"/>
    <p:sldId id="286" r:id="rId100"/>
    <p:sldId id="344" r:id="rId101"/>
    <p:sldId id="304" r:id="rId102"/>
    <p:sldId id="336" r:id="rId103"/>
    <p:sldId id="294" r:id="rId104"/>
    <p:sldId id="1266" r:id="rId105"/>
    <p:sldId id="1267" r:id="rId106"/>
    <p:sldId id="271" r:id="rId107"/>
    <p:sldId id="269" r:id="rId108"/>
    <p:sldId id="262" r:id="rId109"/>
    <p:sldId id="1268" r:id="rId110"/>
    <p:sldId id="1269" r:id="rId111"/>
    <p:sldId id="334" r:id="rId112"/>
    <p:sldId id="1270" r:id="rId113"/>
    <p:sldId id="284" r:id="rId114"/>
    <p:sldId id="275" r:id="rId115"/>
    <p:sldId id="287" r:id="rId116"/>
    <p:sldId id="288" r:id="rId117"/>
    <p:sldId id="289" r:id="rId118"/>
    <p:sldId id="1271" r:id="rId119"/>
    <p:sldId id="291" r:id="rId120"/>
    <p:sldId id="1272" r:id="rId121"/>
    <p:sldId id="293" r:id="rId122"/>
    <p:sldId id="1273" r:id="rId123"/>
    <p:sldId id="298" r:id="rId124"/>
    <p:sldId id="340" r:id="rId125"/>
    <p:sldId id="1274" r:id="rId126"/>
    <p:sldId id="342" r:id="rId127"/>
    <p:sldId id="338" r:id="rId128"/>
    <p:sldId id="339" r:id="rId129"/>
    <p:sldId id="264" r:id="rId130"/>
    <p:sldId id="1275" r:id="rId131"/>
    <p:sldId id="306" r:id="rId132"/>
    <p:sldId id="305" r:id="rId133"/>
    <p:sldId id="327" r:id="rId134"/>
    <p:sldId id="329"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p:scale>
        <a:sx n="56" d="100"/>
        <a:sy n="56" d="100"/>
      </p:scale>
      <p:origin x="0" y="-47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slide" Target="slides/slide102.xml"/><Relationship Id="rId129" Type="http://schemas.openxmlformats.org/officeDocument/2006/relationships/slide" Target="slides/slide107.xml"/><Relationship Id="rId13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32" Type="http://schemas.openxmlformats.org/officeDocument/2006/relationships/slide" Target="slides/slide110.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notesMaster" Target="notesMasters/notesMaster1.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D0A24-2089-47DF-BE4A-3ECC911DBE89}" type="doc">
      <dgm:prSet loTypeId="urn:microsoft.com/office/officeart/2005/8/layout/orgChart1" loCatId="hierarchy" qsTypeId="urn:microsoft.com/office/officeart/2005/8/quickstyle/simple2" qsCatId="simple" csTypeId="urn:microsoft.com/office/officeart/2005/8/colors/colorful2" csCatId="colorful" phldr="1"/>
      <dgm:spPr/>
      <dgm:t>
        <a:bodyPr/>
        <a:lstStyle/>
        <a:p>
          <a:endParaRPr lang="en-US"/>
        </a:p>
      </dgm:t>
    </dgm:pt>
    <dgm:pt modelId="{7DB0E56A-C196-4AA1-9264-C11B4899FE64}">
      <dgm:prSet custT="1"/>
      <dgm:spPr>
        <a:solidFill>
          <a:srgbClr val="92D050"/>
        </a:solidFill>
      </dgm:spPr>
      <dgm:t>
        <a:bodyPr/>
        <a:lstStyle/>
        <a:p>
          <a:r>
            <a:rPr lang="it-IT" sz="2400" b="1" u="sng" dirty="0">
              <a:effectLst>
                <a:outerShdw blurRad="38100" dist="38100" dir="2700000" algn="tl">
                  <a:srgbClr val="000000">
                    <a:alpha val="43137"/>
                  </a:srgbClr>
                </a:outerShdw>
              </a:effectLst>
            </a:rPr>
            <a:t>FIB-4</a:t>
          </a:r>
          <a:r>
            <a:rPr lang="it-IT" sz="1300" b="1" u="sng" dirty="0">
              <a:effectLst>
                <a:outerShdw blurRad="38100" dist="38100" dir="2700000" algn="tl">
                  <a:srgbClr val="000000">
                    <a:alpha val="43137"/>
                  </a:srgbClr>
                </a:outerShdw>
              </a:effectLst>
            </a:rPr>
            <a:t> </a:t>
          </a:r>
          <a:endParaRPr lang="en-US" sz="1300" dirty="0">
            <a:effectLst>
              <a:outerShdw blurRad="38100" dist="38100" dir="2700000" algn="tl">
                <a:srgbClr val="000000">
                  <a:alpha val="43137"/>
                </a:srgbClr>
              </a:outerShdw>
            </a:effectLst>
          </a:endParaRPr>
        </a:p>
      </dgm:t>
    </dgm:pt>
    <dgm:pt modelId="{77BBB472-3DEA-4C61-981C-B82B6FE9ECE8}" type="parTrans" cxnId="{C10827F6-2E29-4AF7-AA47-06F7864344DC}">
      <dgm:prSet/>
      <dgm:spPr/>
      <dgm:t>
        <a:bodyPr/>
        <a:lstStyle/>
        <a:p>
          <a:endParaRPr lang="en-US"/>
        </a:p>
      </dgm:t>
    </dgm:pt>
    <dgm:pt modelId="{81E20F13-60CF-492C-A679-2CC48ABA7E3E}" type="sibTrans" cxnId="{C10827F6-2E29-4AF7-AA47-06F7864344DC}">
      <dgm:prSet/>
      <dgm:spPr/>
      <dgm:t>
        <a:bodyPr/>
        <a:lstStyle/>
        <a:p>
          <a:endParaRPr lang="en-US"/>
        </a:p>
      </dgm:t>
    </dgm:pt>
    <dgm:pt modelId="{4EBC70C3-1859-4937-96D5-FD228E99068D}">
      <dgm:prSet/>
      <dgm:spPr>
        <a:solidFill>
          <a:srgbClr val="92D050"/>
        </a:solidFill>
      </dgm:spPr>
      <dgm:t>
        <a:bodyPr/>
        <a:lstStyle/>
        <a:p>
          <a:r>
            <a:rPr lang="it-IT" dirty="0">
              <a:effectLst>
                <a:outerShdw blurRad="38100" dist="38100" dir="2700000" algn="tl">
                  <a:srgbClr val="000000">
                    <a:alpha val="43137"/>
                  </a:srgbClr>
                </a:outerShdw>
              </a:effectLst>
            </a:rPr>
            <a:t>= (</a:t>
          </a:r>
          <a:r>
            <a:rPr lang="it-IT" b="1" dirty="0">
              <a:effectLst>
                <a:outerShdw blurRad="38100" dist="38100" dir="2700000" algn="tl">
                  <a:srgbClr val="000000">
                    <a:alpha val="43137"/>
                  </a:srgbClr>
                </a:outerShdw>
              </a:effectLst>
            </a:rPr>
            <a:t>Age</a:t>
          </a:r>
          <a:r>
            <a:rPr lang="it-IT" dirty="0">
              <a:effectLst>
                <a:outerShdw blurRad="38100" dist="38100" dir="2700000" algn="tl">
                  <a:srgbClr val="000000">
                    <a:alpha val="43137"/>
                  </a:srgbClr>
                </a:outerShdw>
              </a:effectLst>
            </a:rPr>
            <a:t> x </a:t>
          </a:r>
          <a:r>
            <a:rPr lang="it-IT" b="1" dirty="0">
              <a:effectLst>
                <a:outerShdw blurRad="38100" dist="38100" dir="2700000" algn="tl">
                  <a:srgbClr val="000000">
                    <a:alpha val="43137"/>
                  </a:srgbClr>
                </a:outerShdw>
              </a:effectLst>
            </a:rPr>
            <a:t>AST</a:t>
          </a:r>
          <a:r>
            <a:rPr lang="it-IT" dirty="0">
              <a:effectLst>
                <a:outerShdw blurRad="38100" dist="38100" dir="2700000" algn="tl">
                  <a:srgbClr val="000000">
                    <a:alpha val="43137"/>
                  </a:srgbClr>
                </a:outerShdw>
              </a:effectLst>
            </a:rPr>
            <a:t>) / (</a:t>
          </a:r>
          <a:r>
            <a:rPr lang="it-IT" b="1" dirty="0" err="1">
              <a:effectLst>
                <a:outerShdw blurRad="38100" dist="38100" dir="2700000" algn="tl">
                  <a:srgbClr val="000000">
                    <a:alpha val="43137"/>
                  </a:srgbClr>
                </a:outerShdw>
              </a:effectLst>
            </a:rPr>
            <a:t>Platelets</a:t>
          </a:r>
          <a:r>
            <a:rPr lang="it-IT" dirty="0">
              <a:effectLst>
                <a:outerShdw blurRad="38100" dist="38100" dir="2700000" algn="tl">
                  <a:srgbClr val="000000">
                    <a:alpha val="43137"/>
                  </a:srgbClr>
                </a:outerShdw>
              </a:effectLst>
            </a:rPr>
            <a:t> x √ (</a:t>
          </a:r>
          <a:r>
            <a:rPr lang="it-IT" b="1" dirty="0">
              <a:effectLst>
                <a:outerShdw blurRad="38100" dist="38100" dir="2700000" algn="tl">
                  <a:srgbClr val="000000">
                    <a:alpha val="43137"/>
                  </a:srgbClr>
                </a:outerShdw>
              </a:effectLst>
            </a:rPr>
            <a:t>ALT</a:t>
          </a:r>
          <a:r>
            <a:rPr lang="it-IT"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dgm:t>
    </dgm:pt>
    <dgm:pt modelId="{AFC2A7C4-B1ED-4450-8C7E-528D92CF77D1}" type="parTrans" cxnId="{D9262C23-5ED6-49FC-957D-88BDF76EA7E8}">
      <dgm:prSet/>
      <dgm:spPr/>
      <dgm:t>
        <a:bodyPr/>
        <a:lstStyle/>
        <a:p>
          <a:endParaRPr lang="en-US"/>
        </a:p>
      </dgm:t>
    </dgm:pt>
    <dgm:pt modelId="{2CD94594-CA62-4BC4-93C2-8F1D6DDA2773}" type="sibTrans" cxnId="{D9262C23-5ED6-49FC-957D-88BDF76EA7E8}">
      <dgm:prSet/>
      <dgm:spPr/>
      <dgm:t>
        <a:bodyPr/>
        <a:lstStyle/>
        <a:p>
          <a:endParaRPr lang="en-US"/>
        </a:p>
      </dgm:t>
    </dgm:pt>
    <dgm:pt modelId="{6A8BE315-F545-4D95-A87E-8364AA19BF9F}">
      <dgm:prSet/>
      <dgm:spPr/>
      <dgm:t>
        <a:bodyPr/>
        <a:lstStyle/>
        <a:p>
          <a:r>
            <a:rPr lang="it-IT" dirty="0">
              <a:effectLst>
                <a:outerShdw blurRad="38100" dist="38100" dir="2700000" algn="tl">
                  <a:srgbClr val="000000">
                    <a:alpha val="43137"/>
                  </a:srgbClr>
                </a:outerShdw>
              </a:effectLst>
            </a:rPr>
            <a:t>Score &lt; 1,3 </a:t>
          </a:r>
          <a:r>
            <a:rPr lang="it-IT" dirty="0" err="1">
              <a:effectLst>
                <a:outerShdw blurRad="38100" dist="38100" dir="2700000" algn="tl">
                  <a:srgbClr val="000000">
                    <a:alpha val="43137"/>
                  </a:srgbClr>
                </a:outerShdw>
              </a:effectLst>
            </a:rPr>
            <a:t>escludes</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(low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of F3-F4)</a:t>
          </a:r>
          <a:endParaRPr lang="en-US" dirty="0">
            <a:effectLst>
              <a:outerShdw blurRad="38100" dist="38100" dir="2700000" algn="tl">
                <a:srgbClr val="000000">
                  <a:alpha val="43137"/>
                </a:srgbClr>
              </a:outerShdw>
            </a:effectLst>
          </a:endParaRPr>
        </a:p>
      </dgm:t>
    </dgm:pt>
    <dgm:pt modelId="{75E1B4EB-1EEF-4295-B93F-FCD284955C74}" type="parTrans" cxnId="{74B158B0-3C85-4CE9-B3FF-31032881D340}">
      <dgm:prSet/>
      <dgm:spPr>
        <a:ln>
          <a:solidFill>
            <a:schemeClr val="bg1"/>
          </a:solidFill>
        </a:ln>
      </dgm:spPr>
      <dgm:t>
        <a:bodyPr/>
        <a:lstStyle/>
        <a:p>
          <a:endParaRPr lang="en-US"/>
        </a:p>
      </dgm:t>
    </dgm:pt>
    <dgm:pt modelId="{B828131E-FDEE-4C06-AC7A-61451BA5D596}" type="sibTrans" cxnId="{74B158B0-3C85-4CE9-B3FF-31032881D340}">
      <dgm:prSet/>
      <dgm:spPr/>
      <dgm:t>
        <a:bodyPr/>
        <a:lstStyle/>
        <a:p>
          <a:endParaRPr lang="en-US"/>
        </a:p>
      </dgm:t>
    </dgm:pt>
    <dgm:pt modelId="{2BCE7E9E-D25D-4960-862D-8313234965AB}">
      <dgm:prSet/>
      <dgm:spPr/>
      <dgm:t>
        <a:bodyPr/>
        <a:lstStyle/>
        <a:p>
          <a:r>
            <a:rPr lang="it-IT" dirty="0">
              <a:effectLst>
                <a:outerShdw blurRad="38100" dist="38100" dir="2700000" algn="tl">
                  <a:srgbClr val="000000">
                    <a:alpha val="43137"/>
                  </a:srgbClr>
                </a:outerShdw>
              </a:effectLst>
            </a:rPr>
            <a:t>Score &gt;3,25 </a:t>
          </a:r>
          <a:r>
            <a:rPr lang="it-IT" dirty="0" err="1">
              <a:effectLst>
                <a:outerShdw blurRad="38100" dist="38100" dir="2700000" algn="tl">
                  <a:srgbClr val="000000">
                    <a:alpha val="43137"/>
                  </a:srgbClr>
                </a:outerShdw>
              </a:effectLst>
            </a:rPr>
            <a:t>predictive</a:t>
          </a:r>
          <a:r>
            <a:rPr lang="it-IT" dirty="0">
              <a:effectLst>
                <a:outerShdw blurRad="38100" dist="38100" dir="2700000" algn="tl">
                  <a:srgbClr val="000000">
                    <a:alpha val="43137"/>
                  </a:srgbClr>
                </a:outerShdw>
              </a:effectLst>
            </a:rPr>
            <a:t> of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(high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of F3-F4)</a:t>
          </a:r>
          <a:endParaRPr lang="en-US" dirty="0">
            <a:effectLst>
              <a:outerShdw blurRad="38100" dist="38100" dir="2700000" algn="tl">
                <a:srgbClr val="000000">
                  <a:alpha val="43137"/>
                </a:srgbClr>
              </a:outerShdw>
            </a:effectLst>
          </a:endParaRPr>
        </a:p>
      </dgm:t>
    </dgm:pt>
    <dgm:pt modelId="{143A1F23-1785-46F1-AEA0-8AA79CB755D4}" type="parTrans" cxnId="{82B04534-1C00-4D17-89BA-29226A81A3E8}">
      <dgm:prSet/>
      <dgm:spPr>
        <a:ln>
          <a:solidFill>
            <a:schemeClr val="bg1"/>
          </a:solidFill>
        </a:ln>
      </dgm:spPr>
      <dgm:t>
        <a:bodyPr/>
        <a:lstStyle/>
        <a:p>
          <a:endParaRPr lang="en-US"/>
        </a:p>
      </dgm:t>
    </dgm:pt>
    <dgm:pt modelId="{55C03AEE-5DA0-4B89-852E-F8678BFE87FA}" type="sibTrans" cxnId="{82B04534-1C00-4D17-89BA-29226A81A3E8}">
      <dgm:prSet/>
      <dgm:spPr/>
      <dgm:t>
        <a:bodyPr/>
        <a:lstStyle/>
        <a:p>
          <a:endParaRPr lang="en-US"/>
        </a:p>
      </dgm:t>
    </dgm:pt>
    <dgm:pt modelId="{975A1001-B181-47FD-9C80-DE3A3EA5935A}">
      <dgm:prSet custT="1"/>
      <dgm:spPr>
        <a:solidFill>
          <a:schemeClr val="accent2">
            <a:lumMod val="75000"/>
          </a:schemeClr>
        </a:solidFill>
      </dgm:spPr>
      <dgm:t>
        <a:bodyPr/>
        <a:lstStyle/>
        <a:p>
          <a:r>
            <a:rPr lang="it-IT" sz="1800" b="1" u="sng" dirty="0">
              <a:effectLst>
                <a:outerShdw blurRad="38100" dist="38100" dir="2700000" algn="tl">
                  <a:srgbClr val="000000">
                    <a:alpha val="43137"/>
                  </a:srgbClr>
                </a:outerShdw>
              </a:effectLst>
            </a:rPr>
            <a:t>NAFLD FIBROSIS SCORE</a:t>
          </a:r>
          <a:endParaRPr lang="en-US" sz="1800" dirty="0">
            <a:effectLst>
              <a:outerShdw blurRad="38100" dist="38100" dir="2700000" algn="tl">
                <a:srgbClr val="000000">
                  <a:alpha val="43137"/>
                </a:srgbClr>
              </a:outerShdw>
            </a:effectLst>
          </a:endParaRPr>
        </a:p>
      </dgm:t>
    </dgm:pt>
    <dgm:pt modelId="{B0A7C2CD-AE7A-4F5B-99C8-C84D4C0CE16C}" type="parTrans" cxnId="{4ACB9CBD-27A3-4962-80E4-E98C2A78D0D1}">
      <dgm:prSet/>
      <dgm:spPr/>
      <dgm:t>
        <a:bodyPr/>
        <a:lstStyle/>
        <a:p>
          <a:endParaRPr lang="en-US"/>
        </a:p>
      </dgm:t>
    </dgm:pt>
    <dgm:pt modelId="{8D898EFB-0B0C-4657-8B31-13C1F39D9169}" type="sibTrans" cxnId="{4ACB9CBD-27A3-4962-80E4-E98C2A78D0D1}">
      <dgm:prSet/>
      <dgm:spPr/>
      <dgm:t>
        <a:bodyPr/>
        <a:lstStyle/>
        <a:p>
          <a:endParaRPr lang="en-US"/>
        </a:p>
      </dgm:t>
    </dgm:pt>
    <dgm:pt modelId="{BD4F9A0B-4381-488B-9F25-04DBBA009ADB}">
      <dgm:prSet/>
      <dgm:spPr>
        <a:solidFill>
          <a:schemeClr val="accent2">
            <a:lumMod val="75000"/>
          </a:schemeClr>
        </a:solidFill>
      </dgm:spPr>
      <dgm:t>
        <a:bodyPr/>
        <a:lstStyle/>
        <a:p>
          <a:r>
            <a:rPr lang="it-IT" dirty="0">
              <a:effectLst>
                <a:outerShdw blurRad="38100" dist="38100" dir="2700000" algn="tl">
                  <a:srgbClr val="000000">
                    <a:alpha val="43137"/>
                  </a:srgbClr>
                </a:outerShdw>
              </a:effectLst>
            </a:rPr>
            <a:t>= -1.675 + 0.037 x </a:t>
          </a:r>
          <a:r>
            <a:rPr lang="it-IT" b="1" dirty="0">
              <a:effectLst>
                <a:outerShdw blurRad="38100" dist="38100" dir="2700000" algn="tl">
                  <a:srgbClr val="000000">
                    <a:alpha val="43137"/>
                  </a:srgbClr>
                </a:outerShdw>
              </a:effectLst>
            </a:rPr>
            <a:t>Age</a:t>
          </a:r>
          <a:r>
            <a:rPr lang="it-IT" dirty="0">
              <a:effectLst>
                <a:outerShdw blurRad="38100" dist="38100" dir="2700000" algn="tl">
                  <a:srgbClr val="000000">
                    <a:alpha val="43137"/>
                  </a:srgbClr>
                </a:outerShdw>
              </a:effectLst>
            </a:rPr>
            <a:t> + 0.094 x </a:t>
          </a:r>
          <a:r>
            <a:rPr lang="it-IT" b="1" dirty="0">
              <a:effectLst>
                <a:outerShdw blurRad="38100" dist="38100" dir="2700000" algn="tl">
                  <a:srgbClr val="000000">
                    <a:alpha val="43137"/>
                  </a:srgbClr>
                </a:outerShdw>
              </a:effectLst>
            </a:rPr>
            <a:t>BMI</a:t>
          </a:r>
          <a:r>
            <a:rPr lang="it-IT" dirty="0">
              <a:effectLst>
                <a:outerShdw blurRad="38100" dist="38100" dir="2700000" algn="tl">
                  <a:srgbClr val="000000">
                    <a:alpha val="43137"/>
                  </a:srgbClr>
                </a:outerShdw>
              </a:effectLst>
            </a:rPr>
            <a:t> + 1.13 x </a:t>
          </a:r>
          <a:r>
            <a:rPr lang="it-IT" b="1" dirty="0">
              <a:effectLst>
                <a:outerShdw blurRad="38100" dist="38100" dir="2700000" algn="tl">
                  <a:srgbClr val="000000">
                    <a:alpha val="43137"/>
                  </a:srgbClr>
                </a:outerShdw>
              </a:effectLst>
            </a:rPr>
            <a:t>IFG/</a:t>
          </a:r>
          <a:r>
            <a:rPr lang="it-IT" b="1" dirty="0" err="1">
              <a:effectLst>
                <a:outerShdw blurRad="38100" dist="38100" dir="2700000" algn="tl">
                  <a:srgbClr val="000000">
                    <a:alpha val="43137"/>
                  </a:srgbClr>
                </a:outerShdw>
              </a:effectLst>
            </a:rPr>
            <a:t>diabetes</a:t>
          </a:r>
          <a:r>
            <a:rPr lang="it-IT" b="1" dirty="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+ 0.99 x </a:t>
          </a:r>
          <a:r>
            <a:rPr lang="it-IT" b="1" dirty="0">
              <a:effectLst>
                <a:outerShdw blurRad="38100" dist="38100" dir="2700000" algn="tl">
                  <a:srgbClr val="000000">
                    <a:alpha val="43137"/>
                  </a:srgbClr>
                </a:outerShdw>
              </a:effectLst>
            </a:rPr>
            <a:t>AST/ALT </a:t>
          </a:r>
          <a:r>
            <a:rPr lang="it-IT" dirty="0">
              <a:effectLst>
                <a:outerShdw blurRad="38100" dist="38100" dir="2700000" algn="tl">
                  <a:srgbClr val="000000">
                    <a:alpha val="43137"/>
                  </a:srgbClr>
                </a:outerShdw>
              </a:effectLst>
            </a:rPr>
            <a:t>ratio – 0.013 x </a:t>
          </a:r>
          <a:r>
            <a:rPr lang="it-IT" b="1" dirty="0" err="1">
              <a:effectLst>
                <a:outerShdw blurRad="38100" dist="38100" dir="2700000" algn="tl">
                  <a:srgbClr val="000000">
                    <a:alpha val="43137"/>
                  </a:srgbClr>
                </a:outerShdw>
              </a:effectLst>
            </a:rPr>
            <a:t>Platelets</a:t>
          </a:r>
          <a:r>
            <a:rPr lang="it-IT" dirty="0">
              <a:effectLst>
                <a:outerShdw blurRad="38100" dist="38100" dir="2700000" algn="tl">
                  <a:srgbClr val="000000">
                    <a:alpha val="43137"/>
                  </a:srgbClr>
                </a:outerShdw>
              </a:effectLst>
            </a:rPr>
            <a:t> – 0.66 x </a:t>
          </a:r>
          <a:r>
            <a:rPr lang="it-IT" b="1" dirty="0" err="1">
              <a:effectLst>
                <a:outerShdw blurRad="38100" dist="38100" dir="2700000" algn="tl">
                  <a:srgbClr val="000000">
                    <a:alpha val="43137"/>
                  </a:srgbClr>
                </a:outerShdw>
              </a:effectLst>
            </a:rPr>
            <a:t>Albumin</a:t>
          </a:r>
          <a:endParaRPr lang="en-US" dirty="0">
            <a:effectLst>
              <a:outerShdw blurRad="38100" dist="38100" dir="2700000" algn="tl">
                <a:srgbClr val="000000">
                  <a:alpha val="43137"/>
                </a:srgbClr>
              </a:outerShdw>
            </a:effectLst>
          </a:endParaRPr>
        </a:p>
      </dgm:t>
    </dgm:pt>
    <dgm:pt modelId="{BF2E4847-80BE-4476-B7D3-0014841A54D1}" type="parTrans" cxnId="{2E407E1B-B151-4E2A-86C1-3385FB29598E}">
      <dgm:prSet/>
      <dgm:spPr/>
      <dgm:t>
        <a:bodyPr/>
        <a:lstStyle/>
        <a:p>
          <a:endParaRPr lang="en-US"/>
        </a:p>
      </dgm:t>
    </dgm:pt>
    <dgm:pt modelId="{E471F2C5-8D54-4B48-BEEA-D7AD15DD3C94}" type="sibTrans" cxnId="{2E407E1B-B151-4E2A-86C1-3385FB29598E}">
      <dgm:prSet/>
      <dgm:spPr/>
      <dgm:t>
        <a:bodyPr/>
        <a:lstStyle/>
        <a:p>
          <a:endParaRPr lang="en-US"/>
        </a:p>
      </dgm:t>
    </dgm:pt>
    <dgm:pt modelId="{235E21BA-84AB-4FFD-8A22-A5BCA7CE558D}">
      <dgm:prSet/>
      <dgm:spPr/>
      <dgm:t>
        <a:bodyPr/>
        <a:lstStyle/>
        <a:p>
          <a:r>
            <a:rPr lang="it-IT" dirty="0">
              <a:effectLst>
                <a:outerShdw blurRad="38100" dist="38100" dir="2700000" algn="tl">
                  <a:srgbClr val="000000">
                    <a:alpha val="43137"/>
                  </a:srgbClr>
                </a:outerShdw>
              </a:effectLst>
            </a:rPr>
            <a:t>Score &lt;-1,455 </a:t>
          </a:r>
          <a:r>
            <a:rPr lang="it-IT" dirty="0" err="1">
              <a:effectLst>
                <a:outerShdw blurRad="38100" dist="38100" dir="2700000" algn="tl">
                  <a:srgbClr val="000000">
                    <a:alpha val="43137"/>
                  </a:srgbClr>
                </a:outerShdw>
              </a:effectLst>
            </a:rPr>
            <a:t>escludes</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(low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F3-F4)</a:t>
          </a:r>
          <a:endParaRPr lang="en-US" dirty="0">
            <a:effectLst>
              <a:outerShdw blurRad="38100" dist="38100" dir="2700000" algn="tl">
                <a:srgbClr val="000000">
                  <a:alpha val="43137"/>
                </a:srgbClr>
              </a:outerShdw>
            </a:effectLst>
          </a:endParaRPr>
        </a:p>
      </dgm:t>
    </dgm:pt>
    <dgm:pt modelId="{8C903598-89CC-4521-93A8-0360DBA57E24}" type="parTrans" cxnId="{46480920-9203-4656-858F-434FE525D235}">
      <dgm:prSet/>
      <dgm:spPr>
        <a:ln>
          <a:solidFill>
            <a:schemeClr val="bg1"/>
          </a:solidFill>
        </a:ln>
      </dgm:spPr>
      <dgm:t>
        <a:bodyPr/>
        <a:lstStyle/>
        <a:p>
          <a:endParaRPr lang="en-US"/>
        </a:p>
      </dgm:t>
    </dgm:pt>
    <dgm:pt modelId="{6A2C2B1C-3139-4666-9C9C-E31690389EDC}" type="sibTrans" cxnId="{46480920-9203-4656-858F-434FE525D235}">
      <dgm:prSet/>
      <dgm:spPr/>
      <dgm:t>
        <a:bodyPr/>
        <a:lstStyle/>
        <a:p>
          <a:endParaRPr lang="en-US"/>
        </a:p>
      </dgm:t>
    </dgm:pt>
    <dgm:pt modelId="{F6763912-C41A-4511-9B9D-EDF1E1C0C4A6}">
      <dgm:prSet/>
      <dgm:spPr/>
      <dgm:t>
        <a:bodyPr/>
        <a:lstStyle/>
        <a:p>
          <a:r>
            <a:rPr lang="it-IT" dirty="0">
              <a:effectLst>
                <a:outerShdw blurRad="38100" dist="38100" dir="2700000" algn="tl">
                  <a:srgbClr val="000000">
                    <a:alpha val="43137"/>
                  </a:srgbClr>
                </a:outerShdw>
              </a:effectLst>
            </a:rPr>
            <a:t>Score &gt;0.676 </a:t>
          </a:r>
          <a:r>
            <a:rPr lang="it-IT" dirty="0" err="1">
              <a:effectLst>
                <a:outerShdw blurRad="38100" dist="38100" dir="2700000" algn="tl">
                  <a:srgbClr val="000000">
                    <a:alpha val="43137"/>
                  </a:srgbClr>
                </a:outerShdw>
              </a:effectLst>
            </a:rPr>
            <a:t>predictive</a:t>
          </a:r>
          <a:r>
            <a:rPr lang="it-IT" dirty="0">
              <a:effectLst>
                <a:outerShdw blurRad="38100" dist="38100" dir="2700000" algn="tl">
                  <a:srgbClr val="000000">
                    <a:alpha val="43137"/>
                  </a:srgbClr>
                </a:outerShdw>
              </a:effectLst>
            </a:rPr>
            <a:t> of </a:t>
          </a:r>
          <a:r>
            <a:rPr lang="it-IT" dirty="0" err="1">
              <a:effectLst>
                <a:outerShdw blurRad="38100" dist="38100" dir="2700000" algn="tl">
                  <a:srgbClr val="000000">
                    <a:alpha val="43137"/>
                  </a:srgbClr>
                </a:outerShdw>
              </a:effectLst>
            </a:rPr>
            <a:t>fibrosis</a:t>
          </a:r>
          <a:r>
            <a:rPr lang="it-IT" dirty="0">
              <a:effectLst>
                <a:outerShdw blurRad="38100" dist="38100" dir="2700000" algn="tl">
                  <a:srgbClr val="000000">
                    <a:alpha val="43137"/>
                  </a:srgbClr>
                </a:outerShdw>
              </a:effectLst>
            </a:rPr>
            <a:t> (high </a:t>
          </a:r>
          <a:r>
            <a:rPr lang="it-IT" dirty="0" err="1">
              <a:effectLst>
                <a:outerShdw blurRad="38100" dist="38100" dir="2700000" algn="tl">
                  <a:srgbClr val="000000">
                    <a:alpha val="43137"/>
                  </a:srgbClr>
                </a:outerShdw>
              </a:effectLst>
            </a:rPr>
            <a:t>probability</a:t>
          </a:r>
          <a:r>
            <a:rPr lang="it-IT" dirty="0">
              <a:effectLst>
                <a:outerShdw blurRad="38100" dist="38100" dir="2700000" algn="tl">
                  <a:srgbClr val="000000">
                    <a:alpha val="43137"/>
                  </a:srgbClr>
                </a:outerShdw>
              </a:effectLst>
            </a:rPr>
            <a:t> of F3-F4)</a:t>
          </a:r>
          <a:endParaRPr lang="en-US" dirty="0">
            <a:effectLst>
              <a:outerShdw blurRad="38100" dist="38100" dir="2700000" algn="tl">
                <a:srgbClr val="000000">
                  <a:alpha val="43137"/>
                </a:srgbClr>
              </a:outerShdw>
            </a:effectLst>
          </a:endParaRPr>
        </a:p>
      </dgm:t>
    </dgm:pt>
    <dgm:pt modelId="{FCDBF493-05E7-4DDA-B9FA-914FA499E62D}" type="parTrans" cxnId="{69E3FE02-AEE9-494D-BFCF-B6F0F4CF460C}">
      <dgm:prSet/>
      <dgm:spPr>
        <a:ln>
          <a:solidFill>
            <a:schemeClr val="bg1"/>
          </a:solidFill>
        </a:ln>
      </dgm:spPr>
      <dgm:t>
        <a:bodyPr/>
        <a:lstStyle/>
        <a:p>
          <a:endParaRPr lang="en-US"/>
        </a:p>
      </dgm:t>
    </dgm:pt>
    <dgm:pt modelId="{50320ED0-5FA2-49C4-B123-5972BBD54FDE}" type="sibTrans" cxnId="{69E3FE02-AEE9-494D-BFCF-B6F0F4CF460C}">
      <dgm:prSet/>
      <dgm:spPr/>
      <dgm:t>
        <a:bodyPr/>
        <a:lstStyle/>
        <a:p>
          <a:endParaRPr lang="en-US"/>
        </a:p>
      </dgm:t>
    </dgm:pt>
    <dgm:pt modelId="{12C4DF67-8BCD-4E45-B3FB-B42DDD1EB269}" type="pres">
      <dgm:prSet presAssocID="{336D0A24-2089-47DF-BE4A-3ECC911DBE89}" presName="hierChild1" presStyleCnt="0">
        <dgm:presLayoutVars>
          <dgm:orgChart val="1"/>
          <dgm:chPref val="1"/>
          <dgm:dir/>
          <dgm:animOne val="branch"/>
          <dgm:animLvl val="lvl"/>
          <dgm:resizeHandles/>
        </dgm:presLayoutVars>
      </dgm:prSet>
      <dgm:spPr/>
    </dgm:pt>
    <dgm:pt modelId="{7E5C825C-F6F7-400B-A1C1-B8AE19E86535}" type="pres">
      <dgm:prSet presAssocID="{7DB0E56A-C196-4AA1-9264-C11B4899FE64}" presName="hierRoot1" presStyleCnt="0">
        <dgm:presLayoutVars>
          <dgm:hierBranch val="init"/>
        </dgm:presLayoutVars>
      </dgm:prSet>
      <dgm:spPr/>
    </dgm:pt>
    <dgm:pt modelId="{2F86B66B-D18B-43B1-8F2A-956225FAC5D4}" type="pres">
      <dgm:prSet presAssocID="{7DB0E56A-C196-4AA1-9264-C11B4899FE64}" presName="rootComposite1" presStyleCnt="0"/>
      <dgm:spPr/>
    </dgm:pt>
    <dgm:pt modelId="{8B90FC12-50F4-41A9-AD6B-B1624A568FBC}" type="pres">
      <dgm:prSet presAssocID="{7DB0E56A-C196-4AA1-9264-C11B4899FE64}" presName="rootText1" presStyleLbl="node0" presStyleIdx="0" presStyleCnt="4" custLinFactNeighborX="21078" custLinFactNeighborY="0">
        <dgm:presLayoutVars>
          <dgm:chPref val="3"/>
        </dgm:presLayoutVars>
      </dgm:prSet>
      <dgm:spPr/>
    </dgm:pt>
    <dgm:pt modelId="{94089B7F-6EF1-469F-B105-289606201BCF}" type="pres">
      <dgm:prSet presAssocID="{7DB0E56A-C196-4AA1-9264-C11B4899FE64}" presName="rootConnector1" presStyleLbl="node1" presStyleIdx="0" presStyleCnt="0"/>
      <dgm:spPr/>
    </dgm:pt>
    <dgm:pt modelId="{BBB88EA5-0513-4268-8611-C841BC90D4EE}" type="pres">
      <dgm:prSet presAssocID="{7DB0E56A-C196-4AA1-9264-C11B4899FE64}" presName="hierChild2" presStyleCnt="0"/>
      <dgm:spPr/>
    </dgm:pt>
    <dgm:pt modelId="{266E3B31-4438-4A2C-B7EE-C42C8D978E47}" type="pres">
      <dgm:prSet presAssocID="{7DB0E56A-C196-4AA1-9264-C11B4899FE64}" presName="hierChild3" presStyleCnt="0"/>
      <dgm:spPr/>
    </dgm:pt>
    <dgm:pt modelId="{EF37E14E-2E63-41DD-810E-B549DC1A7009}" type="pres">
      <dgm:prSet presAssocID="{4EBC70C3-1859-4937-96D5-FD228E99068D}" presName="hierRoot1" presStyleCnt="0">
        <dgm:presLayoutVars>
          <dgm:hierBranch val="init"/>
        </dgm:presLayoutVars>
      </dgm:prSet>
      <dgm:spPr/>
    </dgm:pt>
    <dgm:pt modelId="{1AF94C1C-7E08-4681-AA6A-A67D9705A252}" type="pres">
      <dgm:prSet presAssocID="{4EBC70C3-1859-4937-96D5-FD228E99068D}" presName="rootComposite1" presStyleCnt="0"/>
      <dgm:spPr/>
    </dgm:pt>
    <dgm:pt modelId="{6EAD1B50-1CC6-4067-B4C1-0AF4E1C8A032}" type="pres">
      <dgm:prSet presAssocID="{4EBC70C3-1859-4937-96D5-FD228E99068D}" presName="rootText1" presStyleLbl="node0" presStyleIdx="1" presStyleCnt="4">
        <dgm:presLayoutVars>
          <dgm:chPref val="3"/>
        </dgm:presLayoutVars>
      </dgm:prSet>
      <dgm:spPr/>
    </dgm:pt>
    <dgm:pt modelId="{23DB5FD7-D890-44C0-965B-DBA1ACF8822F}" type="pres">
      <dgm:prSet presAssocID="{4EBC70C3-1859-4937-96D5-FD228E99068D}" presName="rootConnector1" presStyleLbl="node1" presStyleIdx="0" presStyleCnt="0"/>
      <dgm:spPr/>
    </dgm:pt>
    <dgm:pt modelId="{6E416C81-98CF-4591-B2B8-AD39F3A698E9}" type="pres">
      <dgm:prSet presAssocID="{4EBC70C3-1859-4937-96D5-FD228E99068D}" presName="hierChild2" presStyleCnt="0"/>
      <dgm:spPr/>
    </dgm:pt>
    <dgm:pt modelId="{79B75C59-0B76-434A-981F-B674A49F7436}" type="pres">
      <dgm:prSet presAssocID="{75E1B4EB-1EEF-4295-B93F-FCD284955C74}" presName="Name37" presStyleLbl="parChTrans1D2" presStyleIdx="0" presStyleCnt="4"/>
      <dgm:spPr/>
    </dgm:pt>
    <dgm:pt modelId="{F9515253-6B1A-481F-8553-2A2B74ED012D}" type="pres">
      <dgm:prSet presAssocID="{6A8BE315-F545-4D95-A87E-8364AA19BF9F}" presName="hierRoot2" presStyleCnt="0">
        <dgm:presLayoutVars>
          <dgm:hierBranch val="init"/>
        </dgm:presLayoutVars>
      </dgm:prSet>
      <dgm:spPr/>
    </dgm:pt>
    <dgm:pt modelId="{C35F8398-53AB-40DD-9CF8-199987B28B06}" type="pres">
      <dgm:prSet presAssocID="{6A8BE315-F545-4D95-A87E-8364AA19BF9F}" presName="rootComposite" presStyleCnt="0"/>
      <dgm:spPr/>
    </dgm:pt>
    <dgm:pt modelId="{6215F48A-22B0-4D3A-AC90-6DCCA4E4F946}" type="pres">
      <dgm:prSet presAssocID="{6A8BE315-F545-4D95-A87E-8364AA19BF9F}" presName="rootText" presStyleLbl="node2" presStyleIdx="0" presStyleCnt="4">
        <dgm:presLayoutVars>
          <dgm:chPref val="3"/>
        </dgm:presLayoutVars>
      </dgm:prSet>
      <dgm:spPr/>
    </dgm:pt>
    <dgm:pt modelId="{669ABD04-F6B1-4572-988C-E2D6D5E077BE}" type="pres">
      <dgm:prSet presAssocID="{6A8BE315-F545-4D95-A87E-8364AA19BF9F}" presName="rootConnector" presStyleLbl="node2" presStyleIdx="0" presStyleCnt="4"/>
      <dgm:spPr/>
    </dgm:pt>
    <dgm:pt modelId="{A5DBAE41-D371-4C08-B148-67724FB922C9}" type="pres">
      <dgm:prSet presAssocID="{6A8BE315-F545-4D95-A87E-8364AA19BF9F}" presName="hierChild4" presStyleCnt="0"/>
      <dgm:spPr/>
    </dgm:pt>
    <dgm:pt modelId="{999B47D9-1E35-4AEF-BE1F-E9855D3138B0}" type="pres">
      <dgm:prSet presAssocID="{6A8BE315-F545-4D95-A87E-8364AA19BF9F}" presName="hierChild5" presStyleCnt="0"/>
      <dgm:spPr/>
    </dgm:pt>
    <dgm:pt modelId="{F85F0A75-1378-40E1-A481-9E099474DF32}" type="pres">
      <dgm:prSet presAssocID="{143A1F23-1785-46F1-AEA0-8AA79CB755D4}" presName="Name37" presStyleLbl="parChTrans1D2" presStyleIdx="1" presStyleCnt="4"/>
      <dgm:spPr/>
    </dgm:pt>
    <dgm:pt modelId="{75189006-0075-4568-9489-7D62A9089355}" type="pres">
      <dgm:prSet presAssocID="{2BCE7E9E-D25D-4960-862D-8313234965AB}" presName="hierRoot2" presStyleCnt="0">
        <dgm:presLayoutVars>
          <dgm:hierBranch val="init"/>
        </dgm:presLayoutVars>
      </dgm:prSet>
      <dgm:spPr/>
    </dgm:pt>
    <dgm:pt modelId="{4CC1B45F-205E-44FE-8A40-321A09B98FAF}" type="pres">
      <dgm:prSet presAssocID="{2BCE7E9E-D25D-4960-862D-8313234965AB}" presName="rootComposite" presStyleCnt="0"/>
      <dgm:spPr/>
    </dgm:pt>
    <dgm:pt modelId="{C3953A6A-39D0-4D36-A643-0D0BB51F2459}" type="pres">
      <dgm:prSet presAssocID="{2BCE7E9E-D25D-4960-862D-8313234965AB}" presName="rootText" presStyleLbl="node2" presStyleIdx="1" presStyleCnt="4">
        <dgm:presLayoutVars>
          <dgm:chPref val="3"/>
        </dgm:presLayoutVars>
      </dgm:prSet>
      <dgm:spPr/>
    </dgm:pt>
    <dgm:pt modelId="{FB2121BF-94A6-4618-BF2A-BD03065D51F3}" type="pres">
      <dgm:prSet presAssocID="{2BCE7E9E-D25D-4960-862D-8313234965AB}" presName="rootConnector" presStyleLbl="node2" presStyleIdx="1" presStyleCnt="4"/>
      <dgm:spPr/>
    </dgm:pt>
    <dgm:pt modelId="{7DBA06F6-A959-4808-9FE2-501578686FC8}" type="pres">
      <dgm:prSet presAssocID="{2BCE7E9E-D25D-4960-862D-8313234965AB}" presName="hierChild4" presStyleCnt="0"/>
      <dgm:spPr/>
    </dgm:pt>
    <dgm:pt modelId="{E185996E-495E-4EA5-9E4F-64BBF5E0C82D}" type="pres">
      <dgm:prSet presAssocID="{2BCE7E9E-D25D-4960-862D-8313234965AB}" presName="hierChild5" presStyleCnt="0"/>
      <dgm:spPr/>
    </dgm:pt>
    <dgm:pt modelId="{DAAA61B2-65CD-4E6F-8358-179238D3049B}" type="pres">
      <dgm:prSet presAssocID="{4EBC70C3-1859-4937-96D5-FD228E99068D}" presName="hierChild3" presStyleCnt="0"/>
      <dgm:spPr/>
    </dgm:pt>
    <dgm:pt modelId="{065243A0-2406-4B4D-A97D-48059A13F87B}" type="pres">
      <dgm:prSet presAssocID="{975A1001-B181-47FD-9C80-DE3A3EA5935A}" presName="hierRoot1" presStyleCnt="0">
        <dgm:presLayoutVars>
          <dgm:hierBranch val="init"/>
        </dgm:presLayoutVars>
      </dgm:prSet>
      <dgm:spPr/>
    </dgm:pt>
    <dgm:pt modelId="{1F173BC4-B281-4038-BDA5-47E5B0DF2501}" type="pres">
      <dgm:prSet presAssocID="{975A1001-B181-47FD-9C80-DE3A3EA5935A}" presName="rootComposite1" presStyleCnt="0"/>
      <dgm:spPr/>
    </dgm:pt>
    <dgm:pt modelId="{938EFBD9-E335-44B5-9A85-19A129F12DF1}" type="pres">
      <dgm:prSet presAssocID="{975A1001-B181-47FD-9C80-DE3A3EA5935A}" presName="rootText1" presStyleLbl="node0" presStyleIdx="2" presStyleCnt="4" custLinFactNeighborX="21078" custLinFactNeighborY="0">
        <dgm:presLayoutVars>
          <dgm:chPref val="3"/>
        </dgm:presLayoutVars>
      </dgm:prSet>
      <dgm:spPr/>
    </dgm:pt>
    <dgm:pt modelId="{35174452-CF30-41BA-9D05-07216FD2EE63}" type="pres">
      <dgm:prSet presAssocID="{975A1001-B181-47FD-9C80-DE3A3EA5935A}" presName="rootConnector1" presStyleLbl="node1" presStyleIdx="0" presStyleCnt="0"/>
      <dgm:spPr/>
    </dgm:pt>
    <dgm:pt modelId="{F5E559D8-7916-47A4-8A63-CF0806544AEE}" type="pres">
      <dgm:prSet presAssocID="{975A1001-B181-47FD-9C80-DE3A3EA5935A}" presName="hierChild2" presStyleCnt="0"/>
      <dgm:spPr/>
    </dgm:pt>
    <dgm:pt modelId="{2FF240A7-CC00-4519-8C7B-CF385DDD0128}" type="pres">
      <dgm:prSet presAssocID="{975A1001-B181-47FD-9C80-DE3A3EA5935A}" presName="hierChild3" presStyleCnt="0"/>
      <dgm:spPr/>
    </dgm:pt>
    <dgm:pt modelId="{98547978-F73D-4E6D-8BBE-C5239DDBC89F}" type="pres">
      <dgm:prSet presAssocID="{BD4F9A0B-4381-488B-9F25-04DBBA009ADB}" presName="hierRoot1" presStyleCnt="0">
        <dgm:presLayoutVars>
          <dgm:hierBranch val="init"/>
        </dgm:presLayoutVars>
      </dgm:prSet>
      <dgm:spPr/>
    </dgm:pt>
    <dgm:pt modelId="{D0165830-9A87-46F3-A290-7B2DB0935B7F}" type="pres">
      <dgm:prSet presAssocID="{BD4F9A0B-4381-488B-9F25-04DBBA009ADB}" presName="rootComposite1" presStyleCnt="0"/>
      <dgm:spPr/>
    </dgm:pt>
    <dgm:pt modelId="{C24A0788-AA6F-43B7-AEDD-81E9831DECF9}" type="pres">
      <dgm:prSet presAssocID="{BD4F9A0B-4381-488B-9F25-04DBBA009ADB}" presName="rootText1" presStyleLbl="node0" presStyleIdx="3" presStyleCnt="4" custScaleX="145182" custScaleY="119006">
        <dgm:presLayoutVars>
          <dgm:chPref val="3"/>
        </dgm:presLayoutVars>
      </dgm:prSet>
      <dgm:spPr/>
    </dgm:pt>
    <dgm:pt modelId="{C79956A1-4312-4366-9625-3AEFE00F0ACC}" type="pres">
      <dgm:prSet presAssocID="{BD4F9A0B-4381-488B-9F25-04DBBA009ADB}" presName="rootConnector1" presStyleLbl="node1" presStyleIdx="0" presStyleCnt="0"/>
      <dgm:spPr/>
    </dgm:pt>
    <dgm:pt modelId="{F7719D33-DF7E-46D4-BB99-C6A16AD385DE}" type="pres">
      <dgm:prSet presAssocID="{BD4F9A0B-4381-488B-9F25-04DBBA009ADB}" presName="hierChild2" presStyleCnt="0"/>
      <dgm:spPr/>
    </dgm:pt>
    <dgm:pt modelId="{268C9CB5-A084-46A7-95B9-7187C8C16B21}" type="pres">
      <dgm:prSet presAssocID="{8C903598-89CC-4521-93A8-0360DBA57E24}" presName="Name37" presStyleLbl="parChTrans1D2" presStyleIdx="2" presStyleCnt="4"/>
      <dgm:spPr/>
    </dgm:pt>
    <dgm:pt modelId="{A9FD23D3-DB2B-4441-B2E2-48BF07B239AC}" type="pres">
      <dgm:prSet presAssocID="{235E21BA-84AB-4FFD-8A22-A5BCA7CE558D}" presName="hierRoot2" presStyleCnt="0">
        <dgm:presLayoutVars>
          <dgm:hierBranch val="init"/>
        </dgm:presLayoutVars>
      </dgm:prSet>
      <dgm:spPr/>
    </dgm:pt>
    <dgm:pt modelId="{E290B3C3-B9F8-4EE2-86D2-E12A84365F03}" type="pres">
      <dgm:prSet presAssocID="{235E21BA-84AB-4FFD-8A22-A5BCA7CE558D}" presName="rootComposite" presStyleCnt="0"/>
      <dgm:spPr/>
    </dgm:pt>
    <dgm:pt modelId="{4C3017AE-EEF1-4501-AC10-1D9DBFA6B139}" type="pres">
      <dgm:prSet presAssocID="{235E21BA-84AB-4FFD-8A22-A5BCA7CE558D}" presName="rootText" presStyleLbl="node2" presStyleIdx="2" presStyleCnt="4">
        <dgm:presLayoutVars>
          <dgm:chPref val="3"/>
        </dgm:presLayoutVars>
      </dgm:prSet>
      <dgm:spPr/>
    </dgm:pt>
    <dgm:pt modelId="{637F08C7-8387-467C-920C-ECFA159AEF94}" type="pres">
      <dgm:prSet presAssocID="{235E21BA-84AB-4FFD-8A22-A5BCA7CE558D}" presName="rootConnector" presStyleLbl="node2" presStyleIdx="2" presStyleCnt="4"/>
      <dgm:spPr/>
    </dgm:pt>
    <dgm:pt modelId="{98539539-6465-451C-8952-3C95D08504E6}" type="pres">
      <dgm:prSet presAssocID="{235E21BA-84AB-4FFD-8A22-A5BCA7CE558D}" presName="hierChild4" presStyleCnt="0"/>
      <dgm:spPr/>
    </dgm:pt>
    <dgm:pt modelId="{6BA77274-3537-4323-A0A5-235FFED1AFED}" type="pres">
      <dgm:prSet presAssocID="{235E21BA-84AB-4FFD-8A22-A5BCA7CE558D}" presName="hierChild5" presStyleCnt="0"/>
      <dgm:spPr/>
    </dgm:pt>
    <dgm:pt modelId="{5FD71779-C912-4828-86E6-4E39E47EB3FE}" type="pres">
      <dgm:prSet presAssocID="{FCDBF493-05E7-4DDA-B9FA-914FA499E62D}" presName="Name37" presStyleLbl="parChTrans1D2" presStyleIdx="3" presStyleCnt="4"/>
      <dgm:spPr/>
    </dgm:pt>
    <dgm:pt modelId="{885E98D8-75C7-4DBA-9191-5DD56B344080}" type="pres">
      <dgm:prSet presAssocID="{F6763912-C41A-4511-9B9D-EDF1E1C0C4A6}" presName="hierRoot2" presStyleCnt="0">
        <dgm:presLayoutVars>
          <dgm:hierBranch val="init"/>
        </dgm:presLayoutVars>
      </dgm:prSet>
      <dgm:spPr/>
    </dgm:pt>
    <dgm:pt modelId="{7CE10FF4-E8A4-446B-A183-EEDF133E7696}" type="pres">
      <dgm:prSet presAssocID="{F6763912-C41A-4511-9B9D-EDF1E1C0C4A6}" presName="rootComposite" presStyleCnt="0"/>
      <dgm:spPr/>
    </dgm:pt>
    <dgm:pt modelId="{5FFB5F04-5869-496D-A7B2-F65F9C5ED8AF}" type="pres">
      <dgm:prSet presAssocID="{F6763912-C41A-4511-9B9D-EDF1E1C0C4A6}" presName="rootText" presStyleLbl="node2" presStyleIdx="3" presStyleCnt="4">
        <dgm:presLayoutVars>
          <dgm:chPref val="3"/>
        </dgm:presLayoutVars>
      </dgm:prSet>
      <dgm:spPr/>
    </dgm:pt>
    <dgm:pt modelId="{4DE6EF10-1E6E-4B4F-8C81-9EEB9D0B69E9}" type="pres">
      <dgm:prSet presAssocID="{F6763912-C41A-4511-9B9D-EDF1E1C0C4A6}" presName="rootConnector" presStyleLbl="node2" presStyleIdx="3" presStyleCnt="4"/>
      <dgm:spPr/>
    </dgm:pt>
    <dgm:pt modelId="{29C4C648-3039-48C9-B3BE-A3003881E2CA}" type="pres">
      <dgm:prSet presAssocID="{F6763912-C41A-4511-9B9D-EDF1E1C0C4A6}" presName="hierChild4" presStyleCnt="0"/>
      <dgm:spPr/>
    </dgm:pt>
    <dgm:pt modelId="{58B9CB14-1D50-46F2-B783-439113187782}" type="pres">
      <dgm:prSet presAssocID="{F6763912-C41A-4511-9B9D-EDF1E1C0C4A6}" presName="hierChild5" presStyleCnt="0"/>
      <dgm:spPr/>
    </dgm:pt>
    <dgm:pt modelId="{B1DA517E-E6CF-4A98-9610-EC1FCB88FB9E}" type="pres">
      <dgm:prSet presAssocID="{BD4F9A0B-4381-488B-9F25-04DBBA009ADB}" presName="hierChild3" presStyleCnt="0"/>
      <dgm:spPr/>
    </dgm:pt>
  </dgm:ptLst>
  <dgm:cxnLst>
    <dgm:cxn modelId="{69E3FE02-AEE9-494D-BFCF-B6F0F4CF460C}" srcId="{BD4F9A0B-4381-488B-9F25-04DBBA009ADB}" destId="{F6763912-C41A-4511-9B9D-EDF1E1C0C4A6}" srcOrd="1" destOrd="0" parTransId="{FCDBF493-05E7-4DDA-B9FA-914FA499E62D}" sibTransId="{50320ED0-5FA2-49C4-B123-5972BBD54FDE}"/>
    <dgm:cxn modelId="{D064EB04-82FE-480B-83E2-80BCE4E79F72}" type="presOf" srcId="{7DB0E56A-C196-4AA1-9264-C11B4899FE64}" destId="{94089B7F-6EF1-469F-B105-289606201BCF}" srcOrd="1" destOrd="0" presId="urn:microsoft.com/office/officeart/2005/8/layout/orgChart1"/>
    <dgm:cxn modelId="{C5847F05-C8B6-4D50-A939-31CA11BF46FC}" type="presOf" srcId="{7DB0E56A-C196-4AA1-9264-C11B4899FE64}" destId="{8B90FC12-50F4-41A9-AD6B-B1624A568FBC}" srcOrd="0" destOrd="0" presId="urn:microsoft.com/office/officeart/2005/8/layout/orgChart1"/>
    <dgm:cxn modelId="{8B523616-869B-4AFB-9170-A133B3EFC59E}" type="presOf" srcId="{75E1B4EB-1EEF-4295-B93F-FCD284955C74}" destId="{79B75C59-0B76-434A-981F-B674A49F7436}" srcOrd="0" destOrd="0" presId="urn:microsoft.com/office/officeart/2005/8/layout/orgChart1"/>
    <dgm:cxn modelId="{1D449619-5129-412C-BA74-097C758F4847}" type="presOf" srcId="{235E21BA-84AB-4FFD-8A22-A5BCA7CE558D}" destId="{637F08C7-8387-467C-920C-ECFA159AEF94}" srcOrd="1" destOrd="0" presId="urn:microsoft.com/office/officeart/2005/8/layout/orgChart1"/>
    <dgm:cxn modelId="{2E407E1B-B151-4E2A-86C1-3385FB29598E}" srcId="{336D0A24-2089-47DF-BE4A-3ECC911DBE89}" destId="{BD4F9A0B-4381-488B-9F25-04DBBA009ADB}" srcOrd="3" destOrd="0" parTransId="{BF2E4847-80BE-4476-B7D3-0014841A54D1}" sibTransId="{E471F2C5-8D54-4B48-BEEA-D7AD15DD3C94}"/>
    <dgm:cxn modelId="{46480920-9203-4656-858F-434FE525D235}" srcId="{BD4F9A0B-4381-488B-9F25-04DBBA009ADB}" destId="{235E21BA-84AB-4FFD-8A22-A5BCA7CE558D}" srcOrd="0" destOrd="0" parTransId="{8C903598-89CC-4521-93A8-0360DBA57E24}" sibTransId="{6A2C2B1C-3139-4666-9C9C-E31690389EDC}"/>
    <dgm:cxn modelId="{D9262C23-5ED6-49FC-957D-88BDF76EA7E8}" srcId="{336D0A24-2089-47DF-BE4A-3ECC911DBE89}" destId="{4EBC70C3-1859-4937-96D5-FD228E99068D}" srcOrd="1" destOrd="0" parTransId="{AFC2A7C4-B1ED-4450-8C7E-528D92CF77D1}" sibTransId="{2CD94594-CA62-4BC4-93C2-8F1D6DDA2773}"/>
    <dgm:cxn modelId="{82B04534-1C00-4D17-89BA-29226A81A3E8}" srcId="{4EBC70C3-1859-4937-96D5-FD228E99068D}" destId="{2BCE7E9E-D25D-4960-862D-8313234965AB}" srcOrd="1" destOrd="0" parTransId="{143A1F23-1785-46F1-AEA0-8AA79CB755D4}" sibTransId="{55C03AEE-5DA0-4B89-852E-F8678BFE87FA}"/>
    <dgm:cxn modelId="{1A95E137-B242-4B51-B46E-42CBF1E1A5F9}" type="presOf" srcId="{2BCE7E9E-D25D-4960-862D-8313234965AB}" destId="{C3953A6A-39D0-4D36-A643-0D0BB51F2459}" srcOrd="0" destOrd="0" presId="urn:microsoft.com/office/officeart/2005/8/layout/orgChart1"/>
    <dgm:cxn modelId="{A72E453B-F333-49FF-B6F5-0E0ABD8EC99C}" type="presOf" srcId="{4EBC70C3-1859-4937-96D5-FD228E99068D}" destId="{23DB5FD7-D890-44C0-965B-DBA1ACF8822F}" srcOrd="1" destOrd="0" presId="urn:microsoft.com/office/officeart/2005/8/layout/orgChart1"/>
    <dgm:cxn modelId="{EF404E40-14E3-4CDA-992B-E46CA97261DF}" type="presOf" srcId="{F6763912-C41A-4511-9B9D-EDF1E1C0C4A6}" destId="{4DE6EF10-1E6E-4B4F-8C81-9EEB9D0B69E9}" srcOrd="1" destOrd="0" presId="urn:microsoft.com/office/officeart/2005/8/layout/orgChart1"/>
    <dgm:cxn modelId="{13F8AD5C-E759-4EF0-BEFC-D6D3D803A7CB}" type="presOf" srcId="{2BCE7E9E-D25D-4960-862D-8313234965AB}" destId="{FB2121BF-94A6-4618-BF2A-BD03065D51F3}" srcOrd="1" destOrd="0" presId="urn:microsoft.com/office/officeart/2005/8/layout/orgChart1"/>
    <dgm:cxn modelId="{21BBE068-97F5-4796-ADE5-C0EE75BE2D18}" type="presOf" srcId="{143A1F23-1785-46F1-AEA0-8AA79CB755D4}" destId="{F85F0A75-1378-40E1-A481-9E099474DF32}" srcOrd="0" destOrd="0" presId="urn:microsoft.com/office/officeart/2005/8/layout/orgChart1"/>
    <dgm:cxn modelId="{7F83EF68-8606-46CF-AFB1-1AAD7B74776A}" type="presOf" srcId="{235E21BA-84AB-4FFD-8A22-A5BCA7CE558D}" destId="{4C3017AE-EEF1-4501-AC10-1D9DBFA6B139}" srcOrd="0" destOrd="0" presId="urn:microsoft.com/office/officeart/2005/8/layout/orgChart1"/>
    <dgm:cxn modelId="{276EE87E-35CA-4F58-8A57-F2F1EEFE383F}" type="presOf" srcId="{975A1001-B181-47FD-9C80-DE3A3EA5935A}" destId="{938EFBD9-E335-44B5-9A85-19A129F12DF1}" srcOrd="0" destOrd="0" presId="urn:microsoft.com/office/officeart/2005/8/layout/orgChart1"/>
    <dgm:cxn modelId="{0FF2DE95-B753-4865-8C0C-B35B6932C8A0}" type="presOf" srcId="{8C903598-89CC-4521-93A8-0360DBA57E24}" destId="{268C9CB5-A084-46A7-95B9-7187C8C16B21}" srcOrd="0" destOrd="0" presId="urn:microsoft.com/office/officeart/2005/8/layout/orgChart1"/>
    <dgm:cxn modelId="{F2128F9A-308E-4825-BA7B-9C6A7FA48BC9}" type="presOf" srcId="{336D0A24-2089-47DF-BE4A-3ECC911DBE89}" destId="{12C4DF67-8BCD-4E45-B3FB-B42DDD1EB269}" srcOrd="0" destOrd="0" presId="urn:microsoft.com/office/officeart/2005/8/layout/orgChart1"/>
    <dgm:cxn modelId="{5A6E5A9F-0196-41E2-8CB8-0B3230BFF029}" type="presOf" srcId="{4EBC70C3-1859-4937-96D5-FD228E99068D}" destId="{6EAD1B50-1CC6-4067-B4C1-0AF4E1C8A032}" srcOrd="0" destOrd="0" presId="urn:microsoft.com/office/officeart/2005/8/layout/orgChart1"/>
    <dgm:cxn modelId="{74B158B0-3C85-4CE9-B3FF-31032881D340}" srcId="{4EBC70C3-1859-4937-96D5-FD228E99068D}" destId="{6A8BE315-F545-4D95-A87E-8364AA19BF9F}" srcOrd="0" destOrd="0" parTransId="{75E1B4EB-1EEF-4295-B93F-FCD284955C74}" sibTransId="{B828131E-FDEE-4C06-AC7A-61451BA5D596}"/>
    <dgm:cxn modelId="{142D0CB1-DBB2-4359-A754-1B23E040B719}" type="presOf" srcId="{F6763912-C41A-4511-9B9D-EDF1E1C0C4A6}" destId="{5FFB5F04-5869-496D-A7B2-F65F9C5ED8AF}" srcOrd="0" destOrd="0" presId="urn:microsoft.com/office/officeart/2005/8/layout/orgChart1"/>
    <dgm:cxn modelId="{4ACB9CBD-27A3-4962-80E4-E98C2A78D0D1}" srcId="{336D0A24-2089-47DF-BE4A-3ECC911DBE89}" destId="{975A1001-B181-47FD-9C80-DE3A3EA5935A}" srcOrd="2" destOrd="0" parTransId="{B0A7C2CD-AE7A-4F5B-99C8-C84D4C0CE16C}" sibTransId="{8D898EFB-0B0C-4657-8B31-13C1F39D9169}"/>
    <dgm:cxn modelId="{8F32A3C2-05DF-458E-8336-3830212C868E}" type="presOf" srcId="{FCDBF493-05E7-4DDA-B9FA-914FA499E62D}" destId="{5FD71779-C912-4828-86E6-4E39E47EB3FE}" srcOrd="0" destOrd="0" presId="urn:microsoft.com/office/officeart/2005/8/layout/orgChart1"/>
    <dgm:cxn modelId="{89C300CF-EE91-428E-8C99-B32AF0A32F70}" type="presOf" srcId="{BD4F9A0B-4381-488B-9F25-04DBBA009ADB}" destId="{C24A0788-AA6F-43B7-AEDD-81E9831DECF9}" srcOrd="0" destOrd="0" presId="urn:microsoft.com/office/officeart/2005/8/layout/orgChart1"/>
    <dgm:cxn modelId="{D0CACAD2-C339-4016-AEB5-1B5C6BDD380F}" type="presOf" srcId="{975A1001-B181-47FD-9C80-DE3A3EA5935A}" destId="{35174452-CF30-41BA-9D05-07216FD2EE63}" srcOrd="1" destOrd="0" presId="urn:microsoft.com/office/officeart/2005/8/layout/orgChart1"/>
    <dgm:cxn modelId="{7AE90CDF-EEAA-45CC-BC32-4D7BB6D1C100}" type="presOf" srcId="{BD4F9A0B-4381-488B-9F25-04DBBA009ADB}" destId="{C79956A1-4312-4366-9625-3AEFE00F0ACC}" srcOrd="1" destOrd="0" presId="urn:microsoft.com/office/officeart/2005/8/layout/orgChart1"/>
    <dgm:cxn modelId="{104A76E4-D2CA-4C38-A570-14E889AA7E14}" type="presOf" srcId="{6A8BE315-F545-4D95-A87E-8364AA19BF9F}" destId="{6215F48A-22B0-4D3A-AC90-6DCCA4E4F946}" srcOrd="0" destOrd="0" presId="urn:microsoft.com/office/officeart/2005/8/layout/orgChart1"/>
    <dgm:cxn modelId="{6DE2E3F2-5DE2-45E2-A90E-E4D4087A0F3F}" type="presOf" srcId="{6A8BE315-F545-4D95-A87E-8364AA19BF9F}" destId="{669ABD04-F6B1-4572-988C-E2D6D5E077BE}" srcOrd="1" destOrd="0" presId="urn:microsoft.com/office/officeart/2005/8/layout/orgChart1"/>
    <dgm:cxn modelId="{C10827F6-2E29-4AF7-AA47-06F7864344DC}" srcId="{336D0A24-2089-47DF-BE4A-3ECC911DBE89}" destId="{7DB0E56A-C196-4AA1-9264-C11B4899FE64}" srcOrd="0" destOrd="0" parTransId="{77BBB472-3DEA-4C61-981C-B82B6FE9ECE8}" sibTransId="{81E20F13-60CF-492C-A679-2CC48ABA7E3E}"/>
    <dgm:cxn modelId="{E2F5870E-1432-4CFD-84F8-A0D6999F778E}" type="presParOf" srcId="{12C4DF67-8BCD-4E45-B3FB-B42DDD1EB269}" destId="{7E5C825C-F6F7-400B-A1C1-B8AE19E86535}" srcOrd="0" destOrd="0" presId="urn:microsoft.com/office/officeart/2005/8/layout/orgChart1"/>
    <dgm:cxn modelId="{13457258-F210-46EC-9665-06AA7E4FE265}" type="presParOf" srcId="{7E5C825C-F6F7-400B-A1C1-B8AE19E86535}" destId="{2F86B66B-D18B-43B1-8F2A-956225FAC5D4}" srcOrd="0" destOrd="0" presId="urn:microsoft.com/office/officeart/2005/8/layout/orgChart1"/>
    <dgm:cxn modelId="{FAEEBCAE-87CA-4122-A5E7-4AAF3E4D22FF}" type="presParOf" srcId="{2F86B66B-D18B-43B1-8F2A-956225FAC5D4}" destId="{8B90FC12-50F4-41A9-AD6B-B1624A568FBC}" srcOrd="0" destOrd="0" presId="urn:microsoft.com/office/officeart/2005/8/layout/orgChart1"/>
    <dgm:cxn modelId="{F954109C-542A-447C-9983-6C0D214E9DAB}" type="presParOf" srcId="{2F86B66B-D18B-43B1-8F2A-956225FAC5D4}" destId="{94089B7F-6EF1-469F-B105-289606201BCF}" srcOrd="1" destOrd="0" presId="urn:microsoft.com/office/officeart/2005/8/layout/orgChart1"/>
    <dgm:cxn modelId="{1CEC9940-FDD0-4CA7-9430-93247778CC42}" type="presParOf" srcId="{7E5C825C-F6F7-400B-A1C1-B8AE19E86535}" destId="{BBB88EA5-0513-4268-8611-C841BC90D4EE}" srcOrd="1" destOrd="0" presId="urn:microsoft.com/office/officeart/2005/8/layout/orgChart1"/>
    <dgm:cxn modelId="{1B800909-DAC8-4335-93B8-7EC470C41766}" type="presParOf" srcId="{7E5C825C-F6F7-400B-A1C1-B8AE19E86535}" destId="{266E3B31-4438-4A2C-B7EE-C42C8D978E47}" srcOrd="2" destOrd="0" presId="urn:microsoft.com/office/officeart/2005/8/layout/orgChart1"/>
    <dgm:cxn modelId="{70567D3F-E76D-4156-B5F3-01B2C52931F1}" type="presParOf" srcId="{12C4DF67-8BCD-4E45-B3FB-B42DDD1EB269}" destId="{EF37E14E-2E63-41DD-810E-B549DC1A7009}" srcOrd="1" destOrd="0" presId="urn:microsoft.com/office/officeart/2005/8/layout/orgChart1"/>
    <dgm:cxn modelId="{B22EFE14-DE7C-4981-AEEE-DBD2165B2735}" type="presParOf" srcId="{EF37E14E-2E63-41DD-810E-B549DC1A7009}" destId="{1AF94C1C-7E08-4681-AA6A-A67D9705A252}" srcOrd="0" destOrd="0" presId="urn:microsoft.com/office/officeart/2005/8/layout/orgChart1"/>
    <dgm:cxn modelId="{02B15C75-3933-4F47-AA3D-60E10A4F2D38}" type="presParOf" srcId="{1AF94C1C-7E08-4681-AA6A-A67D9705A252}" destId="{6EAD1B50-1CC6-4067-B4C1-0AF4E1C8A032}" srcOrd="0" destOrd="0" presId="urn:microsoft.com/office/officeart/2005/8/layout/orgChart1"/>
    <dgm:cxn modelId="{231F4F23-7AF7-4676-A3DF-603D286BE687}" type="presParOf" srcId="{1AF94C1C-7E08-4681-AA6A-A67D9705A252}" destId="{23DB5FD7-D890-44C0-965B-DBA1ACF8822F}" srcOrd="1" destOrd="0" presId="urn:microsoft.com/office/officeart/2005/8/layout/orgChart1"/>
    <dgm:cxn modelId="{846DAFBF-EA09-4D5F-A725-8E8FC01BDC6C}" type="presParOf" srcId="{EF37E14E-2E63-41DD-810E-B549DC1A7009}" destId="{6E416C81-98CF-4591-B2B8-AD39F3A698E9}" srcOrd="1" destOrd="0" presId="urn:microsoft.com/office/officeart/2005/8/layout/orgChart1"/>
    <dgm:cxn modelId="{A3DEC1CA-CE1A-4BD7-B7E6-B4CA139944EF}" type="presParOf" srcId="{6E416C81-98CF-4591-B2B8-AD39F3A698E9}" destId="{79B75C59-0B76-434A-981F-B674A49F7436}" srcOrd="0" destOrd="0" presId="urn:microsoft.com/office/officeart/2005/8/layout/orgChart1"/>
    <dgm:cxn modelId="{2FEABB7A-DB3F-44FB-98E6-FC350F485F8C}" type="presParOf" srcId="{6E416C81-98CF-4591-B2B8-AD39F3A698E9}" destId="{F9515253-6B1A-481F-8553-2A2B74ED012D}" srcOrd="1" destOrd="0" presId="urn:microsoft.com/office/officeart/2005/8/layout/orgChart1"/>
    <dgm:cxn modelId="{A3D5EB44-38B6-418A-A0BD-F2F42C3D2BDC}" type="presParOf" srcId="{F9515253-6B1A-481F-8553-2A2B74ED012D}" destId="{C35F8398-53AB-40DD-9CF8-199987B28B06}" srcOrd="0" destOrd="0" presId="urn:microsoft.com/office/officeart/2005/8/layout/orgChart1"/>
    <dgm:cxn modelId="{0C8807E3-847B-463D-8C11-FDD5DCBECE50}" type="presParOf" srcId="{C35F8398-53AB-40DD-9CF8-199987B28B06}" destId="{6215F48A-22B0-4D3A-AC90-6DCCA4E4F946}" srcOrd="0" destOrd="0" presId="urn:microsoft.com/office/officeart/2005/8/layout/orgChart1"/>
    <dgm:cxn modelId="{C409B42E-FBB9-4595-9D3E-472C533D4AAE}" type="presParOf" srcId="{C35F8398-53AB-40DD-9CF8-199987B28B06}" destId="{669ABD04-F6B1-4572-988C-E2D6D5E077BE}" srcOrd="1" destOrd="0" presId="urn:microsoft.com/office/officeart/2005/8/layout/orgChart1"/>
    <dgm:cxn modelId="{01B8ADBA-D191-47D5-9298-5A2C6D8B1428}" type="presParOf" srcId="{F9515253-6B1A-481F-8553-2A2B74ED012D}" destId="{A5DBAE41-D371-4C08-B148-67724FB922C9}" srcOrd="1" destOrd="0" presId="urn:microsoft.com/office/officeart/2005/8/layout/orgChart1"/>
    <dgm:cxn modelId="{9BF31077-D9AB-4ACE-8C65-730FA1F4B3AB}" type="presParOf" srcId="{F9515253-6B1A-481F-8553-2A2B74ED012D}" destId="{999B47D9-1E35-4AEF-BE1F-E9855D3138B0}" srcOrd="2" destOrd="0" presId="urn:microsoft.com/office/officeart/2005/8/layout/orgChart1"/>
    <dgm:cxn modelId="{C714FE3D-618A-47FF-8245-994B693D8E2D}" type="presParOf" srcId="{6E416C81-98CF-4591-B2B8-AD39F3A698E9}" destId="{F85F0A75-1378-40E1-A481-9E099474DF32}" srcOrd="2" destOrd="0" presId="urn:microsoft.com/office/officeart/2005/8/layout/orgChart1"/>
    <dgm:cxn modelId="{16CC2FEF-9935-4677-AFD7-2C16277DDDE5}" type="presParOf" srcId="{6E416C81-98CF-4591-B2B8-AD39F3A698E9}" destId="{75189006-0075-4568-9489-7D62A9089355}" srcOrd="3" destOrd="0" presId="urn:microsoft.com/office/officeart/2005/8/layout/orgChart1"/>
    <dgm:cxn modelId="{655E03CE-B35F-4FE0-ACF6-0ED022C32251}" type="presParOf" srcId="{75189006-0075-4568-9489-7D62A9089355}" destId="{4CC1B45F-205E-44FE-8A40-321A09B98FAF}" srcOrd="0" destOrd="0" presId="urn:microsoft.com/office/officeart/2005/8/layout/orgChart1"/>
    <dgm:cxn modelId="{FFA5DF2B-75E5-4F33-A767-6FC5417E1F94}" type="presParOf" srcId="{4CC1B45F-205E-44FE-8A40-321A09B98FAF}" destId="{C3953A6A-39D0-4D36-A643-0D0BB51F2459}" srcOrd="0" destOrd="0" presId="urn:microsoft.com/office/officeart/2005/8/layout/orgChart1"/>
    <dgm:cxn modelId="{23D99B6A-62B0-4AE9-91A9-A71697A3499A}" type="presParOf" srcId="{4CC1B45F-205E-44FE-8A40-321A09B98FAF}" destId="{FB2121BF-94A6-4618-BF2A-BD03065D51F3}" srcOrd="1" destOrd="0" presId="urn:microsoft.com/office/officeart/2005/8/layout/orgChart1"/>
    <dgm:cxn modelId="{A8FDF33B-A1F7-4BD5-AE1B-8161B172618C}" type="presParOf" srcId="{75189006-0075-4568-9489-7D62A9089355}" destId="{7DBA06F6-A959-4808-9FE2-501578686FC8}" srcOrd="1" destOrd="0" presId="urn:microsoft.com/office/officeart/2005/8/layout/orgChart1"/>
    <dgm:cxn modelId="{33D9ECF9-E49F-49B3-A0E5-B6D094DD212B}" type="presParOf" srcId="{75189006-0075-4568-9489-7D62A9089355}" destId="{E185996E-495E-4EA5-9E4F-64BBF5E0C82D}" srcOrd="2" destOrd="0" presId="urn:microsoft.com/office/officeart/2005/8/layout/orgChart1"/>
    <dgm:cxn modelId="{7F9CD520-BA3A-44CA-ABBB-A658A5028008}" type="presParOf" srcId="{EF37E14E-2E63-41DD-810E-B549DC1A7009}" destId="{DAAA61B2-65CD-4E6F-8358-179238D3049B}" srcOrd="2" destOrd="0" presId="urn:microsoft.com/office/officeart/2005/8/layout/orgChart1"/>
    <dgm:cxn modelId="{AD26250F-BC3F-4F20-BD4E-B3092CCA4FDC}" type="presParOf" srcId="{12C4DF67-8BCD-4E45-B3FB-B42DDD1EB269}" destId="{065243A0-2406-4B4D-A97D-48059A13F87B}" srcOrd="2" destOrd="0" presId="urn:microsoft.com/office/officeart/2005/8/layout/orgChart1"/>
    <dgm:cxn modelId="{754475D9-2CDE-410E-9792-0CA5D4D6D554}" type="presParOf" srcId="{065243A0-2406-4B4D-A97D-48059A13F87B}" destId="{1F173BC4-B281-4038-BDA5-47E5B0DF2501}" srcOrd="0" destOrd="0" presId="urn:microsoft.com/office/officeart/2005/8/layout/orgChart1"/>
    <dgm:cxn modelId="{E246F983-4754-4161-AED7-07DFD0E2ED0A}" type="presParOf" srcId="{1F173BC4-B281-4038-BDA5-47E5B0DF2501}" destId="{938EFBD9-E335-44B5-9A85-19A129F12DF1}" srcOrd="0" destOrd="0" presId="urn:microsoft.com/office/officeart/2005/8/layout/orgChart1"/>
    <dgm:cxn modelId="{C65D8465-6F22-49F4-BBC2-BF752989ECB0}" type="presParOf" srcId="{1F173BC4-B281-4038-BDA5-47E5B0DF2501}" destId="{35174452-CF30-41BA-9D05-07216FD2EE63}" srcOrd="1" destOrd="0" presId="urn:microsoft.com/office/officeart/2005/8/layout/orgChart1"/>
    <dgm:cxn modelId="{4AF99399-1614-47B5-A7E6-1DE4AF44C2C2}" type="presParOf" srcId="{065243A0-2406-4B4D-A97D-48059A13F87B}" destId="{F5E559D8-7916-47A4-8A63-CF0806544AEE}" srcOrd="1" destOrd="0" presId="urn:microsoft.com/office/officeart/2005/8/layout/orgChart1"/>
    <dgm:cxn modelId="{AEE0EBCD-ED83-4129-AA76-DF4399788FD7}" type="presParOf" srcId="{065243A0-2406-4B4D-A97D-48059A13F87B}" destId="{2FF240A7-CC00-4519-8C7B-CF385DDD0128}" srcOrd="2" destOrd="0" presId="urn:microsoft.com/office/officeart/2005/8/layout/orgChart1"/>
    <dgm:cxn modelId="{4507BD4E-3E02-4722-9F21-DCB8EF9A2512}" type="presParOf" srcId="{12C4DF67-8BCD-4E45-B3FB-B42DDD1EB269}" destId="{98547978-F73D-4E6D-8BBE-C5239DDBC89F}" srcOrd="3" destOrd="0" presId="urn:microsoft.com/office/officeart/2005/8/layout/orgChart1"/>
    <dgm:cxn modelId="{AE7EAD02-9B69-4612-AE6D-D2E559A54945}" type="presParOf" srcId="{98547978-F73D-4E6D-8BBE-C5239DDBC89F}" destId="{D0165830-9A87-46F3-A290-7B2DB0935B7F}" srcOrd="0" destOrd="0" presId="urn:microsoft.com/office/officeart/2005/8/layout/orgChart1"/>
    <dgm:cxn modelId="{FFA8322A-4E70-44D6-846E-BE07206D452E}" type="presParOf" srcId="{D0165830-9A87-46F3-A290-7B2DB0935B7F}" destId="{C24A0788-AA6F-43B7-AEDD-81E9831DECF9}" srcOrd="0" destOrd="0" presId="urn:microsoft.com/office/officeart/2005/8/layout/orgChart1"/>
    <dgm:cxn modelId="{156F0578-2EA4-449C-AFA5-162F06D877B0}" type="presParOf" srcId="{D0165830-9A87-46F3-A290-7B2DB0935B7F}" destId="{C79956A1-4312-4366-9625-3AEFE00F0ACC}" srcOrd="1" destOrd="0" presId="urn:microsoft.com/office/officeart/2005/8/layout/orgChart1"/>
    <dgm:cxn modelId="{09FF8BFB-FE49-496E-A8B4-4C0DCB357108}" type="presParOf" srcId="{98547978-F73D-4E6D-8BBE-C5239DDBC89F}" destId="{F7719D33-DF7E-46D4-BB99-C6A16AD385DE}" srcOrd="1" destOrd="0" presId="urn:microsoft.com/office/officeart/2005/8/layout/orgChart1"/>
    <dgm:cxn modelId="{79EA1F24-50CD-4337-B826-04258BB15F1A}" type="presParOf" srcId="{F7719D33-DF7E-46D4-BB99-C6A16AD385DE}" destId="{268C9CB5-A084-46A7-95B9-7187C8C16B21}" srcOrd="0" destOrd="0" presId="urn:microsoft.com/office/officeart/2005/8/layout/orgChart1"/>
    <dgm:cxn modelId="{F5568BDD-A020-4F95-8265-0E2E48EA06F1}" type="presParOf" srcId="{F7719D33-DF7E-46D4-BB99-C6A16AD385DE}" destId="{A9FD23D3-DB2B-4441-B2E2-48BF07B239AC}" srcOrd="1" destOrd="0" presId="urn:microsoft.com/office/officeart/2005/8/layout/orgChart1"/>
    <dgm:cxn modelId="{9C5AD662-32DE-4B54-98D3-634646BC1CCD}" type="presParOf" srcId="{A9FD23D3-DB2B-4441-B2E2-48BF07B239AC}" destId="{E290B3C3-B9F8-4EE2-86D2-E12A84365F03}" srcOrd="0" destOrd="0" presId="urn:microsoft.com/office/officeart/2005/8/layout/orgChart1"/>
    <dgm:cxn modelId="{FC208346-3E7A-42B5-8D3F-B4BE80586FA6}" type="presParOf" srcId="{E290B3C3-B9F8-4EE2-86D2-E12A84365F03}" destId="{4C3017AE-EEF1-4501-AC10-1D9DBFA6B139}" srcOrd="0" destOrd="0" presId="urn:microsoft.com/office/officeart/2005/8/layout/orgChart1"/>
    <dgm:cxn modelId="{10D915E6-3343-4529-8DE2-BA76FCC3BF12}" type="presParOf" srcId="{E290B3C3-B9F8-4EE2-86D2-E12A84365F03}" destId="{637F08C7-8387-467C-920C-ECFA159AEF94}" srcOrd="1" destOrd="0" presId="urn:microsoft.com/office/officeart/2005/8/layout/orgChart1"/>
    <dgm:cxn modelId="{576063E2-B355-465A-8E4D-BA7ABC3C0B65}" type="presParOf" srcId="{A9FD23D3-DB2B-4441-B2E2-48BF07B239AC}" destId="{98539539-6465-451C-8952-3C95D08504E6}" srcOrd="1" destOrd="0" presId="urn:microsoft.com/office/officeart/2005/8/layout/orgChart1"/>
    <dgm:cxn modelId="{22F3C666-759F-4C38-AF4F-24FEC1AF8CEF}" type="presParOf" srcId="{A9FD23D3-DB2B-4441-B2E2-48BF07B239AC}" destId="{6BA77274-3537-4323-A0A5-235FFED1AFED}" srcOrd="2" destOrd="0" presId="urn:microsoft.com/office/officeart/2005/8/layout/orgChart1"/>
    <dgm:cxn modelId="{35733249-C5C2-4311-8433-8E910ACA9716}" type="presParOf" srcId="{F7719D33-DF7E-46D4-BB99-C6A16AD385DE}" destId="{5FD71779-C912-4828-86E6-4E39E47EB3FE}" srcOrd="2" destOrd="0" presId="urn:microsoft.com/office/officeart/2005/8/layout/orgChart1"/>
    <dgm:cxn modelId="{EFC303DC-74DC-478E-A6AE-769D83CC7F74}" type="presParOf" srcId="{F7719D33-DF7E-46D4-BB99-C6A16AD385DE}" destId="{885E98D8-75C7-4DBA-9191-5DD56B344080}" srcOrd="3" destOrd="0" presId="urn:microsoft.com/office/officeart/2005/8/layout/orgChart1"/>
    <dgm:cxn modelId="{6D2E7550-4E65-473E-8CC2-582A8CDC6796}" type="presParOf" srcId="{885E98D8-75C7-4DBA-9191-5DD56B344080}" destId="{7CE10FF4-E8A4-446B-A183-EEDF133E7696}" srcOrd="0" destOrd="0" presId="urn:microsoft.com/office/officeart/2005/8/layout/orgChart1"/>
    <dgm:cxn modelId="{837DEBD8-9BCF-431F-9FF2-192F40EBABF4}" type="presParOf" srcId="{7CE10FF4-E8A4-446B-A183-EEDF133E7696}" destId="{5FFB5F04-5869-496D-A7B2-F65F9C5ED8AF}" srcOrd="0" destOrd="0" presId="urn:microsoft.com/office/officeart/2005/8/layout/orgChart1"/>
    <dgm:cxn modelId="{EDEC8294-31F4-461F-AA76-C666C2B7222C}" type="presParOf" srcId="{7CE10FF4-E8A4-446B-A183-EEDF133E7696}" destId="{4DE6EF10-1E6E-4B4F-8C81-9EEB9D0B69E9}" srcOrd="1" destOrd="0" presId="urn:microsoft.com/office/officeart/2005/8/layout/orgChart1"/>
    <dgm:cxn modelId="{06ED9658-F8D3-4DF8-A4E8-AA51C697B7EB}" type="presParOf" srcId="{885E98D8-75C7-4DBA-9191-5DD56B344080}" destId="{29C4C648-3039-48C9-B3BE-A3003881E2CA}" srcOrd="1" destOrd="0" presId="urn:microsoft.com/office/officeart/2005/8/layout/orgChart1"/>
    <dgm:cxn modelId="{A9266C88-0B73-466E-BA81-0E25AB3FBA25}" type="presParOf" srcId="{885E98D8-75C7-4DBA-9191-5DD56B344080}" destId="{58B9CB14-1D50-46F2-B783-439113187782}" srcOrd="2" destOrd="0" presId="urn:microsoft.com/office/officeart/2005/8/layout/orgChart1"/>
    <dgm:cxn modelId="{C90998C1-3A87-4B64-9799-8A562880B0C2}" type="presParOf" srcId="{98547978-F73D-4E6D-8BBE-C5239DDBC89F}" destId="{B1DA517E-E6CF-4A98-9610-EC1FCB88FB9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71779-C912-4828-86E6-4E39E47EB3FE}">
      <dsp:nvSpPr>
        <dsp:cNvPr id="0" name=""/>
        <dsp:cNvSpPr/>
      </dsp:nvSpPr>
      <dsp:spPr>
        <a:xfrm>
          <a:off x="8379123" y="1283588"/>
          <a:ext cx="1163734" cy="403940"/>
        </a:xfrm>
        <a:custGeom>
          <a:avLst/>
          <a:gdLst/>
          <a:ahLst/>
          <a:cxnLst/>
          <a:rect l="0" t="0" r="0" b="0"/>
          <a:pathLst>
            <a:path>
              <a:moveTo>
                <a:pt x="0" y="0"/>
              </a:moveTo>
              <a:lnTo>
                <a:pt x="0" y="201970"/>
              </a:lnTo>
              <a:lnTo>
                <a:pt x="1163734" y="201970"/>
              </a:lnTo>
              <a:lnTo>
                <a:pt x="1163734"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68C9CB5-A084-46A7-95B9-7187C8C16B21}">
      <dsp:nvSpPr>
        <dsp:cNvPr id="0" name=""/>
        <dsp:cNvSpPr/>
      </dsp:nvSpPr>
      <dsp:spPr>
        <a:xfrm>
          <a:off x="7215388" y="1283588"/>
          <a:ext cx="1163734" cy="403940"/>
        </a:xfrm>
        <a:custGeom>
          <a:avLst/>
          <a:gdLst/>
          <a:ahLst/>
          <a:cxnLst/>
          <a:rect l="0" t="0" r="0" b="0"/>
          <a:pathLst>
            <a:path>
              <a:moveTo>
                <a:pt x="1163734" y="0"/>
              </a:moveTo>
              <a:lnTo>
                <a:pt x="1163734" y="201970"/>
              </a:lnTo>
              <a:lnTo>
                <a:pt x="0" y="201970"/>
              </a:lnTo>
              <a:lnTo>
                <a:pt x="0"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F85F0A75-1378-40E1-A481-9E099474DF32}">
      <dsp:nvSpPr>
        <dsp:cNvPr id="0" name=""/>
        <dsp:cNvSpPr/>
      </dsp:nvSpPr>
      <dsp:spPr>
        <a:xfrm>
          <a:off x="3289640" y="1100795"/>
          <a:ext cx="1163734" cy="403940"/>
        </a:xfrm>
        <a:custGeom>
          <a:avLst/>
          <a:gdLst/>
          <a:ahLst/>
          <a:cxnLst/>
          <a:rect l="0" t="0" r="0" b="0"/>
          <a:pathLst>
            <a:path>
              <a:moveTo>
                <a:pt x="0" y="0"/>
              </a:moveTo>
              <a:lnTo>
                <a:pt x="0" y="201970"/>
              </a:lnTo>
              <a:lnTo>
                <a:pt x="1163734" y="201970"/>
              </a:lnTo>
              <a:lnTo>
                <a:pt x="1163734"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79B75C59-0B76-434A-981F-B674A49F7436}">
      <dsp:nvSpPr>
        <dsp:cNvPr id="0" name=""/>
        <dsp:cNvSpPr/>
      </dsp:nvSpPr>
      <dsp:spPr>
        <a:xfrm>
          <a:off x="2125905" y="1100795"/>
          <a:ext cx="1163734" cy="403940"/>
        </a:xfrm>
        <a:custGeom>
          <a:avLst/>
          <a:gdLst/>
          <a:ahLst/>
          <a:cxnLst/>
          <a:rect l="0" t="0" r="0" b="0"/>
          <a:pathLst>
            <a:path>
              <a:moveTo>
                <a:pt x="1163734" y="0"/>
              </a:moveTo>
              <a:lnTo>
                <a:pt x="1163734" y="201970"/>
              </a:lnTo>
              <a:lnTo>
                <a:pt x="0" y="201970"/>
              </a:lnTo>
              <a:lnTo>
                <a:pt x="0" y="403940"/>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8B90FC12-50F4-41A9-AD6B-B1624A568FBC}">
      <dsp:nvSpPr>
        <dsp:cNvPr id="0" name=""/>
        <dsp:cNvSpPr/>
      </dsp:nvSpPr>
      <dsp:spPr>
        <a:xfrm>
          <a:off x="405848" y="139031"/>
          <a:ext cx="1923528" cy="961764"/>
        </a:xfrm>
        <a:prstGeom prst="rect">
          <a:avLst/>
        </a:prstGeom>
        <a:solidFill>
          <a:srgbClr val="92D050"/>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sng" kern="1200" dirty="0">
              <a:effectLst>
                <a:outerShdw blurRad="38100" dist="38100" dir="2700000" algn="tl">
                  <a:srgbClr val="000000">
                    <a:alpha val="43137"/>
                  </a:srgbClr>
                </a:outerShdw>
              </a:effectLst>
            </a:rPr>
            <a:t>FIB-4</a:t>
          </a:r>
          <a:r>
            <a:rPr lang="it-IT" sz="1300" b="1" u="sng" kern="1200" dirty="0">
              <a:effectLst>
                <a:outerShdw blurRad="38100" dist="38100" dir="2700000" algn="tl">
                  <a:srgbClr val="000000">
                    <a:alpha val="43137"/>
                  </a:srgbClr>
                </a:outerShdw>
              </a:effectLst>
            </a:rPr>
            <a:t> </a:t>
          </a:r>
          <a:endParaRPr lang="en-US" sz="1300" kern="1200" dirty="0">
            <a:effectLst>
              <a:outerShdw blurRad="38100" dist="38100" dir="2700000" algn="tl">
                <a:srgbClr val="000000">
                  <a:alpha val="43137"/>
                </a:srgbClr>
              </a:outerShdw>
            </a:effectLst>
          </a:endParaRPr>
        </a:p>
      </dsp:txBody>
      <dsp:txXfrm>
        <a:off x="405848" y="139031"/>
        <a:ext cx="1923528" cy="961764"/>
      </dsp:txXfrm>
    </dsp:sp>
    <dsp:sp modelId="{6EAD1B50-1CC6-4067-B4C1-0AF4E1C8A032}">
      <dsp:nvSpPr>
        <dsp:cNvPr id="0" name=""/>
        <dsp:cNvSpPr/>
      </dsp:nvSpPr>
      <dsp:spPr>
        <a:xfrm>
          <a:off x="2327876" y="139031"/>
          <a:ext cx="1923528" cy="961764"/>
        </a:xfrm>
        <a:prstGeom prst="rect">
          <a:avLst/>
        </a:prstGeom>
        <a:solidFill>
          <a:srgbClr val="92D050"/>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 (</a:t>
          </a:r>
          <a:r>
            <a:rPr lang="it-IT" sz="1600" b="1" kern="1200" dirty="0">
              <a:effectLst>
                <a:outerShdw blurRad="38100" dist="38100" dir="2700000" algn="tl">
                  <a:srgbClr val="000000">
                    <a:alpha val="43137"/>
                  </a:srgbClr>
                </a:outerShdw>
              </a:effectLst>
            </a:rPr>
            <a:t>Age</a:t>
          </a:r>
          <a:r>
            <a:rPr lang="it-IT" sz="1600" kern="1200" dirty="0">
              <a:effectLst>
                <a:outerShdw blurRad="38100" dist="38100" dir="2700000" algn="tl">
                  <a:srgbClr val="000000">
                    <a:alpha val="43137"/>
                  </a:srgbClr>
                </a:outerShdw>
              </a:effectLst>
            </a:rPr>
            <a:t> x </a:t>
          </a:r>
          <a:r>
            <a:rPr lang="it-IT" sz="1600" b="1" kern="1200" dirty="0">
              <a:effectLst>
                <a:outerShdw blurRad="38100" dist="38100" dir="2700000" algn="tl">
                  <a:srgbClr val="000000">
                    <a:alpha val="43137"/>
                  </a:srgbClr>
                </a:outerShdw>
              </a:effectLst>
            </a:rPr>
            <a:t>AST</a:t>
          </a:r>
          <a:r>
            <a:rPr lang="it-IT" sz="1600" kern="1200" dirty="0">
              <a:effectLst>
                <a:outerShdw blurRad="38100" dist="38100" dir="2700000" algn="tl">
                  <a:srgbClr val="000000">
                    <a:alpha val="43137"/>
                  </a:srgbClr>
                </a:outerShdw>
              </a:effectLst>
            </a:rPr>
            <a:t>) / (</a:t>
          </a:r>
          <a:r>
            <a:rPr lang="it-IT" sz="1600" b="1" kern="1200" dirty="0" err="1">
              <a:effectLst>
                <a:outerShdw blurRad="38100" dist="38100" dir="2700000" algn="tl">
                  <a:srgbClr val="000000">
                    <a:alpha val="43137"/>
                  </a:srgbClr>
                </a:outerShdw>
              </a:effectLst>
            </a:rPr>
            <a:t>Platelets</a:t>
          </a:r>
          <a:r>
            <a:rPr lang="it-IT" sz="1600" kern="1200" dirty="0">
              <a:effectLst>
                <a:outerShdw blurRad="38100" dist="38100" dir="2700000" algn="tl">
                  <a:srgbClr val="000000">
                    <a:alpha val="43137"/>
                  </a:srgbClr>
                </a:outerShdw>
              </a:effectLst>
            </a:rPr>
            <a:t> x √ (</a:t>
          </a:r>
          <a:r>
            <a:rPr lang="it-IT" sz="1600" b="1" kern="1200" dirty="0">
              <a:effectLst>
                <a:outerShdw blurRad="38100" dist="38100" dir="2700000" algn="tl">
                  <a:srgbClr val="000000">
                    <a:alpha val="43137"/>
                  </a:srgbClr>
                </a:outerShdw>
              </a:effectLst>
            </a:rPr>
            <a:t>ALT</a:t>
          </a:r>
          <a:r>
            <a:rPr lang="it-IT" sz="1600" kern="1200" dirty="0">
              <a:effectLst>
                <a:outerShdw blurRad="38100" dist="38100" dir="2700000" algn="tl">
                  <a:srgbClr val="000000">
                    <a:alpha val="43137"/>
                  </a:srgbClr>
                </a:outerShdw>
              </a:effectLst>
            </a:rPr>
            <a:t>))</a:t>
          </a:r>
          <a:endParaRPr lang="en-US" sz="1600" kern="1200" dirty="0">
            <a:effectLst>
              <a:outerShdw blurRad="38100" dist="38100" dir="2700000" algn="tl">
                <a:srgbClr val="000000">
                  <a:alpha val="43137"/>
                </a:srgbClr>
              </a:outerShdw>
            </a:effectLst>
          </a:endParaRPr>
        </a:p>
      </dsp:txBody>
      <dsp:txXfrm>
        <a:off x="2327876" y="139031"/>
        <a:ext cx="1923528" cy="961764"/>
      </dsp:txXfrm>
    </dsp:sp>
    <dsp:sp modelId="{6215F48A-22B0-4D3A-AC90-6DCCA4E4F946}">
      <dsp:nvSpPr>
        <dsp:cNvPr id="0" name=""/>
        <dsp:cNvSpPr/>
      </dsp:nvSpPr>
      <dsp:spPr>
        <a:xfrm>
          <a:off x="1164141" y="1504736"/>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&lt; 1,3 </a:t>
          </a:r>
          <a:r>
            <a:rPr lang="it-IT" sz="1600" kern="1200" dirty="0" err="1">
              <a:effectLst>
                <a:outerShdw blurRad="38100" dist="38100" dir="2700000" algn="tl">
                  <a:srgbClr val="000000">
                    <a:alpha val="43137"/>
                  </a:srgbClr>
                </a:outerShdw>
              </a:effectLst>
            </a:rPr>
            <a:t>escludes</a:t>
          </a:r>
          <a:r>
            <a:rPr lang="it-IT" sz="1600" kern="1200" dirty="0">
              <a:effectLst>
                <a:outerShdw blurRad="38100" dist="38100" dir="2700000" algn="tl">
                  <a:srgbClr val="000000">
                    <a:alpha val="43137"/>
                  </a:srgbClr>
                </a:outerShdw>
              </a:effectLst>
            </a:rPr>
            <a:t>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(low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of F3-F4)</a:t>
          </a:r>
          <a:endParaRPr lang="en-US" sz="1600" kern="1200" dirty="0">
            <a:effectLst>
              <a:outerShdw blurRad="38100" dist="38100" dir="2700000" algn="tl">
                <a:srgbClr val="000000">
                  <a:alpha val="43137"/>
                </a:srgbClr>
              </a:outerShdw>
            </a:effectLst>
          </a:endParaRPr>
        </a:p>
      </dsp:txBody>
      <dsp:txXfrm>
        <a:off x="1164141" y="1504736"/>
        <a:ext cx="1923528" cy="961764"/>
      </dsp:txXfrm>
    </dsp:sp>
    <dsp:sp modelId="{C3953A6A-39D0-4D36-A643-0D0BB51F2459}">
      <dsp:nvSpPr>
        <dsp:cNvPr id="0" name=""/>
        <dsp:cNvSpPr/>
      </dsp:nvSpPr>
      <dsp:spPr>
        <a:xfrm>
          <a:off x="3491610" y="1504736"/>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&gt;3,25 </a:t>
          </a:r>
          <a:r>
            <a:rPr lang="it-IT" sz="1600" kern="1200" dirty="0" err="1">
              <a:effectLst>
                <a:outerShdw blurRad="38100" dist="38100" dir="2700000" algn="tl">
                  <a:srgbClr val="000000">
                    <a:alpha val="43137"/>
                  </a:srgbClr>
                </a:outerShdw>
              </a:effectLst>
            </a:rPr>
            <a:t>predictive</a:t>
          </a:r>
          <a:r>
            <a:rPr lang="it-IT" sz="1600" kern="1200" dirty="0">
              <a:effectLst>
                <a:outerShdw blurRad="38100" dist="38100" dir="2700000" algn="tl">
                  <a:srgbClr val="000000">
                    <a:alpha val="43137"/>
                  </a:srgbClr>
                </a:outerShdw>
              </a:effectLst>
            </a:rPr>
            <a:t> of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(high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of F3-F4)</a:t>
          </a:r>
          <a:endParaRPr lang="en-US" sz="1600" kern="1200" dirty="0">
            <a:effectLst>
              <a:outerShdw blurRad="38100" dist="38100" dir="2700000" algn="tl">
                <a:srgbClr val="000000">
                  <a:alpha val="43137"/>
                </a:srgbClr>
              </a:outerShdw>
            </a:effectLst>
          </a:endParaRPr>
        </a:p>
      </dsp:txBody>
      <dsp:txXfrm>
        <a:off x="3491610" y="1504736"/>
        <a:ext cx="1923528" cy="961764"/>
      </dsp:txXfrm>
    </dsp:sp>
    <dsp:sp modelId="{938EFBD9-E335-44B5-9A85-19A129F12DF1}">
      <dsp:nvSpPr>
        <dsp:cNvPr id="0" name=""/>
        <dsp:cNvSpPr/>
      </dsp:nvSpPr>
      <dsp:spPr>
        <a:xfrm>
          <a:off x="5060786" y="139031"/>
          <a:ext cx="1923528" cy="961764"/>
        </a:xfrm>
        <a:prstGeom prst="rect">
          <a:avLst/>
        </a:prstGeom>
        <a:solidFill>
          <a:schemeClr val="accent2">
            <a:lumMod val="75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u="sng" kern="1200" dirty="0">
              <a:effectLst>
                <a:outerShdw blurRad="38100" dist="38100" dir="2700000" algn="tl">
                  <a:srgbClr val="000000">
                    <a:alpha val="43137"/>
                  </a:srgbClr>
                </a:outerShdw>
              </a:effectLst>
            </a:rPr>
            <a:t>NAFLD FIBROSIS SCORE</a:t>
          </a:r>
          <a:endParaRPr lang="en-US" sz="1800" kern="1200" dirty="0">
            <a:effectLst>
              <a:outerShdw blurRad="38100" dist="38100" dir="2700000" algn="tl">
                <a:srgbClr val="000000">
                  <a:alpha val="43137"/>
                </a:srgbClr>
              </a:outerShdw>
            </a:effectLst>
          </a:endParaRPr>
        </a:p>
      </dsp:txBody>
      <dsp:txXfrm>
        <a:off x="5060786" y="139031"/>
        <a:ext cx="1923528" cy="961764"/>
      </dsp:txXfrm>
    </dsp:sp>
    <dsp:sp modelId="{C24A0788-AA6F-43B7-AEDD-81E9831DECF9}">
      <dsp:nvSpPr>
        <dsp:cNvPr id="0" name=""/>
        <dsp:cNvSpPr/>
      </dsp:nvSpPr>
      <dsp:spPr>
        <a:xfrm>
          <a:off x="6982814" y="139031"/>
          <a:ext cx="2792616" cy="1144557"/>
        </a:xfrm>
        <a:prstGeom prst="rect">
          <a:avLst/>
        </a:prstGeom>
        <a:solidFill>
          <a:schemeClr val="accent2">
            <a:lumMod val="75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 -1.675 + 0.037 x </a:t>
          </a:r>
          <a:r>
            <a:rPr lang="it-IT" sz="1600" b="1" kern="1200" dirty="0">
              <a:effectLst>
                <a:outerShdw blurRad="38100" dist="38100" dir="2700000" algn="tl">
                  <a:srgbClr val="000000">
                    <a:alpha val="43137"/>
                  </a:srgbClr>
                </a:outerShdw>
              </a:effectLst>
            </a:rPr>
            <a:t>Age</a:t>
          </a:r>
          <a:r>
            <a:rPr lang="it-IT" sz="1600" kern="1200" dirty="0">
              <a:effectLst>
                <a:outerShdw blurRad="38100" dist="38100" dir="2700000" algn="tl">
                  <a:srgbClr val="000000">
                    <a:alpha val="43137"/>
                  </a:srgbClr>
                </a:outerShdw>
              </a:effectLst>
            </a:rPr>
            <a:t> + 0.094 x </a:t>
          </a:r>
          <a:r>
            <a:rPr lang="it-IT" sz="1600" b="1" kern="1200" dirty="0">
              <a:effectLst>
                <a:outerShdw blurRad="38100" dist="38100" dir="2700000" algn="tl">
                  <a:srgbClr val="000000">
                    <a:alpha val="43137"/>
                  </a:srgbClr>
                </a:outerShdw>
              </a:effectLst>
            </a:rPr>
            <a:t>BMI</a:t>
          </a:r>
          <a:r>
            <a:rPr lang="it-IT" sz="1600" kern="1200" dirty="0">
              <a:effectLst>
                <a:outerShdw blurRad="38100" dist="38100" dir="2700000" algn="tl">
                  <a:srgbClr val="000000">
                    <a:alpha val="43137"/>
                  </a:srgbClr>
                </a:outerShdw>
              </a:effectLst>
            </a:rPr>
            <a:t> + 1.13 x </a:t>
          </a:r>
          <a:r>
            <a:rPr lang="it-IT" sz="1600" b="1" kern="1200" dirty="0">
              <a:effectLst>
                <a:outerShdw blurRad="38100" dist="38100" dir="2700000" algn="tl">
                  <a:srgbClr val="000000">
                    <a:alpha val="43137"/>
                  </a:srgbClr>
                </a:outerShdw>
              </a:effectLst>
            </a:rPr>
            <a:t>IFG/</a:t>
          </a:r>
          <a:r>
            <a:rPr lang="it-IT" sz="1600" b="1" kern="1200" dirty="0" err="1">
              <a:effectLst>
                <a:outerShdw blurRad="38100" dist="38100" dir="2700000" algn="tl">
                  <a:srgbClr val="000000">
                    <a:alpha val="43137"/>
                  </a:srgbClr>
                </a:outerShdw>
              </a:effectLst>
            </a:rPr>
            <a:t>diabetes</a:t>
          </a:r>
          <a:r>
            <a:rPr lang="it-IT" sz="1600" b="1" kern="1200" dirty="0">
              <a:effectLst>
                <a:outerShdw blurRad="38100" dist="38100" dir="2700000" algn="tl">
                  <a:srgbClr val="000000">
                    <a:alpha val="43137"/>
                  </a:srgbClr>
                </a:outerShdw>
              </a:effectLst>
            </a:rPr>
            <a:t> </a:t>
          </a:r>
          <a:r>
            <a:rPr lang="it-IT" sz="1600" kern="1200" dirty="0">
              <a:effectLst>
                <a:outerShdw blurRad="38100" dist="38100" dir="2700000" algn="tl">
                  <a:srgbClr val="000000">
                    <a:alpha val="43137"/>
                  </a:srgbClr>
                </a:outerShdw>
              </a:effectLst>
            </a:rPr>
            <a:t>+ 0.99 x </a:t>
          </a:r>
          <a:r>
            <a:rPr lang="it-IT" sz="1600" b="1" kern="1200" dirty="0">
              <a:effectLst>
                <a:outerShdw blurRad="38100" dist="38100" dir="2700000" algn="tl">
                  <a:srgbClr val="000000">
                    <a:alpha val="43137"/>
                  </a:srgbClr>
                </a:outerShdw>
              </a:effectLst>
            </a:rPr>
            <a:t>AST/ALT </a:t>
          </a:r>
          <a:r>
            <a:rPr lang="it-IT" sz="1600" kern="1200" dirty="0">
              <a:effectLst>
                <a:outerShdw blurRad="38100" dist="38100" dir="2700000" algn="tl">
                  <a:srgbClr val="000000">
                    <a:alpha val="43137"/>
                  </a:srgbClr>
                </a:outerShdw>
              </a:effectLst>
            </a:rPr>
            <a:t>ratio – 0.013 x </a:t>
          </a:r>
          <a:r>
            <a:rPr lang="it-IT" sz="1600" b="1" kern="1200" dirty="0" err="1">
              <a:effectLst>
                <a:outerShdw blurRad="38100" dist="38100" dir="2700000" algn="tl">
                  <a:srgbClr val="000000">
                    <a:alpha val="43137"/>
                  </a:srgbClr>
                </a:outerShdw>
              </a:effectLst>
            </a:rPr>
            <a:t>Platelets</a:t>
          </a:r>
          <a:r>
            <a:rPr lang="it-IT" sz="1600" kern="1200" dirty="0">
              <a:effectLst>
                <a:outerShdw blurRad="38100" dist="38100" dir="2700000" algn="tl">
                  <a:srgbClr val="000000">
                    <a:alpha val="43137"/>
                  </a:srgbClr>
                </a:outerShdw>
              </a:effectLst>
            </a:rPr>
            <a:t> – 0.66 x </a:t>
          </a:r>
          <a:r>
            <a:rPr lang="it-IT" sz="1600" b="1" kern="1200" dirty="0" err="1">
              <a:effectLst>
                <a:outerShdw blurRad="38100" dist="38100" dir="2700000" algn="tl">
                  <a:srgbClr val="000000">
                    <a:alpha val="43137"/>
                  </a:srgbClr>
                </a:outerShdw>
              </a:effectLst>
            </a:rPr>
            <a:t>Albumin</a:t>
          </a:r>
          <a:endParaRPr lang="en-US" sz="1600" kern="1200" dirty="0">
            <a:effectLst>
              <a:outerShdw blurRad="38100" dist="38100" dir="2700000" algn="tl">
                <a:srgbClr val="000000">
                  <a:alpha val="43137"/>
                </a:srgbClr>
              </a:outerShdw>
            </a:effectLst>
          </a:endParaRPr>
        </a:p>
      </dsp:txBody>
      <dsp:txXfrm>
        <a:off x="6982814" y="139031"/>
        <a:ext cx="2792616" cy="1144557"/>
      </dsp:txXfrm>
    </dsp:sp>
    <dsp:sp modelId="{4C3017AE-EEF1-4501-AC10-1D9DBFA6B139}">
      <dsp:nvSpPr>
        <dsp:cNvPr id="0" name=""/>
        <dsp:cNvSpPr/>
      </dsp:nvSpPr>
      <dsp:spPr>
        <a:xfrm>
          <a:off x="6253624" y="1687529"/>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&lt;-1,455 </a:t>
          </a:r>
          <a:r>
            <a:rPr lang="it-IT" sz="1600" kern="1200" dirty="0" err="1">
              <a:effectLst>
                <a:outerShdw blurRad="38100" dist="38100" dir="2700000" algn="tl">
                  <a:srgbClr val="000000">
                    <a:alpha val="43137"/>
                  </a:srgbClr>
                </a:outerShdw>
              </a:effectLst>
            </a:rPr>
            <a:t>escludes</a:t>
          </a:r>
          <a:r>
            <a:rPr lang="it-IT" sz="1600" kern="1200" dirty="0">
              <a:effectLst>
                <a:outerShdw blurRad="38100" dist="38100" dir="2700000" algn="tl">
                  <a:srgbClr val="000000">
                    <a:alpha val="43137"/>
                  </a:srgbClr>
                </a:outerShdw>
              </a:effectLst>
            </a:rPr>
            <a:t>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(low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F3-F4)</a:t>
          </a:r>
          <a:endParaRPr lang="en-US" sz="1600" kern="1200" dirty="0">
            <a:effectLst>
              <a:outerShdw blurRad="38100" dist="38100" dir="2700000" algn="tl">
                <a:srgbClr val="000000">
                  <a:alpha val="43137"/>
                </a:srgbClr>
              </a:outerShdw>
            </a:effectLst>
          </a:endParaRPr>
        </a:p>
      </dsp:txBody>
      <dsp:txXfrm>
        <a:off x="6253624" y="1687529"/>
        <a:ext cx="1923528" cy="961764"/>
      </dsp:txXfrm>
    </dsp:sp>
    <dsp:sp modelId="{5FFB5F04-5869-496D-A7B2-F65F9C5ED8AF}">
      <dsp:nvSpPr>
        <dsp:cNvPr id="0" name=""/>
        <dsp:cNvSpPr/>
      </dsp:nvSpPr>
      <dsp:spPr>
        <a:xfrm>
          <a:off x="8581093" y="1687529"/>
          <a:ext cx="1923528" cy="961764"/>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rPr>
            <a:t>Score &gt;0.676 </a:t>
          </a:r>
          <a:r>
            <a:rPr lang="it-IT" sz="1600" kern="1200" dirty="0" err="1">
              <a:effectLst>
                <a:outerShdw blurRad="38100" dist="38100" dir="2700000" algn="tl">
                  <a:srgbClr val="000000">
                    <a:alpha val="43137"/>
                  </a:srgbClr>
                </a:outerShdw>
              </a:effectLst>
            </a:rPr>
            <a:t>predictive</a:t>
          </a:r>
          <a:r>
            <a:rPr lang="it-IT" sz="1600" kern="1200" dirty="0">
              <a:effectLst>
                <a:outerShdw blurRad="38100" dist="38100" dir="2700000" algn="tl">
                  <a:srgbClr val="000000">
                    <a:alpha val="43137"/>
                  </a:srgbClr>
                </a:outerShdw>
              </a:effectLst>
            </a:rPr>
            <a:t> of </a:t>
          </a:r>
          <a:r>
            <a:rPr lang="it-IT" sz="1600" kern="1200" dirty="0" err="1">
              <a:effectLst>
                <a:outerShdw blurRad="38100" dist="38100" dir="2700000" algn="tl">
                  <a:srgbClr val="000000">
                    <a:alpha val="43137"/>
                  </a:srgbClr>
                </a:outerShdw>
              </a:effectLst>
            </a:rPr>
            <a:t>fibrosis</a:t>
          </a:r>
          <a:r>
            <a:rPr lang="it-IT" sz="1600" kern="1200" dirty="0">
              <a:effectLst>
                <a:outerShdw blurRad="38100" dist="38100" dir="2700000" algn="tl">
                  <a:srgbClr val="000000">
                    <a:alpha val="43137"/>
                  </a:srgbClr>
                </a:outerShdw>
              </a:effectLst>
            </a:rPr>
            <a:t> (high </a:t>
          </a:r>
          <a:r>
            <a:rPr lang="it-IT" sz="1600" kern="1200" dirty="0" err="1">
              <a:effectLst>
                <a:outerShdw blurRad="38100" dist="38100" dir="2700000" algn="tl">
                  <a:srgbClr val="000000">
                    <a:alpha val="43137"/>
                  </a:srgbClr>
                </a:outerShdw>
              </a:effectLst>
            </a:rPr>
            <a:t>probability</a:t>
          </a:r>
          <a:r>
            <a:rPr lang="it-IT" sz="1600" kern="1200" dirty="0">
              <a:effectLst>
                <a:outerShdw blurRad="38100" dist="38100" dir="2700000" algn="tl">
                  <a:srgbClr val="000000">
                    <a:alpha val="43137"/>
                  </a:srgbClr>
                </a:outerShdw>
              </a:effectLst>
            </a:rPr>
            <a:t> of F3-F4)</a:t>
          </a:r>
          <a:endParaRPr lang="en-US" sz="1600" kern="1200" dirty="0">
            <a:effectLst>
              <a:outerShdw blurRad="38100" dist="38100" dir="2700000" algn="tl">
                <a:srgbClr val="000000">
                  <a:alpha val="43137"/>
                </a:srgbClr>
              </a:outerShdw>
            </a:effectLst>
          </a:endParaRPr>
        </a:p>
      </dsp:txBody>
      <dsp:txXfrm>
        <a:off x="8581093" y="1687529"/>
        <a:ext cx="1923528" cy="96176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F6D07-2380-4C8C-82E9-5AA4B2CFE32D}" type="datetimeFigureOut">
              <a:rPr lang="it-IT" smtClean="0"/>
              <a:t>24/11/2020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E47A9-C271-490C-86A5-10DEC0ACD88E}" type="slidenum">
              <a:rPr lang="it-IT" smtClean="0"/>
              <a:t>‹N›</a:t>
            </a:fld>
            <a:endParaRPr lang="it-IT"/>
          </a:p>
        </p:txBody>
      </p:sp>
    </p:spTree>
    <p:extLst>
      <p:ext uri="{BB962C8B-B14F-4D97-AF65-F5344CB8AC3E}">
        <p14:creationId xmlns:p14="http://schemas.microsoft.com/office/powerpoint/2010/main" val="387675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7F61814-E7EE-4176-A9A5-8B2384ED9AA0}" type="slidenum">
              <a:rPr lang="en-IN" smtClean="0"/>
              <a:t>2</a:t>
            </a:fld>
            <a:endParaRPr lang="en-IN"/>
          </a:p>
        </p:txBody>
      </p:sp>
    </p:spTree>
    <p:extLst>
      <p:ext uri="{BB962C8B-B14F-4D97-AF65-F5344CB8AC3E}">
        <p14:creationId xmlns:p14="http://schemas.microsoft.com/office/powerpoint/2010/main" val="236309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0DC56-F08D-4F55-A1AB-301C6EB0AD2D}" type="slidenum">
              <a:rPr kumimoji="0" lang="it-IT" altLang="it-IT"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216066" name="Rectangle 7"/>
          <p:cNvSpPr txBox="1">
            <a:spLocks noGrp="1" noChangeArrowheads="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72DA2E48-DE18-46BB-9013-B583197DCE42}" type="slidenum">
              <a:rPr kumimoji="0" lang="ar-SA"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28</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44563" y="4343400"/>
            <a:ext cx="5008562" cy="4114800"/>
          </a:xfrm>
        </p:spPr>
        <p:txBody>
          <a:bodyPr/>
          <a:lstStyle/>
          <a:p>
            <a:r>
              <a:rPr lang="en-GB" altLang="ja-JP"/>
              <a:t>These data are from the Nurses’ Health Study (Carey VJ </a:t>
            </a:r>
            <a:r>
              <a:rPr lang="en-GB" altLang="ja-JP" i="1"/>
              <a:t>et al</a:t>
            </a:r>
            <a:r>
              <a:rPr lang="en-GB" altLang="ja-JP"/>
              <a:t>, 1997), an observational study that followed a cohort of 43,581 women between 1986 and 1994 in the USA. The analysis presented here was designed to define the association between waist circumference and the risk of developing type 2 diabetes. </a:t>
            </a:r>
          </a:p>
          <a:p>
            <a:r>
              <a:rPr lang="en-GB" altLang="ja-JP"/>
              <a:t>The risk of developing type 2 diabetes increased linearly with an increasing waist circumference. T</a:t>
            </a:r>
            <a:r>
              <a:rPr lang="en-US" altLang="it-IT"/>
              <a:t>he relative risk for women at the 90th percentile of waist circumference (equivalent to a waist measurement of 92 cm [36 in]) was 5.1 (95% CI 2.9</a:t>
            </a:r>
            <a:r>
              <a:rPr lang="en-US" altLang="it-IT">
                <a:sym typeface="Symbol" panose="05050102010706020507" pitchFamily="18" charset="2"/>
              </a:rPr>
              <a:t></a:t>
            </a:r>
            <a:r>
              <a:rPr lang="en-US" altLang="it-IT"/>
              <a:t>8.9) compared with women at the 10th percentile (waist measurement of 67 cm [26.2 in]). </a:t>
            </a:r>
            <a:r>
              <a:rPr lang="en-GB" altLang="ja-JP"/>
              <a:t>High waist circumference is a powerful predictor of an increased risk of developing type 2 diabetes (Wang Y </a:t>
            </a:r>
            <a:r>
              <a:rPr lang="en-GB" altLang="ja-JP" i="1"/>
              <a:t>et al</a:t>
            </a:r>
            <a:r>
              <a:rPr lang="en-GB" altLang="ja-JP"/>
              <a:t>, 2005).</a:t>
            </a:r>
          </a:p>
          <a:p>
            <a:endParaRPr lang="en-GB" altLang="it-IT"/>
          </a:p>
          <a:p>
            <a:endParaRPr lang="fr-FR" altLang="it-IT"/>
          </a:p>
        </p:txBody>
      </p:sp>
      <p:sp>
        <p:nvSpPr>
          <p:cNvPr id="216069" name="Line 4"/>
          <p:cNvSpPr>
            <a:spLocks noChangeShapeType="1"/>
          </p:cNvSpPr>
          <p:nvPr/>
        </p:nvSpPr>
        <p:spPr bwMode="auto">
          <a:xfrm>
            <a:off x="1041400" y="8359775"/>
            <a:ext cx="4868863"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216070" name="Text Box 5"/>
          <p:cNvSpPr txBox="1">
            <a:spLocks noChangeArrowheads="1"/>
          </p:cNvSpPr>
          <p:nvPr/>
        </p:nvSpPr>
        <p:spPr bwMode="auto">
          <a:xfrm>
            <a:off x="1000125" y="8337550"/>
            <a:ext cx="50625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94811" tIns="47405" rIns="94811" bIns="47405">
            <a:spAutoFit/>
          </a:bodyPr>
          <a:lstStyle>
            <a:lvl1pPr defTabSz="947738">
              <a:defRPr>
                <a:solidFill>
                  <a:schemeClr val="tx1"/>
                </a:solidFill>
                <a:latin typeface="Arial" panose="020B0604020202020204" pitchFamily="34" charset="0"/>
                <a:cs typeface="Arial" panose="020B0604020202020204" pitchFamily="34" charset="0"/>
              </a:defRPr>
            </a:lvl1pPr>
            <a:lvl2pPr marL="742950" indent="-285750" defTabSz="947738">
              <a:defRPr>
                <a:solidFill>
                  <a:schemeClr val="tx1"/>
                </a:solidFill>
                <a:latin typeface="Arial" panose="020B0604020202020204" pitchFamily="34" charset="0"/>
                <a:cs typeface="Arial" panose="020B0604020202020204" pitchFamily="34" charset="0"/>
              </a:defRPr>
            </a:lvl2pPr>
            <a:lvl3pPr marL="1143000" indent="-228600" defTabSz="947738">
              <a:defRPr>
                <a:solidFill>
                  <a:schemeClr val="tx1"/>
                </a:solidFill>
                <a:latin typeface="Arial" panose="020B0604020202020204" pitchFamily="34" charset="0"/>
                <a:cs typeface="Arial" panose="020B0604020202020204" pitchFamily="34" charset="0"/>
              </a:defRPr>
            </a:lvl3pPr>
            <a:lvl4pPr marL="1600200" indent="-228600" defTabSz="947738">
              <a:defRPr>
                <a:solidFill>
                  <a:schemeClr val="tx1"/>
                </a:solidFill>
                <a:latin typeface="Arial" panose="020B0604020202020204" pitchFamily="34" charset="0"/>
                <a:cs typeface="Arial" panose="020B0604020202020204" pitchFamily="34" charset="0"/>
              </a:defRPr>
            </a:lvl4pPr>
            <a:lvl5pPr marL="2057400" indent="-228600" defTabSz="947738">
              <a:defRPr>
                <a:solidFill>
                  <a:schemeClr val="tx1"/>
                </a:solidFill>
                <a:latin typeface="Arial" panose="020B0604020202020204" pitchFamily="34" charset="0"/>
                <a:cs typeface="Arial" panose="020B0604020202020204" pitchFamily="34" charset="0"/>
              </a:defRPr>
            </a:lvl5pPr>
            <a:lvl6pPr marL="25146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7738"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47738" rtl="0" eaLnBrk="1" fontAlgn="base" latinLnBrk="0" hangingPunct="1">
              <a:lnSpc>
                <a:spcPct val="100000"/>
              </a:lnSpc>
              <a:spcBef>
                <a:spcPct val="30000"/>
              </a:spcBef>
              <a:spcAft>
                <a:spcPct val="0"/>
              </a:spcAft>
              <a:buClrTx/>
              <a:buSzTx/>
              <a:buFontTx/>
              <a:buNone/>
              <a:tabLst/>
              <a:defRPr/>
            </a:pP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Carey VJ, Walters EE, Colditz GA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 al</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Body fat distribution and risk of non-insulin-dependent diabetes mellitus in women. The Nurses' Health Study.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 J Epidemiol</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1997;</a:t>
            </a:r>
            <a:r>
              <a:rPr kumimoji="0" lang="en-GB" altLang="it-IT"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145</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:614</a:t>
            </a:r>
            <a:r>
              <a:rPr kumimoji="0" lang="en-US"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 </a:t>
            </a:r>
          </a:p>
          <a:p>
            <a:pPr marL="0" marR="0" lvl="0" indent="0" algn="l" defTabSz="947738" rtl="0" eaLnBrk="1" fontAlgn="base" latinLnBrk="0" hangingPunct="1">
              <a:lnSpc>
                <a:spcPct val="100000"/>
              </a:lnSpc>
              <a:spcBef>
                <a:spcPct val="30000"/>
              </a:spcBef>
              <a:spcAft>
                <a:spcPct val="0"/>
              </a:spcAft>
              <a:buClrTx/>
              <a:buSzTx/>
              <a:buFontTx/>
              <a:buNone/>
              <a:tabLst/>
              <a:defRPr/>
            </a:pP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Wang Y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et al</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.Comparison of abdominal adiposity and overall obesity in predicting risk of type 2 diabetes among men. </a:t>
            </a:r>
            <a:r>
              <a:rPr kumimoji="0" lang="en-GB" altLang="it-IT" sz="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 J Clin Nutr</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2005;</a:t>
            </a:r>
            <a:r>
              <a:rPr kumimoji="0" lang="en-GB" altLang="it-IT"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81</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:555</a:t>
            </a:r>
            <a:r>
              <a:rPr kumimoji="0" lang="en-US"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563.</a:t>
            </a:r>
          </a:p>
          <a:p>
            <a:pPr marL="0" marR="0" lvl="0" indent="0" algn="l" defTabSz="947738" rtl="0" eaLnBrk="1" fontAlgn="base" latinLnBrk="0" hangingPunct="1">
              <a:lnSpc>
                <a:spcPct val="100000"/>
              </a:lnSpc>
              <a:spcBef>
                <a:spcPct val="50000"/>
              </a:spcBef>
              <a:spcAft>
                <a:spcPct val="0"/>
              </a:spcAft>
              <a:buClrTx/>
              <a:buSzTx/>
              <a:buFontTx/>
              <a:buNone/>
              <a:tabLst/>
              <a:defRPr/>
            </a:pPr>
            <a:endParaRPr kumimoji="0" lang="en-US" altLang="it-IT"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1395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95E28-D2B3-4D5C-9D72-A5B9F67B31B0}" type="slidenum">
              <a:rPr kumimoji="0" lang="it-IT" altLang="it-IT"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0956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SLIDE 17</a:t>
            </a:r>
            <a:r>
              <a:rPr lang="en-US" sz="1200" dirty="0">
                <a:effectLst/>
                <a:latin typeface="Calibri" panose="020F0502020204030204" pitchFamily="34" charset="0"/>
                <a:ea typeface="Times New Roman" panose="02020603050405020304" pitchFamily="18" charset="0"/>
                <a:cs typeface="Calibri" panose="020F0502020204030204" pitchFamily="34" charset="0"/>
              </a:rPr>
              <a:t>. Fatty liver </a:t>
            </a:r>
            <a:r>
              <a:rPr lang="en-GB" sz="1200" dirty="0">
                <a:effectLst/>
                <a:latin typeface="Calibri" panose="020F0502020204030204" pitchFamily="34" charset="0"/>
                <a:ea typeface="Times New Roman" panose="02020603050405020304" pitchFamily="18" charset="0"/>
                <a:cs typeface="Calibri" panose="020F0502020204030204" pitchFamily="34" charset="0"/>
              </a:rPr>
              <a:t>is considered as the hepatic component of the </a:t>
            </a:r>
            <a:r>
              <a:rPr lang="en-US" sz="1200" dirty="0">
                <a:effectLst/>
                <a:latin typeface="Calibri" panose="020F0502020204030204" pitchFamily="34" charset="0"/>
                <a:ea typeface="Times New Roman" panose="02020603050405020304" pitchFamily="18" charset="0"/>
                <a:cs typeface="Calibri" panose="020F0502020204030204" pitchFamily="34" charset="0"/>
              </a:rPr>
              <a:t>metabolic syndrome together with hyperglycemia, dyslipidemia (high triglycerides and low HDL cholesterol), high blood pressure and increased waist circumference (central obesity).</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endParaRPr lang="it-IT" altLang="it-IT" dirty="0"/>
          </a:p>
          <a:p>
            <a:pPr eaLnBrk="1" hangingPunct="1"/>
            <a:r>
              <a:rPr lang="it-IT" altLang="it-IT" dirty="0"/>
              <a:t>La prevalenza nella popolazione generale è 20-30%</a:t>
            </a:r>
          </a:p>
          <a:p>
            <a:pPr eaLnBrk="1" hangingPunct="1"/>
            <a:r>
              <a:rPr lang="it-IT" altLang="it-IT" dirty="0"/>
              <a:t> </a:t>
            </a:r>
            <a:endParaRPr lang="it-IT" altLang="ja-JP" dirty="0"/>
          </a:p>
          <a:p>
            <a:pPr eaLnBrk="1" hangingPunct="1"/>
            <a:r>
              <a:rPr lang="it-IT" altLang="it-IT"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61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598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381000" y="685800"/>
            <a:ext cx="6096000" cy="3429000"/>
          </a:xfrm>
          <a:ln/>
        </p:spPr>
      </p:sp>
      <p:sp>
        <p:nvSpPr>
          <p:cNvPr id="134147" name="Rectangle 3"/>
          <p:cNvSpPr>
            <a:spLocks noGrp="1" noChangeArrowheads="1"/>
          </p:cNvSpPr>
          <p:nvPr>
            <p:ph type="body" idx="1"/>
          </p:nvPr>
        </p:nvSpPr>
        <p:spPr>
          <a:noFill/>
          <a:ln/>
        </p:spPr>
        <p:txBody>
          <a:bodyPr/>
          <a:lstStyle/>
          <a:p>
            <a:r>
              <a:rPr lang="it-IT" altLang="it-IT" dirty="0"/>
              <a:t>L’</a:t>
            </a:r>
            <a:r>
              <a:rPr lang="it-IT" altLang="it-IT" dirty="0" err="1"/>
              <a:t>insulino</a:t>
            </a:r>
            <a:r>
              <a:rPr lang="it-IT" altLang="it-IT" dirty="0"/>
              <a:t> resistenza e la conseguente </a:t>
            </a:r>
            <a:r>
              <a:rPr lang="it-IT" altLang="it-IT" dirty="0" err="1"/>
              <a:t>iperinsulinemia</a:t>
            </a:r>
            <a:r>
              <a:rPr lang="it-IT" altLang="it-IT" dirty="0"/>
              <a:t> sono i maggiori responsabili delle fasi</a:t>
            </a:r>
            <a:r>
              <a:rPr lang="it-IT" altLang="it-IT" baseline="0" dirty="0"/>
              <a:t> iniziali della NAFLD che vede un aumentato flusso al fegato di acidi grassi a partenza  dal tessuto adiposo, un eccesso di grassi dietetici, nonché una aumentata neo-</a:t>
            </a:r>
            <a:r>
              <a:rPr lang="it-IT" altLang="it-IT" baseline="0" dirty="0" err="1"/>
              <a:t>lipogenesi</a:t>
            </a:r>
            <a:r>
              <a:rPr lang="it-IT" altLang="it-IT" baseline="0" dirty="0"/>
              <a:t> ed una ridotta beta-ossidazione.</a:t>
            </a:r>
            <a:endParaRPr lang="it-IT" altLang="it-IT" dirty="0"/>
          </a:p>
        </p:txBody>
      </p:sp>
    </p:spTree>
    <p:extLst>
      <p:ext uri="{BB962C8B-B14F-4D97-AF65-F5344CB8AC3E}">
        <p14:creationId xmlns:p14="http://schemas.microsoft.com/office/powerpoint/2010/main" val="180155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77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A863C-4233-456A-9876-4CF329B34BC5}" type="slidenum">
              <a:rPr kumimoji="0" lang="it-IT" altLang="it-IT"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20411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FF84BB7-35A6-4EE0-BEAE-DEDF8B062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345E29-3BDE-42B9-B4E1-82F41678932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275" name="Slide Image Placeholder 1">
            <a:extLst>
              <a:ext uri="{FF2B5EF4-FFF2-40B4-BE49-F238E27FC236}">
                <a16:creationId xmlns:a16="http://schemas.microsoft.com/office/drawing/2014/main" id="{C1F6A11E-04AF-400A-AF33-19EF2CFA69A9}"/>
              </a:ext>
            </a:extLst>
          </p:cNvPr>
          <p:cNvSpPr>
            <a:spLocks noGrp="1" noRot="1" noChangeAspect="1" noTextEdit="1"/>
          </p:cNvSpPr>
          <p:nvPr>
            <p:ph type="sldImg"/>
          </p:nvPr>
        </p:nvSpPr>
        <p:spPr>
          <a:ln/>
        </p:spPr>
      </p:sp>
      <p:sp>
        <p:nvSpPr>
          <p:cNvPr id="54276" name="Notes Placeholder 2">
            <a:extLst>
              <a:ext uri="{FF2B5EF4-FFF2-40B4-BE49-F238E27FC236}">
                <a16:creationId xmlns:a16="http://schemas.microsoft.com/office/drawing/2014/main" id="{76B69017-DF34-4BD9-8D26-D1B4DD068E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it-IT">
              <a:latin typeface="Arial" panose="020B0604020202020204" pitchFamily="34" charset="0"/>
              <a:cs typeface="Arial" panose="020B0604020202020204" pitchFamily="34" charset="0"/>
            </a:endParaRPr>
          </a:p>
        </p:txBody>
      </p:sp>
      <p:sp>
        <p:nvSpPr>
          <p:cNvPr id="54277" name="Slide Number Placeholder 3">
            <a:extLst>
              <a:ext uri="{FF2B5EF4-FFF2-40B4-BE49-F238E27FC236}">
                <a16:creationId xmlns:a16="http://schemas.microsoft.com/office/drawing/2014/main" id="{084500A0-705D-4BFE-9CA1-AB3A6D6DACF2}"/>
              </a:ext>
            </a:extLst>
          </p:cNvPr>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775CFB1-A02E-4D96-934D-BBD98144CDBB}" type="slidenum">
              <a:rPr kumimoji="0" lang="ar-SA"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fa-IR"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it-IT" dirty="0">
                <a:latin typeface="Arial" panose="020B0604020202020204" pitchFamily="34" charset="0"/>
                <a:cs typeface="Arial" panose="020B0604020202020204" pitchFamily="34" charset="0"/>
              </a:rPr>
              <a:t>Instead </a:t>
            </a:r>
          </a:p>
          <a:p>
            <a:r>
              <a:rPr lang="en-US" altLang="it-IT" dirty="0">
                <a:latin typeface="Arial" panose="020B0604020202020204" pitchFamily="34" charset="0"/>
                <a:cs typeface="Arial" panose="020B0604020202020204" pitchFamily="34" charset="0"/>
              </a:rPr>
              <a:t>It has been reported that carriers of the M148M variant in the </a:t>
            </a:r>
            <a:r>
              <a:rPr lang="en-US" altLang="it-IT" dirty="0" err="1">
                <a:latin typeface="Arial" panose="020B0604020202020204" pitchFamily="34" charset="0"/>
                <a:cs typeface="Arial" panose="020B0604020202020204" pitchFamily="34" charset="0"/>
              </a:rPr>
              <a:t>patatin</a:t>
            </a:r>
            <a:r>
              <a:rPr lang="en-US" altLang="it-IT" dirty="0">
                <a:latin typeface="Arial" panose="020B0604020202020204" pitchFamily="34" charset="0"/>
                <a:cs typeface="Arial" panose="020B0604020202020204" pitchFamily="34" charset="0"/>
              </a:rPr>
              <a:t> like phospholipase 3 (</a:t>
            </a:r>
            <a:r>
              <a:rPr lang="en-US" altLang="it-IT" i="1" dirty="0">
                <a:latin typeface="Arial" panose="020B0604020202020204" pitchFamily="34" charset="0"/>
                <a:cs typeface="Arial" panose="020B0604020202020204" pitchFamily="34" charset="0"/>
              </a:rPr>
              <a:t>PNPLA3</a:t>
            </a:r>
            <a:r>
              <a:rPr lang="en-US" altLang="it-IT" dirty="0">
                <a:latin typeface="Arial" panose="020B0604020202020204" pitchFamily="34" charset="0"/>
                <a:cs typeface="Arial" panose="020B0604020202020204" pitchFamily="34" charset="0"/>
              </a:rPr>
              <a:t>) gene develop NAFLD without metabolic abnormalities.</a:t>
            </a:r>
            <a:endParaRPr lang="it-IT" altLang="it-IT" dirty="0">
              <a:latin typeface="Arial" panose="020B0604020202020204" pitchFamily="34" charset="0"/>
              <a:cs typeface="Arial" panose="020B0604020202020204" pitchFamily="34" charset="0"/>
            </a:endParaRPr>
          </a:p>
          <a:p>
            <a:endParaRPr lang="it-IT" altLang="it-IT"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it-IT" b="1" dirty="0">
                <a:latin typeface="Arial" panose="020B0604020202020204" pitchFamily="34" charset="0"/>
                <a:cs typeface="Arial" panose="020B0604020202020204" pitchFamily="34" charset="0"/>
              </a:rPr>
              <a:t>Rs738409 : Missense mutation Ile148Met </a:t>
            </a:r>
            <a:r>
              <a:rPr lang="en-US" altLang="it-IT" dirty="0">
                <a:latin typeface="Arial" panose="020B0604020202020204" pitchFamily="34" charset="0"/>
                <a:cs typeface="Arial" panose="020B0604020202020204" pitchFamily="34" charset="0"/>
              </a:rPr>
              <a:t>(</a:t>
            </a:r>
            <a:r>
              <a:rPr lang="en-US" altLang="it-IT" b="1" dirty="0">
                <a:latin typeface="Arial" panose="020B0604020202020204" pitchFamily="34" charset="0"/>
                <a:cs typeface="Arial" panose="020B0604020202020204" pitchFamily="34" charset="0"/>
              </a:rPr>
              <a:t>cytosine to guanine substitution that changes codon 148 from isoleucine to methionine)</a:t>
            </a:r>
          </a:p>
          <a:p>
            <a:endParaRPr lang="en-US" altLang="it-IT" b="1"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The allele was most common in Hispanics, the group most susceptible to NAFLD</a:t>
            </a: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This is the most well validated gene </a:t>
            </a: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It’s strongly associated with hepatic fat content </a:t>
            </a: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And the most important data is that this association is </a:t>
            </a:r>
            <a:r>
              <a:rPr lang="en-US" altLang="it-IT" dirty="0" err="1">
                <a:latin typeface="Arial" panose="020B0604020202020204" pitchFamily="34" charset="0"/>
                <a:cs typeface="Arial" panose="020B0604020202020204" pitchFamily="34" charset="0"/>
              </a:rPr>
              <a:t>indipendent</a:t>
            </a:r>
            <a:r>
              <a:rPr lang="en-US" altLang="it-IT" dirty="0">
                <a:latin typeface="Arial" panose="020B0604020202020204" pitchFamily="34" charset="0"/>
                <a:cs typeface="Arial" panose="020B0604020202020204" pitchFamily="34" charset="0"/>
              </a:rPr>
              <a:t> of BMI HOMA IR and </a:t>
            </a:r>
            <a:r>
              <a:rPr lang="en-US" altLang="it-IT" dirty="0" err="1">
                <a:latin typeface="Arial" panose="020B0604020202020204" pitchFamily="34" charset="0"/>
                <a:cs typeface="Arial" panose="020B0604020202020204" pitchFamily="34" charset="0"/>
              </a:rPr>
              <a:t>plarma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tg</a:t>
            </a:r>
            <a:r>
              <a:rPr lang="en-US" altLang="it-IT" dirty="0">
                <a:latin typeface="Arial" panose="020B0604020202020204" pitchFamily="34" charset="0"/>
                <a:cs typeface="Arial" panose="020B0604020202020204" pitchFamily="34" charset="0"/>
              </a:rPr>
              <a:t> levels</a:t>
            </a:r>
          </a:p>
          <a:p>
            <a:pPr>
              <a:buFont typeface="Wingdings" panose="05000000000000000000" pitchFamily="2" charset="2"/>
              <a:buChar char="Ø"/>
            </a:pPr>
            <a:endParaRPr lang="en-US" altLang="it-IT"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altLang="it-IT"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it-IT" dirty="0">
                <a:latin typeface="Arial" panose="020B0604020202020204" pitchFamily="34" charset="0"/>
                <a:cs typeface="Arial" panose="020B0604020202020204" pitchFamily="34" charset="0"/>
              </a:rPr>
              <a:t>It is ( it was more than twofold higher in  PNPLA3 rs738409[G] homozygotes than in non carriers ).</a:t>
            </a:r>
          </a:p>
          <a:p>
            <a:endParaRPr lang="en-US" altLang="it-IT" dirty="0">
              <a:latin typeface="Arial" panose="020B0604020202020204" pitchFamily="34" charset="0"/>
              <a:cs typeface="Arial" panose="020B0604020202020204" pitchFamily="34" charset="0"/>
            </a:endParaRPr>
          </a:p>
          <a:p>
            <a:r>
              <a:rPr lang="en-US" altLang="it-IT" dirty="0">
                <a:latin typeface="Arial" panose="020B0604020202020204" pitchFamily="34" charset="0"/>
                <a:cs typeface="Arial" panose="020B0604020202020204" pitchFamily="34" charset="0"/>
              </a:rPr>
              <a:t>Carriers of the M148M variant (</a:t>
            </a:r>
            <a:r>
              <a:rPr lang="en-US" altLang="it-IT" i="1" dirty="0">
                <a:latin typeface="Arial" panose="020B0604020202020204" pitchFamily="34" charset="0"/>
                <a:cs typeface="Arial" panose="020B0604020202020204" pitchFamily="34" charset="0"/>
              </a:rPr>
              <a:t>PNPLA3</a:t>
            </a:r>
            <a:r>
              <a:rPr lang="en-US" altLang="it-IT" dirty="0">
                <a:latin typeface="Arial" panose="020B0604020202020204" pitchFamily="34" charset="0"/>
                <a:cs typeface="Arial" panose="020B0604020202020204" pitchFamily="34" charset="0"/>
              </a:rPr>
              <a:t>) gene develop NAFLD without metabolic abnormalities.(</a:t>
            </a:r>
            <a:r>
              <a:rPr lang="it-IT" altLang="it-IT" dirty="0">
                <a:latin typeface="Arial" panose="020B0604020202020204" pitchFamily="34" charset="0"/>
                <a:cs typeface="Arial" panose="020B0604020202020204" pitchFamily="34" charset="0"/>
              </a:rPr>
              <a:t>There was no assosiation  with body mass index, HOMA-IR and plasma TG levels)</a:t>
            </a:r>
          </a:p>
          <a:p>
            <a:r>
              <a:rPr lang="en-US" altLang="it-IT" b="1" dirty="0">
                <a:solidFill>
                  <a:srgbClr val="822433"/>
                </a:solidFill>
                <a:latin typeface="Arial" panose="020B0604020202020204" pitchFamily="34" charset="0"/>
                <a:cs typeface="Arial" panose="020B0604020202020204" pitchFamily="34" charset="0"/>
              </a:rPr>
              <a:t>The association remained highly significant (</a:t>
            </a:r>
            <a:r>
              <a:rPr lang="en-US" altLang="it-IT" b="1" i="1" dirty="0">
                <a:solidFill>
                  <a:srgbClr val="822433"/>
                </a:solidFill>
                <a:latin typeface="Arial" panose="020B0604020202020204" pitchFamily="34" charset="0"/>
                <a:cs typeface="Arial" panose="020B0604020202020204" pitchFamily="34" charset="0"/>
              </a:rPr>
              <a:t>P</a:t>
            </a:r>
            <a:r>
              <a:rPr lang="en-US" altLang="it-IT" b="1" dirty="0">
                <a:solidFill>
                  <a:srgbClr val="822433"/>
                </a:solidFill>
                <a:latin typeface="Arial" panose="020B0604020202020204" pitchFamily="34" charset="0"/>
                <a:cs typeface="Arial" panose="020B0604020202020204" pitchFamily="34" charset="0"/>
              </a:rPr>
              <a:t> = 7.0 *10</a:t>
            </a:r>
            <a:r>
              <a:rPr lang="en-US" altLang="it-IT" b="1" baseline="30000" dirty="0">
                <a:solidFill>
                  <a:srgbClr val="822433"/>
                </a:solidFill>
                <a:latin typeface="Arial" panose="020B0604020202020204" pitchFamily="34" charset="0"/>
                <a:cs typeface="Arial" panose="020B0604020202020204" pitchFamily="34" charset="0"/>
              </a:rPr>
              <a:t>-14</a:t>
            </a:r>
            <a:r>
              <a:rPr lang="en-US" altLang="it-IT" b="1" dirty="0">
                <a:solidFill>
                  <a:srgbClr val="822433"/>
                </a:solidFill>
                <a:latin typeface="Arial" panose="020B0604020202020204" pitchFamily="34" charset="0"/>
                <a:cs typeface="Arial" panose="020B0604020202020204" pitchFamily="34" charset="0"/>
              </a:rPr>
              <a:t>) after the adjustment of age, sex ,body mass index (BMI), diabetes status, ethanol use.</a:t>
            </a:r>
          </a:p>
          <a:p>
            <a:endParaRPr lang="it-IT" altLang="it-IT" dirty="0">
              <a:latin typeface="Arial" panose="020B0604020202020204" pitchFamily="34" charset="0"/>
              <a:cs typeface="Arial" panose="020B0604020202020204" pitchFamily="34" charset="0"/>
            </a:endParaRPr>
          </a:p>
          <a:p>
            <a:r>
              <a:rPr lang="en-US" altLang="it-IT" dirty="0">
                <a:latin typeface="Arial" panose="020B0604020202020204" pitchFamily="34" charset="0"/>
                <a:cs typeface="Arial" panose="020B0604020202020204" pitchFamily="34" charset="0"/>
              </a:rPr>
              <a:t>Thus, variation in PNPLA3 contributes to ancestry-related and inter-individual differences in hepatic fat content,  leading to susceptibility to NAFLD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08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a:latin typeface="Arial" charset="0"/>
              <a:cs typeface="Arial" charset="0"/>
            </a:endParaRPr>
          </a:p>
        </p:txBody>
      </p:sp>
    </p:spTree>
    <p:extLst>
      <p:ext uri="{BB962C8B-B14F-4D97-AF65-F5344CB8AC3E}">
        <p14:creationId xmlns:p14="http://schemas.microsoft.com/office/powerpoint/2010/main" val="357721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extLst>
      <p:ext uri="{BB962C8B-B14F-4D97-AF65-F5344CB8AC3E}">
        <p14:creationId xmlns:p14="http://schemas.microsoft.com/office/powerpoint/2010/main" val="134065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pPr marL="0" marR="0" lvl="0" indent="0" algn="r" defTabSz="955320" rtl="0" eaLnBrk="1" fontAlgn="auto" latinLnBrk="0" hangingPunct="1">
              <a:lnSpc>
                <a:spcPct val="100000"/>
              </a:lnSpc>
              <a:spcBef>
                <a:spcPts val="0"/>
              </a:spcBef>
              <a:spcAft>
                <a:spcPts val="0"/>
              </a:spcAft>
              <a:buClrTx/>
              <a:buSzTx/>
              <a:buFontTx/>
              <a:buNone/>
              <a:tabLst/>
              <a:defRPr/>
            </a:pPr>
            <a:fld id="{5CAA6D99-9FB2-4C5C-813F-C8DA9108904F}" type="slidenum">
              <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55320" rtl="0" eaLnBrk="1" fontAlgn="auto" latinLnBrk="0" hangingPunct="1">
                <a:lnSpc>
                  <a:spcPct val="100000"/>
                </a:lnSpc>
                <a:spcBef>
                  <a:spcPts val="0"/>
                </a:spcBef>
                <a:spcAft>
                  <a:spcPts val="0"/>
                </a:spcAft>
                <a:buClrTx/>
                <a:buSzTx/>
                <a:buFontTx/>
                <a:buNone/>
                <a:tabLst/>
                <a:defRPr/>
              </a:pPr>
              <a:t>48</a:t>
            </a:fld>
            <a:endPar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877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55320" rtl="0" eaLnBrk="1" fontAlgn="auto" latinLnBrk="0" hangingPunct="1">
              <a:lnSpc>
                <a:spcPct val="100000"/>
              </a:lnSpc>
              <a:spcBef>
                <a:spcPts val="0"/>
              </a:spcBef>
              <a:spcAft>
                <a:spcPts val="0"/>
              </a:spcAft>
              <a:buClrTx/>
              <a:buSzTx/>
              <a:buFontTx/>
              <a:buNone/>
              <a:tabLst/>
              <a:defRPr/>
            </a:pPr>
            <a:fld id="{88C4AA70-3843-43FF-AE5E-F253AD0CCB30}" type="slidenum">
              <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55320" rtl="0" eaLnBrk="1" fontAlgn="auto" latinLnBrk="0" hangingPunct="1">
                <a:lnSpc>
                  <a:spcPct val="100000"/>
                </a:lnSpc>
                <a:spcBef>
                  <a:spcPts val="0"/>
                </a:spcBef>
                <a:spcAft>
                  <a:spcPts val="0"/>
                </a:spcAft>
                <a:buClrTx/>
                <a:buSzTx/>
                <a:buFontTx/>
                <a:buNone/>
                <a:tabLst/>
                <a:defRPr/>
              </a:pPr>
              <a:t>48</a:t>
            </a:fld>
            <a:endParaRPr kumimoji="0" lang="it-IT" altLang="it-IT"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87748" name="Rectangle 2"/>
          <p:cNvSpPr>
            <a:spLocks noGrp="1" noRot="1" noChangeAspect="1" noChangeArrowheads="1" noTextEdit="1"/>
          </p:cNvSpPr>
          <p:nvPr>
            <p:ph type="sldImg"/>
          </p:nvPr>
        </p:nvSpPr>
        <p:spPr>
          <a:xfrm>
            <a:off x="968375" y="685800"/>
            <a:ext cx="4921250" cy="3429000"/>
          </a:xfrm>
          <a:ln/>
        </p:spPr>
      </p:sp>
      <p:sp>
        <p:nvSpPr>
          <p:cNvPr id="287749" name="Rectangle 3"/>
          <p:cNvSpPr>
            <a:spLocks noGrp="1" noChangeArrowheads="1"/>
          </p:cNvSpPr>
          <p:nvPr>
            <p:ph type="body" idx="1"/>
          </p:nvPr>
        </p:nvSpPr>
        <p:spPr>
          <a:noFill/>
          <a:ln/>
        </p:spPr>
        <p:txBody>
          <a:bodyPr/>
          <a:lstStyle/>
          <a:p>
            <a:pPr eaLnBrk="1" hangingPunct="1"/>
            <a:endParaRPr lang="it-IT" altLang="it-IT">
              <a:latin typeface="Arial" pitchFamily="34" charset="0"/>
              <a:cs typeface="Arial" pitchFamily="34" charset="0"/>
            </a:endParaRPr>
          </a:p>
        </p:txBody>
      </p:sp>
    </p:spTree>
    <p:extLst>
      <p:ext uri="{BB962C8B-B14F-4D97-AF65-F5344CB8AC3E}">
        <p14:creationId xmlns:p14="http://schemas.microsoft.com/office/powerpoint/2010/main" val="3080186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6D1A2AF-B400-462F-848C-68A9BA1626D2}" type="slidenum">
              <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433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A61C859-F074-4A57-BF5D-FB8D518A025F}" type="slidenum">
              <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433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43365" name="Rectangle 3"/>
          <p:cNvSpPr>
            <a:spLocks noGrp="1" noChangeArrowheads="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endParaRPr lang="it-IT" b="1"/>
          </a:p>
          <a:p>
            <a:pPr eaLnBrk="1" hangingPunct="1"/>
            <a:endParaRPr lang="it-IT" b="1"/>
          </a:p>
          <a:p>
            <a:pPr eaLnBrk="1" hangingPunct="1"/>
            <a:r>
              <a:rPr lang="it-IT" b="1"/>
              <a:t>Coorte di 256 soggetti in Svezia con biopsia nel 1980-84 per ALT elevate.</a:t>
            </a:r>
          </a:p>
          <a:p>
            <a:pPr eaLnBrk="1" hangingPunct="1"/>
            <a:r>
              <a:rPr lang="it-IT"/>
              <a:t>Patients with NASH are at increased risk of death</a:t>
            </a:r>
          </a:p>
          <a:p>
            <a:pPr eaLnBrk="1" hangingPunct="1"/>
            <a:r>
              <a:rPr lang="it-IT"/>
              <a:t>compared with the general population. Liver disease is the third most common cause of</a:t>
            </a:r>
          </a:p>
          <a:p>
            <a:pPr eaLnBrk="1" hangingPunct="1"/>
            <a:r>
              <a:rPr lang="it-IT"/>
              <a:t>death among patients with NAFLD. This study was undertaken to determine the</a:t>
            </a:r>
          </a:p>
          <a:p>
            <a:pPr eaLnBrk="1" hangingPunct="1"/>
            <a:r>
              <a:rPr lang="it-IT"/>
              <a:t>frequency of NAFLD in a cohort of subjects who underwent liver biopsy from 1980 to 1984</a:t>
            </a:r>
          </a:p>
          <a:p>
            <a:pPr eaLnBrk="1" hangingPunct="1"/>
            <a:r>
              <a:rPr lang="it-IT"/>
              <a:t>because of elevated liver enzymes, and to assess mortality among subjects with NAFLD in</a:t>
            </a:r>
          </a:p>
          <a:p>
            <a:pPr eaLnBrk="1" hangingPunct="1"/>
            <a:r>
              <a:rPr lang="it-IT"/>
              <a:t>comparison with the general Swedish population. The 256 subjects</a:t>
            </a:r>
          </a:p>
        </p:txBody>
      </p:sp>
    </p:spTree>
    <p:extLst>
      <p:ext uri="{BB962C8B-B14F-4D97-AF65-F5344CB8AC3E}">
        <p14:creationId xmlns:p14="http://schemas.microsoft.com/office/powerpoint/2010/main" val="1495638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a:latin typeface="Arial" charset="0"/>
              <a:cs typeface="Arial" charset="0"/>
            </a:endParaRPr>
          </a:p>
        </p:txBody>
      </p:sp>
    </p:spTree>
    <p:extLst>
      <p:ext uri="{BB962C8B-B14F-4D97-AF65-F5344CB8AC3E}">
        <p14:creationId xmlns:p14="http://schemas.microsoft.com/office/powerpoint/2010/main" val="2123248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MS PGothic" pitchFamily="34" charset="-128"/>
                <a:cs typeface="Arial" charset="0"/>
              </a:defRPr>
            </a:lvl2pPr>
            <a:lvl3pPr marL="1143000" indent="-228600" eaLnBrk="0" hangingPunct="0">
              <a:spcBef>
                <a:spcPct val="30000"/>
              </a:spcBef>
              <a:defRPr sz="1200">
                <a:solidFill>
                  <a:schemeClr val="tx1"/>
                </a:solidFill>
                <a:latin typeface="Arial" charset="0"/>
                <a:ea typeface="MS PGothic" pitchFamily="34" charset="-128"/>
                <a:cs typeface="Arial" charset="0"/>
              </a:defRPr>
            </a:lvl3pPr>
            <a:lvl4pPr marL="1600200" indent="-228600" eaLnBrk="0" hangingPunct="0">
              <a:spcBef>
                <a:spcPct val="30000"/>
              </a:spcBef>
              <a:defRPr sz="1200">
                <a:solidFill>
                  <a:schemeClr val="tx1"/>
                </a:solidFill>
                <a:latin typeface="Arial" charset="0"/>
                <a:ea typeface="MS PGothic" pitchFamily="34" charset="-128"/>
                <a:cs typeface="Arial" charset="0"/>
              </a:defRPr>
            </a:lvl4pPr>
            <a:lvl5pPr marL="2057400" indent="-228600" eaLnBrk="0" hangingPunct="0">
              <a:spcBef>
                <a:spcPct val="30000"/>
              </a:spcBef>
              <a:defRPr sz="1200">
                <a:solidFill>
                  <a:schemeClr val="tx1"/>
                </a:solidFill>
                <a:latin typeface="Arial" charset="0"/>
                <a:ea typeface="MS PGothic" pitchFamily="34" charset="-128"/>
                <a:cs typeface="Arial" charset="0"/>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9pPr>
          </a:lstStyle>
          <a:p>
            <a:pPr marL="0" marR="0" lvl="0" indent="0" algn="r" defTabSz="955320" rtl="0" eaLnBrk="1" fontAlgn="auto" latinLnBrk="0" hangingPunct="1">
              <a:lnSpc>
                <a:spcPct val="100000"/>
              </a:lnSpc>
              <a:spcBef>
                <a:spcPct val="0"/>
              </a:spcBef>
              <a:spcAft>
                <a:spcPts val="0"/>
              </a:spcAft>
              <a:buClrTx/>
              <a:buSzTx/>
              <a:buFontTx/>
              <a:buNone/>
              <a:tabLst/>
              <a:defRPr/>
            </a:pPr>
            <a:fld id="{AA05DD1A-8E97-4B3E-AC4F-884F430AF31E}" type="slidenum">
              <a:rPr kumimoji="0" lang="it-IT" altLang="it-IT" sz="12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pPr marL="0" marR="0" lvl="0" indent="0" algn="r" defTabSz="955320" rtl="0" eaLnBrk="1" fontAlgn="auto" latinLnBrk="0" hangingPunct="1">
                <a:lnSpc>
                  <a:spcPct val="100000"/>
                </a:lnSpc>
                <a:spcBef>
                  <a:spcPct val="0"/>
                </a:spcBef>
                <a:spcAft>
                  <a:spcPts val="0"/>
                </a:spcAft>
                <a:buClrTx/>
                <a:buSzTx/>
                <a:buFontTx/>
                <a:buNone/>
                <a:tabLst/>
                <a:defRPr/>
              </a:pPr>
              <a:t>52</a:t>
            </a:fld>
            <a:endParaRPr kumimoji="0" lang="it-IT" altLang="it-IT" sz="12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1546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ea typeface="MS PGothic" pitchFamily="34" charset="-128"/>
                <a:cs typeface="Arial" charset="0"/>
              </a:defRPr>
            </a:lvl1pPr>
            <a:lvl2pPr marL="742950" indent="-285750" eaLnBrk="0" hangingPunct="0">
              <a:spcBef>
                <a:spcPct val="30000"/>
              </a:spcBef>
              <a:defRPr sz="1200">
                <a:solidFill>
                  <a:schemeClr val="tx1"/>
                </a:solidFill>
                <a:latin typeface="Arial" charset="0"/>
                <a:ea typeface="MS PGothic" pitchFamily="34" charset="-128"/>
                <a:cs typeface="Arial" charset="0"/>
              </a:defRPr>
            </a:lvl2pPr>
            <a:lvl3pPr marL="1143000" indent="-228600" eaLnBrk="0" hangingPunct="0">
              <a:spcBef>
                <a:spcPct val="30000"/>
              </a:spcBef>
              <a:defRPr sz="1200">
                <a:solidFill>
                  <a:schemeClr val="tx1"/>
                </a:solidFill>
                <a:latin typeface="Arial" charset="0"/>
                <a:ea typeface="MS PGothic" pitchFamily="34" charset="-128"/>
                <a:cs typeface="Arial" charset="0"/>
              </a:defRPr>
            </a:lvl3pPr>
            <a:lvl4pPr marL="1600200" indent="-228600" eaLnBrk="0" hangingPunct="0">
              <a:spcBef>
                <a:spcPct val="30000"/>
              </a:spcBef>
              <a:defRPr sz="1200">
                <a:solidFill>
                  <a:schemeClr val="tx1"/>
                </a:solidFill>
                <a:latin typeface="Arial" charset="0"/>
                <a:ea typeface="MS PGothic" pitchFamily="34" charset="-128"/>
                <a:cs typeface="Arial" charset="0"/>
              </a:defRPr>
            </a:lvl4pPr>
            <a:lvl5pPr marL="2057400" indent="-228600" eaLnBrk="0" hangingPunct="0">
              <a:spcBef>
                <a:spcPct val="30000"/>
              </a:spcBef>
              <a:defRPr sz="1200">
                <a:solidFill>
                  <a:schemeClr val="tx1"/>
                </a:solidFill>
                <a:latin typeface="Arial" charset="0"/>
                <a:ea typeface="MS PGothic" pitchFamily="34" charset="-128"/>
                <a:cs typeface="Arial" charset="0"/>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cs typeface="Arial" charset="0"/>
              </a:defRPr>
            </a:lvl9pPr>
          </a:lstStyle>
          <a:p>
            <a:pPr marL="0" marR="0" lvl="0" indent="0" algn="r" defTabSz="955320" rtl="0" eaLnBrk="1" fontAlgn="auto" latinLnBrk="0" hangingPunct="1">
              <a:lnSpc>
                <a:spcPct val="100000"/>
              </a:lnSpc>
              <a:spcBef>
                <a:spcPct val="0"/>
              </a:spcBef>
              <a:spcAft>
                <a:spcPts val="0"/>
              </a:spcAft>
              <a:buClrTx/>
              <a:buSzTx/>
              <a:buFontTx/>
              <a:buNone/>
              <a:tabLst/>
              <a:defRPr/>
            </a:pPr>
            <a:fld id="{A88D42BC-5B43-4407-A959-6F859F4B3972}" type="slidenum">
              <a:rPr kumimoji="0" lang="it-IT" altLang="it-IT" sz="1200" b="0" i="0" u="none" strike="noStrike" kern="1200" cap="none" spc="0" normalizeH="0" baseline="0" noProof="0">
                <a:ln>
                  <a:noFill/>
                </a:ln>
                <a:solidFill>
                  <a:prstClr val="black"/>
                </a:solidFill>
                <a:effectLst/>
                <a:uLnTx/>
                <a:uFillTx/>
                <a:latin typeface="Arial" charset="0"/>
                <a:ea typeface="MS PGothic" pitchFamily="34" charset="-128"/>
                <a:cs typeface="Arial" charset="0"/>
              </a:rPr>
              <a:pPr marL="0" marR="0" lvl="0" indent="0" algn="r" defTabSz="955320" rtl="0" eaLnBrk="1" fontAlgn="auto" latinLnBrk="0" hangingPunct="1">
                <a:lnSpc>
                  <a:spcPct val="100000"/>
                </a:lnSpc>
                <a:spcBef>
                  <a:spcPct val="0"/>
                </a:spcBef>
                <a:spcAft>
                  <a:spcPts val="0"/>
                </a:spcAft>
                <a:buClrTx/>
                <a:buSzTx/>
                <a:buFontTx/>
                <a:buNone/>
                <a:tabLst/>
                <a:defRPr/>
              </a:pPr>
              <a:t>52</a:t>
            </a:fld>
            <a:endParaRPr kumimoji="0" lang="it-IT" altLang="it-IT" sz="12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We compared carotid IMT, as assessed by</a:t>
            </a:r>
          </a:p>
          <a:p>
            <a:pPr eaLnBrk="1" hangingPunct="1"/>
            <a:r>
              <a:rPr lang="it-IT" altLang="it-IT"/>
              <a:t>ultrasonography, in 85 consecutive patients with biopsy-proven NAFLD and 160 age-, sex-, and</a:t>
            </a:r>
          </a:p>
          <a:p>
            <a:pPr eaLnBrk="1" hangingPunct="1"/>
            <a:r>
              <a:rPr lang="it-IT" altLang="it-IT"/>
              <a:t>BMI-matched healthy control subjects. These results suggest that the severity of liver histopathology among</a:t>
            </a:r>
          </a:p>
          <a:p>
            <a:pPr eaLnBrk="1" hangingPunct="1"/>
            <a:r>
              <a:rPr lang="it-IT" altLang="it-IT"/>
              <a:t>NAFLD patients is strongly associated with early carotid atherosclerosis, independent of classical</a:t>
            </a:r>
          </a:p>
          <a:p>
            <a:pPr eaLnBrk="1" hangingPunct="1"/>
            <a:r>
              <a:rPr lang="it-IT" altLang="it-IT"/>
              <a:t>risk factors, insulin resistance, and the presence of metabolic syndrome</a:t>
            </a:r>
          </a:p>
        </p:txBody>
      </p:sp>
    </p:spTree>
    <p:extLst>
      <p:ext uri="{BB962C8B-B14F-4D97-AF65-F5344CB8AC3E}">
        <p14:creationId xmlns:p14="http://schemas.microsoft.com/office/powerpoint/2010/main" val="1817844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7564AB-5A17-48B5-8B37-BDFFBA01F6A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20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6AE313-D4AD-46D3-84A4-A9DA830B20CD}"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Liver is divided histologically into lobules. The center of the lobule is the central vein. At the periphery of the lobule are portal triads. Functionally, the liver can be divided into three zones, based upon oxygen supply. Zone 1 encircles the portal tracts where the oxygenated blood from hepatic arteries enters. Zone 3 is located around central veins, where oxygenation is poor. Zone 2 is located in between. </a:t>
            </a:r>
          </a:p>
        </p:txBody>
      </p:sp>
    </p:spTree>
    <p:extLst>
      <p:ext uri="{BB962C8B-B14F-4D97-AF65-F5344CB8AC3E}">
        <p14:creationId xmlns:p14="http://schemas.microsoft.com/office/powerpoint/2010/main" val="2015605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 combination of diet, exercise, and behavior modification, with a goal of 7% to 10% weight reduction, on clinical parameters of NASH. NAS improved significantly in the LS group (from 4.4 to 2.0) in comparison with the control group (from 4.9 to 3.5) (P = 0.05). Percent weight reduction correlated significantly with improvement in NAS (r = 0.497, P = 0.007).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665CD-9F0E-4499-8795-45F0C72452E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572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egnaposto immagine diapositiva 1"/>
          <p:cNvSpPr>
            <a:spLocks noGrp="1" noRot="1" noChangeAspect="1" noTextEdit="1"/>
          </p:cNvSpPr>
          <p:nvPr>
            <p:ph type="sldImg"/>
          </p:nvPr>
        </p:nvSpPr>
        <p:spPr>
          <a:ln/>
        </p:spPr>
      </p:sp>
      <p:sp>
        <p:nvSpPr>
          <p:cNvPr id="3502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
        <p:nvSpPr>
          <p:cNvPr id="3502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0BDFD7-AAAF-4FE0-BDD8-0B2D28EB9CF0}"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778878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egnaposto immagine diapositiva 1"/>
          <p:cNvSpPr>
            <a:spLocks noGrp="1" noRot="1" noChangeAspect="1" noTextEdit="1"/>
          </p:cNvSpPr>
          <p:nvPr>
            <p:ph type="sldImg"/>
          </p:nvPr>
        </p:nvSpPr>
        <p:spPr>
          <a:ln/>
        </p:spPr>
      </p:sp>
      <p:sp>
        <p:nvSpPr>
          <p:cNvPr id="35225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
        <p:nvSpPr>
          <p:cNvPr id="35226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E9309F-4D52-4193-AEA3-9218B4BA2EC3}"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499931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996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43816A-CB53-4040-8DA3-41DDF0576A3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2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F14779-D1AD-41E1-A3AD-548AC473F80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28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075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868C9-0A7D-4B89-94D5-90660DB00D3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850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a:p>
        </p:txBody>
      </p:sp>
    </p:spTree>
    <p:extLst>
      <p:ext uri="{BB962C8B-B14F-4D97-AF65-F5344CB8AC3E}">
        <p14:creationId xmlns:p14="http://schemas.microsoft.com/office/powerpoint/2010/main" val="1823489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extLst>
      <p:ext uri="{BB962C8B-B14F-4D97-AF65-F5344CB8AC3E}">
        <p14:creationId xmlns:p14="http://schemas.microsoft.com/office/powerpoint/2010/main" val="26824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Rectangle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0901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B5590-F42C-4098-8740-22F350B32762}"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029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B5590-F42C-4098-8740-22F350B32762}"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376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itchFamily="34" charset="-128"/>
              </a:defRPr>
            </a:lvl1pPr>
            <a:lvl2pPr marL="742950" indent="-285750">
              <a:defRPr>
                <a:solidFill>
                  <a:schemeClr val="tx1"/>
                </a:solidFill>
                <a:latin typeface="Verdana" panose="020B0604030504040204" pitchFamily="34" charset="0"/>
                <a:ea typeface="MS PGothic" pitchFamily="34" charset="-128"/>
              </a:defRPr>
            </a:lvl2pPr>
            <a:lvl3pPr marL="1143000" indent="-228600">
              <a:defRPr>
                <a:solidFill>
                  <a:schemeClr val="tx1"/>
                </a:solidFill>
                <a:latin typeface="Verdana" panose="020B0604030504040204" pitchFamily="34" charset="0"/>
                <a:ea typeface="MS PGothic" pitchFamily="34" charset="-128"/>
              </a:defRPr>
            </a:lvl3pPr>
            <a:lvl4pPr marL="1600200" indent="-228600">
              <a:defRPr>
                <a:solidFill>
                  <a:schemeClr val="tx1"/>
                </a:solidFill>
                <a:latin typeface="Verdana" panose="020B0604030504040204" pitchFamily="34" charset="0"/>
                <a:ea typeface="MS PGothic" pitchFamily="34" charset="-128"/>
              </a:defRPr>
            </a:lvl4pPr>
            <a:lvl5pPr marL="2057400" indent="-228600">
              <a:defRPr>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B5590-F42C-4098-8740-22F350B32762}"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507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70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1805823-721D-4909-91EE-897743F7361E}"/>
              </a:ext>
            </a:extLst>
          </p:cNvPr>
          <p:cNvSpPr>
            <a:spLocks noGrp="1" noRot="1" noChangeAspect="1" noChangeArrowheads="1" noTextEdit="1"/>
          </p:cNvSpPr>
          <p:nvPr>
            <p:ph type="sldImg"/>
          </p:nvPr>
        </p:nvSpPr>
        <p:spPr>
          <a:xfrm>
            <a:off x="644525" y="914400"/>
            <a:ext cx="5567363" cy="3132138"/>
          </a:xfrm>
          <a:ln/>
        </p:spPr>
      </p:sp>
      <p:sp>
        <p:nvSpPr>
          <p:cNvPr id="40963" name="Rectangle 3">
            <a:extLst>
              <a:ext uri="{FF2B5EF4-FFF2-40B4-BE49-F238E27FC236}">
                <a16:creationId xmlns:a16="http://schemas.microsoft.com/office/drawing/2014/main" id="{CE591465-67AF-4B16-91AD-2576E1F01D02}"/>
              </a:ext>
            </a:extLst>
          </p:cNvPr>
          <p:cNvSpPr>
            <a:spLocks noGrp="1" noChangeArrowheads="1"/>
          </p:cNvSpPr>
          <p:nvPr>
            <p:ph type="body" idx="1"/>
          </p:nvPr>
        </p:nvSpPr>
        <p:spPr>
          <a:xfrm>
            <a:off x="1046163" y="4352925"/>
            <a:ext cx="4770437" cy="3476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SLIDE 16</a:t>
            </a:r>
            <a:r>
              <a:rPr lang="en-US" sz="1200" dirty="0">
                <a:effectLst/>
                <a:latin typeface="Calibri" panose="020F0502020204030204" pitchFamily="34" charset="0"/>
                <a:ea typeface="Times New Roman" panose="02020603050405020304" pitchFamily="18" charset="0"/>
                <a:cs typeface="Calibri" panose="020F0502020204030204" pitchFamily="34" charset="0"/>
              </a:rPr>
              <a:t>. These are the results of a metanalysis of 86 studies including 8.515.831 patients of 22 countries showing the prevalence of the most frequent comorbidities – hypertension, obesity, dyslipidemia, type 2 diabetes, metabolic syndrome – in subjects with NAFLD and those with NASH. Prevalence of comorbidities is very high both in NAFLD and NASH.</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61814-E7EE-4176-A9A5-8B2384ED9AA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9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D9F05E3D-D3DE-4EBC-9C4D-0D36F95CBE1C}" type="slidenum">
              <a:rPr lang="en-GB" altLang="it-IT" sz="1200" smtClean="0"/>
              <a:pPr eaLnBrk="1" hangingPunct="1">
                <a:defRPr/>
              </a:pPr>
              <a:t>22</a:t>
            </a:fld>
            <a:endParaRPr lang="en-GB" altLang="it-IT" sz="1200"/>
          </a:p>
        </p:txBody>
      </p:sp>
      <p:sp>
        <p:nvSpPr>
          <p:cNvPr id="139267" name="Rectangle 2"/>
          <p:cNvSpPr>
            <a:spLocks noGrp="1" noRot="1" noChangeAspect="1" noChangeArrowheads="1" noTextEdit="1"/>
          </p:cNvSpPr>
          <p:nvPr>
            <p:ph type="sldImg"/>
          </p:nvPr>
        </p:nvSpPr>
        <p:spPr>
          <a:ln cap="flat">
            <a:solidFill>
              <a:schemeClr val="tx1"/>
            </a:solidFill>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725" tIns="42862" rIns="85725" bIns="42862"/>
          <a:lstStyle/>
          <a:p>
            <a:endParaRPr lang="en-US" altLang="it-IT"/>
          </a:p>
        </p:txBody>
      </p:sp>
    </p:spTree>
    <p:extLst>
      <p:ext uri="{BB962C8B-B14F-4D97-AF65-F5344CB8AC3E}">
        <p14:creationId xmlns:p14="http://schemas.microsoft.com/office/powerpoint/2010/main" val="137887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B0D0D-380F-4FF1-9533-908680FE8193}" type="slidenum">
              <a:rPr lang="it-IT" altLang="it-IT"/>
              <a:pPr/>
              <a:t>24</a:t>
            </a:fld>
            <a:endParaRPr lang="it-IT" altLang="it-IT"/>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67405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5CA08-498F-4CFA-9B0E-4B21AF042602}" type="slidenum">
              <a:rPr lang="it-IT" altLang="it-IT"/>
              <a:pPr/>
              <a:t>25</a:t>
            </a:fld>
            <a:endParaRPr lang="it-IT" altLang="it-IT"/>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62871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7F61814-E7EE-4176-A9A5-8B2384ED9AA0}" type="slidenum">
              <a:rPr lang="en-IN" smtClean="0"/>
              <a:t>27</a:t>
            </a:fld>
            <a:endParaRPr lang="en-IN"/>
          </a:p>
        </p:txBody>
      </p:sp>
    </p:spTree>
    <p:extLst>
      <p:ext uri="{BB962C8B-B14F-4D97-AF65-F5344CB8AC3E}">
        <p14:creationId xmlns:p14="http://schemas.microsoft.com/office/powerpoint/2010/main" val="363238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819D2E20-8F6E-413B-9FA9-9A7D1E2065C0}" type="datetimeFigureOut">
              <a:rPr lang="it-IT" smtClean="0"/>
              <a:t>24/11/2020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3916963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9D2E20-8F6E-413B-9FA9-9A7D1E2065C0}" type="datetimeFigureOut">
              <a:rPr lang="it-IT" smtClean="0"/>
              <a:t>24/11/2020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1452188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CCF33D11-8E0B-47A1-B2B9-AEDF2D982D7C}" type="slidenum">
              <a:rPr lang="it-IT" altLang="it-IT">
                <a:solidFill>
                  <a:srgbClr val="FFFFFF"/>
                </a:solidFill>
              </a:rPr>
              <a:pPr/>
              <a:t>‹N›</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4083204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958FFAB-7ACD-4334-A48B-2F3880D46F1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705915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DDDD8E-2C94-40BA-8087-FC0A1435985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15483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0EF1194-A37E-4787-98B2-BE91731B0317}"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521102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15AC6248-C0B6-46C4-96BB-B907D367203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87694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8FF20228-D86B-47E7-B23F-CBF63772212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748380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1A0319D7-A1EF-4889-B04A-F1BD7B525F5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341068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B903A14D-B521-4327-9187-6817EB1F44F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388296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7DA80CA3-64A3-4AF4-BC0F-5156C15BC97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519641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59EB4A2-EE00-4053-992D-8C319417D66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9878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9D2E20-8F6E-413B-9FA9-9A7D1E2065C0}" type="datetimeFigureOut">
              <a:rPr lang="it-IT" smtClean="0"/>
              <a:t>24/11/2020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721109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4F82A87-828A-44C5-BA57-EDC3C03859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740118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87220E0-0F5C-438A-AC32-89AB7C31C6B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115308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09600" y="6245225"/>
            <a:ext cx="28448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4165600" y="6245225"/>
            <a:ext cx="38608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8737600" y="6245225"/>
            <a:ext cx="2844800" cy="476250"/>
          </a:xfrm>
        </p:spPr>
        <p:txBody>
          <a:bodyPr/>
          <a:lstStyle>
            <a:lvl1pPr>
              <a:defRPr/>
            </a:lvl1pPr>
          </a:lstStyle>
          <a:p>
            <a:fld id="{264C15CB-4D84-45AC-979A-235D945E7E8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839281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1706388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37521490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33093978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10405049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1191516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2730340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294186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6" y="2130432"/>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76877" indent="0" algn="ctr">
              <a:buNone/>
              <a:defRPr>
                <a:solidFill>
                  <a:schemeClr val="tx1">
                    <a:tint val="75000"/>
                  </a:schemeClr>
                </a:solidFill>
              </a:defRPr>
            </a:lvl2pPr>
            <a:lvl3pPr marL="953752" indent="0" algn="ctr">
              <a:buNone/>
              <a:defRPr>
                <a:solidFill>
                  <a:schemeClr val="tx1">
                    <a:tint val="75000"/>
                  </a:schemeClr>
                </a:solidFill>
              </a:defRPr>
            </a:lvl3pPr>
            <a:lvl4pPr marL="1430628" indent="0" algn="ctr">
              <a:buNone/>
              <a:defRPr>
                <a:solidFill>
                  <a:schemeClr val="tx1">
                    <a:tint val="75000"/>
                  </a:schemeClr>
                </a:solidFill>
              </a:defRPr>
            </a:lvl4pPr>
            <a:lvl5pPr marL="1907505" indent="0" algn="ctr">
              <a:buNone/>
              <a:defRPr>
                <a:solidFill>
                  <a:schemeClr val="tx1">
                    <a:tint val="75000"/>
                  </a:schemeClr>
                </a:solidFill>
              </a:defRPr>
            </a:lvl5pPr>
            <a:lvl6pPr marL="2384380" indent="0" algn="ctr">
              <a:buNone/>
              <a:defRPr>
                <a:solidFill>
                  <a:schemeClr val="tx1">
                    <a:tint val="75000"/>
                  </a:schemeClr>
                </a:solidFill>
              </a:defRPr>
            </a:lvl6pPr>
            <a:lvl7pPr marL="2861255" indent="0" algn="ctr">
              <a:buNone/>
              <a:defRPr>
                <a:solidFill>
                  <a:schemeClr val="tx1">
                    <a:tint val="75000"/>
                  </a:schemeClr>
                </a:solidFill>
              </a:defRPr>
            </a:lvl7pPr>
            <a:lvl8pPr marL="3338134" indent="0" algn="ctr">
              <a:buNone/>
              <a:defRPr>
                <a:solidFill>
                  <a:schemeClr val="tx1">
                    <a:tint val="75000"/>
                  </a:schemeClr>
                </a:solidFill>
              </a:defRPr>
            </a:lvl8pPr>
            <a:lvl9pPr marL="381500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2289677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35813637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3838480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3198626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E79E53-E4F0-4A6B-AADD-7F823708A4E2}" type="datetimeFigureOut">
              <a:rPr lang="it-IT" smtClean="0"/>
              <a:pPr/>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7BAAFD9-6773-4DE7-9FB2-DEB84BCAEE82}" type="slidenum">
              <a:rPr lang="it-IT" smtClean="0"/>
              <a:pPr/>
              <a:t>‹N›</a:t>
            </a:fld>
            <a:endParaRPr lang="it-IT"/>
          </a:p>
        </p:txBody>
      </p:sp>
    </p:spTree>
    <p:extLst>
      <p:ext uri="{BB962C8B-B14F-4D97-AF65-F5344CB8AC3E}">
        <p14:creationId xmlns:p14="http://schemas.microsoft.com/office/powerpoint/2010/main" val="10373424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0B8222F0-7FEF-405F-B007-96FB020457ED}"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8346C993-191E-4D4D-A3B1-2EF29D086688}" type="slidenum">
              <a:rPr lang="it-IT"/>
              <a:pPr>
                <a:defRPr/>
              </a:pPr>
              <a:t>‹N›</a:t>
            </a:fld>
            <a:endParaRPr lang="it-IT"/>
          </a:p>
        </p:txBody>
      </p:sp>
    </p:spTree>
    <p:extLst>
      <p:ext uri="{BB962C8B-B14F-4D97-AF65-F5344CB8AC3E}">
        <p14:creationId xmlns:p14="http://schemas.microsoft.com/office/powerpoint/2010/main" val="28130964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8C12F4E6-82B5-4922-BFA2-5CD260CBA91E}"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DFD8F27E-F608-4C62-8B97-2EE1F9EB54ED}" type="slidenum">
              <a:rPr lang="it-IT"/>
              <a:pPr>
                <a:defRPr/>
              </a:pPr>
              <a:t>‹N›</a:t>
            </a:fld>
            <a:endParaRPr lang="it-IT"/>
          </a:p>
        </p:txBody>
      </p:sp>
    </p:spTree>
    <p:extLst>
      <p:ext uri="{BB962C8B-B14F-4D97-AF65-F5344CB8AC3E}">
        <p14:creationId xmlns:p14="http://schemas.microsoft.com/office/powerpoint/2010/main" val="31835135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1ECED401-5A32-499A-A630-851971BFFA29}"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0F0E8564-969E-402D-AA7D-9691B8BAE970}" type="slidenum">
              <a:rPr lang="it-IT"/>
              <a:pPr>
                <a:defRPr/>
              </a:pPr>
              <a:t>‹N›</a:t>
            </a:fld>
            <a:endParaRPr lang="it-IT"/>
          </a:p>
        </p:txBody>
      </p:sp>
    </p:spTree>
    <p:extLst>
      <p:ext uri="{BB962C8B-B14F-4D97-AF65-F5344CB8AC3E}">
        <p14:creationId xmlns:p14="http://schemas.microsoft.com/office/powerpoint/2010/main" val="2075902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E872CF8A-E5EB-42D0-AA6A-2E47DCD41422}" type="datetimeFigureOut">
              <a:rPr lang="it-IT"/>
              <a:pPr>
                <a:defRPr/>
              </a:pPr>
              <a:t>24/11/2020</a:t>
            </a:fld>
            <a:endParaRPr 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ECF68E7F-7D7B-4C85-A3D0-61CE30A4A38F}" type="slidenum">
              <a:rPr lang="it-IT"/>
              <a:pPr>
                <a:defRPr/>
              </a:pPr>
              <a:t>‹N›</a:t>
            </a:fld>
            <a:endParaRPr lang="it-IT"/>
          </a:p>
        </p:txBody>
      </p:sp>
    </p:spTree>
    <p:extLst>
      <p:ext uri="{BB962C8B-B14F-4D97-AF65-F5344CB8AC3E}">
        <p14:creationId xmlns:p14="http://schemas.microsoft.com/office/powerpoint/2010/main" val="2683830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3"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3A98BD02-1E47-4F2D-AB11-C3D2745368D7}" type="datetimeFigureOut">
              <a:rPr lang="it-IT"/>
              <a:pPr>
                <a:defRPr/>
              </a:pPr>
              <a:t>24/11/2020</a:t>
            </a:fld>
            <a:endParaRPr lang="it-IT"/>
          </a:p>
        </p:txBody>
      </p:sp>
      <p:sp>
        <p:nvSpPr>
          <p:cNvPr id="8" name="Segnaposto piè di pagina 7"/>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9" name="Segnaposto numero diapositiva 8"/>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31BAAEE7-AA4E-4A91-B49E-53D77E61182F}" type="slidenum">
              <a:rPr lang="it-IT"/>
              <a:pPr>
                <a:defRPr/>
              </a:pPr>
              <a:t>‹N›</a:t>
            </a:fld>
            <a:endParaRPr lang="it-IT"/>
          </a:p>
        </p:txBody>
      </p:sp>
    </p:spTree>
    <p:extLst>
      <p:ext uri="{BB962C8B-B14F-4D97-AF65-F5344CB8AC3E}">
        <p14:creationId xmlns:p14="http://schemas.microsoft.com/office/powerpoint/2010/main" val="35200101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3321C314-BA58-47AC-80B3-CDFCE97FD5E6}" type="datetimeFigureOut">
              <a:rPr lang="it-IT"/>
              <a:pPr>
                <a:defRPr/>
              </a:pPr>
              <a:t>24/11/2020</a:t>
            </a:fld>
            <a:endParaRPr lang="it-IT"/>
          </a:p>
        </p:txBody>
      </p:sp>
      <p:sp>
        <p:nvSpPr>
          <p:cNvPr id="4" name="Segnaposto piè di pagina 3"/>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5" name="Segnaposto numero diapositiva 4"/>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128C4731-87A9-442F-AAD5-DB59471B4E43}" type="slidenum">
              <a:rPr lang="it-IT"/>
              <a:pPr>
                <a:defRPr/>
              </a:pPr>
              <a:t>‹N›</a:t>
            </a:fld>
            <a:endParaRPr lang="it-IT"/>
          </a:p>
        </p:txBody>
      </p:sp>
    </p:spTree>
    <p:extLst>
      <p:ext uri="{BB962C8B-B14F-4D97-AF65-F5344CB8AC3E}">
        <p14:creationId xmlns:p14="http://schemas.microsoft.com/office/powerpoint/2010/main" val="140263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11452483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484D864C-56CC-486E-BB3D-96362375D2B4}" type="datetimeFigureOut">
              <a:rPr lang="it-IT"/>
              <a:pPr>
                <a:defRPr/>
              </a:pPr>
              <a:t>24/11/2020</a:t>
            </a:fld>
            <a:endParaRPr lang="it-IT"/>
          </a:p>
        </p:txBody>
      </p:sp>
      <p:sp>
        <p:nvSpPr>
          <p:cNvPr id="3" name="Segnaposto piè di pagina 2"/>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4" name="Segnaposto numero diapositiva 3"/>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98C0B770-B21E-49E7-8FE0-F377F44A0E74}" type="slidenum">
              <a:rPr lang="it-IT"/>
              <a:pPr>
                <a:defRPr/>
              </a:pPr>
              <a:t>‹N›</a:t>
            </a:fld>
            <a:endParaRPr lang="it-IT"/>
          </a:p>
        </p:txBody>
      </p:sp>
    </p:spTree>
    <p:extLst>
      <p:ext uri="{BB962C8B-B14F-4D97-AF65-F5344CB8AC3E}">
        <p14:creationId xmlns:p14="http://schemas.microsoft.com/office/powerpoint/2010/main" val="2460288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D98F0292-A60E-43EB-B7E8-64E211085D63}" type="datetimeFigureOut">
              <a:rPr lang="it-IT"/>
              <a:pPr>
                <a:defRPr/>
              </a:pPr>
              <a:t>24/11/2020</a:t>
            </a:fld>
            <a:endParaRPr 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AB078E3C-449E-4B4D-97E7-0EAFA473E5CD}" type="slidenum">
              <a:rPr lang="it-IT"/>
              <a:pPr>
                <a:defRPr/>
              </a:pPr>
              <a:t>‹N›</a:t>
            </a:fld>
            <a:endParaRPr lang="it-IT"/>
          </a:p>
        </p:txBody>
      </p:sp>
    </p:spTree>
    <p:extLst>
      <p:ext uri="{BB962C8B-B14F-4D97-AF65-F5344CB8AC3E}">
        <p14:creationId xmlns:p14="http://schemas.microsoft.com/office/powerpoint/2010/main" val="34537044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3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B8E7E6BD-0ED0-4038-8CB4-8C5B20C399D7}" type="datetimeFigureOut">
              <a:rPr lang="it-IT"/>
              <a:pPr>
                <a:defRPr/>
              </a:pPr>
              <a:t>24/11/2020</a:t>
            </a:fld>
            <a:endParaRPr lang="it-IT"/>
          </a:p>
        </p:txBody>
      </p:sp>
      <p:sp>
        <p:nvSpPr>
          <p:cNvPr id="6" name="Segnaposto piè di pagina 5"/>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2F063876-48C7-4257-B7C5-A81BC2795F09}" type="slidenum">
              <a:rPr lang="it-IT"/>
              <a:pPr>
                <a:defRPr/>
              </a:pPr>
              <a:t>‹N›</a:t>
            </a:fld>
            <a:endParaRPr lang="it-IT"/>
          </a:p>
        </p:txBody>
      </p:sp>
    </p:spTree>
    <p:extLst>
      <p:ext uri="{BB962C8B-B14F-4D97-AF65-F5344CB8AC3E}">
        <p14:creationId xmlns:p14="http://schemas.microsoft.com/office/powerpoint/2010/main" val="38451289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DD5638D7-3DD1-481C-B59F-CFD44CA22C29}"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685C2652-8C16-44F2-806C-E56BD8C29943}" type="slidenum">
              <a:rPr lang="it-IT"/>
              <a:pPr>
                <a:defRPr/>
              </a:pPr>
              <a:t>‹N›</a:t>
            </a:fld>
            <a:endParaRPr lang="it-IT"/>
          </a:p>
        </p:txBody>
      </p:sp>
    </p:spTree>
    <p:extLst>
      <p:ext uri="{BB962C8B-B14F-4D97-AF65-F5344CB8AC3E}">
        <p14:creationId xmlns:p14="http://schemas.microsoft.com/office/powerpoint/2010/main" val="39724806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3"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fontAlgn="auto">
              <a:spcBef>
                <a:spcPts val="0"/>
              </a:spcBef>
              <a:spcAft>
                <a:spcPts val="0"/>
              </a:spcAft>
              <a:defRPr>
                <a:solidFill>
                  <a:schemeClr val="tx1">
                    <a:tint val="75000"/>
                  </a:schemeClr>
                </a:solidFill>
              </a:defRPr>
            </a:lvl1pPr>
          </a:lstStyle>
          <a:p>
            <a:pPr>
              <a:defRPr/>
            </a:pPr>
            <a:fld id="{D120EFE8-0F44-44EB-9861-8A503D56E6BB}"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fontAlgn="auto">
              <a:spcBef>
                <a:spcPts val="0"/>
              </a:spcBef>
              <a:spcAft>
                <a:spcPts val="0"/>
              </a:spcAft>
              <a:defRPr>
                <a:solidFill>
                  <a:schemeClr val="tx1">
                    <a:tint val="75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fontAlgn="auto">
              <a:spcBef>
                <a:spcPts val="0"/>
              </a:spcBef>
              <a:spcAft>
                <a:spcPts val="0"/>
              </a:spcAft>
              <a:defRPr>
                <a:solidFill>
                  <a:schemeClr val="tx1">
                    <a:tint val="75000"/>
                  </a:schemeClr>
                </a:solidFill>
                <a:ea typeface="+mn-ea"/>
              </a:defRPr>
            </a:lvl1pPr>
          </a:lstStyle>
          <a:p>
            <a:pPr>
              <a:defRPr/>
            </a:pPr>
            <a:fld id="{CA084BD0-A319-4B59-9C9D-B3113FC6E103}" type="slidenum">
              <a:rPr lang="it-IT"/>
              <a:pPr>
                <a:defRPr/>
              </a:pPr>
              <a:t>‹N›</a:t>
            </a:fld>
            <a:endParaRPr lang="it-IT"/>
          </a:p>
        </p:txBody>
      </p:sp>
    </p:spTree>
    <p:extLst>
      <p:ext uri="{BB962C8B-B14F-4D97-AF65-F5344CB8AC3E}">
        <p14:creationId xmlns:p14="http://schemas.microsoft.com/office/powerpoint/2010/main" val="16056217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7656171-4AF0-4A5C-8795-F7EAC6F4DA00}"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31072788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656171-4AF0-4A5C-8795-F7EAC6F4DA00}"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5123319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7656171-4AF0-4A5C-8795-F7EAC6F4DA00}"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3628740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7656171-4AF0-4A5C-8795-F7EAC6F4DA00}" type="datetimeFigureOut">
              <a:rPr lang="it-IT" smtClean="0"/>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33042563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7656171-4AF0-4A5C-8795-F7EAC6F4DA00}" type="datetimeFigureOut">
              <a:rPr lang="it-IT" smtClean="0"/>
              <a:t>24/11/2020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1052003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0"/>
            <a:ext cx="10363200" cy="1362075"/>
          </a:xfrm>
        </p:spPr>
        <p:txBody>
          <a:bodyPr anchor="t"/>
          <a:lstStyle>
            <a:lvl1pPr algn="l">
              <a:defRPr sz="4195"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97">
                <a:solidFill>
                  <a:schemeClr val="tx1">
                    <a:tint val="75000"/>
                  </a:schemeClr>
                </a:solidFill>
              </a:defRPr>
            </a:lvl1pPr>
            <a:lvl2pPr marL="476877" indent="0">
              <a:buNone/>
              <a:defRPr sz="1907">
                <a:solidFill>
                  <a:schemeClr val="tx1">
                    <a:tint val="75000"/>
                  </a:schemeClr>
                </a:solidFill>
              </a:defRPr>
            </a:lvl2pPr>
            <a:lvl3pPr marL="953752" indent="0">
              <a:buNone/>
              <a:defRPr sz="1716">
                <a:solidFill>
                  <a:schemeClr val="tx1">
                    <a:tint val="75000"/>
                  </a:schemeClr>
                </a:solidFill>
              </a:defRPr>
            </a:lvl3pPr>
            <a:lvl4pPr marL="1430628" indent="0">
              <a:buNone/>
              <a:defRPr sz="1430">
                <a:solidFill>
                  <a:schemeClr val="tx1">
                    <a:tint val="75000"/>
                  </a:schemeClr>
                </a:solidFill>
              </a:defRPr>
            </a:lvl4pPr>
            <a:lvl5pPr marL="1907505" indent="0">
              <a:buNone/>
              <a:defRPr sz="1430">
                <a:solidFill>
                  <a:schemeClr val="tx1">
                    <a:tint val="75000"/>
                  </a:schemeClr>
                </a:solidFill>
              </a:defRPr>
            </a:lvl5pPr>
            <a:lvl6pPr marL="2384380" indent="0">
              <a:buNone/>
              <a:defRPr sz="1430">
                <a:solidFill>
                  <a:schemeClr val="tx1">
                    <a:tint val="75000"/>
                  </a:schemeClr>
                </a:solidFill>
              </a:defRPr>
            </a:lvl6pPr>
            <a:lvl7pPr marL="2861255" indent="0">
              <a:buNone/>
              <a:defRPr sz="1430">
                <a:solidFill>
                  <a:schemeClr val="tx1">
                    <a:tint val="75000"/>
                  </a:schemeClr>
                </a:solidFill>
              </a:defRPr>
            </a:lvl7pPr>
            <a:lvl8pPr marL="3338134" indent="0">
              <a:buNone/>
              <a:defRPr sz="1430">
                <a:solidFill>
                  <a:schemeClr val="tx1">
                    <a:tint val="75000"/>
                  </a:schemeClr>
                </a:solidFill>
              </a:defRPr>
            </a:lvl8pPr>
            <a:lvl9pPr marL="3815009" indent="0">
              <a:buNone/>
              <a:defRPr sz="143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33150819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7656171-4AF0-4A5C-8795-F7EAC6F4DA00}" type="datetimeFigureOut">
              <a:rPr lang="it-IT" smtClean="0"/>
              <a:t>24/11/2020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1680116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7656171-4AF0-4A5C-8795-F7EAC6F4DA00}" type="datetimeFigureOut">
              <a:rPr lang="it-IT" smtClean="0"/>
              <a:t>24/11/2020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27950106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7656171-4AF0-4A5C-8795-F7EAC6F4DA00}" type="datetimeFigureOut">
              <a:rPr lang="it-IT" smtClean="0"/>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34739394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7656171-4AF0-4A5C-8795-F7EAC6F4DA00}" type="datetimeFigureOut">
              <a:rPr lang="it-IT" smtClean="0"/>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37299542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656171-4AF0-4A5C-8795-F7EAC6F4DA00}"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37312552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656171-4AF0-4A5C-8795-F7EAC6F4DA00}"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2087B7-A14F-4690-96A0-9527C9AA53EC}" type="slidenum">
              <a:rPr lang="it-IT" smtClean="0"/>
              <a:t>‹N›</a:t>
            </a:fld>
            <a:endParaRPr lang="it-IT"/>
          </a:p>
        </p:txBody>
      </p:sp>
    </p:spTree>
    <p:extLst>
      <p:ext uri="{BB962C8B-B14F-4D97-AF65-F5344CB8AC3E}">
        <p14:creationId xmlns:p14="http://schemas.microsoft.com/office/powerpoint/2010/main" val="21456606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9B9B6D04-B2D9-4441-A8AB-A1C508CB21DB}" type="slidenum">
              <a:rPr lang="it-IT" altLang="it-IT"/>
              <a:pPr>
                <a:defRPr/>
              </a:pPr>
              <a:t>‹N›</a:t>
            </a:fld>
            <a:endParaRPr lang="it-IT" altLang="it-IT"/>
          </a:p>
        </p:txBody>
      </p:sp>
    </p:spTree>
    <p:extLst>
      <p:ext uri="{BB962C8B-B14F-4D97-AF65-F5344CB8AC3E}">
        <p14:creationId xmlns:p14="http://schemas.microsoft.com/office/powerpoint/2010/main" val="37018934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AB012014-C859-4100-9610-B32AEBAB71EA}" type="slidenum">
              <a:rPr lang="it-IT" altLang="it-IT"/>
              <a:pPr>
                <a:defRPr/>
              </a:pPr>
              <a:t>‹N›</a:t>
            </a:fld>
            <a:endParaRPr lang="it-IT" altLang="it-IT"/>
          </a:p>
        </p:txBody>
      </p:sp>
    </p:spTree>
    <p:extLst>
      <p:ext uri="{BB962C8B-B14F-4D97-AF65-F5344CB8AC3E}">
        <p14:creationId xmlns:p14="http://schemas.microsoft.com/office/powerpoint/2010/main" val="2689429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40406904-7A65-44C7-ACE5-5C8344CD33C8}" type="slidenum">
              <a:rPr lang="it-IT" altLang="it-IT"/>
              <a:pPr>
                <a:defRPr/>
              </a:pPr>
              <a:t>‹N›</a:t>
            </a:fld>
            <a:endParaRPr lang="it-IT" altLang="it-IT"/>
          </a:p>
        </p:txBody>
      </p:sp>
    </p:spTree>
    <p:extLst>
      <p:ext uri="{BB962C8B-B14F-4D97-AF65-F5344CB8AC3E}">
        <p14:creationId xmlns:p14="http://schemas.microsoft.com/office/powerpoint/2010/main" val="480395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it-IT"/>
          </a:p>
        </p:txBody>
      </p:sp>
      <p:sp>
        <p:nvSpPr>
          <p:cNvPr id="8" name="Rectangle 41"/>
          <p:cNvSpPr>
            <a:spLocks noGrp="1" noChangeArrowheads="1"/>
          </p:cNvSpPr>
          <p:nvPr>
            <p:ph type="ftr" sz="quarter" idx="11"/>
          </p:nvPr>
        </p:nvSpPr>
        <p:spPr>
          <a:ln/>
        </p:spPr>
        <p:txBody>
          <a:bodyPr/>
          <a:lstStyle>
            <a:lvl1pPr>
              <a:defRPr/>
            </a:lvl1pPr>
          </a:lstStyle>
          <a:p>
            <a:pPr>
              <a:defRPr/>
            </a:pPr>
            <a:endParaRPr lang="it-IT"/>
          </a:p>
        </p:txBody>
      </p:sp>
      <p:sp>
        <p:nvSpPr>
          <p:cNvPr id="9" name="Rectangle 42"/>
          <p:cNvSpPr>
            <a:spLocks noGrp="1" noChangeArrowheads="1"/>
          </p:cNvSpPr>
          <p:nvPr>
            <p:ph type="sldNum" sz="quarter" idx="12"/>
          </p:nvPr>
        </p:nvSpPr>
        <p:spPr>
          <a:ln/>
        </p:spPr>
        <p:txBody>
          <a:bodyPr/>
          <a:lstStyle>
            <a:lvl1pPr>
              <a:defRPr/>
            </a:lvl1pPr>
          </a:lstStyle>
          <a:p>
            <a:pPr>
              <a:defRPr/>
            </a:pPr>
            <a:fld id="{323F31C7-D7C6-4E78-B6CA-E31727BA7DF9}" type="slidenum">
              <a:rPr lang="it-IT" altLang="it-IT"/>
              <a:pPr>
                <a:defRPr/>
              </a:pPr>
              <a:t>‹N›</a:t>
            </a:fld>
            <a:endParaRPr lang="it-IT" altLang="it-IT"/>
          </a:p>
        </p:txBody>
      </p:sp>
    </p:spTree>
    <p:extLst>
      <p:ext uri="{BB962C8B-B14F-4D97-AF65-F5344CB8AC3E}">
        <p14:creationId xmlns:p14="http://schemas.microsoft.com/office/powerpoint/2010/main" val="740284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7917" y="1677995"/>
            <a:ext cx="6093883" cy="4746625"/>
          </a:xfrm>
        </p:spPr>
        <p:txBody>
          <a:bodyPr/>
          <a:lstStyle>
            <a:lvl1pPr>
              <a:defRPr sz="2956"/>
            </a:lvl1pPr>
            <a:lvl2pPr>
              <a:defRPr sz="2479"/>
            </a:lvl2pPr>
            <a:lvl3pPr>
              <a:defRPr sz="2097"/>
            </a:lvl3pPr>
            <a:lvl4pPr>
              <a:defRPr sz="1907"/>
            </a:lvl4pPr>
            <a:lvl5pPr>
              <a:defRPr sz="1907"/>
            </a:lvl5pPr>
            <a:lvl6pPr>
              <a:defRPr sz="1907"/>
            </a:lvl6pPr>
            <a:lvl7pPr>
              <a:defRPr sz="1907"/>
            </a:lvl7pPr>
            <a:lvl8pPr>
              <a:defRPr sz="1907"/>
            </a:lvl8pPr>
            <a:lvl9pPr>
              <a:defRPr sz="190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985000" y="1677995"/>
            <a:ext cx="6096000" cy="4746625"/>
          </a:xfrm>
        </p:spPr>
        <p:txBody>
          <a:bodyPr/>
          <a:lstStyle>
            <a:lvl1pPr>
              <a:defRPr sz="2956"/>
            </a:lvl1pPr>
            <a:lvl2pPr>
              <a:defRPr sz="2479"/>
            </a:lvl2pPr>
            <a:lvl3pPr>
              <a:defRPr sz="2097"/>
            </a:lvl3pPr>
            <a:lvl4pPr>
              <a:defRPr sz="1907"/>
            </a:lvl4pPr>
            <a:lvl5pPr>
              <a:defRPr sz="1907"/>
            </a:lvl5pPr>
            <a:lvl6pPr>
              <a:defRPr sz="1907"/>
            </a:lvl6pPr>
            <a:lvl7pPr>
              <a:defRPr sz="1907"/>
            </a:lvl7pPr>
            <a:lvl8pPr>
              <a:defRPr sz="1907"/>
            </a:lvl8pPr>
            <a:lvl9pPr>
              <a:defRPr sz="190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21025950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it-IT"/>
          </a:p>
        </p:txBody>
      </p:sp>
      <p:sp>
        <p:nvSpPr>
          <p:cNvPr id="4" name="Rectangle 41"/>
          <p:cNvSpPr>
            <a:spLocks noGrp="1" noChangeArrowheads="1"/>
          </p:cNvSpPr>
          <p:nvPr>
            <p:ph type="ftr" sz="quarter" idx="11"/>
          </p:nvPr>
        </p:nvSpPr>
        <p:spPr>
          <a:ln/>
        </p:spPr>
        <p:txBody>
          <a:bodyPr/>
          <a:lstStyle>
            <a:lvl1pPr>
              <a:defRPr/>
            </a:lvl1pPr>
          </a:lstStyle>
          <a:p>
            <a:pPr>
              <a:defRPr/>
            </a:pPr>
            <a:endParaRPr lang="it-IT"/>
          </a:p>
        </p:txBody>
      </p:sp>
      <p:sp>
        <p:nvSpPr>
          <p:cNvPr id="5" name="Rectangle 42"/>
          <p:cNvSpPr>
            <a:spLocks noGrp="1" noChangeArrowheads="1"/>
          </p:cNvSpPr>
          <p:nvPr>
            <p:ph type="sldNum" sz="quarter" idx="12"/>
          </p:nvPr>
        </p:nvSpPr>
        <p:spPr>
          <a:ln/>
        </p:spPr>
        <p:txBody>
          <a:bodyPr/>
          <a:lstStyle>
            <a:lvl1pPr>
              <a:defRPr/>
            </a:lvl1pPr>
          </a:lstStyle>
          <a:p>
            <a:pPr>
              <a:defRPr/>
            </a:pPr>
            <a:fld id="{11B1A785-30C2-42CD-89B1-E1EEAAAE5699}" type="slidenum">
              <a:rPr lang="it-IT" altLang="it-IT"/>
              <a:pPr>
                <a:defRPr/>
              </a:pPr>
              <a:t>‹N›</a:t>
            </a:fld>
            <a:endParaRPr lang="it-IT" altLang="it-IT"/>
          </a:p>
        </p:txBody>
      </p:sp>
    </p:spTree>
    <p:extLst>
      <p:ext uri="{BB962C8B-B14F-4D97-AF65-F5344CB8AC3E}">
        <p14:creationId xmlns:p14="http://schemas.microsoft.com/office/powerpoint/2010/main" val="22135619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it-IT"/>
          </a:p>
        </p:txBody>
      </p:sp>
      <p:sp>
        <p:nvSpPr>
          <p:cNvPr id="3" name="Rectangle 41"/>
          <p:cNvSpPr>
            <a:spLocks noGrp="1" noChangeArrowheads="1"/>
          </p:cNvSpPr>
          <p:nvPr>
            <p:ph type="ftr" sz="quarter" idx="11"/>
          </p:nvPr>
        </p:nvSpPr>
        <p:spPr>
          <a:ln/>
        </p:spPr>
        <p:txBody>
          <a:bodyPr/>
          <a:lstStyle>
            <a:lvl1pPr>
              <a:defRPr/>
            </a:lvl1pPr>
          </a:lstStyle>
          <a:p>
            <a:pPr>
              <a:defRPr/>
            </a:pPr>
            <a:endParaRPr lang="it-IT"/>
          </a:p>
        </p:txBody>
      </p:sp>
      <p:sp>
        <p:nvSpPr>
          <p:cNvPr id="4" name="Rectangle 42"/>
          <p:cNvSpPr>
            <a:spLocks noGrp="1" noChangeArrowheads="1"/>
          </p:cNvSpPr>
          <p:nvPr>
            <p:ph type="sldNum" sz="quarter" idx="12"/>
          </p:nvPr>
        </p:nvSpPr>
        <p:spPr>
          <a:ln/>
        </p:spPr>
        <p:txBody>
          <a:bodyPr/>
          <a:lstStyle>
            <a:lvl1pPr>
              <a:defRPr/>
            </a:lvl1pPr>
          </a:lstStyle>
          <a:p>
            <a:pPr>
              <a:defRPr/>
            </a:pPr>
            <a:fld id="{4D29B6FB-29B6-4B38-9A71-D54FCC191290}" type="slidenum">
              <a:rPr lang="it-IT" altLang="it-IT"/>
              <a:pPr>
                <a:defRPr/>
              </a:pPr>
              <a:t>‹N›</a:t>
            </a:fld>
            <a:endParaRPr lang="it-IT" altLang="it-IT"/>
          </a:p>
        </p:txBody>
      </p:sp>
    </p:spTree>
    <p:extLst>
      <p:ext uri="{BB962C8B-B14F-4D97-AF65-F5344CB8AC3E}">
        <p14:creationId xmlns:p14="http://schemas.microsoft.com/office/powerpoint/2010/main" val="23948108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817D0C3B-1A12-4875-80FF-87FEAD805A3C}" type="slidenum">
              <a:rPr lang="it-IT" altLang="it-IT"/>
              <a:pPr>
                <a:defRPr/>
              </a:pPr>
              <a:t>‹N›</a:t>
            </a:fld>
            <a:endParaRPr lang="it-IT" altLang="it-IT"/>
          </a:p>
        </p:txBody>
      </p:sp>
    </p:spTree>
    <p:extLst>
      <p:ext uri="{BB962C8B-B14F-4D97-AF65-F5344CB8AC3E}">
        <p14:creationId xmlns:p14="http://schemas.microsoft.com/office/powerpoint/2010/main" val="26092765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3BFFEE6C-4FE8-44A3-92C8-B3ADA14804D0}" type="slidenum">
              <a:rPr lang="it-IT" altLang="it-IT"/>
              <a:pPr>
                <a:defRPr/>
              </a:pPr>
              <a:t>‹N›</a:t>
            </a:fld>
            <a:endParaRPr lang="it-IT" altLang="it-IT"/>
          </a:p>
        </p:txBody>
      </p:sp>
    </p:spTree>
    <p:extLst>
      <p:ext uri="{BB962C8B-B14F-4D97-AF65-F5344CB8AC3E}">
        <p14:creationId xmlns:p14="http://schemas.microsoft.com/office/powerpoint/2010/main" val="23035983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91F44C09-6F63-4B42-8EB6-53C4F034302A}" type="slidenum">
              <a:rPr lang="it-IT" altLang="it-IT"/>
              <a:pPr>
                <a:defRPr/>
              </a:pPr>
              <a:t>‹N›</a:t>
            </a:fld>
            <a:endParaRPr lang="it-IT" altLang="it-IT"/>
          </a:p>
        </p:txBody>
      </p:sp>
    </p:spTree>
    <p:extLst>
      <p:ext uri="{BB962C8B-B14F-4D97-AF65-F5344CB8AC3E}">
        <p14:creationId xmlns:p14="http://schemas.microsoft.com/office/powerpoint/2010/main" val="3089579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A960DD35-2C47-43DF-9763-2EEAE004E7C3}" type="slidenum">
              <a:rPr lang="it-IT" altLang="it-IT"/>
              <a:pPr>
                <a:defRPr/>
              </a:pPr>
              <a:t>‹N›</a:t>
            </a:fld>
            <a:endParaRPr lang="it-IT" altLang="it-IT"/>
          </a:p>
        </p:txBody>
      </p:sp>
    </p:spTree>
    <p:extLst>
      <p:ext uri="{BB962C8B-B14F-4D97-AF65-F5344CB8AC3E}">
        <p14:creationId xmlns:p14="http://schemas.microsoft.com/office/powerpoint/2010/main" val="2222798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 1"/>
          <p:cNvSpPr>
            <a:spLocks noGrp="1"/>
          </p:cNvSpPr>
          <p:nvPr>
            <p:ph type="title"/>
          </p:nvPr>
        </p:nvSpPr>
        <p:spPr>
          <a:xfrm>
            <a:off x="609986" y="274544"/>
            <a:ext cx="10972031"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24110023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D8160B7-ADC8-4D6A-8E6B-D3FDF5A712A5}"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F5862B1-7022-4D22-8087-EA99AF7F31CA}" type="slidenum">
              <a:rPr lang="en-US" altLang="it-IT"/>
              <a:pPr>
                <a:defRPr/>
              </a:pPr>
              <a:t>‹N›</a:t>
            </a:fld>
            <a:endParaRPr lang="en-US" altLang="it-IT"/>
          </a:p>
        </p:txBody>
      </p:sp>
    </p:spTree>
    <p:extLst>
      <p:ext uri="{BB962C8B-B14F-4D97-AF65-F5344CB8AC3E}">
        <p14:creationId xmlns:p14="http://schemas.microsoft.com/office/powerpoint/2010/main" val="24242277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0466FD4-5107-44FA-84D9-6FA0963B1EDA}"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7E8CB94-9A7A-43A6-AAA3-7538554C6185}" type="slidenum">
              <a:rPr lang="en-US" altLang="it-IT"/>
              <a:pPr>
                <a:defRPr/>
              </a:pPr>
              <a:t>‹N›</a:t>
            </a:fld>
            <a:endParaRPr lang="en-US" altLang="it-IT"/>
          </a:p>
        </p:txBody>
      </p:sp>
    </p:spTree>
    <p:extLst>
      <p:ext uri="{BB962C8B-B14F-4D97-AF65-F5344CB8AC3E}">
        <p14:creationId xmlns:p14="http://schemas.microsoft.com/office/powerpoint/2010/main" val="15675729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2"/>
            <a:ext cx="105156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A7ED9B5-FAEA-4394-8858-73CB6E384373}"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7B91FF76-3109-4303-8D17-576D33E857F5}" type="slidenum">
              <a:rPr lang="en-US" altLang="it-IT"/>
              <a:pPr>
                <a:defRPr/>
              </a:pPr>
              <a:t>‹N›</a:t>
            </a:fld>
            <a:endParaRPr lang="en-US" altLang="it-IT"/>
          </a:p>
        </p:txBody>
      </p:sp>
    </p:spTree>
    <p:extLst>
      <p:ext uri="{BB962C8B-B14F-4D97-AF65-F5344CB8AC3E}">
        <p14:creationId xmlns:p14="http://schemas.microsoft.com/office/powerpoint/2010/main" val="722257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6"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6" y="1535113"/>
            <a:ext cx="5386917" cy="639762"/>
          </a:xfrm>
        </p:spPr>
        <p:txBody>
          <a:bodyPr anchor="b"/>
          <a:lstStyle>
            <a:lvl1pPr marL="0" indent="0">
              <a:buNone/>
              <a:defRPr sz="2479" b="1"/>
            </a:lvl1pPr>
            <a:lvl2pPr marL="476877" indent="0">
              <a:buNone/>
              <a:defRPr sz="2097" b="1"/>
            </a:lvl2pPr>
            <a:lvl3pPr marL="953752" indent="0">
              <a:buNone/>
              <a:defRPr sz="1907" b="1"/>
            </a:lvl3pPr>
            <a:lvl4pPr marL="1430628" indent="0">
              <a:buNone/>
              <a:defRPr sz="1716" b="1"/>
            </a:lvl4pPr>
            <a:lvl5pPr marL="1907505" indent="0">
              <a:buNone/>
              <a:defRPr sz="1716" b="1"/>
            </a:lvl5pPr>
            <a:lvl6pPr marL="2384380" indent="0">
              <a:buNone/>
              <a:defRPr sz="1716" b="1"/>
            </a:lvl6pPr>
            <a:lvl7pPr marL="2861255" indent="0">
              <a:buNone/>
              <a:defRPr sz="1716" b="1"/>
            </a:lvl7pPr>
            <a:lvl8pPr marL="3338134" indent="0">
              <a:buNone/>
              <a:defRPr sz="1716" b="1"/>
            </a:lvl8pPr>
            <a:lvl9pPr marL="3815009" indent="0">
              <a:buNone/>
              <a:defRPr sz="1716" b="1"/>
            </a:lvl9pPr>
          </a:lstStyle>
          <a:p>
            <a:pPr lvl="0"/>
            <a:r>
              <a:rPr lang="it-IT"/>
              <a:t>Fare clic per modificare stili del testo dello schema</a:t>
            </a:r>
          </a:p>
        </p:txBody>
      </p:sp>
      <p:sp>
        <p:nvSpPr>
          <p:cNvPr id="4" name="Segnaposto contenuto 3"/>
          <p:cNvSpPr>
            <a:spLocks noGrp="1"/>
          </p:cNvSpPr>
          <p:nvPr>
            <p:ph sz="half" idx="2"/>
          </p:nvPr>
        </p:nvSpPr>
        <p:spPr>
          <a:xfrm>
            <a:off x="609606" y="2174877"/>
            <a:ext cx="5386917" cy="3951288"/>
          </a:xfrm>
        </p:spPr>
        <p:txBody>
          <a:bodyPr/>
          <a:lstStyle>
            <a:lvl1pPr>
              <a:defRPr sz="2479"/>
            </a:lvl1pPr>
            <a:lvl2pPr>
              <a:defRPr sz="2097"/>
            </a:lvl2pPr>
            <a:lvl3pPr>
              <a:defRPr sz="1907"/>
            </a:lvl3pPr>
            <a:lvl4pPr>
              <a:defRPr sz="1716"/>
            </a:lvl4pPr>
            <a:lvl5pPr>
              <a:defRPr sz="1716"/>
            </a:lvl5pPr>
            <a:lvl6pPr>
              <a:defRPr sz="1716"/>
            </a:lvl6pPr>
            <a:lvl7pPr>
              <a:defRPr sz="1716"/>
            </a:lvl7pPr>
            <a:lvl8pPr>
              <a:defRPr sz="1716"/>
            </a:lvl8pPr>
            <a:lvl9pPr>
              <a:defRPr sz="1716"/>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7" y="1535113"/>
            <a:ext cx="5389034" cy="639762"/>
          </a:xfrm>
        </p:spPr>
        <p:txBody>
          <a:bodyPr anchor="b"/>
          <a:lstStyle>
            <a:lvl1pPr marL="0" indent="0">
              <a:buNone/>
              <a:defRPr sz="2479" b="1"/>
            </a:lvl1pPr>
            <a:lvl2pPr marL="476877" indent="0">
              <a:buNone/>
              <a:defRPr sz="2097" b="1"/>
            </a:lvl2pPr>
            <a:lvl3pPr marL="953752" indent="0">
              <a:buNone/>
              <a:defRPr sz="1907" b="1"/>
            </a:lvl3pPr>
            <a:lvl4pPr marL="1430628" indent="0">
              <a:buNone/>
              <a:defRPr sz="1716" b="1"/>
            </a:lvl4pPr>
            <a:lvl5pPr marL="1907505" indent="0">
              <a:buNone/>
              <a:defRPr sz="1716" b="1"/>
            </a:lvl5pPr>
            <a:lvl6pPr marL="2384380" indent="0">
              <a:buNone/>
              <a:defRPr sz="1716" b="1"/>
            </a:lvl6pPr>
            <a:lvl7pPr marL="2861255" indent="0">
              <a:buNone/>
              <a:defRPr sz="1716" b="1"/>
            </a:lvl7pPr>
            <a:lvl8pPr marL="3338134" indent="0">
              <a:buNone/>
              <a:defRPr sz="1716" b="1"/>
            </a:lvl8pPr>
            <a:lvl9pPr marL="3815009" indent="0">
              <a:buNone/>
              <a:defRPr sz="1716" b="1"/>
            </a:lvl9pPr>
          </a:lstStyle>
          <a:p>
            <a:pPr lvl="0"/>
            <a:r>
              <a:rPr lang="it-IT"/>
              <a:t>Fare clic per modificare stili del testo dello schema</a:t>
            </a:r>
          </a:p>
        </p:txBody>
      </p:sp>
      <p:sp>
        <p:nvSpPr>
          <p:cNvPr id="6" name="Segnaposto contenuto 5"/>
          <p:cNvSpPr>
            <a:spLocks noGrp="1"/>
          </p:cNvSpPr>
          <p:nvPr>
            <p:ph sz="quarter" idx="4"/>
          </p:nvPr>
        </p:nvSpPr>
        <p:spPr>
          <a:xfrm>
            <a:off x="6193367" y="2174877"/>
            <a:ext cx="5389034" cy="3951288"/>
          </a:xfrm>
        </p:spPr>
        <p:txBody>
          <a:bodyPr/>
          <a:lstStyle>
            <a:lvl1pPr>
              <a:defRPr sz="2479"/>
            </a:lvl1pPr>
            <a:lvl2pPr>
              <a:defRPr sz="2097"/>
            </a:lvl2pPr>
            <a:lvl3pPr>
              <a:defRPr sz="1907"/>
            </a:lvl3pPr>
            <a:lvl4pPr>
              <a:defRPr sz="1716"/>
            </a:lvl4pPr>
            <a:lvl5pPr>
              <a:defRPr sz="1716"/>
            </a:lvl5pPr>
            <a:lvl6pPr>
              <a:defRPr sz="1716"/>
            </a:lvl6pPr>
            <a:lvl7pPr>
              <a:defRPr sz="1716"/>
            </a:lvl7pPr>
            <a:lvl8pPr>
              <a:defRPr sz="1716"/>
            </a:lvl8pPr>
            <a:lvl9pPr>
              <a:defRPr sz="1716"/>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41314373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7441350-49DD-48BA-ACC1-133CE63BD945}"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5F2DAFE0-F537-4BB4-B2BE-35AB12C9F124}" type="slidenum">
              <a:rPr lang="en-US" altLang="it-IT"/>
              <a:pPr>
                <a:defRPr/>
              </a:pPr>
              <a:t>‹N›</a:t>
            </a:fld>
            <a:endParaRPr lang="en-US" altLang="it-IT"/>
          </a:p>
        </p:txBody>
      </p:sp>
    </p:spTree>
    <p:extLst>
      <p:ext uri="{BB962C8B-B14F-4D97-AF65-F5344CB8AC3E}">
        <p14:creationId xmlns:p14="http://schemas.microsoft.com/office/powerpoint/2010/main" val="3190206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72202"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DA7F775E-7373-491C-9ED6-75F351708854}" type="datetimeFigureOut">
              <a:rPr lang="en-US"/>
              <a:pPr>
                <a:defRPr/>
              </a:pPr>
              <a:t>11/24/2020</a:t>
            </a:fld>
            <a:endParaRPr lang="en-US" dirty="0"/>
          </a:p>
        </p:txBody>
      </p:sp>
      <p:sp>
        <p:nvSpPr>
          <p:cNvPr id="8" name="Segnaposto piè di pagina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9" name="Segnaposto numero diapositiva 8"/>
          <p:cNvSpPr>
            <a:spLocks noGrp="1"/>
          </p:cNvSpPr>
          <p:nvPr>
            <p:ph type="sldNum" sz="quarter" idx="12"/>
          </p:nvPr>
        </p:nvSpPr>
        <p:spPr/>
        <p:txBody>
          <a:bodyPr/>
          <a:lstStyle>
            <a:lvl1pPr>
              <a:defRPr smtClean="0">
                <a:latin typeface="Verdana" panose="020B0604030504040204" pitchFamily="34" charset="0"/>
              </a:defRPr>
            </a:lvl1pPr>
          </a:lstStyle>
          <a:p>
            <a:pPr>
              <a:defRPr/>
            </a:pPr>
            <a:fld id="{BDCD0653-B27F-482C-9F20-73F0C22E99A4}" type="slidenum">
              <a:rPr lang="en-US" altLang="it-IT"/>
              <a:pPr>
                <a:defRPr/>
              </a:pPr>
              <a:t>‹N›</a:t>
            </a:fld>
            <a:endParaRPr lang="en-US" altLang="it-IT"/>
          </a:p>
        </p:txBody>
      </p:sp>
    </p:spTree>
    <p:extLst>
      <p:ext uri="{BB962C8B-B14F-4D97-AF65-F5344CB8AC3E}">
        <p14:creationId xmlns:p14="http://schemas.microsoft.com/office/powerpoint/2010/main" val="21669038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8BC0E6A-5460-4BED-88C7-FBDD89D7E57D}" type="datetimeFigureOut">
              <a:rPr lang="en-US"/>
              <a:pPr>
                <a:defRPr/>
              </a:pPr>
              <a:t>11/24/2020</a:t>
            </a:fld>
            <a:endParaRPr lang="en-US" dirty="0"/>
          </a:p>
        </p:txBody>
      </p:sp>
      <p:sp>
        <p:nvSpPr>
          <p:cNvPr id="4" name="Segnaposto piè di pagina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5" name="Segnaposto numero diapositiva 4"/>
          <p:cNvSpPr>
            <a:spLocks noGrp="1"/>
          </p:cNvSpPr>
          <p:nvPr>
            <p:ph type="sldNum" sz="quarter" idx="12"/>
          </p:nvPr>
        </p:nvSpPr>
        <p:spPr/>
        <p:txBody>
          <a:bodyPr/>
          <a:lstStyle>
            <a:lvl1pPr>
              <a:defRPr smtClean="0">
                <a:latin typeface="Verdana" panose="020B0604030504040204" pitchFamily="34" charset="0"/>
              </a:defRPr>
            </a:lvl1pPr>
          </a:lstStyle>
          <a:p>
            <a:pPr>
              <a:defRPr/>
            </a:pPr>
            <a:fld id="{BC0594E3-D316-472C-9CE8-830C75D9B11D}" type="slidenum">
              <a:rPr lang="en-US" altLang="it-IT"/>
              <a:pPr>
                <a:defRPr/>
              </a:pPr>
              <a:t>‹N›</a:t>
            </a:fld>
            <a:endParaRPr lang="en-US" altLang="it-IT"/>
          </a:p>
        </p:txBody>
      </p:sp>
    </p:spTree>
    <p:extLst>
      <p:ext uri="{BB962C8B-B14F-4D97-AF65-F5344CB8AC3E}">
        <p14:creationId xmlns:p14="http://schemas.microsoft.com/office/powerpoint/2010/main" val="40521391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030998B4-B65E-4444-971B-251112A6982B}" type="datetimeFigureOut">
              <a:rPr lang="en-US"/>
              <a:pPr>
                <a:defRPr/>
              </a:pPr>
              <a:t>11/24/2020</a:t>
            </a:fld>
            <a:endParaRPr lang="en-US" dirty="0"/>
          </a:p>
        </p:txBody>
      </p:sp>
      <p:sp>
        <p:nvSpPr>
          <p:cNvPr id="3" name="Segnaposto piè di pagina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4" name="Segnaposto numero diapositiva 3"/>
          <p:cNvSpPr>
            <a:spLocks noGrp="1"/>
          </p:cNvSpPr>
          <p:nvPr>
            <p:ph type="sldNum" sz="quarter" idx="12"/>
          </p:nvPr>
        </p:nvSpPr>
        <p:spPr/>
        <p:txBody>
          <a:bodyPr/>
          <a:lstStyle>
            <a:lvl1pPr>
              <a:defRPr smtClean="0">
                <a:latin typeface="Verdana" panose="020B0604030504040204" pitchFamily="34" charset="0"/>
              </a:defRPr>
            </a:lvl1pPr>
          </a:lstStyle>
          <a:p>
            <a:pPr>
              <a:defRPr/>
            </a:pPr>
            <a:fld id="{DADD271A-7E36-43D5-AE50-481534A12E34}" type="slidenum">
              <a:rPr lang="en-US" altLang="it-IT"/>
              <a:pPr>
                <a:defRPr/>
              </a:pPr>
              <a:t>‹N›</a:t>
            </a:fld>
            <a:endParaRPr lang="en-US" altLang="it-IT"/>
          </a:p>
        </p:txBody>
      </p:sp>
    </p:spTree>
    <p:extLst>
      <p:ext uri="{BB962C8B-B14F-4D97-AF65-F5344CB8AC3E}">
        <p14:creationId xmlns:p14="http://schemas.microsoft.com/office/powerpoint/2010/main" val="12426172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BFE638E-4D99-42DA-A4AA-8304A80F3459}"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6F07FA48-10AA-494D-B1DB-ADA0485C98C9}" type="slidenum">
              <a:rPr lang="en-US" altLang="it-IT"/>
              <a:pPr>
                <a:defRPr/>
              </a:pPr>
              <a:t>‹N›</a:t>
            </a:fld>
            <a:endParaRPr lang="en-US" altLang="it-IT"/>
          </a:p>
        </p:txBody>
      </p:sp>
    </p:spTree>
    <p:extLst>
      <p:ext uri="{BB962C8B-B14F-4D97-AF65-F5344CB8AC3E}">
        <p14:creationId xmlns:p14="http://schemas.microsoft.com/office/powerpoint/2010/main" val="16462627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3B9BEB5E-69BE-4A08-8AD1-3C026F7EDD5F}"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966B93E4-2462-4662-8F4E-D29282B68A03}" type="slidenum">
              <a:rPr lang="en-US" altLang="it-IT"/>
              <a:pPr>
                <a:defRPr/>
              </a:pPr>
              <a:t>‹N›</a:t>
            </a:fld>
            <a:endParaRPr lang="en-US" altLang="it-IT"/>
          </a:p>
        </p:txBody>
      </p:sp>
    </p:spTree>
    <p:extLst>
      <p:ext uri="{BB962C8B-B14F-4D97-AF65-F5344CB8AC3E}">
        <p14:creationId xmlns:p14="http://schemas.microsoft.com/office/powerpoint/2010/main" val="5302282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5387DBD-4F59-4563-9E64-98BBBF07DA2D}"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F3B001E-E049-404C-AC6D-13B943167557}" type="slidenum">
              <a:rPr lang="en-US" altLang="it-IT"/>
              <a:pPr>
                <a:defRPr/>
              </a:pPr>
              <a:t>‹N›</a:t>
            </a:fld>
            <a:endParaRPr lang="en-US" altLang="it-IT"/>
          </a:p>
        </p:txBody>
      </p:sp>
    </p:spTree>
    <p:extLst>
      <p:ext uri="{BB962C8B-B14F-4D97-AF65-F5344CB8AC3E}">
        <p14:creationId xmlns:p14="http://schemas.microsoft.com/office/powerpoint/2010/main" val="345737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2"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AF91A28A-449A-4EE6-8BB7-C59A37160C16}"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5360D605-04E1-4E4C-A2D8-45A38C0FB67A}" type="slidenum">
              <a:rPr lang="en-US" altLang="it-IT"/>
              <a:pPr>
                <a:defRPr/>
              </a:pPr>
              <a:t>‹N›</a:t>
            </a:fld>
            <a:endParaRPr lang="en-US" altLang="it-IT"/>
          </a:p>
        </p:txBody>
      </p:sp>
    </p:spTree>
    <p:extLst>
      <p:ext uri="{BB962C8B-B14F-4D97-AF65-F5344CB8AC3E}">
        <p14:creationId xmlns:p14="http://schemas.microsoft.com/office/powerpoint/2010/main" val="6763257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grafico 2"/>
          <p:cNvSpPr txBox="1">
            <a:spLocks noGrp="1"/>
          </p:cNvSpPr>
          <p:nvPr>
            <p:ph type="chart" idx="1"/>
          </p:nvPr>
        </p:nvSpPr>
        <p:spPr/>
        <p:txBody>
          <a:bodyPr rtlCol="0">
            <a:normAutofit/>
          </a:bodyPr>
          <a:lstStyle>
            <a:lvl1pPr>
              <a:defRPr/>
            </a:lvl1pPr>
          </a:lstStyle>
          <a:p>
            <a:pPr lvl="0"/>
            <a:endParaRPr lang="it-IT" noProof="0"/>
          </a:p>
        </p:txBody>
      </p:sp>
      <p:sp>
        <p:nvSpPr>
          <p:cNvPr id="4"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D3A9D98-E7CC-413B-A69D-D06C77BD5CA5}" type="datetime1">
              <a:rPr lang="it-IT"/>
              <a:pPr>
                <a:defRPr/>
              </a:pPr>
              <a:t>24/11/2020</a:t>
            </a:fld>
            <a:endParaRPr lang="it-IT"/>
          </a:p>
        </p:txBody>
      </p:sp>
      <p:sp>
        <p:nvSpPr>
          <p:cNvPr id="5"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6"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280D4DB4-A18D-4712-8D03-F1F6EC2030D2}" type="slidenum">
              <a:rPr lang="en-US" altLang="it-IT"/>
              <a:pPr>
                <a:defRPr/>
              </a:pPr>
              <a:t>‹N›</a:t>
            </a:fld>
            <a:endParaRPr lang="it-IT" altLang="it-IT"/>
          </a:p>
        </p:txBody>
      </p:sp>
    </p:spTree>
    <p:extLst>
      <p:ext uri="{BB962C8B-B14F-4D97-AF65-F5344CB8AC3E}">
        <p14:creationId xmlns:p14="http://schemas.microsoft.com/office/powerpoint/2010/main" val="2033152367"/>
      </p:ext>
    </p:extLst>
  </p:cSld>
  <p:clrMapOvr>
    <a:masterClrMapping/>
  </p:clrMapOvr>
  <p:transition spd="slow"/>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148802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62940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C6BA0C7-992C-44A1-937B-9757ACB42654}" type="datetime1">
              <a:rPr lang="it-IT"/>
              <a:pPr>
                <a:defRPr/>
              </a:pPr>
              <a:t>24/11/2020</a:t>
            </a:fld>
            <a:endParaRPr lang="it-IT"/>
          </a:p>
        </p:txBody>
      </p:sp>
      <p:sp>
        <p:nvSpPr>
          <p:cNvPr id="6"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7"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90F23761-C3ED-471D-BDEF-AC9EC6E5B8AF}" type="slidenum">
              <a:rPr lang="en-US" altLang="it-IT"/>
              <a:pPr>
                <a:defRPr/>
              </a:pPr>
              <a:t>‹N›</a:t>
            </a:fld>
            <a:endParaRPr lang="it-IT" altLang="it-IT"/>
          </a:p>
        </p:txBody>
      </p:sp>
    </p:spTree>
    <p:extLst>
      <p:ext uri="{BB962C8B-B14F-4D97-AF65-F5344CB8AC3E}">
        <p14:creationId xmlns:p14="http://schemas.microsoft.com/office/powerpoint/2010/main" val="4028296939"/>
      </p:ext>
    </p:extLst>
  </p:cSld>
  <p:clrMapOvr>
    <a:masterClrMapping/>
  </p:clrMapOvr>
  <p:transition spd="slow"/>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17759076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7D92341-3DB6-45FA-8E63-32A39B98599F}"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F2C52220-5F3A-4033-A11C-FF35146589CA}" type="slidenum">
              <a:rPr lang="en-US" altLang="it-IT"/>
              <a:pPr>
                <a:defRPr/>
              </a:pPr>
              <a:t>‹N›</a:t>
            </a:fld>
            <a:endParaRPr lang="en-US" altLang="it-IT"/>
          </a:p>
        </p:txBody>
      </p:sp>
    </p:spTree>
    <p:extLst>
      <p:ext uri="{BB962C8B-B14F-4D97-AF65-F5344CB8AC3E}">
        <p14:creationId xmlns:p14="http://schemas.microsoft.com/office/powerpoint/2010/main" val="30376699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97646378-8A52-44EC-B59E-506BCB835710}"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9E248BEA-5247-4394-8FC9-7722F7497884}" type="slidenum">
              <a:rPr lang="en-US" altLang="it-IT"/>
              <a:pPr>
                <a:defRPr/>
              </a:pPr>
              <a:t>‹N›</a:t>
            </a:fld>
            <a:endParaRPr lang="en-US" altLang="it-IT"/>
          </a:p>
        </p:txBody>
      </p:sp>
    </p:spTree>
    <p:extLst>
      <p:ext uri="{BB962C8B-B14F-4D97-AF65-F5344CB8AC3E}">
        <p14:creationId xmlns:p14="http://schemas.microsoft.com/office/powerpoint/2010/main" val="6288084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2"/>
            <a:ext cx="105156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DCB08ED6-8255-4DC6-8786-AF7CEF5F547F}"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CD920831-873A-4C6C-9D8F-82684820A609}" type="slidenum">
              <a:rPr lang="en-US" altLang="it-IT"/>
              <a:pPr>
                <a:defRPr/>
              </a:pPr>
              <a:t>‹N›</a:t>
            </a:fld>
            <a:endParaRPr lang="en-US" altLang="it-IT"/>
          </a:p>
        </p:txBody>
      </p:sp>
    </p:spTree>
    <p:extLst>
      <p:ext uri="{BB962C8B-B14F-4D97-AF65-F5344CB8AC3E}">
        <p14:creationId xmlns:p14="http://schemas.microsoft.com/office/powerpoint/2010/main" val="34956474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1EE2506A-7015-4591-B7CC-37F63EC8F673}"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CD6BD255-08DD-4F93-839C-FD06975BABA5}" type="slidenum">
              <a:rPr lang="en-US" altLang="it-IT"/>
              <a:pPr>
                <a:defRPr/>
              </a:pPr>
              <a:t>‹N›</a:t>
            </a:fld>
            <a:endParaRPr lang="en-US" altLang="it-IT"/>
          </a:p>
        </p:txBody>
      </p:sp>
    </p:spTree>
    <p:extLst>
      <p:ext uri="{BB962C8B-B14F-4D97-AF65-F5344CB8AC3E}">
        <p14:creationId xmlns:p14="http://schemas.microsoft.com/office/powerpoint/2010/main" val="3943519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72202"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108D5F10-7A6A-4B2C-9C77-176CFE19C543}" type="datetimeFigureOut">
              <a:rPr lang="en-US"/>
              <a:pPr>
                <a:defRPr/>
              </a:pPr>
              <a:t>11/24/2020</a:t>
            </a:fld>
            <a:endParaRPr lang="en-US" dirty="0"/>
          </a:p>
        </p:txBody>
      </p:sp>
      <p:sp>
        <p:nvSpPr>
          <p:cNvPr id="8" name="Segnaposto piè di pagina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9" name="Segnaposto numero diapositiva 8"/>
          <p:cNvSpPr>
            <a:spLocks noGrp="1"/>
          </p:cNvSpPr>
          <p:nvPr>
            <p:ph type="sldNum" sz="quarter" idx="12"/>
          </p:nvPr>
        </p:nvSpPr>
        <p:spPr/>
        <p:txBody>
          <a:bodyPr/>
          <a:lstStyle>
            <a:lvl1pPr>
              <a:defRPr smtClean="0">
                <a:latin typeface="Verdana" panose="020B0604030504040204" pitchFamily="34" charset="0"/>
              </a:defRPr>
            </a:lvl1pPr>
          </a:lstStyle>
          <a:p>
            <a:pPr>
              <a:defRPr/>
            </a:pPr>
            <a:fld id="{888D0DA5-4112-4DD3-917E-35833A96F50B}" type="slidenum">
              <a:rPr lang="en-US" altLang="it-IT"/>
              <a:pPr>
                <a:defRPr/>
              </a:pPr>
              <a:t>‹N›</a:t>
            </a:fld>
            <a:endParaRPr lang="en-US" altLang="it-IT"/>
          </a:p>
        </p:txBody>
      </p:sp>
    </p:spTree>
    <p:extLst>
      <p:ext uri="{BB962C8B-B14F-4D97-AF65-F5344CB8AC3E}">
        <p14:creationId xmlns:p14="http://schemas.microsoft.com/office/powerpoint/2010/main" val="3908120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4E05C93A-7090-42CE-BDB2-4F28856B59DF}" type="datetimeFigureOut">
              <a:rPr lang="en-US"/>
              <a:pPr>
                <a:defRPr/>
              </a:pPr>
              <a:t>11/24/2020</a:t>
            </a:fld>
            <a:endParaRPr lang="en-US" dirty="0"/>
          </a:p>
        </p:txBody>
      </p:sp>
      <p:sp>
        <p:nvSpPr>
          <p:cNvPr id="4" name="Segnaposto piè di pagina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5" name="Segnaposto numero diapositiva 4"/>
          <p:cNvSpPr>
            <a:spLocks noGrp="1"/>
          </p:cNvSpPr>
          <p:nvPr>
            <p:ph type="sldNum" sz="quarter" idx="12"/>
          </p:nvPr>
        </p:nvSpPr>
        <p:spPr/>
        <p:txBody>
          <a:bodyPr/>
          <a:lstStyle>
            <a:lvl1pPr>
              <a:defRPr smtClean="0">
                <a:latin typeface="Verdana" panose="020B0604030504040204" pitchFamily="34" charset="0"/>
              </a:defRPr>
            </a:lvl1pPr>
          </a:lstStyle>
          <a:p>
            <a:pPr>
              <a:defRPr/>
            </a:pPr>
            <a:fld id="{29D180DD-E9B1-43C9-91D5-8F084CFEF350}" type="slidenum">
              <a:rPr lang="en-US" altLang="it-IT"/>
              <a:pPr>
                <a:defRPr/>
              </a:pPr>
              <a:t>‹N›</a:t>
            </a:fld>
            <a:endParaRPr lang="en-US" altLang="it-IT"/>
          </a:p>
        </p:txBody>
      </p:sp>
    </p:spTree>
    <p:extLst>
      <p:ext uri="{BB962C8B-B14F-4D97-AF65-F5344CB8AC3E}">
        <p14:creationId xmlns:p14="http://schemas.microsoft.com/office/powerpoint/2010/main" val="10421247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F586348-5130-475A-AC0D-4F818BDC069D}" type="datetimeFigureOut">
              <a:rPr lang="en-US"/>
              <a:pPr>
                <a:defRPr/>
              </a:pPr>
              <a:t>11/24/2020</a:t>
            </a:fld>
            <a:endParaRPr lang="en-US" dirty="0"/>
          </a:p>
        </p:txBody>
      </p:sp>
      <p:sp>
        <p:nvSpPr>
          <p:cNvPr id="3" name="Segnaposto piè di pagina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4" name="Segnaposto numero diapositiva 3"/>
          <p:cNvSpPr>
            <a:spLocks noGrp="1"/>
          </p:cNvSpPr>
          <p:nvPr>
            <p:ph type="sldNum" sz="quarter" idx="12"/>
          </p:nvPr>
        </p:nvSpPr>
        <p:spPr/>
        <p:txBody>
          <a:bodyPr/>
          <a:lstStyle>
            <a:lvl1pPr>
              <a:defRPr smtClean="0">
                <a:latin typeface="Verdana" panose="020B0604030504040204" pitchFamily="34" charset="0"/>
              </a:defRPr>
            </a:lvl1pPr>
          </a:lstStyle>
          <a:p>
            <a:pPr>
              <a:defRPr/>
            </a:pPr>
            <a:fld id="{9A416621-C515-45F5-8F5F-15BEC511208B}" type="slidenum">
              <a:rPr lang="en-US" altLang="it-IT"/>
              <a:pPr>
                <a:defRPr/>
              </a:pPr>
              <a:t>‹N›</a:t>
            </a:fld>
            <a:endParaRPr lang="en-US" altLang="it-IT"/>
          </a:p>
        </p:txBody>
      </p:sp>
    </p:spTree>
    <p:extLst>
      <p:ext uri="{BB962C8B-B14F-4D97-AF65-F5344CB8AC3E}">
        <p14:creationId xmlns:p14="http://schemas.microsoft.com/office/powerpoint/2010/main" val="23791450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14CD5272-2E3B-4AC0-B743-B28B09C92992}"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EDD1DDCE-A564-47FC-817B-4FB6D6F5264E}" type="slidenum">
              <a:rPr lang="en-US" altLang="it-IT"/>
              <a:pPr>
                <a:defRPr/>
              </a:pPr>
              <a:t>‹N›</a:t>
            </a:fld>
            <a:endParaRPr lang="en-US" altLang="it-IT"/>
          </a:p>
        </p:txBody>
      </p:sp>
    </p:spTree>
    <p:extLst>
      <p:ext uri="{BB962C8B-B14F-4D97-AF65-F5344CB8AC3E}">
        <p14:creationId xmlns:p14="http://schemas.microsoft.com/office/powerpoint/2010/main" val="8366960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F819762-1BC4-4981-B09F-8FDFE88A9713}"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anose="020B0604030504040204" pitchFamily="34" charset="0"/>
              </a:defRPr>
            </a:lvl1pPr>
          </a:lstStyle>
          <a:p>
            <a:pPr>
              <a:defRPr/>
            </a:pPr>
            <a:fld id="{B11595FE-3650-4478-867D-BA49B810B47B}" type="slidenum">
              <a:rPr lang="en-US" altLang="it-IT"/>
              <a:pPr>
                <a:defRPr/>
              </a:pPr>
              <a:t>‹N›</a:t>
            </a:fld>
            <a:endParaRPr lang="en-US" altLang="it-IT"/>
          </a:p>
        </p:txBody>
      </p:sp>
    </p:spTree>
    <p:extLst>
      <p:ext uri="{BB962C8B-B14F-4D97-AF65-F5344CB8AC3E}">
        <p14:creationId xmlns:p14="http://schemas.microsoft.com/office/powerpoint/2010/main" val="1262547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0F5A5578-5AE7-4867-B8B4-8A25E88CFAF4}"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441B7FDA-6197-4C2B-B310-DE5B45CC6B25}" type="slidenum">
              <a:rPr lang="en-US" altLang="it-IT"/>
              <a:pPr>
                <a:defRPr/>
              </a:pPr>
              <a:t>‹N›</a:t>
            </a:fld>
            <a:endParaRPr lang="en-US" altLang="it-IT"/>
          </a:p>
        </p:txBody>
      </p:sp>
    </p:spTree>
    <p:extLst>
      <p:ext uri="{BB962C8B-B14F-4D97-AF65-F5344CB8AC3E}">
        <p14:creationId xmlns:p14="http://schemas.microsoft.com/office/powerpoint/2010/main" val="414667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447124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2"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18EB5FF-861A-4B9F-99F1-34206E6DE72C}"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anose="020B0604030504040204" pitchFamily="34" charset="0"/>
              </a:defRPr>
            </a:lvl1pPr>
          </a:lstStyle>
          <a:p>
            <a:pPr>
              <a:defRPr/>
            </a:pPr>
            <a:fld id="{1CA89032-34CA-46B0-A5BC-B10BAD6F34C3}" type="slidenum">
              <a:rPr lang="en-US" altLang="it-IT"/>
              <a:pPr>
                <a:defRPr/>
              </a:pPr>
              <a:t>‹N›</a:t>
            </a:fld>
            <a:endParaRPr lang="en-US" altLang="it-IT"/>
          </a:p>
        </p:txBody>
      </p:sp>
    </p:spTree>
    <p:extLst>
      <p:ext uri="{BB962C8B-B14F-4D97-AF65-F5344CB8AC3E}">
        <p14:creationId xmlns:p14="http://schemas.microsoft.com/office/powerpoint/2010/main" val="2432915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grafico 2"/>
          <p:cNvSpPr txBox="1">
            <a:spLocks noGrp="1"/>
          </p:cNvSpPr>
          <p:nvPr>
            <p:ph type="chart" idx="1"/>
          </p:nvPr>
        </p:nvSpPr>
        <p:spPr/>
        <p:txBody>
          <a:bodyPr rtlCol="0">
            <a:normAutofit/>
          </a:bodyPr>
          <a:lstStyle>
            <a:lvl1pPr>
              <a:defRPr/>
            </a:lvl1pPr>
          </a:lstStyle>
          <a:p>
            <a:pPr lvl="0"/>
            <a:endParaRPr lang="it-IT" noProof="0"/>
          </a:p>
        </p:txBody>
      </p:sp>
      <p:sp>
        <p:nvSpPr>
          <p:cNvPr id="4"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D3A9D98-E7CC-413B-A69D-D06C77BD5CA5}" type="datetime1">
              <a:rPr lang="it-IT"/>
              <a:pPr>
                <a:defRPr/>
              </a:pPr>
              <a:t>24/11/2020</a:t>
            </a:fld>
            <a:endParaRPr lang="it-IT"/>
          </a:p>
        </p:txBody>
      </p:sp>
      <p:sp>
        <p:nvSpPr>
          <p:cNvPr id="5"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6"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B178D231-781C-4D1F-9341-6C5C90C4CDDF}" type="slidenum">
              <a:rPr lang="en-US" altLang="it-IT"/>
              <a:pPr>
                <a:defRPr/>
              </a:pPr>
              <a:t>‹N›</a:t>
            </a:fld>
            <a:endParaRPr lang="it-IT" altLang="it-IT"/>
          </a:p>
        </p:txBody>
      </p:sp>
    </p:spTree>
    <p:extLst>
      <p:ext uri="{BB962C8B-B14F-4D97-AF65-F5344CB8AC3E}">
        <p14:creationId xmlns:p14="http://schemas.microsoft.com/office/powerpoint/2010/main" val="3766492408"/>
      </p:ext>
    </p:extLst>
  </p:cSld>
  <p:clrMapOvr>
    <a:masterClrMapping/>
  </p:clrMapOvr>
  <p:transition spd="slow"/>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148802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62940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C6BA0C7-992C-44A1-937B-9757ACB42654}" type="datetime1">
              <a:rPr lang="it-IT"/>
              <a:pPr>
                <a:defRPr/>
              </a:pPr>
              <a:t>24/11/2020</a:t>
            </a:fld>
            <a:endParaRPr lang="it-IT"/>
          </a:p>
        </p:txBody>
      </p:sp>
      <p:sp>
        <p:nvSpPr>
          <p:cNvPr id="6"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7" name="Rectangle 6"/>
          <p:cNvSpPr txBox="1">
            <a:spLocks noGrp="1"/>
          </p:cNvSpPr>
          <p:nvPr>
            <p:ph type="sldNum" sz="quarter" idx="12"/>
          </p:nvPr>
        </p:nvSpPr>
        <p:spPr/>
        <p:txBody>
          <a:bodyPr/>
          <a:lstStyle>
            <a:lvl1pPr>
              <a:defRPr smtClean="0">
                <a:latin typeface="Verdana" panose="020B0604030504040204" pitchFamily="34" charset="0"/>
              </a:defRPr>
            </a:lvl1pPr>
          </a:lstStyle>
          <a:p>
            <a:pPr>
              <a:defRPr/>
            </a:pPr>
            <a:r>
              <a:rPr lang="it-IT" altLang="it-IT"/>
              <a:t>Pagina </a:t>
            </a:r>
            <a:fld id="{6998FF08-67EB-491D-A2AF-3A761BD5EB4D}" type="slidenum">
              <a:rPr lang="en-US" altLang="it-IT"/>
              <a:pPr>
                <a:defRPr/>
              </a:pPr>
              <a:t>‹N›</a:t>
            </a:fld>
            <a:endParaRPr lang="it-IT" altLang="it-IT"/>
          </a:p>
        </p:txBody>
      </p:sp>
    </p:spTree>
    <p:extLst>
      <p:ext uri="{BB962C8B-B14F-4D97-AF65-F5344CB8AC3E}">
        <p14:creationId xmlns:p14="http://schemas.microsoft.com/office/powerpoint/2010/main" val="821951561"/>
      </p:ext>
    </p:extLst>
  </p:cSld>
  <p:clrMapOvr>
    <a:masterClrMapping/>
  </p:clrMapOvr>
  <p:transition spd="slow"/>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 y="5"/>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112651" name="Rectangle 11"/>
          <p:cNvSpPr>
            <a:spLocks noGrp="1" noChangeArrowheads="1"/>
          </p:cNvSpPr>
          <p:nvPr>
            <p:ph type="ctrTitle" sz="quarter"/>
          </p:nvPr>
        </p:nvSpPr>
        <p:spPr>
          <a:xfrm>
            <a:off x="914400" y="1736730"/>
            <a:ext cx="10363200" cy="1920875"/>
          </a:xfrm>
        </p:spPr>
        <p:txBody>
          <a:bodyPr/>
          <a:lstStyle>
            <a:lvl1pPr>
              <a:defRPr sz="6000"/>
            </a:lvl1pPr>
          </a:lstStyle>
          <a:p>
            <a:r>
              <a:rPr lang="it-IT"/>
              <a:t>Fare clic per modificare lo stile del titolo</a:t>
            </a:r>
          </a:p>
        </p:txBody>
      </p:sp>
      <p:sp>
        <p:nvSpPr>
          <p:cNvPr id="11265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13" name="Rectangle 13"/>
          <p:cNvSpPr>
            <a:spLocks noGrp="1" noChangeArrowheads="1"/>
          </p:cNvSpPr>
          <p:nvPr>
            <p:ph type="dt" sz="quarter" idx="10"/>
          </p:nvPr>
        </p:nvSpPr>
        <p:spPr>
          <a:xfrm>
            <a:off x="609600" y="6248400"/>
            <a:ext cx="2844800" cy="476250"/>
          </a:xfrm>
        </p:spPr>
        <p:txBody>
          <a:bodyPr/>
          <a:lstStyle>
            <a:lvl1pPr>
              <a:defRPr smtClean="0"/>
            </a:lvl1pPr>
          </a:lstStyle>
          <a:p>
            <a:pPr>
              <a:defRPr/>
            </a:pPr>
            <a:endParaRPr lang="it-IT">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smtClean="0"/>
            </a:lvl1pPr>
          </a:lstStyle>
          <a:p>
            <a:pPr>
              <a:defRPr/>
            </a:pPr>
            <a:endParaRPr lang="it-IT">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a:defRPr/>
            </a:pPr>
            <a:fld id="{C829F7F5-E049-475E-AFCB-B7F633F8440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0273347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24C13FA-0389-459E-AC4B-2C05541E05A1}" type="slidenum">
              <a:rPr lang="it-IT">
                <a:solidFill>
                  <a:srgbClr val="FFFFFF"/>
                </a:solidFill>
              </a:rPr>
              <a:pPr>
                <a:defRPr/>
              </a:pPr>
              <a:t>‹N›</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0324000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5"/>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61FC397-414C-4CC5-B241-E35F5C8D758A}" type="slidenum">
              <a:rPr lang="it-IT">
                <a:solidFill>
                  <a:srgbClr val="FFFFFF"/>
                </a:solidFill>
              </a:rPr>
              <a:pPr>
                <a:defRPr/>
              </a:pPr>
              <a:t>‹N›</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42168830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7146803-716A-4C02-AD6B-CAF72C0DB801}" type="slidenum">
              <a:rPr lang="it-IT">
                <a:solidFill>
                  <a:srgbClr val="FFFFFF"/>
                </a:solidFill>
              </a:rPr>
              <a:pPr>
                <a:defRPr/>
              </a:pPr>
              <a:t>‹N›</a:t>
            </a:fld>
            <a:endParaRPr lang="it-IT">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7340309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482A4B5-662F-4227-A3C7-5BA194DA70AD}" type="slidenum">
              <a:rPr lang="it-IT">
                <a:solidFill>
                  <a:srgbClr val="FFFFFF"/>
                </a:solidFill>
              </a:rPr>
              <a:pPr>
                <a:defRPr/>
              </a:pPr>
              <a:t>‹N›</a:t>
            </a:fld>
            <a:endParaRPr lang="it-IT">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4145913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66A19FF7-449A-4479-9BC6-8893F868BAC3}" type="slidenum">
              <a:rPr lang="it-IT">
                <a:solidFill>
                  <a:srgbClr val="FFFFFF"/>
                </a:solidFill>
              </a:rPr>
              <a:pPr>
                <a:defRPr/>
              </a:pPr>
              <a:t>‹N›</a:t>
            </a:fld>
            <a:endParaRPr lang="it-IT">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629335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14507AB3-C951-4335-A83E-0DB5B4BBB409}" type="slidenum">
              <a:rPr lang="it-IT">
                <a:solidFill>
                  <a:srgbClr val="FFFFFF"/>
                </a:solidFill>
              </a:rPr>
              <a:pPr>
                <a:defRPr/>
              </a:pPr>
              <a:t>‹N›</a:t>
            </a:fld>
            <a:endParaRPr lang="it-IT">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998362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9" y="273050"/>
            <a:ext cx="4011084" cy="1162050"/>
          </a:xfrm>
        </p:spPr>
        <p:txBody>
          <a:bodyPr anchor="b"/>
          <a:lstStyle>
            <a:lvl1pPr algn="l">
              <a:defRPr sz="2097" b="1"/>
            </a:lvl1pPr>
          </a:lstStyle>
          <a:p>
            <a:r>
              <a:rPr lang="it-IT"/>
              <a:t>Fare clic per modificare lo stile del titolo</a:t>
            </a:r>
          </a:p>
        </p:txBody>
      </p:sp>
      <p:sp>
        <p:nvSpPr>
          <p:cNvPr id="3" name="Segnaposto contenuto 2"/>
          <p:cNvSpPr>
            <a:spLocks noGrp="1"/>
          </p:cNvSpPr>
          <p:nvPr>
            <p:ph idx="1"/>
          </p:nvPr>
        </p:nvSpPr>
        <p:spPr>
          <a:xfrm>
            <a:off x="4766734" y="273057"/>
            <a:ext cx="6815666" cy="5853113"/>
          </a:xfrm>
        </p:spPr>
        <p:txBody>
          <a:bodyPr/>
          <a:lstStyle>
            <a:lvl1pPr>
              <a:defRPr sz="3337"/>
            </a:lvl1pPr>
            <a:lvl2pPr>
              <a:defRPr sz="2956"/>
            </a:lvl2pPr>
            <a:lvl3pPr>
              <a:defRPr sz="2479"/>
            </a:lvl3pPr>
            <a:lvl4pPr>
              <a:defRPr sz="2097"/>
            </a:lvl4pPr>
            <a:lvl5pPr>
              <a:defRPr sz="2097"/>
            </a:lvl5pPr>
            <a:lvl6pPr>
              <a:defRPr sz="2097"/>
            </a:lvl6pPr>
            <a:lvl7pPr>
              <a:defRPr sz="2097"/>
            </a:lvl7pPr>
            <a:lvl8pPr>
              <a:defRPr sz="2097"/>
            </a:lvl8pPr>
            <a:lvl9pPr>
              <a:defRPr sz="209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9" y="1435107"/>
            <a:ext cx="4011084" cy="4691063"/>
          </a:xfrm>
        </p:spPr>
        <p:txBody>
          <a:bodyPr/>
          <a:lstStyle>
            <a:lvl1pPr marL="0" indent="0">
              <a:buNone/>
              <a:defRPr sz="1430"/>
            </a:lvl1pPr>
            <a:lvl2pPr marL="476877" indent="0">
              <a:buNone/>
              <a:defRPr sz="1239"/>
            </a:lvl2pPr>
            <a:lvl3pPr marL="953752" indent="0">
              <a:buNone/>
              <a:defRPr sz="1049"/>
            </a:lvl3pPr>
            <a:lvl4pPr marL="1430628" indent="0">
              <a:buNone/>
              <a:defRPr sz="953"/>
            </a:lvl4pPr>
            <a:lvl5pPr marL="1907505" indent="0">
              <a:buNone/>
              <a:defRPr sz="953"/>
            </a:lvl5pPr>
            <a:lvl6pPr marL="2384380" indent="0">
              <a:buNone/>
              <a:defRPr sz="953"/>
            </a:lvl6pPr>
            <a:lvl7pPr marL="2861255" indent="0">
              <a:buNone/>
              <a:defRPr sz="953"/>
            </a:lvl7pPr>
            <a:lvl8pPr marL="3338134" indent="0">
              <a:buNone/>
              <a:defRPr sz="953"/>
            </a:lvl8pPr>
            <a:lvl9pPr marL="3815009" indent="0">
              <a:buNone/>
              <a:defRPr sz="953"/>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3928256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8327D9C-5B47-48B7-A59B-5DF8672F79D8}" type="slidenum">
              <a:rPr lang="it-IT">
                <a:solidFill>
                  <a:srgbClr val="FFFFFF"/>
                </a:solidFill>
              </a:rPr>
              <a:pPr>
                <a:defRPr/>
              </a:pPr>
              <a:t>‹N›</a:t>
            </a:fld>
            <a:endParaRPr lang="it-IT">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5966791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FD63184-7F28-40D6-85B1-7222709B0919}" type="slidenum">
              <a:rPr lang="it-IT">
                <a:solidFill>
                  <a:srgbClr val="FFFFFF"/>
                </a:solidFill>
              </a:rPr>
              <a:pPr>
                <a:defRPr/>
              </a:pPr>
              <a:t>‹N›</a:t>
            </a:fld>
            <a:endParaRPr lang="it-IT">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853363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1CFC10B-C919-4C5D-A34D-9E2D875CA401}" type="slidenum">
              <a:rPr lang="it-IT">
                <a:solidFill>
                  <a:srgbClr val="FFFFFF"/>
                </a:solidFill>
              </a:rPr>
              <a:pPr>
                <a:defRPr/>
              </a:pPr>
              <a:t>‹N›</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3907059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3"/>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43"/>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4FF8556-51CE-4410-9166-B4914EB9AA48}" type="slidenum">
              <a:rPr lang="it-IT">
                <a:solidFill>
                  <a:srgbClr val="FFFFFF"/>
                </a:solidFill>
              </a:rPr>
              <a:pPr>
                <a:defRPr/>
              </a:pPr>
              <a:t>‹N›</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5627674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abella 2"/>
          <p:cNvSpPr>
            <a:spLocks noGrp="1"/>
          </p:cNvSpPr>
          <p:nvPr>
            <p:ph type="tbl" idx="1"/>
          </p:nvPr>
        </p:nvSpPr>
        <p:spPr>
          <a:xfrm>
            <a:off x="609600" y="1600205"/>
            <a:ext cx="10972800" cy="4525963"/>
          </a:xfrm>
        </p:spPr>
        <p:txBody>
          <a:bodyPr/>
          <a:lstStyle/>
          <a:p>
            <a:pPr lvl="0"/>
            <a:endParaRPr lang="it-IT" noProof="0"/>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75E4893-275C-4494-9738-F73D97C94B84}" type="slidenum">
              <a:rPr lang="it-IT">
                <a:solidFill>
                  <a:srgbClr val="FFFFFF"/>
                </a:solidFill>
              </a:rPr>
              <a:pPr>
                <a:defRPr/>
              </a:pPr>
              <a:t>‹N›</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31796880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grafico 2"/>
          <p:cNvSpPr>
            <a:spLocks noGrp="1"/>
          </p:cNvSpPr>
          <p:nvPr>
            <p:ph type="chart" idx="1"/>
          </p:nvPr>
        </p:nvSpPr>
        <p:spPr>
          <a:xfrm>
            <a:off x="609600" y="1600205"/>
            <a:ext cx="10972800" cy="4525963"/>
          </a:xfrm>
        </p:spPr>
        <p:txBody>
          <a:bodyPr/>
          <a:lstStyle/>
          <a:p>
            <a:pPr lvl="0"/>
            <a:endParaRPr lang="it-IT" noProof="0"/>
          </a:p>
        </p:txBody>
      </p:sp>
      <p:sp>
        <p:nvSpPr>
          <p:cNvPr id="4"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FF9D572-158A-4AB8-8E28-FEA89CA34222}" type="slidenum">
              <a:rPr lang="it-IT">
                <a:solidFill>
                  <a:srgbClr val="FFFFFF"/>
                </a:solidFill>
              </a:rPr>
              <a:pPr>
                <a:defRPr/>
              </a:pPr>
              <a:t>‹N›</a:t>
            </a:fld>
            <a:endParaRPr lang="it-IT">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7979688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half" idx="1"/>
          </p:nvPr>
        </p:nvSpPr>
        <p:spPr>
          <a:xfrm>
            <a:off x="609600" y="1600205"/>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600200"/>
            <a:ext cx="53848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3938593"/>
            <a:ext cx="53848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2"/>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36CCC30-7212-4C16-8B06-D52CD7023D47}" type="slidenum">
              <a:rPr lang="it-IT">
                <a:solidFill>
                  <a:srgbClr val="FFFFFF"/>
                </a:solidFill>
              </a:rPr>
              <a:pPr>
                <a:defRPr/>
              </a:pPr>
              <a:t>‹N›</a:t>
            </a:fld>
            <a:endParaRPr lang="it-IT">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it-IT">
              <a:solidFill>
                <a:srgbClr val="FFFFFF"/>
              </a:solidFill>
            </a:endParaRPr>
          </a:p>
        </p:txBody>
      </p:sp>
    </p:spTree>
    <p:extLst>
      <p:ext uri="{BB962C8B-B14F-4D97-AF65-F5344CB8AC3E}">
        <p14:creationId xmlns:p14="http://schemas.microsoft.com/office/powerpoint/2010/main" val="18719863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6A88BFF1-B9F6-49EE-AC54-3634605C3E87}"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A9350029-F7B3-4BB9-8502-39086D1E31B6}" type="slidenum">
              <a:rPr lang="en-US" altLang="it-IT"/>
              <a:pPr>
                <a:defRPr/>
              </a:pPr>
              <a:t>‹N›</a:t>
            </a:fld>
            <a:endParaRPr lang="en-US" altLang="it-IT"/>
          </a:p>
        </p:txBody>
      </p:sp>
    </p:spTree>
    <p:extLst>
      <p:ext uri="{BB962C8B-B14F-4D97-AF65-F5344CB8AC3E}">
        <p14:creationId xmlns:p14="http://schemas.microsoft.com/office/powerpoint/2010/main" val="36448823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6B19C6C-B86A-450A-BC4C-A564FD64077F}"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F348B5A8-2D19-43E4-B71D-86E350DDB9D3}" type="slidenum">
              <a:rPr lang="en-US" altLang="it-IT"/>
              <a:pPr>
                <a:defRPr/>
              </a:pPr>
              <a:t>‹N›</a:t>
            </a:fld>
            <a:endParaRPr lang="en-US" altLang="it-IT"/>
          </a:p>
        </p:txBody>
      </p:sp>
    </p:spTree>
    <p:extLst>
      <p:ext uri="{BB962C8B-B14F-4D97-AF65-F5344CB8AC3E}">
        <p14:creationId xmlns:p14="http://schemas.microsoft.com/office/powerpoint/2010/main" val="10382102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2"/>
            <a:ext cx="105156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2AB444A5-4C3D-4A58-BA69-C0B0AA7CECF2}"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34A3BDEB-F37F-406F-8429-D3E3F0611D75}" type="slidenum">
              <a:rPr lang="en-US" altLang="it-IT"/>
              <a:pPr>
                <a:defRPr/>
              </a:pPr>
              <a:t>‹N›</a:t>
            </a:fld>
            <a:endParaRPr lang="en-US" altLang="it-IT"/>
          </a:p>
        </p:txBody>
      </p:sp>
    </p:spTree>
    <p:extLst>
      <p:ext uri="{BB962C8B-B14F-4D97-AF65-F5344CB8AC3E}">
        <p14:creationId xmlns:p14="http://schemas.microsoft.com/office/powerpoint/2010/main" val="415792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19D2E20-8F6E-413B-9FA9-9A7D1E2065C0}" type="datetimeFigureOut">
              <a:rPr lang="it-IT" smtClean="0"/>
              <a:t>24/11/2020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3372448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8" y="4800600"/>
            <a:ext cx="7315200" cy="566738"/>
          </a:xfrm>
        </p:spPr>
        <p:txBody>
          <a:bodyPr anchor="b"/>
          <a:lstStyle>
            <a:lvl1pPr algn="l">
              <a:defRPr sz="2097" b="1"/>
            </a:lvl1pPr>
          </a:lstStyle>
          <a:p>
            <a:r>
              <a:rPr lang="it-IT"/>
              <a:t>Fare clic per modificare lo stile del titolo</a:t>
            </a:r>
          </a:p>
        </p:txBody>
      </p:sp>
      <p:sp>
        <p:nvSpPr>
          <p:cNvPr id="3" name="Segnaposto immagine 2"/>
          <p:cNvSpPr>
            <a:spLocks noGrp="1"/>
          </p:cNvSpPr>
          <p:nvPr>
            <p:ph type="pic" idx="1"/>
          </p:nvPr>
        </p:nvSpPr>
        <p:spPr>
          <a:xfrm>
            <a:off x="2389718" y="612775"/>
            <a:ext cx="7315200" cy="4114800"/>
          </a:xfrm>
        </p:spPr>
        <p:txBody>
          <a:bodyPr/>
          <a:lstStyle>
            <a:lvl1pPr marL="0" indent="0">
              <a:buNone/>
              <a:defRPr sz="3337"/>
            </a:lvl1pPr>
            <a:lvl2pPr marL="476877" indent="0">
              <a:buNone/>
              <a:defRPr sz="2956"/>
            </a:lvl2pPr>
            <a:lvl3pPr marL="953752" indent="0">
              <a:buNone/>
              <a:defRPr sz="2479"/>
            </a:lvl3pPr>
            <a:lvl4pPr marL="1430628" indent="0">
              <a:buNone/>
              <a:defRPr sz="2097"/>
            </a:lvl4pPr>
            <a:lvl5pPr marL="1907505" indent="0">
              <a:buNone/>
              <a:defRPr sz="2097"/>
            </a:lvl5pPr>
            <a:lvl6pPr marL="2384380" indent="0">
              <a:buNone/>
              <a:defRPr sz="2097"/>
            </a:lvl6pPr>
            <a:lvl7pPr marL="2861255" indent="0">
              <a:buNone/>
              <a:defRPr sz="2097"/>
            </a:lvl7pPr>
            <a:lvl8pPr marL="3338134" indent="0">
              <a:buNone/>
              <a:defRPr sz="2097"/>
            </a:lvl8pPr>
            <a:lvl9pPr marL="3815009" indent="0">
              <a:buNone/>
              <a:defRPr sz="2097"/>
            </a:lvl9pPr>
          </a:lstStyle>
          <a:p>
            <a:endParaRPr lang="it-IT"/>
          </a:p>
        </p:txBody>
      </p:sp>
      <p:sp>
        <p:nvSpPr>
          <p:cNvPr id="4" name="Segnaposto testo 3"/>
          <p:cNvSpPr>
            <a:spLocks noGrp="1"/>
          </p:cNvSpPr>
          <p:nvPr>
            <p:ph type="body" sz="half" idx="2"/>
          </p:nvPr>
        </p:nvSpPr>
        <p:spPr>
          <a:xfrm>
            <a:off x="2389718" y="5367338"/>
            <a:ext cx="7315200" cy="804862"/>
          </a:xfrm>
        </p:spPr>
        <p:txBody>
          <a:bodyPr/>
          <a:lstStyle>
            <a:lvl1pPr marL="0" indent="0">
              <a:buNone/>
              <a:defRPr sz="1430"/>
            </a:lvl1pPr>
            <a:lvl2pPr marL="476877" indent="0">
              <a:buNone/>
              <a:defRPr sz="1239"/>
            </a:lvl2pPr>
            <a:lvl3pPr marL="953752" indent="0">
              <a:buNone/>
              <a:defRPr sz="1049"/>
            </a:lvl3pPr>
            <a:lvl4pPr marL="1430628" indent="0">
              <a:buNone/>
              <a:defRPr sz="953"/>
            </a:lvl4pPr>
            <a:lvl5pPr marL="1907505" indent="0">
              <a:buNone/>
              <a:defRPr sz="953"/>
            </a:lvl5pPr>
            <a:lvl6pPr marL="2384380" indent="0">
              <a:buNone/>
              <a:defRPr sz="953"/>
            </a:lvl6pPr>
            <a:lvl7pPr marL="2861255" indent="0">
              <a:buNone/>
              <a:defRPr sz="953"/>
            </a:lvl7pPr>
            <a:lvl8pPr marL="3338134" indent="0">
              <a:buNone/>
              <a:defRPr sz="953"/>
            </a:lvl8pPr>
            <a:lvl9pPr marL="3815009" indent="0">
              <a:buNone/>
              <a:defRPr sz="953"/>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4991786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9E4FDA93-EA06-44AE-A5B2-BB9E45187666}"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itchFamily="34" charset="0"/>
              </a:defRPr>
            </a:lvl1pPr>
          </a:lstStyle>
          <a:p>
            <a:pPr>
              <a:defRPr/>
            </a:pPr>
            <a:fld id="{BCC2EE0B-816E-4205-8C7D-AC6C6BFA7B9A}" type="slidenum">
              <a:rPr lang="en-US" altLang="it-IT"/>
              <a:pPr>
                <a:defRPr/>
              </a:pPr>
              <a:t>‹N›</a:t>
            </a:fld>
            <a:endParaRPr lang="en-US" altLang="it-IT"/>
          </a:p>
        </p:txBody>
      </p:sp>
    </p:spTree>
    <p:extLst>
      <p:ext uri="{BB962C8B-B14F-4D97-AF65-F5344CB8AC3E}">
        <p14:creationId xmlns:p14="http://schemas.microsoft.com/office/powerpoint/2010/main" val="30594460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72202"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DAB6672A-612A-4190-8D89-5E79DE381655}" type="datetimeFigureOut">
              <a:rPr lang="en-US"/>
              <a:pPr>
                <a:defRPr/>
              </a:pPr>
              <a:t>11/24/2020</a:t>
            </a:fld>
            <a:endParaRPr lang="en-US" dirty="0"/>
          </a:p>
        </p:txBody>
      </p:sp>
      <p:sp>
        <p:nvSpPr>
          <p:cNvPr id="8" name="Segnaposto piè di pagina 7"/>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9" name="Segnaposto numero diapositiva 8"/>
          <p:cNvSpPr>
            <a:spLocks noGrp="1"/>
          </p:cNvSpPr>
          <p:nvPr>
            <p:ph type="sldNum" sz="quarter" idx="12"/>
          </p:nvPr>
        </p:nvSpPr>
        <p:spPr/>
        <p:txBody>
          <a:bodyPr/>
          <a:lstStyle>
            <a:lvl1pPr>
              <a:defRPr smtClean="0">
                <a:latin typeface="Verdana" pitchFamily="34" charset="0"/>
              </a:defRPr>
            </a:lvl1pPr>
          </a:lstStyle>
          <a:p>
            <a:pPr>
              <a:defRPr/>
            </a:pPr>
            <a:fld id="{14851259-3CF3-4D59-BAB1-C775DA23E161}" type="slidenum">
              <a:rPr lang="en-US" altLang="it-IT"/>
              <a:pPr>
                <a:defRPr/>
              </a:pPr>
              <a:t>‹N›</a:t>
            </a:fld>
            <a:endParaRPr lang="en-US" altLang="it-IT"/>
          </a:p>
        </p:txBody>
      </p:sp>
    </p:spTree>
    <p:extLst>
      <p:ext uri="{BB962C8B-B14F-4D97-AF65-F5344CB8AC3E}">
        <p14:creationId xmlns:p14="http://schemas.microsoft.com/office/powerpoint/2010/main" val="32194854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FDE8BD77-ACFC-4D99-AB75-FF1A6DF8D8E6}" type="datetimeFigureOut">
              <a:rPr lang="en-US"/>
              <a:pPr>
                <a:defRPr/>
              </a:pPr>
              <a:t>11/24/2020</a:t>
            </a:fld>
            <a:endParaRPr lang="en-US" dirty="0"/>
          </a:p>
        </p:txBody>
      </p:sp>
      <p:sp>
        <p:nvSpPr>
          <p:cNvPr id="4" name="Segnaposto piè di pagina 3"/>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5" name="Segnaposto numero diapositiva 4"/>
          <p:cNvSpPr>
            <a:spLocks noGrp="1"/>
          </p:cNvSpPr>
          <p:nvPr>
            <p:ph type="sldNum" sz="quarter" idx="12"/>
          </p:nvPr>
        </p:nvSpPr>
        <p:spPr/>
        <p:txBody>
          <a:bodyPr/>
          <a:lstStyle>
            <a:lvl1pPr>
              <a:defRPr smtClean="0">
                <a:latin typeface="Verdana" pitchFamily="34" charset="0"/>
              </a:defRPr>
            </a:lvl1pPr>
          </a:lstStyle>
          <a:p>
            <a:pPr>
              <a:defRPr/>
            </a:pPr>
            <a:fld id="{AF5C7065-589E-4DD8-8FCF-758ABDCAB661}" type="slidenum">
              <a:rPr lang="en-US" altLang="it-IT"/>
              <a:pPr>
                <a:defRPr/>
              </a:pPr>
              <a:t>‹N›</a:t>
            </a:fld>
            <a:endParaRPr lang="en-US" altLang="it-IT"/>
          </a:p>
        </p:txBody>
      </p:sp>
    </p:spTree>
    <p:extLst>
      <p:ext uri="{BB962C8B-B14F-4D97-AF65-F5344CB8AC3E}">
        <p14:creationId xmlns:p14="http://schemas.microsoft.com/office/powerpoint/2010/main" val="5599449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61FB7B5-3853-46AD-AF58-564515486E5D}" type="datetimeFigureOut">
              <a:rPr lang="en-US"/>
              <a:pPr>
                <a:defRPr/>
              </a:pPr>
              <a:t>11/24/2020</a:t>
            </a:fld>
            <a:endParaRPr lang="en-US" dirty="0"/>
          </a:p>
        </p:txBody>
      </p:sp>
      <p:sp>
        <p:nvSpPr>
          <p:cNvPr id="3" name="Segnaposto piè di pagina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4" name="Segnaposto numero diapositiva 3"/>
          <p:cNvSpPr>
            <a:spLocks noGrp="1"/>
          </p:cNvSpPr>
          <p:nvPr>
            <p:ph type="sldNum" sz="quarter" idx="12"/>
          </p:nvPr>
        </p:nvSpPr>
        <p:spPr/>
        <p:txBody>
          <a:bodyPr/>
          <a:lstStyle>
            <a:lvl1pPr>
              <a:defRPr smtClean="0">
                <a:latin typeface="Verdana" pitchFamily="34" charset="0"/>
              </a:defRPr>
            </a:lvl1pPr>
          </a:lstStyle>
          <a:p>
            <a:pPr>
              <a:defRPr/>
            </a:pPr>
            <a:fld id="{DB742B3E-E17D-42A1-83FC-21301AD45B9E}" type="slidenum">
              <a:rPr lang="en-US" altLang="it-IT"/>
              <a:pPr>
                <a:defRPr/>
              </a:pPr>
              <a:t>‹N›</a:t>
            </a:fld>
            <a:endParaRPr lang="en-US" altLang="it-IT"/>
          </a:p>
        </p:txBody>
      </p:sp>
    </p:spTree>
    <p:extLst>
      <p:ext uri="{BB962C8B-B14F-4D97-AF65-F5344CB8AC3E}">
        <p14:creationId xmlns:p14="http://schemas.microsoft.com/office/powerpoint/2010/main" val="1417367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4523045F-885A-4723-ACB5-9D75E7A7EA8A}"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itchFamily="34" charset="0"/>
              </a:defRPr>
            </a:lvl1pPr>
          </a:lstStyle>
          <a:p>
            <a:pPr>
              <a:defRPr/>
            </a:pPr>
            <a:fld id="{9E56034B-5CEC-4C51-897A-9F7BD0924C99}" type="slidenum">
              <a:rPr lang="en-US" altLang="it-IT"/>
              <a:pPr>
                <a:defRPr/>
              </a:pPr>
              <a:t>‹N›</a:t>
            </a:fld>
            <a:endParaRPr lang="en-US" altLang="it-IT"/>
          </a:p>
        </p:txBody>
      </p:sp>
    </p:spTree>
    <p:extLst>
      <p:ext uri="{BB962C8B-B14F-4D97-AF65-F5344CB8AC3E}">
        <p14:creationId xmlns:p14="http://schemas.microsoft.com/office/powerpoint/2010/main" val="40407229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4434CC51-9BB0-4783-9968-E445B22C38D6}" type="datetimeFigureOut">
              <a:rPr lang="en-US"/>
              <a:pPr>
                <a:defRPr/>
              </a:pPr>
              <a:t>11/24/2020</a:t>
            </a:fld>
            <a:endParaRPr lang="en-US" dirty="0"/>
          </a:p>
        </p:txBody>
      </p:sp>
      <p:sp>
        <p:nvSpPr>
          <p:cNvPr id="6" name="Segnaposto piè di pagina 5"/>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7" name="Segnaposto numero diapositiva 6"/>
          <p:cNvSpPr>
            <a:spLocks noGrp="1"/>
          </p:cNvSpPr>
          <p:nvPr>
            <p:ph type="sldNum" sz="quarter" idx="12"/>
          </p:nvPr>
        </p:nvSpPr>
        <p:spPr/>
        <p:txBody>
          <a:bodyPr/>
          <a:lstStyle>
            <a:lvl1pPr>
              <a:defRPr smtClean="0">
                <a:latin typeface="Verdana" pitchFamily="34" charset="0"/>
              </a:defRPr>
            </a:lvl1pPr>
          </a:lstStyle>
          <a:p>
            <a:pPr>
              <a:defRPr/>
            </a:pPr>
            <a:fld id="{65A5817A-9783-437B-AE9C-7357942924C8}" type="slidenum">
              <a:rPr lang="en-US" altLang="it-IT"/>
              <a:pPr>
                <a:defRPr/>
              </a:pPr>
              <a:t>‹N›</a:t>
            </a:fld>
            <a:endParaRPr lang="en-US" altLang="it-IT"/>
          </a:p>
        </p:txBody>
      </p:sp>
    </p:spTree>
    <p:extLst>
      <p:ext uri="{BB962C8B-B14F-4D97-AF65-F5344CB8AC3E}">
        <p14:creationId xmlns:p14="http://schemas.microsoft.com/office/powerpoint/2010/main" val="1819752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83EF6006-59E4-44A1-8710-3C4049D9054C}"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E6BB159E-B7EB-452B-87DB-B1867EDAE8F8}" type="slidenum">
              <a:rPr lang="en-US" altLang="it-IT"/>
              <a:pPr>
                <a:defRPr/>
              </a:pPr>
              <a:t>‹N›</a:t>
            </a:fld>
            <a:endParaRPr lang="en-US" altLang="it-IT"/>
          </a:p>
        </p:txBody>
      </p:sp>
    </p:spTree>
    <p:extLst>
      <p:ext uri="{BB962C8B-B14F-4D97-AF65-F5344CB8AC3E}">
        <p14:creationId xmlns:p14="http://schemas.microsoft.com/office/powerpoint/2010/main" val="39465055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2"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B8E899B6-AB26-4F3D-BA59-20CB04356693}" type="datetimeFigureOut">
              <a:rPr lang="en-US"/>
              <a:pPr>
                <a:defRPr/>
              </a:pPr>
              <a:t>11/24/2020</a:t>
            </a:fld>
            <a:endParaRPr lang="en-US" dirty="0"/>
          </a:p>
        </p:txBody>
      </p:sp>
      <p:sp>
        <p:nvSpPr>
          <p:cNvPr id="5" name="Segnaposto piè di pagina 4"/>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endParaRPr lang="en-US"/>
          </a:p>
        </p:txBody>
      </p:sp>
      <p:sp>
        <p:nvSpPr>
          <p:cNvPr id="6" name="Segnaposto numero diapositiva 5"/>
          <p:cNvSpPr>
            <a:spLocks noGrp="1"/>
          </p:cNvSpPr>
          <p:nvPr>
            <p:ph type="sldNum" sz="quarter" idx="12"/>
          </p:nvPr>
        </p:nvSpPr>
        <p:spPr/>
        <p:txBody>
          <a:bodyPr/>
          <a:lstStyle>
            <a:lvl1pPr>
              <a:defRPr smtClean="0">
                <a:latin typeface="Verdana" pitchFamily="34" charset="0"/>
              </a:defRPr>
            </a:lvl1pPr>
          </a:lstStyle>
          <a:p>
            <a:pPr>
              <a:defRPr/>
            </a:pPr>
            <a:fld id="{CCF7C253-DC7D-49C5-A681-0ED7D3C1A6F6}" type="slidenum">
              <a:rPr lang="en-US" altLang="it-IT"/>
              <a:pPr>
                <a:defRPr/>
              </a:pPr>
              <a:t>‹N›</a:t>
            </a:fld>
            <a:endParaRPr lang="en-US" altLang="it-IT"/>
          </a:p>
        </p:txBody>
      </p:sp>
    </p:spTree>
    <p:extLst>
      <p:ext uri="{BB962C8B-B14F-4D97-AF65-F5344CB8AC3E}">
        <p14:creationId xmlns:p14="http://schemas.microsoft.com/office/powerpoint/2010/main" val="28075777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grafico 2"/>
          <p:cNvSpPr txBox="1">
            <a:spLocks noGrp="1"/>
          </p:cNvSpPr>
          <p:nvPr>
            <p:ph type="chart" idx="1"/>
          </p:nvPr>
        </p:nvSpPr>
        <p:spPr/>
        <p:txBody>
          <a:bodyPr rtlCol="0">
            <a:normAutofit/>
          </a:bodyPr>
          <a:lstStyle>
            <a:lvl1pPr>
              <a:defRPr/>
            </a:lvl1pPr>
          </a:lstStyle>
          <a:p>
            <a:pPr lvl="0"/>
            <a:endParaRPr lang="it-IT" noProof="0"/>
          </a:p>
        </p:txBody>
      </p:sp>
      <p:sp>
        <p:nvSpPr>
          <p:cNvPr id="4"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D3A9D98-E7CC-413B-A69D-D06C77BD5CA5}" type="datetime1">
              <a:rPr lang="it-IT"/>
              <a:pPr>
                <a:defRPr/>
              </a:pPr>
              <a:t>24/11/2020</a:t>
            </a:fld>
            <a:endParaRPr lang="it-IT"/>
          </a:p>
        </p:txBody>
      </p:sp>
      <p:sp>
        <p:nvSpPr>
          <p:cNvPr id="5"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6" name="Rectangle 6"/>
          <p:cNvSpPr txBox="1">
            <a:spLocks noGrp="1"/>
          </p:cNvSpPr>
          <p:nvPr>
            <p:ph type="sldNum" sz="quarter" idx="12"/>
          </p:nvPr>
        </p:nvSpPr>
        <p:spPr/>
        <p:txBody>
          <a:bodyPr/>
          <a:lstStyle>
            <a:lvl1pPr>
              <a:defRPr smtClean="0">
                <a:latin typeface="Verdana" pitchFamily="34" charset="0"/>
              </a:defRPr>
            </a:lvl1pPr>
          </a:lstStyle>
          <a:p>
            <a:pPr>
              <a:defRPr/>
            </a:pPr>
            <a:r>
              <a:rPr lang="it-IT" altLang="it-IT"/>
              <a:t>Pagina </a:t>
            </a:r>
            <a:fld id="{341339A8-D51F-4434-8817-17ADB64E04B6}" type="slidenum">
              <a:rPr lang="en-US" altLang="it-IT"/>
              <a:pPr>
                <a:defRPr/>
              </a:pPr>
              <a:t>‹N›</a:t>
            </a:fld>
            <a:endParaRPr lang="it-IT" altLang="it-IT"/>
          </a:p>
        </p:txBody>
      </p:sp>
    </p:spTree>
    <p:extLst>
      <p:ext uri="{BB962C8B-B14F-4D97-AF65-F5344CB8AC3E}">
        <p14:creationId xmlns:p14="http://schemas.microsoft.com/office/powerpoint/2010/main" val="826026290"/>
      </p:ext>
    </p:extLst>
  </p:cSld>
  <p:clrMapOvr>
    <a:masterClrMapping/>
  </p:clrMapOvr>
  <p:transition spd="slow"/>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148802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629401" y="1752603"/>
            <a:ext cx="4938187"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txBox="1">
            <a:spLocks noGrp="1"/>
          </p:cNvSpPr>
          <p:nvPr>
            <p:ph type="dt" sz="half" idx="10"/>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fld id="{7C6BA0C7-992C-44A1-937B-9757ACB42654}" type="datetime1">
              <a:rPr lang="it-IT"/>
              <a:pPr>
                <a:defRPr/>
              </a:pPr>
              <a:t>24/11/2020</a:t>
            </a:fld>
            <a:endParaRPr lang="it-IT"/>
          </a:p>
        </p:txBody>
      </p:sp>
      <p:sp>
        <p:nvSpPr>
          <p:cNvPr id="6" name="Rectangle 5"/>
          <p:cNvSpPr txBox="1">
            <a:spLocks noGrp="1"/>
          </p:cNvSpPr>
          <p:nvPr>
            <p:ph type="ftr" sz="quarter" idx="11"/>
          </p:nvPr>
        </p:nvSpPr>
        <p:spPr/>
        <p:txBody>
          <a:bodyPr rtlCol="0"/>
          <a:lstStyle>
            <a:lvl1pPr defTabSz="914400" fontAlgn="base" hangingPunct="1">
              <a:spcBef>
                <a:spcPct val="0"/>
              </a:spcBef>
              <a:spcAft>
                <a:spcPct val="0"/>
              </a:spcAft>
              <a:defRPr>
                <a:solidFill>
                  <a:prstClr val="black">
                    <a:tint val="75000"/>
                  </a:prstClr>
                </a:solidFill>
                <a:latin typeface="Verdana" panose="020B0604030504040204" pitchFamily="34" charset="0"/>
                <a:ea typeface="MS PGothic" pitchFamily="34" charset="-128"/>
              </a:defRPr>
            </a:lvl1pPr>
          </a:lstStyle>
          <a:p>
            <a:pPr>
              <a:defRPr/>
            </a:pPr>
            <a:r>
              <a:rPr lang="it-IT"/>
              <a:t>Titolo Presentazione</a:t>
            </a:r>
          </a:p>
        </p:txBody>
      </p:sp>
      <p:sp>
        <p:nvSpPr>
          <p:cNvPr id="7" name="Rectangle 6"/>
          <p:cNvSpPr txBox="1">
            <a:spLocks noGrp="1"/>
          </p:cNvSpPr>
          <p:nvPr>
            <p:ph type="sldNum" sz="quarter" idx="12"/>
          </p:nvPr>
        </p:nvSpPr>
        <p:spPr/>
        <p:txBody>
          <a:bodyPr/>
          <a:lstStyle>
            <a:lvl1pPr>
              <a:defRPr smtClean="0">
                <a:latin typeface="Verdana" pitchFamily="34" charset="0"/>
              </a:defRPr>
            </a:lvl1pPr>
          </a:lstStyle>
          <a:p>
            <a:pPr>
              <a:defRPr/>
            </a:pPr>
            <a:r>
              <a:rPr lang="it-IT" altLang="it-IT"/>
              <a:t>Pagina </a:t>
            </a:r>
            <a:fld id="{B5E260FD-0E3B-42A9-A011-FE3D6D70FAF3}" type="slidenum">
              <a:rPr lang="en-US" altLang="it-IT"/>
              <a:pPr>
                <a:defRPr/>
              </a:pPr>
              <a:t>‹N›</a:t>
            </a:fld>
            <a:endParaRPr lang="it-IT" altLang="it-IT"/>
          </a:p>
        </p:txBody>
      </p:sp>
    </p:spTree>
    <p:extLst>
      <p:ext uri="{BB962C8B-B14F-4D97-AF65-F5344CB8AC3E}">
        <p14:creationId xmlns:p14="http://schemas.microsoft.com/office/powerpoint/2010/main" val="868870941"/>
      </p:ext>
    </p:extLst>
  </p:cSld>
  <p:clrMapOvr>
    <a:masterClrMapping/>
  </p:clrMapOvr>
  <p:transition spd="slow"/>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11549249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32D5B0BD-30FA-48C4-8A6B-15CD480A9E5F}"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268566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7B9213C6-3995-454A-A790-36D917960D4D}"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16139062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fld id="{D7B24CBB-9CAB-478D-856C-75CDA1CC8161}"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29637381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fld id="{D14EE44F-CE77-4957-A78F-BC4F2712DF44}"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5104611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fld id="{205B5545-7A6A-447B-A71B-A29604FA5D4F}"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9336195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fld id="{F415C17A-F3BD-4463-BC56-68645BD45098}"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7272267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fld id="{E3DEB0FD-5775-4BBF-8BA1-E2684D5ABB01}"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27742057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fld id="{A2918DCB-F0A3-4769-B5F9-2AD6D71B2C62}"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2281957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460E8849-B846-48EF-A812-0BA6D7BA686B}"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1875476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fld id="{2586FAAA-D0E4-4888-B53C-A60C9D157552}"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1382926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984317" y="287342"/>
            <a:ext cx="3096682" cy="61372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7918" y="287342"/>
            <a:ext cx="9093200" cy="613727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21805F1-D522-4C2D-9C58-FEBC11E0CF85}" type="datetimeFigureOut">
              <a:rPr lang="en-US" smtClean="0"/>
              <a:pPr/>
              <a:t>11/24/2020</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40040242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 1"/>
          <p:cNvSpPr>
            <a:spLocks noGrp="1"/>
          </p:cNvSpPr>
          <p:nvPr>
            <p:ph type="title"/>
          </p:nvPr>
        </p:nvSpPr>
        <p:spPr>
          <a:xfrm>
            <a:off x="609986" y="274544"/>
            <a:ext cx="10972031"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22967887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9726AD71-5749-49C2-9502-BB8142369645}"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8A18D26C-609B-40FA-9DD1-82DB4107BAC8}" type="slidenum">
              <a:rPr lang="it-IT" altLang="it-IT"/>
              <a:pPr>
                <a:defRPr/>
              </a:pPr>
              <a:t>‹N›</a:t>
            </a:fld>
            <a:endParaRPr lang="it-IT" altLang="it-IT"/>
          </a:p>
        </p:txBody>
      </p:sp>
    </p:spTree>
    <p:extLst>
      <p:ext uri="{BB962C8B-B14F-4D97-AF65-F5344CB8AC3E}">
        <p14:creationId xmlns:p14="http://schemas.microsoft.com/office/powerpoint/2010/main" val="16604587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08100124-7C96-424F-9645-316EDF4D225E}"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EEB88172-F068-4EBA-AC1A-9EF6333F8937}" type="slidenum">
              <a:rPr lang="it-IT" altLang="it-IT"/>
              <a:pPr>
                <a:defRPr/>
              </a:pPr>
              <a:t>‹N›</a:t>
            </a:fld>
            <a:endParaRPr lang="it-IT" altLang="it-IT"/>
          </a:p>
        </p:txBody>
      </p:sp>
    </p:spTree>
    <p:extLst>
      <p:ext uri="{BB962C8B-B14F-4D97-AF65-F5344CB8AC3E}">
        <p14:creationId xmlns:p14="http://schemas.microsoft.com/office/powerpoint/2010/main" val="28450087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20596E88-D54C-423A-9997-15424628807D}"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580D0502-B793-4DA9-8664-B45341D0F3A8}" type="slidenum">
              <a:rPr lang="it-IT" altLang="it-IT"/>
              <a:pPr>
                <a:defRPr/>
              </a:pPr>
              <a:t>‹N›</a:t>
            </a:fld>
            <a:endParaRPr lang="it-IT" altLang="it-IT"/>
          </a:p>
        </p:txBody>
      </p:sp>
    </p:spTree>
    <p:extLst>
      <p:ext uri="{BB962C8B-B14F-4D97-AF65-F5344CB8AC3E}">
        <p14:creationId xmlns:p14="http://schemas.microsoft.com/office/powerpoint/2010/main" val="21632954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ea typeface="MS PGothic" pitchFamily="34" charset="-128"/>
              </a:defRPr>
            </a:lvl1pPr>
          </a:lstStyle>
          <a:p>
            <a:pPr>
              <a:defRPr/>
            </a:pPr>
            <a:fld id="{AE5EF739-C23B-4C32-9631-D154095F46DC}" type="datetimeFigureOut">
              <a:rPr lang="it-IT"/>
              <a:pPr>
                <a:defRPr/>
              </a:pPr>
              <a:t>24/11/2020</a:t>
            </a:fld>
            <a:endParaRPr lang="it-IT"/>
          </a:p>
        </p:txBody>
      </p:sp>
      <p:sp>
        <p:nvSpPr>
          <p:cNvPr id="6"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smtClean="0"/>
            </a:lvl1pPr>
          </a:lstStyle>
          <a:p>
            <a:pPr>
              <a:defRPr/>
            </a:pPr>
            <a:fld id="{78FB4A4A-026A-42AF-802A-1901917F2702}" type="slidenum">
              <a:rPr lang="it-IT" altLang="it-IT"/>
              <a:pPr>
                <a:defRPr/>
              </a:pPr>
              <a:t>‹N›</a:t>
            </a:fld>
            <a:endParaRPr lang="it-IT" altLang="it-IT"/>
          </a:p>
        </p:txBody>
      </p:sp>
    </p:spTree>
    <p:extLst>
      <p:ext uri="{BB962C8B-B14F-4D97-AF65-F5344CB8AC3E}">
        <p14:creationId xmlns:p14="http://schemas.microsoft.com/office/powerpoint/2010/main" val="2594288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ea typeface="MS PGothic" pitchFamily="34" charset="-128"/>
              </a:defRPr>
            </a:lvl1pPr>
          </a:lstStyle>
          <a:p>
            <a:pPr>
              <a:defRPr/>
            </a:pPr>
            <a:fld id="{4493C483-3B55-437A-81D0-EB6D3E31011C}" type="datetimeFigureOut">
              <a:rPr lang="it-IT"/>
              <a:pPr>
                <a:defRPr/>
              </a:pPr>
              <a:t>24/11/2020</a:t>
            </a:fld>
            <a:endParaRPr lang="it-IT"/>
          </a:p>
        </p:txBody>
      </p:sp>
      <p:sp>
        <p:nvSpPr>
          <p:cNvPr id="8"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9" name="Segnaposto numero diapositiva 5"/>
          <p:cNvSpPr>
            <a:spLocks noGrp="1"/>
          </p:cNvSpPr>
          <p:nvPr>
            <p:ph type="sldNum" sz="quarter" idx="12"/>
          </p:nvPr>
        </p:nvSpPr>
        <p:spPr/>
        <p:txBody>
          <a:bodyPr/>
          <a:lstStyle>
            <a:lvl1pPr>
              <a:defRPr smtClean="0"/>
            </a:lvl1pPr>
          </a:lstStyle>
          <a:p>
            <a:pPr>
              <a:defRPr/>
            </a:pPr>
            <a:fld id="{C70028D3-2FA8-4A20-A986-50AA7443502E}" type="slidenum">
              <a:rPr lang="it-IT" altLang="it-IT"/>
              <a:pPr>
                <a:defRPr/>
              </a:pPr>
              <a:t>‹N›</a:t>
            </a:fld>
            <a:endParaRPr lang="it-IT" altLang="it-IT"/>
          </a:p>
        </p:txBody>
      </p:sp>
    </p:spTree>
    <p:extLst>
      <p:ext uri="{BB962C8B-B14F-4D97-AF65-F5344CB8AC3E}">
        <p14:creationId xmlns:p14="http://schemas.microsoft.com/office/powerpoint/2010/main" val="7797224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ea typeface="MS PGothic" pitchFamily="34" charset="-128"/>
              </a:defRPr>
            </a:lvl1pPr>
          </a:lstStyle>
          <a:p>
            <a:pPr>
              <a:defRPr/>
            </a:pPr>
            <a:fld id="{05378992-E692-472E-B63F-4496562B7C61}" type="datetimeFigureOut">
              <a:rPr lang="it-IT"/>
              <a:pPr>
                <a:defRPr/>
              </a:pPr>
              <a:t>24/11/2020</a:t>
            </a:fld>
            <a:endParaRPr lang="it-IT"/>
          </a:p>
        </p:txBody>
      </p:sp>
      <p:sp>
        <p:nvSpPr>
          <p:cNvPr id="4"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5" name="Segnaposto numero diapositiva 5"/>
          <p:cNvSpPr>
            <a:spLocks noGrp="1"/>
          </p:cNvSpPr>
          <p:nvPr>
            <p:ph type="sldNum" sz="quarter" idx="12"/>
          </p:nvPr>
        </p:nvSpPr>
        <p:spPr/>
        <p:txBody>
          <a:bodyPr/>
          <a:lstStyle>
            <a:lvl1pPr>
              <a:defRPr smtClean="0"/>
            </a:lvl1pPr>
          </a:lstStyle>
          <a:p>
            <a:pPr>
              <a:defRPr/>
            </a:pPr>
            <a:fld id="{D566F160-B3CB-4B0A-B2A2-5C9C3F38BEEA}" type="slidenum">
              <a:rPr lang="it-IT" altLang="it-IT"/>
              <a:pPr>
                <a:defRPr/>
              </a:pPr>
              <a:t>‹N›</a:t>
            </a:fld>
            <a:endParaRPr lang="it-IT" altLang="it-IT"/>
          </a:p>
        </p:txBody>
      </p:sp>
    </p:spTree>
    <p:extLst>
      <p:ext uri="{BB962C8B-B14F-4D97-AF65-F5344CB8AC3E}">
        <p14:creationId xmlns:p14="http://schemas.microsoft.com/office/powerpoint/2010/main" val="12355017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ea typeface="MS PGothic" pitchFamily="34" charset="-128"/>
              </a:defRPr>
            </a:lvl1pPr>
          </a:lstStyle>
          <a:p>
            <a:pPr>
              <a:defRPr/>
            </a:pPr>
            <a:fld id="{B037DED2-14D8-4648-8B5B-F82C55E4FB88}" type="datetimeFigureOut">
              <a:rPr lang="it-IT"/>
              <a:pPr>
                <a:defRPr/>
              </a:pPr>
              <a:t>24/11/2020</a:t>
            </a:fld>
            <a:endParaRPr lang="it-IT"/>
          </a:p>
        </p:txBody>
      </p:sp>
      <p:sp>
        <p:nvSpPr>
          <p:cNvPr id="3"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4" name="Segnaposto numero diapositiva 5"/>
          <p:cNvSpPr>
            <a:spLocks noGrp="1"/>
          </p:cNvSpPr>
          <p:nvPr>
            <p:ph type="sldNum" sz="quarter" idx="12"/>
          </p:nvPr>
        </p:nvSpPr>
        <p:spPr/>
        <p:txBody>
          <a:bodyPr/>
          <a:lstStyle>
            <a:lvl1pPr>
              <a:defRPr smtClean="0"/>
            </a:lvl1pPr>
          </a:lstStyle>
          <a:p>
            <a:pPr>
              <a:defRPr/>
            </a:pPr>
            <a:fld id="{31CF335A-CE2C-44EA-9C3C-D26357338DD6}" type="slidenum">
              <a:rPr lang="it-IT" altLang="it-IT"/>
              <a:pPr>
                <a:defRPr/>
              </a:pPr>
              <a:t>‹N›</a:t>
            </a:fld>
            <a:endParaRPr lang="it-IT" altLang="it-IT"/>
          </a:p>
        </p:txBody>
      </p:sp>
    </p:spTree>
    <p:extLst>
      <p:ext uri="{BB962C8B-B14F-4D97-AF65-F5344CB8AC3E}">
        <p14:creationId xmlns:p14="http://schemas.microsoft.com/office/powerpoint/2010/main" val="12806656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ea typeface="MS PGothic" pitchFamily="34" charset="-128"/>
              </a:defRPr>
            </a:lvl1pPr>
          </a:lstStyle>
          <a:p>
            <a:pPr>
              <a:defRPr/>
            </a:pPr>
            <a:fld id="{6B83B4F9-8768-4ADA-B3BC-DA1B7F79D812}" type="datetimeFigureOut">
              <a:rPr lang="it-IT"/>
              <a:pPr>
                <a:defRPr/>
              </a:pPr>
              <a:t>24/11/2020</a:t>
            </a:fld>
            <a:endParaRPr lang="it-IT"/>
          </a:p>
        </p:txBody>
      </p:sp>
      <p:sp>
        <p:nvSpPr>
          <p:cNvPr id="6"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smtClean="0"/>
            </a:lvl1pPr>
          </a:lstStyle>
          <a:p>
            <a:pPr>
              <a:defRPr/>
            </a:pPr>
            <a:fld id="{9700D342-E60A-4797-BDDA-1044EB54490C}" type="slidenum">
              <a:rPr lang="it-IT" altLang="it-IT"/>
              <a:pPr>
                <a:defRPr/>
              </a:pPr>
              <a:t>‹N›</a:t>
            </a:fld>
            <a:endParaRPr lang="it-IT" altLang="it-IT"/>
          </a:p>
        </p:txBody>
      </p:sp>
    </p:spTree>
    <p:extLst>
      <p:ext uri="{BB962C8B-B14F-4D97-AF65-F5344CB8AC3E}">
        <p14:creationId xmlns:p14="http://schemas.microsoft.com/office/powerpoint/2010/main" val="11208068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ea typeface="MS PGothic" pitchFamily="34" charset="-128"/>
              </a:defRPr>
            </a:lvl1pPr>
          </a:lstStyle>
          <a:p>
            <a:pPr>
              <a:defRPr/>
            </a:pPr>
            <a:fld id="{9A0690A8-3B0F-4082-98D7-C08F92D7C60E}" type="datetimeFigureOut">
              <a:rPr lang="it-IT"/>
              <a:pPr>
                <a:defRPr/>
              </a:pPr>
              <a:t>24/11/2020</a:t>
            </a:fld>
            <a:endParaRPr lang="it-IT"/>
          </a:p>
        </p:txBody>
      </p:sp>
      <p:sp>
        <p:nvSpPr>
          <p:cNvPr id="6"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7" name="Segnaposto numero diapositiva 5"/>
          <p:cNvSpPr>
            <a:spLocks noGrp="1"/>
          </p:cNvSpPr>
          <p:nvPr>
            <p:ph type="sldNum" sz="quarter" idx="12"/>
          </p:nvPr>
        </p:nvSpPr>
        <p:spPr/>
        <p:txBody>
          <a:bodyPr/>
          <a:lstStyle>
            <a:lvl1pPr>
              <a:defRPr smtClean="0"/>
            </a:lvl1pPr>
          </a:lstStyle>
          <a:p>
            <a:pPr>
              <a:defRPr/>
            </a:pPr>
            <a:fld id="{527C9E57-11CA-432A-BB6A-5684B7E13491}" type="slidenum">
              <a:rPr lang="it-IT" altLang="it-IT"/>
              <a:pPr>
                <a:defRPr/>
              </a:pPr>
              <a:t>‹N›</a:t>
            </a:fld>
            <a:endParaRPr lang="it-IT" altLang="it-IT"/>
          </a:p>
        </p:txBody>
      </p:sp>
    </p:spTree>
    <p:extLst>
      <p:ext uri="{BB962C8B-B14F-4D97-AF65-F5344CB8AC3E}">
        <p14:creationId xmlns:p14="http://schemas.microsoft.com/office/powerpoint/2010/main" val="2059957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 1"/>
          <p:cNvSpPr>
            <a:spLocks noGrp="1"/>
          </p:cNvSpPr>
          <p:nvPr>
            <p:ph type="title"/>
          </p:nvPr>
        </p:nvSpPr>
        <p:spPr>
          <a:xfrm>
            <a:off x="609986" y="274545"/>
            <a:ext cx="10972031"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20523085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808DBA0A-3C8C-4F27-BBA1-781A4FBA919F}"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27917DF8-54A9-4E64-BB4E-FAFF7002F62B}" type="slidenum">
              <a:rPr lang="it-IT" altLang="it-IT"/>
              <a:pPr>
                <a:defRPr/>
              </a:pPr>
              <a:t>‹N›</a:t>
            </a:fld>
            <a:endParaRPr lang="it-IT" altLang="it-IT"/>
          </a:p>
        </p:txBody>
      </p:sp>
    </p:spTree>
    <p:extLst>
      <p:ext uri="{BB962C8B-B14F-4D97-AF65-F5344CB8AC3E}">
        <p14:creationId xmlns:p14="http://schemas.microsoft.com/office/powerpoint/2010/main" val="7866305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ea typeface="MS PGothic" pitchFamily="34" charset="-128"/>
              </a:defRPr>
            </a:lvl1pPr>
          </a:lstStyle>
          <a:p>
            <a:pPr>
              <a:defRPr/>
            </a:pPr>
            <a:fld id="{F0C53112-A3BB-4A9D-A848-5FC1A7126B9E}"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ea typeface="MS PGothic" pitchFamily="34" charset="-128"/>
              </a:defRPr>
            </a:lvl1pPr>
          </a:lstStyle>
          <a:p>
            <a:pPr>
              <a:defRPr/>
            </a:pPr>
            <a:endParaRPr lang="it-IT"/>
          </a:p>
        </p:txBody>
      </p:sp>
      <p:sp>
        <p:nvSpPr>
          <p:cNvPr id="6" name="Segnaposto numero diapositiva 5"/>
          <p:cNvSpPr>
            <a:spLocks noGrp="1"/>
          </p:cNvSpPr>
          <p:nvPr>
            <p:ph type="sldNum" sz="quarter" idx="12"/>
          </p:nvPr>
        </p:nvSpPr>
        <p:spPr/>
        <p:txBody>
          <a:bodyPr/>
          <a:lstStyle>
            <a:lvl1pPr>
              <a:defRPr smtClean="0"/>
            </a:lvl1pPr>
          </a:lstStyle>
          <a:p>
            <a:pPr>
              <a:defRPr/>
            </a:pPr>
            <a:fld id="{821C1043-AD39-4498-97F0-6996E5C5BAEC}" type="slidenum">
              <a:rPr lang="it-IT" altLang="it-IT"/>
              <a:pPr>
                <a:defRPr/>
              </a:pPr>
              <a:t>‹N›</a:t>
            </a:fld>
            <a:endParaRPr lang="it-IT" altLang="it-IT"/>
          </a:p>
        </p:txBody>
      </p:sp>
    </p:spTree>
    <p:extLst>
      <p:ext uri="{BB962C8B-B14F-4D97-AF65-F5344CB8AC3E}">
        <p14:creationId xmlns:p14="http://schemas.microsoft.com/office/powerpoint/2010/main" val="37242977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73198F95-5273-4460-A93F-448A5379BE84}"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4055F6-6B33-4BDE-8774-31B9E65E5B3A}" type="slidenum">
              <a:rPr lang="it-IT"/>
              <a:pPr>
                <a:defRPr/>
              </a:pPr>
              <a:t>‹N›</a:t>
            </a:fld>
            <a:endParaRPr lang="it-IT"/>
          </a:p>
        </p:txBody>
      </p:sp>
    </p:spTree>
    <p:extLst>
      <p:ext uri="{BB962C8B-B14F-4D97-AF65-F5344CB8AC3E}">
        <p14:creationId xmlns:p14="http://schemas.microsoft.com/office/powerpoint/2010/main" val="11564378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B26A8B44-B762-415D-A54F-E79F8F8D7DD5}"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564A99-F792-4191-8AD5-6966BFF8080A}" type="slidenum">
              <a:rPr lang="it-IT"/>
              <a:pPr>
                <a:defRPr/>
              </a:pPr>
              <a:t>‹N›</a:t>
            </a:fld>
            <a:endParaRPr lang="it-IT"/>
          </a:p>
        </p:txBody>
      </p:sp>
    </p:spTree>
    <p:extLst>
      <p:ext uri="{BB962C8B-B14F-4D97-AF65-F5344CB8AC3E}">
        <p14:creationId xmlns:p14="http://schemas.microsoft.com/office/powerpoint/2010/main" val="29826255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7B804DE-8CAF-46A1-AB53-8C31C83328A0}"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4186005-51B2-40E7-AD74-137AC8AA0DD3}" type="slidenum">
              <a:rPr lang="it-IT"/>
              <a:pPr>
                <a:defRPr/>
              </a:pPr>
              <a:t>‹N›</a:t>
            </a:fld>
            <a:endParaRPr lang="it-IT"/>
          </a:p>
        </p:txBody>
      </p:sp>
    </p:spTree>
    <p:extLst>
      <p:ext uri="{BB962C8B-B14F-4D97-AF65-F5344CB8AC3E}">
        <p14:creationId xmlns:p14="http://schemas.microsoft.com/office/powerpoint/2010/main" val="11247455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B86EE96A-3F66-4307-B868-BD34211F3EC9}" type="datetimeFigureOut">
              <a:rPr lang="it-IT"/>
              <a:pPr>
                <a:defRPr/>
              </a:pPr>
              <a:t>24/11/2020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8B53FCA-4549-475E-8D5E-52CC5205DB0A}" type="slidenum">
              <a:rPr lang="it-IT"/>
              <a:pPr>
                <a:defRPr/>
              </a:pPr>
              <a:t>‹N›</a:t>
            </a:fld>
            <a:endParaRPr lang="it-IT"/>
          </a:p>
        </p:txBody>
      </p:sp>
    </p:spTree>
    <p:extLst>
      <p:ext uri="{BB962C8B-B14F-4D97-AF65-F5344CB8AC3E}">
        <p14:creationId xmlns:p14="http://schemas.microsoft.com/office/powerpoint/2010/main" val="9947913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A04C6DAA-B997-4469-806B-88FCEC136B28}" type="datetimeFigureOut">
              <a:rPr lang="it-IT"/>
              <a:pPr>
                <a:defRPr/>
              </a:pPr>
              <a:t>24/11/2020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3CCE5D7-F9D1-4A34-8E5E-EADF2004AEF5}" type="slidenum">
              <a:rPr lang="it-IT"/>
              <a:pPr>
                <a:defRPr/>
              </a:pPr>
              <a:t>‹N›</a:t>
            </a:fld>
            <a:endParaRPr lang="it-IT"/>
          </a:p>
        </p:txBody>
      </p:sp>
    </p:spTree>
    <p:extLst>
      <p:ext uri="{BB962C8B-B14F-4D97-AF65-F5344CB8AC3E}">
        <p14:creationId xmlns:p14="http://schemas.microsoft.com/office/powerpoint/2010/main" val="38849089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E3EAA370-C59E-4788-BBBE-3E895ACBC8ED}" type="datetimeFigureOut">
              <a:rPr lang="it-IT"/>
              <a:pPr>
                <a:defRPr/>
              </a:pPr>
              <a:t>24/11/2020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70BCFEB-F171-4CCE-B4C8-E1A202153AF1}" type="slidenum">
              <a:rPr lang="it-IT"/>
              <a:pPr>
                <a:defRPr/>
              </a:pPr>
              <a:t>‹N›</a:t>
            </a:fld>
            <a:endParaRPr lang="it-IT"/>
          </a:p>
        </p:txBody>
      </p:sp>
    </p:spTree>
    <p:extLst>
      <p:ext uri="{BB962C8B-B14F-4D97-AF65-F5344CB8AC3E}">
        <p14:creationId xmlns:p14="http://schemas.microsoft.com/office/powerpoint/2010/main" val="13693210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5F757A-2490-42F0-9773-3C6271D5C850}" type="datetimeFigureOut">
              <a:rPr lang="it-IT"/>
              <a:pPr>
                <a:defRPr/>
              </a:pPr>
              <a:t>24/11/2020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0692617-8D08-4F32-95EF-41E53AC31645}" type="slidenum">
              <a:rPr lang="it-IT"/>
              <a:pPr>
                <a:defRPr/>
              </a:pPr>
              <a:t>‹N›</a:t>
            </a:fld>
            <a:endParaRPr lang="it-IT"/>
          </a:p>
        </p:txBody>
      </p:sp>
    </p:spTree>
    <p:extLst>
      <p:ext uri="{BB962C8B-B14F-4D97-AF65-F5344CB8AC3E}">
        <p14:creationId xmlns:p14="http://schemas.microsoft.com/office/powerpoint/2010/main" val="7521654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6AE3FF6-E086-48BD-911A-3C650A13A90B}" type="datetimeFigureOut">
              <a:rPr lang="it-IT"/>
              <a:pPr>
                <a:defRPr/>
              </a:pPr>
              <a:t>24/11/2020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ACAADA2-BCCB-46F8-B5E5-BE470D00306A}" type="slidenum">
              <a:rPr lang="it-IT"/>
              <a:pPr>
                <a:defRPr/>
              </a:pPr>
              <a:t>‹N›</a:t>
            </a:fld>
            <a:endParaRPr lang="it-IT"/>
          </a:p>
        </p:txBody>
      </p:sp>
    </p:spTree>
    <p:extLst>
      <p:ext uri="{BB962C8B-B14F-4D97-AF65-F5344CB8AC3E}">
        <p14:creationId xmlns:p14="http://schemas.microsoft.com/office/powerpoint/2010/main" val="3469739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C829F7F5-E049-475E-AFCB-B7F633F84406}"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693108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860407A-8C4E-4BD2-BA51-E443432C620E}" type="datetimeFigureOut">
              <a:rPr lang="it-IT"/>
              <a:pPr>
                <a:defRPr/>
              </a:pPr>
              <a:t>24/11/2020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C67F7A7-EBDC-4467-BD45-5321CC5F0786}" type="slidenum">
              <a:rPr lang="it-IT"/>
              <a:pPr>
                <a:defRPr/>
              </a:pPr>
              <a:t>‹N›</a:t>
            </a:fld>
            <a:endParaRPr lang="it-IT"/>
          </a:p>
        </p:txBody>
      </p:sp>
    </p:spTree>
    <p:extLst>
      <p:ext uri="{BB962C8B-B14F-4D97-AF65-F5344CB8AC3E}">
        <p14:creationId xmlns:p14="http://schemas.microsoft.com/office/powerpoint/2010/main" val="29432501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A027DF99-808C-44D3-9832-BEB7614E0405}"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01EDCB-784F-4C90-8ED0-07C1F8FC2F93}" type="slidenum">
              <a:rPr lang="it-IT"/>
              <a:pPr>
                <a:defRPr/>
              </a:pPr>
              <a:t>‹N›</a:t>
            </a:fld>
            <a:endParaRPr lang="it-IT"/>
          </a:p>
        </p:txBody>
      </p:sp>
    </p:spTree>
    <p:extLst>
      <p:ext uri="{BB962C8B-B14F-4D97-AF65-F5344CB8AC3E}">
        <p14:creationId xmlns:p14="http://schemas.microsoft.com/office/powerpoint/2010/main" val="1927765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B0ADF1F-AA5A-4876-B2C2-5706C45BD8A6}" type="datetimeFigureOut">
              <a:rPr lang="it-IT"/>
              <a:pPr>
                <a:defRPr/>
              </a:pPr>
              <a:t>24/11/2020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0533788-2EFA-49B5-8050-17AF9BD722A2}" type="slidenum">
              <a:rPr lang="it-IT"/>
              <a:pPr>
                <a:defRPr/>
              </a:pPr>
              <a:t>‹N›</a:t>
            </a:fld>
            <a:endParaRPr lang="it-IT"/>
          </a:p>
        </p:txBody>
      </p:sp>
    </p:spTree>
    <p:extLst>
      <p:ext uri="{BB962C8B-B14F-4D97-AF65-F5344CB8AC3E}">
        <p14:creationId xmlns:p14="http://schemas.microsoft.com/office/powerpoint/2010/main" val="10400980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CA13B530-D431-4A7C-B111-228C65833DD9}" type="slidenum">
              <a:rPr lang="it-IT" altLang="it-IT"/>
              <a:pPr>
                <a:defRPr/>
              </a:pPr>
              <a:t>‹N›</a:t>
            </a:fld>
            <a:endParaRPr lang="it-IT" altLang="it-IT"/>
          </a:p>
        </p:txBody>
      </p:sp>
    </p:spTree>
    <p:extLst>
      <p:ext uri="{BB962C8B-B14F-4D97-AF65-F5344CB8AC3E}">
        <p14:creationId xmlns:p14="http://schemas.microsoft.com/office/powerpoint/2010/main" val="27996542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F759F23B-9031-45A8-A76C-DD1787D12885}" type="slidenum">
              <a:rPr lang="it-IT" altLang="it-IT"/>
              <a:pPr>
                <a:defRPr/>
              </a:pPr>
              <a:t>‹N›</a:t>
            </a:fld>
            <a:endParaRPr lang="it-IT" altLang="it-IT"/>
          </a:p>
        </p:txBody>
      </p:sp>
    </p:spTree>
    <p:extLst>
      <p:ext uri="{BB962C8B-B14F-4D97-AF65-F5344CB8AC3E}">
        <p14:creationId xmlns:p14="http://schemas.microsoft.com/office/powerpoint/2010/main" val="24572183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9213BFDB-4FCB-444B-A4E6-5C688E93663E}" type="slidenum">
              <a:rPr lang="it-IT" altLang="it-IT"/>
              <a:pPr>
                <a:defRPr/>
              </a:pPr>
              <a:t>‹N›</a:t>
            </a:fld>
            <a:endParaRPr lang="it-IT" altLang="it-IT"/>
          </a:p>
        </p:txBody>
      </p:sp>
    </p:spTree>
    <p:extLst>
      <p:ext uri="{BB962C8B-B14F-4D97-AF65-F5344CB8AC3E}">
        <p14:creationId xmlns:p14="http://schemas.microsoft.com/office/powerpoint/2010/main" val="6099112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it-IT"/>
          </a:p>
        </p:txBody>
      </p:sp>
      <p:sp>
        <p:nvSpPr>
          <p:cNvPr id="8" name="Rectangle 41"/>
          <p:cNvSpPr>
            <a:spLocks noGrp="1" noChangeArrowheads="1"/>
          </p:cNvSpPr>
          <p:nvPr>
            <p:ph type="ftr" sz="quarter" idx="11"/>
          </p:nvPr>
        </p:nvSpPr>
        <p:spPr>
          <a:ln/>
        </p:spPr>
        <p:txBody>
          <a:bodyPr/>
          <a:lstStyle>
            <a:lvl1pPr>
              <a:defRPr/>
            </a:lvl1pPr>
          </a:lstStyle>
          <a:p>
            <a:pPr>
              <a:defRPr/>
            </a:pPr>
            <a:endParaRPr lang="it-IT"/>
          </a:p>
        </p:txBody>
      </p:sp>
      <p:sp>
        <p:nvSpPr>
          <p:cNvPr id="9" name="Rectangle 42"/>
          <p:cNvSpPr>
            <a:spLocks noGrp="1" noChangeArrowheads="1"/>
          </p:cNvSpPr>
          <p:nvPr>
            <p:ph type="sldNum" sz="quarter" idx="12"/>
          </p:nvPr>
        </p:nvSpPr>
        <p:spPr>
          <a:ln/>
        </p:spPr>
        <p:txBody>
          <a:bodyPr/>
          <a:lstStyle>
            <a:lvl1pPr>
              <a:defRPr/>
            </a:lvl1pPr>
          </a:lstStyle>
          <a:p>
            <a:pPr>
              <a:defRPr/>
            </a:pPr>
            <a:fld id="{6339EEA2-4E4B-4B88-A74B-8A2528639238}" type="slidenum">
              <a:rPr lang="it-IT" altLang="it-IT"/>
              <a:pPr>
                <a:defRPr/>
              </a:pPr>
              <a:t>‹N›</a:t>
            </a:fld>
            <a:endParaRPr lang="it-IT" altLang="it-IT"/>
          </a:p>
        </p:txBody>
      </p:sp>
    </p:spTree>
    <p:extLst>
      <p:ext uri="{BB962C8B-B14F-4D97-AF65-F5344CB8AC3E}">
        <p14:creationId xmlns:p14="http://schemas.microsoft.com/office/powerpoint/2010/main" val="21956131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it-IT"/>
          </a:p>
        </p:txBody>
      </p:sp>
      <p:sp>
        <p:nvSpPr>
          <p:cNvPr id="4" name="Rectangle 41"/>
          <p:cNvSpPr>
            <a:spLocks noGrp="1" noChangeArrowheads="1"/>
          </p:cNvSpPr>
          <p:nvPr>
            <p:ph type="ftr" sz="quarter" idx="11"/>
          </p:nvPr>
        </p:nvSpPr>
        <p:spPr>
          <a:ln/>
        </p:spPr>
        <p:txBody>
          <a:bodyPr/>
          <a:lstStyle>
            <a:lvl1pPr>
              <a:defRPr/>
            </a:lvl1pPr>
          </a:lstStyle>
          <a:p>
            <a:pPr>
              <a:defRPr/>
            </a:pPr>
            <a:endParaRPr lang="it-IT"/>
          </a:p>
        </p:txBody>
      </p:sp>
      <p:sp>
        <p:nvSpPr>
          <p:cNvPr id="5" name="Rectangle 42"/>
          <p:cNvSpPr>
            <a:spLocks noGrp="1" noChangeArrowheads="1"/>
          </p:cNvSpPr>
          <p:nvPr>
            <p:ph type="sldNum" sz="quarter" idx="12"/>
          </p:nvPr>
        </p:nvSpPr>
        <p:spPr>
          <a:ln/>
        </p:spPr>
        <p:txBody>
          <a:bodyPr/>
          <a:lstStyle>
            <a:lvl1pPr>
              <a:defRPr/>
            </a:lvl1pPr>
          </a:lstStyle>
          <a:p>
            <a:pPr>
              <a:defRPr/>
            </a:pPr>
            <a:fld id="{83D6FCA9-922E-45D2-B073-39D96FE7D567}" type="slidenum">
              <a:rPr lang="it-IT" altLang="it-IT"/>
              <a:pPr>
                <a:defRPr/>
              </a:pPr>
              <a:t>‹N›</a:t>
            </a:fld>
            <a:endParaRPr lang="it-IT" altLang="it-IT"/>
          </a:p>
        </p:txBody>
      </p:sp>
    </p:spTree>
    <p:extLst>
      <p:ext uri="{BB962C8B-B14F-4D97-AF65-F5344CB8AC3E}">
        <p14:creationId xmlns:p14="http://schemas.microsoft.com/office/powerpoint/2010/main" val="25174699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it-IT"/>
          </a:p>
        </p:txBody>
      </p:sp>
      <p:sp>
        <p:nvSpPr>
          <p:cNvPr id="3" name="Rectangle 41"/>
          <p:cNvSpPr>
            <a:spLocks noGrp="1" noChangeArrowheads="1"/>
          </p:cNvSpPr>
          <p:nvPr>
            <p:ph type="ftr" sz="quarter" idx="11"/>
          </p:nvPr>
        </p:nvSpPr>
        <p:spPr>
          <a:ln/>
        </p:spPr>
        <p:txBody>
          <a:bodyPr/>
          <a:lstStyle>
            <a:lvl1pPr>
              <a:defRPr/>
            </a:lvl1pPr>
          </a:lstStyle>
          <a:p>
            <a:pPr>
              <a:defRPr/>
            </a:pPr>
            <a:endParaRPr lang="it-IT"/>
          </a:p>
        </p:txBody>
      </p:sp>
      <p:sp>
        <p:nvSpPr>
          <p:cNvPr id="4" name="Rectangle 42"/>
          <p:cNvSpPr>
            <a:spLocks noGrp="1" noChangeArrowheads="1"/>
          </p:cNvSpPr>
          <p:nvPr>
            <p:ph type="sldNum" sz="quarter" idx="12"/>
          </p:nvPr>
        </p:nvSpPr>
        <p:spPr>
          <a:ln/>
        </p:spPr>
        <p:txBody>
          <a:bodyPr/>
          <a:lstStyle>
            <a:lvl1pPr>
              <a:defRPr/>
            </a:lvl1pPr>
          </a:lstStyle>
          <a:p>
            <a:pPr>
              <a:defRPr/>
            </a:pPr>
            <a:fld id="{D3539818-03B8-413C-8668-341520DAE15A}" type="slidenum">
              <a:rPr lang="it-IT" altLang="it-IT"/>
              <a:pPr>
                <a:defRPr/>
              </a:pPr>
              <a:t>‹N›</a:t>
            </a:fld>
            <a:endParaRPr lang="it-IT" altLang="it-IT"/>
          </a:p>
        </p:txBody>
      </p:sp>
    </p:spTree>
    <p:extLst>
      <p:ext uri="{BB962C8B-B14F-4D97-AF65-F5344CB8AC3E}">
        <p14:creationId xmlns:p14="http://schemas.microsoft.com/office/powerpoint/2010/main" val="3459733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AC38AD2B-AB8A-4C90-8770-FE563BADB276}" type="slidenum">
              <a:rPr lang="it-IT" altLang="it-IT"/>
              <a:pPr>
                <a:defRPr/>
              </a:pPr>
              <a:t>‹N›</a:t>
            </a:fld>
            <a:endParaRPr lang="it-IT" altLang="it-IT"/>
          </a:p>
        </p:txBody>
      </p:sp>
    </p:spTree>
    <p:extLst>
      <p:ext uri="{BB962C8B-B14F-4D97-AF65-F5344CB8AC3E}">
        <p14:creationId xmlns:p14="http://schemas.microsoft.com/office/powerpoint/2010/main" val="1948084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E24C13FA-0389-459E-AC4B-2C05541E05A1}"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4085776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a:defRPr/>
            </a:pPr>
            <a:endParaRPr lang="it-IT"/>
          </a:p>
        </p:txBody>
      </p:sp>
      <p:sp>
        <p:nvSpPr>
          <p:cNvPr id="6" name="Rectangle 41"/>
          <p:cNvSpPr>
            <a:spLocks noGrp="1" noChangeArrowheads="1"/>
          </p:cNvSpPr>
          <p:nvPr>
            <p:ph type="ftr" sz="quarter" idx="11"/>
          </p:nvPr>
        </p:nvSpPr>
        <p:spPr>
          <a:ln/>
        </p:spPr>
        <p:txBody>
          <a:bodyPr/>
          <a:lstStyle>
            <a:lvl1pPr>
              <a:defRPr/>
            </a:lvl1pPr>
          </a:lstStyle>
          <a:p>
            <a:pPr>
              <a:defRPr/>
            </a:pPr>
            <a:endParaRPr lang="it-IT"/>
          </a:p>
        </p:txBody>
      </p:sp>
      <p:sp>
        <p:nvSpPr>
          <p:cNvPr id="7" name="Rectangle 42"/>
          <p:cNvSpPr>
            <a:spLocks noGrp="1" noChangeArrowheads="1"/>
          </p:cNvSpPr>
          <p:nvPr>
            <p:ph type="sldNum" sz="quarter" idx="12"/>
          </p:nvPr>
        </p:nvSpPr>
        <p:spPr>
          <a:ln/>
        </p:spPr>
        <p:txBody>
          <a:bodyPr/>
          <a:lstStyle>
            <a:lvl1pPr>
              <a:defRPr/>
            </a:lvl1pPr>
          </a:lstStyle>
          <a:p>
            <a:pPr>
              <a:defRPr/>
            </a:pPr>
            <a:fld id="{84E62944-5905-4B64-AEAA-0BD3B2C8E1BD}" type="slidenum">
              <a:rPr lang="it-IT" altLang="it-IT"/>
              <a:pPr>
                <a:defRPr/>
              </a:pPr>
              <a:t>‹N›</a:t>
            </a:fld>
            <a:endParaRPr lang="it-IT" altLang="it-IT"/>
          </a:p>
        </p:txBody>
      </p:sp>
    </p:spTree>
    <p:extLst>
      <p:ext uri="{BB962C8B-B14F-4D97-AF65-F5344CB8AC3E}">
        <p14:creationId xmlns:p14="http://schemas.microsoft.com/office/powerpoint/2010/main" val="18057673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074FA882-306B-4F80-ABE1-C11F04EBB93D}" type="slidenum">
              <a:rPr lang="it-IT" altLang="it-IT"/>
              <a:pPr>
                <a:defRPr/>
              </a:pPr>
              <a:t>‹N›</a:t>
            </a:fld>
            <a:endParaRPr lang="it-IT" altLang="it-IT"/>
          </a:p>
        </p:txBody>
      </p:sp>
    </p:spTree>
    <p:extLst>
      <p:ext uri="{BB962C8B-B14F-4D97-AF65-F5344CB8AC3E}">
        <p14:creationId xmlns:p14="http://schemas.microsoft.com/office/powerpoint/2010/main" val="1777696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it-IT"/>
          </a:p>
        </p:txBody>
      </p:sp>
      <p:sp>
        <p:nvSpPr>
          <p:cNvPr id="5" name="Rectangle 41"/>
          <p:cNvSpPr>
            <a:spLocks noGrp="1" noChangeArrowheads="1"/>
          </p:cNvSpPr>
          <p:nvPr>
            <p:ph type="ftr" sz="quarter" idx="11"/>
          </p:nvPr>
        </p:nvSpPr>
        <p:spPr>
          <a:ln/>
        </p:spPr>
        <p:txBody>
          <a:bodyPr/>
          <a:lstStyle>
            <a:lvl1pPr>
              <a:defRPr/>
            </a:lvl1pPr>
          </a:lstStyle>
          <a:p>
            <a:pPr>
              <a:defRPr/>
            </a:pPr>
            <a:endParaRPr lang="it-IT"/>
          </a:p>
        </p:txBody>
      </p:sp>
      <p:sp>
        <p:nvSpPr>
          <p:cNvPr id="6" name="Rectangle 42"/>
          <p:cNvSpPr>
            <a:spLocks noGrp="1" noChangeArrowheads="1"/>
          </p:cNvSpPr>
          <p:nvPr>
            <p:ph type="sldNum" sz="quarter" idx="12"/>
          </p:nvPr>
        </p:nvSpPr>
        <p:spPr>
          <a:ln/>
        </p:spPr>
        <p:txBody>
          <a:bodyPr/>
          <a:lstStyle>
            <a:lvl1pPr>
              <a:defRPr/>
            </a:lvl1pPr>
          </a:lstStyle>
          <a:p>
            <a:pPr>
              <a:defRPr/>
            </a:pPr>
            <a:fld id="{DC6E1CF5-F50C-4F71-B47C-AC9E307D156D}" type="slidenum">
              <a:rPr lang="it-IT" altLang="it-IT"/>
              <a:pPr>
                <a:defRPr/>
              </a:pPr>
              <a:t>‹N›</a:t>
            </a:fld>
            <a:endParaRPr lang="it-IT" altLang="it-IT"/>
          </a:p>
        </p:txBody>
      </p:sp>
    </p:spTree>
    <p:extLst>
      <p:ext uri="{BB962C8B-B14F-4D97-AF65-F5344CB8AC3E}">
        <p14:creationId xmlns:p14="http://schemas.microsoft.com/office/powerpoint/2010/main" val="1006245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361FC397-414C-4CC5-B241-E35F5C8D758A}"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156353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fontAlgn="base">
              <a:spcBef>
                <a:spcPct val="0"/>
              </a:spcBef>
              <a:spcAft>
                <a:spcPct val="0"/>
              </a:spcAft>
              <a:defRPr/>
            </a:pPr>
            <a:endParaRPr lang="it-IT">
              <a:solidFill>
                <a:srgbClr val="FFFFFF"/>
              </a:solidFill>
            </a:endParaRPr>
          </a:p>
        </p:txBody>
      </p:sp>
      <p:sp>
        <p:nvSpPr>
          <p:cNvPr id="6" name="Segnaposto piè di pagina 5"/>
          <p:cNvSpPr>
            <a:spLocks noGrp="1"/>
          </p:cNvSpPr>
          <p:nvPr>
            <p:ph type="ftr" sz="quarter" idx="11"/>
          </p:nvPr>
        </p:nvSpPr>
        <p:spPr/>
        <p:txBody>
          <a:bodyPr/>
          <a:lstStyle/>
          <a:p>
            <a:pPr fontAlgn="base">
              <a:spcBef>
                <a:spcPct val="0"/>
              </a:spcBef>
              <a:spcAft>
                <a:spcPct val="0"/>
              </a:spcAft>
              <a:defRPr/>
            </a:pPr>
            <a:endParaRPr lang="it-IT">
              <a:solidFill>
                <a:srgbClr val="FFFFFF"/>
              </a:solidFill>
            </a:endParaRPr>
          </a:p>
        </p:txBody>
      </p:sp>
      <p:sp>
        <p:nvSpPr>
          <p:cNvPr id="7" name="Segnaposto numero diapositiva 6"/>
          <p:cNvSpPr>
            <a:spLocks noGrp="1"/>
          </p:cNvSpPr>
          <p:nvPr>
            <p:ph type="sldNum" sz="quarter" idx="12"/>
          </p:nvPr>
        </p:nvSpPr>
        <p:spPr/>
        <p:txBody>
          <a:body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‹N›</a:t>
            </a:fld>
            <a:endParaRPr lang="it-IT">
              <a:solidFill>
                <a:srgbClr val="FFFFFF"/>
              </a:solidFill>
            </a:endParaRPr>
          </a:p>
        </p:txBody>
      </p:sp>
    </p:spTree>
    <p:extLst>
      <p:ext uri="{BB962C8B-B14F-4D97-AF65-F5344CB8AC3E}">
        <p14:creationId xmlns:p14="http://schemas.microsoft.com/office/powerpoint/2010/main" val="1473757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a:defRPr/>
            </a:pPr>
            <a:endParaRPr lang="it-IT">
              <a:solidFill>
                <a:srgbClr val="FFFFFF"/>
              </a:solidFill>
            </a:endParaRPr>
          </a:p>
        </p:txBody>
      </p:sp>
      <p:sp>
        <p:nvSpPr>
          <p:cNvPr id="8" name="Segnaposto piè di pagina 7"/>
          <p:cNvSpPr>
            <a:spLocks noGrp="1"/>
          </p:cNvSpPr>
          <p:nvPr>
            <p:ph type="ftr" sz="quarter" idx="11"/>
          </p:nvPr>
        </p:nvSpPr>
        <p:spPr/>
        <p:txBody>
          <a:bodyPr/>
          <a:lstStyle/>
          <a:p>
            <a:pPr>
              <a:defRPr/>
            </a:pPr>
            <a:endParaRPr lang="it-IT">
              <a:solidFill>
                <a:srgbClr val="FFFFFF"/>
              </a:solidFill>
            </a:endParaRPr>
          </a:p>
        </p:txBody>
      </p:sp>
      <p:sp>
        <p:nvSpPr>
          <p:cNvPr id="9" name="Segnaposto numero diapositiva 8"/>
          <p:cNvSpPr>
            <a:spLocks noGrp="1"/>
          </p:cNvSpPr>
          <p:nvPr>
            <p:ph type="sldNum" sz="quarter" idx="12"/>
          </p:nvPr>
        </p:nvSpPr>
        <p:spPr/>
        <p:txBody>
          <a:bodyPr/>
          <a:lstStyle/>
          <a:p>
            <a:pPr>
              <a:defRPr/>
            </a:pPr>
            <a:fld id="{1482A4B5-662F-4227-A3C7-5BA194DA70AD}"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224862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pPr>
              <a:defRPr/>
            </a:pPr>
            <a:endParaRPr lang="it-IT">
              <a:solidFill>
                <a:srgbClr val="FFFFFF"/>
              </a:solidFill>
            </a:endParaRPr>
          </a:p>
        </p:txBody>
      </p:sp>
      <p:sp>
        <p:nvSpPr>
          <p:cNvPr id="4" name="Segnaposto piè di pagina 3"/>
          <p:cNvSpPr>
            <a:spLocks noGrp="1"/>
          </p:cNvSpPr>
          <p:nvPr>
            <p:ph type="ftr" sz="quarter" idx="11"/>
          </p:nvPr>
        </p:nvSpPr>
        <p:spPr/>
        <p:txBody>
          <a:bodyPr/>
          <a:lstStyle/>
          <a:p>
            <a:pPr>
              <a:defRPr/>
            </a:pPr>
            <a:endParaRPr lang="it-IT">
              <a:solidFill>
                <a:srgbClr val="FFFFFF"/>
              </a:solidFill>
            </a:endParaRPr>
          </a:p>
        </p:txBody>
      </p:sp>
      <p:sp>
        <p:nvSpPr>
          <p:cNvPr id="5" name="Segnaposto numero diapositiva 4"/>
          <p:cNvSpPr>
            <a:spLocks noGrp="1"/>
          </p:cNvSpPr>
          <p:nvPr>
            <p:ph type="sldNum" sz="quarter" idx="12"/>
          </p:nvPr>
        </p:nvSpPr>
        <p:spPr/>
        <p:txBody>
          <a:bodyPr/>
          <a:lstStyle/>
          <a:p>
            <a:pPr>
              <a:defRPr/>
            </a:pPr>
            <a:fld id="{66A19FF7-449A-4479-9BC6-8893F868BAC3}"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77014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819D2E20-8F6E-413B-9FA9-9A7D1E2065C0}" type="datetimeFigureOut">
              <a:rPr lang="it-IT" smtClean="0"/>
              <a:t>24/11/2020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222518668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fontAlgn="base">
              <a:spcBef>
                <a:spcPct val="0"/>
              </a:spcBef>
              <a:spcAft>
                <a:spcPct val="0"/>
              </a:spcAft>
              <a:defRPr/>
            </a:pPr>
            <a:endParaRPr lang="it-IT">
              <a:solidFill>
                <a:srgbClr val="FFFFFF"/>
              </a:solidFill>
            </a:endParaRPr>
          </a:p>
        </p:txBody>
      </p:sp>
      <p:sp>
        <p:nvSpPr>
          <p:cNvPr id="3" name="Segnaposto piè di pagina 2"/>
          <p:cNvSpPr>
            <a:spLocks noGrp="1"/>
          </p:cNvSpPr>
          <p:nvPr>
            <p:ph type="ftr" sz="quarter" idx="11"/>
          </p:nvPr>
        </p:nvSpPr>
        <p:spPr/>
        <p:txBody>
          <a:bodyPr/>
          <a:lstStyle/>
          <a:p>
            <a:pPr fontAlgn="base">
              <a:spcBef>
                <a:spcPct val="0"/>
              </a:spcBef>
              <a:spcAft>
                <a:spcPct val="0"/>
              </a:spcAft>
              <a:defRPr/>
            </a:pPr>
            <a:endParaRPr lang="it-IT">
              <a:solidFill>
                <a:srgbClr val="FFFFFF"/>
              </a:solidFill>
            </a:endParaRPr>
          </a:p>
        </p:txBody>
      </p:sp>
      <p:sp>
        <p:nvSpPr>
          <p:cNvPr id="4" name="Segnaposto numero diapositiva 3"/>
          <p:cNvSpPr>
            <a:spLocks noGrp="1"/>
          </p:cNvSpPr>
          <p:nvPr>
            <p:ph type="sldNum" sz="quarter" idx="12"/>
          </p:nvPr>
        </p:nvSpPr>
        <p:spPr/>
        <p:txBody>
          <a:body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‹N›</a:t>
            </a:fld>
            <a:endParaRPr lang="it-IT">
              <a:solidFill>
                <a:srgbClr val="FFFFFF"/>
              </a:solidFill>
            </a:endParaRPr>
          </a:p>
        </p:txBody>
      </p:sp>
    </p:spTree>
    <p:extLst>
      <p:ext uri="{BB962C8B-B14F-4D97-AF65-F5344CB8AC3E}">
        <p14:creationId xmlns:p14="http://schemas.microsoft.com/office/powerpoint/2010/main" val="1868464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a:defRPr/>
            </a:pPr>
            <a:endParaRPr lang="it-IT">
              <a:solidFill>
                <a:srgbClr val="FFFFFF"/>
              </a:solidFill>
            </a:endParaRPr>
          </a:p>
        </p:txBody>
      </p:sp>
      <p:sp>
        <p:nvSpPr>
          <p:cNvPr id="6" name="Segnaposto piè di pagina 5"/>
          <p:cNvSpPr>
            <a:spLocks noGrp="1"/>
          </p:cNvSpPr>
          <p:nvPr>
            <p:ph type="ftr" sz="quarter" idx="11"/>
          </p:nvPr>
        </p:nvSpPr>
        <p:spPr/>
        <p:txBody>
          <a:bodyPr/>
          <a:lstStyle/>
          <a:p>
            <a:pPr>
              <a:defRPr/>
            </a:pPr>
            <a:endParaRPr lang="it-IT">
              <a:solidFill>
                <a:srgbClr val="FFFFFF"/>
              </a:solidFill>
            </a:endParaRPr>
          </a:p>
        </p:txBody>
      </p:sp>
      <p:sp>
        <p:nvSpPr>
          <p:cNvPr id="7" name="Segnaposto numero diapositiva 6"/>
          <p:cNvSpPr>
            <a:spLocks noGrp="1"/>
          </p:cNvSpPr>
          <p:nvPr>
            <p:ph type="sldNum" sz="quarter" idx="12"/>
          </p:nvPr>
        </p:nvSpPr>
        <p:spPr/>
        <p:txBody>
          <a:bodyPr/>
          <a:lstStyle/>
          <a:p>
            <a:pPr>
              <a:defRPr/>
            </a:pPr>
            <a:fld id="{38327D9C-5B47-48B7-A59B-5DF8672F79D8}"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28874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a:defRPr/>
            </a:pPr>
            <a:endParaRPr lang="it-IT">
              <a:solidFill>
                <a:srgbClr val="FFFFFF"/>
              </a:solidFill>
            </a:endParaRPr>
          </a:p>
        </p:txBody>
      </p:sp>
      <p:sp>
        <p:nvSpPr>
          <p:cNvPr id="6" name="Segnaposto piè di pagina 5"/>
          <p:cNvSpPr>
            <a:spLocks noGrp="1"/>
          </p:cNvSpPr>
          <p:nvPr>
            <p:ph type="ftr" sz="quarter" idx="11"/>
          </p:nvPr>
        </p:nvSpPr>
        <p:spPr/>
        <p:txBody>
          <a:bodyPr/>
          <a:lstStyle/>
          <a:p>
            <a:pPr>
              <a:defRPr/>
            </a:pPr>
            <a:endParaRPr lang="it-IT">
              <a:solidFill>
                <a:srgbClr val="FFFFFF"/>
              </a:solidFill>
            </a:endParaRPr>
          </a:p>
        </p:txBody>
      </p:sp>
      <p:sp>
        <p:nvSpPr>
          <p:cNvPr id="7" name="Segnaposto numero diapositiva 6"/>
          <p:cNvSpPr>
            <a:spLocks noGrp="1"/>
          </p:cNvSpPr>
          <p:nvPr>
            <p:ph type="sldNum" sz="quarter" idx="12"/>
          </p:nvPr>
        </p:nvSpPr>
        <p:spPr/>
        <p:txBody>
          <a:bodyPr/>
          <a:lstStyle/>
          <a:p>
            <a:pPr>
              <a:defRPr/>
            </a:pPr>
            <a:fld id="{1FD63184-7F28-40D6-85B1-7222709B0919}"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544668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a:defRPr/>
            </a:pPr>
            <a:fld id="{31CFC10B-C919-4C5D-A34D-9E2D875CA401}" type="slidenum">
              <a:rPr lang="it-IT" smtClean="0">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208498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fontAlgn="base">
              <a:spcBef>
                <a:spcPct val="0"/>
              </a:spcBef>
              <a:spcAft>
                <a:spcPct val="0"/>
              </a:spcAft>
              <a:defRPr/>
            </a:pPr>
            <a:endParaRPr lang="it-IT">
              <a:solidFill>
                <a:srgbClr val="FFFFFF"/>
              </a:solidFill>
            </a:endParaRPr>
          </a:p>
        </p:txBody>
      </p:sp>
      <p:sp>
        <p:nvSpPr>
          <p:cNvPr id="5" name="Segnaposto piè di pagina 4"/>
          <p:cNvSpPr>
            <a:spLocks noGrp="1"/>
          </p:cNvSpPr>
          <p:nvPr>
            <p:ph type="ftr" sz="quarter" idx="11"/>
          </p:nvPr>
        </p:nvSpPr>
        <p:spPr/>
        <p:txBody>
          <a:bodyPr/>
          <a:lstStyle/>
          <a:p>
            <a:pPr fontAlgn="base">
              <a:spcBef>
                <a:spcPct val="0"/>
              </a:spcBef>
              <a:spcAft>
                <a:spcPct val="0"/>
              </a:spcAft>
              <a:defRPr/>
            </a:pPr>
            <a:endParaRPr lang="it-IT">
              <a:solidFill>
                <a:srgbClr val="FFFFFF"/>
              </a:solidFill>
            </a:endParaRPr>
          </a:p>
        </p:txBody>
      </p:sp>
      <p:sp>
        <p:nvSpPr>
          <p:cNvPr id="6" name="Segnaposto numero diapositiva 5"/>
          <p:cNvSpPr>
            <a:spLocks noGrp="1"/>
          </p:cNvSpPr>
          <p:nvPr>
            <p:ph type="sldNum" sz="quarter" idx="12"/>
          </p:nvPr>
        </p:nvSpPr>
        <p:spPr/>
        <p:txBody>
          <a:body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‹N›</a:t>
            </a:fld>
            <a:endParaRPr lang="it-IT">
              <a:solidFill>
                <a:srgbClr val="FFFFFF"/>
              </a:solidFill>
            </a:endParaRPr>
          </a:p>
        </p:txBody>
      </p:sp>
    </p:spTree>
    <p:extLst>
      <p:ext uri="{BB962C8B-B14F-4D97-AF65-F5344CB8AC3E}">
        <p14:creationId xmlns:p14="http://schemas.microsoft.com/office/powerpoint/2010/main" val="1029358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t>24/11/2020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2219352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3E5133-F98A-4A6B-AFDA-C1BB4E3E4CAA}" type="datetimeFigureOut">
              <a:rPr lang="it-IT" smtClean="0"/>
              <a:t>24/11/2020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1891853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83E5133-F98A-4A6B-AFDA-C1BB4E3E4CAA}" type="datetimeFigureOut">
              <a:rPr lang="it-IT" smtClean="0"/>
              <a:t>24/11/2020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1838083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35" y="2638044"/>
            <a:ext cx="4270247"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983E5133-F98A-4A6B-AFDA-C1BB4E3E4CAA}" type="datetimeFigureOut">
              <a:rPr lang="it-IT" smtClean="0"/>
              <a:t>24/11/2020</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3744418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9" y="3143250"/>
            <a:ext cx="4253484" cy="2596776"/>
          </a:xfrm>
        </p:spPr>
        <p:txBody>
          <a:bodyPr/>
          <a:lstStyle>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983E5133-F98A-4A6B-AFDA-C1BB4E3E4CAA}" type="datetimeFigureOut">
              <a:rPr lang="it-IT" smtClean="0"/>
              <a:t>24/11/2020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ECC1935-95B7-4486-BB0F-3A7FC32F2D97}"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61728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819D2E20-8F6E-413B-9FA9-9A7D1E2065C0}" type="datetimeFigureOut">
              <a:rPr lang="it-IT" smtClean="0"/>
              <a:t>24/11/2020</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1473378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3E5133-F98A-4A6B-AFDA-C1BB4E3E4CAA}" type="datetimeFigureOut">
              <a:rPr lang="it-IT" smtClean="0"/>
              <a:t>24/11/2020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1930812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E5133-F98A-4A6B-AFDA-C1BB4E3E4CAA}" type="datetimeFigureOut">
              <a:rPr lang="it-IT" smtClean="0"/>
              <a:t>24/11/2020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1685656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5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Date Placeholder 8"/>
          <p:cNvSpPr>
            <a:spLocks noGrp="1"/>
          </p:cNvSpPr>
          <p:nvPr>
            <p:ph type="dt" sz="half" idx="10"/>
          </p:nvPr>
        </p:nvSpPr>
        <p:spPr/>
        <p:txBody>
          <a:bodyPr/>
          <a:lstStyle/>
          <a:p>
            <a:fld id="{983E5133-F98A-4A6B-AFDA-C1BB4E3E4CAA}" type="datetimeFigureOut">
              <a:rPr lang="it-IT" smtClean="0"/>
              <a:t>24/11/2020</a:t>
            </a:fld>
            <a:endParaRPr lang="it-IT"/>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p>
        </p:txBody>
      </p:sp>
      <p:sp>
        <p:nvSpPr>
          <p:cNvPr id="11" name="Slide Number Placeholder 10"/>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90577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8524"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20"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83E5133-F98A-4A6B-AFDA-C1BB4E3E4CAA}" type="datetimeFigureOut">
              <a:rPr lang="it-IT" smtClean="0"/>
              <a:t>24/11/2020</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p>
        </p:txBody>
      </p:sp>
      <p:sp>
        <p:nvSpPr>
          <p:cNvPr id="10" name="Slide Number Placeholder 9"/>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4103774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t>24/11/2020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209998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47" y="937260"/>
            <a:ext cx="6198489" cy="498348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t>24/11/2020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CC1935-95B7-4486-BB0F-3A7FC32F2D97}" type="slidenum">
              <a:rPr lang="it-IT" smtClean="0"/>
              <a:t>‹N›</a:t>
            </a:fld>
            <a:endParaRPr lang="it-IT"/>
          </a:p>
        </p:txBody>
      </p:sp>
    </p:spTree>
    <p:extLst>
      <p:ext uri="{BB962C8B-B14F-4D97-AF65-F5344CB8AC3E}">
        <p14:creationId xmlns:p14="http://schemas.microsoft.com/office/powerpoint/2010/main" val="2181759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379139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284879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1264302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37" y="2638044"/>
            <a:ext cx="4270247"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9" name="Footer Placeholder 8"/>
          <p:cNvSpPr>
            <a:spLocks noGrp="1"/>
          </p:cNvSpPr>
          <p:nvPr>
            <p:ph type="ftr" sz="quarter" idx="11"/>
          </p:nvPr>
        </p:nvSpPr>
        <p:spPr/>
        <p:txBody>
          <a:body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327172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819D2E20-8F6E-413B-9FA9-9A7D1E2065C0}" type="datetimeFigureOut">
              <a:rPr lang="it-IT" smtClean="0"/>
              <a:t>24/11/2020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21DF51-921A-45EB-91CD-5DD9384A1741}"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645688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65"/>
            <a:ext cx="4270248" cy="704087"/>
          </a:xfrm>
        </p:spPr>
        <p:txBody>
          <a:bodyPr anchor="b" anchorCtr="1">
            <a:normAutofit/>
          </a:bodyPr>
          <a:lstStyle>
            <a:lvl1pPr marL="0" indent="0" algn="ctr">
              <a:buNone/>
              <a:defRPr sz="1425" b="0" cap="all" spc="75"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9" y="3143250"/>
            <a:ext cx="4253484" cy="2596776"/>
          </a:xfrm>
        </p:spPr>
        <p:txBody>
          <a:bodyPr/>
          <a:lstStyle>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65"/>
            <a:ext cx="4270248" cy="704087"/>
          </a:xfrm>
        </p:spPr>
        <p:txBody>
          <a:bodyPr anchor="b" anchorCtr="1">
            <a:normAutofit/>
          </a:bodyPr>
          <a:lstStyle>
            <a:lvl1pPr marL="0" indent="0" algn="ctr">
              <a:buNone/>
              <a:defRPr sz="1425" b="0" cap="all" spc="75"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236325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4" name="Footer Placeholder 3"/>
          <p:cNvSpPr>
            <a:spLocks noGrp="1"/>
          </p:cNvSpPr>
          <p:nvPr>
            <p:ph type="ftr" sz="quarter" idx="11"/>
          </p:nvPr>
        </p:nvSpPr>
        <p:spPr/>
        <p:txBody>
          <a:bodyPr/>
          <a:lstStyle/>
          <a:p>
            <a:endParaRPr lang="it-IT">
              <a:solidFill>
                <a:srgbClr val="000000">
                  <a:alpha val="70000"/>
                </a:srgbClr>
              </a:solidFill>
            </a:endParaRPr>
          </a:p>
        </p:txBody>
      </p:sp>
      <p:sp>
        <p:nvSpPr>
          <p:cNvPr id="5" name="Slide Number Placeholder 4"/>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1799124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3" name="Footer Placeholder 2"/>
          <p:cNvSpPr>
            <a:spLocks noGrp="1"/>
          </p:cNvSpPr>
          <p:nvPr>
            <p:ph type="ftr" sz="quarter" idx="11"/>
          </p:nvPr>
        </p:nvSpPr>
        <p:spPr/>
        <p:txBody>
          <a:bodyPr/>
          <a:lstStyle/>
          <a:p>
            <a:endParaRPr lang="it-IT">
              <a:solidFill>
                <a:srgbClr val="000000">
                  <a:alpha val="70000"/>
                </a:srgbClr>
              </a:solidFill>
            </a:endParaRPr>
          </a:p>
        </p:txBody>
      </p:sp>
      <p:sp>
        <p:nvSpPr>
          <p:cNvPr id="4" name="Slide Number Placeholder 3"/>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1551757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60"/>
            <a:ext cx="4486656"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125">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9" name="Date Placeholder 8"/>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1" name="Slide Number Placeholder 10"/>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3209772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8524" y="2243828"/>
            <a:ext cx="449499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21" y="0"/>
            <a:ext cx="6102097" cy="6858000"/>
          </a:xfrm>
          <a:solidFill>
            <a:schemeClr val="bg1">
              <a:lumMod val="85000"/>
            </a:schemeClr>
          </a:solidFill>
        </p:spPr>
        <p:txBody>
          <a:bodyPr anchor="t"/>
          <a:lstStyle>
            <a:lvl1pPr marL="0" indent="0">
              <a:buNone/>
              <a:defRPr sz="2400">
                <a:solidFill>
                  <a:schemeClr val="bg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28"/>
            <a:ext cx="3794760" cy="2194037"/>
          </a:xfrm>
        </p:spPr>
        <p:txBody>
          <a:bodyPr anchor="t" anchorCtr="1">
            <a:normAutofit/>
          </a:bodyPr>
          <a:lstStyle>
            <a:lvl1pPr marL="0" indent="0" algn="ctr">
              <a:buNone/>
              <a:defRPr sz="1125">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83E5133-F98A-4A6B-AFDA-C1BB4E3E4CAA}" type="datetimeFigureOut">
              <a:rPr lang="it-IT" smtClean="0"/>
              <a:pPr/>
              <a:t>24/11/2020</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1182130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22242789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47" y="937260"/>
            <a:ext cx="6198489" cy="498348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4282744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1594742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3746647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269381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19D2E20-8F6E-413B-9FA9-9A7D1E2065C0}" type="datetimeFigureOut">
              <a:rPr lang="it-IT" smtClean="0"/>
              <a:t>24/11/2020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10484724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35" y="2638044"/>
            <a:ext cx="4270247"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9" name="Footer Placeholder 8"/>
          <p:cNvSpPr>
            <a:spLocks noGrp="1"/>
          </p:cNvSpPr>
          <p:nvPr>
            <p:ph type="ftr" sz="quarter" idx="11"/>
          </p:nvPr>
        </p:nvSpPr>
        <p:spPr/>
        <p:txBody>
          <a:body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2726340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9" y="3143250"/>
            <a:ext cx="4253484" cy="2596776"/>
          </a:xfrm>
        </p:spPr>
        <p:txBody>
          <a:bodyPr/>
          <a:lstStyle>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6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8" name="Footer Placeholder 7"/>
          <p:cNvSpPr>
            <a:spLocks noGrp="1"/>
          </p:cNvSpPr>
          <p:nvPr>
            <p:ph type="ftr" sz="quarter" idx="11"/>
          </p:nvPr>
        </p:nvSpPr>
        <p:spPr/>
        <p:txBody>
          <a:bodyPr/>
          <a:lstStyle/>
          <a:p>
            <a:endParaRPr lang="it-IT">
              <a:solidFill>
                <a:srgbClr val="000000">
                  <a:alpha val="70000"/>
                </a:srgbClr>
              </a:solidFill>
            </a:endParaRPr>
          </a:p>
        </p:txBody>
      </p:sp>
      <p:sp>
        <p:nvSpPr>
          <p:cNvPr id="9" name="Slide Number Placeholder 8"/>
          <p:cNvSpPr>
            <a:spLocks noGrp="1"/>
          </p:cNvSpPr>
          <p:nvPr>
            <p:ph type="sldNum" sz="quarter" idx="12"/>
          </p:nvPr>
        </p:nvSpPr>
        <p:spPr/>
        <p:txBody>
          <a:bodyPr/>
          <a:lstStyle/>
          <a:p>
            <a:fld id="{6ECC1935-95B7-4486-BB0F-3A7FC32F2D97}" type="slidenum">
              <a:rPr lang="it-IT" smtClean="0"/>
              <a:pPr/>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2094546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4" name="Footer Placeholder 3"/>
          <p:cNvSpPr>
            <a:spLocks noGrp="1"/>
          </p:cNvSpPr>
          <p:nvPr>
            <p:ph type="ftr" sz="quarter" idx="11"/>
          </p:nvPr>
        </p:nvSpPr>
        <p:spPr/>
        <p:txBody>
          <a:bodyPr/>
          <a:lstStyle/>
          <a:p>
            <a:endParaRPr lang="it-IT">
              <a:solidFill>
                <a:srgbClr val="000000">
                  <a:alpha val="70000"/>
                </a:srgbClr>
              </a:solidFill>
            </a:endParaRPr>
          </a:p>
        </p:txBody>
      </p:sp>
      <p:sp>
        <p:nvSpPr>
          <p:cNvPr id="5" name="Slide Number Placeholder 4"/>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2324702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3" name="Footer Placeholder 2"/>
          <p:cNvSpPr>
            <a:spLocks noGrp="1"/>
          </p:cNvSpPr>
          <p:nvPr>
            <p:ph type="ftr" sz="quarter" idx="11"/>
          </p:nvPr>
        </p:nvSpPr>
        <p:spPr/>
        <p:txBody>
          <a:bodyPr/>
          <a:lstStyle/>
          <a:p>
            <a:endParaRPr lang="it-IT">
              <a:solidFill>
                <a:srgbClr val="000000">
                  <a:alpha val="70000"/>
                </a:srgbClr>
              </a:solidFill>
            </a:endParaRPr>
          </a:p>
        </p:txBody>
      </p:sp>
      <p:sp>
        <p:nvSpPr>
          <p:cNvPr id="4" name="Slide Number Placeholder 3"/>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2432016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5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Date Placeholder 8"/>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1" name="Slide Number Placeholder 10"/>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1093621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8524"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20"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83E5133-F98A-4A6B-AFDA-C1BB4E3E4CAA}" type="datetimeFigureOut">
              <a:rPr lang="it-IT" smtClean="0"/>
              <a:pPr/>
              <a:t>24/11/2020</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it-IT">
              <a:solidFill>
                <a:srgbClr val="000000">
                  <a:alpha val="70000"/>
                </a:srgbClr>
              </a:solidFill>
            </a:endParaRPr>
          </a:p>
        </p:txBody>
      </p:sp>
      <p:sp>
        <p:nvSpPr>
          <p:cNvPr id="10" name="Slide Number Placeholder 9"/>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894493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2139432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47" y="937260"/>
            <a:ext cx="6198489" cy="498348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3E5133-F98A-4A6B-AFDA-C1BB4E3E4CAA}" type="datetimeFigureOut">
              <a:rPr lang="it-IT" smtClean="0">
                <a:solidFill>
                  <a:srgbClr val="000000">
                    <a:alpha val="70000"/>
                  </a:srgbClr>
                </a:solidFill>
              </a:rPr>
              <a:pPr/>
              <a:t>24/11/2020</a:t>
            </a:fld>
            <a:endParaRPr lang="it-IT">
              <a:solidFill>
                <a:srgbClr val="000000">
                  <a:alpha val="70000"/>
                </a:srgbClr>
              </a:solidFill>
            </a:endParaRPr>
          </a:p>
        </p:txBody>
      </p:sp>
      <p:sp>
        <p:nvSpPr>
          <p:cNvPr id="5" name="Footer Placeholder 4"/>
          <p:cNvSpPr>
            <a:spLocks noGrp="1"/>
          </p:cNvSpPr>
          <p:nvPr>
            <p:ph type="ftr" sz="quarter" idx="11"/>
          </p:nvPr>
        </p:nvSpPr>
        <p:spPr/>
        <p:txBody>
          <a:bodyPr/>
          <a:lstStyle/>
          <a:p>
            <a:endParaRPr lang="it-IT">
              <a:solidFill>
                <a:srgbClr val="000000">
                  <a:alpha val="70000"/>
                </a:srgbClr>
              </a:solidFill>
            </a:endParaRPr>
          </a:p>
        </p:txBody>
      </p:sp>
      <p:sp>
        <p:nvSpPr>
          <p:cNvPr id="6" name="Slide Number Placeholder 5"/>
          <p:cNvSpPr>
            <a:spLocks noGrp="1"/>
          </p:cNvSpPr>
          <p:nvPr>
            <p:ph type="sldNum" sz="quarter" idx="12"/>
          </p:nvPr>
        </p:nvSpPr>
        <p:spPr/>
        <p:txBody>
          <a:bodyPr/>
          <a:lstStyle/>
          <a:p>
            <a:fld id="{6ECC1935-95B7-4486-BB0F-3A7FC32F2D97}" type="slidenum">
              <a:rPr lang="it-IT" smtClean="0"/>
              <a:pPr/>
              <a:t>‹N›</a:t>
            </a:fld>
            <a:endParaRPr lang="it-IT"/>
          </a:p>
        </p:txBody>
      </p:sp>
    </p:spTree>
    <p:extLst>
      <p:ext uri="{BB962C8B-B14F-4D97-AF65-F5344CB8AC3E}">
        <p14:creationId xmlns:p14="http://schemas.microsoft.com/office/powerpoint/2010/main" val="1630803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BF35471-485F-D74B-8BCD-7242C455B3E7}"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3289132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F35471-485F-D74B-8BCD-7242C455B3E7}"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175959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D2E20-8F6E-413B-9FA9-9A7D1E2065C0}" type="datetimeFigureOut">
              <a:rPr lang="it-IT" smtClean="0"/>
              <a:t>24/11/2020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4093079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FBF35471-485F-D74B-8BCD-7242C455B3E7}"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2051432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BF35471-485F-D74B-8BCD-7242C455B3E7}" type="datetimeFigureOut">
              <a:rPr lang="it-IT" smtClean="0"/>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4202868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BF35471-485F-D74B-8BCD-7242C455B3E7}" type="datetimeFigureOut">
              <a:rPr lang="it-IT" smtClean="0"/>
              <a:t>24/11/2020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2673247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FBF35471-485F-D74B-8BCD-7242C455B3E7}" type="datetimeFigureOut">
              <a:rPr lang="it-IT" smtClean="0"/>
              <a:t>24/11/2020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1132175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F35471-485F-D74B-8BCD-7242C455B3E7}" type="datetimeFigureOut">
              <a:rPr lang="it-IT" smtClean="0"/>
              <a:t>24/11/2020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236964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F35471-485F-D74B-8BCD-7242C455B3E7}" type="datetimeFigureOut">
              <a:rPr lang="it-IT" smtClean="0"/>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1528281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FBF35471-485F-D74B-8BCD-7242C455B3E7}" type="datetimeFigureOut">
              <a:rPr lang="it-IT" smtClean="0"/>
              <a:t>24/11/2020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2530646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F35471-485F-D74B-8BCD-7242C455B3E7}"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2887998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F35471-485F-D74B-8BCD-7242C455B3E7}" type="datetimeFigureOut">
              <a:rPr lang="it-IT" smtClean="0"/>
              <a:t>24/11/2020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85BF0C-FF0A-1E41-8C7B-5B294A31C092}" type="slidenum">
              <a:rPr lang="it-IT" smtClean="0"/>
              <a:t>‹N›</a:t>
            </a:fld>
            <a:endParaRPr lang="it-IT"/>
          </a:p>
        </p:txBody>
      </p:sp>
    </p:spTree>
    <p:extLst>
      <p:ext uri="{BB962C8B-B14F-4D97-AF65-F5344CB8AC3E}">
        <p14:creationId xmlns:p14="http://schemas.microsoft.com/office/powerpoint/2010/main" val="14999250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en-US"/>
          </a:p>
        </p:txBody>
      </p:sp>
      <p:sp>
        <p:nvSpPr>
          <p:cNvPr id="4" name="Rectangle 4">
            <a:extLst>
              <a:ext uri="{FF2B5EF4-FFF2-40B4-BE49-F238E27FC236}">
                <a16:creationId xmlns:a16="http://schemas.microsoft.com/office/drawing/2014/main" id="{A460687C-8C17-4B3C-8C7E-DF62BA00D47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28BE8CD-A011-41A2-B357-4E4B7776724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FE378D6-0B70-4BA4-92D7-C4DB366EFD84}"/>
              </a:ext>
            </a:extLst>
          </p:cNvPr>
          <p:cNvSpPr>
            <a:spLocks noGrp="1" noChangeArrowheads="1"/>
          </p:cNvSpPr>
          <p:nvPr>
            <p:ph type="sldNum" sz="quarter" idx="12"/>
          </p:nvPr>
        </p:nvSpPr>
        <p:spPr>
          <a:ln/>
        </p:spPr>
        <p:txBody>
          <a:bodyPr/>
          <a:lstStyle>
            <a:lvl1pPr>
              <a:defRPr/>
            </a:lvl1pPr>
          </a:lstStyle>
          <a:p>
            <a:fld id="{DCA5445F-74BB-4EA6-BDA8-C27EF16F0E78}" type="slidenum">
              <a:rPr lang="it-IT" altLang="it-IT"/>
              <a:pPr/>
              <a:t>‹N›</a:t>
            </a:fld>
            <a:endParaRPr lang="it-IT" altLang="it-IT"/>
          </a:p>
        </p:txBody>
      </p:sp>
    </p:spTree>
    <p:extLst>
      <p:ext uri="{BB962C8B-B14F-4D97-AF65-F5344CB8AC3E}">
        <p14:creationId xmlns:p14="http://schemas.microsoft.com/office/powerpoint/2010/main" val="362147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19D2E20-8F6E-413B-9FA9-9A7D1E2065C0}" type="datetimeFigureOut">
              <a:rPr lang="it-IT" smtClean="0"/>
              <a:t>24/11/2020</a:t>
            </a:fld>
            <a:endParaRPr lang="it-IT"/>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it-IT"/>
          </a:p>
        </p:txBody>
      </p:sp>
      <p:sp>
        <p:nvSpPr>
          <p:cNvPr id="7" name="Slide Number Placeholder 6"/>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37857738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69D345B9-7D82-429B-9924-AAB4AA83046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9E4E35E-0426-431F-B88F-CC2C08FF88E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194F00F-6340-48C2-BA04-B3530D09EEE2}"/>
              </a:ext>
            </a:extLst>
          </p:cNvPr>
          <p:cNvSpPr>
            <a:spLocks noGrp="1" noChangeArrowheads="1"/>
          </p:cNvSpPr>
          <p:nvPr>
            <p:ph type="sldNum" sz="quarter" idx="12"/>
          </p:nvPr>
        </p:nvSpPr>
        <p:spPr>
          <a:ln/>
        </p:spPr>
        <p:txBody>
          <a:bodyPr/>
          <a:lstStyle>
            <a:lvl1pPr>
              <a:defRPr/>
            </a:lvl1pPr>
          </a:lstStyle>
          <a:p>
            <a:fld id="{B485CFFA-186B-4416-A253-63498582855E}" type="slidenum">
              <a:rPr lang="it-IT" altLang="it-IT"/>
              <a:pPr/>
              <a:t>‹N›</a:t>
            </a:fld>
            <a:endParaRPr lang="it-IT" altLang="it-IT"/>
          </a:p>
        </p:txBody>
      </p:sp>
    </p:spTree>
    <p:extLst>
      <p:ext uri="{BB962C8B-B14F-4D97-AF65-F5344CB8AC3E}">
        <p14:creationId xmlns:p14="http://schemas.microsoft.com/office/powerpoint/2010/main" val="3888218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8F156F5A-B185-416F-969B-17E97D6A8F6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8A7C7F7-041A-4FEF-92D6-AB16AA71598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71C3856-D966-4814-B20D-A7237DB5F6AC}"/>
              </a:ext>
            </a:extLst>
          </p:cNvPr>
          <p:cNvSpPr>
            <a:spLocks noGrp="1" noChangeArrowheads="1"/>
          </p:cNvSpPr>
          <p:nvPr>
            <p:ph type="sldNum" sz="quarter" idx="12"/>
          </p:nvPr>
        </p:nvSpPr>
        <p:spPr>
          <a:ln/>
        </p:spPr>
        <p:txBody>
          <a:bodyPr/>
          <a:lstStyle>
            <a:lvl1pPr>
              <a:defRPr/>
            </a:lvl1pPr>
          </a:lstStyle>
          <a:p>
            <a:fld id="{4065F91C-FBE6-41CF-B09D-7A4C5D3DCF72}" type="slidenum">
              <a:rPr lang="it-IT" altLang="it-IT"/>
              <a:pPr/>
              <a:t>‹N›</a:t>
            </a:fld>
            <a:endParaRPr lang="it-IT" altLang="it-IT"/>
          </a:p>
        </p:txBody>
      </p:sp>
    </p:spTree>
    <p:extLst>
      <p:ext uri="{BB962C8B-B14F-4D97-AF65-F5344CB8AC3E}">
        <p14:creationId xmlns:p14="http://schemas.microsoft.com/office/powerpoint/2010/main" val="4035628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a:extLst>
              <a:ext uri="{FF2B5EF4-FFF2-40B4-BE49-F238E27FC236}">
                <a16:creationId xmlns:a16="http://schemas.microsoft.com/office/drawing/2014/main" id="{065301D3-6B18-4E38-A194-0FAE45D0058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F0EDA20-32D6-49EE-B1DC-8E61725C372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F70BDD5-7F41-4F25-9275-F8549F05E7D8}"/>
              </a:ext>
            </a:extLst>
          </p:cNvPr>
          <p:cNvSpPr>
            <a:spLocks noGrp="1" noChangeArrowheads="1"/>
          </p:cNvSpPr>
          <p:nvPr>
            <p:ph type="sldNum" sz="quarter" idx="12"/>
          </p:nvPr>
        </p:nvSpPr>
        <p:spPr>
          <a:ln/>
        </p:spPr>
        <p:txBody>
          <a:bodyPr/>
          <a:lstStyle>
            <a:lvl1pPr>
              <a:defRPr/>
            </a:lvl1pPr>
          </a:lstStyle>
          <a:p>
            <a:fld id="{7AC549B7-BA36-4F55-BC72-5A24F07F8A82}" type="slidenum">
              <a:rPr lang="it-IT" altLang="it-IT"/>
              <a:pPr/>
              <a:t>‹N›</a:t>
            </a:fld>
            <a:endParaRPr lang="it-IT" altLang="it-IT"/>
          </a:p>
        </p:txBody>
      </p:sp>
    </p:spTree>
    <p:extLst>
      <p:ext uri="{BB962C8B-B14F-4D97-AF65-F5344CB8AC3E}">
        <p14:creationId xmlns:p14="http://schemas.microsoft.com/office/powerpoint/2010/main" val="5490872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a:extLst>
              <a:ext uri="{FF2B5EF4-FFF2-40B4-BE49-F238E27FC236}">
                <a16:creationId xmlns:a16="http://schemas.microsoft.com/office/drawing/2014/main" id="{310868FE-9D11-4667-ABAD-092B320E651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D0224C24-88BD-4C0C-AD38-0239C8118AD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7AFAB732-1D3C-4116-8361-44CB35FAB92D}"/>
              </a:ext>
            </a:extLst>
          </p:cNvPr>
          <p:cNvSpPr>
            <a:spLocks noGrp="1" noChangeArrowheads="1"/>
          </p:cNvSpPr>
          <p:nvPr>
            <p:ph type="sldNum" sz="quarter" idx="12"/>
          </p:nvPr>
        </p:nvSpPr>
        <p:spPr>
          <a:ln/>
        </p:spPr>
        <p:txBody>
          <a:bodyPr/>
          <a:lstStyle>
            <a:lvl1pPr>
              <a:defRPr/>
            </a:lvl1pPr>
          </a:lstStyle>
          <a:p>
            <a:fld id="{49A93CBA-65D0-4088-B2A2-CFA6544BE9A3}" type="slidenum">
              <a:rPr lang="it-IT" altLang="it-IT"/>
              <a:pPr/>
              <a:t>‹N›</a:t>
            </a:fld>
            <a:endParaRPr lang="it-IT" altLang="it-IT"/>
          </a:p>
        </p:txBody>
      </p:sp>
    </p:spTree>
    <p:extLst>
      <p:ext uri="{BB962C8B-B14F-4D97-AF65-F5344CB8AC3E}">
        <p14:creationId xmlns:p14="http://schemas.microsoft.com/office/powerpoint/2010/main" val="3557778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a:extLst>
              <a:ext uri="{FF2B5EF4-FFF2-40B4-BE49-F238E27FC236}">
                <a16:creationId xmlns:a16="http://schemas.microsoft.com/office/drawing/2014/main" id="{DED367EA-E639-4D01-946F-E9E7D97E0BBA}"/>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C189B12-C15D-4B54-9AB1-F75B029DE3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36F9C5EF-1A6F-431D-9E2B-0D780CE6AA6A}"/>
              </a:ext>
            </a:extLst>
          </p:cNvPr>
          <p:cNvSpPr>
            <a:spLocks noGrp="1" noChangeArrowheads="1"/>
          </p:cNvSpPr>
          <p:nvPr>
            <p:ph type="sldNum" sz="quarter" idx="12"/>
          </p:nvPr>
        </p:nvSpPr>
        <p:spPr>
          <a:ln/>
        </p:spPr>
        <p:txBody>
          <a:bodyPr/>
          <a:lstStyle>
            <a:lvl1pPr>
              <a:defRPr/>
            </a:lvl1pPr>
          </a:lstStyle>
          <a:p>
            <a:fld id="{BDCC3593-F421-41C1-9309-C856E4D214E0}" type="slidenum">
              <a:rPr lang="it-IT" altLang="it-IT"/>
              <a:pPr/>
              <a:t>‹N›</a:t>
            </a:fld>
            <a:endParaRPr lang="it-IT" altLang="it-IT"/>
          </a:p>
        </p:txBody>
      </p:sp>
    </p:spTree>
    <p:extLst>
      <p:ext uri="{BB962C8B-B14F-4D97-AF65-F5344CB8AC3E}">
        <p14:creationId xmlns:p14="http://schemas.microsoft.com/office/powerpoint/2010/main" val="5530990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C8DCEA-1887-48C2-837C-2FDF78CB17AE}"/>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D0042354-0647-4308-AFAB-BD919C94258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7532B18-8937-4D24-8367-127D21EFAC11}"/>
              </a:ext>
            </a:extLst>
          </p:cNvPr>
          <p:cNvSpPr>
            <a:spLocks noGrp="1" noChangeArrowheads="1"/>
          </p:cNvSpPr>
          <p:nvPr>
            <p:ph type="sldNum" sz="quarter" idx="12"/>
          </p:nvPr>
        </p:nvSpPr>
        <p:spPr>
          <a:ln/>
        </p:spPr>
        <p:txBody>
          <a:bodyPr/>
          <a:lstStyle>
            <a:lvl1pPr>
              <a:defRPr/>
            </a:lvl1pPr>
          </a:lstStyle>
          <a:p>
            <a:fld id="{3DC5B840-35DD-492C-9F87-790C348E9562}" type="slidenum">
              <a:rPr lang="it-IT" altLang="it-IT"/>
              <a:pPr/>
              <a:t>‹N›</a:t>
            </a:fld>
            <a:endParaRPr lang="it-IT" altLang="it-IT"/>
          </a:p>
        </p:txBody>
      </p:sp>
    </p:spTree>
    <p:extLst>
      <p:ext uri="{BB962C8B-B14F-4D97-AF65-F5344CB8AC3E}">
        <p14:creationId xmlns:p14="http://schemas.microsoft.com/office/powerpoint/2010/main" val="1063561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D446536A-AC51-41E6-9BC6-1CC9CADC40D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8E5931D-E33C-4363-ABAA-CB18C03A87C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39E5A4E-F268-4207-8B32-EEB2F2A55A1F}"/>
              </a:ext>
            </a:extLst>
          </p:cNvPr>
          <p:cNvSpPr>
            <a:spLocks noGrp="1" noChangeArrowheads="1"/>
          </p:cNvSpPr>
          <p:nvPr>
            <p:ph type="sldNum" sz="quarter" idx="12"/>
          </p:nvPr>
        </p:nvSpPr>
        <p:spPr>
          <a:ln/>
        </p:spPr>
        <p:txBody>
          <a:bodyPr/>
          <a:lstStyle>
            <a:lvl1pPr>
              <a:defRPr/>
            </a:lvl1pPr>
          </a:lstStyle>
          <a:p>
            <a:fld id="{E3CEC115-B4AF-4B9C-89F7-2370C914A1D4}" type="slidenum">
              <a:rPr lang="it-IT" altLang="it-IT"/>
              <a:pPr/>
              <a:t>‹N›</a:t>
            </a:fld>
            <a:endParaRPr lang="it-IT" altLang="it-IT"/>
          </a:p>
        </p:txBody>
      </p:sp>
    </p:spTree>
    <p:extLst>
      <p:ext uri="{BB962C8B-B14F-4D97-AF65-F5344CB8AC3E}">
        <p14:creationId xmlns:p14="http://schemas.microsoft.com/office/powerpoint/2010/main" val="3564416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7CE6EEF-916B-41CC-96D4-4B7D27711FB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B4D7EEE-25A6-4C89-B366-11E1380BD7D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6A68E46-F38F-4D8F-B42A-82665E7B1933}"/>
              </a:ext>
            </a:extLst>
          </p:cNvPr>
          <p:cNvSpPr>
            <a:spLocks noGrp="1" noChangeArrowheads="1"/>
          </p:cNvSpPr>
          <p:nvPr>
            <p:ph type="sldNum" sz="quarter" idx="12"/>
          </p:nvPr>
        </p:nvSpPr>
        <p:spPr>
          <a:ln/>
        </p:spPr>
        <p:txBody>
          <a:bodyPr/>
          <a:lstStyle>
            <a:lvl1pPr>
              <a:defRPr/>
            </a:lvl1pPr>
          </a:lstStyle>
          <a:p>
            <a:fld id="{6D42AB28-087E-441B-B620-7F2EF300488D}" type="slidenum">
              <a:rPr lang="it-IT" altLang="it-IT"/>
              <a:pPr/>
              <a:t>‹N›</a:t>
            </a:fld>
            <a:endParaRPr lang="it-IT" altLang="it-IT"/>
          </a:p>
        </p:txBody>
      </p:sp>
    </p:spTree>
    <p:extLst>
      <p:ext uri="{BB962C8B-B14F-4D97-AF65-F5344CB8AC3E}">
        <p14:creationId xmlns:p14="http://schemas.microsoft.com/office/powerpoint/2010/main" val="3630616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87A060DB-2A9C-495D-BCFD-3728C66A735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B7B9B58-0130-4FB1-8F34-79E0FE0656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C7180B9-00B5-410B-97E0-D9DBAC4D300A}"/>
              </a:ext>
            </a:extLst>
          </p:cNvPr>
          <p:cNvSpPr>
            <a:spLocks noGrp="1" noChangeArrowheads="1"/>
          </p:cNvSpPr>
          <p:nvPr>
            <p:ph type="sldNum" sz="quarter" idx="12"/>
          </p:nvPr>
        </p:nvSpPr>
        <p:spPr>
          <a:ln/>
        </p:spPr>
        <p:txBody>
          <a:bodyPr/>
          <a:lstStyle>
            <a:lvl1pPr>
              <a:defRPr/>
            </a:lvl1pPr>
          </a:lstStyle>
          <a:p>
            <a:fld id="{B26F5A8C-1B7C-4E85-B6AC-71F904EF4EDF}" type="slidenum">
              <a:rPr lang="it-IT" altLang="it-IT"/>
              <a:pPr/>
              <a:t>‹N›</a:t>
            </a:fld>
            <a:endParaRPr lang="it-IT" altLang="it-IT"/>
          </a:p>
        </p:txBody>
      </p:sp>
    </p:spTree>
    <p:extLst>
      <p:ext uri="{BB962C8B-B14F-4D97-AF65-F5344CB8AC3E}">
        <p14:creationId xmlns:p14="http://schemas.microsoft.com/office/powerpoint/2010/main" val="1358945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A5A6B146-750C-4169-A719-D246B0D37F5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AAED27C-4F92-4D42-A096-6BF4D7578A8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242A7D9-418F-4CD1-8100-EB85AF148F60}"/>
              </a:ext>
            </a:extLst>
          </p:cNvPr>
          <p:cNvSpPr>
            <a:spLocks noGrp="1" noChangeArrowheads="1"/>
          </p:cNvSpPr>
          <p:nvPr>
            <p:ph type="sldNum" sz="quarter" idx="12"/>
          </p:nvPr>
        </p:nvSpPr>
        <p:spPr>
          <a:ln/>
        </p:spPr>
        <p:txBody>
          <a:bodyPr/>
          <a:lstStyle>
            <a:lvl1pPr>
              <a:defRPr/>
            </a:lvl1pPr>
          </a:lstStyle>
          <a:p>
            <a:fld id="{4A391170-7448-4FC3-B2DB-6C16F5238868}" type="slidenum">
              <a:rPr lang="it-IT" altLang="it-IT"/>
              <a:pPr/>
              <a:t>‹N›</a:t>
            </a:fld>
            <a:endParaRPr lang="it-IT" altLang="it-IT"/>
          </a:p>
        </p:txBody>
      </p:sp>
    </p:spTree>
    <p:extLst>
      <p:ext uri="{BB962C8B-B14F-4D97-AF65-F5344CB8AC3E}">
        <p14:creationId xmlns:p14="http://schemas.microsoft.com/office/powerpoint/2010/main" val="3749264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819D2E20-8F6E-413B-9FA9-9A7D1E2065C0}" type="datetimeFigureOut">
              <a:rPr lang="it-IT" smtClean="0"/>
              <a:t>24/11/2020</a:t>
            </a:fld>
            <a:endParaRPr lang="it-IT"/>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it-IT"/>
          </a:p>
        </p:txBody>
      </p:sp>
      <p:sp>
        <p:nvSpPr>
          <p:cNvPr id="7" name="Slide Number Placeholder 6"/>
          <p:cNvSpPr>
            <a:spLocks noGrp="1"/>
          </p:cNvSpPr>
          <p:nvPr>
            <p:ph type="sldNum" sz="quarter" idx="12"/>
          </p:nvPr>
        </p:nvSpPr>
        <p:spPr/>
        <p:txBody>
          <a:bodyPr/>
          <a:lstStyle/>
          <a:p>
            <a:fld id="{3021DF51-921A-45EB-91CD-5DD9384A1741}" type="slidenum">
              <a:rPr lang="it-IT" smtClean="0"/>
              <a:t>‹N›</a:t>
            </a:fld>
            <a:endParaRPr lang="it-IT"/>
          </a:p>
        </p:txBody>
      </p:sp>
    </p:spTree>
    <p:extLst>
      <p:ext uri="{BB962C8B-B14F-4D97-AF65-F5344CB8AC3E}">
        <p14:creationId xmlns:p14="http://schemas.microsoft.com/office/powerpoint/2010/main" val="2371726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78178" name="Group 2"/>
          <p:cNvGrpSpPr>
            <a:grpSpLocks/>
          </p:cNvGrpSpPr>
          <p:nvPr/>
        </p:nvGrpSpPr>
        <p:grpSpPr bwMode="auto">
          <a:xfrm>
            <a:off x="1" y="1"/>
            <a:ext cx="12187767" cy="6850063"/>
            <a:chOff x="0" y="0"/>
            <a:chExt cx="5758" cy="4315"/>
          </a:xfrm>
        </p:grpSpPr>
        <p:grpSp>
          <p:nvGrpSpPr>
            <p:cNvPr id="178179" name="Group 3"/>
            <p:cNvGrpSpPr>
              <a:grpSpLocks/>
            </p:cNvGrpSpPr>
            <p:nvPr userDrawn="1"/>
          </p:nvGrpSpPr>
          <p:grpSpPr bwMode="auto">
            <a:xfrm>
              <a:off x="1728" y="2230"/>
              <a:ext cx="4027" cy="2085"/>
              <a:chOff x="1728" y="2230"/>
              <a:chExt cx="4027" cy="2085"/>
            </a:xfrm>
          </p:grpSpPr>
          <p:sp>
            <p:nvSpPr>
              <p:cNvPr id="178180"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1"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2"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3"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4"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8185"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8186"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8187"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it-IT" altLang="it-IT" noProof="0"/>
              <a:t>Fare clic per modificare lo stile del titolo</a:t>
            </a:r>
          </a:p>
        </p:txBody>
      </p:sp>
      <p:sp>
        <p:nvSpPr>
          <p:cNvPr id="17818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it-IT" altLang="it-IT" noProof="0"/>
              <a:t>Fare clic per modificare lo stile del sottotitolo dello schema</a:t>
            </a:r>
          </a:p>
        </p:txBody>
      </p:sp>
      <p:sp>
        <p:nvSpPr>
          <p:cNvPr id="178189" name="Rectangle 13"/>
          <p:cNvSpPr>
            <a:spLocks noGrp="1" noChangeArrowheads="1"/>
          </p:cNvSpPr>
          <p:nvPr>
            <p:ph type="dt" sz="quarter" idx="2"/>
          </p:nvPr>
        </p:nvSpPr>
        <p:spPr>
          <a:xfrm>
            <a:off x="609600" y="6248400"/>
            <a:ext cx="2844800" cy="476250"/>
          </a:xfrm>
        </p:spPr>
        <p:txBody>
          <a:bodyPr/>
          <a:lstStyle>
            <a:lvl1pPr>
              <a:defRPr/>
            </a:lvl1pPr>
          </a:lstStyle>
          <a:p>
            <a:endParaRPr lang="it-IT" altLang="it-IT">
              <a:solidFill>
                <a:srgbClr val="FFFFFF"/>
              </a:solidFill>
            </a:endParaRPr>
          </a:p>
        </p:txBody>
      </p:sp>
      <p:sp>
        <p:nvSpPr>
          <p:cNvPr id="178190" name="Rectangle 14"/>
          <p:cNvSpPr>
            <a:spLocks noGrp="1" noChangeArrowheads="1"/>
          </p:cNvSpPr>
          <p:nvPr>
            <p:ph type="ftr" sz="quarter" idx="3"/>
          </p:nvPr>
        </p:nvSpPr>
        <p:spPr>
          <a:xfrm>
            <a:off x="4165600" y="6251575"/>
            <a:ext cx="3860800" cy="476250"/>
          </a:xfrm>
        </p:spPr>
        <p:txBody>
          <a:bodyPr/>
          <a:lstStyle>
            <a:lvl1pPr>
              <a:defRPr/>
            </a:lvl1pPr>
          </a:lstStyle>
          <a:p>
            <a:endParaRPr lang="it-IT" altLang="it-IT">
              <a:solidFill>
                <a:srgbClr val="FFFFFF"/>
              </a:solidFill>
            </a:endParaRPr>
          </a:p>
        </p:txBody>
      </p:sp>
      <p:sp>
        <p:nvSpPr>
          <p:cNvPr id="178191" name="Rectangle 15"/>
          <p:cNvSpPr>
            <a:spLocks noGrp="1" noChangeArrowheads="1"/>
          </p:cNvSpPr>
          <p:nvPr>
            <p:ph type="sldNum" sz="quarter" idx="4"/>
          </p:nvPr>
        </p:nvSpPr>
        <p:spPr>
          <a:xfrm>
            <a:off x="8737600" y="6254750"/>
            <a:ext cx="2844800" cy="476250"/>
          </a:xfrm>
        </p:spPr>
        <p:txBody>
          <a:bodyPr/>
          <a:lstStyle>
            <a:lvl1pPr>
              <a:defRPr/>
            </a:lvl1pPr>
          </a:lstStyle>
          <a:p>
            <a:fld id="{2737B4A8-E911-4611-BCEC-6E165B70FB36}" type="slidenum">
              <a:rPr lang="it-IT" altLang="it-IT">
                <a:solidFill>
                  <a:srgbClr val="FFFFFF"/>
                </a:solidFill>
              </a:rPr>
              <a:pPr/>
              <a:t>‹N›</a:t>
            </a:fld>
            <a:endParaRPr lang="it-IT" altLang="it-IT">
              <a:solidFill>
                <a:srgbClr val="FFFFFF"/>
              </a:solidFill>
            </a:endParaRPr>
          </a:p>
        </p:txBody>
      </p:sp>
    </p:spTree>
    <p:extLst>
      <p:ext uri="{BB962C8B-B14F-4D97-AF65-F5344CB8AC3E}">
        <p14:creationId xmlns:p14="http://schemas.microsoft.com/office/powerpoint/2010/main" val="10704257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E789D1FB-5E7C-450F-9734-E3BB5222B3A3}" type="slidenum">
              <a:rPr lang="it-IT" altLang="it-IT">
                <a:solidFill>
                  <a:srgbClr val="FFFFFF"/>
                </a:solidFill>
              </a:rPr>
              <a:pPr/>
              <a:t>‹N›</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87465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DE4EE11A-9F1F-4521-9E0C-29931314D3E5}" type="slidenum">
              <a:rPr lang="it-IT" altLang="it-IT">
                <a:solidFill>
                  <a:srgbClr val="FFFFFF"/>
                </a:solidFill>
              </a:rPr>
              <a:pPr/>
              <a:t>‹N›</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742675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1"/>
          </p:nvPr>
        </p:nvSpPr>
        <p:spPr/>
        <p:txBody>
          <a:bodyPr/>
          <a:lstStyle>
            <a:lvl1pPr>
              <a:defRPr/>
            </a:lvl1pPr>
          </a:lstStyle>
          <a:p>
            <a:fld id="{3DB93D1F-3923-49D7-BDEF-8188820DDCF0}" type="slidenum">
              <a:rPr lang="it-IT" altLang="it-IT">
                <a:solidFill>
                  <a:srgbClr val="FFFFFF"/>
                </a:solidFill>
              </a:rPr>
              <a:pPr/>
              <a:t>‹N›</a:t>
            </a:fld>
            <a:endParaRPr lang="it-IT" altLang="it-IT">
              <a:solidFill>
                <a:srgbClr val="FFFFFF"/>
              </a:solidFill>
            </a:endParaRPr>
          </a:p>
        </p:txBody>
      </p:sp>
      <p:sp>
        <p:nvSpPr>
          <p:cNvPr id="7" name="Segnaposto piè di pagina 6"/>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383332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ltLang="it-IT">
              <a:solidFill>
                <a:srgbClr val="FFFFFF"/>
              </a:solidFill>
            </a:endParaRPr>
          </a:p>
        </p:txBody>
      </p:sp>
      <p:sp>
        <p:nvSpPr>
          <p:cNvPr id="8" name="Segnaposto numero diapositiva 7"/>
          <p:cNvSpPr>
            <a:spLocks noGrp="1"/>
          </p:cNvSpPr>
          <p:nvPr>
            <p:ph type="sldNum" sz="quarter" idx="11"/>
          </p:nvPr>
        </p:nvSpPr>
        <p:spPr/>
        <p:txBody>
          <a:bodyPr/>
          <a:lstStyle>
            <a:lvl1pPr>
              <a:defRPr/>
            </a:lvl1pPr>
          </a:lstStyle>
          <a:p>
            <a:fld id="{74562C54-ACF0-4B55-AE50-B0ADBEB4968F}" type="slidenum">
              <a:rPr lang="it-IT" altLang="it-IT">
                <a:solidFill>
                  <a:srgbClr val="FFFFFF"/>
                </a:solidFill>
              </a:rPr>
              <a:pPr/>
              <a:t>‹N›</a:t>
            </a:fld>
            <a:endParaRPr lang="it-IT" altLang="it-IT">
              <a:solidFill>
                <a:srgbClr val="FFFFFF"/>
              </a:solidFill>
            </a:endParaRPr>
          </a:p>
        </p:txBody>
      </p:sp>
      <p:sp>
        <p:nvSpPr>
          <p:cNvPr id="9" name="Segnaposto piè di pagina 8"/>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772633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it-IT" altLang="it-IT">
              <a:solidFill>
                <a:srgbClr val="FFFFFF"/>
              </a:solidFill>
            </a:endParaRPr>
          </a:p>
        </p:txBody>
      </p:sp>
      <p:sp>
        <p:nvSpPr>
          <p:cNvPr id="4" name="Segnaposto numero diapositiva 3"/>
          <p:cNvSpPr>
            <a:spLocks noGrp="1"/>
          </p:cNvSpPr>
          <p:nvPr>
            <p:ph type="sldNum" sz="quarter" idx="11"/>
          </p:nvPr>
        </p:nvSpPr>
        <p:spPr/>
        <p:txBody>
          <a:bodyPr/>
          <a:lstStyle>
            <a:lvl1pPr>
              <a:defRPr/>
            </a:lvl1pPr>
          </a:lstStyle>
          <a:p>
            <a:fld id="{EF726033-A76F-4566-A70A-31570F68EC7C}" type="slidenum">
              <a:rPr lang="it-IT" altLang="it-IT">
                <a:solidFill>
                  <a:srgbClr val="FFFFFF"/>
                </a:solidFill>
              </a:rPr>
              <a:pPr/>
              <a:t>‹N›</a:t>
            </a:fld>
            <a:endParaRPr lang="it-IT" altLang="it-IT">
              <a:solidFill>
                <a:srgbClr val="FFFFFF"/>
              </a:solidFill>
            </a:endParaRPr>
          </a:p>
        </p:txBody>
      </p:sp>
      <p:sp>
        <p:nvSpPr>
          <p:cNvPr id="5" name="Segnaposto piè di pagina 4"/>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2340217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FFFFFF"/>
              </a:solidFill>
            </a:endParaRPr>
          </a:p>
        </p:txBody>
      </p:sp>
      <p:sp>
        <p:nvSpPr>
          <p:cNvPr id="3" name="Segnaposto numero diapositiva 2"/>
          <p:cNvSpPr>
            <a:spLocks noGrp="1"/>
          </p:cNvSpPr>
          <p:nvPr>
            <p:ph type="sldNum" sz="quarter" idx="11"/>
          </p:nvPr>
        </p:nvSpPr>
        <p:spPr/>
        <p:txBody>
          <a:bodyPr/>
          <a:lstStyle>
            <a:lvl1pPr>
              <a:defRPr/>
            </a:lvl1pPr>
          </a:lstStyle>
          <a:p>
            <a:fld id="{F958A614-BC75-4737-B188-F0C9D3C8BE85}" type="slidenum">
              <a:rPr lang="it-IT" altLang="it-IT">
                <a:solidFill>
                  <a:srgbClr val="FFFFFF"/>
                </a:solidFill>
              </a:rPr>
              <a:pPr/>
              <a:t>‹N›</a:t>
            </a:fld>
            <a:endParaRPr lang="it-IT" altLang="it-IT">
              <a:solidFill>
                <a:srgbClr val="FFFFFF"/>
              </a:solidFill>
            </a:endParaRPr>
          </a:p>
        </p:txBody>
      </p:sp>
      <p:sp>
        <p:nvSpPr>
          <p:cNvPr id="4" name="Segnaposto piè di pagina 3"/>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28162175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1"/>
          </p:nvPr>
        </p:nvSpPr>
        <p:spPr/>
        <p:txBody>
          <a:bodyPr/>
          <a:lstStyle>
            <a:lvl1pPr>
              <a:defRPr/>
            </a:lvl1pPr>
          </a:lstStyle>
          <a:p>
            <a:fld id="{630C452A-6F8A-455A-A40F-D2976D38FA61}" type="slidenum">
              <a:rPr lang="it-IT" altLang="it-IT">
                <a:solidFill>
                  <a:srgbClr val="FFFFFF"/>
                </a:solidFill>
              </a:rPr>
              <a:pPr/>
              <a:t>‹N›</a:t>
            </a:fld>
            <a:endParaRPr lang="it-IT" altLang="it-IT">
              <a:solidFill>
                <a:srgbClr val="FFFFFF"/>
              </a:solidFill>
            </a:endParaRPr>
          </a:p>
        </p:txBody>
      </p:sp>
      <p:sp>
        <p:nvSpPr>
          <p:cNvPr id="7" name="Segnaposto piè di pagina 6"/>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33251133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1"/>
          </p:nvPr>
        </p:nvSpPr>
        <p:spPr/>
        <p:txBody>
          <a:bodyPr/>
          <a:lstStyle>
            <a:lvl1pPr>
              <a:defRPr/>
            </a:lvl1pPr>
          </a:lstStyle>
          <a:p>
            <a:fld id="{73BE4705-A1B4-4887-8F1D-D59F3E0AD1C0}" type="slidenum">
              <a:rPr lang="it-IT" altLang="it-IT">
                <a:solidFill>
                  <a:srgbClr val="FFFFFF"/>
                </a:solidFill>
              </a:rPr>
              <a:pPr/>
              <a:t>‹N›</a:t>
            </a:fld>
            <a:endParaRPr lang="it-IT" altLang="it-IT">
              <a:solidFill>
                <a:srgbClr val="FFFFFF"/>
              </a:solidFill>
            </a:endParaRPr>
          </a:p>
        </p:txBody>
      </p:sp>
      <p:sp>
        <p:nvSpPr>
          <p:cNvPr id="7" name="Segnaposto piè di pagina 6"/>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982462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FFFFFF"/>
              </a:solidFill>
            </a:endParaRPr>
          </a:p>
        </p:txBody>
      </p:sp>
      <p:sp>
        <p:nvSpPr>
          <p:cNvPr id="5" name="Segnaposto numero diapositiva 4"/>
          <p:cNvSpPr>
            <a:spLocks noGrp="1"/>
          </p:cNvSpPr>
          <p:nvPr>
            <p:ph type="sldNum" sz="quarter" idx="11"/>
          </p:nvPr>
        </p:nvSpPr>
        <p:spPr/>
        <p:txBody>
          <a:bodyPr/>
          <a:lstStyle>
            <a:lvl1pPr>
              <a:defRPr/>
            </a:lvl1pPr>
          </a:lstStyle>
          <a:p>
            <a:fld id="{417D16DC-31B6-479E-A315-EDD242F009A5}" type="slidenum">
              <a:rPr lang="it-IT" altLang="it-IT">
                <a:solidFill>
                  <a:srgbClr val="FFFFFF"/>
                </a:solidFill>
              </a:rPr>
              <a:pPr/>
              <a:t>‹N›</a:t>
            </a:fld>
            <a:endParaRPr lang="it-IT" altLang="it-IT">
              <a:solidFill>
                <a:srgbClr val="FFFFFF"/>
              </a:solidFill>
            </a:endParaRPr>
          </a:p>
        </p:txBody>
      </p:sp>
      <p:sp>
        <p:nvSpPr>
          <p:cNvPr id="6" name="Segnaposto piè di pagina 5"/>
          <p:cNvSpPr>
            <a:spLocks noGrp="1"/>
          </p:cNvSpPr>
          <p:nvPr>
            <p:ph type="ftr" sz="quarter" idx="12"/>
          </p:nvPr>
        </p:nvSpPr>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199632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jpe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jpe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theme" Target="../theme/theme1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image" Target="../media/image1.jpeg"/><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theme" Target="../theme/theme22.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19D2E20-8F6E-413B-9FA9-9A7D1E2065C0}" type="datetimeFigureOut">
              <a:rPr lang="it-IT" smtClean="0"/>
              <a:t>24/11/2020</a:t>
            </a:fld>
            <a:endParaRPr lang="it-IT"/>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021DF51-921A-45EB-91CD-5DD9384A1741}" type="slidenum">
              <a:rPr lang="it-IT" smtClean="0"/>
              <a:t>‹N›</a:t>
            </a:fld>
            <a:endParaRPr lang="it-IT"/>
          </a:p>
        </p:txBody>
      </p:sp>
    </p:spTree>
    <p:extLst>
      <p:ext uri="{BB962C8B-B14F-4D97-AF65-F5344CB8AC3E}">
        <p14:creationId xmlns:p14="http://schemas.microsoft.com/office/powerpoint/2010/main" val="34065382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altLang="it-IT">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E9234B-B7D0-4394-8508-030AE4DF6A7C}"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1543660998"/>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79E53-E4F0-4A6B-AADD-7F823708A4E2}" type="datetimeFigureOut">
              <a:rPr lang="it-IT" smtClean="0"/>
              <a:pPr/>
              <a:t>24/11/2020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AAFD9-6773-4DE7-9FB2-DEB84BCAEE82}" type="slidenum">
              <a:rPr lang="it-IT" smtClean="0"/>
              <a:pPr/>
              <a:t>‹N›</a:t>
            </a:fld>
            <a:endParaRPr lang="it-IT"/>
          </a:p>
        </p:txBody>
      </p:sp>
    </p:spTree>
    <p:extLst>
      <p:ext uri="{BB962C8B-B14F-4D97-AF65-F5344CB8AC3E}">
        <p14:creationId xmlns:p14="http://schemas.microsoft.com/office/powerpoint/2010/main" val="35257742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FFFFFF"/>
                </a:solidFill>
                <a:latin typeface="+mn-lt"/>
                <a:cs typeface="+mn-cs"/>
              </a:defRPr>
            </a:lvl1pPr>
          </a:lstStyle>
          <a:p>
            <a:pPr>
              <a:defRPr/>
            </a:pPr>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FFFF"/>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FFFFFF"/>
                </a:solidFill>
                <a:latin typeface="+mn-lt"/>
                <a:ea typeface="MS PGothic" panose="020B0600070205080204" pitchFamily="34" charset="-128"/>
                <a:cs typeface="+mn-cs"/>
              </a:defRPr>
            </a:lvl1pPr>
          </a:lstStyle>
          <a:p>
            <a:pPr>
              <a:defRPr/>
            </a:pPr>
            <a:fld id="{623EF430-5BDF-4605-B73A-D0C242F777CE}" type="slidenum">
              <a:rPr lang="it-IT" altLang="it-IT"/>
              <a:pPr>
                <a:defRPr/>
              </a:pPr>
              <a:t>‹N›</a:t>
            </a:fld>
            <a:endParaRPr lang="it-IT" altLang="it-IT"/>
          </a:p>
        </p:txBody>
      </p:sp>
    </p:spTree>
    <p:extLst>
      <p:ext uri="{BB962C8B-B14F-4D97-AF65-F5344CB8AC3E}">
        <p14:creationId xmlns:p14="http://schemas.microsoft.com/office/powerpoint/2010/main" val="329238150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56171-4AF0-4A5C-8795-F7EAC6F4DA00}" type="datetimeFigureOut">
              <a:rPr lang="it-IT" smtClean="0"/>
              <a:t>24/11/2020</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087B7-A14F-4690-96A0-9527C9AA53EC}" type="slidenum">
              <a:rPr lang="it-IT" smtClean="0"/>
              <a:t>‹N›</a:t>
            </a:fld>
            <a:endParaRPr lang="it-IT"/>
          </a:p>
        </p:txBody>
      </p:sp>
    </p:spTree>
    <p:extLst>
      <p:ext uri="{BB962C8B-B14F-4D97-AF65-F5344CB8AC3E}">
        <p14:creationId xmlns:p14="http://schemas.microsoft.com/office/powerpoint/2010/main" val="3015530244"/>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18" y="0"/>
            <a:ext cx="12198349" cy="6851650"/>
            <a:chOff x="1" y="0"/>
            <a:chExt cx="5763" cy="4316"/>
          </a:xfrm>
        </p:grpSpPr>
        <p:sp>
          <p:nvSpPr>
            <p:cNvPr id="61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grpSp>
          <p:nvGrpSpPr>
            <p:cNvPr id="2059" name="Group 6"/>
            <p:cNvGrpSpPr>
              <a:grpSpLocks/>
            </p:cNvGrpSpPr>
            <p:nvPr/>
          </p:nvGrpSpPr>
          <p:grpSpPr bwMode="auto">
            <a:xfrm>
              <a:off x="288" y="0"/>
              <a:ext cx="5098" cy="4316"/>
              <a:chOff x="288" y="0"/>
              <a:chExt cx="5098" cy="4316"/>
            </a:xfrm>
          </p:grpSpPr>
          <p:sp>
            <p:nvSpPr>
              <p:cNvPr id="61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grpSp>
        <p:sp>
          <p:nvSpPr>
            <p:cNvPr id="61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2063"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2064"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61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2066"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2067"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20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nvGrpSpPr>
            <p:cNvPr id="2071" name="Group 31"/>
            <p:cNvGrpSpPr>
              <a:grpSpLocks/>
            </p:cNvGrpSpPr>
            <p:nvPr/>
          </p:nvGrpSpPr>
          <p:grpSpPr bwMode="auto">
            <a:xfrm>
              <a:off x="1" y="392"/>
              <a:ext cx="5758" cy="1571"/>
              <a:chOff x="1" y="392"/>
              <a:chExt cx="5758" cy="1571"/>
            </a:xfrm>
          </p:grpSpPr>
          <p:sp>
            <p:nvSpPr>
              <p:cNvPr id="20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20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20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618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618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34" charset="0"/>
                <a:ea typeface="+mn-ea"/>
                <a:cs typeface="+mn-cs"/>
              </a:defRPr>
            </a:lvl1pPr>
          </a:lstStyle>
          <a:p>
            <a:pPr>
              <a:defRPr/>
            </a:pPr>
            <a:endParaRPr lang="it-IT"/>
          </a:p>
        </p:txBody>
      </p:sp>
      <p:sp>
        <p:nvSpPr>
          <p:cNvPr id="618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34" charset="0"/>
                <a:ea typeface="+mn-ea"/>
                <a:cs typeface="+mn-cs"/>
              </a:defRPr>
            </a:lvl1pPr>
          </a:lstStyle>
          <a:p>
            <a:pPr>
              <a:defRPr/>
            </a:pPr>
            <a:endParaRPr lang="it-IT"/>
          </a:p>
        </p:txBody>
      </p:sp>
      <p:sp>
        <p:nvSpPr>
          <p:cNvPr id="618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65560BFF-7D53-4630-AEE6-87FA6419D13F}" type="slidenum">
              <a:rPr lang="it-IT" altLang="it-IT"/>
              <a:pPr>
                <a:defRPr/>
              </a:pPr>
              <a:t>‹N›</a:t>
            </a:fld>
            <a:endParaRPr lang="it-IT" altLang="it-IT"/>
          </a:p>
        </p:txBody>
      </p:sp>
      <p:sp>
        <p:nvSpPr>
          <p:cNvPr id="618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46460725"/>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075" name="Segnaposto tes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a:defRPr/>
            </a:pPr>
            <a:fld id="{2C01DC5F-8A11-4A8B-B2E6-4E9A6383D59E}" type="datetimeFigureOut">
              <a:rPr lang="en-US" altLang="it-IT"/>
              <a:pPr>
                <a:defRPr/>
              </a:pPr>
              <a:t>11/24/2020</a:t>
            </a:fld>
            <a:endParaRPr lang="en-US" altLang="it-IT"/>
          </a:p>
        </p:txBody>
      </p:sp>
      <p:sp>
        <p:nvSpPr>
          <p:cNvPr id="5" name="Segnaposto piè di pagina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panose="020F0502020204030204" pitchFamily="34" charset="0"/>
              </a:defRPr>
            </a:lvl1pPr>
          </a:lstStyle>
          <a:p>
            <a:pPr>
              <a:defRPr/>
            </a:pPr>
            <a:endParaRPr lang="en-US" altLang="it-IT"/>
          </a:p>
        </p:txBody>
      </p:sp>
      <p:sp>
        <p:nvSpPr>
          <p:cNvPr id="6" name="Segnaposto numero diapositiva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3A3B3FB8-5D5D-448B-9ECD-0D787D033655}" type="slidenum">
              <a:rPr lang="en-US" altLang="it-IT"/>
              <a:pPr>
                <a:defRPr/>
              </a:pPr>
              <a:t>‹N›</a:t>
            </a:fld>
            <a:endParaRPr lang="en-US" altLang="it-IT"/>
          </a:p>
        </p:txBody>
      </p:sp>
    </p:spTree>
    <p:extLst>
      <p:ext uri="{BB962C8B-B14F-4D97-AF65-F5344CB8AC3E}">
        <p14:creationId xmlns:p14="http://schemas.microsoft.com/office/powerpoint/2010/main" val="3480399154"/>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051" name="Segnaposto tes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a:defRPr/>
            </a:pPr>
            <a:fld id="{AFC1E031-3E41-4897-A9B1-48FAFF281473}" type="datetimeFigureOut">
              <a:rPr lang="en-US" altLang="it-IT"/>
              <a:pPr>
                <a:defRPr/>
              </a:pPr>
              <a:t>11/24/2020</a:t>
            </a:fld>
            <a:endParaRPr lang="en-US" altLang="it-IT"/>
          </a:p>
        </p:txBody>
      </p:sp>
      <p:sp>
        <p:nvSpPr>
          <p:cNvPr id="5" name="Segnaposto piè di pagina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panose="020F0502020204030204" pitchFamily="34" charset="0"/>
              </a:defRPr>
            </a:lvl1pPr>
          </a:lstStyle>
          <a:p>
            <a:pPr>
              <a:defRPr/>
            </a:pPr>
            <a:endParaRPr lang="en-US" altLang="it-IT"/>
          </a:p>
        </p:txBody>
      </p:sp>
      <p:sp>
        <p:nvSpPr>
          <p:cNvPr id="6" name="Segnaposto numero diapositiva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949EB254-0804-4251-A192-B5D7C4BC9CFF}" type="slidenum">
              <a:rPr lang="en-US" altLang="it-IT"/>
              <a:pPr>
                <a:defRPr/>
              </a:pPr>
              <a:t>‹N›</a:t>
            </a:fld>
            <a:endParaRPr lang="en-US" altLang="it-IT"/>
          </a:p>
        </p:txBody>
      </p:sp>
    </p:spTree>
    <p:extLst>
      <p:ext uri="{BB962C8B-B14F-4D97-AF65-F5344CB8AC3E}">
        <p14:creationId xmlns:p14="http://schemas.microsoft.com/office/powerpoint/2010/main" val="337831677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9000">
              <a:srgbClr val="000066"/>
            </a:gs>
          </a:gsLst>
          <a:lin ang="5400000" scaled="1"/>
          <a:tileRect/>
        </a:gra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fontAlgn="base">
              <a:spcBef>
                <a:spcPct val="0"/>
              </a:spcBef>
              <a:spcAft>
                <a:spcPct val="0"/>
              </a:spcAft>
              <a:defRPr/>
            </a:pPr>
            <a:endParaRPr lang="it-IT">
              <a:solidFill>
                <a:srgbClr val="FFFFFF"/>
              </a:solidFill>
            </a:endParaRPr>
          </a:p>
        </p:txBody>
      </p:sp>
      <p:sp>
        <p:nvSpPr>
          <p:cNvPr id="111619"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fontAlgn="base">
              <a:spcBef>
                <a:spcPct val="0"/>
              </a:spcBef>
              <a:spcAft>
                <a:spcPct val="0"/>
              </a:spcAft>
              <a:defRPr/>
            </a:pPr>
            <a:fld id="{389A0507-32F3-4F5D-B6A7-3CE962E50C33}" type="slidenum">
              <a:rPr lang="it-IT">
                <a:solidFill>
                  <a:srgbClr val="FFFFFF"/>
                </a:solidFill>
              </a:rPr>
              <a:pPr fontAlgn="base">
                <a:spcBef>
                  <a:spcPct val="0"/>
                </a:spcBef>
                <a:spcAft>
                  <a:spcPct val="0"/>
                </a:spcAft>
                <a:defRPr/>
              </a:pPr>
              <a:t>‹N›</a:t>
            </a:fld>
            <a:endParaRPr lang="it-IT">
              <a:solidFill>
                <a:srgbClr val="FFFFFF"/>
              </a:solidFill>
            </a:endParaRPr>
          </a:p>
        </p:txBody>
      </p:sp>
      <p:grpSp>
        <p:nvGrpSpPr>
          <p:cNvPr id="4100" name="Group 4"/>
          <p:cNvGrpSpPr>
            <a:grpSpLocks/>
          </p:cNvGrpSpPr>
          <p:nvPr/>
        </p:nvGrpSpPr>
        <p:grpSpPr bwMode="auto">
          <a:xfrm>
            <a:off x="3" y="5"/>
            <a:ext cx="12187767"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1116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1116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sp>
          <p:nvSpPr>
            <p:cNvPr id="11162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it-IT" sz="1800">
                <a:solidFill>
                  <a:srgbClr val="FFFFFF"/>
                </a:solidFill>
              </a:endParaRPr>
            </a:p>
          </p:txBody>
        </p:sp>
      </p:grpSp>
      <p:sp>
        <p:nvSpPr>
          <p:cNvPr id="111629"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11630"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Arial" charset="0"/>
              </a:defRPr>
            </a:lvl1pPr>
          </a:lstStyle>
          <a:p>
            <a:pPr fontAlgn="base">
              <a:spcBef>
                <a:spcPct val="0"/>
              </a:spcBef>
              <a:spcAft>
                <a:spcPct val="0"/>
              </a:spcAft>
              <a:defRPr/>
            </a:pPr>
            <a:endParaRPr lang="it-IT">
              <a:solidFill>
                <a:srgbClr val="FFFFFF"/>
              </a:solidFill>
            </a:endParaRPr>
          </a:p>
        </p:txBody>
      </p:sp>
      <p:sp>
        <p:nvSpPr>
          <p:cNvPr id="111631" name="Rectangle 15"/>
          <p:cNvSpPr>
            <a:spLocks noGrp="1" noChangeArrowheads="1"/>
          </p:cNvSpPr>
          <p:nvPr>
            <p:ph type="body" idx="1"/>
          </p:nvPr>
        </p:nvSpPr>
        <p:spPr bwMode="auto">
          <a:xfrm>
            <a:off x="609600" y="1600205"/>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80966701"/>
      </p:ext>
    </p:extLst>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075" name="Segnaposto tes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fontAlgn="base">
              <a:spcBef>
                <a:spcPct val="0"/>
              </a:spcBef>
              <a:spcAft>
                <a:spcPct val="0"/>
              </a:spcAft>
              <a:defRPr/>
            </a:pPr>
            <a:fld id="{608D724E-96C8-4D95-B2E0-089947A5F816}" type="datetimeFigureOut">
              <a:rPr lang="en-US" altLang="it-IT">
                <a:ea typeface="MS PGothic" pitchFamily="34" charset="-128"/>
              </a:rPr>
              <a:pPr fontAlgn="base">
                <a:spcBef>
                  <a:spcPct val="0"/>
                </a:spcBef>
                <a:spcAft>
                  <a:spcPct val="0"/>
                </a:spcAft>
                <a:defRPr/>
              </a:pPr>
              <a:t>11/24/2020</a:t>
            </a:fld>
            <a:endParaRPr lang="en-US" altLang="it-IT">
              <a:ea typeface="MS PGothic" pitchFamily="34" charset="-128"/>
            </a:endParaRPr>
          </a:p>
        </p:txBody>
      </p:sp>
      <p:sp>
        <p:nvSpPr>
          <p:cNvPr id="5" name="Segnaposto piè di pagina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panose="020F0502020204030204" pitchFamily="34" charset="0"/>
              </a:defRPr>
            </a:lvl1pPr>
          </a:lstStyle>
          <a:p>
            <a:pPr fontAlgn="base">
              <a:spcBef>
                <a:spcPct val="0"/>
              </a:spcBef>
              <a:spcAft>
                <a:spcPct val="0"/>
              </a:spcAft>
              <a:defRPr/>
            </a:pPr>
            <a:endParaRPr lang="en-US" altLang="it-IT">
              <a:ea typeface="MS PGothic" pitchFamily="34" charset="-128"/>
            </a:endParaRPr>
          </a:p>
        </p:txBody>
      </p:sp>
      <p:sp>
        <p:nvSpPr>
          <p:cNvPr id="6" name="Segnaposto numero diapositiva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itchFamily="34" charset="0"/>
              </a:defRPr>
            </a:lvl1pPr>
          </a:lstStyle>
          <a:p>
            <a:pPr fontAlgn="base">
              <a:spcBef>
                <a:spcPct val="0"/>
              </a:spcBef>
              <a:spcAft>
                <a:spcPct val="0"/>
              </a:spcAft>
              <a:defRPr/>
            </a:pPr>
            <a:fld id="{810E0866-0280-47F0-B772-21067AF83A88}" type="slidenum">
              <a:rPr lang="en-US" altLang="it-IT">
                <a:ea typeface="MS PGothic" pitchFamily="34" charset="-128"/>
              </a:rPr>
              <a:pPr fontAlgn="base">
                <a:spcBef>
                  <a:spcPct val="0"/>
                </a:spcBef>
                <a:spcAft>
                  <a:spcPct val="0"/>
                </a:spcAft>
                <a:defRPr/>
              </a:pPr>
              <a:t>‹N›</a:t>
            </a:fld>
            <a:endParaRPr lang="en-US" altLang="it-IT">
              <a:ea typeface="MS PGothic" pitchFamily="34" charset="-128"/>
            </a:endParaRPr>
          </a:p>
        </p:txBody>
      </p:sp>
    </p:spTree>
    <p:extLst>
      <p:ext uri="{BB962C8B-B14F-4D97-AF65-F5344CB8AC3E}">
        <p14:creationId xmlns:p14="http://schemas.microsoft.com/office/powerpoint/2010/main" val="148629743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18" y="0"/>
            <a:ext cx="12198349" cy="6851650"/>
            <a:chOff x="1" y="0"/>
            <a:chExt cx="5763" cy="4316"/>
          </a:xfrm>
        </p:grpSpPr>
        <p:sp>
          <p:nvSpPr>
            <p:cNvPr id="61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grpSp>
          <p:nvGrpSpPr>
            <p:cNvPr id="2059" name="Group 6"/>
            <p:cNvGrpSpPr>
              <a:grpSpLocks/>
            </p:cNvGrpSpPr>
            <p:nvPr/>
          </p:nvGrpSpPr>
          <p:grpSpPr bwMode="auto">
            <a:xfrm>
              <a:off x="288" y="0"/>
              <a:ext cx="5098" cy="4316"/>
              <a:chOff x="288" y="0"/>
              <a:chExt cx="5098" cy="4316"/>
            </a:xfrm>
          </p:grpSpPr>
          <p:sp>
            <p:nvSpPr>
              <p:cNvPr id="61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grpSp>
        <p:sp>
          <p:nvSpPr>
            <p:cNvPr id="61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61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2063"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2064"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61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solidFill>
                  <a:srgbClr val="FFFFFF"/>
                </a:solidFill>
              </a:endParaRPr>
            </a:p>
          </p:txBody>
        </p:sp>
        <p:sp>
          <p:nvSpPr>
            <p:cNvPr id="2066"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2067"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it-IT" sz="1600">
                <a:solidFill>
                  <a:srgbClr val="FFFFFF"/>
                </a:solidFill>
              </a:endParaRPr>
            </a:p>
          </p:txBody>
        </p:sp>
        <p:sp>
          <p:nvSpPr>
            <p:cNvPr id="20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grpSp>
          <p:nvGrpSpPr>
            <p:cNvPr id="2071" name="Group 31"/>
            <p:cNvGrpSpPr>
              <a:grpSpLocks/>
            </p:cNvGrpSpPr>
            <p:nvPr/>
          </p:nvGrpSpPr>
          <p:grpSpPr bwMode="auto">
            <a:xfrm>
              <a:off x="1" y="392"/>
              <a:ext cx="5758" cy="1571"/>
              <a:chOff x="1" y="392"/>
              <a:chExt cx="5758" cy="1571"/>
            </a:xfrm>
          </p:grpSpPr>
          <p:sp>
            <p:nvSpPr>
              <p:cNvPr id="20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grpSp>
        <p:sp>
          <p:nvSpPr>
            <p:cNvPr id="20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sp>
          <p:nvSpPr>
            <p:cNvPr id="20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endParaRPr lang="it-IT" sz="1600">
                <a:solidFill>
                  <a:srgbClr val="FFFFFF"/>
                </a:solidFill>
              </a:endParaRPr>
            </a:p>
          </p:txBody>
        </p:sp>
      </p:grpSp>
      <p:sp>
        <p:nvSpPr>
          <p:cNvPr id="618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618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Verdana" pitchFamily="34" charset="0"/>
                <a:ea typeface="+mn-ea"/>
                <a:cs typeface="+mn-cs"/>
              </a:defRPr>
            </a:lvl1pPr>
          </a:lstStyle>
          <a:p>
            <a:pPr eaLnBrk="1" hangingPunct="1">
              <a:defRPr/>
            </a:pPr>
            <a:endParaRPr lang="it-IT">
              <a:solidFill>
                <a:srgbClr val="FFFFFF"/>
              </a:solidFill>
            </a:endParaRPr>
          </a:p>
        </p:txBody>
      </p:sp>
      <p:sp>
        <p:nvSpPr>
          <p:cNvPr id="618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Verdana" pitchFamily="34" charset="0"/>
                <a:ea typeface="+mn-ea"/>
                <a:cs typeface="+mn-cs"/>
              </a:defRPr>
            </a:lvl1pPr>
          </a:lstStyle>
          <a:p>
            <a:pPr eaLnBrk="1" hangingPunct="1">
              <a:defRPr/>
            </a:pPr>
            <a:endParaRPr lang="it-IT">
              <a:solidFill>
                <a:srgbClr val="FFFFFF"/>
              </a:solidFill>
            </a:endParaRPr>
          </a:p>
        </p:txBody>
      </p:sp>
      <p:sp>
        <p:nvSpPr>
          <p:cNvPr id="618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eaLnBrk="1" hangingPunct="1"/>
            <a:fld id="{D659BFBA-EE7C-4089-B063-F9E593941799}" type="slidenum">
              <a:rPr lang="it-IT" altLang="it-IT">
                <a:solidFill>
                  <a:srgbClr val="FFFFFF"/>
                </a:solidFill>
              </a:rPr>
              <a:pPr eaLnBrk="1" hangingPunct="1"/>
              <a:t>‹N›</a:t>
            </a:fld>
            <a:endParaRPr lang="it-IT" altLang="it-IT">
              <a:solidFill>
                <a:srgbClr val="FFFFFF"/>
              </a:solidFill>
            </a:endParaRPr>
          </a:p>
        </p:txBody>
      </p:sp>
      <p:sp>
        <p:nvSpPr>
          <p:cNvPr id="618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70245441"/>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6" y="274638"/>
            <a:ext cx="10972800" cy="1143000"/>
          </a:xfrm>
          <a:prstGeom prst="rect">
            <a:avLst/>
          </a:prstGeom>
        </p:spPr>
        <p:txBody>
          <a:bodyPr vert="horz" lIns="100040" tIns="50018" rIns="100040" bIns="50018" rtlCol="0" anchor="ctr">
            <a:normAutofit/>
          </a:bodyPr>
          <a:lstStyle/>
          <a:p>
            <a:r>
              <a:rPr lang="it-IT"/>
              <a:t>Fare clic per modificare lo stile del titolo</a:t>
            </a:r>
          </a:p>
        </p:txBody>
      </p:sp>
      <p:sp>
        <p:nvSpPr>
          <p:cNvPr id="3" name="Segnaposto testo 2"/>
          <p:cNvSpPr>
            <a:spLocks noGrp="1"/>
          </p:cNvSpPr>
          <p:nvPr>
            <p:ph type="body" idx="1"/>
          </p:nvPr>
        </p:nvSpPr>
        <p:spPr>
          <a:xfrm>
            <a:off x="609606" y="1600207"/>
            <a:ext cx="10972800" cy="4525963"/>
          </a:xfrm>
          <a:prstGeom prst="rect">
            <a:avLst/>
          </a:prstGeom>
        </p:spPr>
        <p:txBody>
          <a:bodyPr vert="horz" lIns="100040" tIns="50018" rIns="100040" bIns="50018"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7"/>
            <a:ext cx="2844801" cy="365125"/>
          </a:xfrm>
          <a:prstGeom prst="rect">
            <a:avLst/>
          </a:prstGeom>
        </p:spPr>
        <p:txBody>
          <a:bodyPr vert="horz" lIns="100040" tIns="50018" rIns="100040" bIns="50018" rtlCol="0" anchor="ctr"/>
          <a:lstStyle>
            <a:lvl1pPr algn="l">
              <a:defRPr sz="1239">
                <a:solidFill>
                  <a:schemeClr val="tx1">
                    <a:tint val="75000"/>
                  </a:schemeClr>
                </a:solidFill>
              </a:defRPr>
            </a:lvl1pPr>
          </a:lstStyle>
          <a:p>
            <a:fld id="{C21805F1-D522-4C2D-9C58-FEBC11E0CF85}" type="datetimeFigureOut">
              <a:rPr lang="en-US" smtClean="0"/>
              <a:pPr/>
              <a:t>11/24/2020</a:t>
            </a:fld>
            <a:endParaRPr lang="en-US" dirty="0"/>
          </a:p>
        </p:txBody>
      </p:sp>
      <p:sp>
        <p:nvSpPr>
          <p:cNvPr id="5" name="Segnaposto piè di pagina 4"/>
          <p:cNvSpPr>
            <a:spLocks noGrp="1"/>
          </p:cNvSpPr>
          <p:nvPr>
            <p:ph type="ftr" sz="quarter" idx="3"/>
          </p:nvPr>
        </p:nvSpPr>
        <p:spPr>
          <a:xfrm>
            <a:off x="4165600" y="6356357"/>
            <a:ext cx="3860800" cy="365125"/>
          </a:xfrm>
          <a:prstGeom prst="rect">
            <a:avLst/>
          </a:prstGeom>
        </p:spPr>
        <p:txBody>
          <a:bodyPr vert="horz" lIns="100040" tIns="50018" rIns="100040" bIns="50018" rtlCol="0" anchor="ctr"/>
          <a:lstStyle>
            <a:lvl1pPr algn="ctr">
              <a:defRPr sz="1239">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1" y="6356357"/>
            <a:ext cx="2844801" cy="365125"/>
          </a:xfrm>
          <a:prstGeom prst="rect">
            <a:avLst/>
          </a:prstGeom>
        </p:spPr>
        <p:txBody>
          <a:bodyPr vert="horz" lIns="100040" tIns="50018" rIns="100040" bIns="50018" rtlCol="0" anchor="ctr"/>
          <a:lstStyle>
            <a:lvl1pPr algn="r">
              <a:defRPr sz="1239">
                <a:solidFill>
                  <a:schemeClr val="tx1">
                    <a:tint val="75000"/>
                  </a:schemeClr>
                </a:solidFill>
              </a:defRPr>
            </a:lvl1pPr>
          </a:lstStyle>
          <a:p>
            <a:fld id="{749F4B1B-7F01-4C68-87BA-3A738C2D6A89}" type="slidenum">
              <a:rPr lang="en-US" smtClean="0"/>
              <a:pPr/>
              <a:t>‹N›</a:t>
            </a:fld>
            <a:endParaRPr lang="en-US" dirty="0"/>
          </a:p>
        </p:txBody>
      </p:sp>
    </p:spTree>
    <p:extLst>
      <p:ext uri="{BB962C8B-B14F-4D97-AF65-F5344CB8AC3E}">
        <p14:creationId xmlns:p14="http://schemas.microsoft.com/office/powerpoint/2010/main" val="901396127"/>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953752" rtl="0" eaLnBrk="1" latinLnBrk="0" hangingPunct="1">
        <a:spcBef>
          <a:spcPct val="0"/>
        </a:spcBef>
        <a:buNone/>
        <a:defRPr sz="4576" kern="1200">
          <a:solidFill>
            <a:schemeClr val="tx1"/>
          </a:solidFill>
          <a:latin typeface="+mj-lt"/>
          <a:ea typeface="+mj-ea"/>
          <a:cs typeface="+mj-cs"/>
        </a:defRPr>
      </a:lvl1pPr>
    </p:titleStyle>
    <p:bodyStyle>
      <a:lvl1pPr marL="357657" indent="-357657" algn="l" defTabSz="953752" rtl="0" eaLnBrk="1" latinLnBrk="0" hangingPunct="1">
        <a:spcBef>
          <a:spcPct val="20000"/>
        </a:spcBef>
        <a:buFont typeface="Arial" panose="020B0604020202020204" pitchFamily="34" charset="0"/>
        <a:buChar char="•"/>
        <a:defRPr sz="3337" kern="1200">
          <a:solidFill>
            <a:schemeClr val="tx1"/>
          </a:solidFill>
          <a:latin typeface="+mn-lt"/>
          <a:ea typeface="+mn-ea"/>
          <a:cs typeface="+mn-cs"/>
        </a:defRPr>
      </a:lvl1pPr>
      <a:lvl2pPr marL="774924" indent="-298048" algn="l" defTabSz="953752" rtl="0" eaLnBrk="1" latinLnBrk="0" hangingPunct="1">
        <a:spcBef>
          <a:spcPct val="20000"/>
        </a:spcBef>
        <a:buFont typeface="Arial" panose="020B0604020202020204" pitchFamily="34" charset="0"/>
        <a:buChar char="–"/>
        <a:defRPr sz="2956" kern="1200">
          <a:solidFill>
            <a:schemeClr val="tx1"/>
          </a:solidFill>
          <a:latin typeface="+mn-lt"/>
          <a:ea typeface="+mn-ea"/>
          <a:cs typeface="+mn-cs"/>
        </a:defRPr>
      </a:lvl2pPr>
      <a:lvl3pPr marL="1192185" indent="-238439" algn="l" defTabSz="953752" rtl="0" eaLnBrk="1" latinLnBrk="0" hangingPunct="1">
        <a:spcBef>
          <a:spcPct val="20000"/>
        </a:spcBef>
        <a:buFont typeface="Arial" panose="020B0604020202020204" pitchFamily="34" charset="0"/>
        <a:buChar char="•"/>
        <a:defRPr sz="2479" kern="1200">
          <a:solidFill>
            <a:schemeClr val="tx1"/>
          </a:solidFill>
          <a:latin typeface="+mn-lt"/>
          <a:ea typeface="+mn-ea"/>
          <a:cs typeface="+mn-cs"/>
        </a:defRPr>
      </a:lvl3pPr>
      <a:lvl4pPr marL="1669069"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4pPr>
      <a:lvl5pPr marL="2145943"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5pPr>
      <a:lvl6pPr marL="2622820"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6pPr>
      <a:lvl7pPr marL="3099695"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7pPr>
      <a:lvl8pPr marL="3576571"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8pPr>
      <a:lvl9pPr marL="4053447" indent="-238439" algn="l" defTabSz="953752" rtl="0" eaLnBrk="1" latinLnBrk="0" hangingPunct="1">
        <a:spcBef>
          <a:spcPct val="20000"/>
        </a:spcBef>
        <a:buFont typeface="Arial" panose="020B0604020202020204" pitchFamily="34" charset="0"/>
        <a:buChar char="•"/>
        <a:defRPr sz="2097" kern="1200">
          <a:solidFill>
            <a:schemeClr val="tx1"/>
          </a:solidFill>
          <a:latin typeface="+mn-lt"/>
          <a:ea typeface="+mn-ea"/>
          <a:cs typeface="+mn-cs"/>
        </a:defRPr>
      </a:lvl9pPr>
    </p:bodyStyle>
    <p:otherStyle>
      <a:defPPr>
        <a:defRPr lang="it-IT"/>
      </a:defPPr>
      <a:lvl1pPr marL="0" algn="l" defTabSz="953752" rtl="0" eaLnBrk="1" latinLnBrk="0" hangingPunct="1">
        <a:defRPr sz="1907" kern="1200">
          <a:solidFill>
            <a:schemeClr val="tx1"/>
          </a:solidFill>
          <a:latin typeface="+mn-lt"/>
          <a:ea typeface="+mn-ea"/>
          <a:cs typeface="+mn-cs"/>
        </a:defRPr>
      </a:lvl1pPr>
      <a:lvl2pPr marL="476877" algn="l" defTabSz="953752" rtl="0" eaLnBrk="1" latinLnBrk="0" hangingPunct="1">
        <a:defRPr sz="1907" kern="1200">
          <a:solidFill>
            <a:schemeClr val="tx1"/>
          </a:solidFill>
          <a:latin typeface="+mn-lt"/>
          <a:ea typeface="+mn-ea"/>
          <a:cs typeface="+mn-cs"/>
        </a:defRPr>
      </a:lvl2pPr>
      <a:lvl3pPr marL="953752" algn="l" defTabSz="953752" rtl="0" eaLnBrk="1" latinLnBrk="0" hangingPunct="1">
        <a:defRPr sz="1907" kern="1200">
          <a:solidFill>
            <a:schemeClr val="tx1"/>
          </a:solidFill>
          <a:latin typeface="+mn-lt"/>
          <a:ea typeface="+mn-ea"/>
          <a:cs typeface="+mn-cs"/>
        </a:defRPr>
      </a:lvl3pPr>
      <a:lvl4pPr marL="1430628" algn="l" defTabSz="953752" rtl="0" eaLnBrk="1" latinLnBrk="0" hangingPunct="1">
        <a:defRPr sz="1907" kern="1200">
          <a:solidFill>
            <a:schemeClr val="tx1"/>
          </a:solidFill>
          <a:latin typeface="+mn-lt"/>
          <a:ea typeface="+mn-ea"/>
          <a:cs typeface="+mn-cs"/>
        </a:defRPr>
      </a:lvl4pPr>
      <a:lvl5pPr marL="1907505" algn="l" defTabSz="953752" rtl="0" eaLnBrk="1" latinLnBrk="0" hangingPunct="1">
        <a:defRPr sz="1907" kern="1200">
          <a:solidFill>
            <a:schemeClr val="tx1"/>
          </a:solidFill>
          <a:latin typeface="+mn-lt"/>
          <a:ea typeface="+mn-ea"/>
          <a:cs typeface="+mn-cs"/>
        </a:defRPr>
      </a:lvl5pPr>
      <a:lvl6pPr marL="2384380" algn="l" defTabSz="953752" rtl="0" eaLnBrk="1" latinLnBrk="0" hangingPunct="1">
        <a:defRPr sz="1907" kern="1200">
          <a:solidFill>
            <a:schemeClr val="tx1"/>
          </a:solidFill>
          <a:latin typeface="+mn-lt"/>
          <a:ea typeface="+mn-ea"/>
          <a:cs typeface="+mn-cs"/>
        </a:defRPr>
      </a:lvl6pPr>
      <a:lvl7pPr marL="2861255" algn="l" defTabSz="953752" rtl="0" eaLnBrk="1" latinLnBrk="0" hangingPunct="1">
        <a:defRPr sz="1907" kern="1200">
          <a:solidFill>
            <a:schemeClr val="tx1"/>
          </a:solidFill>
          <a:latin typeface="+mn-lt"/>
          <a:ea typeface="+mn-ea"/>
          <a:cs typeface="+mn-cs"/>
        </a:defRPr>
      </a:lvl7pPr>
      <a:lvl8pPr marL="3338134" algn="l" defTabSz="953752" rtl="0" eaLnBrk="1" latinLnBrk="0" hangingPunct="1">
        <a:defRPr sz="1907" kern="1200">
          <a:solidFill>
            <a:schemeClr val="tx1"/>
          </a:solidFill>
          <a:latin typeface="+mn-lt"/>
          <a:ea typeface="+mn-ea"/>
          <a:cs typeface="+mn-cs"/>
        </a:defRPr>
      </a:lvl8pPr>
      <a:lvl9pPr marL="3815009" algn="l" defTabSz="953752" rtl="0" eaLnBrk="1" latinLnBrk="0" hangingPunct="1">
        <a:defRPr sz="1907"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7171" name="Segnaposto tes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white">
                    <a:tint val="75000"/>
                  </a:prstClr>
                </a:solidFill>
                <a:latin typeface="+mn-lt"/>
                <a:ea typeface="+mn-ea"/>
                <a:cs typeface="+mn-cs"/>
              </a:defRPr>
            </a:lvl1pPr>
          </a:lstStyle>
          <a:p>
            <a:pPr>
              <a:defRPr/>
            </a:pPr>
            <a:fld id="{2CB9743E-D4CF-48C4-890C-F73AD5CE13BA}" type="datetimeFigureOut">
              <a:rPr lang="it-IT"/>
              <a:pPr>
                <a:defRPr/>
              </a:pPr>
              <a:t>24/11/2020</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FFFFFF"/>
                </a:solidFill>
                <a:latin typeface="Calibri" panose="020F0502020204030204" pitchFamily="34" charset="0"/>
              </a:defRPr>
            </a:lvl1pPr>
          </a:lstStyle>
          <a:p>
            <a:pPr>
              <a:defRPr/>
            </a:pPr>
            <a:fld id="{3DE8F8AA-47EC-4028-9C0D-660BBF6B39D2}" type="slidenum">
              <a:rPr lang="it-IT" altLang="it-IT"/>
              <a:pPr>
                <a:defRPr/>
              </a:pPr>
              <a:t>‹N›</a:t>
            </a:fld>
            <a:endParaRPr lang="it-IT" altLang="it-IT"/>
          </a:p>
        </p:txBody>
      </p:sp>
    </p:spTree>
    <p:extLst>
      <p:ext uri="{BB962C8B-B14F-4D97-AF65-F5344CB8AC3E}">
        <p14:creationId xmlns:p14="http://schemas.microsoft.com/office/powerpoint/2010/main" val="2577287062"/>
      </p:ext>
    </p:extLst>
  </p:cSld>
  <p:clrMap bg1="dk1" tx1="lt1" bg2="dk2"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547081-3AD2-4EF3-ABAA-AC200691997E}" type="datetimeFigureOut">
              <a:rPr lang="it-IT"/>
              <a:pPr>
                <a:defRPr/>
              </a:pPr>
              <a:t>24/11/2020</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517BC28-AAA0-4F7C-AB9B-AC45626152AE}" type="slidenum">
              <a:rPr lang="it-IT"/>
              <a:pPr>
                <a:defRPr/>
              </a:pPr>
              <a:t>‹N›</a:t>
            </a:fld>
            <a:endParaRPr lang="it-IT"/>
          </a:p>
        </p:txBody>
      </p:sp>
    </p:spTree>
    <p:extLst>
      <p:ext uri="{BB962C8B-B14F-4D97-AF65-F5344CB8AC3E}">
        <p14:creationId xmlns:p14="http://schemas.microsoft.com/office/powerpoint/2010/main" val="2453015774"/>
      </p:ext>
    </p:extLst>
  </p:cSld>
  <p:clrMap bg1="dk1" tx1="lt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18" y="0"/>
            <a:ext cx="12198349" cy="6851650"/>
            <a:chOff x="1" y="0"/>
            <a:chExt cx="5763" cy="4316"/>
          </a:xfrm>
        </p:grpSpPr>
        <p:sp>
          <p:nvSpPr>
            <p:cNvPr id="61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grpSp>
          <p:nvGrpSpPr>
            <p:cNvPr id="1035" name="Group 6"/>
            <p:cNvGrpSpPr>
              <a:grpSpLocks/>
            </p:cNvGrpSpPr>
            <p:nvPr/>
          </p:nvGrpSpPr>
          <p:grpSpPr bwMode="auto">
            <a:xfrm>
              <a:off x="288" y="0"/>
              <a:ext cx="5098" cy="4316"/>
              <a:chOff x="288" y="0"/>
              <a:chExt cx="5098" cy="4316"/>
            </a:xfrm>
          </p:grpSpPr>
          <p:sp>
            <p:nvSpPr>
              <p:cNvPr id="61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1" hangingPunct="1">
                  <a:defRPr/>
                </a:pPr>
                <a:endParaRPr lang="en-US" sz="1800">
                  <a:ea typeface="+mn-ea"/>
                </a:endParaRPr>
              </a:p>
            </p:txBody>
          </p:sp>
        </p:grpSp>
        <p:sp>
          <p:nvSpPr>
            <p:cNvPr id="61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61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1039" name="Freeform 23"/>
            <p:cNvSpPr>
              <a:spLocks/>
            </p:cNvSpPr>
            <p:nvPr/>
          </p:nvSpPr>
          <p:spPr bwMode="hidden">
            <a:xfrm>
              <a:off x="5041" y="0"/>
              <a:ext cx="719" cy="845"/>
            </a:xfrm>
            <a:custGeom>
              <a:avLst/>
              <a:gdLst>
                <a:gd name="T0" fmla="*/ 727 w 717"/>
                <a:gd name="T1" fmla="*/ 845 h 845"/>
                <a:gd name="T2" fmla="*/ 727 w 717"/>
                <a:gd name="T3" fmla="*/ 821 h 845"/>
                <a:gd name="T4" fmla="*/ 584 w 717"/>
                <a:gd name="T5" fmla="*/ 605 h 845"/>
                <a:gd name="T6" fmla="*/ 411 w 717"/>
                <a:gd name="T7" fmla="*/ 396 h 845"/>
                <a:gd name="T8" fmla="*/ 226 w 717"/>
                <a:gd name="T9" fmla="*/ 192 h 845"/>
                <a:gd name="T10" fmla="*/ 17 w 717"/>
                <a:gd name="T11" fmla="*/ 0 h 845"/>
                <a:gd name="T12" fmla="*/ 0 w 717"/>
                <a:gd name="T13" fmla="*/ 0 h 845"/>
                <a:gd name="T14" fmla="*/ 214 w 717"/>
                <a:gd name="T15" fmla="*/ 198 h 845"/>
                <a:gd name="T16" fmla="*/ 405 w 717"/>
                <a:gd name="T17" fmla="*/ 408 h 845"/>
                <a:gd name="T18" fmla="*/ 578 w 717"/>
                <a:gd name="T19" fmla="*/ 623 h 845"/>
                <a:gd name="T20" fmla="*/ 727 w 717"/>
                <a:gd name="T21" fmla="*/ 845 h 845"/>
                <a:gd name="T22" fmla="*/ 72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1040" name="Freeform 24"/>
            <p:cNvSpPr>
              <a:spLocks/>
            </p:cNvSpPr>
            <p:nvPr/>
          </p:nvSpPr>
          <p:spPr bwMode="hidden">
            <a:xfrm>
              <a:off x="5352" y="0"/>
              <a:ext cx="408" cy="414"/>
            </a:xfrm>
            <a:custGeom>
              <a:avLst/>
              <a:gdLst>
                <a:gd name="T0" fmla="*/ 412 w 407"/>
                <a:gd name="T1" fmla="*/ 414 h 414"/>
                <a:gd name="T2" fmla="*/ 412 w 407"/>
                <a:gd name="T3" fmla="*/ 396 h 414"/>
                <a:gd name="T4" fmla="*/ 227 w 407"/>
                <a:gd name="T5" fmla="*/ 192 h 414"/>
                <a:gd name="T6" fmla="*/ 12 w 407"/>
                <a:gd name="T7" fmla="*/ 0 h 414"/>
                <a:gd name="T8" fmla="*/ 0 w 407"/>
                <a:gd name="T9" fmla="*/ 0 h 414"/>
                <a:gd name="T10" fmla="*/ 108 w 407"/>
                <a:gd name="T11" fmla="*/ 102 h 414"/>
                <a:gd name="T12" fmla="*/ 221 w 407"/>
                <a:gd name="T13" fmla="*/ 204 h 414"/>
                <a:gd name="T14" fmla="*/ 412 w 407"/>
                <a:gd name="T15" fmla="*/ 414 h 414"/>
                <a:gd name="T16" fmla="*/ 41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61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1" hangingPunct="1">
                <a:defRPr/>
              </a:pPr>
              <a:endParaRPr lang="en-US" sz="1800">
                <a:ea typeface="+mn-ea"/>
              </a:endParaRPr>
            </a:p>
          </p:txBody>
        </p:sp>
        <p:sp>
          <p:nvSpPr>
            <p:cNvPr id="1042" name="Freeform 26"/>
            <p:cNvSpPr>
              <a:spLocks/>
            </p:cNvSpPr>
            <p:nvPr/>
          </p:nvSpPr>
          <p:spPr bwMode="hidden">
            <a:xfrm>
              <a:off x="6" y="0"/>
              <a:ext cx="588" cy="599"/>
            </a:xfrm>
            <a:custGeom>
              <a:avLst/>
              <a:gdLst>
                <a:gd name="T0" fmla="*/ 596 w 586"/>
                <a:gd name="T1" fmla="*/ 0 h 599"/>
                <a:gd name="T2" fmla="*/ 578 w 586"/>
                <a:gd name="T3" fmla="*/ 0 h 599"/>
                <a:gd name="T4" fmla="*/ 412 w 586"/>
                <a:gd name="T5" fmla="*/ 132 h 599"/>
                <a:gd name="T6" fmla="*/ 262 w 586"/>
                <a:gd name="T7" fmla="*/ 270 h 599"/>
                <a:gd name="T8" fmla="*/ 120 w 586"/>
                <a:gd name="T9" fmla="*/ 420 h 599"/>
                <a:gd name="T10" fmla="*/ 0 w 586"/>
                <a:gd name="T11" fmla="*/ 575 h 599"/>
                <a:gd name="T12" fmla="*/ 0 w 586"/>
                <a:gd name="T13" fmla="*/ 599 h 599"/>
                <a:gd name="T14" fmla="*/ 120 w 586"/>
                <a:gd name="T15" fmla="*/ 432 h 599"/>
                <a:gd name="T16" fmla="*/ 262 w 586"/>
                <a:gd name="T17" fmla="*/ 282 h 599"/>
                <a:gd name="T18" fmla="*/ 418 w 586"/>
                <a:gd name="T19" fmla="*/ 138 h 599"/>
                <a:gd name="T20" fmla="*/ 596 w 586"/>
                <a:gd name="T21" fmla="*/ 0 h 599"/>
                <a:gd name="T22" fmla="*/ 59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1043" name="Freeform 27"/>
            <p:cNvSpPr>
              <a:spLocks/>
            </p:cNvSpPr>
            <p:nvPr/>
          </p:nvSpPr>
          <p:spPr bwMode="hidden">
            <a:xfrm>
              <a:off x="6" y="0"/>
              <a:ext cx="270" cy="252"/>
            </a:xfrm>
            <a:custGeom>
              <a:avLst/>
              <a:gdLst>
                <a:gd name="T0" fmla="*/ 274 w 269"/>
                <a:gd name="T1" fmla="*/ 0 h 252"/>
                <a:gd name="T2" fmla="*/ 25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4 w 269"/>
                <a:gd name="T15" fmla="*/ 0 h 252"/>
                <a:gd name="T16" fmla="*/ 27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800"/>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
        <p:nvSpPr>
          <p:cNvPr id="618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618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34" charset="0"/>
                <a:ea typeface="+mn-ea"/>
              </a:defRPr>
            </a:lvl1pPr>
          </a:lstStyle>
          <a:p>
            <a:pPr>
              <a:defRPr/>
            </a:pPr>
            <a:endParaRPr lang="it-IT"/>
          </a:p>
        </p:txBody>
      </p:sp>
      <p:sp>
        <p:nvSpPr>
          <p:cNvPr id="618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34" charset="0"/>
                <a:ea typeface="+mn-ea"/>
              </a:defRPr>
            </a:lvl1pPr>
          </a:lstStyle>
          <a:p>
            <a:pPr>
              <a:defRPr/>
            </a:pPr>
            <a:endParaRPr lang="it-IT"/>
          </a:p>
        </p:txBody>
      </p:sp>
      <p:sp>
        <p:nvSpPr>
          <p:cNvPr id="618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E9976206-211B-46BE-AA45-CC480622E371}" type="slidenum">
              <a:rPr lang="it-IT" altLang="it-IT"/>
              <a:pPr>
                <a:defRPr/>
              </a:pPr>
              <a:t>‹N›</a:t>
            </a:fld>
            <a:endParaRPr lang="it-IT" altLang="it-IT"/>
          </a:p>
        </p:txBody>
      </p:sp>
      <p:sp>
        <p:nvSpPr>
          <p:cNvPr id="618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33601596"/>
      </p:ext>
    </p:extLst>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it-IT">
              <a:solidFill>
                <a:srgbClr val="FFFFFF"/>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it-IT">
              <a:solidFill>
                <a:srgbClr val="FFFFFF"/>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89A0507-32F3-4F5D-B6A7-3CE962E50C33}" type="slidenum">
              <a:rPr lang="it-IT" smtClean="0">
                <a:solidFill>
                  <a:srgbClr val="FFFFFF"/>
                </a:solidFill>
              </a:rPr>
              <a:pPr fontAlgn="base">
                <a:spcBef>
                  <a:spcPct val="0"/>
                </a:spcBef>
                <a:spcAft>
                  <a:spcPct val="0"/>
                </a:spcAft>
                <a:defRPr/>
              </a:pPr>
              <a:t>‹N›</a:t>
            </a:fld>
            <a:endParaRPr lang="it-IT">
              <a:solidFill>
                <a:srgbClr val="FFFFFF"/>
              </a:solidFill>
            </a:endParaRPr>
          </a:p>
        </p:txBody>
      </p:sp>
    </p:spTree>
    <p:extLst>
      <p:ext uri="{BB962C8B-B14F-4D97-AF65-F5344CB8AC3E}">
        <p14:creationId xmlns:p14="http://schemas.microsoft.com/office/powerpoint/2010/main" val="3368511172"/>
      </p:ext>
    </p:extLst>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5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8"/>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83E5133-F98A-4A6B-AFDA-C1BB4E3E4CAA}" type="datetimeFigureOut">
              <a:rPr lang="it-IT" smtClean="0"/>
              <a:t>24/11/2020</a:t>
            </a:fld>
            <a:endParaRPr lang="it-IT"/>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ECC1935-95B7-4486-BB0F-3A7FC32F2D97}" type="slidenum">
              <a:rPr lang="it-IT" smtClean="0"/>
              <a:t>‹N›</a:t>
            </a:fld>
            <a:endParaRPr lang="it-IT"/>
          </a:p>
        </p:txBody>
      </p:sp>
    </p:spTree>
    <p:extLst>
      <p:ext uri="{BB962C8B-B14F-4D97-AF65-F5344CB8AC3E}">
        <p14:creationId xmlns:p14="http://schemas.microsoft.com/office/powerpoint/2010/main" val="100354257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5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8"/>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788">
                <a:solidFill>
                  <a:schemeClr val="tx1">
                    <a:alpha val="70000"/>
                  </a:schemeClr>
                </a:solidFill>
              </a:defRPr>
            </a:lvl1pPr>
          </a:lstStyle>
          <a:p>
            <a:pPr defTabSz="342900"/>
            <a:fld id="{983E5133-F98A-4A6B-AFDA-C1BB4E3E4CAA}" type="datetimeFigureOut">
              <a:rPr lang="it-IT" smtClean="0">
                <a:solidFill>
                  <a:srgbClr val="000000">
                    <a:alpha val="70000"/>
                  </a:srgbClr>
                </a:solidFill>
              </a:rPr>
              <a:pPr defTabSz="342900"/>
              <a:t>24/11/2020</a:t>
            </a:fld>
            <a:endParaRPr lang="it-IT">
              <a:solidFill>
                <a:srgbClr val="000000">
                  <a:alpha val="70000"/>
                </a:srgbClr>
              </a:solidFill>
            </a:endParaRP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788">
                <a:solidFill>
                  <a:schemeClr val="tx1">
                    <a:alpha val="70000"/>
                  </a:schemeClr>
                </a:solidFill>
              </a:defRPr>
            </a:lvl1pPr>
          </a:lstStyle>
          <a:p>
            <a:pPr defTabSz="342900"/>
            <a:endParaRPr lang="it-IT">
              <a:solidFill>
                <a:srgbClr val="000000">
                  <a:alpha val="70000"/>
                </a:srgbClr>
              </a:solidFill>
            </a:endParaRPr>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pPr defTabSz="342900"/>
            <a:fld id="{6ECC1935-95B7-4486-BB0F-3A7FC32F2D97}" type="slidenum">
              <a:rPr lang="it-IT" smtClean="0"/>
              <a:pPr defTabSz="342900"/>
              <a:t>‹N›</a:t>
            </a:fld>
            <a:endParaRPr lang="it-IT"/>
          </a:p>
        </p:txBody>
      </p:sp>
    </p:spTree>
    <p:extLst>
      <p:ext uri="{BB962C8B-B14F-4D97-AF65-F5344CB8AC3E}">
        <p14:creationId xmlns:p14="http://schemas.microsoft.com/office/powerpoint/2010/main" val="60476066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685800" rtl="0" eaLnBrk="1" latinLnBrk="0" hangingPunct="1">
        <a:lnSpc>
          <a:spcPct val="90000"/>
        </a:lnSpc>
        <a:spcBef>
          <a:spcPct val="0"/>
        </a:spcBef>
        <a:buNone/>
        <a:defRPr sz="2100" kern="1200" cap="all" spc="150" baseline="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8"/>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defTabSz="457200"/>
            <a:fld id="{983E5133-F98A-4A6B-AFDA-C1BB4E3E4CAA}" type="datetimeFigureOut">
              <a:rPr lang="it-IT" smtClean="0">
                <a:solidFill>
                  <a:srgbClr val="000000">
                    <a:alpha val="70000"/>
                  </a:srgbClr>
                </a:solidFill>
              </a:rPr>
              <a:pPr defTabSz="457200"/>
              <a:t>24/11/2020</a:t>
            </a:fld>
            <a:endParaRPr lang="it-IT">
              <a:solidFill>
                <a:srgbClr val="000000">
                  <a:alpha val="70000"/>
                </a:srgbClr>
              </a:solidFill>
            </a:endParaRP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defTabSz="457200"/>
            <a:endParaRPr lang="it-IT">
              <a:solidFill>
                <a:srgbClr val="000000">
                  <a:alpha val="70000"/>
                </a:srgbClr>
              </a:solidFill>
            </a:endParaRPr>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defTabSz="457200"/>
            <a:fld id="{6ECC1935-95B7-4486-BB0F-3A7FC32F2D97}" type="slidenum">
              <a:rPr lang="it-IT" smtClean="0"/>
              <a:pPr defTabSz="457200"/>
              <a:t>‹N›</a:t>
            </a:fld>
            <a:endParaRPr lang="it-IT"/>
          </a:p>
        </p:txBody>
      </p:sp>
    </p:spTree>
    <p:extLst>
      <p:ext uri="{BB962C8B-B14F-4D97-AF65-F5344CB8AC3E}">
        <p14:creationId xmlns:p14="http://schemas.microsoft.com/office/powerpoint/2010/main" val="155905031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35471-485F-D74B-8BCD-7242C455B3E7}" type="datetimeFigureOut">
              <a:rPr lang="it-IT" smtClean="0"/>
              <a:t>24/11/2020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5BF0C-FF0A-1E41-8C7B-5B294A31C092}" type="slidenum">
              <a:rPr lang="it-IT" smtClean="0"/>
              <a:t>‹N›</a:t>
            </a:fld>
            <a:endParaRPr lang="it-IT"/>
          </a:p>
        </p:txBody>
      </p:sp>
    </p:spTree>
    <p:extLst>
      <p:ext uri="{BB962C8B-B14F-4D97-AF65-F5344CB8AC3E}">
        <p14:creationId xmlns:p14="http://schemas.microsoft.com/office/powerpoint/2010/main" val="281059514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9C4538-EBF4-465E-96D3-70F63578C0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CD706713-B397-47E1-B2A6-CC4E7846153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E8690854-3836-4C27-BD19-3F93CA7E419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it-IT"/>
          </a:p>
        </p:txBody>
      </p:sp>
      <p:sp>
        <p:nvSpPr>
          <p:cNvPr id="1029" name="Rectangle 5">
            <a:extLst>
              <a:ext uri="{FF2B5EF4-FFF2-40B4-BE49-F238E27FC236}">
                <a16:creationId xmlns:a16="http://schemas.microsoft.com/office/drawing/2014/main" id="{24E011B7-2084-4EA0-868B-F1A783AE7C4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it-IT"/>
          </a:p>
        </p:txBody>
      </p:sp>
      <p:sp>
        <p:nvSpPr>
          <p:cNvPr id="1030" name="Rectangle 6">
            <a:extLst>
              <a:ext uri="{FF2B5EF4-FFF2-40B4-BE49-F238E27FC236}">
                <a16:creationId xmlns:a16="http://schemas.microsoft.com/office/drawing/2014/main" id="{1BCC1FF7-49E6-4323-B5FB-BEF05C0F810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54591D8-3D9E-4A04-9876-38B12E6AB9AB}" type="slidenum">
              <a:rPr lang="it-IT" altLang="it-IT"/>
              <a:pPr/>
              <a:t>‹N›</a:t>
            </a:fld>
            <a:endParaRPr lang="it-IT" altLang="it-IT"/>
          </a:p>
        </p:txBody>
      </p:sp>
    </p:spTree>
    <p:extLst>
      <p:ext uri="{BB962C8B-B14F-4D97-AF65-F5344CB8AC3E}">
        <p14:creationId xmlns:p14="http://schemas.microsoft.com/office/powerpoint/2010/main" val="104062754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pPr fontAlgn="base">
              <a:spcBef>
                <a:spcPct val="0"/>
              </a:spcBef>
              <a:spcAft>
                <a:spcPct val="0"/>
              </a:spcAft>
            </a:pPr>
            <a:endParaRPr lang="it-IT" altLang="it-IT">
              <a:solidFill>
                <a:srgbClr val="FFFFFF"/>
              </a:solidFill>
            </a:endParaRPr>
          </a:p>
        </p:txBody>
      </p:sp>
      <p:sp>
        <p:nvSpPr>
          <p:cNvPr id="177155"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pPr fontAlgn="base">
              <a:spcBef>
                <a:spcPct val="0"/>
              </a:spcBef>
              <a:spcAft>
                <a:spcPct val="0"/>
              </a:spcAft>
            </a:pPr>
            <a:fld id="{16FF854E-2397-452E-9D82-D8F52595122B}" type="slidenum">
              <a:rPr lang="it-IT" altLang="it-IT">
                <a:solidFill>
                  <a:srgbClr val="FFFFFF"/>
                </a:solidFill>
              </a:rPr>
              <a:pPr fontAlgn="base">
                <a:spcBef>
                  <a:spcPct val="0"/>
                </a:spcBef>
                <a:spcAft>
                  <a:spcPct val="0"/>
                </a:spcAft>
              </a:pPr>
              <a:t>‹N›</a:t>
            </a:fld>
            <a:endParaRPr lang="it-IT" altLang="it-IT">
              <a:solidFill>
                <a:srgbClr val="FFFFFF"/>
              </a:solidFill>
            </a:endParaRPr>
          </a:p>
        </p:txBody>
      </p:sp>
      <p:grpSp>
        <p:nvGrpSpPr>
          <p:cNvPr id="177156" name="Group 4"/>
          <p:cNvGrpSpPr>
            <a:grpSpLocks/>
          </p:cNvGrpSpPr>
          <p:nvPr/>
        </p:nvGrpSpPr>
        <p:grpSpPr bwMode="auto">
          <a:xfrm>
            <a:off x="1" y="1"/>
            <a:ext cx="12187767" cy="6850063"/>
            <a:chOff x="0" y="0"/>
            <a:chExt cx="5758" cy="4315"/>
          </a:xfrm>
        </p:grpSpPr>
        <p:grpSp>
          <p:nvGrpSpPr>
            <p:cNvPr id="177157" name="Group 5"/>
            <p:cNvGrpSpPr>
              <a:grpSpLocks/>
            </p:cNvGrpSpPr>
            <p:nvPr userDrawn="1"/>
          </p:nvGrpSpPr>
          <p:grpSpPr bwMode="auto">
            <a:xfrm>
              <a:off x="1728" y="2230"/>
              <a:ext cx="4027" cy="2085"/>
              <a:chOff x="1728" y="2230"/>
              <a:chExt cx="4027" cy="2085"/>
            </a:xfrm>
          </p:grpSpPr>
          <p:sp>
            <p:nvSpPr>
              <p:cNvPr id="17715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5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716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sp>
          <p:nvSpPr>
            <p:cNvPr id="17716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1800">
                <a:solidFill>
                  <a:srgbClr val="FFFFFF"/>
                </a:solidFill>
              </a:endParaRPr>
            </a:p>
          </p:txBody>
        </p:sp>
      </p:grpSp>
      <p:sp>
        <p:nvSpPr>
          <p:cNvPr id="177165"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77166"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anose="020B0604020202020204" pitchFamily="34" charset="0"/>
              </a:defRPr>
            </a:lvl1pPr>
          </a:lstStyle>
          <a:p>
            <a:pPr fontAlgn="base">
              <a:spcBef>
                <a:spcPct val="0"/>
              </a:spcBef>
              <a:spcAft>
                <a:spcPct val="0"/>
              </a:spcAft>
            </a:pPr>
            <a:endParaRPr lang="it-IT" altLang="it-IT">
              <a:solidFill>
                <a:srgbClr val="FFFFFF"/>
              </a:solidFill>
            </a:endParaRPr>
          </a:p>
        </p:txBody>
      </p:sp>
      <p:sp>
        <p:nvSpPr>
          <p:cNvPr id="177167"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extLst>
      <p:ext uri="{BB962C8B-B14F-4D97-AF65-F5344CB8AC3E}">
        <p14:creationId xmlns:p14="http://schemas.microsoft.com/office/powerpoint/2010/main" val="4099763133"/>
      </p:ext>
    </p:extLst>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84.xml"/><Relationship Id="rId5" Type="http://schemas.openxmlformats.org/officeDocument/2006/relationships/image" Target="../media/image107.png"/><Relationship Id="rId4" Type="http://schemas.openxmlformats.org/officeDocument/2006/relationships/image" Target="../media/image108.png"/></Relationships>
</file>

<file path=ppt/slides/_rels/slide10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3.xml"/></Relationships>
</file>

<file path=ppt/slides/_rels/slide106.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36.xml"/></Relationships>
</file>

<file path=ppt/slides/_rels/slide10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7.xml"/><Relationship Id="rId5" Type="http://schemas.openxmlformats.org/officeDocument/2006/relationships/image" Target="../media/image29.emf"/><Relationship Id="rId4" Type="http://schemas.openxmlformats.org/officeDocument/2006/relationships/image" Target="../media/image28.emf"/></Relationships>
</file>

<file path=ppt/slides/_rels/slide11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36.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72.jpeg"/><Relationship Id="rId4" Type="http://schemas.openxmlformats.org/officeDocument/2006/relationships/image" Target="../media/image71.wmf"/></Relationships>
</file>

<file path=ppt/slides/_rels/slide4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image" Target="../media/image76.png"/><Relationship Id="rId5" Type="http://schemas.openxmlformats.org/officeDocument/2006/relationships/image" Target="../media/image75.wmf"/><Relationship Id="rId4" Type="http://schemas.openxmlformats.org/officeDocument/2006/relationships/image" Target="../media/image74.w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9.xml"/><Relationship Id="rId5" Type="http://schemas.openxmlformats.org/officeDocument/2006/relationships/image" Target="../media/image79.wmf"/><Relationship Id="rId4" Type="http://schemas.openxmlformats.org/officeDocument/2006/relationships/image" Target="../media/image78.wmf"/></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eg"/><Relationship Id="rId1" Type="http://schemas.openxmlformats.org/officeDocument/2006/relationships/slideLayout" Target="../slideLayouts/slideLayout18.xml"/><Relationship Id="rId4" Type="http://schemas.openxmlformats.org/officeDocument/2006/relationships/image" Target="../media/image82.emf"/></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86.wmf"/><Relationship Id="rId5" Type="http://schemas.openxmlformats.org/officeDocument/2006/relationships/image" Target="../media/image85.png"/><Relationship Id="rId4" Type="http://schemas.openxmlformats.org/officeDocument/2006/relationships/image" Target="../media/image84.wmf"/></Relationships>
</file>

<file path=ppt/slides/_rels/slide5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14.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5.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146.xml"/><Relationship Id="rId4" Type="http://schemas.openxmlformats.org/officeDocument/2006/relationships/image" Target="../media/image99.emf"/></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6.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146.xml"/><Relationship Id="rId5" Type="http://schemas.openxmlformats.org/officeDocument/2006/relationships/image" Target="../media/image105.png"/><Relationship Id="rId4" Type="http://schemas.openxmlformats.org/officeDocument/2006/relationships/image" Target="../media/image104.emf"/></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46.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46.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emf"/><Relationship Id="rId1" Type="http://schemas.openxmlformats.org/officeDocument/2006/relationships/slideLayout" Target="../slideLayouts/slideLayout146.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146.xml"/></Relationships>
</file>

<file path=ppt/slides/_rels/slide67.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20.emf"/><Relationship Id="rId1" Type="http://schemas.openxmlformats.org/officeDocument/2006/relationships/slideLayout" Target="../slideLayouts/slideLayout136.xml"/></Relationships>
</file>

<file path=ppt/slides/_rels/slide69.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21.emf"/><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146.xml"/><Relationship Id="rId5" Type="http://schemas.openxmlformats.org/officeDocument/2006/relationships/image" Target="../media/image125.png"/><Relationship Id="rId4" Type="http://schemas.openxmlformats.org/officeDocument/2006/relationships/image" Target="../media/image124.emf"/></Relationships>
</file>

<file path=ppt/slides/_rels/slide7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46.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7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6.xml"/></Relationships>
</file>

<file path=ppt/slides/_rels/slide7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146.xml"/><Relationship Id="rId5" Type="http://schemas.openxmlformats.org/officeDocument/2006/relationships/image" Target="../media/image139.png"/><Relationship Id="rId4" Type="http://schemas.openxmlformats.org/officeDocument/2006/relationships/image" Target="../media/image13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9.xml"/><Relationship Id="rId1" Type="http://schemas.openxmlformats.org/officeDocument/2006/relationships/slideLayout" Target="../slideLayouts/slideLayout22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30.xml"/><Relationship Id="rId1" Type="http://schemas.openxmlformats.org/officeDocument/2006/relationships/slideLayout" Target="../slideLayouts/slideLayout2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9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189.xml"/></Relationships>
</file>

<file path=ppt/slides/_rels/slide9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4.xml"/></Relationships>
</file>

<file path=ppt/slides/_rels/slide9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9.xml"/></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84.xml"/></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84.xml"/><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31BF0C-BE64-43B4-9924-507F8BF14928}"/>
              </a:ext>
            </a:extLst>
          </p:cNvPr>
          <p:cNvSpPr>
            <a:spLocks noGrp="1"/>
          </p:cNvSpPr>
          <p:nvPr>
            <p:ph type="ctrTitle"/>
          </p:nvPr>
        </p:nvSpPr>
        <p:spPr/>
        <p:txBody>
          <a:bodyPr>
            <a:normAutofit fontScale="90000"/>
          </a:bodyPr>
          <a:lstStyle/>
          <a:p>
            <a:r>
              <a:rPr lang="it-IT" dirty="0" err="1"/>
              <a:t>Metabolic</a:t>
            </a:r>
            <a:r>
              <a:rPr lang="it-IT" dirty="0"/>
              <a:t> </a:t>
            </a:r>
            <a:r>
              <a:rPr lang="it-IT" dirty="0" err="1"/>
              <a:t>associated</a:t>
            </a:r>
            <a:r>
              <a:rPr lang="it-IT" dirty="0"/>
              <a:t> </a:t>
            </a:r>
            <a:r>
              <a:rPr lang="it-IT" dirty="0" err="1"/>
              <a:t>fatty</a:t>
            </a:r>
            <a:r>
              <a:rPr lang="it-IT" dirty="0"/>
              <a:t> </a:t>
            </a:r>
            <a:r>
              <a:rPr lang="it-IT" dirty="0" err="1"/>
              <a:t>liver</a:t>
            </a:r>
            <a:r>
              <a:rPr lang="it-IT" dirty="0"/>
              <a:t> </a:t>
            </a:r>
            <a:r>
              <a:rPr lang="it-IT" dirty="0" err="1"/>
              <a:t>disease</a:t>
            </a:r>
            <a:r>
              <a:rPr lang="it-IT" dirty="0"/>
              <a:t> (MAFLD)</a:t>
            </a:r>
            <a:br>
              <a:rPr lang="it-IT" dirty="0"/>
            </a:br>
            <a:r>
              <a:rPr lang="it-IT" sz="2700" dirty="0" err="1"/>
              <a:t>previously</a:t>
            </a:r>
            <a:r>
              <a:rPr lang="it-IT" sz="2700" dirty="0"/>
              <a:t> </a:t>
            </a:r>
            <a:r>
              <a:rPr lang="it-IT" sz="2700" dirty="0" err="1"/>
              <a:t>nafld</a:t>
            </a:r>
            <a:endParaRPr lang="it-IT" dirty="0"/>
          </a:p>
        </p:txBody>
      </p:sp>
      <p:sp>
        <p:nvSpPr>
          <p:cNvPr id="3" name="Sottotitolo 2">
            <a:extLst>
              <a:ext uri="{FF2B5EF4-FFF2-40B4-BE49-F238E27FC236}">
                <a16:creationId xmlns:a16="http://schemas.microsoft.com/office/drawing/2014/main" id="{3C172A1F-0B80-4880-87C4-42E0B552667E}"/>
              </a:ext>
            </a:extLst>
          </p:cNvPr>
          <p:cNvSpPr>
            <a:spLocks noGrp="1"/>
          </p:cNvSpPr>
          <p:nvPr>
            <p:ph type="subTitle" idx="1"/>
          </p:nvPr>
        </p:nvSpPr>
        <p:spPr/>
        <p:txBody>
          <a:bodyPr>
            <a:normAutofit/>
          </a:bodyPr>
          <a:lstStyle/>
          <a:p>
            <a:r>
              <a:rPr lang="it-IT" dirty="0"/>
              <a:t>Maria DEL BEN</a:t>
            </a:r>
          </a:p>
          <a:p>
            <a:endParaRPr lang="it-IT" dirty="0"/>
          </a:p>
          <a:p>
            <a:r>
              <a:rPr lang="it-IT" sz="1600" dirty="0"/>
              <a:t>Sapienza University, Rome</a:t>
            </a:r>
          </a:p>
        </p:txBody>
      </p:sp>
    </p:spTree>
    <p:extLst>
      <p:ext uri="{BB962C8B-B14F-4D97-AF65-F5344CB8AC3E}">
        <p14:creationId xmlns:p14="http://schemas.microsoft.com/office/powerpoint/2010/main" val="3393779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341607" y="2638424"/>
            <a:ext cx="7503530" cy="2158728"/>
          </a:xfrm>
          <a:prstGeom prst="rect">
            <a:avLst/>
          </a:prstGeom>
          <a:noFill/>
          <a:ln w="9525">
            <a:noFill/>
            <a:miter lim="800000"/>
            <a:headEnd/>
            <a:tailEnd/>
          </a:ln>
          <a:scene3d>
            <a:camera prst="orthographicFront"/>
            <a:lightRig rig="chilly" dir="t"/>
          </a:scene3d>
          <a:sp3d prstMaterial="dkEdge">
            <a:bevelB w="254000" h="203200"/>
          </a:sp3d>
        </p:spPr>
      </p:pic>
      <p:pic>
        <p:nvPicPr>
          <p:cNvPr id="5" name="Picture 3"/>
          <p:cNvPicPr>
            <a:picLocks noChangeAspect="1" noChangeArrowheads="1"/>
          </p:cNvPicPr>
          <p:nvPr/>
        </p:nvPicPr>
        <p:blipFill>
          <a:blip r:embed="rId3" cstate="print"/>
          <a:srcRect/>
          <a:stretch>
            <a:fillRect/>
          </a:stretch>
        </p:blipFill>
        <p:spPr bwMode="auto">
          <a:xfrm>
            <a:off x="2063553" y="332657"/>
            <a:ext cx="5286375" cy="790575"/>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2495600" y="1052736"/>
            <a:ext cx="3886200" cy="34290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3575720" y="5229200"/>
            <a:ext cx="4896544" cy="288032"/>
          </a:xfrm>
          <a:prstGeom prst="rect">
            <a:avLst/>
          </a:prstGeom>
          <a:noFill/>
          <a:ln w="9525">
            <a:noFill/>
            <a:miter lim="800000"/>
            <a:headEnd/>
            <a:tailEnd/>
          </a:ln>
        </p:spPr>
      </p:pic>
    </p:spTree>
    <p:extLst>
      <p:ext uri="{BB962C8B-B14F-4D97-AF65-F5344CB8AC3E}">
        <p14:creationId xmlns:p14="http://schemas.microsoft.com/office/powerpoint/2010/main" val="10779212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647" y="2310557"/>
            <a:ext cx="6442869" cy="452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olo 1"/>
          <p:cNvSpPr txBox="1">
            <a:spLocks/>
          </p:cNvSpPr>
          <p:nvPr/>
        </p:nvSpPr>
        <p:spPr>
          <a:xfrm>
            <a:off x="6395975" y="2478832"/>
            <a:ext cx="2376264" cy="625698"/>
          </a:xfrm>
          <a:prstGeom prst="rect">
            <a:avLst/>
          </a:prstGeom>
        </p:spPr>
        <p:txBody>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a:t>
            </a:r>
            <a:endParaRPr lang="en-US" sz="3600" kern="0" dirty="0">
              <a:solidFill>
                <a:srgbClr val="E5E5FF"/>
              </a:solidFill>
              <a:effectLst>
                <a:outerShdw blurRad="38100" dist="38100" dir="2700000" algn="tl">
                  <a:srgbClr val="000000"/>
                </a:outerShdw>
              </a:effectLst>
              <a:latin typeface="Garamond"/>
              <a:cs typeface="Aria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1865" y="116632"/>
            <a:ext cx="542448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1" y="1268761"/>
            <a:ext cx="21431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561" y="188640"/>
            <a:ext cx="1285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5001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2828925"/>
            <a:ext cx="695325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1591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620689"/>
            <a:ext cx="8229600" cy="5505475"/>
          </a:xfrm>
          <a:solidFill>
            <a:schemeClr val="tx2"/>
          </a:solidFill>
        </p:spPr>
        <p:txBody>
          <a:bodyPr>
            <a:normAutofit/>
          </a:bodyPr>
          <a:lstStyle/>
          <a:p>
            <a:r>
              <a:rPr lang="en-US" sz="2400" dirty="0">
                <a:solidFill>
                  <a:schemeClr val="bg2"/>
                </a:solidFill>
              </a:rPr>
              <a:t>NASH is linked to accelerated </a:t>
            </a:r>
            <a:r>
              <a:rPr lang="en-US" sz="2400" dirty="0" err="1">
                <a:solidFill>
                  <a:schemeClr val="bg2"/>
                </a:solidFill>
              </a:rPr>
              <a:t>atherogenesis</a:t>
            </a:r>
            <a:r>
              <a:rPr lang="en-US" sz="2400" dirty="0">
                <a:solidFill>
                  <a:schemeClr val="bg2"/>
                </a:solidFill>
              </a:rPr>
              <a:t> through the presence of abnormal production of triglyceride- and cholesterol-rich remnant particles, leading to accelerated atherosclerosis, together with other features of the metabolic syndrome. </a:t>
            </a:r>
          </a:p>
          <a:p>
            <a:endParaRPr lang="en-US" sz="2400" dirty="0">
              <a:solidFill>
                <a:schemeClr val="bg2"/>
              </a:solidFill>
            </a:endParaRPr>
          </a:p>
          <a:p>
            <a:r>
              <a:rPr lang="en-US" sz="2400" dirty="0">
                <a:solidFill>
                  <a:schemeClr val="bg2"/>
                </a:solidFill>
              </a:rPr>
              <a:t>Dyslipidemia is characterized by increased serum triglycerides, low high-density lipoprotein (HDL) cholesterol and increased small, dense, low-density lipoprotein (LDL) particles, i.e., the so-called “atherogenic lipid triad”.</a:t>
            </a:r>
          </a:p>
          <a:p>
            <a:endParaRPr lang="en-US" sz="2400" dirty="0">
              <a:solidFill>
                <a:schemeClr val="bg2"/>
              </a:solidFill>
            </a:endParaRPr>
          </a:p>
          <a:p>
            <a:r>
              <a:rPr lang="en-US" sz="2400" dirty="0">
                <a:solidFill>
                  <a:schemeClr val="bg2"/>
                </a:solidFill>
              </a:rPr>
              <a:t>Therefore, aggressive </a:t>
            </a:r>
            <a:r>
              <a:rPr lang="en-US" sz="2400" u="sng" dirty="0">
                <a:solidFill>
                  <a:schemeClr val="bg2"/>
                </a:solidFill>
              </a:rPr>
              <a:t>treatment of dyslipidemia </a:t>
            </a:r>
            <a:r>
              <a:rPr lang="en-US" sz="2400" dirty="0">
                <a:solidFill>
                  <a:schemeClr val="bg2"/>
                </a:solidFill>
              </a:rPr>
              <a:t>and the other features of the metabolic syndrome should be a primary target in patients with NAFLD. </a:t>
            </a:r>
            <a:endParaRPr lang="it-IT" sz="2400" dirty="0">
              <a:solidFill>
                <a:schemeClr val="bg2"/>
              </a:solidFill>
            </a:endParaRPr>
          </a:p>
        </p:txBody>
      </p:sp>
    </p:spTree>
    <p:extLst>
      <p:ext uri="{BB962C8B-B14F-4D97-AF65-F5344CB8AC3E}">
        <p14:creationId xmlns:p14="http://schemas.microsoft.com/office/powerpoint/2010/main" val="27529488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7364" name="Group 20"/>
          <p:cNvGraphicFramePr>
            <a:graphicFrameLocks noGrp="1"/>
          </p:cNvGraphicFramePr>
          <p:nvPr/>
        </p:nvGraphicFramePr>
        <p:xfrm>
          <a:off x="2279576" y="1052737"/>
          <a:ext cx="7848600" cy="4664075"/>
        </p:xfrm>
        <a:graphic>
          <a:graphicData uri="http://schemas.openxmlformats.org/drawingml/2006/table">
            <a:tbl>
              <a:tblPr/>
              <a:tblGrid>
                <a:gridCol w="2932113">
                  <a:extLst>
                    <a:ext uri="{9D8B030D-6E8A-4147-A177-3AD203B41FA5}">
                      <a16:colId xmlns:a16="http://schemas.microsoft.com/office/drawing/2014/main" val="20000"/>
                    </a:ext>
                  </a:extLst>
                </a:gridCol>
                <a:gridCol w="4916487">
                  <a:extLst>
                    <a:ext uri="{9D8B030D-6E8A-4147-A177-3AD203B41FA5}">
                      <a16:colId xmlns:a16="http://schemas.microsoft.com/office/drawing/2014/main" val="20001"/>
                    </a:ext>
                  </a:extLst>
                </a:gridCol>
              </a:tblGrid>
              <a:tr h="4664075">
                <a:tc>
                  <a:txBody>
                    <a:bodyPr/>
                    <a:lstStyle>
                      <a:lvl1pPr eaLnBrk="0" hangingPunct="0">
                        <a:spcBef>
                          <a:spcPct val="20000"/>
                        </a:spcBef>
                        <a:buClr>
                          <a:schemeClr val="hlink"/>
                        </a:buClr>
                        <a:buSzPct val="60000"/>
                        <a:buFont typeface="Wingdings" panose="05000000000000000000" pitchFamily="2" charset="2"/>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Statins for the treatment of dyslipidaemia</a:t>
                      </a:r>
                      <a:r>
                        <a:rPr kumimoji="0" lang="en-GB" altLang="it-IT" sz="2000" b="0" i="0" u="none" strike="noStrike" cap="none" normalizeH="0" baseline="0" dirty="0">
                          <a:ln>
                            <a:noFill/>
                          </a:ln>
                          <a:solidFill>
                            <a:srgbClr val="FFFF00"/>
                          </a:solidFill>
                          <a:effectLst/>
                          <a:latin typeface="Times New Roman" panose="02020603050405020304" pitchFamily="18" charset="0"/>
                          <a:ea typeface="MS PGothic" pitchFamily="34" charset="-128"/>
                        </a:rPr>
                        <a:t> in patients with non-alcoholic fatty liver disease</a:t>
                      </a:r>
                      <a:endParaRPr kumimoji="0" lang="en-GB" altLang="it-IT" sz="2000" b="0" i="0" u="none" strike="noStrike" cap="none" normalizeH="0" baseline="0" dirty="0">
                        <a:ln>
                          <a:noFill/>
                        </a:ln>
                        <a:solidFill>
                          <a:srgbClr val="FFFF00"/>
                        </a:solidFill>
                        <a:effectLst/>
                        <a:latin typeface="Arial" panose="020B0604020202020204" pitchFamily="34" charset="0"/>
                        <a:ea typeface="MS PGothic" pitchFamily="34" charset="-128"/>
                      </a:endParaRPr>
                    </a:p>
                  </a:txBody>
                  <a:tcPr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2F2F47"/>
                        </a:gs>
                        <a:gs pos="100000">
                          <a:srgbClr val="666699"/>
                        </a:gs>
                      </a:gsLst>
                      <a:lin ang="5400000" scaled="1"/>
                    </a:gradFill>
                  </a:tcPr>
                </a:tc>
                <a:tc>
                  <a:txBody>
                    <a:bodyPr/>
                    <a:lstStyle>
                      <a:lvl1pPr eaLnBrk="0" hangingPunct="0">
                        <a:spcBef>
                          <a:spcPct val="20000"/>
                        </a:spcBef>
                        <a:buClr>
                          <a:schemeClr val="hlink"/>
                        </a:buClr>
                        <a:buSzPct val="60000"/>
                        <a:buFont typeface="Wingdings" panose="05000000000000000000" pitchFamily="2" charset="2"/>
                        <a:tabLst>
                          <a:tab pos="457200" algn="l"/>
                        </a:tabLst>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tabLst>
                          <a:tab pos="457200" algn="l"/>
                        </a:tabLst>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tabLst>
                          <a:tab pos="457200" algn="l"/>
                        </a:tabLst>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tabLst>
                          <a:tab pos="457200" algn="l"/>
                        </a:tabLst>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none" strike="noStrike" cap="none" normalizeH="0" baseline="0" dirty="0" err="1">
                          <a:ln>
                            <a:noFill/>
                          </a:ln>
                          <a:solidFill>
                            <a:schemeClr val="tx1"/>
                          </a:solidFill>
                          <a:effectLst/>
                          <a:latin typeface="Times New Roman" panose="02020603050405020304" pitchFamily="18" charset="0"/>
                          <a:ea typeface="MS PGothic" pitchFamily="34" charset="-128"/>
                        </a:rPr>
                        <a:t>Atherogenic</a:t>
                      </a: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 hyperlipidaemia is frequently associated with NAFLD </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Treatment of dyslipidaemia plays a critical role in the overall management of NAFLD</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The risk for serious liver injury from statins is quite rare and patients with NAFLD and hyperlipidaemia  are not at increased risk for statin hepatotoxicity.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pPr>
                      <a:r>
                        <a:rPr kumimoji="0" lang="en-GB"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rPr>
                        <a:t>Previous recommendations advising against the use of statins in patients with dyslipidaemia and NAFLD are not evidence-based and should be reviewed</a:t>
                      </a:r>
                      <a:endParaRPr kumimoji="0" lang="it-IT"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2F2F47"/>
                        </a:gs>
                        <a:gs pos="100000">
                          <a:srgbClr val="666699"/>
                        </a:gs>
                      </a:gsLst>
                      <a:lin ang="5400000" scaled="1"/>
                    </a:gradFill>
                  </a:tcPr>
                </a:tc>
                <a:extLst>
                  <a:ext uri="{0D108BD9-81ED-4DB2-BD59-A6C34878D82A}">
                    <a16:rowId xmlns:a16="http://schemas.microsoft.com/office/drawing/2014/main" val="10000"/>
                  </a:ext>
                </a:extLst>
              </a:tr>
            </a:tbl>
          </a:graphicData>
        </a:graphic>
      </p:graphicFrame>
      <p:sp>
        <p:nvSpPr>
          <p:cNvPr id="57365" name="Text Box 21"/>
          <p:cNvSpPr txBox="1">
            <a:spLocks noChangeArrowheads="1"/>
          </p:cNvSpPr>
          <p:nvPr/>
        </p:nvSpPr>
        <p:spPr bwMode="auto">
          <a:xfrm>
            <a:off x="4727575" y="322263"/>
            <a:ext cx="2808288"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Verdana" panose="020B0604030504040204" pitchFamily="34" charset="0"/>
                <a:ea typeface="MS PGothic" pitchFamily="34" charset="-128"/>
              </a:defRPr>
            </a:lvl1pPr>
            <a:lvl2pPr marL="742950" indent="-285750" eaLnBrk="0" hangingPunct="0">
              <a:defRPr sz="2400">
                <a:solidFill>
                  <a:schemeClr val="tx1"/>
                </a:solidFill>
                <a:latin typeface="Verdana" panose="020B0604030504040204" pitchFamily="34" charset="0"/>
                <a:ea typeface="MS PGothic" pitchFamily="34" charset="-128"/>
              </a:defRPr>
            </a:lvl2pPr>
            <a:lvl3pPr marL="1143000" indent="-228600" eaLnBrk="0" hangingPunct="0">
              <a:defRPr sz="2400">
                <a:solidFill>
                  <a:schemeClr val="tx1"/>
                </a:solidFill>
                <a:latin typeface="Verdana" panose="020B0604030504040204" pitchFamily="34" charset="0"/>
                <a:ea typeface="MS PGothic" pitchFamily="34" charset="-128"/>
              </a:defRPr>
            </a:lvl3pPr>
            <a:lvl4pPr marL="1600200" indent="-228600" eaLnBrk="0" hangingPunct="0">
              <a:defRPr sz="2400">
                <a:solidFill>
                  <a:schemeClr val="tx1"/>
                </a:solidFill>
                <a:latin typeface="Verdana" panose="020B0604030504040204" pitchFamily="34" charset="0"/>
                <a:ea typeface="MS PGothic" pitchFamily="34" charset="-128"/>
              </a:defRPr>
            </a:lvl4pPr>
            <a:lvl5pPr marL="2057400" indent="-228600" eaLnBrk="0" hangingPunct="0">
              <a:defRPr sz="2400">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9pPr>
          </a:lstStyle>
          <a:p>
            <a:pPr algn="ctr" defTabSz="914400" eaLnBrk="1" fontAlgn="base" hangingPunct="1">
              <a:spcBef>
                <a:spcPct val="50000"/>
              </a:spcBef>
              <a:spcAft>
                <a:spcPct val="0"/>
              </a:spcAft>
              <a:defRPr/>
            </a:pPr>
            <a:r>
              <a:rPr lang="it-IT" altLang="it-IT" sz="2800" dirty="0">
                <a:solidFill>
                  <a:srgbClr val="FFFFFF"/>
                </a:solidFill>
                <a:effectLst>
                  <a:outerShdw blurRad="38100" dist="38100" dir="2700000" algn="tl">
                    <a:srgbClr val="000000"/>
                  </a:outerShdw>
                </a:effectLst>
                <a:cs typeface="Arial"/>
              </a:rPr>
              <a:t>STATINS</a:t>
            </a:r>
          </a:p>
        </p:txBody>
      </p:sp>
      <p:sp>
        <p:nvSpPr>
          <p:cNvPr id="2" name="CasellaDiTesto 1"/>
          <p:cNvSpPr txBox="1"/>
          <p:nvPr/>
        </p:nvSpPr>
        <p:spPr>
          <a:xfrm>
            <a:off x="2279576" y="5805265"/>
            <a:ext cx="7848600" cy="769441"/>
          </a:xfrm>
          <a:prstGeom prst="rect">
            <a:avLst/>
          </a:prstGeom>
          <a:solidFill>
            <a:schemeClr val="accent3">
              <a:lumMod val="50000"/>
            </a:schemeClr>
          </a:solidFill>
        </p:spPr>
        <p:txBody>
          <a:bodyPr wrap="square" rtlCol="0">
            <a:spAutoFit/>
          </a:bodyPr>
          <a:lstStyle/>
          <a:p>
            <a:pPr defTabSz="914400"/>
            <a:r>
              <a:rPr lang="en-US" sz="1100" dirty="0">
                <a:solidFill>
                  <a:srgbClr val="FFFFFF"/>
                </a:solidFill>
                <a:latin typeface="Verdana"/>
                <a:cs typeface="Arial"/>
              </a:rPr>
              <a:t>Del Ben M et al. Under-prescription of statins in patients with non-alcoholic fatty </a:t>
            </a:r>
            <a:r>
              <a:rPr lang="it-IT" sz="1100" dirty="0" err="1">
                <a:solidFill>
                  <a:srgbClr val="FFFFFF"/>
                </a:solidFill>
                <a:latin typeface="Verdana"/>
                <a:cs typeface="Arial"/>
              </a:rPr>
              <a:t>liver</a:t>
            </a:r>
            <a:r>
              <a:rPr lang="it-IT" sz="1100" dirty="0">
                <a:solidFill>
                  <a:srgbClr val="FFFFFF"/>
                </a:solidFill>
                <a:latin typeface="Verdana"/>
                <a:cs typeface="Arial"/>
              </a:rPr>
              <a:t> </a:t>
            </a:r>
            <a:r>
              <a:rPr lang="it-IT" sz="1100" dirty="0" err="1">
                <a:solidFill>
                  <a:srgbClr val="FFFFFF"/>
                </a:solidFill>
                <a:latin typeface="Verdana"/>
                <a:cs typeface="Arial"/>
              </a:rPr>
              <a:t>disease</a:t>
            </a:r>
            <a:r>
              <a:rPr lang="it-IT" sz="1100" dirty="0">
                <a:solidFill>
                  <a:srgbClr val="FFFFFF"/>
                </a:solidFill>
                <a:latin typeface="Verdana"/>
                <a:cs typeface="Arial"/>
              </a:rPr>
              <a:t>. </a:t>
            </a:r>
            <a:r>
              <a:rPr lang="it-IT" sz="1100" dirty="0" err="1">
                <a:solidFill>
                  <a:srgbClr val="FFFFFF"/>
                </a:solidFill>
                <a:latin typeface="Verdana"/>
                <a:cs typeface="Arial"/>
              </a:rPr>
              <a:t>Nutrition</a:t>
            </a:r>
            <a:r>
              <a:rPr lang="it-IT" sz="1100" dirty="0">
                <a:solidFill>
                  <a:srgbClr val="FFFFFF"/>
                </a:solidFill>
                <a:latin typeface="Verdana"/>
                <a:cs typeface="Arial"/>
              </a:rPr>
              <a:t>, </a:t>
            </a:r>
            <a:r>
              <a:rPr lang="it-IT" sz="1100" dirty="0" err="1">
                <a:solidFill>
                  <a:srgbClr val="FFFFFF"/>
                </a:solidFill>
                <a:latin typeface="Verdana"/>
                <a:cs typeface="Arial"/>
              </a:rPr>
              <a:t>Metabolism</a:t>
            </a:r>
            <a:r>
              <a:rPr lang="it-IT" sz="1100" dirty="0">
                <a:solidFill>
                  <a:srgbClr val="FFFFFF"/>
                </a:solidFill>
                <a:latin typeface="Verdana"/>
                <a:cs typeface="Arial"/>
              </a:rPr>
              <a:t> &amp; </a:t>
            </a:r>
            <a:r>
              <a:rPr lang="it-IT" sz="1100" dirty="0" err="1">
                <a:solidFill>
                  <a:srgbClr val="FFFFFF"/>
                </a:solidFill>
                <a:latin typeface="Verdana"/>
                <a:cs typeface="Arial"/>
              </a:rPr>
              <a:t>Cardiovascular</a:t>
            </a:r>
            <a:r>
              <a:rPr lang="it-IT" sz="1100" dirty="0">
                <a:solidFill>
                  <a:srgbClr val="FFFFFF"/>
                </a:solidFill>
                <a:latin typeface="Verdana"/>
                <a:cs typeface="Arial"/>
              </a:rPr>
              <a:t> </a:t>
            </a:r>
            <a:r>
              <a:rPr lang="it-IT" sz="1100" dirty="0" err="1">
                <a:solidFill>
                  <a:srgbClr val="FFFFFF"/>
                </a:solidFill>
                <a:latin typeface="Verdana"/>
                <a:cs typeface="Arial"/>
              </a:rPr>
              <a:t>Diseases</a:t>
            </a:r>
            <a:r>
              <a:rPr lang="it-IT" sz="1100" dirty="0">
                <a:solidFill>
                  <a:srgbClr val="FFFFFF"/>
                </a:solidFill>
                <a:latin typeface="Verdana"/>
                <a:cs typeface="Arial"/>
              </a:rPr>
              <a:t> (2017) 27, 161-167</a:t>
            </a:r>
          </a:p>
          <a:p>
            <a:pPr defTabSz="914400"/>
            <a:r>
              <a:rPr lang="en-US" sz="1100" dirty="0" err="1">
                <a:solidFill>
                  <a:srgbClr val="FFFFFF"/>
                </a:solidFill>
                <a:latin typeface="Verdana"/>
                <a:cs typeface="Arial"/>
              </a:rPr>
              <a:t>Pastori</a:t>
            </a:r>
            <a:r>
              <a:rPr lang="en-US" sz="1100" dirty="0">
                <a:solidFill>
                  <a:srgbClr val="FFFFFF"/>
                </a:solidFill>
                <a:latin typeface="Verdana"/>
                <a:cs typeface="Arial"/>
              </a:rPr>
              <a:t> D, </a:t>
            </a:r>
            <a:r>
              <a:rPr lang="en-US" sz="1100" dirty="0" err="1">
                <a:solidFill>
                  <a:srgbClr val="FFFFFF"/>
                </a:solidFill>
                <a:latin typeface="Verdana"/>
                <a:cs typeface="Arial"/>
              </a:rPr>
              <a:t>Polimeni</a:t>
            </a:r>
            <a:r>
              <a:rPr lang="en-US" sz="1100" dirty="0">
                <a:solidFill>
                  <a:srgbClr val="FFFFFF"/>
                </a:solidFill>
                <a:latin typeface="Verdana"/>
                <a:cs typeface="Arial"/>
              </a:rPr>
              <a:t> L, </a:t>
            </a:r>
            <a:r>
              <a:rPr lang="en-US" sz="1100" dirty="0" err="1">
                <a:solidFill>
                  <a:srgbClr val="FFFFFF"/>
                </a:solidFill>
                <a:latin typeface="Verdana"/>
                <a:cs typeface="Arial"/>
              </a:rPr>
              <a:t>Baratta</a:t>
            </a:r>
            <a:r>
              <a:rPr lang="en-US" sz="1100" dirty="0">
                <a:solidFill>
                  <a:srgbClr val="FFFFFF"/>
                </a:solidFill>
                <a:latin typeface="Verdana"/>
                <a:cs typeface="Arial"/>
              </a:rPr>
              <a:t> F, </a:t>
            </a:r>
            <a:r>
              <a:rPr lang="en-US" sz="1100" dirty="0" err="1">
                <a:solidFill>
                  <a:srgbClr val="FFFFFF"/>
                </a:solidFill>
                <a:latin typeface="Verdana"/>
                <a:cs typeface="Arial"/>
              </a:rPr>
              <a:t>Pani</a:t>
            </a:r>
            <a:r>
              <a:rPr lang="en-US" sz="1100" dirty="0">
                <a:solidFill>
                  <a:srgbClr val="FFFFFF"/>
                </a:solidFill>
                <a:latin typeface="Verdana"/>
                <a:cs typeface="Arial"/>
              </a:rPr>
              <a:t> A, Del Ben M, </a:t>
            </a:r>
            <a:r>
              <a:rPr lang="en-US" sz="1100" dirty="0" err="1">
                <a:solidFill>
                  <a:srgbClr val="FFFFFF"/>
                </a:solidFill>
                <a:latin typeface="Verdana"/>
                <a:cs typeface="Arial"/>
              </a:rPr>
              <a:t>Anglico</a:t>
            </a:r>
            <a:r>
              <a:rPr lang="en-US" sz="1100" dirty="0">
                <a:solidFill>
                  <a:srgbClr val="FFFFFF"/>
                </a:solidFill>
                <a:latin typeface="Verdana"/>
                <a:cs typeface="Arial"/>
              </a:rPr>
              <a:t> F. The efficacy and safety of statins for the treatment of non-alcoholic fatty liver disease. Dig Liver Dis (2014), doi.org/10.1016/j.dld.2014.07.170</a:t>
            </a:r>
            <a:endParaRPr lang="it-IT" sz="1100" dirty="0">
              <a:solidFill>
                <a:srgbClr val="FFFFFF"/>
              </a:solidFill>
              <a:latin typeface="Verdana"/>
              <a:cs typeface="Arial"/>
            </a:endParaRPr>
          </a:p>
        </p:txBody>
      </p:sp>
    </p:spTree>
    <p:extLst>
      <p:ext uri="{BB962C8B-B14F-4D97-AF65-F5344CB8AC3E}">
        <p14:creationId xmlns:p14="http://schemas.microsoft.com/office/powerpoint/2010/main" val="33121990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7364" name="Group 20"/>
          <p:cNvGraphicFramePr>
            <a:graphicFrameLocks noGrp="1"/>
          </p:cNvGraphicFramePr>
          <p:nvPr/>
        </p:nvGraphicFramePr>
        <p:xfrm>
          <a:off x="2279576" y="1052737"/>
          <a:ext cx="7848600" cy="4664075"/>
        </p:xfrm>
        <a:graphic>
          <a:graphicData uri="http://schemas.openxmlformats.org/drawingml/2006/table">
            <a:tbl>
              <a:tblPr/>
              <a:tblGrid>
                <a:gridCol w="2932113">
                  <a:extLst>
                    <a:ext uri="{9D8B030D-6E8A-4147-A177-3AD203B41FA5}">
                      <a16:colId xmlns:a16="http://schemas.microsoft.com/office/drawing/2014/main" val="20000"/>
                    </a:ext>
                  </a:extLst>
                </a:gridCol>
                <a:gridCol w="4916487">
                  <a:extLst>
                    <a:ext uri="{9D8B030D-6E8A-4147-A177-3AD203B41FA5}">
                      <a16:colId xmlns:a16="http://schemas.microsoft.com/office/drawing/2014/main" val="20001"/>
                    </a:ext>
                  </a:extLst>
                </a:gridCol>
              </a:tblGrid>
              <a:tr h="4664075">
                <a:tc>
                  <a:txBody>
                    <a:bodyPr/>
                    <a:lstStyle>
                      <a:lvl1pPr eaLnBrk="0" hangingPunct="0">
                        <a:spcBef>
                          <a:spcPct val="20000"/>
                        </a:spcBef>
                        <a:buClr>
                          <a:schemeClr val="hlink"/>
                        </a:buClr>
                        <a:buSzPct val="60000"/>
                        <a:buFont typeface="Wingdings" panose="05000000000000000000" pitchFamily="2" charset="2"/>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Long-term statin treatment and liver toxicity</a:t>
                      </a:r>
                      <a:endParaRPr kumimoji="0" lang="en-GB" altLang="it-IT" sz="2000" b="0" i="0" u="none" strike="noStrike" cap="none" normalizeH="0" baseline="0" dirty="0">
                        <a:ln>
                          <a:noFill/>
                        </a:ln>
                        <a:solidFill>
                          <a:srgbClr val="FFFF00"/>
                        </a:solidFill>
                        <a:effectLst/>
                        <a:latin typeface="Arial" panose="020B0604020202020204" pitchFamily="34" charset="0"/>
                        <a:ea typeface="MS PGothic" pitchFamily="34" charset="-128"/>
                      </a:endParaRPr>
                    </a:p>
                  </a:txBody>
                  <a:tcPr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tc>
                  <a:txBody>
                    <a:bodyPr/>
                    <a:lstStyle>
                      <a:lvl1pPr eaLnBrk="0" hangingPunct="0">
                        <a:spcBef>
                          <a:spcPct val="20000"/>
                        </a:spcBef>
                        <a:buClr>
                          <a:schemeClr val="hlink"/>
                        </a:buClr>
                        <a:buSzPct val="60000"/>
                        <a:buFont typeface="Wingdings" panose="05000000000000000000" pitchFamily="2" charset="2"/>
                        <a:tabLst>
                          <a:tab pos="457200" algn="l"/>
                        </a:tabLst>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tabLst>
                          <a:tab pos="457200" algn="l"/>
                        </a:tabLst>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tabLst>
                          <a:tab pos="457200" algn="l"/>
                        </a:tabLst>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tabLst>
                          <a:tab pos="457200" algn="l"/>
                        </a:tabLst>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Treatment of dyslipidaemia plays a critical role in the overall management of NAFLD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GB"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lang="en-US" sz="2000" b="0" i="0" u="none" strike="noStrike" baseline="0" dirty="0">
                          <a:solidFill>
                            <a:schemeClr val="tx1"/>
                          </a:solidFill>
                          <a:latin typeface="Times New Roman" panose="02020603050405020304" pitchFamily="18" charset="0"/>
                          <a:cs typeface="Times New Roman" panose="02020603050405020304" pitchFamily="18" charset="0"/>
                        </a:rPr>
                        <a:t>Discourage routine liver biochemistry monitoring in asymptomatic individuals</a:t>
                      </a:r>
                      <a:r>
                        <a:rPr lang="en-US" sz="700" b="0" i="0" u="none" strike="noStrike" baseline="0" dirty="0">
                          <a:solidFill>
                            <a:schemeClr val="tx1"/>
                          </a:solidFill>
                          <a:latin typeface="PGNLJ B+ Gulliver RM"/>
                        </a:rPr>
                        <a:t>. </a:t>
                      </a:r>
                      <a:r>
                        <a:rPr lang="it-IT" sz="800" b="0" i="0" u="none" strike="noStrike" baseline="0" dirty="0">
                          <a:solidFill>
                            <a:schemeClr val="tx1"/>
                          </a:solidFill>
                          <a:latin typeface="PGNLJ B+ Gulliver RM"/>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lang="en-US" sz="2000" b="0" i="0" u="none" strike="noStrike" baseline="0" dirty="0">
                          <a:solidFill>
                            <a:schemeClr val="tx1"/>
                          </a:solidFill>
                          <a:latin typeface="Times New Roman" panose="02020603050405020304" pitchFamily="18" charset="0"/>
                          <a:cs typeface="Times New Roman" panose="02020603050405020304" pitchFamily="18" charset="0"/>
                        </a:rPr>
                        <a:t>If ALT &lt; 3xULN, continue therapy and re-check liver enzymes annually. </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457200" algn="l"/>
                        </a:tabLst>
                      </a:pPr>
                      <a:endParaRPr lang="en-US" sz="2000" b="0" i="0" u="none" strike="noStrike" baseline="0" dirty="0">
                        <a:solidFill>
                          <a:schemeClr val="tx1"/>
                        </a:solidFill>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lang="en-US" sz="2000" b="0" i="0" u="none" strike="noStrike" baseline="0" dirty="0">
                          <a:solidFill>
                            <a:schemeClr val="tx1"/>
                          </a:solidFill>
                          <a:latin typeface="Times New Roman" panose="02020603050405020304" pitchFamily="18" charset="0"/>
                          <a:cs typeface="Times New Roman" panose="02020603050405020304" pitchFamily="18" charset="0"/>
                        </a:rPr>
                        <a:t>If values rise ≥ 3xULN, stop statin or reduce dose and re-check within 4–6 weeks. </a:t>
                      </a:r>
                      <a:endParaRPr kumimoji="0" lang="it-IT"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cs typeface="Times New Roman" panose="02020603050405020304" pitchFamily="18"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extLst>
                  <a:ext uri="{0D108BD9-81ED-4DB2-BD59-A6C34878D82A}">
                    <a16:rowId xmlns:a16="http://schemas.microsoft.com/office/drawing/2014/main" val="10000"/>
                  </a:ext>
                </a:extLst>
              </a:tr>
            </a:tbl>
          </a:graphicData>
        </a:graphic>
      </p:graphicFrame>
      <p:sp>
        <p:nvSpPr>
          <p:cNvPr id="57365" name="Text Box 21"/>
          <p:cNvSpPr txBox="1">
            <a:spLocks noChangeArrowheads="1"/>
          </p:cNvSpPr>
          <p:nvPr/>
        </p:nvSpPr>
        <p:spPr bwMode="auto">
          <a:xfrm>
            <a:off x="4727575" y="322263"/>
            <a:ext cx="2808288"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Verdana" panose="020B0604030504040204" pitchFamily="34" charset="0"/>
                <a:ea typeface="MS PGothic" pitchFamily="34" charset="-128"/>
              </a:defRPr>
            </a:lvl1pPr>
            <a:lvl2pPr marL="742950" indent="-285750" eaLnBrk="0" hangingPunct="0">
              <a:defRPr sz="2400">
                <a:solidFill>
                  <a:schemeClr val="tx1"/>
                </a:solidFill>
                <a:latin typeface="Verdana" panose="020B0604030504040204" pitchFamily="34" charset="0"/>
                <a:ea typeface="MS PGothic" pitchFamily="34" charset="-128"/>
              </a:defRPr>
            </a:lvl2pPr>
            <a:lvl3pPr marL="1143000" indent="-228600" eaLnBrk="0" hangingPunct="0">
              <a:defRPr sz="2400">
                <a:solidFill>
                  <a:schemeClr val="tx1"/>
                </a:solidFill>
                <a:latin typeface="Verdana" panose="020B0604030504040204" pitchFamily="34" charset="0"/>
                <a:ea typeface="MS PGothic" pitchFamily="34" charset="-128"/>
              </a:defRPr>
            </a:lvl3pPr>
            <a:lvl4pPr marL="1600200" indent="-228600" eaLnBrk="0" hangingPunct="0">
              <a:defRPr sz="2400">
                <a:solidFill>
                  <a:schemeClr val="tx1"/>
                </a:solidFill>
                <a:latin typeface="Verdana" panose="020B0604030504040204" pitchFamily="34" charset="0"/>
                <a:ea typeface="MS PGothic" pitchFamily="34" charset="-128"/>
              </a:defRPr>
            </a:lvl4pPr>
            <a:lvl5pPr marL="2057400" indent="-228600" eaLnBrk="0" hangingPunct="0">
              <a:defRPr sz="2400">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9pPr>
          </a:lstStyle>
          <a:p>
            <a:pPr algn="ctr" defTabSz="914400" eaLnBrk="1" fontAlgn="base" hangingPunct="1">
              <a:spcBef>
                <a:spcPct val="50000"/>
              </a:spcBef>
              <a:spcAft>
                <a:spcPct val="0"/>
              </a:spcAft>
              <a:defRPr/>
            </a:pPr>
            <a:r>
              <a:rPr lang="it-IT" altLang="it-IT" sz="2800" dirty="0">
                <a:solidFill>
                  <a:srgbClr val="FFFFFF"/>
                </a:solidFill>
                <a:effectLst>
                  <a:outerShdw blurRad="38100" dist="38100" dir="2700000" algn="tl">
                    <a:srgbClr val="000000"/>
                  </a:outerShdw>
                </a:effectLst>
                <a:cs typeface="Arial"/>
              </a:rPr>
              <a:t>STATINS</a:t>
            </a:r>
          </a:p>
        </p:txBody>
      </p:sp>
      <p:sp>
        <p:nvSpPr>
          <p:cNvPr id="6" name="CasellaDiTesto 5"/>
          <p:cNvSpPr txBox="1"/>
          <p:nvPr/>
        </p:nvSpPr>
        <p:spPr>
          <a:xfrm>
            <a:off x="2279576" y="5805265"/>
            <a:ext cx="7848600" cy="769441"/>
          </a:xfrm>
          <a:prstGeom prst="rect">
            <a:avLst/>
          </a:prstGeom>
          <a:solidFill>
            <a:schemeClr val="accent3">
              <a:lumMod val="50000"/>
            </a:schemeClr>
          </a:solidFill>
        </p:spPr>
        <p:txBody>
          <a:bodyPr wrap="square" rtlCol="0">
            <a:spAutoFit/>
          </a:bodyPr>
          <a:lstStyle/>
          <a:p>
            <a:pPr defTabSz="914400"/>
            <a:r>
              <a:rPr lang="en-US" sz="1100" dirty="0">
                <a:solidFill>
                  <a:srgbClr val="FFFFFF"/>
                </a:solidFill>
                <a:latin typeface="Verdana"/>
                <a:cs typeface="Arial"/>
              </a:rPr>
              <a:t>Del Ben M et al. Under-prescription of statins in patients with non-alcoholic fatty </a:t>
            </a:r>
            <a:r>
              <a:rPr lang="it-IT" sz="1100" dirty="0" err="1">
                <a:solidFill>
                  <a:srgbClr val="FFFFFF"/>
                </a:solidFill>
                <a:latin typeface="Verdana"/>
                <a:cs typeface="Arial"/>
              </a:rPr>
              <a:t>liver</a:t>
            </a:r>
            <a:r>
              <a:rPr lang="it-IT" sz="1100" dirty="0">
                <a:solidFill>
                  <a:srgbClr val="FFFFFF"/>
                </a:solidFill>
                <a:latin typeface="Verdana"/>
                <a:cs typeface="Arial"/>
              </a:rPr>
              <a:t> </a:t>
            </a:r>
            <a:r>
              <a:rPr lang="it-IT" sz="1100" dirty="0" err="1">
                <a:solidFill>
                  <a:srgbClr val="FFFFFF"/>
                </a:solidFill>
                <a:latin typeface="Verdana"/>
                <a:cs typeface="Arial"/>
              </a:rPr>
              <a:t>disease</a:t>
            </a:r>
            <a:r>
              <a:rPr lang="it-IT" sz="1100" dirty="0">
                <a:solidFill>
                  <a:srgbClr val="FFFFFF"/>
                </a:solidFill>
                <a:latin typeface="Verdana"/>
                <a:cs typeface="Arial"/>
              </a:rPr>
              <a:t>. </a:t>
            </a:r>
            <a:r>
              <a:rPr lang="it-IT" sz="1100" dirty="0" err="1">
                <a:solidFill>
                  <a:srgbClr val="FFFFFF"/>
                </a:solidFill>
                <a:latin typeface="Verdana"/>
                <a:cs typeface="Arial"/>
              </a:rPr>
              <a:t>Nutrition</a:t>
            </a:r>
            <a:r>
              <a:rPr lang="it-IT" sz="1100" dirty="0">
                <a:solidFill>
                  <a:srgbClr val="FFFFFF"/>
                </a:solidFill>
                <a:latin typeface="Verdana"/>
                <a:cs typeface="Arial"/>
              </a:rPr>
              <a:t>, </a:t>
            </a:r>
            <a:r>
              <a:rPr lang="it-IT" sz="1100" dirty="0" err="1">
                <a:solidFill>
                  <a:srgbClr val="FFFFFF"/>
                </a:solidFill>
                <a:latin typeface="Verdana"/>
                <a:cs typeface="Arial"/>
              </a:rPr>
              <a:t>Metabolism</a:t>
            </a:r>
            <a:r>
              <a:rPr lang="it-IT" sz="1100" dirty="0">
                <a:solidFill>
                  <a:srgbClr val="FFFFFF"/>
                </a:solidFill>
                <a:latin typeface="Verdana"/>
                <a:cs typeface="Arial"/>
              </a:rPr>
              <a:t> &amp; </a:t>
            </a:r>
            <a:r>
              <a:rPr lang="it-IT" sz="1100" dirty="0" err="1">
                <a:solidFill>
                  <a:srgbClr val="FFFFFF"/>
                </a:solidFill>
                <a:latin typeface="Verdana"/>
                <a:cs typeface="Arial"/>
              </a:rPr>
              <a:t>Cardiovascular</a:t>
            </a:r>
            <a:r>
              <a:rPr lang="it-IT" sz="1100" dirty="0">
                <a:solidFill>
                  <a:srgbClr val="FFFFFF"/>
                </a:solidFill>
                <a:latin typeface="Verdana"/>
                <a:cs typeface="Arial"/>
              </a:rPr>
              <a:t> </a:t>
            </a:r>
            <a:r>
              <a:rPr lang="it-IT" sz="1100" dirty="0" err="1">
                <a:solidFill>
                  <a:srgbClr val="FFFFFF"/>
                </a:solidFill>
                <a:latin typeface="Verdana"/>
                <a:cs typeface="Arial"/>
              </a:rPr>
              <a:t>Diseases</a:t>
            </a:r>
            <a:r>
              <a:rPr lang="it-IT" sz="1100" dirty="0">
                <a:solidFill>
                  <a:srgbClr val="FFFFFF"/>
                </a:solidFill>
                <a:latin typeface="Verdana"/>
                <a:cs typeface="Arial"/>
              </a:rPr>
              <a:t> (2017) 27, 161-167</a:t>
            </a:r>
          </a:p>
          <a:p>
            <a:pPr defTabSz="914400"/>
            <a:r>
              <a:rPr lang="en-US" sz="1100" dirty="0" err="1">
                <a:solidFill>
                  <a:srgbClr val="FFFFFF"/>
                </a:solidFill>
                <a:latin typeface="Verdana"/>
                <a:cs typeface="Arial"/>
              </a:rPr>
              <a:t>Pastori</a:t>
            </a:r>
            <a:r>
              <a:rPr lang="en-US" sz="1100" dirty="0">
                <a:solidFill>
                  <a:srgbClr val="FFFFFF"/>
                </a:solidFill>
                <a:latin typeface="Verdana"/>
                <a:cs typeface="Arial"/>
              </a:rPr>
              <a:t> D, </a:t>
            </a:r>
            <a:r>
              <a:rPr lang="en-US" sz="1100" dirty="0" err="1">
                <a:solidFill>
                  <a:srgbClr val="FFFFFF"/>
                </a:solidFill>
                <a:latin typeface="Verdana"/>
                <a:cs typeface="Arial"/>
              </a:rPr>
              <a:t>Polimeni</a:t>
            </a:r>
            <a:r>
              <a:rPr lang="en-US" sz="1100" dirty="0">
                <a:solidFill>
                  <a:srgbClr val="FFFFFF"/>
                </a:solidFill>
                <a:latin typeface="Verdana"/>
                <a:cs typeface="Arial"/>
              </a:rPr>
              <a:t> L, </a:t>
            </a:r>
            <a:r>
              <a:rPr lang="en-US" sz="1100" dirty="0" err="1">
                <a:solidFill>
                  <a:srgbClr val="FFFFFF"/>
                </a:solidFill>
                <a:latin typeface="Verdana"/>
                <a:cs typeface="Arial"/>
              </a:rPr>
              <a:t>Baratta</a:t>
            </a:r>
            <a:r>
              <a:rPr lang="en-US" sz="1100" dirty="0">
                <a:solidFill>
                  <a:srgbClr val="FFFFFF"/>
                </a:solidFill>
                <a:latin typeface="Verdana"/>
                <a:cs typeface="Arial"/>
              </a:rPr>
              <a:t> F, </a:t>
            </a:r>
            <a:r>
              <a:rPr lang="en-US" sz="1100" dirty="0" err="1">
                <a:solidFill>
                  <a:srgbClr val="FFFFFF"/>
                </a:solidFill>
                <a:latin typeface="Verdana"/>
                <a:cs typeface="Arial"/>
              </a:rPr>
              <a:t>Pani</a:t>
            </a:r>
            <a:r>
              <a:rPr lang="en-US" sz="1100" dirty="0">
                <a:solidFill>
                  <a:srgbClr val="FFFFFF"/>
                </a:solidFill>
                <a:latin typeface="Verdana"/>
                <a:cs typeface="Arial"/>
              </a:rPr>
              <a:t> A, Del Ben M, </a:t>
            </a:r>
            <a:r>
              <a:rPr lang="en-US" sz="1100" dirty="0" err="1">
                <a:solidFill>
                  <a:srgbClr val="FFFFFF"/>
                </a:solidFill>
                <a:latin typeface="Verdana"/>
                <a:cs typeface="Arial"/>
              </a:rPr>
              <a:t>Anglico</a:t>
            </a:r>
            <a:r>
              <a:rPr lang="en-US" sz="1100" dirty="0">
                <a:solidFill>
                  <a:srgbClr val="FFFFFF"/>
                </a:solidFill>
                <a:latin typeface="Verdana"/>
                <a:cs typeface="Arial"/>
              </a:rPr>
              <a:t> F. The efficacy and safety of statins for the treatment of non-alcoholic fatty liver disease. Dig Liver Dis (2014), doi.org/10.1016/j.dld.2014.07.170</a:t>
            </a:r>
            <a:endParaRPr lang="it-IT" sz="1100" dirty="0">
              <a:solidFill>
                <a:srgbClr val="FFFFFF"/>
              </a:solidFill>
              <a:latin typeface="Verdana"/>
              <a:cs typeface="Arial"/>
            </a:endParaRPr>
          </a:p>
        </p:txBody>
      </p:sp>
    </p:spTree>
    <p:extLst>
      <p:ext uri="{BB962C8B-B14F-4D97-AF65-F5344CB8AC3E}">
        <p14:creationId xmlns:p14="http://schemas.microsoft.com/office/powerpoint/2010/main" val="1429288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7364" name="Group 20"/>
          <p:cNvGraphicFramePr>
            <a:graphicFrameLocks noGrp="1"/>
          </p:cNvGraphicFramePr>
          <p:nvPr/>
        </p:nvGraphicFramePr>
        <p:xfrm>
          <a:off x="2279576" y="908721"/>
          <a:ext cx="7848600" cy="4664075"/>
        </p:xfrm>
        <a:graphic>
          <a:graphicData uri="http://schemas.openxmlformats.org/drawingml/2006/table">
            <a:tbl>
              <a:tblPr/>
              <a:tblGrid>
                <a:gridCol w="2932113">
                  <a:extLst>
                    <a:ext uri="{9D8B030D-6E8A-4147-A177-3AD203B41FA5}">
                      <a16:colId xmlns:a16="http://schemas.microsoft.com/office/drawing/2014/main" val="20000"/>
                    </a:ext>
                  </a:extLst>
                </a:gridCol>
                <a:gridCol w="4916487">
                  <a:extLst>
                    <a:ext uri="{9D8B030D-6E8A-4147-A177-3AD203B41FA5}">
                      <a16:colId xmlns:a16="http://schemas.microsoft.com/office/drawing/2014/main" val="20001"/>
                    </a:ext>
                  </a:extLst>
                </a:gridCol>
              </a:tblGrid>
              <a:tr h="4664075">
                <a:tc>
                  <a:txBody>
                    <a:bodyPr/>
                    <a:lstStyle>
                      <a:lvl1pPr eaLnBrk="0" hangingPunct="0">
                        <a:spcBef>
                          <a:spcPct val="20000"/>
                        </a:spcBef>
                        <a:buClr>
                          <a:schemeClr val="hlink"/>
                        </a:buClr>
                        <a:buSzPct val="60000"/>
                        <a:buFont typeface="Wingdings" panose="05000000000000000000" pitchFamily="2" charset="2"/>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Statins for the treatment of non-alcoholic fatty liver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2000" b="0" i="0" u="sng" strike="noStrike" cap="none" normalizeH="0" baseline="0" dirty="0">
                          <a:ln>
                            <a:noFill/>
                          </a:ln>
                          <a:solidFill>
                            <a:srgbClr val="FFFF00"/>
                          </a:solidFill>
                          <a:effectLst/>
                          <a:latin typeface="Times New Roman" panose="02020603050405020304" pitchFamily="18" charset="0"/>
                          <a:ea typeface="MS PGothic" pitchFamily="34" charset="-128"/>
                        </a:rPr>
                        <a:t>disease and non-alcoholic steatohepatitis</a:t>
                      </a:r>
                      <a:endParaRPr kumimoji="0" lang="en-GB" altLang="it-IT" sz="2000" b="0" i="0" u="none" strike="noStrike" cap="none" normalizeH="0" baseline="0" dirty="0">
                        <a:ln>
                          <a:noFill/>
                        </a:ln>
                        <a:solidFill>
                          <a:srgbClr val="FFFF00"/>
                        </a:solidFill>
                        <a:effectLst/>
                        <a:latin typeface="Arial" panose="020B0604020202020204" pitchFamily="34" charset="0"/>
                        <a:ea typeface="MS PGothic" pitchFamily="34" charset="-128"/>
                      </a:endParaRPr>
                    </a:p>
                  </a:txBody>
                  <a:tcPr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tc>
                  <a:txBody>
                    <a:bodyPr/>
                    <a:lstStyle>
                      <a:lvl1pPr eaLnBrk="0" hangingPunct="0">
                        <a:spcBef>
                          <a:spcPct val="20000"/>
                        </a:spcBef>
                        <a:buClr>
                          <a:schemeClr val="hlink"/>
                        </a:buClr>
                        <a:buSzPct val="60000"/>
                        <a:buFont typeface="Wingdings" panose="05000000000000000000" pitchFamily="2" charset="2"/>
                        <a:tabLst>
                          <a:tab pos="457200" algn="l"/>
                        </a:tabLst>
                        <a:defRPr sz="2800">
                          <a:solidFill>
                            <a:schemeClr val="tx1"/>
                          </a:solidFill>
                          <a:latin typeface="Verdana" panose="020B0604030504040204" pitchFamily="34" charset="0"/>
                          <a:ea typeface="MS PGothic" pitchFamily="34" charset="-128"/>
                        </a:defRPr>
                      </a:lvl1pPr>
                      <a:lvl2pPr marL="742950" indent="-285750" eaLnBrk="0" hangingPunct="0">
                        <a:spcBef>
                          <a:spcPct val="20000"/>
                        </a:spcBef>
                        <a:buClr>
                          <a:schemeClr val="tx1"/>
                        </a:buClr>
                        <a:tabLst>
                          <a:tab pos="457200" algn="l"/>
                        </a:tabLst>
                        <a:defRPr sz="2400">
                          <a:solidFill>
                            <a:schemeClr val="tx1"/>
                          </a:solidFill>
                          <a:latin typeface="Verdana" panose="020B0604030504040204" pitchFamily="34" charset="0"/>
                          <a:ea typeface="MS PGothic" pitchFamily="34" charset="-128"/>
                        </a:defRPr>
                      </a:lvl2pPr>
                      <a:lvl3pPr marL="1143000" indent="-228600" eaLnBrk="0" hangingPunct="0">
                        <a:spcBef>
                          <a:spcPct val="20000"/>
                        </a:spcBef>
                        <a:buClr>
                          <a:schemeClr val="accent2"/>
                        </a:buClr>
                        <a:buSzPct val="60000"/>
                        <a:buFont typeface="Wingdings" panose="05000000000000000000" pitchFamily="2" charset="2"/>
                        <a:tabLst>
                          <a:tab pos="457200" algn="l"/>
                        </a:tabLst>
                        <a:defRPr sz="2000">
                          <a:solidFill>
                            <a:schemeClr val="tx1"/>
                          </a:solidFill>
                          <a:latin typeface="Verdana" panose="020B0604030504040204" pitchFamily="34" charset="0"/>
                          <a:ea typeface="MS PGothic" pitchFamily="34" charset="-128"/>
                        </a:defRPr>
                      </a:lvl3pPr>
                      <a:lvl4pPr marL="1600200" indent="-228600" eaLnBrk="0" hangingPunct="0">
                        <a:spcBef>
                          <a:spcPct val="20000"/>
                        </a:spcBef>
                        <a:buClr>
                          <a:schemeClr val="tx2"/>
                        </a:buClr>
                        <a:tabLst>
                          <a:tab pos="457200" algn="l"/>
                        </a:tabLst>
                        <a:defRPr>
                          <a:solidFill>
                            <a:schemeClr val="tx1"/>
                          </a:solidFill>
                          <a:latin typeface="Verdana" panose="020B0604030504040204" pitchFamily="34" charset="0"/>
                          <a:ea typeface="MS PGothic" pitchFamily="34" charset="-128"/>
                        </a:defRPr>
                      </a:lvl4pPr>
                      <a:lvl5pPr marL="2057400" indent="-228600" eaLnBrk="0" hangingPunct="0">
                        <a:spcBef>
                          <a:spcPct val="20000"/>
                        </a:spcBef>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tabLst>
                          <a:tab pos="457200" algn="l"/>
                        </a:tabLst>
                        <a:defRPr>
                          <a:solidFill>
                            <a:schemeClr val="tx1"/>
                          </a:solidFill>
                          <a:latin typeface="Verdana" panose="020B0604030504040204"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pPr>
                      <a:endParaRPr kumimoji="0" lang="it-IT"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Preliminary studies have shown that statins may possibly improve hepatic histology in patients with underlying NAFLD.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No convincing histological data are available.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At present, treatment with statins to cure liver disease in patients with NAFLD is not recommended.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endPar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tab pos="457200" algn="l"/>
                        </a:tabLst>
                      </a:pPr>
                      <a:r>
                        <a:rPr kumimoji="0" lang="en-US" altLang="it-IT" sz="2000" b="0" i="0" u="none" strike="noStrike" cap="none" normalizeH="0" baseline="0" dirty="0">
                          <a:ln>
                            <a:noFill/>
                          </a:ln>
                          <a:solidFill>
                            <a:schemeClr val="tx1"/>
                          </a:solidFill>
                          <a:effectLst/>
                          <a:latin typeface="Times New Roman" panose="02020603050405020304" pitchFamily="18" charset="0"/>
                          <a:ea typeface="MS PGothic" pitchFamily="34" charset="-128"/>
                        </a:rPr>
                        <a:t>New RCTs of adequate size and duration are required to assess efficacy of statins for the treatment of NAFLD.</a:t>
                      </a:r>
                      <a:endParaRPr kumimoji="0" lang="it-IT" altLang="it-IT" sz="2000" b="0" i="0" u="sng" strike="noStrike" cap="none" normalizeH="0" baseline="0" dirty="0">
                        <a:ln>
                          <a:noFill/>
                        </a:ln>
                        <a:solidFill>
                          <a:schemeClr val="tx1"/>
                        </a:solidFill>
                        <a:effectLst/>
                        <a:latin typeface="Times New Roman" panose="02020603050405020304" pitchFamily="18" charset="0"/>
                        <a:ea typeface="MS PGothic" pitchFamily="34" charset="-128"/>
                        <a:cs typeface="Times New Roman" panose="02020603050405020304" pitchFamily="18"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2F2F47"/>
                        </a:gs>
                        <a:gs pos="100000">
                          <a:srgbClr val="666699"/>
                        </a:gs>
                      </a:gsLst>
                      <a:lin ang="5400000" scaled="1"/>
                    </a:gradFill>
                  </a:tcPr>
                </a:tc>
                <a:extLst>
                  <a:ext uri="{0D108BD9-81ED-4DB2-BD59-A6C34878D82A}">
                    <a16:rowId xmlns:a16="http://schemas.microsoft.com/office/drawing/2014/main" val="10000"/>
                  </a:ext>
                </a:extLst>
              </a:tr>
            </a:tbl>
          </a:graphicData>
        </a:graphic>
      </p:graphicFrame>
      <p:sp>
        <p:nvSpPr>
          <p:cNvPr id="57365" name="Text Box 21"/>
          <p:cNvSpPr txBox="1">
            <a:spLocks noChangeArrowheads="1"/>
          </p:cNvSpPr>
          <p:nvPr/>
        </p:nvSpPr>
        <p:spPr bwMode="auto">
          <a:xfrm>
            <a:off x="4727575" y="322263"/>
            <a:ext cx="2808288"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Verdana" panose="020B0604030504040204" pitchFamily="34" charset="0"/>
                <a:ea typeface="MS PGothic" pitchFamily="34" charset="-128"/>
              </a:defRPr>
            </a:lvl1pPr>
            <a:lvl2pPr marL="742950" indent="-285750" eaLnBrk="0" hangingPunct="0">
              <a:defRPr sz="2400">
                <a:solidFill>
                  <a:schemeClr val="tx1"/>
                </a:solidFill>
                <a:latin typeface="Verdana" panose="020B0604030504040204" pitchFamily="34" charset="0"/>
                <a:ea typeface="MS PGothic" pitchFamily="34" charset="-128"/>
              </a:defRPr>
            </a:lvl2pPr>
            <a:lvl3pPr marL="1143000" indent="-228600" eaLnBrk="0" hangingPunct="0">
              <a:defRPr sz="2400">
                <a:solidFill>
                  <a:schemeClr val="tx1"/>
                </a:solidFill>
                <a:latin typeface="Verdana" panose="020B0604030504040204" pitchFamily="34" charset="0"/>
                <a:ea typeface="MS PGothic" pitchFamily="34" charset="-128"/>
              </a:defRPr>
            </a:lvl3pPr>
            <a:lvl4pPr marL="1600200" indent="-228600" eaLnBrk="0" hangingPunct="0">
              <a:defRPr sz="2400">
                <a:solidFill>
                  <a:schemeClr val="tx1"/>
                </a:solidFill>
                <a:latin typeface="Verdana" panose="020B0604030504040204" pitchFamily="34" charset="0"/>
                <a:ea typeface="MS PGothic" pitchFamily="34" charset="-128"/>
              </a:defRPr>
            </a:lvl4pPr>
            <a:lvl5pPr marL="2057400" indent="-228600" eaLnBrk="0" hangingPunct="0">
              <a:defRPr sz="2400">
                <a:solidFill>
                  <a:schemeClr val="tx1"/>
                </a:solidFill>
                <a:latin typeface="Verdana" panose="020B0604030504040204"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itchFamily="34" charset="-128"/>
              </a:defRPr>
            </a:lvl9pPr>
          </a:lstStyle>
          <a:p>
            <a:pPr algn="ctr" defTabSz="914400" eaLnBrk="1" fontAlgn="base" hangingPunct="1">
              <a:spcBef>
                <a:spcPct val="50000"/>
              </a:spcBef>
              <a:spcAft>
                <a:spcPct val="0"/>
              </a:spcAft>
              <a:defRPr/>
            </a:pPr>
            <a:r>
              <a:rPr lang="it-IT" altLang="it-IT" sz="2800" dirty="0">
                <a:solidFill>
                  <a:srgbClr val="FFFFFF"/>
                </a:solidFill>
                <a:effectLst>
                  <a:outerShdw blurRad="38100" dist="38100" dir="2700000" algn="tl">
                    <a:srgbClr val="000000"/>
                  </a:outerShdw>
                </a:effectLst>
                <a:cs typeface="Arial"/>
              </a:rPr>
              <a:t>STATINS</a:t>
            </a:r>
          </a:p>
        </p:txBody>
      </p:sp>
      <p:sp>
        <p:nvSpPr>
          <p:cNvPr id="5" name="CasellaDiTesto 4"/>
          <p:cNvSpPr txBox="1"/>
          <p:nvPr/>
        </p:nvSpPr>
        <p:spPr>
          <a:xfrm>
            <a:off x="2279576" y="5805265"/>
            <a:ext cx="7848600" cy="769441"/>
          </a:xfrm>
          <a:prstGeom prst="rect">
            <a:avLst/>
          </a:prstGeom>
          <a:solidFill>
            <a:schemeClr val="accent3">
              <a:lumMod val="50000"/>
            </a:schemeClr>
          </a:solidFill>
        </p:spPr>
        <p:txBody>
          <a:bodyPr wrap="square" rtlCol="0">
            <a:spAutoFit/>
          </a:bodyPr>
          <a:lstStyle/>
          <a:p>
            <a:pPr defTabSz="914400"/>
            <a:r>
              <a:rPr lang="en-US" sz="1100" dirty="0">
                <a:solidFill>
                  <a:srgbClr val="FFFFFF"/>
                </a:solidFill>
                <a:latin typeface="Verdana"/>
                <a:cs typeface="Arial"/>
              </a:rPr>
              <a:t>Del Ben M et al. Under-prescription of statins in patients with non-alcoholic fatty </a:t>
            </a:r>
            <a:r>
              <a:rPr lang="it-IT" sz="1100" dirty="0" err="1">
                <a:solidFill>
                  <a:srgbClr val="FFFFFF"/>
                </a:solidFill>
                <a:latin typeface="Verdana"/>
                <a:cs typeface="Arial"/>
              </a:rPr>
              <a:t>liver</a:t>
            </a:r>
            <a:r>
              <a:rPr lang="it-IT" sz="1100" dirty="0">
                <a:solidFill>
                  <a:srgbClr val="FFFFFF"/>
                </a:solidFill>
                <a:latin typeface="Verdana"/>
                <a:cs typeface="Arial"/>
              </a:rPr>
              <a:t> </a:t>
            </a:r>
            <a:r>
              <a:rPr lang="it-IT" sz="1100" dirty="0" err="1">
                <a:solidFill>
                  <a:srgbClr val="FFFFFF"/>
                </a:solidFill>
                <a:latin typeface="Verdana"/>
                <a:cs typeface="Arial"/>
              </a:rPr>
              <a:t>disease</a:t>
            </a:r>
            <a:r>
              <a:rPr lang="it-IT" sz="1100" dirty="0">
                <a:solidFill>
                  <a:srgbClr val="FFFFFF"/>
                </a:solidFill>
                <a:latin typeface="Verdana"/>
                <a:cs typeface="Arial"/>
              </a:rPr>
              <a:t>. </a:t>
            </a:r>
            <a:r>
              <a:rPr lang="it-IT" sz="1100" dirty="0" err="1">
                <a:solidFill>
                  <a:srgbClr val="FFFFFF"/>
                </a:solidFill>
                <a:latin typeface="Verdana"/>
                <a:cs typeface="Arial"/>
              </a:rPr>
              <a:t>Nutrition</a:t>
            </a:r>
            <a:r>
              <a:rPr lang="it-IT" sz="1100" dirty="0">
                <a:solidFill>
                  <a:srgbClr val="FFFFFF"/>
                </a:solidFill>
                <a:latin typeface="Verdana"/>
                <a:cs typeface="Arial"/>
              </a:rPr>
              <a:t>, </a:t>
            </a:r>
            <a:r>
              <a:rPr lang="it-IT" sz="1100" dirty="0" err="1">
                <a:solidFill>
                  <a:srgbClr val="FFFFFF"/>
                </a:solidFill>
                <a:latin typeface="Verdana"/>
                <a:cs typeface="Arial"/>
              </a:rPr>
              <a:t>Metabolism</a:t>
            </a:r>
            <a:r>
              <a:rPr lang="it-IT" sz="1100" dirty="0">
                <a:solidFill>
                  <a:srgbClr val="FFFFFF"/>
                </a:solidFill>
                <a:latin typeface="Verdana"/>
                <a:cs typeface="Arial"/>
              </a:rPr>
              <a:t> &amp; </a:t>
            </a:r>
            <a:r>
              <a:rPr lang="it-IT" sz="1100" dirty="0" err="1">
                <a:solidFill>
                  <a:srgbClr val="FFFFFF"/>
                </a:solidFill>
                <a:latin typeface="Verdana"/>
                <a:cs typeface="Arial"/>
              </a:rPr>
              <a:t>Cardiovascular</a:t>
            </a:r>
            <a:r>
              <a:rPr lang="it-IT" sz="1100" dirty="0">
                <a:solidFill>
                  <a:srgbClr val="FFFFFF"/>
                </a:solidFill>
                <a:latin typeface="Verdana"/>
                <a:cs typeface="Arial"/>
              </a:rPr>
              <a:t> </a:t>
            </a:r>
            <a:r>
              <a:rPr lang="it-IT" sz="1100" dirty="0" err="1">
                <a:solidFill>
                  <a:srgbClr val="FFFFFF"/>
                </a:solidFill>
                <a:latin typeface="Verdana"/>
                <a:cs typeface="Arial"/>
              </a:rPr>
              <a:t>Diseases</a:t>
            </a:r>
            <a:r>
              <a:rPr lang="it-IT" sz="1100" dirty="0">
                <a:solidFill>
                  <a:srgbClr val="FFFFFF"/>
                </a:solidFill>
                <a:latin typeface="Verdana"/>
                <a:cs typeface="Arial"/>
              </a:rPr>
              <a:t> (2017) 27, 161-167</a:t>
            </a:r>
          </a:p>
          <a:p>
            <a:pPr defTabSz="914400"/>
            <a:r>
              <a:rPr lang="en-US" sz="1100" dirty="0" err="1">
                <a:solidFill>
                  <a:srgbClr val="FFFFFF"/>
                </a:solidFill>
                <a:latin typeface="Verdana"/>
                <a:cs typeface="Arial"/>
              </a:rPr>
              <a:t>Pastori</a:t>
            </a:r>
            <a:r>
              <a:rPr lang="en-US" sz="1100" dirty="0">
                <a:solidFill>
                  <a:srgbClr val="FFFFFF"/>
                </a:solidFill>
                <a:latin typeface="Verdana"/>
                <a:cs typeface="Arial"/>
              </a:rPr>
              <a:t> D, </a:t>
            </a:r>
            <a:r>
              <a:rPr lang="en-US" sz="1100" dirty="0" err="1">
                <a:solidFill>
                  <a:srgbClr val="FFFFFF"/>
                </a:solidFill>
                <a:latin typeface="Verdana"/>
                <a:cs typeface="Arial"/>
              </a:rPr>
              <a:t>Polimeni</a:t>
            </a:r>
            <a:r>
              <a:rPr lang="en-US" sz="1100" dirty="0">
                <a:solidFill>
                  <a:srgbClr val="FFFFFF"/>
                </a:solidFill>
                <a:latin typeface="Verdana"/>
                <a:cs typeface="Arial"/>
              </a:rPr>
              <a:t> L, </a:t>
            </a:r>
            <a:r>
              <a:rPr lang="en-US" sz="1100" dirty="0" err="1">
                <a:solidFill>
                  <a:srgbClr val="FFFFFF"/>
                </a:solidFill>
                <a:latin typeface="Verdana"/>
                <a:cs typeface="Arial"/>
              </a:rPr>
              <a:t>Baratta</a:t>
            </a:r>
            <a:r>
              <a:rPr lang="en-US" sz="1100" dirty="0">
                <a:solidFill>
                  <a:srgbClr val="FFFFFF"/>
                </a:solidFill>
                <a:latin typeface="Verdana"/>
                <a:cs typeface="Arial"/>
              </a:rPr>
              <a:t> F, </a:t>
            </a:r>
            <a:r>
              <a:rPr lang="en-US" sz="1100" dirty="0" err="1">
                <a:solidFill>
                  <a:srgbClr val="FFFFFF"/>
                </a:solidFill>
                <a:latin typeface="Verdana"/>
                <a:cs typeface="Arial"/>
              </a:rPr>
              <a:t>Pani</a:t>
            </a:r>
            <a:r>
              <a:rPr lang="en-US" sz="1100" dirty="0">
                <a:solidFill>
                  <a:srgbClr val="FFFFFF"/>
                </a:solidFill>
                <a:latin typeface="Verdana"/>
                <a:cs typeface="Arial"/>
              </a:rPr>
              <a:t> A, Del Ben M, </a:t>
            </a:r>
            <a:r>
              <a:rPr lang="en-US" sz="1100" dirty="0" err="1">
                <a:solidFill>
                  <a:srgbClr val="FFFFFF"/>
                </a:solidFill>
                <a:latin typeface="Verdana"/>
                <a:cs typeface="Arial"/>
              </a:rPr>
              <a:t>Anglico</a:t>
            </a:r>
            <a:r>
              <a:rPr lang="en-US" sz="1100" dirty="0">
                <a:solidFill>
                  <a:srgbClr val="FFFFFF"/>
                </a:solidFill>
                <a:latin typeface="Verdana"/>
                <a:cs typeface="Arial"/>
              </a:rPr>
              <a:t> F. The efficacy and safety of statins for the treatment of non-alcoholic fatty liver disease. Dig Liver Dis (2014), doi.org/10.1016/j.dld.2014.07.170</a:t>
            </a:r>
            <a:endParaRPr lang="it-IT" sz="1100" dirty="0">
              <a:solidFill>
                <a:srgbClr val="FFFFFF"/>
              </a:solidFill>
              <a:latin typeface="Verdana"/>
              <a:cs typeface="Arial"/>
            </a:endParaRPr>
          </a:p>
        </p:txBody>
      </p:sp>
    </p:spTree>
    <p:extLst>
      <p:ext uri="{BB962C8B-B14F-4D97-AF65-F5344CB8AC3E}">
        <p14:creationId xmlns:p14="http://schemas.microsoft.com/office/powerpoint/2010/main" val="35924553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007562" y="332656"/>
            <a:ext cx="6608719" cy="1143000"/>
          </a:xfrm>
          <a:solidFill>
            <a:schemeClr val="tx2">
              <a:lumMod val="20000"/>
              <a:lumOff val="80000"/>
            </a:schemeClr>
          </a:solidFill>
        </p:spPr>
        <p:txBody>
          <a:bodyPr>
            <a:noAutofit/>
          </a:bodyPr>
          <a:lstStyle/>
          <a:p>
            <a:pPr algn="l"/>
            <a:r>
              <a:rPr lang="en-US" sz="2000" b="1" dirty="0"/>
              <a:t>Del Ben M et al. Under-prescription of statins in patients with non-alcoholic fatty </a:t>
            </a:r>
            <a:r>
              <a:rPr lang="it-IT" sz="2000" b="1" dirty="0" err="1"/>
              <a:t>liver</a:t>
            </a:r>
            <a:r>
              <a:rPr lang="it-IT" sz="2000" b="1" dirty="0"/>
              <a:t> </a:t>
            </a:r>
            <a:r>
              <a:rPr lang="it-IT" sz="2000" b="1" dirty="0" err="1"/>
              <a:t>disease</a:t>
            </a:r>
            <a:r>
              <a:rPr lang="it-IT" sz="2000" b="1" dirty="0"/>
              <a:t>. </a:t>
            </a:r>
            <a:r>
              <a:rPr lang="it-IT" sz="2000" b="1" dirty="0" err="1"/>
              <a:t>Nutrition</a:t>
            </a:r>
            <a:r>
              <a:rPr lang="it-IT" sz="2000" b="1" dirty="0"/>
              <a:t>, </a:t>
            </a:r>
            <a:r>
              <a:rPr lang="it-IT" sz="2000" b="1" dirty="0" err="1"/>
              <a:t>Metabolism</a:t>
            </a:r>
            <a:r>
              <a:rPr lang="it-IT" sz="2000" b="1" dirty="0"/>
              <a:t> &amp; </a:t>
            </a:r>
            <a:r>
              <a:rPr lang="it-IT" sz="2000" b="1" dirty="0" err="1"/>
              <a:t>Cardiovascular</a:t>
            </a:r>
            <a:r>
              <a:rPr lang="it-IT" sz="2000" b="1" dirty="0"/>
              <a:t> </a:t>
            </a:r>
            <a:r>
              <a:rPr lang="it-IT" sz="2000" b="1" dirty="0" err="1"/>
              <a:t>Diseases</a:t>
            </a:r>
            <a:r>
              <a:rPr lang="it-IT" sz="2000" b="1" dirty="0"/>
              <a:t> (2017) 27, 161-167</a:t>
            </a:r>
            <a:br>
              <a:rPr lang="it-IT" sz="1600" dirty="0"/>
            </a:br>
            <a:endParaRPr lang="it-IT" sz="1600" dirty="0"/>
          </a:p>
        </p:txBody>
      </p:sp>
      <p:sp>
        <p:nvSpPr>
          <p:cNvPr id="3" name="Segnaposto contenuto 2"/>
          <p:cNvSpPr>
            <a:spLocks noGrp="1"/>
          </p:cNvSpPr>
          <p:nvPr>
            <p:ph idx="1"/>
          </p:nvPr>
        </p:nvSpPr>
        <p:spPr>
          <a:xfrm>
            <a:off x="1981200" y="4005064"/>
            <a:ext cx="8229600" cy="2476872"/>
          </a:xfrm>
          <a:solidFill>
            <a:schemeClr val="tx2"/>
          </a:solidFill>
        </p:spPr>
        <p:txBody>
          <a:bodyPr>
            <a:normAutofit/>
          </a:bodyPr>
          <a:lstStyle/>
          <a:p>
            <a:r>
              <a:rPr lang="en-US" sz="2000" dirty="0">
                <a:solidFill>
                  <a:schemeClr val="bg1"/>
                </a:solidFill>
              </a:rPr>
              <a:t>Our findings show that about 50% of patients with indication to statin treatment do</a:t>
            </a:r>
          </a:p>
          <a:p>
            <a:r>
              <a:rPr lang="en-US" sz="2000" dirty="0">
                <a:solidFill>
                  <a:schemeClr val="bg1"/>
                </a:solidFill>
              </a:rPr>
              <a:t>not receive any cholesterol-lowering medication. Statin under-use was particularly high in subjects</a:t>
            </a:r>
          </a:p>
          <a:p>
            <a:r>
              <a:rPr lang="en-US" sz="2000" dirty="0">
                <a:solidFill>
                  <a:schemeClr val="bg1"/>
                </a:solidFill>
              </a:rPr>
              <a:t>with NAFLD. Use of statin treatment should be encouraged in the context of NAFLD, as it</a:t>
            </a:r>
          </a:p>
          <a:p>
            <a:r>
              <a:rPr lang="en-US" sz="2000" dirty="0">
                <a:solidFill>
                  <a:schemeClr val="bg1"/>
                </a:solidFill>
              </a:rPr>
              <a:t>may improve lipid profile and reduce the cardiovascular risk in this setting.</a:t>
            </a:r>
            <a:endParaRPr lang="it-IT" sz="2000" dirty="0">
              <a:solidFill>
                <a:schemeClr val="bg1"/>
              </a:solidFill>
            </a:endParaRPr>
          </a:p>
        </p:txBody>
      </p:sp>
      <p:sp>
        <p:nvSpPr>
          <p:cNvPr id="4" name="CasellaDiTesto 3"/>
          <p:cNvSpPr txBox="1"/>
          <p:nvPr/>
        </p:nvSpPr>
        <p:spPr>
          <a:xfrm>
            <a:off x="2063552" y="1975559"/>
            <a:ext cx="8147248" cy="1631216"/>
          </a:xfrm>
          <a:prstGeom prst="rect">
            <a:avLst/>
          </a:prstGeom>
          <a:solidFill>
            <a:schemeClr val="accent6">
              <a:lumMod val="50000"/>
            </a:schemeClr>
          </a:solidFill>
        </p:spPr>
        <p:txBody>
          <a:bodyPr wrap="square" rtlCol="0">
            <a:spAutoFit/>
          </a:bodyPr>
          <a:lstStyle/>
          <a:p>
            <a:pPr defTabSz="914400"/>
            <a:r>
              <a:rPr lang="en-US" sz="2000" dirty="0">
                <a:solidFill>
                  <a:prstClr val="white"/>
                </a:solidFill>
                <a:latin typeface="Calibri"/>
              </a:rPr>
              <a:t>We performed a study to investigate if the presence of NAFLD affects</a:t>
            </a:r>
          </a:p>
          <a:p>
            <a:pPr defTabSz="914400"/>
            <a:r>
              <a:rPr lang="en-US" sz="2000" dirty="0">
                <a:solidFill>
                  <a:prstClr val="white"/>
                </a:solidFill>
                <a:latin typeface="Calibri"/>
              </a:rPr>
              <a:t>the prescription of lipid-lowering treatment in a large series of patients with cardio-metabolic </a:t>
            </a:r>
            <a:r>
              <a:rPr lang="it-IT" sz="2000" dirty="0" err="1">
                <a:solidFill>
                  <a:prstClr val="white"/>
                </a:solidFill>
                <a:latin typeface="Calibri"/>
              </a:rPr>
              <a:t>disorders</a:t>
            </a:r>
            <a:r>
              <a:rPr lang="it-IT" sz="2000" dirty="0">
                <a:solidFill>
                  <a:prstClr val="white"/>
                </a:solidFill>
                <a:latin typeface="Calibri"/>
              </a:rPr>
              <a:t>.</a:t>
            </a:r>
          </a:p>
          <a:p>
            <a:pPr defTabSz="914400"/>
            <a:r>
              <a:rPr lang="en-US" sz="2000" dirty="0">
                <a:solidFill>
                  <a:prstClr val="white"/>
                </a:solidFill>
                <a:latin typeface="Calibri"/>
              </a:rPr>
              <a:t>Cardiovascular risk and LDL-C targets were defined according to ESC/EAS</a:t>
            </a:r>
          </a:p>
          <a:p>
            <a:pPr defTabSz="914400"/>
            <a:r>
              <a:rPr lang="en-US" sz="2000" dirty="0">
                <a:solidFill>
                  <a:prstClr val="white"/>
                </a:solidFill>
                <a:latin typeface="Calibri"/>
              </a:rPr>
              <a:t>Guidelines in 605 consecutive adult subjects</a:t>
            </a:r>
            <a:endParaRPr lang="it-IT" sz="2000" dirty="0">
              <a:solidFill>
                <a:prstClr val="white"/>
              </a:solidFill>
              <a:latin typeface="Calibri"/>
            </a:endParaRPr>
          </a:p>
        </p:txBody>
      </p:sp>
      <p:pic>
        <p:nvPicPr>
          <p:cNvPr id="5" name="Immagine 4"/>
          <p:cNvPicPr>
            <a:picLocks noChangeAspect="1"/>
          </p:cNvPicPr>
          <p:nvPr/>
        </p:nvPicPr>
        <p:blipFill>
          <a:blip r:embed="rId2"/>
          <a:stretch>
            <a:fillRect/>
          </a:stretch>
        </p:blipFill>
        <p:spPr>
          <a:xfrm>
            <a:off x="9016319" y="332656"/>
            <a:ext cx="1246846" cy="1560188"/>
          </a:xfrm>
          <a:prstGeom prst="rect">
            <a:avLst/>
          </a:prstGeom>
        </p:spPr>
      </p:pic>
    </p:spTree>
    <p:extLst>
      <p:ext uri="{BB962C8B-B14F-4D97-AF65-F5344CB8AC3E}">
        <p14:creationId xmlns:p14="http://schemas.microsoft.com/office/powerpoint/2010/main" val="40851628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20650" y="894680"/>
            <a:ext cx="11950700" cy="5068641"/>
          </a:xfrm>
          <a:prstGeom prst="rect">
            <a:avLst/>
          </a:prstGeom>
          <a:noFill/>
        </p:spPr>
      </p:pic>
    </p:spTree>
    <p:extLst>
      <p:ext uri="{BB962C8B-B14F-4D97-AF65-F5344CB8AC3E}">
        <p14:creationId xmlns:p14="http://schemas.microsoft.com/office/powerpoint/2010/main" val="16308667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2852739"/>
            <a:ext cx="69342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2736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620689"/>
            <a:ext cx="8229600" cy="5505475"/>
          </a:xfrm>
          <a:solidFill>
            <a:schemeClr val="tx2"/>
          </a:solidFill>
        </p:spPr>
        <p:txBody>
          <a:bodyPr>
            <a:normAutofit/>
          </a:bodyPr>
          <a:lstStyle/>
          <a:p>
            <a:r>
              <a:rPr lang="en-US" sz="2700" dirty="0">
                <a:solidFill>
                  <a:schemeClr val="bg2"/>
                </a:solidFill>
              </a:rPr>
              <a:t>We have recently demonstrated the existence of a strong and independent association between NAFLD and low 25(OH)D3 levels in a large adult population with normal serum liver enzymes.</a:t>
            </a:r>
          </a:p>
          <a:p>
            <a:endParaRPr lang="en-US" sz="2700" dirty="0">
              <a:solidFill>
                <a:schemeClr val="bg2"/>
              </a:solidFill>
            </a:endParaRPr>
          </a:p>
          <a:p>
            <a:r>
              <a:rPr lang="en-US" sz="2700" dirty="0">
                <a:solidFill>
                  <a:schemeClr val="bg2"/>
                </a:solidFill>
              </a:rPr>
              <a:t>Treatment of vitamin D3 deficiency to prevent or treat NAFLD to NASH progression has been proposed. </a:t>
            </a:r>
          </a:p>
          <a:p>
            <a:endParaRPr lang="en-US" sz="2700" dirty="0">
              <a:solidFill>
                <a:schemeClr val="bg2"/>
              </a:solidFill>
            </a:endParaRPr>
          </a:p>
          <a:p>
            <a:r>
              <a:rPr lang="en-US" sz="2700" dirty="0">
                <a:solidFill>
                  <a:schemeClr val="bg2"/>
                </a:solidFill>
              </a:rPr>
              <a:t>However, large placebo-controlled randomized trials have not been performed so far. Thus, it is premature to recommend vitamin D3 for the specific treatment of NAFLD/NASH.</a:t>
            </a:r>
          </a:p>
          <a:p>
            <a:endParaRPr lang="it-IT" dirty="0"/>
          </a:p>
        </p:txBody>
      </p:sp>
    </p:spTree>
    <p:extLst>
      <p:ext uri="{BB962C8B-B14F-4D97-AF65-F5344CB8AC3E}">
        <p14:creationId xmlns:p14="http://schemas.microsoft.com/office/powerpoint/2010/main" val="392665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879484" y="1363920"/>
            <a:ext cx="4101975" cy="2621234"/>
          </a:xfrm>
          <a:prstGeom prst="rect">
            <a:avLst/>
          </a:prstGeom>
        </p:spPr>
      </p:pic>
      <p:pic>
        <p:nvPicPr>
          <p:cNvPr id="7" name="Immagine 6"/>
          <p:cNvPicPr>
            <a:picLocks noChangeAspect="1"/>
          </p:cNvPicPr>
          <p:nvPr/>
        </p:nvPicPr>
        <p:blipFill>
          <a:blip r:embed="rId3"/>
          <a:stretch>
            <a:fillRect/>
          </a:stretch>
        </p:blipFill>
        <p:spPr>
          <a:xfrm>
            <a:off x="6240016" y="1397639"/>
            <a:ext cx="3816424" cy="2494399"/>
          </a:xfrm>
          <a:prstGeom prst="rect">
            <a:avLst/>
          </a:prstGeom>
        </p:spPr>
      </p:pic>
      <p:pic>
        <p:nvPicPr>
          <p:cNvPr id="8" name="Immagine 7"/>
          <p:cNvPicPr>
            <a:picLocks noChangeAspect="1"/>
          </p:cNvPicPr>
          <p:nvPr/>
        </p:nvPicPr>
        <p:blipFill>
          <a:blip r:embed="rId4"/>
          <a:stretch>
            <a:fillRect/>
          </a:stretch>
        </p:blipFill>
        <p:spPr>
          <a:xfrm>
            <a:off x="3215681" y="548711"/>
            <a:ext cx="5660693" cy="291275"/>
          </a:xfrm>
          <a:prstGeom prst="rect">
            <a:avLst/>
          </a:prstGeom>
        </p:spPr>
      </p:pic>
      <p:pic>
        <p:nvPicPr>
          <p:cNvPr id="9" name="Immagine 8"/>
          <p:cNvPicPr>
            <a:picLocks noChangeAspect="1"/>
          </p:cNvPicPr>
          <p:nvPr/>
        </p:nvPicPr>
        <p:blipFill>
          <a:blip r:embed="rId5"/>
          <a:stretch>
            <a:fillRect/>
          </a:stretch>
        </p:blipFill>
        <p:spPr>
          <a:xfrm>
            <a:off x="1879483" y="4149084"/>
            <a:ext cx="8442901" cy="1684367"/>
          </a:xfrm>
          <a:prstGeom prst="rect">
            <a:avLst/>
          </a:prstGeom>
        </p:spPr>
      </p:pic>
      <p:sp>
        <p:nvSpPr>
          <p:cNvPr id="10" name="CasellaDiTesto 9"/>
          <p:cNvSpPr txBox="1"/>
          <p:nvPr/>
        </p:nvSpPr>
        <p:spPr>
          <a:xfrm>
            <a:off x="6433951" y="6237343"/>
            <a:ext cx="388843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err="1">
                <a:ln>
                  <a:noFill/>
                </a:ln>
                <a:solidFill>
                  <a:srgbClr val="FFFFFF"/>
                </a:solidFill>
                <a:effectLst/>
                <a:uLnTx/>
                <a:uFillTx/>
                <a:latin typeface="Arial" charset="0"/>
                <a:ea typeface="+mn-ea"/>
                <a:cs typeface="+mn-cs"/>
              </a:rPr>
              <a:t>Dulay</a:t>
            </a:r>
            <a:r>
              <a:rPr kumimoji="0" lang="it-IT" sz="1200" b="0" i="0" u="none" strike="noStrike" kern="1200" cap="none" spc="0" normalizeH="0" baseline="0" noProof="0" dirty="0">
                <a:ln>
                  <a:noFill/>
                </a:ln>
                <a:solidFill>
                  <a:srgbClr val="FFFFFF"/>
                </a:solidFill>
                <a:effectLst/>
                <a:uLnTx/>
                <a:uFillTx/>
                <a:latin typeface="Arial" charset="0"/>
                <a:ea typeface="+mn-ea"/>
                <a:cs typeface="+mn-cs"/>
              </a:rPr>
              <a:t> et al. HEPATOLOGY 2017; 65: 1557</a:t>
            </a:r>
          </a:p>
        </p:txBody>
      </p:sp>
    </p:spTree>
    <p:extLst>
      <p:ext uri="{BB962C8B-B14F-4D97-AF65-F5344CB8AC3E}">
        <p14:creationId xmlns:p14="http://schemas.microsoft.com/office/powerpoint/2010/main" val="24316826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908720"/>
            <a:ext cx="8937439" cy="497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9749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a:defRPr/>
            </a:pPr>
            <a:r>
              <a:rPr lang="it-IT" altLang="it-IT" sz="3600">
                <a:solidFill>
                  <a:srgbClr val="FFCC00"/>
                </a:solidFill>
                <a:latin typeface="Comic Sans MS" pitchFamily="66" charset="0"/>
              </a:rPr>
              <a:t>Take home messages</a:t>
            </a:r>
          </a:p>
        </p:txBody>
      </p:sp>
      <p:sp>
        <p:nvSpPr>
          <p:cNvPr id="133122" name="Rectangle 3"/>
          <p:cNvSpPr>
            <a:spLocks noGrp="1" noChangeArrowheads="1"/>
          </p:cNvSpPr>
          <p:nvPr>
            <p:ph type="body" idx="1"/>
          </p:nvPr>
        </p:nvSpPr>
        <p:spPr/>
        <p:txBody>
          <a:bodyPr/>
          <a:lstStyle/>
          <a:p>
            <a:pPr>
              <a:lnSpc>
                <a:spcPct val="80000"/>
              </a:lnSpc>
              <a:defRPr/>
            </a:pPr>
            <a:r>
              <a:rPr lang="it-IT" altLang="it-IT" sz="2000" dirty="0">
                <a:latin typeface="Comic Sans MS" pitchFamily="66" charset="0"/>
              </a:rPr>
              <a:t>Some </a:t>
            </a:r>
            <a:r>
              <a:rPr lang="it-IT" altLang="it-IT" sz="2000" dirty="0" err="1">
                <a:latin typeface="Comic Sans MS" pitchFamily="66" charset="0"/>
              </a:rPr>
              <a:t>therapies</a:t>
            </a:r>
            <a:r>
              <a:rPr lang="it-IT" altLang="it-IT" sz="2000" dirty="0">
                <a:latin typeface="Comic Sans MS" pitchFamily="66" charset="0"/>
              </a:rPr>
              <a:t> with </a:t>
            </a:r>
            <a:r>
              <a:rPr lang="it-IT" altLang="it-IT" sz="2000" dirty="0" err="1">
                <a:latin typeface="Comic Sans MS" pitchFamily="66" charset="0"/>
              </a:rPr>
              <a:t>insulin-sensitizing</a:t>
            </a:r>
            <a:r>
              <a:rPr lang="it-IT" altLang="it-IT" sz="2000" dirty="0">
                <a:latin typeface="Comic Sans MS" pitchFamily="66" charset="0"/>
              </a:rPr>
              <a:t> </a:t>
            </a:r>
            <a:r>
              <a:rPr lang="it-IT" altLang="it-IT" sz="2000" dirty="0" err="1">
                <a:latin typeface="Comic Sans MS" pitchFamily="66" charset="0"/>
              </a:rPr>
              <a:t>drugs</a:t>
            </a:r>
            <a:r>
              <a:rPr lang="it-IT" altLang="it-IT" sz="2000" dirty="0">
                <a:latin typeface="Comic Sans MS" pitchFamily="66" charset="0"/>
              </a:rPr>
              <a:t> and </a:t>
            </a:r>
            <a:r>
              <a:rPr lang="it-IT" altLang="it-IT" sz="2000" dirty="0" err="1">
                <a:latin typeface="Comic Sans MS" pitchFamily="66" charset="0"/>
              </a:rPr>
              <a:t>antioxidants</a:t>
            </a:r>
            <a:r>
              <a:rPr lang="it-IT" altLang="it-IT" sz="2000" dirty="0">
                <a:latin typeface="Comic Sans MS" pitchFamily="66" charset="0"/>
              </a:rPr>
              <a:t> </a:t>
            </a:r>
            <a:r>
              <a:rPr lang="it-IT" altLang="it-IT" sz="2000" dirty="0" err="1">
                <a:latin typeface="Comic Sans MS" pitchFamily="66" charset="0"/>
              </a:rPr>
              <a:t>appear</a:t>
            </a:r>
            <a:r>
              <a:rPr lang="it-IT" altLang="it-IT" sz="2000" dirty="0">
                <a:latin typeface="Comic Sans MS" pitchFamily="66" charset="0"/>
              </a:rPr>
              <a:t> to slow the </a:t>
            </a:r>
            <a:r>
              <a:rPr lang="it-IT" altLang="it-IT" sz="2000" dirty="0" err="1">
                <a:latin typeface="Comic Sans MS" pitchFamily="66" charset="0"/>
              </a:rPr>
              <a:t>progression</a:t>
            </a:r>
            <a:r>
              <a:rPr lang="it-IT" altLang="it-IT" sz="2000" dirty="0">
                <a:latin typeface="Comic Sans MS" pitchFamily="66" charset="0"/>
              </a:rPr>
              <a:t> of </a:t>
            </a:r>
            <a:r>
              <a:rPr lang="it-IT" altLang="it-IT" sz="2000" dirty="0" err="1">
                <a:latin typeface="Comic Sans MS" pitchFamily="66" charset="0"/>
              </a:rPr>
              <a:t>liver</a:t>
            </a:r>
            <a:r>
              <a:rPr lang="it-IT" altLang="it-IT" sz="2000" dirty="0">
                <a:latin typeface="Comic Sans MS" pitchFamily="66" charset="0"/>
              </a:rPr>
              <a:t> </a:t>
            </a:r>
            <a:r>
              <a:rPr lang="it-IT" altLang="it-IT" sz="2000" dirty="0" err="1">
                <a:latin typeface="Comic Sans MS" pitchFamily="66" charset="0"/>
              </a:rPr>
              <a:t>damage</a:t>
            </a:r>
            <a:r>
              <a:rPr lang="it-IT" altLang="it-IT" sz="2000" dirty="0">
                <a:effectLst/>
                <a:latin typeface="Comic Sans MS" pitchFamily="66" charset="0"/>
              </a:rPr>
              <a:t> </a:t>
            </a:r>
          </a:p>
          <a:p>
            <a:pPr>
              <a:lnSpc>
                <a:spcPct val="80000"/>
              </a:lnSpc>
              <a:defRPr/>
            </a:pPr>
            <a:endParaRPr lang="it-IT" altLang="it-IT" sz="2000" dirty="0">
              <a:effectLst/>
              <a:latin typeface="Comic Sans MS" pitchFamily="66" charset="0"/>
            </a:endParaRPr>
          </a:p>
          <a:p>
            <a:pPr>
              <a:lnSpc>
                <a:spcPct val="80000"/>
              </a:lnSpc>
              <a:defRPr/>
            </a:pPr>
            <a:r>
              <a:rPr lang="it-IT" altLang="it-IT" sz="2000" dirty="0">
                <a:latin typeface="Comic Sans MS" pitchFamily="66" charset="0"/>
              </a:rPr>
              <a:t>The </a:t>
            </a:r>
            <a:r>
              <a:rPr lang="it-IT" altLang="it-IT" sz="2000" dirty="0" err="1">
                <a:latin typeface="Comic Sans MS" pitchFamily="66" charset="0"/>
              </a:rPr>
              <a:t>effective</a:t>
            </a:r>
            <a:r>
              <a:rPr lang="it-IT" altLang="it-IT" sz="2000" dirty="0">
                <a:latin typeface="Comic Sans MS" pitchFamily="66" charset="0"/>
              </a:rPr>
              <a:t> control of </a:t>
            </a:r>
            <a:r>
              <a:rPr lang="it-IT" altLang="it-IT" sz="2000" dirty="0" err="1">
                <a:latin typeface="Comic Sans MS" pitchFamily="66" charset="0"/>
              </a:rPr>
              <a:t>classical</a:t>
            </a:r>
            <a:r>
              <a:rPr lang="it-IT" altLang="it-IT" sz="2000" dirty="0">
                <a:latin typeface="Comic Sans MS" pitchFamily="66" charset="0"/>
              </a:rPr>
              <a:t> </a:t>
            </a:r>
            <a:r>
              <a:rPr lang="it-IT" altLang="it-IT" sz="2000" dirty="0" err="1">
                <a:latin typeface="Comic Sans MS" pitchFamily="66" charset="0"/>
              </a:rPr>
              <a:t>cardiovascular</a:t>
            </a:r>
            <a:r>
              <a:rPr lang="it-IT" altLang="it-IT" sz="2000" dirty="0">
                <a:latin typeface="Comic Sans MS" pitchFamily="66" charset="0"/>
              </a:rPr>
              <a:t> </a:t>
            </a:r>
            <a:r>
              <a:rPr lang="it-IT" altLang="it-IT" sz="2000" dirty="0" err="1">
                <a:latin typeface="Comic Sans MS" pitchFamily="66" charset="0"/>
              </a:rPr>
              <a:t>risk</a:t>
            </a:r>
            <a:r>
              <a:rPr lang="it-IT" altLang="it-IT" sz="2000" dirty="0">
                <a:latin typeface="Comic Sans MS" pitchFamily="66" charset="0"/>
              </a:rPr>
              <a:t> </a:t>
            </a:r>
            <a:r>
              <a:rPr lang="it-IT" altLang="it-IT" sz="2000" dirty="0" err="1">
                <a:latin typeface="Comic Sans MS" pitchFamily="66" charset="0"/>
              </a:rPr>
              <a:t>factors</a:t>
            </a:r>
            <a:r>
              <a:rPr lang="it-IT" altLang="it-IT" sz="2000" dirty="0">
                <a:latin typeface="Comic Sans MS" pitchFamily="66" charset="0"/>
              </a:rPr>
              <a:t> </a:t>
            </a:r>
            <a:r>
              <a:rPr lang="it-IT" altLang="it-IT" sz="2000" dirty="0" err="1">
                <a:latin typeface="Comic Sans MS" pitchFamily="66" charset="0"/>
              </a:rPr>
              <a:t>is</a:t>
            </a:r>
            <a:r>
              <a:rPr lang="it-IT" altLang="it-IT" sz="2000" dirty="0">
                <a:latin typeface="Comic Sans MS" pitchFamily="66" charset="0"/>
              </a:rPr>
              <a:t> </a:t>
            </a:r>
            <a:r>
              <a:rPr lang="it-IT" altLang="it-IT" sz="2000" dirty="0" err="1">
                <a:latin typeface="Comic Sans MS" pitchFamily="66" charset="0"/>
              </a:rPr>
              <a:t>crucial</a:t>
            </a:r>
            <a:r>
              <a:rPr lang="it-IT" altLang="it-IT" sz="2000" dirty="0">
                <a:latin typeface="Comic Sans MS" pitchFamily="66" charset="0"/>
              </a:rPr>
              <a:t> to reduce the high </a:t>
            </a:r>
            <a:r>
              <a:rPr lang="it-IT" altLang="it-IT" sz="2000" dirty="0" err="1">
                <a:latin typeface="Comic Sans MS" pitchFamily="66" charset="0"/>
              </a:rPr>
              <a:t>risk</a:t>
            </a:r>
            <a:r>
              <a:rPr lang="it-IT" altLang="it-IT" sz="2000" dirty="0">
                <a:latin typeface="Comic Sans MS" pitchFamily="66" charset="0"/>
              </a:rPr>
              <a:t> for </a:t>
            </a:r>
            <a:r>
              <a:rPr lang="it-IT" altLang="it-IT" sz="2000" dirty="0" err="1">
                <a:latin typeface="Comic Sans MS" pitchFamily="66" charset="0"/>
              </a:rPr>
              <a:t>diabetes</a:t>
            </a:r>
            <a:r>
              <a:rPr lang="it-IT" altLang="it-IT" sz="2000" dirty="0">
                <a:latin typeface="Comic Sans MS" pitchFamily="66" charset="0"/>
              </a:rPr>
              <a:t> and </a:t>
            </a:r>
            <a:r>
              <a:rPr lang="it-IT" altLang="it-IT" sz="2000" dirty="0" err="1">
                <a:latin typeface="Comic Sans MS" pitchFamily="66" charset="0"/>
              </a:rPr>
              <a:t>cardiovascular</a:t>
            </a:r>
            <a:r>
              <a:rPr lang="it-IT" altLang="it-IT" sz="2000" dirty="0">
                <a:effectLst/>
                <a:latin typeface="Comic Sans MS" pitchFamily="66" charset="0"/>
              </a:rPr>
              <a:t> </a:t>
            </a:r>
            <a:r>
              <a:rPr lang="it-IT" altLang="it-IT" sz="2000" dirty="0" err="1">
                <a:effectLst/>
                <a:latin typeface="Comic Sans MS" pitchFamily="66" charset="0"/>
              </a:rPr>
              <a:t>disease</a:t>
            </a:r>
            <a:endParaRPr lang="it-IT" altLang="it-IT" sz="2000" dirty="0">
              <a:solidFill>
                <a:schemeClr val="bg1"/>
              </a:solidFill>
              <a:latin typeface="Comic Sans MS" pitchFamily="66" charset="0"/>
              <a:ea typeface="Arial Unicode MS" pitchFamily="34" charset="-128"/>
              <a:cs typeface="Arial Unicode MS" pitchFamily="34" charset="-128"/>
            </a:endParaRPr>
          </a:p>
          <a:p>
            <a:pPr>
              <a:lnSpc>
                <a:spcPct val="80000"/>
              </a:lnSpc>
              <a:defRPr/>
            </a:pPr>
            <a:endParaRPr lang="it-IT" altLang="it-IT" sz="2000" dirty="0">
              <a:solidFill>
                <a:schemeClr val="bg1"/>
              </a:solidFill>
              <a:latin typeface="Comic Sans MS" pitchFamily="66" charset="0"/>
              <a:ea typeface="Arial Unicode MS" pitchFamily="34" charset="-128"/>
              <a:cs typeface="Arial Unicode MS" pitchFamily="34" charset="-128"/>
            </a:endParaRPr>
          </a:p>
          <a:p>
            <a:pPr>
              <a:lnSpc>
                <a:spcPct val="80000"/>
              </a:lnSpc>
              <a:defRPr/>
            </a:pPr>
            <a:r>
              <a:rPr lang="it-IT" altLang="it-IT" sz="2000" dirty="0">
                <a:latin typeface="Comic Sans MS" pitchFamily="66" charset="0"/>
              </a:rPr>
              <a:t>Treatment of the </a:t>
            </a:r>
            <a:r>
              <a:rPr lang="it-IT" altLang="it-IT" sz="2000" dirty="0" err="1">
                <a:latin typeface="Comic Sans MS" pitchFamily="66" charset="0"/>
              </a:rPr>
              <a:t>metabolic</a:t>
            </a:r>
            <a:r>
              <a:rPr lang="it-IT" altLang="it-IT" sz="2000" dirty="0">
                <a:latin typeface="Comic Sans MS" pitchFamily="66" charset="0"/>
              </a:rPr>
              <a:t> </a:t>
            </a:r>
            <a:r>
              <a:rPr lang="it-IT" altLang="it-IT" sz="2000" dirty="0" err="1">
                <a:latin typeface="Comic Sans MS" pitchFamily="66" charset="0"/>
              </a:rPr>
              <a:t>syndrome</a:t>
            </a:r>
            <a:r>
              <a:rPr lang="it-IT" altLang="it-IT" sz="2000" dirty="0">
                <a:latin typeface="Comic Sans MS" pitchFamily="66" charset="0"/>
              </a:rPr>
              <a:t> and of </a:t>
            </a:r>
            <a:r>
              <a:rPr lang="it-IT" altLang="it-IT" sz="2000" dirty="0" err="1">
                <a:latin typeface="Comic Sans MS" pitchFamily="66" charset="0"/>
              </a:rPr>
              <a:t>atherogenic</a:t>
            </a:r>
            <a:r>
              <a:rPr lang="it-IT" altLang="it-IT" sz="2000" dirty="0">
                <a:latin typeface="Comic Sans MS" pitchFamily="66" charset="0"/>
              </a:rPr>
              <a:t> </a:t>
            </a:r>
            <a:r>
              <a:rPr lang="it-IT" altLang="it-IT" sz="2000" dirty="0" err="1">
                <a:latin typeface="Comic Sans MS" pitchFamily="66" charset="0"/>
              </a:rPr>
              <a:t>dyslipidemia</a:t>
            </a:r>
            <a:r>
              <a:rPr lang="it-IT" altLang="it-IT" sz="2000" dirty="0">
                <a:latin typeface="Comic Sans MS" pitchFamily="66" charset="0"/>
              </a:rPr>
              <a:t> </a:t>
            </a:r>
            <a:r>
              <a:rPr lang="it-IT" altLang="it-IT" sz="2000" dirty="0" err="1">
                <a:latin typeface="Comic Sans MS" pitchFamily="66" charset="0"/>
              </a:rPr>
              <a:t>is</a:t>
            </a:r>
            <a:r>
              <a:rPr lang="it-IT" altLang="it-IT" sz="2000" dirty="0">
                <a:latin typeface="Comic Sans MS" pitchFamily="66" charset="0"/>
              </a:rPr>
              <a:t> </a:t>
            </a:r>
            <a:r>
              <a:rPr lang="it-IT" altLang="it-IT" sz="2000" dirty="0" err="1">
                <a:latin typeface="Comic Sans MS" pitchFamily="66" charset="0"/>
              </a:rPr>
              <a:t>very</a:t>
            </a:r>
            <a:r>
              <a:rPr lang="it-IT" altLang="it-IT" sz="2000" dirty="0">
                <a:latin typeface="Comic Sans MS" pitchFamily="66" charset="0"/>
              </a:rPr>
              <a:t> </a:t>
            </a:r>
            <a:r>
              <a:rPr lang="it-IT" altLang="it-IT" sz="2000" dirty="0" err="1">
                <a:latin typeface="Comic Sans MS" pitchFamily="66" charset="0"/>
              </a:rPr>
              <a:t>important</a:t>
            </a:r>
            <a:r>
              <a:rPr lang="it-IT" altLang="it-IT" sz="2000" dirty="0">
                <a:latin typeface="Comic Sans MS" pitchFamily="66" charset="0"/>
              </a:rPr>
              <a:t> </a:t>
            </a:r>
            <a:r>
              <a:rPr lang="en-US" altLang="it-IT" sz="2000" dirty="0">
                <a:latin typeface="Comic Sans MS" pitchFamily="66" charset="0"/>
              </a:rPr>
              <a:t> and statins can be safely used to treat dyslipidemia in patients  with NAFLD, but are not recommended to specifically treat NASH</a:t>
            </a:r>
          </a:p>
          <a:p>
            <a:pPr>
              <a:lnSpc>
                <a:spcPct val="80000"/>
              </a:lnSpc>
              <a:defRPr/>
            </a:pPr>
            <a:endParaRPr lang="en-US" altLang="it-IT" sz="2000" dirty="0">
              <a:latin typeface="Comic Sans MS" pitchFamily="66" charset="0"/>
            </a:endParaRPr>
          </a:p>
          <a:p>
            <a:pPr>
              <a:lnSpc>
                <a:spcPct val="80000"/>
              </a:lnSpc>
              <a:defRPr/>
            </a:pPr>
            <a:r>
              <a:rPr lang="en-US" altLang="it-IT" sz="2000" dirty="0">
                <a:latin typeface="Comic Sans MS" pitchFamily="66" charset="0"/>
              </a:rPr>
              <a:t>There are no medications approved and our clinical approach to the treatment of  NAFLD  is based on few relatively small studies demonstrating benefits for some treatments</a:t>
            </a:r>
            <a:endParaRPr lang="it-IT" altLang="it-IT" sz="2000" dirty="0">
              <a:latin typeface="Comic Sans MS" pitchFamily="66" charset="0"/>
            </a:endParaRPr>
          </a:p>
        </p:txBody>
      </p:sp>
    </p:spTree>
    <p:extLst>
      <p:ext uri="{BB962C8B-B14F-4D97-AF65-F5344CB8AC3E}">
        <p14:creationId xmlns:p14="http://schemas.microsoft.com/office/powerpoint/2010/main" val="35136571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A58443-D6DB-4F15-9858-06925BD173B8}"/>
              </a:ext>
            </a:extLst>
          </p:cNvPr>
          <p:cNvSpPr>
            <a:spLocks noGrp="1"/>
          </p:cNvSpPr>
          <p:nvPr>
            <p:ph type="title"/>
          </p:nvPr>
        </p:nvSpPr>
        <p:spPr>
          <a:xfrm>
            <a:off x="3663503" y="1556792"/>
            <a:ext cx="4681728" cy="891540"/>
          </a:xfrm>
          <a:solidFill>
            <a:srgbClr val="00B0F0"/>
          </a:solidFill>
        </p:spPr>
        <p:txBody>
          <a:bodyPr>
            <a:normAutofit/>
          </a:bodyPr>
          <a:lstStyle/>
          <a:p>
            <a:r>
              <a:rPr lang="it-IT" sz="2400" dirty="0">
                <a:solidFill>
                  <a:srgbClr val="FFFF00"/>
                </a:solidFill>
                <a:effectLst>
                  <a:outerShdw blurRad="38100" dist="38100" dir="2700000" algn="tl">
                    <a:srgbClr val="000000">
                      <a:alpha val="43137"/>
                    </a:srgbClr>
                  </a:outerShdw>
                </a:effectLst>
              </a:rPr>
              <a:t>GOOD NEWS</a:t>
            </a:r>
          </a:p>
        </p:txBody>
      </p:sp>
      <p:sp>
        <p:nvSpPr>
          <p:cNvPr id="3" name="Segnaposto contenuto 2">
            <a:extLst>
              <a:ext uri="{FF2B5EF4-FFF2-40B4-BE49-F238E27FC236}">
                <a16:creationId xmlns:a16="http://schemas.microsoft.com/office/drawing/2014/main" id="{C6E0BC4D-8154-4C3A-9E07-DDD4B0D6BA00}"/>
              </a:ext>
            </a:extLst>
          </p:cNvPr>
          <p:cNvSpPr>
            <a:spLocks noGrp="1"/>
          </p:cNvSpPr>
          <p:nvPr>
            <p:ph idx="1"/>
          </p:nvPr>
        </p:nvSpPr>
        <p:spPr>
          <a:xfrm>
            <a:off x="2449637" y="2859035"/>
            <a:ext cx="7109460" cy="2326487"/>
          </a:xfrm>
          <a:solidFill>
            <a:schemeClr val="accent1">
              <a:lumMod val="20000"/>
              <a:lumOff val="80000"/>
            </a:schemeClr>
          </a:solidFill>
          <a:ln>
            <a:solidFill>
              <a:schemeClr val="tx1">
                <a:lumMod val="75000"/>
                <a:lumOff val="25000"/>
              </a:schemeClr>
            </a:solidFill>
          </a:ln>
          <a:effectLst>
            <a:glow rad="139700">
              <a:schemeClr val="accent3">
                <a:satMod val="175000"/>
                <a:alpha val="40000"/>
              </a:schemeClr>
            </a:glow>
          </a:effectLst>
        </p:spPr>
        <p:txBody>
          <a:bodyPr>
            <a:normAutofit/>
          </a:bodyPr>
          <a:lstStyle/>
          <a:p>
            <a:pPr defTabSz="342900">
              <a:spcBef>
                <a:spcPts val="0"/>
              </a:spcBef>
              <a:buClrTx/>
              <a:buFont typeface="Wingdings" panose="05000000000000000000" pitchFamily="2" charset="2"/>
              <a:buChar char="ü"/>
            </a:pPr>
            <a:r>
              <a:rPr lang="it-IT" sz="2100" dirty="0" err="1">
                <a:solidFill>
                  <a:srgbClr val="000000">
                    <a:lumMod val="85000"/>
                    <a:lumOff val="15000"/>
                  </a:srgbClr>
                </a:solidFill>
                <a:latin typeface="Arial" panose="020B0604020202020204" pitchFamily="34" charset="0"/>
                <a:cs typeface="Arial" panose="020B0604020202020204" pitchFamily="34" charset="0"/>
              </a:rPr>
              <a:t>Numerous</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drugs</a:t>
            </a:r>
            <a:r>
              <a:rPr lang="it-IT" sz="2100" dirty="0">
                <a:solidFill>
                  <a:srgbClr val="000000">
                    <a:lumMod val="85000"/>
                    <a:lumOff val="15000"/>
                  </a:srgbClr>
                </a:solidFill>
                <a:latin typeface="Arial" panose="020B0604020202020204" pitchFamily="34" charset="0"/>
                <a:cs typeface="Arial" panose="020B0604020202020204" pitchFamily="34" charset="0"/>
              </a:rPr>
              <a:t> are in the pipeline. </a:t>
            </a:r>
          </a:p>
          <a:p>
            <a:pPr marL="0" indent="0" defTabSz="342900">
              <a:spcBef>
                <a:spcPts val="0"/>
              </a:spcBef>
              <a:buClrTx/>
              <a:buNone/>
            </a:pPr>
            <a:endParaRPr lang="it-IT" sz="2100" dirty="0">
              <a:solidFill>
                <a:srgbClr val="000000">
                  <a:lumMod val="85000"/>
                  <a:lumOff val="15000"/>
                </a:srgbClr>
              </a:solidFill>
              <a:latin typeface="Arial" panose="020B0604020202020204" pitchFamily="34" charset="0"/>
              <a:cs typeface="Arial" panose="020B0604020202020204" pitchFamily="34" charset="0"/>
            </a:endParaRPr>
          </a:p>
          <a:p>
            <a:pPr defTabSz="342900">
              <a:spcBef>
                <a:spcPts val="0"/>
              </a:spcBef>
              <a:buClrTx/>
              <a:buFont typeface="Wingdings" panose="05000000000000000000" pitchFamily="2" charset="2"/>
              <a:buChar char="ü"/>
            </a:pPr>
            <a:r>
              <a:rPr lang="it-IT" sz="2100" dirty="0" err="1">
                <a:solidFill>
                  <a:srgbClr val="000000">
                    <a:lumMod val="85000"/>
                    <a:lumOff val="15000"/>
                  </a:srgbClr>
                </a:solidFill>
                <a:latin typeface="Arial" panose="020B0604020202020204" pitchFamily="34" charset="0"/>
                <a:cs typeface="Arial" panose="020B0604020202020204" pitchFamily="34" charset="0"/>
              </a:rPr>
              <a:t>It</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is</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estimated</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that</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they</a:t>
            </a:r>
            <a:r>
              <a:rPr lang="it-IT" sz="2100" dirty="0">
                <a:solidFill>
                  <a:srgbClr val="000000">
                    <a:lumMod val="85000"/>
                    <a:lumOff val="15000"/>
                  </a:srgbClr>
                </a:solidFill>
                <a:latin typeface="Arial" panose="020B0604020202020204" pitchFamily="34" charset="0"/>
                <a:cs typeface="Arial" panose="020B0604020202020204" pitchFamily="34" charset="0"/>
              </a:rPr>
              <a:t> </a:t>
            </a:r>
            <a:r>
              <a:rPr lang="it-IT" sz="2100" dirty="0" err="1">
                <a:solidFill>
                  <a:srgbClr val="000000">
                    <a:lumMod val="85000"/>
                    <a:lumOff val="15000"/>
                  </a:srgbClr>
                </a:solidFill>
                <a:latin typeface="Arial" panose="020B0604020202020204" pitchFamily="34" charset="0"/>
                <a:cs typeface="Arial" panose="020B0604020202020204" pitchFamily="34" charset="0"/>
              </a:rPr>
              <a:t>will</a:t>
            </a:r>
            <a:r>
              <a:rPr lang="it-IT" sz="2100" dirty="0">
                <a:solidFill>
                  <a:srgbClr val="000000">
                    <a:lumMod val="85000"/>
                    <a:lumOff val="15000"/>
                  </a:srgbClr>
                </a:solidFill>
                <a:latin typeface="Arial" panose="020B0604020202020204" pitchFamily="34" charset="0"/>
                <a:cs typeface="Arial" panose="020B0604020202020204" pitchFamily="34" charset="0"/>
              </a:rPr>
              <a:t> be </a:t>
            </a:r>
            <a:r>
              <a:rPr lang="it-IT" sz="2100" dirty="0" err="1">
                <a:solidFill>
                  <a:srgbClr val="000000">
                    <a:lumMod val="85000"/>
                    <a:lumOff val="15000"/>
                  </a:srgbClr>
                </a:solidFill>
                <a:latin typeface="Arial" panose="020B0604020202020204" pitchFamily="34" charset="0"/>
                <a:cs typeface="Arial" panose="020B0604020202020204" pitchFamily="34" charset="0"/>
              </a:rPr>
              <a:t>approved</a:t>
            </a:r>
            <a:r>
              <a:rPr lang="it-IT" sz="2100" dirty="0">
                <a:solidFill>
                  <a:srgbClr val="000000">
                    <a:lumMod val="85000"/>
                    <a:lumOff val="15000"/>
                  </a:srgbClr>
                </a:solidFill>
                <a:latin typeface="Arial" panose="020B0604020202020204" pitchFamily="34" charset="0"/>
                <a:cs typeface="Arial" panose="020B0604020202020204" pitchFamily="34" charset="0"/>
              </a:rPr>
              <a:t> for NASH therapy in the coming </a:t>
            </a:r>
            <a:r>
              <a:rPr lang="it-IT" sz="2100" dirty="0" err="1">
                <a:solidFill>
                  <a:srgbClr val="000000">
                    <a:lumMod val="85000"/>
                    <a:lumOff val="15000"/>
                  </a:srgbClr>
                </a:solidFill>
                <a:latin typeface="Arial" panose="020B0604020202020204" pitchFamily="34" charset="0"/>
                <a:cs typeface="Arial" panose="020B0604020202020204" pitchFamily="34" charset="0"/>
              </a:rPr>
              <a:t>years</a:t>
            </a:r>
            <a:r>
              <a:rPr lang="it-IT" sz="2100" dirty="0">
                <a:solidFill>
                  <a:srgbClr val="000000">
                    <a:lumMod val="85000"/>
                    <a:lumOff val="15000"/>
                  </a:srgbClr>
                </a:solidFill>
                <a:latin typeface="Arial" panose="020B0604020202020204" pitchFamily="34" charset="0"/>
                <a:cs typeface="Arial" panose="020B0604020202020204" pitchFamily="34" charset="0"/>
              </a:rPr>
              <a:t>. </a:t>
            </a:r>
          </a:p>
          <a:p>
            <a:pPr marL="0" indent="0" defTabSz="342900">
              <a:spcBef>
                <a:spcPts val="0"/>
              </a:spcBef>
              <a:buClrTx/>
              <a:buNone/>
            </a:pPr>
            <a:endParaRPr lang="it-IT" sz="2100" dirty="0">
              <a:solidFill>
                <a:srgbClr val="000000">
                  <a:lumMod val="85000"/>
                  <a:lumOff val="1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2317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779F1F-42B2-41DD-857E-2A3D0CCA2893}"/>
              </a:ext>
            </a:extLst>
          </p:cNvPr>
          <p:cNvSpPr>
            <a:spLocks noGrp="1"/>
          </p:cNvSpPr>
          <p:nvPr>
            <p:ph type="title"/>
          </p:nvPr>
        </p:nvSpPr>
        <p:spPr>
          <a:xfrm>
            <a:off x="2396972" y="1608668"/>
            <a:ext cx="2376452" cy="2128831"/>
          </a:xfrm>
          <a:solidFill>
            <a:schemeClr val="accent6">
              <a:lumMod val="50000"/>
            </a:schemeClr>
          </a:solidFill>
        </p:spPr>
        <p:txBody>
          <a:bodyPr anchor="t">
            <a:normAutofit/>
          </a:bodyPr>
          <a:lstStyle/>
          <a:p>
            <a:pPr algn="r"/>
            <a:r>
              <a:rPr lang="it-IT" sz="2400" dirty="0" err="1">
                <a:solidFill>
                  <a:srgbClr val="FFFFFF"/>
                </a:solidFill>
              </a:rPr>
              <a:t>Possible</a:t>
            </a:r>
            <a:r>
              <a:rPr lang="it-IT" sz="2400" dirty="0">
                <a:solidFill>
                  <a:srgbClr val="FFFFFF"/>
                </a:solidFill>
              </a:rPr>
              <a:t> target  for new </a:t>
            </a:r>
            <a:r>
              <a:rPr lang="it-IT" sz="2400" dirty="0" err="1">
                <a:solidFill>
                  <a:srgbClr val="FFFFFF"/>
                </a:solidFill>
              </a:rPr>
              <a:t>drugs</a:t>
            </a:r>
            <a:r>
              <a:rPr lang="it-IT" sz="2400" dirty="0">
                <a:solidFill>
                  <a:srgbClr val="FFFFFF"/>
                </a:solidFill>
              </a:rPr>
              <a:t> in  NAFLD/NASH:</a:t>
            </a:r>
          </a:p>
        </p:txBody>
      </p:sp>
      <p:sp>
        <p:nvSpPr>
          <p:cNvPr id="30" name="Segnaposto contenuto 2">
            <a:extLst>
              <a:ext uri="{FF2B5EF4-FFF2-40B4-BE49-F238E27FC236}">
                <a16:creationId xmlns:a16="http://schemas.microsoft.com/office/drawing/2014/main" id="{E512CC6A-4F68-4C8C-A8D8-7725ACBF95E0}"/>
              </a:ext>
            </a:extLst>
          </p:cNvPr>
          <p:cNvSpPr>
            <a:spLocks noGrp="1"/>
          </p:cNvSpPr>
          <p:nvPr>
            <p:ph idx="1"/>
          </p:nvPr>
        </p:nvSpPr>
        <p:spPr>
          <a:xfrm>
            <a:off x="5264900" y="745724"/>
            <a:ext cx="5104218" cy="4928783"/>
          </a:xfrm>
          <a:solidFill>
            <a:schemeClr val="accent1">
              <a:lumMod val="50000"/>
            </a:schemeClr>
          </a:solidFill>
          <a:ln w="28575">
            <a:solidFill>
              <a:schemeClr val="accent2">
                <a:lumMod val="75000"/>
              </a:schemeClr>
            </a:solidFill>
          </a:ln>
        </p:spPr>
        <p:txBody>
          <a:bodyPr>
            <a:noAutofit/>
          </a:bodyPr>
          <a:lstStyle/>
          <a:p>
            <a:r>
              <a:rPr lang="it-IT" sz="1600" dirty="0">
                <a:solidFill>
                  <a:srgbClr val="FFFFFF"/>
                </a:solidFill>
              </a:rPr>
              <a:t>L’intestino</a:t>
            </a:r>
          </a:p>
          <a:p>
            <a:pPr lvl="1"/>
            <a:r>
              <a:rPr lang="it-IT" sz="1600" dirty="0">
                <a:solidFill>
                  <a:srgbClr val="FFFFFF"/>
                </a:solidFill>
              </a:rPr>
              <a:t>Farmaci anti-obesità</a:t>
            </a:r>
          </a:p>
          <a:p>
            <a:pPr lvl="1"/>
            <a:r>
              <a:rPr lang="it-IT" sz="1600" dirty="0" err="1">
                <a:solidFill>
                  <a:srgbClr val="FFFFFF"/>
                </a:solidFill>
              </a:rPr>
              <a:t>Microbioma</a:t>
            </a:r>
            <a:r>
              <a:rPr lang="it-IT" sz="1600" dirty="0">
                <a:solidFill>
                  <a:srgbClr val="FFFFFF"/>
                </a:solidFill>
              </a:rPr>
              <a:t> intestinale</a:t>
            </a:r>
          </a:p>
          <a:p>
            <a:r>
              <a:rPr lang="it-IT" sz="1600" dirty="0">
                <a:solidFill>
                  <a:srgbClr val="FFFFFF"/>
                </a:solidFill>
              </a:rPr>
              <a:t>Le vie metaboliche</a:t>
            </a:r>
          </a:p>
          <a:p>
            <a:pPr lvl="1"/>
            <a:r>
              <a:rPr lang="it-IT" sz="1600" dirty="0">
                <a:solidFill>
                  <a:srgbClr val="FFFFFF"/>
                </a:solidFill>
              </a:rPr>
              <a:t>Agonisti dei recettori PPAR</a:t>
            </a:r>
          </a:p>
          <a:p>
            <a:pPr lvl="1"/>
            <a:r>
              <a:rPr lang="it-IT" sz="1600" dirty="0">
                <a:solidFill>
                  <a:srgbClr val="FFFFFF"/>
                </a:solidFill>
              </a:rPr>
              <a:t>Agonisti del recettore FXR</a:t>
            </a:r>
          </a:p>
          <a:p>
            <a:pPr lvl="1"/>
            <a:r>
              <a:rPr lang="it-IT" sz="1600" dirty="0">
                <a:solidFill>
                  <a:srgbClr val="FFFFFF"/>
                </a:solidFill>
              </a:rPr>
              <a:t>Inibitori GLP-1</a:t>
            </a:r>
          </a:p>
          <a:p>
            <a:pPr lvl="1"/>
            <a:r>
              <a:rPr lang="it-IT" sz="1600" dirty="0">
                <a:solidFill>
                  <a:srgbClr val="FFFFFF"/>
                </a:solidFill>
              </a:rPr>
              <a:t>Inibitori STGL-2 </a:t>
            </a:r>
          </a:p>
          <a:p>
            <a:pPr lvl="1"/>
            <a:r>
              <a:rPr lang="it-IT" sz="1600" dirty="0">
                <a:solidFill>
                  <a:srgbClr val="FFFFFF"/>
                </a:solidFill>
              </a:rPr>
              <a:t>Inibitori </a:t>
            </a:r>
            <a:r>
              <a:rPr lang="it-IT" sz="1600" dirty="0" err="1">
                <a:solidFill>
                  <a:srgbClr val="FFFFFF"/>
                </a:solidFill>
              </a:rPr>
              <a:t>HMGCoA</a:t>
            </a:r>
            <a:r>
              <a:rPr lang="it-IT" sz="1600" dirty="0">
                <a:solidFill>
                  <a:srgbClr val="FFFFFF"/>
                </a:solidFill>
              </a:rPr>
              <a:t>-reduttasi</a:t>
            </a:r>
          </a:p>
          <a:p>
            <a:r>
              <a:rPr lang="it-IT" sz="1600" dirty="0">
                <a:solidFill>
                  <a:srgbClr val="FFFFFF"/>
                </a:solidFill>
              </a:rPr>
              <a:t>Lo stress ossidativo e l’infiammazione</a:t>
            </a:r>
          </a:p>
          <a:p>
            <a:pPr lvl="1"/>
            <a:r>
              <a:rPr lang="it-IT" sz="1600" dirty="0">
                <a:solidFill>
                  <a:srgbClr val="FFFFFF"/>
                </a:solidFill>
              </a:rPr>
              <a:t>Antiossidanti</a:t>
            </a:r>
          </a:p>
          <a:p>
            <a:pPr lvl="1"/>
            <a:r>
              <a:rPr lang="it-IT" sz="1600" dirty="0" err="1">
                <a:solidFill>
                  <a:srgbClr val="FFFFFF"/>
                </a:solidFill>
              </a:rPr>
              <a:t>Immuno</a:t>
            </a:r>
            <a:r>
              <a:rPr lang="it-IT" sz="1600" dirty="0">
                <a:solidFill>
                  <a:srgbClr val="FFFFFF"/>
                </a:solidFill>
              </a:rPr>
              <a:t>-modulatori</a:t>
            </a:r>
          </a:p>
          <a:p>
            <a:pPr lvl="1"/>
            <a:r>
              <a:rPr lang="it-IT" sz="1600" dirty="0">
                <a:solidFill>
                  <a:srgbClr val="FFFFFF"/>
                </a:solidFill>
              </a:rPr>
              <a:t>Apoptosi e TNF-alfa</a:t>
            </a:r>
          </a:p>
          <a:p>
            <a:r>
              <a:rPr lang="it-IT" sz="1600" dirty="0">
                <a:solidFill>
                  <a:srgbClr val="FFFFFF"/>
                </a:solidFill>
              </a:rPr>
              <a:t>La fibrosi</a:t>
            </a:r>
          </a:p>
          <a:p>
            <a:pPr lvl="1"/>
            <a:r>
              <a:rPr lang="it-IT" sz="1600" dirty="0" err="1">
                <a:solidFill>
                  <a:srgbClr val="FFFFFF"/>
                </a:solidFill>
              </a:rPr>
              <a:t>Simtuzumab</a:t>
            </a:r>
            <a:endParaRPr lang="it-IT" sz="1600" dirty="0">
              <a:solidFill>
                <a:srgbClr val="FFFFFF"/>
              </a:solidFill>
            </a:endParaRPr>
          </a:p>
          <a:p>
            <a:pPr lvl="1"/>
            <a:r>
              <a:rPr lang="it-IT" sz="1600" dirty="0">
                <a:solidFill>
                  <a:srgbClr val="FFFFFF"/>
                </a:solidFill>
              </a:rPr>
              <a:t>Inibitori Galectin-3</a:t>
            </a:r>
          </a:p>
        </p:txBody>
      </p:sp>
    </p:spTree>
    <p:extLst>
      <p:ext uri="{BB962C8B-B14F-4D97-AF65-F5344CB8AC3E}">
        <p14:creationId xmlns:p14="http://schemas.microsoft.com/office/powerpoint/2010/main" val="2178907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1347C61-6808-46CF-83D4-C17EFDA983EC}"/>
              </a:ext>
            </a:extLst>
          </p:cNvPr>
          <p:cNvPicPr>
            <a:picLocks noChangeAspect="1"/>
          </p:cNvPicPr>
          <p:nvPr/>
        </p:nvPicPr>
        <p:blipFill>
          <a:blip r:embed="rId2"/>
          <a:stretch>
            <a:fillRect/>
          </a:stretch>
        </p:blipFill>
        <p:spPr>
          <a:xfrm>
            <a:off x="956549" y="1249101"/>
            <a:ext cx="10278901" cy="4359797"/>
          </a:xfrm>
          <a:prstGeom prst="rect">
            <a:avLst/>
          </a:prstGeom>
        </p:spPr>
      </p:pic>
      <p:pic>
        <p:nvPicPr>
          <p:cNvPr id="5" name="Immagine 4">
            <a:extLst>
              <a:ext uri="{FF2B5EF4-FFF2-40B4-BE49-F238E27FC236}">
                <a16:creationId xmlns:a16="http://schemas.microsoft.com/office/drawing/2014/main" id="{07D20F33-050F-41AC-8F5F-8A77BDD72718}"/>
              </a:ext>
            </a:extLst>
          </p:cNvPr>
          <p:cNvPicPr>
            <a:picLocks noChangeAspect="1"/>
          </p:cNvPicPr>
          <p:nvPr/>
        </p:nvPicPr>
        <p:blipFill>
          <a:blip r:embed="rId3"/>
          <a:stretch>
            <a:fillRect/>
          </a:stretch>
        </p:blipFill>
        <p:spPr>
          <a:xfrm>
            <a:off x="7882181" y="6291847"/>
            <a:ext cx="2115000" cy="253969"/>
          </a:xfrm>
          <a:prstGeom prst="rect">
            <a:avLst/>
          </a:prstGeom>
        </p:spPr>
      </p:pic>
    </p:spTree>
    <p:extLst>
      <p:ext uri="{BB962C8B-B14F-4D97-AF65-F5344CB8AC3E}">
        <p14:creationId xmlns:p14="http://schemas.microsoft.com/office/powerpoint/2010/main" val="1049913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26000">
              <a:schemeClr val="accent1">
                <a:lumMod val="67000"/>
              </a:schemeClr>
            </a:gs>
            <a:gs pos="48000">
              <a:schemeClr val="accent1">
                <a:lumMod val="97000"/>
                <a:lumOff val="3000"/>
              </a:schemeClr>
            </a:gs>
            <a:gs pos="100000">
              <a:schemeClr val="accent1">
                <a:lumMod val="60000"/>
                <a:lumOff val="40000"/>
                <a:alpha val="91000"/>
              </a:schemeClr>
            </a:gs>
          </a:gsLst>
          <a:lin ang="0" scaled="1"/>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278C26-5ACC-417E-AC0F-BFDE3B87F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22" name="Rectangle 21">
            <a:extLst>
              <a:ext uri="{FF2B5EF4-FFF2-40B4-BE49-F238E27FC236}">
                <a16:creationId xmlns:a16="http://schemas.microsoft.com/office/drawing/2014/main" id="{66E08D57-5F26-4CC6-B0F4-1A617784B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3AD5F1B6-73D4-4E7D-8407-0ED2C3629E34}"/>
              </a:ext>
            </a:extLst>
          </p:cNvPr>
          <p:cNvSpPr>
            <a:spLocks noGrp="1"/>
          </p:cNvSpPr>
          <p:nvPr>
            <p:ph type="title"/>
          </p:nvPr>
        </p:nvSpPr>
        <p:spPr>
          <a:xfrm>
            <a:off x="2231136" y="4325791"/>
            <a:ext cx="7729728" cy="1188720"/>
          </a:xfrm>
          <a:solidFill>
            <a:srgbClr val="FFFFFF"/>
          </a:solidFill>
          <a:ln>
            <a:solidFill>
              <a:srgbClr val="404040"/>
            </a:solidFill>
          </a:ln>
        </p:spPr>
        <p:txBody>
          <a:bodyPr>
            <a:normAutofit/>
          </a:bodyPr>
          <a:lstStyle/>
          <a:p>
            <a:r>
              <a:rPr lang="it-IT" dirty="0">
                <a:solidFill>
                  <a:srgbClr val="262626"/>
                </a:solidFill>
                <a:effectLst>
                  <a:outerShdw blurRad="38100" dist="38100" dir="2700000" algn="tl">
                    <a:srgbClr val="000000">
                      <a:alpha val="43137"/>
                    </a:srgbClr>
                  </a:outerShdw>
                </a:effectLst>
              </a:rPr>
              <a:t>NON INVASIVE SCORES FOR THE EVALUATION OF SEVERE FIBROSIS  (F3-F4)</a:t>
            </a:r>
          </a:p>
        </p:txBody>
      </p:sp>
      <p:graphicFrame>
        <p:nvGraphicFramePr>
          <p:cNvPr id="5" name="Segnaposto contenuto 2">
            <a:extLst>
              <a:ext uri="{FF2B5EF4-FFF2-40B4-BE49-F238E27FC236}">
                <a16:creationId xmlns:a16="http://schemas.microsoft.com/office/drawing/2014/main" id="{3488F0A2-FE16-43A2-8B2B-0AA1430CD8C6}"/>
              </a:ext>
            </a:extLst>
          </p:cNvPr>
          <p:cNvGraphicFramePr>
            <a:graphicFrameLocks noGrp="1"/>
          </p:cNvGraphicFramePr>
          <p:nvPr>
            <p:ph idx="1"/>
            <p:extLst>
              <p:ext uri="{D42A27DB-BD31-4B8C-83A1-F6EECF244321}">
                <p14:modId xmlns:p14="http://schemas.microsoft.com/office/powerpoint/2010/main" val="1099718322"/>
              </p:ext>
            </p:extLst>
          </p:nvPr>
        </p:nvGraphicFramePr>
        <p:xfrm>
          <a:off x="938825" y="941466"/>
          <a:ext cx="10505029" cy="2788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030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764856" y="1069676"/>
            <a:ext cx="6108666" cy="3731629"/>
          </a:xfrm>
          <a:prstGeom prst="rect">
            <a:avLst/>
          </a:prstGeom>
        </p:spPr>
      </p:pic>
      <p:pic>
        <p:nvPicPr>
          <p:cNvPr id="5" name="Immagine 4"/>
          <p:cNvPicPr>
            <a:picLocks noChangeAspect="1"/>
          </p:cNvPicPr>
          <p:nvPr/>
        </p:nvPicPr>
        <p:blipFill>
          <a:blip r:embed="rId3"/>
          <a:stretch>
            <a:fillRect/>
          </a:stretch>
        </p:blipFill>
        <p:spPr>
          <a:xfrm>
            <a:off x="6179761" y="5621279"/>
            <a:ext cx="3783375" cy="239200"/>
          </a:xfrm>
          <a:prstGeom prst="rect">
            <a:avLst/>
          </a:prstGeom>
        </p:spPr>
      </p:pic>
    </p:spTree>
    <p:extLst>
      <p:ext uri="{BB962C8B-B14F-4D97-AF65-F5344CB8AC3E}">
        <p14:creationId xmlns:p14="http://schemas.microsoft.com/office/powerpoint/2010/main" val="60745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2611278" y="3647440"/>
          <a:ext cx="7060884" cy="2431225"/>
        </p:xfrm>
        <a:graphic>
          <a:graphicData uri="http://schemas.openxmlformats.org/drawingml/2006/table">
            <a:tbl>
              <a:tblPr firstRow="1" firstCol="1" bandRow="1"/>
              <a:tblGrid>
                <a:gridCol w="2353628">
                  <a:extLst>
                    <a:ext uri="{9D8B030D-6E8A-4147-A177-3AD203B41FA5}">
                      <a16:colId xmlns:a16="http://schemas.microsoft.com/office/drawing/2014/main" val="20000"/>
                    </a:ext>
                  </a:extLst>
                </a:gridCol>
                <a:gridCol w="2353628">
                  <a:extLst>
                    <a:ext uri="{9D8B030D-6E8A-4147-A177-3AD203B41FA5}">
                      <a16:colId xmlns:a16="http://schemas.microsoft.com/office/drawing/2014/main" val="20001"/>
                    </a:ext>
                  </a:extLst>
                </a:gridCol>
                <a:gridCol w="2353628">
                  <a:extLst>
                    <a:ext uri="{9D8B030D-6E8A-4147-A177-3AD203B41FA5}">
                      <a16:colId xmlns:a16="http://schemas.microsoft.com/office/drawing/2014/main" val="20002"/>
                    </a:ext>
                  </a:extLst>
                </a:gridCol>
              </a:tblGrid>
              <a:tr h="1040534">
                <a:tc>
                  <a:txBody>
                    <a:bodyPr/>
                    <a:lstStyle/>
                    <a:p>
                      <a:pPr>
                        <a:lnSpc>
                          <a:spcPct val="115000"/>
                        </a:lnSpc>
                        <a:spcAft>
                          <a:spcPts val="0"/>
                        </a:spcAft>
                      </a:pPr>
                      <a:r>
                        <a:rPr lang="it-IT" sz="2400" b="1" dirty="0">
                          <a:effectLst/>
                          <a:latin typeface="Palatino Linotype"/>
                          <a:ea typeface="Calibri"/>
                          <a:cs typeface="Times New Roman"/>
                        </a:rPr>
                        <a:t> </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800" b="1" dirty="0">
                          <a:effectLst/>
                          <a:latin typeface="Palatino Linotype"/>
                          <a:ea typeface="Calibri"/>
                          <a:cs typeface="Times New Roman"/>
                        </a:rPr>
                        <a:t>Non-NASH</a:t>
                      </a:r>
                    </a:p>
                    <a:p>
                      <a:pPr algn="ctr">
                        <a:lnSpc>
                          <a:spcPct val="115000"/>
                        </a:lnSpc>
                        <a:spcAft>
                          <a:spcPts val="0"/>
                        </a:spcAft>
                      </a:pPr>
                      <a:r>
                        <a:rPr lang="it-IT" sz="2400" b="1" dirty="0">
                          <a:effectLst/>
                          <a:latin typeface="Palatino Linotype"/>
                          <a:ea typeface="Calibri"/>
                          <a:cs typeface="Times New Roman"/>
                        </a:rPr>
                        <a:t>NAS&lt;5</a:t>
                      </a:r>
                      <a:br>
                        <a:rPr lang="it-IT" sz="2400" b="1" dirty="0">
                          <a:effectLst/>
                          <a:latin typeface="Palatino Linotype"/>
                          <a:ea typeface="Calibri"/>
                          <a:cs typeface="Times New Roman"/>
                        </a:rPr>
                      </a:br>
                      <a:r>
                        <a:rPr lang="it-IT" sz="2000" b="1" dirty="0">
                          <a:effectLst/>
                          <a:latin typeface="Palatino Linotype"/>
                          <a:ea typeface="Calibri"/>
                          <a:cs typeface="Times New Roman"/>
                        </a:rPr>
                        <a:t>(n=33)</a:t>
                      </a:r>
                      <a:endParaRPr lang="it-IT" sz="18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800" b="1" dirty="0">
                          <a:effectLst/>
                          <a:latin typeface="Palatino Linotype"/>
                          <a:ea typeface="Calibri"/>
                          <a:cs typeface="Times New Roman"/>
                        </a:rPr>
                        <a:t>NASH</a:t>
                      </a:r>
                    </a:p>
                    <a:p>
                      <a:pPr algn="ctr">
                        <a:lnSpc>
                          <a:spcPct val="115000"/>
                        </a:lnSpc>
                        <a:spcAft>
                          <a:spcPts val="0"/>
                        </a:spcAft>
                      </a:pPr>
                      <a:r>
                        <a:rPr lang="it-IT" sz="2400" b="1" dirty="0">
                          <a:effectLst/>
                          <a:latin typeface="Palatino Linotype"/>
                          <a:ea typeface="Calibri"/>
                          <a:cs typeface="Times New Roman"/>
                        </a:rPr>
                        <a:t>NAS</a:t>
                      </a:r>
                      <a:r>
                        <a:rPr lang="it-IT" sz="2400" b="1" u="sng" dirty="0">
                          <a:effectLst/>
                          <a:latin typeface="Palatino Linotype"/>
                          <a:ea typeface="Calibri"/>
                          <a:cs typeface="Times New Roman"/>
                        </a:rPr>
                        <a:t>&gt;5</a:t>
                      </a:r>
                      <a:endParaRPr lang="it-IT" sz="2000" dirty="0">
                        <a:effectLst/>
                        <a:latin typeface="Calibri"/>
                        <a:ea typeface="Calibri"/>
                        <a:cs typeface="Times New Roman"/>
                      </a:endParaRPr>
                    </a:p>
                    <a:p>
                      <a:pPr algn="ctr">
                        <a:lnSpc>
                          <a:spcPct val="115000"/>
                        </a:lnSpc>
                        <a:spcAft>
                          <a:spcPts val="0"/>
                        </a:spcAft>
                      </a:pPr>
                      <a:r>
                        <a:rPr lang="it-IT" sz="2000" b="1" dirty="0">
                          <a:effectLst/>
                          <a:latin typeface="Palatino Linotype"/>
                          <a:ea typeface="Calibri"/>
                          <a:cs typeface="Times New Roman"/>
                        </a:rPr>
                        <a:t>(n=21)</a:t>
                      </a:r>
                      <a:endParaRPr lang="it-IT" sz="18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346845">
                <a:tc>
                  <a:txBody>
                    <a:bodyPr/>
                    <a:lstStyle/>
                    <a:p>
                      <a:pPr>
                        <a:lnSpc>
                          <a:spcPct val="115000"/>
                        </a:lnSpc>
                        <a:spcAft>
                          <a:spcPts val="0"/>
                        </a:spcAft>
                      </a:pPr>
                      <a:r>
                        <a:rPr lang="it-IT" sz="2400" b="1">
                          <a:effectLst/>
                          <a:latin typeface="Palatino Linotype"/>
                          <a:ea typeface="Calibri"/>
                          <a:cs typeface="Times New Roman"/>
                        </a:rPr>
                        <a:t>F0-F1 (%)</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42,4</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a:effectLst/>
                          <a:latin typeface="Palatino Linotype"/>
                          <a:ea typeface="Calibri"/>
                          <a:cs typeface="Times New Roman"/>
                        </a:rPr>
                        <a:t>9,5</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346845">
                <a:tc>
                  <a:txBody>
                    <a:bodyPr/>
                    <a:lstStyle/>
                    <a:p>
                      <a:pPr>
                        <a:lnSpc>
                          <a:spcPct val="115000"/>
                        </a:lnSpc>
                        <a:spcAft>
                          <a:spcPts val="0"/>
                        </a:spcAft>
                      </a:pPr>
                      <a:r>
                        <a:rPr lang="it-IT" sz="2400" b="1">
                          <a:effectLst/>
                          <a:latin typeface="Palatino Linotype"/>
                          <a:ea typeface="Calibri"/>
                          <a:cs typeface="Times New Roman"/>
                        </a:rPr>
                        <a:t>F2-F3 (%)</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57,6</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71,4</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r h="346845">
                <a:tc>
                  <a:txBody>
                    <a:bodyPr/>
                    <a:lstStyle/>
                    <a:p>
                      <a:pPr>
                        <a:lnSpc>
                          <a:spcPct val="115000"/>
                        </a:lnSpc>
                        <a:spcAft>
                          <a:spcPts val="0"/>
                        </a:spcAft>
                      </a:pPr>
                      <a:r>
                        <a:rPr lang="it-IT" sz="2400" b="1">
                          <a:effectLst/>
                          <a:latin typeface="Palatino Linotype"/>
                          <a:ea typeface="Calibri"/>
                          <a:cs typeface="Times New Roman"/>
                        </a:rPr>
                        <a:t>F4 (%)</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a:effectLst/>
                          <a:latin typeface="Palatino Linotype"/>
                          <a:ea typeface="Calibri"/>
                          <a:cs typeface="Times New Roman"/>
                        </a:rPr>
                        <a:t>0</a:t>
                      </a:r>
                      <a:endParaRPr lang="it-IT" sz="200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it-IT" sz="2400" dirty="0">
                          <a:effectLst/>
                          <a:latin typeface="Palatino Linotype"/>
                          <a:ea typeface="Calibri"/>
                          <a:cs typeface="Times New Roman"/>
                        </a:rPr>
                        <a:t>19,1</a:t>
                      </a:r>
                      <a:endParaRPr lang="it-IT" sz="2000" dirty="0">
                        <a:effectLst/>
                        <a:latin typeface="Calibri"/>
                        <a:ea typeface="Calibri"/>
                        <a:cs typeface="Times New Roman"/>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
        <p:nvSpPr>
          <p:cNvPr id="6" name="CasellaDiTesto 5"/>
          <p:cNvSpPr txBox="1"/>
          <p:nvPr/>
        </p:nvSpPr>
        <p:spPr>
          <a:xfrm>
            <a:off x="1452880" y="538480"/>
            <a:ext cx="93776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Su una casistica di 600 soggetti consecutivi con sindrome metabolica e steatosi epatica: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il 45,50% presentava NFS &lt; -1,455, indicativo per assenza di fibrosi avanzata ( F3-F4)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l’11,6% presentava NFS &gt; 0.67, indicativo per fibrosi moderato-severa (F3-F4).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Tra i soggetti con NFS&lt;-1,455,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il 94,30% presentava  fibrosi F0-F2 al </a:t>
            </a:r>
            <a:r>
              <a:rPr kumimoji="0" lang="it-IT"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Fibroscan</a:t>
            </a: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l’83,30% presentava fibrosi F0-F2 alla biopsia.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45040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5DD221-7786-44A9-945B-F8E642A9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5ADAAC83-6C3F-43C5-96C4-6FDA03392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0080"/>
            <a:ext cx="6572503" cy="5261170"/>
          </a:xfrm>
          <a:prstGeom prst="rect">
            <a:avLst/>
          </a:prstGeom>
          <a:solidFill>
            <a:srgbClr val="FFFFFF"/>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2" name="Immagine 1"/>
          <p:cNvPicPr>
            <a:picLocks noChangeAspect="1"/>
          </p:cNvPicPr>
          <p:nvPr/>
        </p:nvPicPr>
        <p:blipFill>
          <a:blip r:embed="rId2"/>
          <a:stretch>
            <a:fillRect/>
          </a:stretch>
        </p:blipFill>
        <p:spPr>
          <a:xfrm>
            <a:off x="964397" y="1457007"/>
            <a:ext cx="5943631" cy="3635167"/>
          </a:xfrm>
          <a:prstGeom prst="rect">
            <a:avLst/>
          </a:prstGeom>
          <a:scene3d>
            <a:camera prst="orthographicFront"/>
            <a:lightRig rig="threePt" dir="t"/>
          </a:scene3d>
          <a:sp3d>
            <a:bevelT w="254000"/>
            <a:bevelB w="190500"/>
          </a:sp3d>
        </p:spPr>
      </p:pic>
      <p:sp>
        <p:nvSpPr>
          <p:cNvPr id="12" name="Rectangle 11">
            <a:extLst>
              <a:ext uri="{FF2B5EF4-FFF2-40B4-BE49-F238E27FC236}">
                <a16:creationId xmlns:a16="http://schemas.microsoft.com/office/drawing/2014/main" id="{95AE8F05-A7EA-4AE9-88D2-700581D77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9436" y="640080"/>
            <a:ext cx="3702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43C7C019-BAFE-4BE3-B269-79CBD3EB7D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3812" y="806357"/>
            <a:ext cx="337413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Immagine 2"/>
          <p:cNvPicPr>
            <a:picLocks noChangeAspect="1"/>
          </p:cNvPicPr>
          <p:nvPr/>
        </p:nvPicPr>
        <p:blipFill>
          <a:blip r:embed="rId3"/>
          <a:stretch>
            <a:fillRect/>
          </a:stretch>
        </p:blipFill>
        <p:spPr>
          <a:xfrm>
            <a:off x="8190097" y="2130077"/>
            <a:ext cx="3041566" cy="2281175"/>
          </a:xfrm>
          <a:prstGeom prst="rect">
            <a:avLst/>
          </a:prstGeom>
        </p:spPr>
      </p:pic>
    </p:spTree>
    <p:extLst>
      <p:ext uri="{BB962C8B-B14F-4D97-AF65-F5344CB8AC3E}">
        <p14:creationId xmlns:p14="http://schemas.microsoft.com/office/powerpoint/2010/main" val="2959424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28405" y="1124712"/>
            <a:ext cx="7535189" cy="4608576"/>
          </a:xfrm>
          <a:prstGeom prst="rect">
            <a:avLst/>
          </a:prstGeom>
        </p:spPr>
      </p:pic>
    </p:spTree>
    <p:extLst>
      <p:ext uri="{BB962C8B-B14F-4D97-AF65-F5344CB8AC3E}">
        <p14:creationId xmlns:p14="http://schemas.microsoft.com/office/powerpoint/2010/main" val="308980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8">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 name="Immagine 1">
            <a:extLst>
              <a:ext uri="{FF2B5EF4-FFF2-40B4-BE49-F238E27FC236}">
                <a16:creationId xmlns:a16="http://schemas.microsoft.com/office/drawing/2014/main" id="{6CE220B3-32D5-4685-802E-D79F73B006F5}"/>
              </a:ext>
            </a:extLst>
          </p:cNvPr>
          <p:cNvPicPr>
            <a:picLocks noChangeAspect="1"/>
          </p:cNvPicPr>
          <p:nvPr/>
        </p:nvPicPr>
        <p:blipFill>
          <a:blip r:embed="rId2"/>
          <a:stretch>
            <a:fillRect/>
          </a:stretch>
        </p:blipFill>
        <p:spPr>
          <a:xfrm>
            <a:off x="3187211" y="1124712"/>
            <a:ext cx="5817578" cy="4608576"/>
          </a:xfrm>
          <a:prstGeom prst="rect">
            <a:avLst/>
          </a:prstGeom>
          <a:scene3d>
            <a:camera prst="orthographicFront"/>
            <a:lightRig rig="chilly" dir="t"/>
          </a:scene3d>
          <a:sp3d prstMaterial="matte">
            <a:bevelT w="254000"/>
          </a:sp3d>
        </p:spPr>
      </p:pic>
    </p:spTree>
    <p:extLst>
      <p:ext uri="{BB962C8B-B14F-4D97-AF65-F5344CB8AC3E}">
        <p14:creationId xmlns:p14="http://schemas.microsoft.com/office/powerpoint/2010/main" val="3551890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ounded Rectangle 506"/>
          <p:cNvSpPr/>
          <p:nvPr/>
        </p:nvSpPr>
        <p:spPr>
          <a:xfrm flipH="1">
            <a:off x="0" y="3801739"/>
            <a:ext cx="12192000" cy="3056261"/>
          </a:xfrm>
          <a:prstGeom prst="roundRect">
            <a:avLst>
              <a:gd name="adj" fmla="val 0"/>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4F33EC3-35B8-4658-BF5A-552320F94207}" type="slidenum">
              <a:rPr kumimoji="0" lang="en-IN"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IN"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95" name="Group 194">
            <a:extLst>
              <a:ext uri="{FF2B5EF4-FFF2-40B4-BE49-F238E27FC236}">
                <a16:creationId xmlns:a16="http://schemas.microsoft.com/office/drawing/2014/main" id="{7C3F3A98-1B25-4E77-9C82-A2427D610266}"/>
              </a:ext>
            </a:extLst>
          </p:cNvPr>
          <p:cNvGrpSpPr/>
          <p:nvPr/>
        </p:nvGrpSpPr>
        <p:grpSpPr>
          <a:xfrm>
            <a:off x="3048002" y="5327301"/>
            <a:ext cx="6095998" cy="664602"/>
            <a:chOff x="5448302" y="492003"/>
            <a:chExt cx="6095998" cy="664602"/>
          </a:xfrm>
        </p:grpSpPr>
        <p:sp>
          <p:nvSpPr>
            <p:cNvPr id="196" name="Rounded Rectangle 47">
              <a:extLst>
                <a:ext uri="{FF2B5EF4-FFF2-40B4-BE49-F238E27FC236}">
                  <a16:creationId xmlns:a16="http://schemas.microsoft.com/office/drawing/2014/main" id="{8229AA3A-C0C5-4BE5-9616-CCA4C8BD012F}"/>
                </a:ext>
              </a:extLst>
            </p:cNvPr>
            <p:cNvSpPr/>
            <p:nvPr/>
          </p:nvSpPr>
          <p:spPr>
            <a:xfrm>
              <a:off x="5449909" y="492003"/>
              <a:ext cx="6092785" cy="66460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TextBox 196">
              <a:extLst>
                <a:ext uri="{FF2B5EF4-FFF2-40B4-BE49-F238E27FC236}">
                  <a16:creationId xmlns:a16="http://schemas.microsoft.com/office/drawing/2014/main" id="{6C790537-8152-475B-9016-8506BBFF319D}"/>
                </a:ext>
              </a:extLst>
            </p:cNvPr>
            <p:cNvSpPr txBox="1"/>
            <p:nvPr/>
          </p:nvSpPr>
          <p:spPr>
            <a:xfrm>
              <a:off x="5448302" y="572953"/>
              <a:ext cx="6095998" cy="502702"/>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Metanalysis of 86 studies including 8.515.831 patients of 22 countries  </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Younossi</a:t>
              </a:r>
              <a:r>
                <a:rPr kumimoji="0" lang="en-IN"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ZM et al. Hepatology 2016</a:t>
              </a:r>
            </a:p>
          </p:txBody>
        </p:sp>
      </p:grpSp>
      <p:grpSp>
        <p:nvGrpSpPr>
          <p:cNvPr id="11" name="Group 10">
            <a:extLst>
              <a:ext uri="{FF2B5EF4-FFF2-40B4-BE49-F238E27FC236}">
                <a16:creationId xmlns:a16="http://schemas.microsoft.com/office/drawing/2014/main" id="{E6542FA2-7016-45A7-896E-EB96D432D49B}"/>
              </a:ext>
            </a:extLst>
          </p:cNvPr>
          <p:cNvGrpSpPr/>
          <p:nvPr/>
        </p:nvGrpSpPr>
        <p:grpSpPr>
          <a:xfrm>
            <a:off x="829577" y="482600"/>
            <a:ext cx="10532846" cy="4697235"/>
            <a:chOff x="829577" y="482600"/>
            <a:chExt cx="10532846" cy="4697235"/>
          </a:xfrm>
        </p:grpSpPr>
        <p:sp>
          <p:nvSpPr>
            <p:cNvPr id="307" name="Rounded Rectangle 306"/>
            <p:cNvSpPr/>
            <p:nvPr/>
          </p:nvSpPr>
          <p:spPr>
            <a:xfrm>
              <a:off x="829577" y="482600"/>
              <a:ext cx="10532846" cy="4697235"/>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0E559C0-35B5-457A-9E5A-E246F2DE9250}"/>
                </a:ext>
              </a:extLst>
            </p:cNvPr>
            <p:cNvGrpSpPr/>
            <p:nvPr/>
          </p:nvGrpSpPr>
          <p:grpSpPr>
            <a:xfrm>
              <a:off x="1736138" y="828391"/>
              <a:ext cx="9027112" cy="4259324"/>
              <a:chOff x="1736138" y="828391"/>
              <a:chExt cx="9027112" cy="4259324"/>
            </a:xfrm>
          </p:grpSpPr>
          <p:grpSp>
            <p:nvGrpSpPr>
              <p:cNvPr id="137" name="Group 136">
                <a:extLst>
                  <a:ext uri="{FF2B5EF4-FFF2-40B4-BE49-F238E27FC236}">
                    <a16:creationId xmlns:a16="http://schemas.microsoft.com/office/drawing/2014/main" id="{D91B6DF1-A69D-4CDC-BEA4-58E2F37747FF}"/>
                  </a:ext>
                </a:extLst>
              </p:cNvPr>
              <p:cNvGrpSpPr/>
              <p:nvPr/>
            </p:nvGrpSpPr>
            <p:grpSpPr>
              <a:xfrm>
                <a:off x="1736138" y="828391"/>
                <a:ext cx="8719724" cy="4259324"/>
                <a:chOff x="521546" y="944108"/>
                <a:chExt cx="8719724" cy="4259324"/>
              </a:xfrm>
            </p:grpSpPr>
            <p:cxnSp>
              <p:nvCxnSpPr>
                <p:cNvPr id="138" name="Straight Connector 137">
                  <a:extLst>
                    <a:ext uri="{FF2B5EF4-FFF2-40B4-BE49-F238E27FC236}">
                      <a16:creationId xmlns:a16="http://schemas.microsoft.com/office/drawing/2014/main" id="{417E9B74-F85F-461B-BDB0-016A08D0BA37}"/>
                    </a:ext>
                  </a:extLst>
                </p:cNvPr>
                <p:cNvCxnSpPr/>
                <p:nvPr/>
              </p:nvCxnSpPr>
              <p:spPr>
                <a:xfrm rot="16200000">
                  <a:off x="4073056" y="1312979"/>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a:extLst>
                    <a:ext uri="{FF2B5EF4-FFF2-40B4-BE49-F238E27FC236}">
                      <a16:creationId xmlns:a16="http://schemas.microsoft.com/office/drawing/2014/main" id="{B0D344F8-5B3D-4973-A6F3-47EEA828524F}"/>
                    </a:ext>
                  </a:extLst>
                </p:cNvPr>
                <p:cNvCxnSpPr/>
                <p:nvPr/>
              </p:nvCxnSpPr>
              <p:spPr>
                <a:xfrm rot="16200000">
                  <a:off x="4073080" y="891538"/>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Connector 139">
                  <a:extLst>
                    <a:ext uri="{FF2B5EF4-FFF2-40B4-BE49-F238E27FC236}">
                      <a16:creationId xmlns:a16="http://schemas.microsoft.com/office/drawing/2014/main" id="{F030BC20-662B-4F6A-8833-545A9FCBA66A}"/>
                    </a:ext>
                  </a:extLst>
                </p:cNvPr>
                <p:cNvCxnSpPr/>
                <p:nvPr/>
              </p:nvCxnSpPr>
              <p:spPr>
                <a:xfrm rot="16200000">
                  <a:off x="4073103" y="469112"/>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a:extLst>
                    <a:ext uri="{FF2B5EF4-FFF2-40B4-BE49-F238E27FC236}">
                      <a16:creationId xmlns:a16="http://schemas.microsoft.com/office/drawing/2014/main" id="{7F052F7B-4EBA-4D7F-9EC3-991947CA6D11}"/>
                    </a:ext>
                  </a:extLst>
                </p:cNvPr>
                <p:cNvCxnSpPr/>
                <p:nvPr/>
              </p:nvCxnSpPr>
              <p:spPr>
                <a:xfrm rot="16200000">
                  <a:off x="4073126" y="39475"/>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a:extLst>
                    <a:ext uri="{FF2B5EF4-FFF2-40B4-BE49-F238E27FC236}">
                      <a16:creationId xmlns:a16="http://schemas.microsoft.com/office/drawing/2014/main" id="{309E6BDA-3581-4018-86C9-20C6BEC0909A}"/>
                    </a:ext>
                  </a:extLst>
                </p:cNvPr>
                <p:cNvCxnSpPr/>
                <p:nvPr/>
              </p:nvCxnSpPr>
              <p:spPr>
                <a:xfrm rot="16200000">
                  <a:off x="4073149" y="-376346"/>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Connector 142">
                  <a:extLst>
                    <a:ext uri="{FF2B5EF4-FFF2-40B4-BE49-F238E27FC236}">
                      <a16:creationId xmlns:a16="http://schemas.microsoft.com/office/drawing/2014/main" id="{D32AACF3-6189-4345-A248-DD977CB79390}"/>
                    </a:ext>
                  </a:extLst>
                </p:cNvPr>
                <p:cNvCxnSpPr/>
                <p:nvPr/>
              </p:nvCxnSpPr>
              <p:spPr>
                <a:xfrm rot="16200000">
                  <a:off x="4073172" y="-789460"/>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Connector 143">
                  <a:extLst>
                    <a:ext uri="{FF2B5EF4-FFF2-40B4-BE49-F238E27FC236}">
                      <a16:creationId xmlns:a16="http://schemas.microsoft.com/office/drawing/2014/main" id="{AAF335F8-AE38-43FB-90E6-02EFBC1CE401}"/>
                    </a:ext>
                  </a:extLst>
                </p:cNvPr>
                <p:cNvCxnSpPr/>
                <p:nvPr/>
              </p:nvCxnSpPr>
              <p:spPr>
                <a:xfrm rot="16200000">
                  <a:off x="4073196" y="-1221400"/>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Connector 144">
                  <a:extLst>
                    <a:ext uri="{FF2B5EF4-FFF2-40B4-BE49-F238E27FC236}">
                      <a16:creationId xmlns:a16="http://schemas.microsoft.com/office/drawing/2014/main" id="{CD639A9F-CB62-4A6E-91C8-4383F82097F0}"/>
                    </a:ext>
                  </a:extLst>
                </p:cNvPr>
                <p:cNvCxnSpPr/>
                <p:nvPr/>
              </p:nvCxnSpPr>
              <p:spPr>
                <a:xfrm rot="16200000">
                  <a:off x="4073219" y="-1636839"/>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 name="TextBox 145">
                  <a:extLst>
                    <a:ext uri="{FF2B5EF4-FFF2-40B4-BE49-F238E27FC236}">
                      <a16:creationId xmlns:a16="http://schemas.microsoft.com/office/drawing/2014/main" id="{4C1CB6F8-0C2E-4292-8253-F0524725243C}"/>
                    </a:ext>
                  </a:extLst>
                </p:cNvPr>
                <p:cNvSpPr txBox="1"/>
                <p:nvPr/>
              </p:nvSpPr>
              <p:spPr>
                <a:xfrm>
                  <a:off x="521546" y="1358643"/>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147" name="TextBox 146">
                  <a:extLst>
                    <a:ext uri="{FF2B5EF4-FFF2-40B4-BE49-F238E27FC236}">
                      <a16:creationId xmlns:a16="http://schemas.microsoft.com/office/drawing/2014/main" id="{28F6912C-A5CB-41B9-8301-CE210C44FD26}"/>
                    </a:ext>
                  </a:extLst>
                </p:cNvPr>
                <p:cNvSpPr txBox="1"/>
                <p:nvPr/>
              </p:nvSpPr>
              <p:spPr>
                <a:xfrm>
                  <a:off x="521546" y="1777933"/>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148" name="TextBox 147">
                  <a:extLst>
                    <a:ext uri="{FF2B5EF4-FFF2-40B4-BE49-F238E27FC236}">
                      <a16:creationId xmlns:a16="http://schemas.microsoft.com/office/drawing/2014/main" id="{711EC8B2-D32E-46BD-8C2F-838297A1760A}"/>
                    </a:ext>
                  </a:extLst>
                </p:cNvPr>
                <p:cNvSpPr txBox="1"/>
                <p:nvPr/>
              </p:nvSpPr>
              <p:spPr>
                <a:xfrm>
                  <a:off x="521546" y="220194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49" name="TextBox 148">
                  <a:extLst>
                    <a:ext uri="{FF2B5EF4-FFF2-40B4-BE49-F238E27FC236}">
                      <a16:creationId xmlns:a16="http://schemas.microsoft.com/office/drawing/2014/main" id="{9EB9CCAA-CB0F-457F-ACAF-500EA8E85961}"/>
                    </a:ext>
                  </a:extLst>
                </p:cNvPr>
                <p:cNvSpPr txBox="1"/>
                <p:nvPr/>
              </p:nvSpPr>
              <p:spPr>
                <a:xfrm>
                  <a:off x="521546" y="262123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150" name="TextBox 149">
                  <a:extLst>
                    <a:ext uri="{FF2B5EF4-FFF2-40B4-BE49-F238E27FC236}">
                      <a16:creationId xmlns:a16="http://schemas.microsoft.com/office/drawing/2014/main" id="{5932717F-1903-4EC7-A073-B101E95F993B}"/>
                    </a:ext>
                  </a:extLst>
                </p:cNvPr>
                <p:cNvSpPr txBox="1"/>
                <p:nvPr/>
              </p:nvSpPr>
              <p:spPr>
                <a:xfrm>
                  <a:off x="521546" y="304052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151" name="TextBox 150">
                  <a:extLst>
                    <a:ext uri="{FF2B5EF4-FFF2-40B4-BE49-F238E27FC236}">
                      <a16:creationId xmlns:a16="http://schemas.microsoft.com/office/drawing/2014/main" id="{A0FCA032-35D9-4E34-900B-3F71770102C4}"/>
                    </a:ext>
                  </a:extLst>
                </p:cNvPr>
                <p:cNvSpPr txBox="1"/>
                <p:nvPr/>
              </p:nvSpPr>
              <p:spPr>
                <a:xfrm>
                  <a:off x="521546" y="345981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152" name="TextBox 151">
                  <a:extLst>
                    <a:ext uri="{FF2B5EF4-FFF2-40B4-BE49-F238E27FC236}">
                      <a16:creationId xmlns:a16="http://schemas.microsoft.com/office/drawing/2014/main" id="{BC606AF2-0C4C-43D7-BBE7-08A25A5CBA2C}"/>
                    </a:ext>
                  </a:extLst>
                </p:cNvPr>
                <p:cNvSpPr txBox="1"/>
                <p:nvPr/>
              </p:nvSpPr>
              <p:spPr>
                <a:xfrm>
                  <a:off x="521546" y="3882309"/>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153" name="TextBox 152">
                  <a:extLst>
                    <a:ext uri="{FF2B5EF4-FFF2-40B4-BE49-F238E27FC236}">
                      <a16:creationId xmlns:a16="http://schemas.microsoft.com/office/drawing/2014/main" id="{331F26C0-4A28-41FC-927E-C25BC216ECD4}"/>
                    </a:ext>
                  </a:extLst>
                </p:cNvPr>
                <p:cNvSpPr txBox="1"/>
                <p:nvPr/>
              </p:nvSpPr>
              <p:spPr>
                <a:xfrm>
                  <a:off x="521546" y="4305276"/>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154" name="TextBox 153">
                  <a:extLst>
                    <a:ext uri="{FF2B5EF4-FFF2-40B4-BE49-F238E27FC236}">
                      <a16:creationId xmlns:a16="http://schemas.microsoft.com/office/drawing/2014/main" id="{3C40C91C-B784-4462-B91E-C984B47DD375}"/>
                    </a:ext>
                  </a:extLst>
                </p:cNvPr>
                <p:cNvSpPr txBox="1"/>
                <p:nvPr/>
              </p:nvSpPr>
              <p:spPr>
                <a:xfrm>
                  <a:off x="606504" y="4718753"/>
                  <a:ext cx="26962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cxnSp>
              <p:nvCxnSpPr>
                <p:cNvPr id="155" name="Straight Connector 154">
                  <a:extLst>
                    <a:ext uri="{FF2B5EF4-FFF2-40B4-BE49-F238E27FC236}">
                      <a16:creationId xmlns:a16="http://schemas.microsoft.com/office/drawing/2014/main" id="{382A20BC-ED4B-45B5-874C-E52F9F41B07C}"/>
                    </a:ext>
                  </a:extLst>
                </p:cNvPr>
                <p:cNvCxnSpPr>
                  <a:cxnSpLocks/>
                </p:cNvCxnSpPr>
                <p:nvPr/>
              </p:nvCxnSpPr>
              <p:spPr>
                <a:xfrm>
                  <a:off x="944427" y="1068882"/>
                  <a:ext cx="0" cy="3792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F0F22289-488F-4299-BC48-E2F63A263F46}"/>
                    </a:ext>
                  </a:extLst>
                </p:cNvPr>
                <p:cNvGrpSpPr/>
                <p:nvPr/>
              </p:nvGrpSpPr>
              <p:grpSpPr>
                <a:xfrm>
                  <a:off x="874958" y="1068882"/>
                  <a:ext cx="71182" cy="3364354"/>
                  <a:chOff x="4011813" y="1585143"/>
                  <a:chExt cx="268953" cy="3364354"/>
                </a:xfrm>
              </p:grpSpPr>
              <p:cxnSp>
                <p:nvCxnSpPr>
                  <p:cNvPr id="186" name="Straight Connector 185">
                    <a:extLst>
                      <a:ext uri="{FF2B5EF4-FFF2-40B4-BE49-F238E27FC236}">
                        <a16:creationId xmlns:a16="http://schemas.microsoft.com/office/drawing/2014/main" id="{884F2583-BFB5-43E6-821F-8AFC06AFEAB2}"/>
                      </a:ext>
                    </a:extLst>
                  </p:cNvPr>
                  <p:cNvCxnSpPr/>
                  <p:nvPr/>
                </p:nvCxnSpPr>
                <p:spPr>
                  <a:xfrm rot="16200000">
                    <a:off x="4146284" y="4815026"/>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8109392-6815-42CB-A5BD-1AF16196C946}"/>
                      </a:ext>
                    </a:extLst>
                  </p:cNvPr>
                  <p:cNvCxnSpPr/>
                  <p:nvPr/>
                </p:nvCxnSpPr>
                <p:spPr>
                  <a:xfrm rot="16200000">
                    <a:off x="4146285" y="4393585"/>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2CF49AD-3295-414E-B9BE-333A6E95E6F7}"/>
                      </a:ext>
                    </a:extLst>
                  </p:cNvPr>
                  <p:cNvCxnSpPr/>
                  <p:nvPr/>
                </p:nvCxnSpPr>
                <p:spPr>
                  <a:xfrm rot="16200000">
                    <a:off x="4146286" y="3971159"/>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0625A41-2D23-4354-A1B8-4FAE310D8676}"/>
                      </a:ext>
                    </a:extLst>
                  </p:cNvPr>
                  <p:cNvCxnSpPr/>
                  <p:nvPr/>
                </p:nvCxnSpPr>
                <p:spPr>
                  <a:xfrm rot="16200000">
                    <a:off x="4146287" y="3541522"/>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FAA8773-7740-420D-ADE0-689F91302E2D}"/>
                      </a:ext>
                    </a:extLst>
                  </p:cNvPr>
                  <p:cNvCxnSpPr/>
                  <p:nvPr/>
                </p:nvCxnSpPr>
                <p:spPr>
                  <a:xfrm rot="16200000">
                    <a:off x="4146288" y="3125701"/>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1B45225-C94A-4523-9F07-005739B6E4C5}"/>
                      </a:ext>
                    </a:extLst>
                  </p:cNvPr>
                  <p:cNvCxnSpPr/>
                  <p:nvPr/>
                </p:nvCxnSpPr>
                <p:spPr>
                  <a:xfrm rot="16200000">
                    <a:off x="4146289" y="2712587"/>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B8A96BB-548F-44D6-B285-1B099C20B06F}"/>
                      </a:ext>
                    </a:extLst>
                  </p:cNvPr>
                  <p:cNvCxnSpPr/>
                  <p:nvPr/>
                </p:nvCxnSpPr>
                <p:spPr>
                  <a:xfrm rot="16200000">
                    <a:off x="4146290" y="2280647"/>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E84FEF8-7533-455E-A814-04AE1CFC8B20}"/>
                      </a:ext>
                    </a:extLst>
                  </p:cNvPr>
                  <p:cNvCxnSpPr/>
                  <p:nvPr/>
                </p:nvCxnSpPr>
                <p:spPr>
                  <a:xfrm rot="16200000">
                    <a:off x="4146291" y="1865208"/>
                    <a:ext cx="0" cy="2689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4F31DC1-3909-47A3-B376-6AA6546AD083}"/>
                      </a:ext>
                    </a:extLst>
                  </p:cNvPr>
                  <p:cNvCxnSpPr/>
                  <p:nvPr/>
                </p:nvCxnSpPr>
                <p:spPr>
                  <a:xfrm rot="16200000">
                    <a:off x="4146296" y="1450673"/>
                    <a:ext cx="0" cy="26894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F1E5FDBD-99E7-407C-A4C8-7955EBBA8818}"/>
                    </a:ext>
                  </a:extLst>
                </p:cNvPr>
                <p:cNvCxnSpPr/>
                <p:nvPr/>
              </p:nvCxnSpPr>
              <p:spPr>
                <a:xfrm>
                  <a:off x="5209947" y="4861281"/>
                  <a:ext cx="0" cy="884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D826D1C-5B0A-41A7-8281-CD4EFEA5DF33}"/>
                    </a:ext>
                  </a:extLst>
                </p:cNvPr>
                <p:cNvCxnSpPr/>
                <p:nvPr/>
              </p:nvCxnSpPr>
              <p:spPr>
                <a:xfrm rot="16200000">
                  <a:off x="4073219" y="-2051374"/>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E69A9D80-2245-450E-A6FA-0E154226D05E}"/>
                    </a:ext>
                  </a:extLst>
                </p:cNvPr>
                <p:cNvSpPr txBox="1"/>
                <p:nvPr/>
              </p:nvSpPr>
              <p:spPr>
                <a:xfrm>
                  <a:off x="521546" y="944108"/>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cxnSp>
              <p:nvCxnSpPr>
                <p:cNvPr id="161" name="Straight Connector 160">
                  <a:extLst>
                    <a:ext uri="{FF2B5EF4-FFF2-40B4-BE49-F238E27FC236}">
                      <a16:creationId xmlns:a16="http://schemas.microsoft.com/office/drawing/2014/main" id="{14A0D1F6-0D62-4ADC-8531-94B726E4BDCD}"/>
                    </a:ext>
                  </a:extLst>
                </p:cNvPr>
                <p:cNvCxnSpPr/>
                <p:nvPr/>
              </p:nvCxnSpPr>
              <p:spPr>
                <a:xfrm rot="16200000">
                  <a:off x="4073056" y="1312978"/>
                  <a:ext cx="0" cy="62405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2" name="Group 161">
                  <a:extLst>
                    <a:ext uri="{FF2B5EF4-FFF2-40B4-BE49-F238E27FC236}">
                      <a16:creationId xmlns:a16="http://schemas.microsoft.com/office/drawing/2014/main" id="{EEDD69B6-C6EE-4DA8-9E88-4D9B70B8FAAD}"/>
                    </a:ext>
                  </a:extLst>
                </p:cNvPr>
                <p:cNvGrpSpPr/>
                <p:nvPr/>
              </p:nvGrpSpPr>
              <p:grpSpPr>
                <a:xfrm>
                  <a:off x="1144590" y="1722055"/>
                  <a:ext cx="3814240" cy="3481377"/>
                  <a:chOff x="1749464" y="1722055"/>
                  <a:chExt cx="3814240" cy="3481377"/>
                </a:xfrm>
              </p:grpSpPr>
              <p:sp>
                <p:nvSpPr>
                  <p:cNvPr id="175" name="Round Same Side Corner Rectangle 361">
                    <a:extLst>
                      <a:ext uri="{FF2B5EF4-FFF2-40B4-BE49-F238E27FC236}">
                        <a16:creationId xmlns:a16="http://schemas.microsoft.com/office/drawing/2014/main" id="{89CA4CEC-3B34-4CD6-991F-FDE9415CD5ED}"/>
                      </a:ext>
                    </a:extLst>
                  </p:cNvPr>
                  <p:cNvSpPr/>
                  <p:nvPr/>
                </p:nvSpPr>
                <p:spPr>
                  <a:xfrm>
                    <a:off x="1749464" y="2701460"/>
                    <a:ext cx="651940" cy="2164996"/>
                  </a:xfrm>
                  <a:prstGeom prst="round2SameRect">
                    <a:avLst/>
                  </a:prstGeom>
                  <a:gradFill>
                    <a:gsLst>
                      <a:gs pos="0">
                        <a:srgbClr val="89E0FF"/>
                      </a:gs>
                      <a:gs pos="100000">
                        <a:srgbClr val="00B0F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 Same Side Corner Rectangle 361">
                    <a:extLst>
                      <a:ext uri="{FF2B5EF4-FFF2-40B4-BE49-F238E27FC236}">
                        <a16:creationId xmlns:a16="http://schemas.microsoft.com/office/drawing/2014/main" id="{775C3B8B-6236-43A0-9EB0-30F8E1F73912}"/>
                      </a:ext>
                    </a:extLst>
                  </p:cNvPr>
                  <p:cNvSpPr/>
                  <p:nvPr/>
                </p:nvSpPr>
                <p:spPr>
                  <a:xfrm>
                    <a:off x="2540039" y="3908425"/>
                    <a:ext cx="651940" cy="958031"/>
                  </a:xfrm>
                  <a:prstGeom prst="round2SameRect">
                    <a:avLst/>
                  </a:prstGeom>
                  <a:pattFill prst="pct30">
                    <a:fgClr>
                      <a:schemeClr val="bg1"/>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ound Same Side Corner Rectangle 361">
                    <a:extLst>
                      <a:ext uri="{FF2B5EF4-FFF2-40B4-BE49-F238E27FC236}">
                        <a16:creationId xmlns:a16="http://schemas.microsoft.com/office/drawing/2014/main" id="{4A256E8D-5114-4B8A-94A4-9FBB824929F1}"/>
                      </a:ext>
                    </a:extLst>
                  </p:cNvPr>
                  <p:cNvSpPr/>
                  <p:nvPr/>
                </p:nvSpPr>
                <p:spPr>
                  <a:xfrm>
                    <a:off x="3330614" y="1946281"/>
                    <a:ext cx="651940" cy="2920176"/>
                  </a:xfrm>
                  <a:prstGeom prst="round2SameRect">
                    <a:avLst/>
                  </a:prstGeom>
                  <a:pattFill prst="dkUpDiag">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ound Same Side Corner Rectangle 361">
                    <a:extLst>
                      <a:ext uri="{FF2B5EF4-FFF2-40B4-BE49-F238E27FC236}">
                        <a16:creationId xmlns:a16="http://schemas.microsoft.com/office/drawing/2014/main" id="{CC6A0CC6-7364-4935-97A7-DDA1C2AD6D31}"/>
                      </a:ext>
                    </a:extLst>
                  </p:cNvPr>
                  <p:cNvSpPr/>
                  <p:nvPr/>
                </p:nvSpPr>
                <p:spPr>
                  <a:xfrm>
                    <a:off x="4121189" y="3219450"/>
                    <a:ext cx="651940" cy="1647008"/>
                  </a:xfrm>
                  <a:prstGeom prst="round2SameRect">
                    <a:avLst/>
                  </a:prstGeom>
                  <a:pattFill prst="pct90">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 Same Side Corner Rectangle 361">
                    <a:extLst>
                      <a:ext uri="{FF2B5EF4-FFF2-40B4-BE49-F238E27FC236}">
                        <a16:creationId xmlns:a16="http://schemas.microsoft.com/office/drawing/2014/main" id="{940D89B9-5309-403D-9FBA-1CEE764399A3}"/>
                      </a:ext>
                    </a:extLst>
                  </p:cNvPr>
                  <p:cNvSpPr/>
                  <p:nvPr/>
                </p:nvSpPr>
                <p:spPr>
                  <a:xfrm>
                    <a:off x="4911764" y="3074198"/>
                    <a:ext cx="651940" cy="1792258"/>
                  </a:xfrm>
                  <a:prstGeom prst="round2SameRect">
                    <a:avLst/>
                  </a:prstGeom>
                  <a:gradFill>
                    <a:gsLst>
                      <a:gs pos="0">
                        <a:srgbClr val="D4D4D4"/>
                      </a:gs>
                      <a:gs pos="100000">
                        <a:srgbClr val="B9C1C5"/>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TextBox 179">
                    <a:extLst>
                      <a:ext uri="{FF2B5EF4-FFF2-40B4-BE49-F238E27FC236}">
                        <a16:creationId xmlns:a16="http://schemas.microsoft.com/office/drawing/2014/main" id="{23070742-DC28-4426-AD2F-AE0862951F39}"/>
                      </a:ext>
                    </a:extLst>
                  </p:cNvPr>
                  <p:cNvSpPr txBox="1"/>
                  <p:nvPr/>
                </p:nvSpPr>
                <p:spPr>
                  <a:xfrm>
                    <a:off x="4996323" y="2854518"/>
                    <a:ext cx="482824" cy="223587"/>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42.5</a:t>
                    </a:r>
                  </a:p>
                </p:txBody>
              </p:sp>
              <p:sp>
                <p:nvSpPr>
                  <p:cNvPr id="181" name="TextBox 180">
                    <a:extLst>
                      <a:ext uri="{FF2B5EF4-FFF2-40B4-BE49-F238E27FC236}">
                        <a16:creationId xmlns:a16="http://schemas.microsoft.com/office/drawing/2014/main" id="{AF3C9D3A-EBA4-4A66-8CBA-3D49EA72466D}"/>
                      </a:ext>
                    </a:extLst>
                  </p:cNvPr>
                  <p:cNvSpPr txBox="1"/>
                  <p:nvPr/>
                </p:nvSpPr>
                <p:spPr>
                  <a:xfrm>
                    <a:off x="4231395" y="2998666"/>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39.3</a:t>
                    </a:r>
                  </a:p>
                </p:txBody>
              </p:sp>
              <p:sp>
                <p:nvSpPr>
                  <p:cNvPr id="182" name="TextBox 181">
                    <a:extLst>
                      <a:ext uri="{FF2B5EF4-FFF2-40B4-BE49-F238E27FC236}">
                        <a16:creationId xmlns:a16="http://schemas.microsoft.com/office/drawing/2014/main" id="{D0BFE69C-83B7-4F0E-BD74-3DDFDC7958F9}"/>
                      </a:ext>
                    </a:extLst>
                  </p:cNvPr>
                  <p:cNvSpPr txBox="1"/>
                  <p:nvPr/>
                </p:nvSpPr>
                <p:spPr>
                  <a:xfrm>
                    <a:off x="3440820" y="1722055"/>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69.1</a:t>
                    </a:r>
                  </a:p>
                </p:txBody>
              </p:sp>
              <p:sp>
                <p:nvSpPr>
                  <p:cNvPr id="183" name="TextBox 182">
                    <a:extLst>
                      <a:ext uri="{FF2B5EF4-FFF2-40B4-BE49-F238E27FC236}">
                        <a16:creationId xmlns:a16="http://schemas.microsoft.com/office/drawing/2014/main" id="{81C3F595-5409-40D6-9728-8A1032843F98}"/>
                      </a:ext>
                    </a:extLst>
                  </p:cNvPr>
                  <p:cNvSpPr txBox="1"/>
                  <p:nvPr/>
                </p:nvSpPr>
                <p:spPr>
                  <a:xfrm>
                    <a:off x="2650245" y="3684858"/>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22.5</a:t>
                    </a:r>
                  </a:p>
                </p:txBody>
              </p:sp>
              <p:sp>
                <p:nvSpPr>
                  <p:cNvPr id="184" name="TextBox 183">
                    <a:extLst>
                      <a:ext uri="{FF2B5EF4-FFF2-40B4-BE49-F238E27FC236}">
                        <a16:creationId xmlns:a16="http://schemas.microsoft.com/office/drawing/2014/main" id="{8B971E55-97F5-41FE-95E1-546BCB84500A}"/>
                      </a:ext>
                    </a:extLst>
                  </p:cNvPr>
                  <p:cNvSpPr txBox="1"/>
                  <p:nvPr/>
                </p:nvSpPr>
                <p:spPr>
                  <a:xfrm>
                    <a:off x="1859670" y="2479502"/>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51.3</a:t>
                    </a:r>
                  </a:p>
                </p:txBody>
              </p:sp>
              <p:sp>
                <p:nvSpPr>
                  <p:cNvPr id="185" name="TextBox 184">
                    <a:extLst>
                      <a:ext uri="{FF2B5EF4-FFF2-40B4-BE49-F238E27FC236}">
                        <a16:creationId xmlns:a16="http://schemas.microsoft.com/office/drawing/2014/main" id="{C873A213-F41B-447B-9AAA-978290C42EC5}"/>
                      </a:ext>
                    </a:extLst>
                  </p:cNvPr>
                  <p:cNvSpPr txBox="1"/>
                  <p:nvPr/>
                </p:nvSpPr>
                <p:spPr>
                  <a:xfrm>
                    <a:off x="3309780" y="4926433"/>
                    <a:ext cx="6880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NAFLD</a:t>
                    </a:r>
                  </a:p>
                </p:txBody>
              </p:sp>
            </p:grpSp>
            <p:grpSp>
              <p:nvGrpSpPr>
                <p:cNvPr id="163" name="Group 162">
                  <a:extLst>
                    <a:ext uri="{FF2B5EF4-FFF2-40B4-BE49-F238E27FC236}">
                      <a16:creationId xmlns:a16="http://schemas.microsoft.com/office/drawing/2014/main" id="{5E8E7FDE-DE91-4EEF-B55D-DBAB8C1988EA}"/>
                    </a:ext>
                  </a:extLst>
                </p:cNvPr>
                <p:cNvGrpSpPr/>
                <p:nvPr/>
              </p:nvGrpSpPr>
              <p:grpSpPr>
                <a:xfrm>
                  <a:off x="5427030" y="1172253"/>
                  <a:ext cx="3814240" cy="4031179"/>
                  <a:chOff x="1749464" y="1172253"/>
                  <a:chExt cx="3814240" cy="4031179"/>
                </a:xfrm>
              </p:grpSpPr>
              <p:sp>
                <p:nvSpPr>
                  <p:cNvPr id="164" name="Round Same Side Corner Rectangle 361">
                    <a:extLst>
                      <a:ext uri="{FF2B5EF4-FFF2-40B4-BE49-F238E27FC236}">
                        <a16:creationId xmlns:a16="http://schemas.microsoft.com/office/drawing/2014/main" id="{59D53939-DF5A-4841-AA50-862E36E91C98}"/>
                      </a:ext>
                    </a:extLst>
                  </p:cNvPr>
                  <p:cNvSpPr/>
                  <p:nvPr/>
                </p:nvSpPr>
                <p:spPr>
                  <a:xfrm>
                    <a:off x="1749464" y="1392826"/>
                    <a:ext cx="651940" cy="3473630"/>
                  </a:xfrm>
                  <a:prstGeom prst="round2SameRect">
                    <a:avLst/>
                  </a:prstGeom>
                  <a:gradFill>
                    <a:gsLst>
                      <a:gs pos="0">
                        <a:srgbClr val="89E0FF"/>
                      </a:gs>
                      <a:gs pos="100000">
                        <a:srgbClr val="00B0F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ound Same Side Corner Rectangle 361">
                    <a:extLst>
                      <a:ext uri="{FF2B5EF4-FFF2-40B4-BE49-F238E27FC236}">
                        <a16:creationId xmlns:a16="http://schemas.microsoft.com/office/drawing/2014/main" id="{07FBCFCC-C357-4FA3-A22A-9F861A833819}"/>
                      </a:ext>
                    </a:extLst>
                  </p:cNvPr>
                  <p:cNvSpPr/>
                  <p:nvPr/>
                </p:nvSpPr>
                <p:spPr>
                  <a:xfrm>
                    <a:off x="2540039" y="3015203"/>
                    <a:ext cx="651940" cy="1851253"/>
                  </a:xfrm>
                  <a:prstGeom prst="round2SameRect">
                    <a:avLst/>
                  </a:prstGeom>
                  <a:pattFill prst="pct30">
                    <a:fgClr>
                      <a:schemeClr val="bg1"/>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ound Same Side Corner Rectangle 361">
                    <a:extLst>
                      <a:ext uri="{FF2B5EF4-FFF2-40B4-BE49-F238E27FC236}">
                        <a16:creationId xmlns:a16="http://schemas.microsoft.com/office/drawing/2014/main" id="{DE0DC7CC-C07D-4878-84D3-A532A439D82A}"/>
                      </a:ext>
                    </a:extLst>
                  </p:cNvPr>
                  <p:cNvSpPr/>
                  <p:nvPr/>
                </p:nvSpPr>
                <p:spPr>
                  <a:xfrm>
                    <a:off x="3330614" y="1830851"/>
                    <a:ext cx="651940" cy="3035606"/>
                  </a:xfrm>
                  <a:prstGeom prst="round2SameRect">
                    <a:avLst/>
                  </a:prstGeom>
                  <a:pattFill prst="dkUpDiag">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ound Same Side Corner Rectangle 361">
                    <a:extLst>
                      <a:ext uri="{FF2B5EF4-FFF2-40B4-BE49-F238E27FC236}">
                        <a16:creationId xmlns:a16="http://schemas.microsoft.com/office/drawing/2014/main" id="{D1CDBA94-77DC-487C-9DAC-9E45A7715F37}"/>
                      </a:ext>
                    </a:extLst>
                  </p:cNvPr>
                  <p:cNvSpPr/>
                  <p:nvPr/>
                </p:nvSpPr>
                <p:spPr>
                  <a:xfrm>
                    <a:off x="4121189" y="2033588"/>
                    <a:ext cx="651940" cy="2832869"/>
                  </a:xfrm>
                  <a:prstGeom prst="round2SameRect">
                    <a:avLst/>
                  </a:prstGeom>
                  <a:pattFill prst="pct90">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ound Same Side Corner Rectangle 361">
                    <a:extLst>
                      <a:ext uri="{FF2B5EF4-FFF2-40B4-BE49-F238E27FC236}">
                        <a16:creationId xmlns:a16="http://schemas.microsoft.com/office/drawing/2014/main" id="{1284CB02-8B98-4BFE-9157-BAACD1EC07A5}"/>
                      </a:ext>
                    </a:extLst>
                  </p:cNvPr>
                  <p:cNvSpPr/>
                  <p:nvPr/>
                </p:nvSpPr>
                <p:spPr>
                  <a:xfrm>
                    <a:off x="4911764" y="1890604"/>
                    <a:ext cx="651940" cy="2975852"/>
                  </a:xfrm>
                  <a:prstGeom prst="round2SameRect">
                    <a:avLst/>
                  </a:prstGeom>
                  <a:gradFill>
                    <a:gsLst>
                      <a:gs pos="0">
                        <a:srgbClr val="D4D4D4"/>
                      </a:gs>
                      <a:gs pos="100000">
                        <a:srgbClr val="B9C1C5"/>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A1B4933F-6E77-4CA3-A829-C222FE766100}"/>
                      </a:ext>
                    </a:extLst>
                  </p:cNvPr>
                  <p:cNvSpPr txBox="1"/>
                  <p:nvPr/>
                </p:nvSpPr>
                <p:spPr>
                  <a:xfrm>
                    <a:off x="4996324" y="1670031"/>
                    <a:ext cx="482824" cy="223587"/>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70.6</a:t>
                    </a:r>
                  </a:p>
                </p:txBody>
              </p:sp>
              <p:sp>
                <p:nvSpPr>
                  <p:cNvPr id="170" name="TextBox 169">
                    <a:extLst>
                      <a:ext uri="{FF2B5EF4-FFF2-40B4-BE49-F238E27FC236}">
                        <a16:creationId xmlns:a16="http://schemas.microsoft.com/office/drawing/2014/main" id="{CD396577-DAE9-491D-9B33-93B968B0DC0D}"/>
                      </a:ext>
                    </a:extLst>
                  </p:cNvPr>
                  <p:cNvSpPr txBox="1"/>
                  <p:nvPr/>
                </p:nvSpPr>
                <p:spPr>
                  <a:xfrm>
                    <a:off x="4231396" y="1813015"/>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67.1</a:t>
                    </a:r>
                  </a:p>
                </p:txBody>
              </p:sp>
              <p:sp>
                <p:nvSpPr>
                  <p:cNvPr id="171" name="TextBox 170">
                    <a:extLst>
                      <a:ext uri="{FF2B5EF4-FFF2-40B4-BE49-F238E27FC236}">
                        <a16:creationId xmlns:a16="http://schemas.microsoft.com/office/drawing/2014/main" id="{E664D8D0-2A93-4749-8E72-762B74A2733E}"/>
                      </a:ext>
                    </a:extLst>
                  </p:cNvPr>
                  <p:cNvSpPr txBox="1"/>
                  <p:nvPr/>
                </p:nvSpPr>
                <p:spPr>
                  <a:xfrm>
                    <a:off x="3440821" y="1607423"/>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72.1</a:t>
                    </a:r>
                  </a:p>
                </p:txBody>
              </p:sp>
              <p:sp>
                <p:nvSpPr>
                  <p:cNvPr id="172" name="TextBox 171">
                    <a:extLst>
                      <a:ext uri="{FF2B5EF4-FFF2-40B4-BE49-F238E27FC236}">
                        <a16:creationId xmlns:a16="http://schemas.microsoft.com/office/drawing/2014/main" id="{833286AF-DB6E-466F-9B57-76753C4A8F37}"/>
                      </a:ext>
                    </a:extLst>
                  </p:cNvPr>
                  <p:cNvSpPr txBox="1"/>
                  <p:nvPr/>
                </p:nvSpPr>
                <p:spPr>
                  <a:xfrm>
                    <a:off x="2650246" y="2791527"/>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43.6</a:t>
                    </a:r>
                  </a:p>
                </p:txBody>
              </p:sp>
              <p:sp>
                <p:nvSpPr>
                  <p:cNvPr id="173" name="TextBox 172">
                    <a:extLst>
                      <a:ext uri="{FF2B5EF4-FFF2-40B4-BE49-F238E27FC236}">
                        <a16:creationId xmlns:a16="http://schemas.microsoft.com/office/drawing/2014/main" id="{68063974-4E9F-44A3-A9F9-CBBF8ED08C41}"/>
                      </a:ext>
                    </a:extLst>
                  </p:cNvPr>
                  <p:cNvSpPr txBox="1"/>
                  <p:nvPr/>
                </p:nvSpPr>
                <p:spPr>
                  <a:xfrm>
                    <a:off x="1859671" y="1172253"/>
                    <a:ext cx="431529" cy="220573"/>
                  </a:xfrm>
                  <a:prstGeom prst="rect">
                    <a:avLst/>
                  </a:prstGeom>
                  <a:noFill/>
                  <a:ln>
                    <a:noFill/>
                  </a:ln>
                </p:spPr>
                <p:txBody>
                  <a:bodyPr wrap="none" rtlCol="0">
                    <a:spAutoFit/>
                  </a:bodyPr>
                  <a:lstStyle>
                    <a:defPPr>
                      <a:defRPr lang="en-US"/>
                    </a:defPPr>
                    <a:lvl1pPr algn="ctr">
                      <a:lnSpc>
                        <a:spcPts val="1000"/>
                      </a:lnSpc>
                      <a:defRPr sz="1000">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81.8</a:t>
                    </a:r>
                  </a:p>
                </p:txBody>
              </p:sp>
              <p:sp>
                <p:nvSpPr>
                  <p:cNvPr id="174" name="TextBox 173">
                    <a:extLst>
                      <a:ext uri="{FF2B5EF4-FFF2-40B4-BE49-F238E27FC236}">
                        <a16:creationId xmlns:a16="http://schemas.microsoft.com/office/drawing/2014/main" id="{8963D997-C0D4-4D45-AD3C-20060FB36264}"/>
                      </a:ext>
                    </a:extLst>
                  </p:cNvPr>
                  <p:cNvSpPr txBox="1"/>
                  <p:nvPr/>
                </p:nvSpPr>
                <p:spPr>
                  <a:xfrm>
                    <a:off x="3309780" y="4926433"/>
                    <a:ext cx="6110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NASH</a:t>
                    </a:r>
                  </a:p>
                </p:txBody>
              </p:sp>
            </p:grpSp>
          </p:grpSp>
          <p:cxnSp>
            <p:nvCxnSpPr>
              <p:cNvPr id="198" name="Straight Connector 197">
                <a:extLst>
                  <a:ext uri="{FF2B5EF4-FFF2-40B4-BE49-F238E27FC236}">
                    <a16:creationId xmlns:a16="http://schemas.microsoft.com/office/drawing/2014/main" id="{F28CF15D-7DCA-44BF-A2F0-8906904F00D5}"/>
                  </a:ext>
                </a:extLst>
              </p:cNvPr>
              <p:cNvCxnSpPr>
                <a:cxnSpLocks/>
              </p:cNvCxnSpPr>
              <p:nvPr/>
            </p:nvCxnSpPr>
            <p:spPr>
              <a:xfrm>
                <a:off x="2089556" y="4747885"/>
                <a:ext cx="867369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3B1D73B4-5475-429D-A019-CA2DAE055592}"/>
                </a:ext>
              </a:extLst>
            </p:cNvPr>
            <p:cNvGrpSpPr/>
            <p:nvPr/>
          </p:nvGrpSpPr>
          <p:grpSpPr>
            <a:xfrm>
              <a:off x="2826189" y="625354"/>
              <a:ext cx="6647024" cy="276999"/>
              <a:chOff x="2304354" y="384672"/>
              <a:chExt cx="6647024" cy="276999"/>
            </a:xfrm>
          </p:grpSpPr>
          <p:grpSp>
            <p:nvGrpSpPr>
              <p:cNvPr id="206" name="Group 205">
                <a:extLst>
                  <a:ext uri="{FF2B5EF4-FFF2-40B4-BE49-F238E27FC236}">
                    <a16:creationId xmlns:a16="http://schemas.microsoft.com/office/drawing/2014/main" id="{2F339350-35FC-4842-ABF7-E1E012F5AFF1}"/>
                  </a:ext>
                </a:extLst>
              </p:cNvPr>
              <p:cNvGrpSpPr/>
              <p:nvPr/>
            </p:nvGrpSpPr>
            <p:grpSpPr>
              <a:xfrm>
                <a:off x="2304354" y="384672"/>
                <a:ext cx="863244" cy="276999"/>
                <a:chOff x="5457584" y="1870129"/>
                <a:chExt cx="863244" cy="276999"/>
              </a:xfrm>
            </p:grpSpPr>
            <p:sp>
              <p:nvSpPr>
                <p:cNvPr id="207" name="TextBox 206">
                  <a:extLst>
                    <a:ext uri="{FF2B5EF4-FFF2-40B4-BE49-F238E27FC236}">
                      <a16:creationId xmlns:a16="http://schemas.microsoft.com/office/drawing/2014/main" id="{B7116DF6-A3E3-46F8-8E20-86F17E493BD4}"/>
                    </a:ext>
                  </a:extLst>
                </p:cNvPr>
                <p:cNvSpPr txBox="1"/>
                <p:nvPr/>
              </p:nvSpPr>
              <p:spPr>
                <a:xfrm>
                  <a:off x="5615186" y="1870129"/>
                  <a:ext cx="705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Obesity</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Rounded Rectangle 241">
                  <a:extLst>
                    <a:ext uri="{FF2B5EF4-FFF2-40B4-BE49-F238E27FC236}">
                      <a16:creationId xmlns:a16="http://schemas.microsoft.com/office/drawing/2014/main" id="{25284545-FB99-48D4-A727-790D391ABDA3}"/>
                    </a:ext>
                  </a:extLst>
                </p:cNvPr>
                <p:cNvSpPr/>
                <p:nvPr/>
              </p:nvSpPr>
              <p:spPr>
                <a:xfrm>
                  <a:off x="5457584" y="1928714"/>
                  <a:ext cx="157602" cy="157602"/>
                </a:xfrm>
                <a:prstGeom prst="roundRect">
                  <a:avLst/>
                </a:prstGeom>
                <a:gradFill>
                  <a:gsLst>
                    <a:gs pos="0">
                      <a:srgbClr val="89E0FF"/>
                    </a:gs>
                    <a:gs pos="100000">
                      <a:srgbClr val="00B0F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9" name="Group 208">
                <a:extLst>
                  <a:ext uri="{FF2B5EF4-FFF2-40B4-BE49-F238E27FC236}">
                    <a16:creationId xmlns:a16="http://schemas.microsoft.com/office/drawing/2014/main" id="{6CE56A4A-5BD3-44A4-AD99-1BA9B8DF5DA2}"/>
                  </a:ext>
                </a:extLst>
              </p:cNvPr>
              <p:cNvGrpSpPr/>
              <p:nvPr/>
            </p:nvGrpSpPr>
            <p:grpSpPr>
              <a:xfrm>
                <a:off x="3301458" y="384672"/>
                <a:ext cx="946601" cy="276999"/>
                <a:chOff x="5457584" y="1870129"/>
                <a:chExt cx="946601" cy="276999"/>
              </a:xfrm>
            </p:grpSpPr>
            <p:sp>
              <p:nvSpPr>
                <p:cNvPr id="210" name="TextBox 209">
                  <a:extLst>
                    <a:ext uri="{FF2B5EF4-FFF2-40B4-BE49-F238E27FC236}">
                      <a16:creationId xmlns:a16="http://schemas.microsoft.com/office/drawing/2014/main" id="{99247A7F-4202-4BBB-A1DE-FC783367E668}"/>
                    </a:ext>
                  </a:extLst>
                </p:cNvPr>
                <p:cNvSpPr txBox="1"/>
                <p:nvPr/>
              </p:nvSpPr>
              <p:spPr>
                <a:xfrm>
                  <a:off x="5615186" y="1870129"/>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Diabetes</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Rounded Rectangle 241">
                  <a:extLst>
                    <a:ext uri="{FF2B5EF4-FFF2-40B4-BE49-F238E27FC236}">
                      <a16:creationId xmlns:a16="http://schemas.microsoft.com/office/drawing/2014/main" id="{4D0D1E7B-11E1-4BCB-94C7-EE160D13F253}"/>
                    </a:ext>
                  </a:extLst>
                </p:cNvPr>
                <p:cNvSpPr/>
                <p:nvPr/>
              </p:nvSpPr>
              <p:spPr>
                <a:xfrm>
                  <a:off x="5457584" y="1928714"/>
                  <a:ext cx="157602" cy="157602"/>
                </a:xfrm>
                <a:prstGeom prst="roundRect">
                  <a:avLst/>
                </a:prstGeom>
                <a:pattFill prst="pct30">
                  <a:fgClr>
                    <a:schemeClr val="bg1"/>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2" name="Group 211">
                <a:extLst>
                  <a:ext uri="{FF2B5EF4-FFF2-40B4-BE49-F238E27FC236}">
                    <a16:creationId xmlns:a16="http://schemas.microsoft.com/office/drawing/2014/main" id="{DA8BB904-CA09-4A58-8C2A-8056D53F3049}"/>
                  </a:ext>
                </a:extLst>
              </p:cNvPr>
              <p:cNvGrpSpPr/>
              <p:nvPr/>
            </p:nvGrpSpPr>
            <p:grpSpPr>
              <a:xfrm>
                <a:off x="4381919" y="384672"/>
                <a:ext cx="1209493" cy="276999"/>
                <a:chOff x="5457584" y="1870129"/>
                <a:chExt cx="1209493" cy="276999"/>
              </a:xfrm>
            </p:grpSpPr>
            <p:sp>
              <p:nvSpPr>
                <p:cNvPr id="213" name="TextBox 212">
                  <a:extLst>
                    <a:ext uri="{FF2B5EF4-FFF2-40B4-BE49-F238E27FC236}">
                      <a16:creationId xmlns:a16="http://schemas.microsoft.com/office/drawing/2014/main" id="{C46BDF06-EFB8-45BC-92F9-147A1B86B9EB}"/>
                    </a:ext>
                  </a:extLst>
                </p:cNvPr>
                <p:cNvSpPr txBox="1"/>
                <p:nvPr/>
              </p:nvSpPr>
              <p:spPr>
                <a:xfrm>
                  <a:off x="5615186" y="1870129"/>
                  <a:ext cx="10518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Dyslipidemia</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Rounded Rectangle 241">
                  <a:extLst>
                    <a:ext uri="{FF2B5EF4-FFF2-40B4-BE49-F238E27FC236}">
                      <a16:creationId xmlns:a16="http://schemas.microsoft.com/office/drawing/2014/main" id="{284BB9F7-3127-48E5-A763-7A309A6B332F}"/>
                    </a:ext>
                  </a:extLst>
                </p:cNvPr>
                <p:cNvSpPr/>
                <p:nvPr/>
              </p:nvSpPr>
              <p:spPr>
                <a:xfrm>
                  <a:off x="5457584" y="1928714"/>
                  <a:ext cx="157602" cy="157602"/>
                </a:xfrm>
                <a:prstGeom prst="roundRect">
                  <a:avLst/>
                </a:prstGeom>
                <a:pattFill prst="dkUpDiag">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5" name="Group 214">
                <a:extLst>
                  <a:ext uri="{FF2B5EF4-FFF2-40B4-BE49-F238E27FC236}">
                    <a16:creationId xmlns:a16="http://schemas.microsoft.com/office/drawing/2014/main" id="{19745EA8-B902-4AD0-A5A9-C4327070A795}"/>
                  </a:ext>
                </a:extLst>
              </p:cNvPr>
              <p:cNvGrpSpPr/>
              <p:nvPr/>
            </p:nvGrpSpPr>
            <p:grpSpPr>
              <a:xfrm>
                <a:off x="5725272" y="384672"/>
                <a:ext cx="1244759" cy="276999"/>
                <a:chOff x="5457584" y="1870129"/>
                <a:chExt cx="1244759" cy="276999"/>
              </a:xfrm>
            </p:grpSpPr>
            <p:sp>
              <p:nvSpPr>
                <p:cNvPr id="216" name="TextBox 215">
                  <a:extLst>
                    <a:ext uri="{FF2B5EF4-FFF2-40B4-BE49-F238E27FC236}">
                      <a16:creationId xmlns:a16="http://schemas.microsoft.com/office/drawing/2014/main" id="{9780BD8C-86A0-4BA7-86BA-3084861CDE60}"/>
                    </a:ext>
                  </a:extLst>
                </p:cNvPr>
                <p:cNvSpPr txBox="1"/>
                <p:nvPr/>
              </p:nvSpPr>
              <p:spPr>
                <a:xfrm>
                  <a:off x="5615186" y="1870129"/>
                  <a:ext cx="10871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Hypertension</a:t>
                  </a:r>
                  <a:endParaRPr kumimoji="0" lang="en-IN"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Rounded Rectangle 241">
                  <a:extLst>
                    <a:ext uri="{FF2B5EF4-FFF2-40B4-BE49-F238E27FC236}">
                      <a16:creationId xmlns:a16="http://schemas.microsoft.com/office/drawing/2014/main" id="{64A39D82-01E7-46B6-B325-206C37848AC2}"/>
                    </a:ext>
                  </a:extLst>
                </p:cNvPr>
                <p:cNvSpPr/>
                <p:nvPr/>
              </p:nvSpPr>
              <p:spPr>
                <a:xfrm>
                  <a:off x="5457584" y="1928714"/>
                  <a:ext cx="157602" cy="157602"/>
                </a:xfrm>
                <a:prstGeom prst="roundRect">
                  <a:avLst/>
                </a:prstGeom>
                <a:pattFill prst="pct90">
                  <a:fgClr>
                    <a:srgbClr val="0070C0"/>
                  </a:fgClr>
                  <a:bgClr>
                    <a:srgbClr val="52CDF9"/>
                  </a:bgClr>
                </a:patt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8" name="Group 217">
                <a:extLst>
                  <a:ext uri="{FF2B5EF4-FFF2-40B4-BE49-F238E27FC236}">
                    <a16:creationId xmlns:a16="http://schemas.microsoft.com/office/drawing/2014/main" id="{8BB494B0-00A5-473D-8FA4-05AF270B4824}"/>
                  </a:ext>
                </a:extLst>
              </p:cNvPr>
              <p:cNvGrpSpPr/>
              <p:nvPr/>
            </p:nvGrpSpPr>
            <p:grpSpPr>
              <a:xfrm>
                <a:off x="7103890" y="384672"/>
                <a:ext cx="1847488" cy="276999"/>
                <a:chOff x="5457584" y="1870129"/>
                <a:chExt cx="1847488" cy="276999"/>
              </a:xfrm>
            </p:grpSpPr>
            <p:sp>
              <p:nvSpPr>
                <p:cNvPr id="219" name="TextBox 218">
                  <a:extLst>
                    <a:ext uri="{FF2B5EF4-FFF2-40B4-BE49-F238E27FC236}">
                      <a16:creationId xmlns:a16="http://schemas.microsoft.com/office/drawing/2014/main" id="{816BD548-6F85-42F4-9F83-D6BF26E57482}"/>
                    </a:ext>
                  </a:extLst>
                </p:cNvPr>
                <p:cNvSpPr txBox="1"/>
                <p:nvPr/>
              </p:nvSpPr>
              <p:spPr>
                <a:xfrm>
                  <a:off x="5615186" y="1870129"/>
                  <a:ext cx="16898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 Syndrome</a:t>
                  </a:r>
                  <a:endParaRPr kumimoji="0" lang="en-IN" sz="1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Rounded Rectangle 241">
                  <a:extLst>
                    <a:ext uri="{FF2B5EF4-FFF2-40B4-BE49-F238E27FC236}">
                      <a16:creationId xmlns:a16="http://schemas.microsoft.com/office/drawing/2014/main" id="{C2AE443F-BBD8-4AFD-857A-3BF9CE596C7C}"/>
                    </a:ext>
                  </a:extLst>
                </p:cNvPr>
                <p:cNvSpPr/>
                <p:nvPr/>
              </p:nvSpPr>
              <p:spPr>
                <a:xfrm>
                  <a:off x="5457584" y="1928714"/>
                  <a:ext cx="157602" cy="157602"/>
                </a:xfrm>
                <a:prstGeom prst="roundRect">
                  <a:avLst/>
                </a:prstGeom>
                <a:gradFill>
                  <a:gsLst>
                    <a:gs pos="0">
                      <a:srgbClr val="D4D4D4"/>
                    </a:gs>
                    <a:gs pos="100000">
                      <a:srgbClr val="B9C1C5"/>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351389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fade">
                                      <p:cBhvr>
                                        <p:cTn id="11"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0" y="0"/>
            <a:ext cx="7281333" cy="6886324"/>
          </a:xfrm>
          <a:custGeom>
            <a:avLst/>
            <a:gdLst>
              <a:gd name="connsiteX0" fmla="*/ 0 w 7281333"/>
              <a:gd name="connsiteY0" fmla="*/ 0 h 6886324"/>
              <a:gd name="connsiteX1" fmla="*/ 3838171 w 7281333"/>
              <a:gd name="connsiteY1" fmla="*/ 0 h 6886324"/>
              <a:gd name="connsiteX2" fmla="*/ 7281333 w 7281333"/>
              <a:gd name="connsiteY2" fmla="*/ 3443162 h 6886324"/>
              <a:gd name="connsiteX3" fmla="*/ 3838171 w 7281333"/>
              <a:gd name="connsiteY3" fmla="*/ 6886324 h 6886324"/>
              <a:gd name="connsiteX4" fmla="*/ 0 w 7281333"/>
              <a:gd name="connsiteY4" fmla="*/ 6886324 h 6886324"/>
              <a:gd name="connsiteX5" fmla="*/ 0 w 7281333"/>
              <a:gd name="connsiteY5" fmla="*/ 0 h 6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33" h="6886324">
                <a:moveTo>
                  <a:pt x="0" y="0"/>
                </a:moveTo>
                <a:lnTo>
                  <a:pt x="3838171" y="0"/>
                </a:lnTo>
                <a:cubicBezTo>
                  <a:pt x="5739777" y="0"/>
                  <a:pt x="7281333" y="1541556"/>
                  <a:pt x="7281333" y="3443162"/>
                </a:cubicBezTo>
                <a:cubicBezTo>
                  <a:pt x="7281333" y="5344768"/>
                  <a:pt x="5739777" y="6886324"/>
                  <a:pt x="3838171" y="6886324"/>
                </a:cubicBezTo>
                <a:lnTo>
                  <a:pt x="0" y="6886324"/>
                </a:lnTo>
                <a:lnTo>
                  <a:pt x="0" y="0"/>
                </a:ln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2"/>
          <p:cNvGrpSpPr/>
          <p:nvPr/>
        </p:nvGrpSpPr>
        <p:grpSpPr>
          <a:xfrm>
            <a:off x="679712" y="1077047"/>
            <a:ext cx="4821104" cy="529367"/>
            <a:chOff x="6149404" y="1004085"/>
            <a:chExt cx="4821104" cy="529367"/>
          </a:xfrm>
          <a:solidFill>
            <a:srgbClr val="00B050"/>
          </a:solidFill>
        </p:grpSpPr>
        <p:sp>
          <p:nvSpPr>
            <p:cNvPr id="17" name="Rounded Rectangle 16"/>
            <p:cNvSpPr/>
            <p:nvPr/>
          </p:nvSpPr>
          <p:spPr>
            <a:xfrm>
              <a:off x="6149404" y="1004085"/>
              <a:ext cx="4821104" cy="529367"/>
            </a:xfrm>
            <a:prstGeom prst="roundRect">
              <a:avLst>
                <a:gd name="adj" fmla="val 50000"/>
              </a:avLst>
            </a:prstGeom>
            <a:gr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18" name="TextBox 17"/>
            <p:cNvSpPr txBox="1"/>
            <p:nvPr/>
          </p:nvSpPr>
          <p:spPr>
            <a:xfrm>
              <a:off x="6634780" y="1081416"/>
              <a:ext cx="3826689" cy="369332"/>
            </a:xfrm>
            <a:prstGeom prst="rect">
              <a:avLst/>
            </a:prstGeom>
            <a:grp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Histologic progression of NAFLD</a:t>
              </a:r>
            </a:p>
          </p:txBody>
        </p:sp>
      </p:grpSp>
      <p:grpSp>
        <p:nvGrpSpPr>
          <p:cNvPr id="41" name="Group 40"/>
          <p:cNvGrpSpPr/>
          <p:nvPr/>
        </p:nvGrpSpPr>
        <p:grpSpPr>
          <a:xfrm>
            <a:off x="273140" y="3884208"/>
            <a:ext cx="1133047" cy="1105745"/>
            <a:chOff x="305038" y="3508744"/>
            <a:chExt cx="1133047" cy="1105745"/>
          </a:xfrm>
        </p:grpSpPr>
        <p:grpSp>
          <p:nvGrpSpPr>
            <p:cNvPr id="40" name="Group 39"/>
            <p:cNvGrpSpPr/>
            <p:nvPr/>
          </p:nvGrpSpPr>
          <p:grpSpPr>
            <a:xfrm>
              <a:off x="305038" y="3508744"/>
              <a:ext cx="1133047" cy="1105745"/>
              <a:chOff x="305038" y="3508744"/>
              <a:chExt cx="1133047" cy="1105745"/>
            </a:xfrm>
          </p:grpSpPr>
          <p:grpSp>
            <p:nvGrpSpPr>
              <p:cNvPr id="30" name="Group 29"/>
              <p:cNvGrpSpPr/>
              <p:nvPr/>
            </p:nvGrpSpPr>
            <p:grpSpPr>
              <a:xfrm>
                <a:off x="305038" y="3508744"/>
                <a:ext cx="1133047" cy="703211"/>
                <a:chOff x="398043" y="3508744"/>
                <a:chExt cx="1133047" cy="703211"/>
              </a:xfrm>
            </p:grpSpPr>
            <p:sp>
              <p:nvSpPr>
                <p:cNvPr id="19" name="Round Same Side Corner Rectangle 18"/>
                <p:cNvSpPr/>
                <p:nvPr/>
              </p:nvSpPr>
              <p:spPr>
                <a:xfrm>
                  <a:off x="507706" y="3508744"/>
                  <a:ext cx="913721" cy="703211"/>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398043" y="4211955"/>
                  <a:ext cx="1133047"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14366" y="4275935"/>
                <a:ext cx="857927"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a:t>
                </a:r>
              </a:p>
            </p:txBody>
          </p:sp>
        </p:grpSp>
        <p:sp>
          <p:nvSpPr>
            <p:cNvPr id="38" name="TextBox 37"/>
            <p:cNvSpPr txBox="1"/>
            <p:nvPr/>
          </p:nvSpPr>
          <p:spPr>
            <a:xfrm>
              <a:off x="616908" y="3748066"/>
              <a:ext cx="509306" cy="307777"/>
            </a:xfrm>
            <a:prstGeom prst="rect">
              <a:avLst/>
            </a:prstGeom>
            <a:noFill/>
          </p:spPr>
          <p:txBody>
            <a:bodyPr wrap="none" rtlCol="0">
              <a:spAutoFit/>
            </a:bodyPr>
            <a:lstStyle/>
            <a:p>
              <a:pPr algn="ctr"/>
              <a:r>
                <a:rPr lang="en-US" sz="1400" b="1" dirty="0">
                  <a:solidFill>
                    <a:schemeClr val="bg1"/>
                  </a:solidFill>
                  <a:latin typeface="Arial" panose="020B0604020202020204" pitchFamily="34" charset="0"/>
                  <a:cs typeface="Arial" panose="020B0604020202020204" pitchFamily="34" charset="0"/>
                </a:rPr>
                <a:t>FAT</a:t>
              </a:r>
            </a:p>
          </p:txBody>
        </p:sp>
      </p:grpSp>
      <p:grpSp>
        <p:nvGrpSpPr>
          <p:cNvPr id="42" name="Group 41"/>
          <p:cNvGrpSpPr/>
          <p:nvPr/>
        </p:nvGrpSpPr>
        <p:grpSpPr>
          <a:xfrm>
            <a:off x="1432207" y="3344531"/>
            <a:ext cx="1473671" cy="1237649"/>
            <a:chOff x="1464105" y="3014772"/>
            <a:chExt cx="1473671" cy="1237649"/>
          </a:xfrm>
        </p:grpSpPr>
        <p:grpSp>
          <p:nvGrpSpPr>
            <p:cNvPr id="31" name="Group 30"/>
            <p:cNvGrpSpPr/>
            <p:nvPr/>
          </p:nvGrpSpPr>
          <p:grpSpPr>
            <a:xfrm>
              <a:off x="1464105" y="3014772"/>
              <a:ext cx="1473671" cy="830802"/>
              <a:chOff x="1464105" y="3014772"/>
              <a:chExt cx="1473671" cy="830802"/>
            </a:xfrm>
          </p:grpSpPr>
          <p:sp>
            <p:nvSpPr>
              <p:cNvPr id="20" name="Round Same Side Corner Rectangle 19"/>
              <p:cNvSpPr/>
              <p:nvPr/>
            </p:nvSpPr>
            <p:spPr>
              <a:xfrm>
                <a:off x="1546348" y="3014772"/>
                <a:ext cx="1309185" cy="830802"/>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1464105" y="3845574"/>
                <a:ext cx="1473671"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1743123" y="3913867"/>
              <a:ext cx="915635"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II</a:t>
              </a:r>
            </a:p>
          </p:txBody>
        </p:sp>
        <p:sp>
          <p:nvSpPr>
            <p:cNvPr id="39" name="TextBox 38"/>
            <p:cNvSpPr txBox="1"/>
            <p:nvPr/>
          </p:nvSpPr>
          <p:spPr>
            <a:xfrm>
              <a:off x="1551564" y="3122754"/>
              <a:ext cx="1298752" cy="630942"/>
            </a:xfrm>
            <a:prstGeom prst="rect">
              <a:avLst/>
            </a:prstGeom>
            <a:noFill/>
          </p:spPr>
          <p:txBody>
            <a:bodyPr wrap="none" rtlCol="0">
              <a:spAutoFit/>
            </a:bodyPr>
            <a:lstStyle/>
            <a:p>
              <a:pPr algn="ctr">
                <a:lnSpc>
                  <a:spcPts val="1400"/>
                </a:lnSpc>
              </a:pPr>
              <a:r>
                <a:rPr lang="en-US" sz="1400" b="1" dirty="0">
                  <a:solidFill>
                    <a:schemeClr val="bg1"/>
                  </a:solidFill>
                  <a:latin typeface="Arial" panose="020B0604020202020204" pitchFamily="34" charset="0"/>
                  <a:cs typeface="Arial" panose="020B0604020202020204" pitchFamily="34" charset="0"/>
                </a:rPr>
                <a:t>FAT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Inflammation</a:t>
              </a:r>
            </a:p>
          </p:txBody>
        </p:sp>
      </p:grpSp>
      <p:grpSp>
        <p:nvGrpSpPr>
          <p:cNvPr id="47" name="Group 46"/>
          <p:cNvGrpSpPr/>
          <p:nvPr/>
        </p:nvGrpSpPr>
        <p:grpSpPr>
          <a:xfrm>
            <a:off x="2860159" y="2628430"/>
            <a:ext cx="1775637" cy="1414073"/>
            <a:chOff x="2892057" y="2410174"/>
            <a:chExt cx="1775637" cy="1414073"/>
          </a:xfrm>
        </p:grpSpPr>
        <p:grpSp>
          <p:nvGrpSpPr>
            <p:cNvPr id="32" name="Group 31"/>
            <p:cNvGrpSpPr/>
            <p:nvPr/>
          </p:nvGrpSpPr>
          <p:grpSpPr>
            <a:xfrm>
              <a:off x="2892057" y="2410174"/>
              <a:ext cx="1775637" cy="1007010"/>
              <a:chOff x="2892057" y="2410174"/>
              <a:chExt cx="1775637" cy="1007010"/>
            </a:xfrm>
          </p:grpSpPr>
          <p:sp>
            <p:nvSpPr>
              <p:cNvPr id="21" name="Round Same Side Corner Rectangle 20"/>
              <p:cNvSpPr/>
              <p:nvPr/>
            </p:nvSpPr>
            <p:spPr>
              <a:xfrm>
                <a:off x="2988636" y="2410174"/>
                <a:ext cx="1582479" cy="1007010"/>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2892057" y="3417184"/>
                <a:ext cx="1775637"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3298990" y="3485693"/>
              <a:ext cx="973343"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III</a:t>
              </a:r>
            </a:p>
          </p:txBody>
        </p:sp>
        <p:sp>
          <p:nvSpPr>
            <p:cNvPr id="44" name="TextBox 43"/>
            <p:cNvSpPr txBox="1"/>
            <p:nvPr/>
          </p:nvSpPr>
          <p:spPr>
            <a:xfrm>
              <a:off x="3122162" y="2491812"/>
              <a:ext cx="1327608" cy="810478"/>
            </a:xfrm>
            <a:prstGeom prst="rect">
              <a:avLst/>
            </a:prstGeom>
            <a:noFill/>
          </p:spPr>
          <p:txBody>
            <a:bodyPr wrap="none" rtlCol="0">
              <a:spAutoFit/>
            </a:bodyPr>
            <a:lstStyle/>
            <a:p>
              <a:pPr algn="ctr">
                <a:lnSpc>
                  <a:spcPts val="1400"/>
                </a:lnSpc>
              </a:pPr>
              <a:r>
                <a:rPr lang="en-US" sz="1400" b="1" dirty="0">
                  <a:solidFill>
                    <a:schemeClr val="bg1"/>
                  </a:solidFill>
                  <a:latin typeface="Arial" panose="020B0604020202020204" pitchFamily="34" charset="0"/>
                  <a:cs typeface="Arial" panose="020B0604020202020204" pitchFamily="34" charset="0"/>
                </a:rPr>
                <a:t>FAT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Inflammation</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Ballooning</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Degeneration</a:t>
              </a:r>
            </a:p>
          </p:txBody>
        </p:sp>
      </p:grpSp>
      <p:grpSp>
        <p:nvGrpSpPr>
          <p:cNvPr id="46" name="Group 45"/>
          <p:cNvGrpSpPr/>
          <p:nvPr/>
        </p:nvGrpSpPr>
        <p:grpSpPr>
          <a:xfrm>
            <a:off x="4625163" y="1861234"/>
            <a:ext cx="2094614" cy="1465168"/>
            <a:chOff x="4657061" y="1765799"/>
            <a:chExt cx="2094614" cy="1465168"/>
          </a:xfrm>
        </p:grpSpPr>
        <p:grpSp>
          <p:nvGrpSpPr>
            <p:cNvPr id="33" name="Group 32"/>
            <p:cNvGrpSpPr/>
            <p:nvPr/>
          </p:nvGrpSpPr>
          <p:grpSpPr>
            <a:xfrm>
              <a:off x="4657061" y="1765799"/>
              <a:ext cx="2094614" cy="1046787"/>
              <a:chOff x="4657061" y="1765799"/>
              <a:chExt cx="2094614" cy="1046787"/>
            </a:xfrm>
          </p:grpSpPr>
          <p:sp>
            <p:nvSpPr>
              <p:cNvPr id="22" name="Round Same Side Corner Rectangle 21"/>
              <p:cNvSpPr/>
              <p:nvPr/>
            </p:nvSpPr>
            <p:spPr>
              <a:xfrm>
                <a:off x="4759174" y="1765799"/>
                <a:ext cx="1890388" cy="1046787"/>
              </a:xfrm>
              <a:prstGeom prst="round2SameRect">
                <a:avLst/>
              </a:prstGeom>
              <a:gradFill>
                <a:gsLst>
                  <a:gs pos="0">
                    <a:srgbClr val="0037A4"/>
                  </a:gs>
                  <a:gs pos="100000">
                    <a:srgbClr val="0070C0"/>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657061" y="2804361"/>
                <a:ext cx="2094614" cy="0"/>
              </a:xfrm>
              <a:prstGeom prst="line">
                <a:avLst/>
              </a:prstGeom>
              <a:ln>
                <a:solidFill>
                  <a:srgbClr val="0037A4"/>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5207276" y="2892413"/>
              <a:ext cx="994183" cy="338554"/>
            </a:xfrm>
            <a:prstGeom prst="rect">
              <a:avLst/>
            </a:prstGeom>
            <a:noFill/>
          </p:spPr>
          <p:txBody>
            <a:bodyPr wrap="non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IV</a:t>
              </a:r>
            </a:p>
          </p:txBody>
        </p:sp>
        <p:sp>
          <p:nvSpPr>
            <p:cNvPr id="45" name="TextBox 44"/>
            <p:cNvSpPr txBox="1"/>
            <p:nvPr/>
          </p:nvSpPr>
          <p:spPr>
            <a:xfrm>
              <a:off x="4869043" y="1821014"/>
              <a:ext cx="1670650" cy="990015"/>
            </a:xfrm>
            <a:prstGeom prst="rect">
              <a:avLst/>
            </a:prstGeom>
            <a:noFill/>
          </p:spPr>
          <p:txBody>
            <a:bodyPr wrap="none" rtlCol="0">
              <a:spAutoFit/>
            </a:bodyPr>
            <a:lstStyle/>
            <a:p>
              <a:pPr algn="ctr">
                <a:lnSpc>
                  <a:spcPts val="1400"/>
                </a:lnSpc>
              </a:pPr>
              <a:r>
                <a:rPr lang="en-US" sz="1400" b="1" dirty="0">
                  <a:solidFill>
                    <a:schemeClr val="bg1"/>
                  </a:solidFill>
                  <a:latin typeface="Arial" panose="020B0604020202020204" pitchFamily="34" charset="0"/>
                  <a:cs typeface="Arial" panose="020B0604020202020204" pitchFamily="34" charset="0"/>
                </a:rPr>
                <a:t>FAT</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Ballooning</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Degeneration</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Fibrosis</a:t>
              </a:r>
            </a:p>
            <a:p>
              <a:pPr algn="ctr">
                <a:lnSpc>
                  <a:spcPts val="1400"/>
                </a:lnSpc>
              </a:pPr>
              <a:r>
                <a:rPr lang="en-US" sz="1400" b="1" dirty="0">
                  <a:solidFill>
                    <a:schemeClr val="bg1"/>
                  </a:solidFill>
                  <a:latin typeface="Arial" panose="020B0604020202020204" pitchFamily="34" charset="0"/>
                  <a:cs typeface="Arial" panose="020B0604020202020204" pitchFamily="34" charset="0"/>
                </a:rPr>
                <a:t>+/-Mallory Bodies</a:t>
              </a:r>
            </a:p>
          </p:txBody>
        </p:sp>
      </p:grpSp>
      <p:sp>
        <p:nvSpPr>
          <p:cNvPr id="48" name="Right Arrow 47"/>
          <p:cNvSpPr/>
          <p:nvPr/>
        </p:nvSpPr>
        <p:spPr>
          <a:xfrm rot="20597215">
            <a:off x="907863" y="5201393"/>
            <a:ext cx="5092996" cy="164322"/>
          </a:xfrm>
          <a:prstGeom prst="rightArrow">
            <a:avLst>
              <a:gd name="adj1" fmla="val 50000"/>
              <a:gd name="adj2" fmla="val 81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9" name="Group 48"/>
          <p:cNvGrpSpPr/>
          <p:nvPr/>
        </p:nvGrpSpPr>
        <p:grpSpPr>
          <a:xfrm>
            <a:off x="488368" y="5336439"/>
            <a:ext cx="1049213" cy="361565"/>
            <a:chOff x="8035350" y="1066720"/>
            <a:chExt cx="1049213" cy="361565"/>
          </a:xfrm>
        </p:grpSpPr>
        <p:sp>
          <p:nvSpPr>
            <p:cNvPr id="50" name="Rounded Rectangle 49"/>
            <p:cNvSpPr/>
            <p:nvPr/>
          </p:nvSpPr>
          <p:spPr>
            <a:xfrm>
              <a:off x="8035350" y="1066720"/>
              <a:ext cx="1049213"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TextBox 50"/>
            <p:cNvSpPr txBox="1"/>
            <p:nvPr/>
          </p:nvSpPr>
          <p:spPr>
            <a:xfrm>
              <a:off x="8183281" y="1081416"/>
              <a:ext cx="729688" cy="338554"/>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NAFL</a:t>
              </a:r>
            </a:p>
          </p:txBody>
        </p:sp>
      </p:grpSp>
      <p:grpSp>
        <p:nvGrpSpPr>
          <p:cNvPr id="52" name="Group 51"/>
          <p:cNvGrpSpPr/>
          <p:nvPr/>
        </p:nvGrpSpPr>
        <p:grpSpPr>
          <a:xfrm>
            <a:off x="5229319" y="4050418"/>
            <a:ext cx="1049213" cy="361565"/>
            <a:chOff x="8035350" y="1066720"/>
            <a:chExt cx="1049213" cy="361565"/>
          </a:xfrm>
        </p:grpSpPr>
        <p:sp>
          <p:nvSpPr>
            <p:cNvPr id="53" name="Rounded Rectangle 52"/>
            <p:cNvSpPr/>
            <p:nvPr/>
          </p:nvSpPr>
          <p:spPr>
            <a:xfrm>
              <a:off x="8035350" y="1066720"/>
              <a:ext cx="1049213"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TextBox 53"/>
            <p:cNvSpPr txBox="1"/>
            <p:nvPr/>
          </p:nvSpPr>
          <p:spPr>
            <a:xfrm>
              <a:off x="8166451" y="1081416"/>
              <a:ext cx="763351" cy="338554"/>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NASH</a:t>
              </a:r>
            </a:p>
          </p:txBody>
        </p:sp>
      </p:grpSp>
      <p:grpSp>
        <p:nvGrpSpPr>
          <p:cNvPr id="55" name="Group 54"/>
          <p:cNvGrpSpPr/>
          <p:nvPr/>
        </p:nvGrpSpPr>
        <p:grpSpPr>
          <a:xfrm>
            <a:off x="8039565" y="1579667"/>
            <a:ext cx="2647540" cy="2104322"/>
            <a:chOff x="7749237" y="4068164"/>
            <a:chExt cx="2647540" cy="2104322"/>
          </a:xfrm>
        </p:grpSpPr>
        <p:sp>
          <p:nvSpPr>
            <p:cNvPr id="56" name="Rettangolo 4">
              <a:extLst>
                <a:ext uri="{FF2B5EF4-FFF2-40B4-BE49-F238E27FC236}">
                  <a16:creationId xmlns:a16="http://schemas.microsoft.com/office/drawing/2014/main" id="{3CF66570-763F-45D5-90AD-DAFC940764D4}"/>
                </a:ext>
              </a:extLst>
            </p:cNvPr>
            <p:cNvSpPr/>
            <p:nvPr/>
          </p:nvSpPr>
          <p:spPr>
            <a:xfrm>
              <a:off x="7749237" y="4990111"/>
              <a:ext cx="2647540" cy="1182375"/>
            </a:xfrm>
            <a:prstGeom prst="rect">
              <a:avLst/>
            </a:prstGeom>
          </p:spPr>
          <p:txBody>
            <a:bodyPr vert="horz" wrap="square" lIns="91440" tIns="45720" rIns="91440" bIns="45720" rtlCol="0">
              <a:spAutoFit/>
            </a:bodyPr>
            <a:lstStyle/>
            <a:p>
              <a:pPr lvl="0" algn="ctr">
                <a:lnSpc>
                  <a:spcPts val="1700"/>
                </a:lnSpc>
                <a:spcAft>
                  <a:spcPts val="600"/>
                </a:spcAft>
                <a:defRPr/>
              </a:pPr>
              <a:r>
                <a:rPr lang="en-US" sz="1600" dirty="0">
                  <a:latin typeface="Arial" panose="020B0604020202020204" pitchFamily="34" charset="0"/>
                  <a:cs typeface="Arial" panose="020B0604020202020204" pitchFamily="34" charset="0"/>
                </a:rPr>
                <a:t>Non-alcoholic fatty liver disease (NAFLD) is the most common and emerging chronic liver disease worldwide</a:t>
              </a:r>
              <a:r>
                <a:rPr lang="en-US" sz="1400" dirty="0">
                  <a:latin typeface="Arial" panose="020B0604020202020204" pitchFamily="34" charset="0"/>
                  <a:cs typeface="Arial" panose="020B0604020202020204" pitchFamily="34" charset="0"/>
                </a:rPr>
                <a:t>. </a:t>
              </a:r>
            </a:p>
          </p:txBody>
        </p:sp>
        <p:grpSp>
          <p:nvGrpSpPr>
            <p:cNvPr id="57" name="Group 56"/>
            <p:cNvGrpSpPr/>
            <p:nvPr/>
          </p:nvGrpSpPr>
          <p:grpSpPr>
            <a:xfrm>
              <a:off x="8651379" y="4068164"/>
              <a:ext cx="857445" cy="857445"/>
              <a:chOff x="2605315" y="1352933"/>
              <a:chExt cx="951637" cy="951637"/>
            </a:xfrm>
          </p:grpSpPr>
          <p:sp>
            <p:nvSpPr>
              <p:cNvPr id="58" name="Oval 57">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59" name="Oval 58">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60" name="Picture 5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nvGrpSpPr>
          <p:cNvPr id="61" name="Group 60"/>
          <p:cNvGrpSpPr/>
          <p:nvPr/>
        </p:nvGrpSpPr>
        <p:grpSpPr>
          <a:xfrm>
            <a:off x="7486047" y="3769294"/>
            <a:ext cx="3754576" cy="2104322"/>
            <a:chOff x="7195719" y="4068164"/>
            <a:chExt cx="3754576" cy="2104322"/>
          </a:xfrm>
        </p:grpSpPr>
        <p:sp>
          <p:nvSpPr>
            <p:cNvPr id="62" name="Rettangolo 4">
              <a:extLst>
                <a:ext uri="{FF2B5EF4-FFF2-40B4-BE49-F238E27FC236}">
                  <a16:creationId xmlns:a16="http://schemas.microsoft.com/office/drawing/2014/main" id="{3CF66570-763F-45D5-90AD-DAFC940764D4}"/>
                </a:ext>
              </a:extLst>
            </p:cNvPr>
            <p:cNvSpPr/>
            <p:nvPr/>
          </p:nvSpPr>
          <p:spPr>
            <a:xfrm>
              <a:off x="7195719" y="4990111"/>
              <a:ext cx="3754576" cy="1182375"/>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The spectrum is broad and varies from “innocent” steatosis to </a:t>
              </a:r>
              <a:r>
                <a:rPr lang="en-US" sz="1400" dirty="0" err="1">
                  <a:latin typeface="Arial" panose="020B0604020202020204" pitchFamily="34" charset="0"/>
                  <a:cs typeface="Arial" panose="020B0604020202020204" pitchFamily="34" charset="0"/>
                </a:rPr>
                <a:t>steatohepatitis</a:t>
              </a:r>
              <a:r>
                <a:rPr lang="en-US" sz="1400" dirty="0">
                  <a:latin typeface="Arial" panose="020B0604020202020204" pitchFamily="34" charset="0"/>
                  <a:cs typeface="Arial" panose="020B0604020202020204" pitchFamily="34" charset="0"/>
                </a:rPr>
                <a:t> (NASH) and possibly to cirrhosis and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end-stage liver failure. Both conditions are strongly associated with the obesity epidemic</a:t>
              </a:r>
            </a:p>
          </p:txBody>
        </p:sp>
        <p:grpSp>
          <p:nvGrpSpPr>
            <p:cNvPr id="63" name="Group 62"/>
            <p:cNvGrpSpPr/>
            <p:nvPr/>
          </p:nvGrpSpPr>
          <p:grpSpPr>
            <a:xfrm>
              <a:off x="8651379" y="4068164"/>
              <a:ext cx="857445" cy="857445"/>
              <a:chOff x="2605315" y="1352933"/>
              <a:chExt cx="951637" cy="951637"/>
            </a:xfrm>
          </p:grpSpPr>
          <p:sp>
            <p:nvSpPr>
              <p:cNvPr id="64" name="Oval 63">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65" name="Oval 64">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66" name="Picture 6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6434" y="1479373"/>
                <a:ext cx="653655" cy="653655"/>
              </a:xfrm>
              <a:prstGeom prst="rect">
                <a:avLst/>
              </a:prstGeom>
            </p:spPr>
          </p:pic>
        </p:grpSp>
      </p:grpSp>
      <p:cxnSp>
        <p:nvCxnSpPr>
          <p:cNvPr id="68" name="Straight Connector 67"/>
          <p:cNvCxnSpPr/>
          <p:nvPr/>
        </p:nvCxnSpPr>
        <p:spPr>
          <a:xfrm>
            <a:off x="7570299" y="3582275"/>
            <a:ext cx="358607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1"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2</a:t>
            </a:fld>
            <a:endParaRPr lang="en-IN" b="1" dirty="0"/>
          </a:p>
        </p:txBody>
      </p:sp>
      <p:grpSp>
        <p:nvGrpSpPr>
          <p:cNvPr id="4" name="Group 3"/>
          <p:cNvGrpSpPr/>
          <p:nvPr/>
        </p:nvGrpSpPr>
        <p:grpSpPr>
          <a:xfrm>
            <a:off x="6730763" y="417671"/>
            <a:ext cx="5208370" cy="820738"/>
            <a:chOff x="6730763" y="417671"/>
            <a:chExt cx="5208370" cy="820738"/>
          </a:xfrm>
        </p:grpSpPr>
        <p:sp>
          <p:nvSpPr>
            <p:cNvPr id="5" name="Rectangle 4">
              <a:extLst>
                <a:ext uri="{FF2B5EF4-FFF2-40B4-BE49-F238E27FC236}">
                  <a16:creationId xmlns:a16="http://schemas.microsoft.com/office/drawing/2014/main" id="{EF0D943D-3224-4B0F-B549-573AC881568B}"/>
                </a:ext>
              </a:extLst>
            </p:cNvPr>
            <p:cNvSpPr/>
            <p:nvPr/>
          </p:nvSpPr>
          <p:spPr>
            <a:xfrm>
              <a:off x="6827294" y="417671"/>
              <a:ext cx="5072083" cy="820738"/>
            </a:xfrm>
            <a:prstGeom prst="rect">
              <a:avLst/>
            </a:prstGeom>
          </p:spPr>
          <p:txBody>
            <a:bodyPr wrap="square" lIns="0" tIns="0" rIns="0" bIns="0">
              <a:spAutoFit/>
            </a:bodyPr>
            <a:lstStyle/>
            <a:p>
              <a:pPr lvl="0" algn="ctr">
                <a:lnSpc>
                  <a:spcPts val="3200"/>
                </a:lnSpc>
                <a:defRPr/>
              </a:pPr>
              <a:r>
                <a:rPr lang="en-US" sz="3200" b="1" dirty="0">
                  <a:solidFill>
                    <a:srgbClr val="0078D2"/>
                  </a:solidFill>
                  <a:latin typeface="Arial" panose="020B0604020202020204" pitchFamily="34" charset="0"/>
                  <a:cs typeface="Arial" panose="020B0604020202020204" pitchFamily="34" charset="0"/>
                </a:rPr>
                <a:t>NON-ALCOHOLIC FATTY </a:t>
              </a:r>
              <a:br>
                <a:rPr lang="en-US" sz="3200" b="1" dirty="0">
                  <a:solidFill>
                    <a:srgbClr val="0078D2"/>
                  </a:solidFill>
                  <a:latin typeface="Arial" panose="020B0604020202020204" pitchFamily="34" charset="0"/>
                  <a:cs typeface="Arial" panose="020B0604020202020204" pitchFamily="34" charset="0"/>
                </a:rPr>
              </a:br>
              <a:r>
                <a:rPr lang="en-US" sz="3200" b="1" dirty="0">
                  <a:solidFill>
                    <a:srgbClr val="0078D2"/>
                  </a:solidFill>
                  <a:latin typeface="Arial" panose="020B0604020202020204" pitchFamily="34" charset="0"/>
                  <a:cs typeface="Arial" panose="020B0604020202020204" pitchFamily="34" charset="0"/>
                </a:rPr>
                <a:t>LIVER DISEASE</a:t>
              </a:r>
              <a:endParaRPr lang="it-IT" sz="2400" dirty="0">
                <a:latin typeface="Arial" panose="020B0604020202020204" pitchFamily="34" charset="0"/>
                <a:cs typeface="Arial" panose="020B0604020202020204" pitchFamily="34" charset="0"/>
              </a:endParaRPr>
            </a:p>
          </p:txBody>
        </p:sp>
        <p:cxnSp>
          <p:nvCxnSpPr>
            <p:cNvPr id="77" name="Straight Connector 76"/>
            <p:cNvCxnSpPr/>
            <p:nvPr/>
          </p:nvCxnSpPr>
          <p:spPr>
            <a:xfrm>
              <a:off x="6730763" y="985475"/>
              <a:ext cx="94687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992257" y="985475"/>
              <a:ext cx="94687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899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flipH="1">
            <a:off x="-109970" y="0"/>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78877" y="1017930"/>
            <a:ext cx="4563294" cy="4841794"/>
            <a:chOff x="474178" y="1008130"/>
            <a:chExt cx="4563294" cy="4841794"/>
          </a:xfrm>
          <a:solidFill>
            <a:schemeClr val="accent6">
              <a:lumMod val="40000"/>
              <a:lumOff val="60000"/>
            </a:schemeClr>
          </a:solidFill>
        </p:grpSpPr>
        <p:grpSp>
          <p:nvGrpSpPr>
            <p:cNvPr id="22" name="Group 21"/>
            <p:cNvGrpSpPr/>
            <p:nvPr/>
          </p:nvGrpSpPr>
          <p:grpSpPr>
            <a:xfrm>
              <a:off x="474178" y="1008130"/>
              <a:ext cx="2325821" cy="4841794"/>
              <a:chOff x="365369" y="1008130"/>
              <a:chExt cx="2325821" cy="4841794"/>
            </a:xfrm>
            <a:grpFill/>
          </p:grpSpPr>
          <p:pic>
            <p:nvPicPr>
              <p:cNvPr id="19" name="Pictur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369" y="1008130"/>
                <a:ext cx="2325821" cy="4525214"/>
              </a:xfrm>
              <a:prstGeom prst="rect">
                <a:avLst/>
              </a:prstGeom>
              <a:grpFill/>
            </p:spPr>
          </p:pic>
          <p:sp>
            <p:nvSpPr>
              <p:cNvPr id="20" name="Rounded Rectangle 19">
                <a:extLst>
                  <a:ext uri="{FF2B5EF4-FFF2-40B4-BE49-F238E27FC236}">
                    <a16:creationId xmlns:a16="http://schemas.microsoft.com/office/drawing/2014/main" id="{EF0D943D-3224-4B0F-B549-573AC881568B}"/>
                  </a:ext>
                </a:extLst>
              </p:cNvPr>
              <p:cNvSpPr/>
              <p:nvPr/>
            </p:nvSpPr>
            <p:spPr>
              <a:xfrm>
                <a:off x="410333" y="5503690"/>
                <a:ext cx="1983834" cy="346234"/>
              </a:xfrm>
              <a:prstGeom prst="roundRect">
                <a:avLst>
                  <a:gd name="adj" fmla="val 50000"/>
                </a:avLst>
              </a:prstGeom>
              <a:grp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r>
                  <a:rPr lang="en-US" sz="1600" b="1" dirty="0">
                    <a:solidFill>
                      <a:srgbClr val="002060"/>
                    </a:solidFill>
                    <a:latin typeface="Arial" panose="020B0604020202020204" pitchFamily="34" charset="0"/>
                    <a:cs typeface="Arial" panose="020B0604020202020204" pitchFamily="34" charset="0"/>
                  </a:rPr>
                  <a:t>Gynoid Obesity</a:t>
                </a:r>
                <a:endParaRPr lang="it-IT" sz="1200" dirty="0">
                  <a:solidFill>
                    <a:srgbClr val="002060"/>
                  </a:solidFill>
                  <a:latin typeface="Arial" panose="020B0604020202020204" pitchFamily="34" charset="0"/>
                  <a:cs typeface="Arial" panose="020B0604020202020204" pitchFamily="34" charset="0"/>
                </a:endParaRPr>
              </a:p>
            </p:txBody>
          </p:sp>
        </p:grpSp>
        <p:grpSp>
          <p:nvGrpSpPr>
            <p:cNvPr id="23" name="Group 22"/>
            <p:cNvGrpSpPr/>
            <p:nvPr/>
          </p:nvGrpSpPr>
          <p:grpSpPr>
            <a:xfrm>
              <a:off x="2674037" y="1008130"/>
              <a:ext cx="2363435" cy="4841794"/>
              <a:chOff x="2565228" y="1008130"/>
              <a:chExt cx="2363435" cy="4841794"/>
            </a:xfrm>
            <a:grpFill/>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5228" y="1008130"/>
                <a:ext cx="2363435" cy="4525214"/>
              </a:xfrm>
              <a:prstGeom prst="rect">
                <a:avLst/>
              </a:prstGeom>
              <a:grpFill/>
            </p:spPr>
          </p:pic>
          <p:sp>
            <p:nvSpPr>
              <p:cNvPr id="21" name="Rounded Rectangle 20">
                <a:extLst>
                  <a:ext uri="{FF2B5EF4-FFF2-40B4-BE49-F238E27FC236}">
                    <a16:creationId xmlns:a16="http://schemas.microsoft.com/office/drawing/2014/main" id="{EF0D943D-3224-4B0F-B549-573AC881568B}"/>
                  </a:ext>
                </a:extLst>
              </p:cNvPr>
              <p:cNvSpPr/>
              <p:nvPr/>
            </p:nvSpPr>
            <p:spPr>
              <a:xfrm>
                <a:off x="2727381" y="5503690"/>
                <a:ext cx="2039128" cy="346234"/>
              </a:xfrm>
              <a:prstGeom prst="roundRect">
                <a:avLst>
                  <a:gd name="adj" fmla="val 50000"/>
                </a:avLst>
              </a:prstGeom>
              <a:grp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r>
                  <a:rPr lang="en-US" sz="1600" b="1" dirty="0">
                    <a:solidFill>
                      <a:srgbClr val="002060"/>
                    </a:solidFill>
                    <a:latin typeface="Arial" panose="020B0604020202020204" pitchFamily="34" charset="0"/>
                    <a:cs typeface="Arial" panose="020B0604020202020204" pitchFamily="34" charset="0"/>
                  </a:rPr>
                  <a:t>Android Obesity</a:t>
                </a:r>
                <a:endParaRPr lang="it-IT" sz="1200" dirty="0">
                  <a:solidFill>
                    <a:srgbClr val="002060"/>
                  </a:solidFill>
                  <a:latin typeface="Arial" panose="020B0604020202020204" pitchFamily="34" charset="0"/>
                  <a:cs typeface="Arial" panose="020B0604020202020204" pitchFamily="34" charset="0"/>
                </a:endParaRPr>
              </a:p>
            </p:txBody>
          </p:sp>
        </p:grpSp>
      </p:grpSp>
      <p:sp>
        <p:nvSpPr>
          <p:cNvPr id="25" name="Oval 24"/>
          <p:cNvSpPr/>
          <p:nvPr/>
        </p:nvSpPr>
        <p:spPr>
          <a:xfrm>
            <a:off x="3126456" y="2284178"/>
            <a:ext cx="1370473" cy="1370473"/>
          </a:xfrm>
          <a:prstGeom prst="ellipse">
            <a:avLst/>
          </a:prstGeom>
          <a:solidFill>
            <a:schemeClr val="bg1">
              <a:alpha val="6000"/>
            </a:schemeClr>
          </a:solidFill>
          <a:ln w="1270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928192" y="2589538"/>
            <a:ext cx="1370473" cy="1370473"/>
          </a:xfrm>
          <a:prstGeom prst="ellipse">
            <a:avLst/>
          </a:prstGeom>
          <a:solidFill>
            <a:schemeClr val="bg1">
              <a:alpha val="6000"/>
            </a:schemeClr>
          </a:solidFill>
          <a:ln w="1270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62DE779F-C716-486D-9F8F-9171AFEC22E0}"/>
              </a:ext>
            </a:extLst>
          </p:cNvPr>
          <p:cNvSpPr/>
          <p:nvPr/>
        </p:nvSpPr>
        <p:spPr>
          <a:xfrm>
            <a:off x="1977694" y="4597734"/>
            <a:ext cx="1726389" cy="646331"/>
          </a:xfrm>
          <a:prstGeom prst="rect">
            <a:avLst/>
          </a:prstGeom>
        </p:spPr>
        <p:txBody>
          <a:bodyPr wrap="square">
            <a:spAutoFit/>
          </a:bodyPr>
          <a:lstStyle/>
          <a:p>
            <a:pPr algn="l" defTabSz="914287"/>
            <a:r>
              <a:rPr lang="en-US" sz="1200" b="0" i="0" kern="1200" dirty="0">
                <a:effectLst/>
                <a:latin typeface="Arial" charset="0"/>
                <a:ea typeface="Arial" charset="0"/>
                <a:cs typeface="Arial" charset="0"/>
              </a:rPr>
              <a:t>Obesity phenotypes initially described by Vague in 1947.</a:t>
            </a:r>
            <a:endParaRPr lang="en-US" sz="1200" dirty="0">
              <a:latin typeface="Arial" charset="0"/>
              <a:ea typeface="Arial" charset="0"/>
              <a:cs typeface="Arial" charset="0"/>
            </a:endParaRPr>
          </a:p>
        </p:txBody>
      </p:sp>
      <p:cxnSp>
        <p:nvCxnSpPr>
          <p:cNvPr id="28" name="Straight Connector 27"/>
          <p:cNvCxnSpPr/>
          <p:nvPr/>
        </p:nvCxnSpPr>
        <p:spPr>
          <a:xfrm>
            <a:off x="7112732" y="3347683"/>
            <a:ext cx="4261321" cy="0"/>
          </a:xfrm>
          <a:prstGeom prst="line">
            <a:avLst/>
          </a:prstGeom>
          <a:ln>
            <a:solidFill>
              <a:srgbClr val="52CDF9"/>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986030" y="1452576"/>
            <a:ext cx="4612345" cy="1648883"/>
            <a:chOff x="6931437" y="1681451"/>
            <a:chExt cx="4612345" cy="1356940"/>
          </a:xfrm>
        </p:grpSpPr>
        <p:sp>
          <p:nvSpPr>
            <p:cNvPr id="47" name="Rounded Rectangle 46">
              <a:extLst>
                <a:ext uri="{FF2B5EF4-FFF2-40B4-BE49-F238E27FC236}">
                  <a16:creationId xmlns:a16="http://schemas.microsoft.com/office/drawing/2014/main" id="{EF0D943D-3224-4B0F-B549-573AC881568B}"/>
                </a:ext>
              </a:extLst>
            </p:cNvPr>
            <p:cNvSpPr/>
            <p:nvPr/>
          </p:nvSpPr>
          <p:spPr>
            <a:xfrm>
              <a:off x="7357242" y="1681451"/>
              <a:ext cx="4186540" cy="1312521"/>
            </a:xfrm>
            <a:prstGeom prst="roundRect">
              <a:avLst>
                <a:gd name="adj" fmla="val 10138"/>
              </a:avLst>
            </a:prstGeom>
            <a:solidFill>
              <a:srgbClr val="002060"/>
            </a:solid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endParaRPr lang="it-IT" sz="1200" dirty="0">
                <a:solidFill>
                  <a:schemeClr val="bg1"/>
                </a:solidFill>
                <a:latin typeface="Arial" panose="020B0604020202020204" pitchFamily="34" charset="0"/>
                <a:cs typeface="Arial" panose="020B0604020202020204" pitchFamily="34" charset="0"/>
              </a:endParaRPr>
            </a:p>
          </p:txBody>
        </p:sp>
        <p:grpSp>
          <p:nvGrpSpPr>
            <p:cNvPr id="29" name="Group 28"/>
            <p:cNvGrpSpPr/>
            <p:nvPr/>
          </p:nvGrpSpPr>
          <p:grpSpPr>
            <a:xfrm>
              <a:off x="6931437" y="1856016"/>
              <a:ext cx="4462446" cy="1182375"/>
              <a:chOff x="8651379" y="4036210"/>
              <a:chExt cx="4462446" cy="1182375"/>
            </a:xfrm>
          </p:grpSpPr>
          <p:sp>
            <p:nvSpPr>
              <p:cNvPr id="30" name="Rettangolo 4">
                <a:extLst>
                  <a:ext uri="{FF2B5EF4-FFF2-40B4-BE49-F238E27FC236}">
                    <a16:creationId xmlns:a16="http://schemas.microsoft.com/office/drawing/2014/main" id="{3CF66570-763F-45D5-90AD-DAFC940764D4}"/>
                  </a:ext>
                </a:extLst>
              </p:cNvPr>
              <p:cNvSpPr/>
              <p:nvPr/>
            </p:nvSpPr>
            <p:spPr>
              <a:xfrm>
                <a:off x="9575672" y="4036210"/>
                <a:ext cx="3538153" cy="1182375"/>
              </a:xfrm>
              <a:prstGeom prst="rect">
                <a:avLst/>
              </a:prstGeom>
            </p:spPr>
            <p:txBody>
              <a:bodyPr vert="horz" wrap="square" lIns="91440" tIns="45720" rIns="91440" bIns="45720" rtlCol="0">
                <a:spAutoFit/>
              </a:bodyPr>
              <a:lstStyle/>
              <a:p>
                <a:pPr lvl="0">
                  <a:lnSpc>
                    <a:spcPts val="1700"/>
                  </a:lnSpc>
                  <a:spcAft>
                    <a:spcPts val="600"/>
                  </a:spcAft>
                  <a:defRPr/>
                </a:pPr>
                <a:r>
                  <a:rPr lang="en-US" sz="1600" dirty="0">
                    <a:solidFill>
                      <a:schemeClr val="bg1"/>
                    </a:solidFill>
                    <a:latin typeface="Arial" panose="020B0604020202020204" pitchFamily="34" charset="0"/>
                    <a:cs typeface="Arial" panose="020B0604020202020204" pitchFamily="34" charset="0"/>
                  </a:rPr>
                  <a:t>The metabolic syndrome (METS) is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 very common clinical condition with approximately 40% of the population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over 50 years of age in western countries. </a:t>
                </a:r>
              </a:p>
            </p:txBody>
          </p:sp>
          <p:grpSp>
            <p:nvGrpSpPr>
              <p:cNvPr id="31" name="Group 30"/>
              <p:cNvGrpSpPr/>
              <p:nvPr/>
            </p:nvGrpSpPr>
            <p:grpSpPr>
              <a:xfrm>
                <a:off x="8651379" y="4068164"/>
                <a:ext cx="857445" cy="857445"/>
                <a:chOff x="2605315" y="1352933"/>
                <a:chExt cx="951637" cy="951637"/>
              </a:xfrm>
            </p:grpSpPr>
            <p:sp>
              <p:nvSpPr>
                <p:cNvPr id="32" name="Oval 31">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33" name="Oval 32">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grpSp>
        <p:nvGrpSpPr>
          <p:cNvPr id="3" name="Group 2"/>
          <p:cNvGrpSpPr/>
          <p:nvPr/>
        </p:nvGrpSpPr>
        <p:grpSpPr>
          <a:xfrm>
            <a:off x="6775288" y="3605152"/>
            <a:ext cx="4186540" cy="1937985"/>
            <a:chOff x="7357242" y="3670557"/>
            <a:chExt cx="4186540" cy="1622695"/>
          </a:xfrm>
        </p:grpSpPr>
        <p:sp>
          <p:nvSpPr>
            <p:cNvPr id="48" name="Rounded Rectangle 47">
              <a:extLst>
                <a:ext uri="{FF2B5EF4-FFF2-40B4-BE49-F238E27FC236}">
                  <a16:creationId xmlns:a16="http://schemas.microsoft.com/office/drawing/2014/main" id="{EF0D943D-3224-4B0F-B549-573AC881568B}"/>
                </a:ext>
              </a:extLst>
            </p:cNvPr>
            <p:cNvSpPr/>
            <p:nvPr/>
          </p:nvSpPr>
          <p:spPr>
            <a:xfrm>
              <a:off x="7357242" y="3670557"/>
              <a:ext cx="4186540" cy="1588150"/>
            </a:xfrm>
            <a:prstGeom prst="roundRect">
              <a:avLst>
                <a:gd name="adj" fmla="val 10138"/>
              </a:avLst>
            </a:prstGeom>
            <a:solidFill>
              <a:srgbClr val="002060"/>
            </a:solid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endParaRPr lang="it-IT" sz="1200" dirty="0">
                <a:solidFill>
                  <a:schemeClr val="bg1"/>
                </a:solidFill>
                <a:latin typeface="Arial" panose="020B0604020202020204" pitchFamily="34" charset="0"/>
                <a:cs typeface="Arial" panose="020B0604020202020204" pitchFamily="34" charset="0"/>
              </a:endParaRPr>
            </a:p>
          </p:txBody>
        </p:sp>
        <p:sp>
          <p:nvSpPr>
            <p:cNvPr id="36" name="Rettangolo 4">
              <a:extLst>
                <a:ext uri="{FF2B5EF4-FFF2-40B4-BE49-F238E27FC236}">
                  <a16:creationId xmlns:a16="http://schemas.microsoft.com/office/drawing/2014/main" id="{3CF66570-763F-45D5-90AD-DAFC940764D4}"/>
                </a:ext>
              </a:extLst>
            </p:cNvPr>
            <p:cNvSpPr/>
            <p:nvPr/>
          </p:nvSpPr>
          <p:spPr>
            <a:xfrm>
              <a:off x="7855730" y="3892869"/>
              <a:ext cx="3538153" cy="1400383"/>
            </a:xfrm>
            <a:prstGeom prst="rect">
              <a:avLst/>
            </a:prstGeom>
          </p:spPr>
          <p:txBody>
            <a:bodyPr vert="horz" wrap="square" lIns="91440" tIns="45720" rIns="91440" bIns="45720" rtlCol="0">
              <a:spAutoFit/>
            </a:bodyPr>
            <a:lstStyle/>
            <a:p>
              <a:pPr lvl="0">
                <a:lnSpc>
                  <a:spcPts val="1700"/>
                </a:lnSpc>
                <a:spcAft>
                  <a:spcPts val="600"/>
                </a:spcAft>
                <a:defRPr/>
              </a:pPr>
              <a:r>
                <a:rPr lang="en-US" sz="1600" dirty="0">
                  <a:solidFill>
                    <a:schemeClr val="bg1"/>
                  </a:solidFill>
                  <a:latin typeface="Arial" panose="020B0604020202020204" pitchFamily="34" charset="0"/>
                  <a:cs typeface="Arial" panose="020B0604020202020204" pitchFamily="34" charset="0"/>
                </a:rPr>
                <a:t>It is characterized by the clustering of numerous metabolic disorders including visceral obesity, high blood pressure, </a:t>
              </a:r>
              <a:r>
                <a:rPr lang="en-US" sz="1600" dirty="0" err="1">
                  <a:solidFill>
                    <a:schemeClr val="bg1"/>
                  </a:solidFill>
                  <a:latin typeface="Arial" panose="020B0604020202020204" pitchFamily="34" charset="0"/>
                  <a:cs typeface="Arial" panose="020B0604020202020204" pitchFamily="34" charset="0"/>
                </a:rPr>
                <a:t>hyperglycaemia</a:t>
              </a:r>
              <a:r>
                <a:rPr lang="en-US" sz="1600" dirty="0">
                  <a:solidFill>
                    <a:schemeClr val="bg1"/>
                  </a:solidFill>
                  <a:latin typeface="Arial" panose="020B0604020202020204" pitchFamily="34" charset="0"/>
                  <a:cs typeface="Arial" panose="020B0604020202020204" pitchFamily="34" charset="0"/>
                </a:rPr>
                <a:t> and </a:t>
              </a:r>
              <a:r>
                <a:rPr lang="en-US" sz="1600" dirty="0" err="1">
                  <a:solidFill>
                    <a:schemeClr val="bg1"/>
                  </a:solidFill>
                  <a:latin typeface="Arial" panose="020B0604020202020204" pitchFamily="34" charset="0"/>
                  <a:cs typeface="Arial" panose="020B0604020202020204" pitchFamily="34" charset="0"/>
                </a:rPr>
                <a:t>dyslipidaemia</a:t>
              </a:r>
              <a:r>
                <a:rPr lang="en-US" sz="1600" dirty="0">
                  <a:solidFill>
                    <a:schemeClr val="bg1"/>
                  </a:solidFill>
                  <a:latin typeface="Arial" panose="020B0604020202020204" pitchFamily="34" charset="0"/>
                  <a:cs typeface="Arial" panose="020B0604020202020204" pitchFamily="34" charset="0"/>
                </a:rPr>
                <a:t> (high triglycerides and low HDL-cholesterol). </a:t>
              </a:r>
            </a:p>
          </p:txBody>
        </p:sp>
      </p:grpSp>
      <p:grpSp>
        <p:nvGrpSpPr>
          <p:cNvPr id="2" name="Group 1"/>
          <p:cNvGrpSpPr/>
          <p:nvPr/>
        </p:nvGrpSpPr>
        <p:grpSpPr>
          <a:xfrm>
            <a:off x="1693725" y="134733"/>
            <a:ext cx="8748360" cy="492443"/>
            <a:chOff x="1693725" y="134733"/>
            <a:chExt cx="8748360" cy="492443"/>
          </a:xfrm>
        </p:grpSpPr>
        <p:sp>
          <p:nvSpPr>
            <p:cNvPr id="4" name="Rectangle 3">
              <a:extLst>
                <a:ext uri="{FF2B5EF4-FFF2-40B4-BE49-F238E27FC236}">
                  <a16:creationId xmlns:a16="http://schemas.microsoft.com/office/drawing/2014/main" id="{EF0D943D-3224-4B0F-B549-573AC881568B}"/>
                </a:ext>
              </a:extLst>
            </p:cNvPr>
            <p:cNvSpPr/>
            <p:nvPr/>
          </p:nvSpPr>
          <p:spPr>
            <a:xfrm>
              <a:off x="2948608" y="134733"/>
              <a:ext cx="6294785" cy="492443"/>
            </a:xfrm>
            <a:prstGeom prst="rect">
              <a:avLst/>
            </a:prstGeom>
          </p:spPr>
          <p:txBody>
            <a:bodyPr wrap="square" lIns="0" tIns="0" rIns="0" bIns="0">
              <a:spAutoFit/>
            </a:bodyPr>
            <a:lstStyle/>
            <a:p>
              <a:pPr lvl="0" algn="ctr">
                <a:defRPr/>
              </a:pPr>
              <a:r>
                <a:rPr lang="en-US" sz="3200" b="1" dirty="0">
                  <a:solidFill>
                    <a:schemeClr val="bg1"/>
                  </a:solidFill>
                  <a:latin typeface="Arial" panose="020B0604020202020204" pitchFamily="34" charset="0"/>
                  <a:cs typeface="Arial" panose="020B0604020202020204" pitchFamily="34" charset="0"/>
                </a:rPr>
                <a:t>METABOLIC SYNDROME</a:t>
              </a:r>
              <a:endParaRPr lang="it-IT" sz="2400" dirty="0">
                <a:solidFill>
                  <a:schemeClr val="bg1"/>
                </a:solidFill>
                <a:latin typeface="Arial" panose="020B0604020202020204" pitchFamily="34" charset="0"/>
                <a:cs typeface="Arial" panose="020B0604020202020204" pitchFamily="34" charset="0"/>
              </a:endParaRPr>
            </a:p>
          </p:txBody>
        </p:sp>
        <p:grpSp>
          <p:nvGrpSpPr>
            <p:cNvPr id="43" name="Group 42"/>
            <p:cNvGrpSpPr/>
            <p:nvPr/>
          </p:nvGrpSpPr>
          <p:grpSpPr>
            <a:xfrm>
              <a:off x="1693725" y="380954"/>
              <a:ext cx="8748360" cy="0"/>
              <a:chOff x="2590446" y="-361168"/>
              <a:chExt cx="8748360" cy="0"/>
            </a:xfrm>
          </p:grpSpPr>
          <p:cxnSp>
            <p:nvCxnSpPr>
              <p:cNvPr id="44" name="Straight Connector 43"/>
              <p:cNvCxnSpPr/>
              <p:nvPr/>
            </p:nvCxnSpPr>
            <p:spPr>
              <a:xfrm>
                <a:off x="9493613"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590446"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grpSp>
      </p:grpSp>
      <p:sp>
        <p:nvSpPr>
          <p:cNvPr id="49" name="Oval 48"/>
          <p:cNvSpPr/>
          <p:nvPr/>
        </p:nvSpPr>
        <p:spPr>
          <a:xfrm>
            <a:off x="3033041" y="2184231"/>
            <a:ext cx="1570370" cy="1570368"/>
          </a:xfrm>
          <a:prstGeom prst="ellipse">
            <a:avLst/>
          </a:prstGeom>
          <a:noFill/>
          <a:ln w="12700">
            <a:solidFill>
              <a:srgbClr val="1DAEE4"/>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p:cNvSpPr/>
          <p:nvPr/>
        </p:nvSpPr>
        <p:spPr>
          <a:xfrm>
            <a:off x="834777" y="2489591"/>
            <a:ext cx="1570370" cy="1570368"/>
          </a:xfrm>
          <a:prstGeom prst="ellipse">
            <a:avLst/>
          </a:prstGeom>
          <a:noFill/>
          <a:ln w="12700">
            <a:solidFill>
              <a:srgbClr val="1DAEE4"/>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20</a:t>
            </a:fld>
            <a:endParaRPr lang="en-IN" b="1" dirty="0"/>
          </a:p>
        </p:txBody>
      </p:sp>
    </p:spTree>
    <p:extLst>
      <p:ext uri="{BB962C8B-B14F-4D97-AF65-F5344CB8AC3E}">
        <p14:creationId xmlns:p14="http://schemas.microsoft.com/office/powerpoint/2010/main" val="348107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6" presetClass="emph" presetSubtype="0" repeatCount="indefinite" accel="50000" decel="50000" autoRev="1" fill="hold" grpId="1" nodeType="withEffect">
                                  <p:stCondLst>
                                    <p:cond delay="0"/>
                                  </p:stCondLst>
                                  <p:childTnLst>
                                    <p:animScale>
                                      <p:cBhvr>
                                        <p:cTn id="22" dur="1000" fill="hold"/>
                                        <p:tgtEl>
                                          <p:spTgt spid="50"/>
                                        </p:tgtEl>
                                      </p:cBhvr>
                                      <p:by x="108000" y="108000"/>
                                    </p:animScale>
                                  </p:childTnLst>
                                </p:cTn>
                              </p:par>
                              <p:par>
                                <p:cTn id="23" presetID="6" presetClass="emph" presetSubtype="0" repeatCount="indefinite" accel="50000" decel="50000" autoRev="1" fill="hold" grpId="1" nodeType="withEffect">
                                  <p:stCondLst>
                                    <p:cond delay="0"/>
                                  </p:stCondLst>
                                  <p:childTnLst>
                                    <p:animScale>
                                      <p:cBhvr>
                                        <p:cTn id="24" dur="1000" fill="hold"/>
                                        <p:tgtEl>
                                          <p:spTgt spid="49"/>
                                        </p:tgtEl>
                                      </p:cBhvr>
                                      <p:by x="108000" y="108000"/>
                                    </p:animScale>
                                  </p:childTnLst>
                                </p:cTn>
                              </p:par>
                              <p:par>
                                <p:cTn id="25" presetID="10" presetClass="entr" presetSubtype="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 presetClass="entr" presetSubtype="2" decel="100000" fill="hold" nodeType="withEffect">
                                  <p:stCondLst>
                                    <p:cond delay="10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par>
                                <p:cTn id="32" presetID="22" presetClass="entr" presetSubtype="8" fill="hold" nodeType="withEffect">
                                  <p:stCondLst>
                                    <p:cond delay="150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2" presetClass="entr" presetSubtype="2" decel="100000" fill="hold" nodeType="withEffect">
                                  <p:stCondLst>
                                    <p:cond delay="200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1+#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25"/>
            <a:ext cx="12192000" cy="6851148"/>
          </a:xfrm>
          <a:prstGeom prst="rect">
            <a:avLst/>
          </a:prstGeom>
        </p:spPr>
      </p:pic>
      <p:sp>
        <p:nvSpPr>
          <p:cNvPr id="8"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21</a:t>
            </a:fld>
            <a:endParaRPr lang="en-IN" b="1" dirty="0"/>
          </a:p>
        </p:txBody>
      </p:sp>
      <p:grpSp>
        <p:nvGrpSpPr>
          <p:cNvPr id="25" name="Group 24"/>
          <p:cNvGrpSpPr/>
          <p:nvPr/>
        </p:nvGrpSpPr>
        <p:grpSpPr>
          <a:xfrm>
            <a:off x="7816858" y="1537291"/>
            <a:ext cx="2527291" cy="730241"/>
            <a:chOff x="7816859" y="1822573"/>
            <a:chExt cx="1776458" cy="481242"/>
          </a:xfrm>
        </p:grpSpPr>
        <p:sp>
          <p:nvSpPr>
            <p:cNvPr id="24" name="Rounded Rectangle 23"/>
            <p:cNvSpPr/>
            <p:nvPr/>
          </p:nvSpPr>
          <p:spPr>
            <a:xfrm>
              <a:off x="7816859" y="1822573"/>
              <a:ext cx="1776458" cy="481242"/>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879191" y="1886086"/>
              <a:ext cx="1685151" cy="352924"/>
            </a:xfrm>
            <a:prstGeom prst="rect">
              <a:avLst/>
            </a:prstGeom>
          </p:spPr>
          <p:txBody>
            <a:bodyPr wrap="square">
              <a:spAutoFit/>
            </a:bodyPr>
            <a:lstStyle/>
            <a:p>
              <a:pPr algn="ctr">
                <a:lnSpc>
                  <a:spcPct val="90000"/>
                </a:lnSpc>
                <a:defRPr/>
              </a:pPr>
              <a:r>
                <a:rPr lang="en-US" altLang="it-IT" sz="1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Hyperglycemia</a:t>
              </a:r>
            </a:p>
            <a:p>
              <a:pPr algn="ctr">
                <a:lnSpc>
                  <a:spcPct val="90000"/>
                </a:lnSpc>
                <a:defRPr/>
              </a:pPr>
              <a:r>
                <a:rPr lang="en-US" altLang="it-IT" sz="1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Insulin Resistance</a:t>
              </a:r>
            </a:p>
          </p:txBody>
        </p:sp>
      </p:grpSp>
      <p:sp>
        <p:nvSpPr>
          <p:cNvPr id="26" name="TextBox 25"/>
          <p:cNvSpPr txBox="1"/>
          <p:nvPr/>
        </p:nvSpPr>
        <p:spPr>
          <a:xfrm>
            <a:off x="1795419" y="2982666"/>
            <a:ext cx="2349596" cy="1349087"/>
          </a:xfrm>
          <a:prstGeom prst="rect">
            <a:avLst/>
          </a:prstGeom>
          <a:noFill/>
        </p:spPr>
        <p:txBody>
          <a:bodyPr wrap="square" rtlCol="0">
            <a:spAutoFit/>
          </a:bodyPr>
          <a:lstStyle/>
          <a:p>
            <a:pPr algn="ctr">
              <a:lnSpc>
                <a:spcPts val="1400"/>
              </a:lnSpc>
              <a:spcBef>
                <a:spcPts val="600"/>
              </a:spcBef>
            </a:pPr>
            <a:r>
              <a:rPr lang="en-US" sz="1600" b="1" dirty="0">
                <a:solidFill>
                  <a:srgbClr val="FFFF00"/>
                </a:solidFill>
                <a:latin typeface="Arial" panose="020B0604020202020204" pitchFamily="34" charset="0"/>
                <a:cs typeface="Arial" panose="020B0604020202020204" pitchFamily="34" charset="0"/>
              </a:rPr>
              <a:t>Clinical Manifestations</a:t>
            </a:r>
          </a:p>
          <a:p>
            <a:pPr algn="ctr">
              <a:lnSpc>
                <a:spcPts val="1400"/>
              </a:lnSpc>
            </a:pPr>
            <a:r>
              <a:rPr lang="en-US" sz="1400" dirty="0">
                <a:solidFill>
                  <a:schemeClr val="bg1"/>
                </a:solidFill>
                <a:latin typeface="Arial" panose="020B0604020202020204" pitchFamily="34" charset="0"/>
                <a:cs typeface="Arial" panose="020B0604020202020204" pitchFamily="34" charset="0"/>
              </a:rPr>
              <a:t>Central obesity,</a:t>
            </a:r>
          </a:p>
          <a:p>
            <a:pPr algn="ctr">
              <a:lnSpc>
                <a:spcPts val="1400"/>
              </a:lnSpc>
            </a:pPr>
            <a:r>
              <a:rPr lang="en-US" sz="1400" dirty="0">
                <a:solidFill>
                  <a:schemeClr val="bg1"/>
                </a:solidFill>
                <a:latin typeface="Arial" panose="020B0604020202020204" pitchFamily="34" charset="0"/>
                <a:cs typeface="Arial" panose="020B0604020202020204" pitchFamily="34" charset="0"/>
              </a:rPr>
              <a:t>atherosclerosis, hypertension,</a:t>
            </a:r>
          </a:p>
          <a:p>
            <a:pPr algn="ctr">
              <a:lnSpc>
                <a:spcPts val="1400"/>
              </a:lnSpc>
            </a:pPr>
            <a:r>
              <a:rPr lang="en-US" sz="1400" dirty="0">
                <a:solidFill>
                  <a:schemeClr val="bg1"/>
                </a:solidFill>
                <a:latin typeface="Arial" panose="020B0604020202020204" pitchFamily="34" charset="0"/>
                <a:cs typeface="Arial" panose="020B0604020202020204" pitchFamily="34" charset="0"/>
              </a:rPr>
              <a:t>polycystic ovary syndrome</a:t>
            </a:r>
          </a:p>
          <a:p>
            <a:pPr algn="ctr">
              <a:lnSpc>
                <a:spcPts val="1400"/>
              </a:lnSpc>
            </a:pPr>
            <a:r>
              <a:rPr lang="en-US" sz="1400" dirty="0">
                <a:solidFill>
                  <a:schemeClr val="bg1"/>
                </a:solidFill>
                <a:latin typeface="Arial" panose="020B0604020202020204" pitchFamily="34" charset="0"/>
                <a:cs typeface="Arial" panose="020B0604020202020204" pitchFamily="34" charset="0"/>
              </a:rPr>
              <a:t>NAFLD/NASH, OSAS</a:t>
            </a:r>
          </a:p>
        </p:txBody>
      </p:sp>
      <p:sp>
        <p:nvSpPr>
          <p:cNvPr id="27" name="TextBox 26"/>
          <p:cNvSpPr txBox="1"/>
          <p:nvPr/>
        </p:nvSpPr>
        <p:spPr>
          <a:xfrm>
            <a:off x="1411773" y="4684686"/>
            <a:ext cx="3073670" cy="271869"/>
          </a:xfrm>
          <a:prstGeom prst="rect">
            <a:avLst/>
          </a:prstGeom>
          <a:noFill/>
        </p:spPr>
        <p:txBody>
          <a:bodyPr wrap="square" rtlCol="0">
            <a:spAutoFit/>
          </a:bodyPr>
          <a:lstStyle/>
          <a:p>
            <a:pPr algn="ctr">
              <a:lnSpc>
                <a:spcPts val="1400"/>
              </a:lnSpc>
              <a:spcBef>
                <a:spcPts val="600"/>
              </a:spcBef>
            </a:pPr>
            <a:r>
              <a:rPr lang="en-US" sz="1400" b="1" dirty="0">
                <a:solidFill>
                  <a:srgbClr val="FFFF00"/>
                </a:solidFill>
                <a:latin typeface="Arial" panose="020B0604020202020204" pitchFamily="34" charset="0"/>
                <a:cs typeface="Arial" panose="020B0604020202020204" pitchFamily="34" charset="0"/>
              </a:rPr>
              <a:t>Biochemical Abnormalities</a:t>
            </a:r>
          </a:p>
        </p:txBody>
      </p:sp>
      <p:sp>
        <p:nvSpPr>
          <p:cNvPr id="28" name="TextBox 27"/>
          <p:cNvSpPr txBox="1"/>
          <p:nvPr/>
        </p:nvSpPr>
        <p:spPr>
          <a:xfrm>
            <a:off x="1318507" y="4915548"/>
            <a:ext cx="1604805" cy="990015"/>
          </a:xfrm>
          <a:prstGeom prst="rect">
            <a:avLst/>
          </a:prstGeom>
          <a:noFill/>
        </p:spPr>
        <p:txBody>
          <a:bodyPr wrap="square" rtlCol="0">
            <a:spAutoFit/>
          </a:bodyPr>
          <a:lstStyle/>
          <a:p>
            <a:pPr algn="ctr">
              <a:lnSpc>
                <a:spcPts val="1400"/>
              </a:lnSpc>
            </a:pPr>
            <a:r>
              <a:rPr lang="en-US" sz="1400" b="1" i="1" dirty="0">
                <a:solidFill>
                  <a:schemeClr val="bg1"/>
                </a:solidFill>
                <a:latin typeface="Arial" panose="020B0604020202020204" pitchFamily="34" charset="0"/>
                <a:cs typeface="Arial" panose="020B0604020202020204" pitchFamily="34" charset="0"/>
              </a:rPr>
              <a:t>Carbohydrate:</a:t>
            </a:r>
          </a:p>
          <a:p>
            <a:pPr algn="ctr">
              <a:lnSpc>
                <a:spcPts val="1400"/>
              </a:lnSpc>
            </a:pPr>
            <a:r>
              <a:rPr lang="en-US" sz="1400" dirty="0">
                <a:solidFill>
                  <a:schemeClr val="bg1"/>
                </a:solidFill>
                <a:latin typeface="Arial" panose="020B0604020202020204" pitchFamily="34" charset="0"/>
                <a:cs typeface="Arial" panose="020B0604020202020204" pitchFamily="34" charset="0"/>
              </a:rPr>
              <a:t>Insulin resistance</a:t>
            </a:r>
          </a:p>
          <a:p>
            <a:pPr algn="ctr">
              <a:lnSpc>
                <a:spcPts val="1400"/>
              </a:lnSpc>
            </a:pPr>
            <a:r>
              <a:rPr lang="en-US" sz="1400" dirty="0">
                <a:solidFill>
                  <a:schemeClr val="bg1"/>
                </a:solidFill>
                <a:latin typeface="Arial" panose="020B0604020202020204" pitchFamily="34" charset="0"/>
                <a:cs typeface="Arial" panose="020B0604020202020204" pitchFamily="34" charset="0"/>
              </a:rPr>
              <a:t>Hyperinsulinemia</a:t>
            </a:r>
          </a:p>
          <a:p>
            <a:pPr algn="ctr">
              <a:lnSpc>
                <a:spcPts val="1400"/>
              </a:lnSpc>
            </a:pPr>
            <a:r>
              <a:rPr lang="en-US" sz="1400" dirty="0">
                <a:solidFill>
                  <a:schemeClr val="bg1"/>
                </a:solidFill>
                <a:latin typeface="Arial" panose="020B0604020202020204" pitchFamily="34" charset="0"/>
                <a:cs typeface="Arial" panose="020B0604020202020204" pitchFamily="34" charset="0"/>
              </a:rPr>
              <a:t>Glucose intolerance</a:t>
            </a:r>
          </a:p>
        </p:txBody>
      </p:sp>
      <p:grpSp>
        <p:nvGrpSpPr>
          <p:cNvPr id="32" name="Group 31"/>
          <p:cNvGrpSpPr/>
          <p:nvPr/>
        </p:nvGrpSpPr>
        <p:grpSpPr>
          <a:xfrm>
            <a:off x="2867062" y="4915548"/>
            <a:ext cx="1559062" cy="1169551"/>
            <a:chOff x="2047608" y="4967670"/>
            <a:chExt cx="1559062" cy="1169551"/>
          </a:xfrm>
        </p:grpSpPr>
        <p:sp>
          <p:nvSpPr>
            <p:cNvPr id="29" name="TextBox 28"/>
            <p:cNvSpPr txBox="1"/>
            <p:nvPr/>
          </p:nvSpPr>
          <p:spPr>
            <a:xfrm>
              <a:off x="2047608" y="4967670"/>
              <a:ext cx="1559062" cy="1169551"/>
            </a:xfrm>
            <a:prstGeom prst="rect">
              <a:avLst/>
            </a:prstGeom>
            <a:noFill/>
          </p:spPr>
          <p:txBody>
            <a:bodyPr wrap="square" rtlCol="0">
              <a:spAutoFit/>
            </a:bodyPr>
            <a:lstStyle/>
            <a:p>
              <a:pPr algn="ctr">
                <a:lnSpc>
                  <a:spcPts val="1400"/>
                </a:lnSpc>
              </a:pPr>
              <a:r>
                <a:rPr lang="en-US" sz="1400" b="1" i="1" dirty="0">
                  <a:solidFill>
                    <a:schemeClr val="bg1"/>
                  </a:solidFill>
                  <a:latin typeface="Arial" panose="020B0604020202020204" pitchFamily="34" charset="0"/>
                  <a:cs typeface="Arial" panose="020B0604020202020204" pitchFamily="34" charset="0"/>
                </a:rPr>
                <a:t>Lipid:</a:t>
              </a:r>
            </a:p>
            <a:p>
              <a:pPr algn="ctr">
                <a:lnSpc>
                  <a:spcPts val="1400"/>
                </a:lnSpc>
              </a:pPr>
              <a:r>
                <a:rPr lang="en-US" sz="1400" dirty="0">
                  <a:solidFill>
                    <a:schemeClr val="bg1"/>
                  </a:solidFill>
                  <a:latin typeface="Arial" panose="020B0604020202020204" pitchFamily="34" charset="0"/>
                  <a:cs typeface="Arial" panose="020B0604020202020204" pitchFamily="34" charset="0"/>
                </a:rPr>
                <a:t>High TG</a:t>
              </a:r>
            </a:p>
            <a:p>
              <a:pPr algn="ctr">
                <a:lnSpc>
                  <a:spcPts val="1400"/>
                </a:lnSpc>
              </a:pPr>
              <a:r>
                <a:rPr lang="en-US" sz="1400" dirty="0">
                  <a:solidFill>
                    <a:schemeClr val="bg1"/>
                  </a:solidFill>
                  <a:latin typeface="Arial" panose="020B0604020202020204" pitchFamily="34" charset="0"/>
                  <a:cs typeface="Arial" panose="020B0604020202020204" pitchFamily="34" charset="0"/>
                </a:rPr>
                <a:t>Low HDL-C Small, </a:t>
              </a:r>
              <a:br>
                <a:rPr lang="en-US" sz="1400" dirty="0">
                  <a:solidFill>
                    <a:schemeClr val="bg1"/>
                  </a:solidFill>
                  <a:latin typeface="Arial" panose="020B0604020202020204" pitchFamily="34" charset="0"/>
                  <a:cs typeface="Arial" panose="020B0604020202020204" pitchFamily="34" charset="0"/>
                </a:rPr>
              </a:br>
              <a:r>
                <a:rPr lang="en-US" sz="1400" dirty="0" err="1">
                  <a:solidFill>
                    <a:schemeClr val="bg1"/>
                  </a:solidFill>
                  <a:latin typeface="Arial" panose="020B0604020202020204" pitchFamily="34" charset="0"/>
                  <a:cs typeface="Arial" panose="020B0604020202020204" pitchFamily="34" charset="0"/>
                </a:rPr>
                <a:t>denseLDL</a:t>
              </a:r>
              <a:r>
                <a:rPr lang="en-US" sz="1400" dirty="0">
                  <a:solidFill>
                    <a:schemeClr val="bg1"/>
                  </a:solidFill>
                  <a:latin typeface="Arial" panose="020B0604020202020204" pitchFamily="34" charset="0"/>
                  <a:cs typeface="Arial" panose="020B0604020202020204" pitchFamily="34" charset="0"/>
                </a:rPr>
                <a:t> particles</a:t>
              </a:r>
            </a:p>
          </p:txBody>
        </p:sp>
        <p:cxnSp>
          <p:nvCxnSpPr>
            <p:cNvPr id="31" name="Straight Connector 30"/>
            <p:cNvCxnSpPr/>
            <p:nvPr/>
          </p:nvCxnSpPr>
          <p:spPr>
            <a:xfrm>
              <a:off x="2129154" y="5318715"/>
              <a:ext cx="0" cy="70616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211272" y="3800213"/>
            <a:ext cx="4493815" cy="0"/>
          </a:xfrm>
          <a:prstGeom prst="line">
            <a:avLst/>
          </a:prstGeom>
          <a:ln w="19050">
            <a:solidFill>
              <a:srgbClr val="52CDF9"/>
            </a:soli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8550746" y="3657210"/>
            <a:ext cx="308684" cy="308684"/>
            <a:chOff x="5738924" y="4405074"/>
            <a:chExt cx="308684" cy="308684"/>
          </a:xfrm>
        </p:grpSpPr>
        <p:sp>
          <p:nvSpPr>
            <p:cNvPr id="38" name="Oval 37"/>
            <p:cNvSpPr/>
            <p:nvPr/>
          </p:nvSpPr>
          <p:spPr>
            <a:xfrm>
              <a:off x="5738924" y="4405074"/>
              <a:ext cx="308684" cy="308684"/>
            </a:xfrm>
            <a:prstGeom prst="ellipse">
              <a:avLst/>
            </a:prstGeom>
            <a:solidFill>
              <a:srgbClr val="002060"/>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p:cNvSpPr/>
            <p:nvPr/>
          </p:nvSpPr>
          <p:spPr>
            <a:xfrm>
              <a:off x="5805181" y="4471331"/>
              <a:ext cx="176170" cy="176170"/>
            </a:xfrm>
            <a:prstGeom prst="ellipse">
              <a:avLst/>
            </a:prstGeom>
            <a:solidFill>
              <a:srgbClr val="52CDF9"/>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35" name="Straight Connector 34"/>
          <p:cNvCxnSpPr/>
          <p:nvPr/>
        </p:nvCxnSpPr>
        <p:spPr>
          <a:xfrm>
            <a:off x="4369874" y="5122235"/>
            <a:ext cx="4335213" cy="0"/>
          </a:xfrm>
          <a:prstGeom prst="line">
            <a:avLst/>
          </a:prstGeom>
          <a:ln w="19050">
            <a:solidFill>
              <a:srgbClr val="52CDF9"/>
            </a:soli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550746" y="4967893"/>
            <a:ext cx="308684" cy="308684"/>
            <a:chOff x="5738924" y="4405074"/>
            <a:chExt cx="308684" cy="308684"/>
          </a:xfrm>
        </p:grpSpPr>
        <p:sp>
          <p:nvSpPr>
            <p:cNvPr id="42" name="Oval 41"/>
            <p:cNvSpPr/>
            <p:nvPr/>
          </p:nvSpPr>
          <p:spPr>
            <a:xfrm>
              <a:off x="5738924" y="4405074"/>
              <a:ext cx="308684" cy="308684"/>
            </a:xfrm>
            <a:prstGeom prst="ellipse">
              <a:avLst/>
            </a:prstGeom>
            <a:solidFill>
              <a:srgbClr val="002060"/>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p:cNvSpPr/>
            <p:nvPr/>
          </p:nvSpPr>
          <p:spPr>
            <a:xfrm>
              <a:off x="5805181" y="4471331"/>
              <a:ext cx="176170" cy="176170"/>
            </a:xfrm>
            <a:prstGeom prst="ellipse">
              <a:avLst/>
            </a:prstGeom>
            <a:solidFill>
              <a:srgbClr val="52CDF9"/>
            </a:solid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p:cNvGrpSpPr/>
          <p:nvPr/>
        </p:nvGrpSpPr>
        <p:grpSpPr>
          <a:xfrm>
            <a:off x="1337601" y="134733"/>
            <a:ext cx="9551254" cy="492443"/>
            <a:chOff x="1337601" y="134733"/>
            <a:chExt cx="9551254" cy="492443"/>
          </a:xfrm>
        </p:grpSpPr>
        <p:sp>
          <p:nvSpPr>
            <p:cNvPr id="4" name="Rectangle 3">
              <a:extLst>
                <a:ext uri="{FF2B5EF4-FFF2-40B4-BE49-F238E27FC236}">
                  <a16:creationId xmlns:a16="http://schemas.microsoft.com/office/drawing/2014/main" id="{EF0D943D-3224-4B0F-B549-573AC881568B}"/>
                </a:ext>
              </a:extLst>
            </p:cNvPr>
            <p:cNvSpPr/>
            <p:nvPr/>
          </p:nvSpPr>
          <p:spPr>
            <a:xfrm>
              <a:off x="2948608" y="134733"/>
              <a:ext cx="6294785" cy="492443"/>
            </a:xfrm>
            <a:prstGeom prst="rect">
              <a:avLst/>
            </a:prstGeom>
          </p:spPr>
          <p:txBody>
            <a:bodyPr wrap="square" lIns="0" tIns="0" rIns="0" bIns="0">
              <a:spAutoFit/>
            </a:bodyPr>
            <a:lstStyle/>
            <a:p>
              <a:pPr lvl="0" algn="ctr">
                <a:defRPr/>
              </a:pPr>
              <a:r>
                <a:rPr lang="en-US" sz="3200" b="1" dirty="0">
                  <a:solidFill>
                    <a:srgbClr val="0078D2"/>
                  </a:solidFill>
                  <a:latin typeface="Arial" panose="020B0604020202020204" pitchFamily="34" charset="0"/>
                  <a:cs typeface="Arial" panose="020B0604020202020204" pitchFamily="34" charset="0"/>
                </a:rPr>
                <a:t>THE METABOLIC SYNDROME</a:t>
              </a:r>
              <a:endParaRPr lang="it-IT" sz="2400" dirty="0">
                <a:latin typeface="Arial" panose="020B0604020202020204" pitchFamily="34" charset="0"/>
                <a:cs typeface="Arial" panose="020B0604020202020204" pitchFamily="34" charset="0"/>
              </a:endParaRPr>
            </a:p>
          </p:txBody>
        </p:sp>
        <p:grpSp>
          <p:nvGrpSpPr>
            <p:cNvPr id="46" name="Group 45"/>
            <p:cNvGrpSpPr/>
            <p:nvPr/>
          </p:nvGrpSpPr>
          <p:grpSpPr>
            <a:xfrm>
              <a:off x="1337601" y="380953"/>
              <a:ext cx="9551254" cy="0"/>
              <a:chOff x="2234322" y="-361168"/>
              <a:chExt cx="9551254" cy="0"/>
            </a:xfrm>
          </p:grpSpPr>
          <p:cxnSp>
            <p:nvCxnSpPr>
              <p:cNvPr id="33" name="Straight Connector 32"/>
              <p:cNvCxnSpPr/>
              <p:nvPr/>
            </p:nvCxnSpPr>
            <p:spPr>
              <a:xfrm>
                <a:off x="9940383" y="-361168"/>
                <a:ext cx="184519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234322" y="-361168"/>
                <a:ext cx="184519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2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500"/>
                                        <p:tgtEl>
                                          <p:spTgt spid="3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4564433" y="6248401"/>
            <a:ext cx="306313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5447" tIns="47723" rIns="95447" bIns="47723" anchor="ct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0"/>
              </a:spcBef>
              <a:buClrTx/>
              <a:buSzTx/>
              <a:buFontTx/>
              <a:buNone/>
            </a:pPr>
            <a:endParaRPr lang="en-US" altLang="it-IT" sz="2479">
              <a:latin typeface="Times New Roman" pitchFamily="18" charset="0"/>
            </a:endParaRPr>
          </a:p>
        </p:txBody>
      </p:sp>
      <p:grpSp>
        <p:nvGrpSpPr>
          <p:cNvPr id="77827" name="Group 3"/>
          <p:cNvGrpSpPr>
            <a:grpSpLocks/>
          </p:cNvGrpSpPr>
          <p:nvPr/>
        </p:nvGrpSpPr>
        <p:grpSpPr bwMode="auto">
          <a:xfrm>
            <a:off x="4772971" y="1550988"/>
            <a:ext cx="2005056" cy="4292600"/>
            <a:chOff x="2369" y="977"/>
            <a:chExt cx="1320" cy="2704"/>
          </a:xfrm>
        </p:grpSpPr>
        <p:sp>
          <p:nvSpPr>
            <p:cNvPr id="77854" name="Freeform 4"/>
            <p:cNvSpPr>
              <a:spLocks/>
            </p:cNvSpPr>
            <p:nvPr/>
          </p:nvSpPr>
          <p:spPr bwMode="auto">
            <a:xfrm>
              <a:off x="2563" y="1240"/>
              <a:ext cx="168" cy="166"/>
            </a:xfrm>
            <a:custGeom>
              <a:avLst/>
              <a:gdLst>
                <a:gd name="T0" fmla="*/ 69 w 168"/>
                <a:gd name="T1" fmla="*/ 0 h 166"/>
                <a:gd name="T2" fmla="*/ 17 w 168"/>
                <a:gd name="T3" fmla="*/ 2 h 166"/>
                <a:gd name="T4" fmla="*/ 63 w 168"/>
                <a:gd name="T5" fmla="*/ 9 h 166"/>
                <a:gd name="T6" fmla="*/ 17 w 168"/>
                <a:gd name="T7" fmla="*/ 15 h 166"/>
                <a:gd name="T8" fmla="*/ 41 w 168"/>
                <a:gd name="T9" fmla="*/ 19 h 166"/>
                <a:gd name="T10" fmla="*/ 24 w 168"/>
                <a:gd name="T11" fmla="*/ 29 h 166"/>
                <a:gd name="T12" fmla="*/ 52 w 168"/>
                <a:gd name="T13" fmla="*/ 29 h 166"/>
                <a:gd name="T14" fmla="*/ 7 w 168"/>
                <a:gd name="T15" fmla="*/ 42 h 166"/>
                <a:gd name="T16" fmla="*/ 56 w 168"/>
                <a:gd name="T17" fmla="*/ 40 h 166"/>
                <a:gd name="T18" fmla="*/ 24 w 168"/>
                <a:gd name="T19" fmla="*/ 55 h 166"/>
                <a:gd name="T20" fmla="*/ 26 w 168"/>
                <a:gd name="T21" fmla="*/ 53 h 166"/>
                <a:gd name="T22" fmla="*/ 30 w 168"/>
                <a:gd name="T23" fmla="*/ 52 h 166"/>
                <a:gd name="T24" fmla="*/ 37 w 168"/>
                <a:gd name="T25" fmla="*/ 48 h 166"/>
                <a:gd name="T26" fmla="*/ 45 w 168"/>
                <a:gd name="T27" fmla="*/ 44 h 166"/>
                <a:gd name="T28" fmla="*/ 52 w 168"/>
                <a:gd name="T29" fmla="*/ 40 h 166"/>
                <a:gd name="T30" fmla="*/ 56 w 168"/>
                <a:gd name="T31" fmla="*/ 38 h 166"/>
                <a:gd name="T32" fmla="*/ 59 w 168"/>
                <a:gd name="T33" fmla="*/ 36 h 166"/>
                <a:gd name="T34" fmla="*/ 59 w 168"/>
                <a:gd name="T35" fmla="*/ 38 h 166"/>
                <a:gd name="T36" fmla="*/ 56 w 168"/>
                <a:gd name="T37" fmla="*/ 40 h 166"/>
                <a:gd name="T38" fmla="*/ 52 w 168"/>
                <a:gd name="T39" fmla="*/ 44 h 166"/>
                <a:gd name="T40" fmla="*/ 45 w 168"/>
                <a:gd name="T41" fmla="*/ 48 h 166"/>
                <a:gd name="T42" fmla="*/ 37 w 168"/>
                <a:gd name="T43" fmla="*/ 52 h 166"/>
                <a:gd name="T44" fmla="*/ 30 w 168"/>
                <a:gd name="T45" fmla="*/ 55 h 166"/>
                <a:gd name="T46" fmla="*/ 24 w 168"/>
                <a:gd name="T47" fmla="*/ 59 h 166"/>
                <a:gd name="T48" fmla="*/ 17 w 168"/>
                <a:gd name="T49" fmla="*/ 63 h 166"/>
                <a:gd name="T50" fmla="*/ 14 w 168"/>
                <a:gd name="T51" fmla="*/ 65 h 166"/>
                <a:gd name="T52" fmla="*/ 41 w 168"/>
                <a:gd name="T53" fmla="*/ 65 h 166"/>
                <a:gd name="T54" fmla="*/ 14 w 168"/>
                <a:gd name="T55" fmla="*/ 86 h 166"/>
                <a:gd name="T56" fmla="*/ 69 w 168"/>
                <a:gd name="T57" fmla="*/ 73 h 166"/>
                <a:gd name="T58" fmla="*/ 0 w 168"/>
                <a:gd name="T59" fmla="*/ 96 h 166"/>
                <a:gd name="T60" fmla="*/ 41 w 168"/>
                <a:gd name="T61" fmla="*/ 92 h 166"/>
                <a:gd name="T62" fmla="*/ 17 w 168"/>
                <a:gd name="T63" fmla="*/ 105 h 166"/>
                <a:gd name="T64" fmla="*/ 69 w 168"/>
                <a:gd name="T65" fmla="*/ 92 h 166"/>
                <a:gd name="T66" fmla="*/ 45 w 168"/>
                <a:gd name="T67" fmla="*/ 109 h 166"/>
                <a:gd name="T68" fmla="*/ 73 w 168"/>
                <a:gd name="T69" fmla="*/ 105 h 166"/>
                <a:gd name="T70" fmla="*/ 45 w 168"/>
                <a:gd name="T71" fmla="*/ 124 h 166"/>
                <a:gd name="T72" fmla="*/ 73 w 168"/>
                <a:gd name="T73" fmla="*/ 119 h 166"/>
                <a:gd name="T74" fmla="*/ 56 w 168"/>
                <a:gd name="T75" fmla="*/ 142 h 166"/>
                <a:gd name="T76" fmla="*/ 97 w 168"/>
                <a:gd name="T77" fmla="*/ 119 h 166"/>
                <a:gd name="T78" fmla="*/ 80 w 168"/>
                <a:gd name="T79" fmla="*/ 146 h 166"/>
                <a:gd name="T80" fmla="*/ 120 w 168"/>
                <a:gd name="T81" fmla="*/ 119 h 166"/>
                <a:gd name="T82" fmla="*/ 80 w 168"/>
                <a:gd name="T83" fmla="*/ 146 h 166"/>
                <a:gd name="T84" fmla="*/ 132 w 168"/>
                <a:gd name="T85" fmla="*/ 128 h 166"/>
                <a:gd name="T86" fmla="*/ 87 w 168"/>
                <a:gd name="T87" fmla="*/ 165 h 166"/>
                <a:gd name="T88" fmla="*/ 137 w 168"/>
                <a:gd name="T89" fmla="*/ 147 h 166"/>
                <a:gd name="T90" fmla="*/ 87 w 168"/>
                <a:gd name="T91" fmla="*/ 165 h 166"/>
                <a:gd name="T92" fmla="*/ 167 w 168"/>
                <a:gd name="T93" fmla="*/ 147 h 1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8"/>
                <a:gd name="T142" fmla="*/ 0 h 166"/>
                <a:gd name="T143" fmla="*/ 168 w 168"/>
                <a:gd name="T144" fmla="*/ 166 h 1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8" h="166">
                  <a:moveTo>
                    <a:pt x="69" y="0"/>
                  </a:moveTo>
                  <a:lnTo>
                    <a:pt x="17" y="2"/>
                  </a:lnTo>
                  <a:lnTo>
                    <a:pt x="63" y="9"/>
                  </a:lnTo>
                  <a:lnTo>
                    <a:pt x="17" y="15"/>
                  </a:lnTo>
                  <a:lnTo>
                    <a:pt x="41" y="19"/>
                  </a:lnTo>
                  <a:lnTo>
                    <a:pt x="24" y="29"/>
                  </a:lnTo>
                  <a:lnTo>
                    <a:pt x="52" y="29"/>
                  </a:lnTo>
                  <a:lnTo>
                    <a:pt x="7" y="42"/>
                  </a:lnTo>
                  <a:lnTo>
                    <a:pt x="56" y="40"/>
                  </a:lnTo>
                  <a:lnTo>
                    <a:pt x="24" y="55"/>
                  </a:lnTo>
                  <a:lnTo>
                    <a:pt x="26" y="53"/>
                  </a:lnTo>
                  <a:lnTo>
                    <a:pt x="30" y="52"/>
                  </a:lnTo>
                  <a:lnTo>
                    <a:pt x="37" y="48"/>
                  </a:lnTo>
                  <a:lnTo>
                    <a:pt x="45" y="44"/>
                  </a:lnTo>
                  <a:lnTo>
                    <a:pt x="52" y="40"/>
                  </a:lnTo>
                  <a:lnTo>
                    <a:pt x="56" y="38"/>
                  </a:lnTo>
                  <a:lnTo>
                    <a:pt x="59" y="36"/>
                  </a:lnTo>
                  <a:lnTo>
                    <a:pt x="59" y="38"/>
                  </a:lnTo>
                  <a:lnTo>
                    <a:pt x="56" y="40"/>
                  </a:lnTo>
                  <a:lnTo>
                    <a:pt x="52" y="44"/>
                  </a:lnTo>
                  <a:lnTo>
                    <a:pt x="45" y="48"/>
                  </a:lnTo>
                  <a:lnTo>
                    <a:pt x="37" y="52"/>
                  </a:lnTo>
                  <a:lnTo>
                    <a:pt x="30" y="55"/>
                  </a:lnTo>
                  <a:lnTo>
                    <a:pt x="24" y="59"/>
                  </a:lnTo>
                  <a:lnTo>
                    <a:pt x="17" y="63"/>
                  </a:lnTo>
                  <a:lnTo>
                    <a:pt x="14" y="65"/>
                  </a:lnTo>
                  <a:lnTo>
                    <a:pt x="41" y="65"/>
                  </a:lnTo>
                  <a:lnTo>
                    <a:pt x="14" y="86"/>
                  </a:lnTo>
                  <a:lnTo>
                    <a:pt x="69" y="73"/>
                  </a:lnTo>
                  <a:lnTo>
                    <a:pt x="0" y="96"/>
                  </a:lnTo>
                  <a:lnTo>
                    <a:pt x="41" y="92"/>
                  </a:lnTo>
                  <a:lnTo>
                    <a:pt x="17" y="105"/>
                  </a:lnTo>
                  <a:lnTo>
                    <a:pt x="69" y="92"/>
                  </a:lnTo>
                  <a:lnTo>
                    <a:pt x="45" y="109"/>
                  </a:lnTo>
                  <a:lnTo>
                    <a:pt x="73" y="105"/>
                  </a:lnTo>
                  <a:lnTo>
                    <a:pt x="45" y="124"/>
                  </a:lnTo>
                  <a:lnTo>
                    <a:pt x="73" y="119"/>
                  </a:lnTo>
                  <a:lnTo>
                    <a:pt x="56" y="142"/>
                  </a:lnTo>
                  <a:lnTo>
                    <a:pt x="97" y="119"/>
                  </a:lnTo>
                  <a:lnTo>
                    <a:pt x="80" y="146"/>
                  </a:lnTo>
                  <a:lnTo>
                    <a:pt x="120" y="119"/>
                  </a:lnTo>
                  <a:lnTo>
                    <a:pt x="80" y="146"/>
                  </a:lnTo>
                  <a:lnTo>
                    <a:pt x="132" y="128"/>
                  </a:lnTo>
                  <a:lnTo>
                    <a:pt x="87" y="165"/>
                  </a:lnTo>
                  <a:lnTo>
                    <a:pt x="137" y="147"/>
                  </a:lnTo>
                  <a:lnTo>
                    <a:pt x="87" y="165"/>
                  </a:lnTo>
                  <a:lnTo>
                    <a:pt x="167" y="14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55" name="Freeform 5"/>
            <p:cNvSpPr>
              <a:spLocks/>
            </p:cNvSpPr>
            <p:nvPr/>
          </p:nvSpPr>
          <p:spPr bwMode="auto">
            <a:xfrm>
              <a:off x="2524" y="1107"/>
              <a:ext cx="811" cy="590"/>
            </a:xfrm>
            <a:custGeom>
              <a:avLst/>
              <a:gdLst>
                <a:gd name="T0" fmla="*/ 684 w 811"/>
                <a:gd name="T1" fmla="*/ 183 h 590"/>
                <a:gd name="T2" fmla="*/ 796 w 811"/>
                <a:gd name="T3" fmla="*/ 261 h 590"/>
                <a:gd name="T4" fmla="*/ 805 w 811"/>
                <a:gd name="T5" fmla="*/ 300 h 590"/>
                <a:gd name="T6" fmla="*/ 767 w 811"/>
                <a:gd name="T7" fmla="*/ 327 h 590"/>
                <a:gd name="T8" fmla="*/ 697 w 811"/>
                <a:gd name="T9" fmla="*/ 340 h 590"/>
                <a:gd name="T10" fmla="*/ 616 w 811"/>
                <a:gd name="T11" fmla="*/ 330 h 590"/>
                <a:gd name="T12" fmla="*/ 599 w 811"/>
                <a:gd name="T13" fmla="*/ 296 h 590"/>
                <a:gd name="T14" fmla="*/ 583 w 811"/>
                <a:gd name="T15" fmla="*/ 300 h 590"/>
                <a:gd name="T16" fmla="*/ 545 w 811"/>
                <a:gd name="T17" fmla="*/ 302 h 590"/>
                <a:gd name="T18" fmla="*/ 530 w 811"/>
                <a:gd name="T19" fmla="*/ 279 h 590"/>
                <a:gd name="T20" fmla="*/ 534 w 811"/>
                <a:gd name="T21" fmla="*/ 269 h 590"/>
                <a:gd name="T22" fmla="*/ 528 w 811"/>
                <a:gd name="T23" fmla="*/ 288 h 590"/>
                <a:gd name="T24" fmla="*/ 557 w 811"/>
                <a:gd name="T25" fmla="*/ 303 h 590"/>
                <a:gd name="T26" fmla="*/ 566 w 811"/>
                <a:gd name="T27" fmla="*/ 307 h 590"/>
                <a:gd name="T28" fmla="*/ 599 w 811"/>
                <a:gd name="T29" fmla="*/ 327 h 590"/>
                <a:gd name="T30" fmla="*/ 609 w 811"/>
                <a:gd name="T31" fmla="*/ 342 h 590"/>
                <a:gd name="T32" fmla="*/ 634 w 811"/>
                <a:gd name="T33" fmla="*/ 386 h 590"/>
                <a:gd name="T34" fmla="*/ 671 w 811"/>
                <a:gd name="T35" fmla="*/ 447 h 590"/>
                <a:gd name="T36" fmla="*/ 666 w 811"/>
                <a:gd name="T37" fmla="*/ 478 h 590"/>
                <a:gd name="T38" fmla="*/ 604 w 811"/>
                <a:gd name="T39" fmla="*/ 536 h 590"/>
                <a:gd name="T40" fmla="*/ 502 w 811"/>
                <a:gd name="T41" fmla="*/ 566 h 590"/>
                <a:gd name="T42" fmla="*/ 344 w 811"/>
                <a:gd name="T43" fmla="*/ 578 h 590"/>
                <a:gd name="T44" fmla="*/ 254 w 811"/>
                <a:gd name="T45" fmla="*/ 568 h 590"/>
                <a:gd name="T46" fmla="*/ 256 w 811"/>
                <a:gd name="T47" fmla="*/ 566 h 590"/>
                <a:gd name="T48" fmla="*/ 304 w 811"/>
                <a:gd name="T49" fmla="*/ 576 h 590"/>
                <a:gd name="T50" fmla="*/ 315 w 811"/>
                <a:gd name="T51" fmla="*/ 578 h 590"/>
                <a:gd name="T52" fmla="*/ 263 w 811"/>
                <a:gd name="T53" fmla="*/ 586 h 590"/>
                <a:gd name="T54" fmla="*/ 208 w 811"/>
                <a:gd name="T55" fmla="*/ 589 h 590"/>
                <a:gd name="T56" fmla="*/ 193 w 811"/>
                <a:gd name="T57" fmla="*/ 587 h 590"/>
                <a:gd name="T58" fmla="*/ 176 w 811"/>
                <a:gd name="T59" fmla="*/ 582 h 590"/>
                <a:gd name="T60" fmla="*/ 138 w 811"/>
                <a:gd name="T61" fmla="*/ 559 h 590"/>
                <a:gd name="T62" fmla="*/ 128 w 811"/>
                <a:gd name="T63" fmla="*/ 538 h 590"/>
                <a:gd name="T64" fmla="*/ 95 w 811"/>
                <a:gd name="T65" fmla="*/ 520 h 590"/>
                <a:gd name="T66" fmla="*/ 43 w 811"/>
                <a:gd name="T67" fmla="*/ 515 h 590"/>
                <a:gd name="T68" fmla="*/ 1 w 811"/>
                <a:gd name="T69" fmla="*/ 505 h 590"/>
                <a:gd name="T70" fmla="*/ 12 w 811"/>
                <a:gd name="T71" fmla="*/ 484 h 590"/>
                <a:gd name="T72" fmla="*/ 43 w 811"/>
                <a:gd name="T73" fmla="*/ 470 h 590"/>
                <a:gd name="T74" fmla="*/ 52 w 811"/>
                <a:gd name="T75" fmla="*/ 463 h 590"/>
                <a:gd name="T76" fmla="*/ 69 w 811"/>
                <a:gd name="T77" fmla="*/ 413 h 590"/>
                <a:gd name="T78" fmla="*/ 108 w 811"/>
                <a:gd name="T79" fmla="*/ 392 h 590"/>
                <a:gd name="T80" fmla="*/ 156 w 811"/>
                <a:gd name="T81" fmla="*/ 398 h 590"/>
                <a:gd name="T82" fmla="*/ 114 w 811"/>
                <a:gd name="T83" fmla="*/ 386 h 590"/>
                <a:gd name="T84" fmla="*/ 95 w 811"/>
                <a:gd name="T85" fmla="*/ 367 h 590"/>
                <a:gd name="T86" fmla="*/ 117 w 811"/>
                <a:gd name="T87" fmla="*/ 328 h 590"/>
                <a:gd name="T88" fmla="*/ 156 w 811"/>
                <a:gd name="T89" fmla="*/ 300 h 590"/>
                <a:gd name="T90" fmla="*/ 176 w 811"/>
                <a:gd name="T91" fmla="*/ 277 h 590"/>
                <a:gd name="T92" fmla="*/ 190 w 811"/>
                <a:gd name="T93" fmla="*/ 252 h 590"/>
                <a:gd name="T94" fmla="*/ 182 w 811"/>
                <a:gd name="T95" fmla="*/ 244 h 590"/>
                <a:gd name="T96" fmla="*/ 188 w 811"/>
                <a:gd name="T97" fmla="*/ 267 h 590"/>
                <a:gd name="T98" fmla="*/ 173 w 811"/>
                <a:gd name="T99" fmla="*/ 273 h 590"/>
                <a:gd name="T100" fmla="*/ 119 w 811"/>
                <a:gd name="T101" fmla="*/ 256 h 590"/>
                <a:gd name="T102" fmla="*/ 102 w 811"/>
                <a:gd name="T103" fmla="*/ 234 h 590"/>
                <a:gd name="T104" fmla="*/ 104 w 811"/>
                <a:gd name="T105" fmla="*/ 221 h 590"/>
                <a:gd name="T106" fmla="*/ 82 w 811"/>
                <a:gd name="T107" fmla="*/ 183 h 590"/>
                <a:gd name="T108" fmla="*/ 84 w 811"/>
                <a:gd name="T109" fmla="*/ 142 h 590"/>
                <a:gd name="T110" fmla="*/ 128 w 811"/>
                <a:gd name="T111" fmla="*/ 119 h 590"/>
                <a:gd name="T112" fmla="*/ 143 w 811"/>
                <a:gd name="T113" fmla="*/ 73 h 590"/>
                <a:gd name="T114" fmla="*/ 512 w 811"/>
                <a:gd name="T115" fmla="*/ 114 h 590"/>
                <a:gd name="T116" fmla="*/ 566 w 811"/>
                <a:gd name="T117" fmla="*/ 129 h 5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1"/>
                <a:gd name="T178" fmla="*/ 0 h 590"/>
                <a:gd name="T179" fmla="*/ 811 w 811"/>
                <a:gd name="T180" fmla="*/ 590 h 5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1" h="590">
                  <a:moveTo>
                    <a:pt x="621" y="148"/>
                  </a:moveTo>
                  <a:lnTo>
                    <a:pt x="630" y="154"/>
                  </a:lnTo>
                  <a:lnTo>
                    <a:pt x="654" y="165"/>
                  </a:lnTo>
                  <a:lnTo>
                    <a:pt x="684" y="183"/>
                  </a:lnTo>
                  <a:lnTo>
                    <a:pt x="721" y="204"/>
                  </a:lnTo>
                  <a:lnTo>
                    <a:pt x="756" y="227"/>
                  </a:lnTo>
                  <a:lnTo>
                    <a:pt x="786" y="250"/>
                  </a:lnTo>
                  <a:lnTo>
                    <a:pt x="796" y="261"/>
                  </a:lnTo>
                  <a:lnTo>
                    <a:pt x="805" y="273"/>
                  </a:lnTo>
                  <a:lnTo>
                    <a:pt x="810" y="282"/>
                  </a:lnTo>
                  <a:lnTo>
                    <a:pt x="810" y="292"/>
                  </a:lnTo>
                  <a:lnTo>
                    <a:pt x="805" y="300"/>
                  </a:lnTo>
                  <a:lnTo>
                    <a:pt x="799" y="307"/>
                  </a:lnTo>
                  <a:lnTo>
                    <a:pt x="791" y="313"/>
                  </a:lnTo>
                  <a:lnTo>
                    <a:pt x="779" y="321"/>
                  </a:lnTo>
                  <a:lnTo>
                    <a:pt x="767" y="327"/>
                  </a:lnTo>
                  <a:lnTo>
                    <a:pt x="751" y="332"/>
                  </a:lnTo>
                  <a:lnTo>
                    <a:pt x="734" y="336"/>
                  </a:lnTo>
                  <a:lnTo>
                    <a:pt x="716" y="338"/>
                  </a:lnTo>
                  <a:lnTo>
                    <a:pt x="697" y="340"/>
                  </a:lnTo>
                  <a:lnTo>
                    <a:pt x="677" y="340"/>
                  </a:lnTo>
                  <a:lnTo>
                    <a:pt x="658" y="338"/>
                  </a:lnTo>
                  <a:lnTo>
                    <a:pt x="638" y="334"/>
                  </a:lnTo>
                  <a:lnTo>
                    <a:pt x="616" y="330"/>
                  </a:lnTo>
                  <a:lnTo>
                    <a:pt x="597" y="323"/>
                  </a:lnTo>
                  <a:lnTo>
                    <a:pt x="580" y="313"/>
                  </a:lnTo>
                  <a:lnTo>
                    <a:pt x="562" y="303"/>
                  </a:lnTo>
                  <a:lnTo>
                    <a:pt x="599" y="296"/>
                  </a:lnTo>
                  <a:lnTo>
                    <a:pt x="597" y="298"/>
                  </a:lnTo>
                  <a:lnTo>
                    <a:pt x="592" y="298"/>
                  </a:lnTo>
                  <a:lnTo>
                    <a:pt x="588" y="300"/>
                  </a:lnTo>
                  <a:lnTo>
                    <a:pt x="583" y="300"/>
                  </a:lnTo>
                  <a:lnTo>
                    <a:pt x="578" y="302"/>
                  </a:lnTo>
                  <a:lnTo>
                    <a:pt x="569" y="302"/>
                  </a:lnTo>
                  <a:lnTo>
                    <a:pt x="562" y="303"/>
                  </a:lnTo>
                  <a:lnTo>
                    <a:pt x="545" y="302"/>
                  </a:lnTo>
                  <a:lnTo>
                    <a:pt x="534" y="298"/>
                  </a:lnTo>
                  <a:lnTo>
                    <a:pt x="528" y="292"/>
                  </a:lnTo>
                  <a:lnTo>
                    <a:pt x="528" y="286"/>
                  </a:lnTo>
                  <a:lnTo>
                    <a:pt x="530" y="279"/>
                  </a:lnTo>
                  <a:lnTo>
                    <a:pt x="531" y="273"/>
                  </a:lnTo>
                  <a:lnTo>
                    <a:pt x="534" y="269"/>
                  </a:lnTo>
                  <a:lnTo>
                    <a:pt x="536" y="269"/>
                  </a:lnTo>
                  <a:lnTo>
                    <a:pt x="534" y="269"/>
                  </a:lnTo>
                  <a:lnTo>
                    <a:pt x="531" y="273"/>
                  </a:lnTo>
                  <a:lnTo>
                    <a:pt x="530" y="277"/>
                  </a:lnTo>
                  <a:lnTo>
                    <a:pt x="530" y="282"/>
                  </a:lnTo>
                  <a:lnTo>
                    <a:pt x="528" y="288"/>
                  </a:lnTo>
                  <a:lnTo>
                    <a:pt x="531" y="294"/>
                  </a:lnTo>
                  <a:lnTo>
                    <a:pt x="536" y="298"/>
                  </a:lnTo>
                  <a:lnTo>
                    <a:pt x="547" y="302"/>
                  </a:lnTo>
                  <a:lnTo>
                    <a:pt x="557" y="303"/>
                  </a:lnTo>
                  <a:lnTo>
                    <a:pt x="564" y="305"/>
                  </a:lnTo>
                  <a:lnTo>
                    <a:pt x="569" y="305"/>
                  </a:lnTo>
                  <a:lnTo>
                    <a:pt x="569" y="307"/>
                  </a:lnTo>
                  <a:lnTo>
                    <a:pt x="566" y="307"/>
                  </a:lnTo>
                  <a:lnTo>
                    <a:pt x="564" y="307"/>
                  </a:lnTo>
                  <a:lnTo>
                    <a:pt x="592" y="323"/>
                  </a:lnTo>
                  <a:lnTo>
                    <a:pt x="595" y="325"/>
                  </a:lnTo>
                  <a:lnTo>
                    <a:pt x="599" y="327"/>
                  </a:lnTo>
                  <a:lnTo>
                    <a:pt x="602" y="328"/>
                  </a:lnTo>
                  <a:lnTo>
                    <a:pt x="606" y="332"/>
                  </a:lnTo>
                  <a:lnTo>
                    <a:pt x="608" y="336"/>
                  </a:lnTo>
                  <a:lnTo>
                    <a:pt x="609" y="342"/>
                  </a:lnTo>
                  <a:lnTo>
                    <a:pt x="609" y="348"/>
                  </a:lnTo>
                  <a:lnTo>
                    <a:pt x="614" y="355"/>
                  </a:lnTo>
                  <a:lnTo>
                    <a:pt x="621" y="369"/>
                  </a:lnTo>
                  <a:lnTo>
                    <a:pt x="634" y="386"/>
                  </a:lnTo>
                  <a:lnTo>
                    <a:pt x="645" y="403"/>
                  </a:lnTo>
                  <a:lnTo>
                    <a:pt x="658" y="422"/>
                  </a:lnTo>
                  <a:lnTo>
                    <a:pt x="668" y="440"/>
                  </a:lnTo>
                  <a:lnTo>
                    <a:pt x="671" y="447"/>
                  </a:lnTo>
                  <a:lnTo>
                    <a:pt x="673" y="455"/>
                  </a:lnTo>
                  <a:lnTo>
                    <a:pt x="673" y="461"/>
                  </a:lnTo>
                  <a:lnTo>
                    <a:pt x="673" y="467"/>
                  </a:lnTo>
                  <a:lnTo>
                    <a:pt x="666" y="478"/>
                  </a:lnTo>
                  <a:lnTo>
                    <a:pt x="656" y="492"/>
                  </a:lnTo>
                  <a:lnTo>
                    <a:pt x="640" y="507"/>
                  </a:lnTo>
                  <a:lnTo>
                    <a:pt x="623" y="520"/>
                  </a:lnTo>
                  <a:lnTo>
                    <a:pt x="604" y="536"/>
                  </a:lnTo>
                  <a:lnTo>
                    <a:pt x="580" y="547"/>
                  </a:lnTo>
                  <a:lnTo>
                    <a:pt x="556" y="557"/>
                  </a:lnTo>
                  <a:lnTo>
                    <a:pt x="530" y="562"/>
                  </a:lnTo>
                  <a:lnTo>
                    <a:pt x="502" y="566"/>
                  </a:lnTo>
                  <a:lnTo>
                    <a:pt x="467" y="572"/>
                  </a:lnTo>
                  <a:lnTo>
                    <a:pt x="427" y="576"/>
                  </a:lnTo>
                  <a:lnTo>
                    <a:pt x="386" y="578"/>
                  </a:lnTo>
                  <a:lnTo>
                    <a:pt x="344" y="578"/>
                  </a:lnTo>
                  <a:lnTo>
                    <a:pt x="306" y="576"/>
                  </a:lnTo>
                  <a:lnTo>
                    <a:pt x="289" y="574"/>
                  </a:lnTo>
                  <a:lnTo>
                    <a:pt x="271" y="572"/>
                  </a:lnTo>
                  <a:lnTo>
                    <a:pt x="254" y="568"/>
                  </a:lnTo>
                  <a:lnTo>
                    <a:pt x="239" y="562"/>
                  </a:lnTo>
                  <a:lnTo>
                    <a:pt x="240" y="562"/>
                  </a:lnTo>
                  <a:lnTo>
                    <a:pt x="247" y="564"/>
                  </a:lnTo>
                  <a:lnTo>
                    <a:pt x="256" y="566"/>
                  </a:lnTo>
                  <a:lnTo>
                    <a:pt x="266" y="570"/>
                  </a:lnTo>
                  <a:lnTo>
                    <a:pt x="280" y="572"/>
                  </a:lnTo>
                  <a:lnTo>
                    <a:pt x="292" y="574"/>
                  </a:lnTo>
                  <a:lnTo>
                    <a:pt x="304" y="576"/>
                  </a:lnTo>
                  <a:lnTo>
                    <a:pt x="315" y="576"/>
                  </a:lnTo>
                  <a:lnTo>
                    <a:pt x="317" y="576"/>
                  </a:lnTo>
                  <a:lnTo>
                    <a:pt x="317" y="578"/>
                  </a:lnTo>
                  <a:lnTo>
                    <a:pt x="315" y="578"/>
                  </a:lnTo>
                  <a:lnTo>
                    <a:pt x="310" y="578"/>
                  </a:lnTo>
                  <a:lnTo>
                    <a:pt x="299" y="580"/>
                  </a:lnTo>
                  <a:lnTo>
                    <a:pt x="282" y="584"/>
                  </a:lnTo>
                  <a:lnTo>
                    <a:pt x="263" y="586"/>
                  </a:lnTo>
                  <a:lnTo>
                    <a:pt x="245" y="587"/>
                  </a:lnTo>
                  <a:lnTo>
                    <a:pt x="228" y="589"/>
                  </a:lnTo>
                  <a:lnTo>
                    <a:pt x="216" y="589"/>
                  </a:lnTo>
                  <a:lnTo>
                    <a:pt x="208" y="589"/>
                  </a:lnTo>
                  <a:lnTo>
                    <a:pt x="204" y="589"/>
                  </a:lnTo>
                  <a:lnTo>
                    <a:pt x="199" y="589"/>
                  </a:lnTo>
                  <a:lnTo>
                    <a:pt x="195" y="587"/>
                  </a:lnTo>
                  <a:lnTo>
                    <a:pt x="193" y="587"/>
                  </a:lnTo>
                  <a:lnTo>
                    <a:pt x="193" y="586"/>
                  </a:lnTo>
                  <a:lnTo>
                    <a:pt x="190" y="586"/>
                  </a:lnTo>
                  <a:lnTo>
                    <a:pt x="185" y="584"/>
                  </a:lnTo>
                  <a:lnTo>
                    <a:pt x="176" y="582"/>
                  </a:lnTo>
                  <a:lnTo>
                    <a:pt x="164" y="578"/>
                  </a:lnTo>
                  <a:lnTo>
                    <a:pt x="154" y="572"/>
                  </a:lnTo>
                  <a:lnTo>
                    <a:pt x="143" y="564"/>
                  </a:lnTo>
                  <a:lnTo>
                    <a:pt x="138" y="559"/>
                  </a:lnTo>
                  <a:lnTo>
                    <a:pt x="134" y="553"/>
                  </a:lnTo>
                  <a:lnTo>
                    <a:pt x="133" y="547"/>
                  </a:lnTo>
                  <a:lnTo>
                    <a:pt x="130" y="539"/>
                  </a:lnTo>
                  <a:lnTo>
                    <a:pt x="128" y="538"/>
                  </a:lnTo>
                  <a:lnTo>
                    <a:pt x="123" y="536"/>
                  </a:lnTo>
                  <a:lnTo>
                    <a:pt x="117" y="530"/>
                  </a:lnTo>
                  <a:lnTo>
                    <a:pt x="106" y="526"/>
                  </a:lnTo>
                  <a:lnTo>
                    <a:pt x="95" y="520"/>
                  </a:lnTo>
                  <a:lnTo>
                    <a:pt x="82" y="516"/>
                  </a:lnTo>
                  <a:lnTo>
                    <a:pt x="69" y="513"/>
                  </a:lnTo>
                  <a:lnTo>
                    <a:pt x="56" y="513"/>
                  </a:lnTo>
                  <a:lnTo>
                    <a:pt x="43" y="515"/>
                  </a:lnTo>
                  <a:lnTo>
                    <a:pt x="29" y="513"/>
                  </a:lnTo>
                  <a:lnTo>
                    <a:pt x="19" y="513"/>
                  </a:lnTo>
                  <a:lnTo>
                    <a:pt x="8" y="509"/>
                  </a:lnTo>
                  <a:lnTo>
                    <a:pt x="1" y="505"/>
                  </a:lnTo>
                  <a:lnTo>
                    <a:pt x="0" y="501"/>
                  </a:lnTo>
                  <a:lnTo>
                    <a:pt x="0" y="495"/>
                  </a:lnTo>
                  <a:lnTo>
                    <a:pt x="3" y="490"/>
                  </a:lnTo>
                  <a:lnTo>
                    <a:pt x="12" y="484"/>
                  </a:lnTo>
                  <a:lnTo>
                    <a:pt x="22" y="480"/>
                  </a:lnTo>
                  <a:lnTo>
                    <a:pt x="29" y="476"/>
                  </a:lnTo>
                  <a:lnTo>
                    <a:pt x="36" y="472"/>
                  </a:lnTo>
                  <a:lnTo>
                    <a:pt x="43" y="470"/>
                  </a:lnTo>
                  <a:lnTo>
                    <a:pt x="48" y="468"/>
                  </a:lnTo>
                  <a:lnTo>
                    <a:pt x="50" y="467"/>
                  </a:lnTo>
                  <a:lnTo>
                    <a:pt x="52" y="467"/>
                  </a:lnTo>
                  <a:lnTo>
                    <a:pt x="52" y="463"/>
                  </a:lnTo>
                  <a:lnTo>
                    <a:pt x="52" y="451"/>
                  </a:lnTo>
                  <a:lnTo>
                    <a:pt x="56" y="438"/>
                  </a:lnTo>
                  <a:lnTo>
                    <a:pt x="65" y="421"/>
                  </a:lnTo>
                  <a:lnTo>
                    <a:pt x="69" y="413"/>
                  </a:lnTo>
                  <a:lnTo>
                    <a:pt x="78" y="407"/>
                  </a:lnTo>
                  <a:lnTo>
                    <a:pt x="86" y="399"/>
                  </a:lnTo>
                  <a:lnTo>
                    <a:pt x="97" y="396"/>
                  </a:lnTo>
                  <a:lnTo>
                    <a:pt x="108" y="392"/>
                  </a:lnTo>
                  <a:lnTo>
                    <a:pt x="123" y="392"/>
                  </a:lnTo>
                  <a:lnTo>
                    <a:pt x="140" y="394"/>
                  </a:lnTo>
                  <a:lnTo>
                    <a:pt x="159" y="398"/>
                  </a:lnTo>
                  <a:lnTo>
                    <a:pt x="156" y="398"/>
                  </a:lnTo>
                  <a:lnTo>
                    <a:pt x="150" y="396"/>
                  </a:lnTo>
                  <a:lnTo>
                    <a:pt x="138" y="394"/>
                  </a:lnTo>
                  <a:lnTo>
                    <a:pt x="126" y="392"/>
                  </a:lnTo>
                  <a:lnTo>
                    <a:pt x="114" y="386"/>
                  </a:lnTo>
                  <a:lnTo>
                    <a:pt x="104" y="380"/>
                  </a:lnTo>
                  <a:lnTo>
                    <a:pt x="100" y="376"/>
                  </a:lnTo>
                  <a:lnTo>
                    <a:pt x="97" y="373"/>
                  </a:lnTo>
                  <a:lnTo>
                    <a:pt x="95" y="367"/>
                  </a:lnTo>
                  <a:lnTo>
                    <a:pt x="95" y="361"/>
                  </a:lnTo>
                  <a:lnTo>
                    <a:pt x="100" y="350"/>
                  </a:lnTo>
                  <a:lnTo>
                    <a:pt x="108" y="338"/>
                  </a:lnTo>
                  <a:lnTo>
                    <a:pt x="117" y="328"/>
                  </a:lnTo>
                  <a:lnTo>
                    <a:pt x="128" y="321"/>
                  </a:lnTo>
                  <a:lnTo>
                    <a:pt x="138" y="313"/>
                  </a:lnTo>
                  <a:lnTo>
                    <a:pt x="147" y="305"/>
                  </a:lnTo>
                  <a:lnTo>
                    <a:pt x="156" y="300"/>
                  </a:lnTo>
                  <a:lnTo>
                    <a:pt x="159" y="294"/>
                  </a:lnTo>
                  <a:lnTo>
                    <a:pt x="162" y="290"/>
                  </a:lnTo>
                  <a:lnTo>
                    <a:pt x="169" y="284"/>
                  </a:lnTo>
                  <a:lnTo>
                    <a:pt x="176" y="277"/>
                  </a:lnTo>
                  <a:lnTo>
                    <a:pt x="185" y="271"/>
                  </a:lnTo>
                  <a:lnTo>
                    <a:pt x="188" y="263"/>
                  </a:lnTo>
                  <a:lnTo>
                    <a:pt x="190" y="256"/>
                  </a:lnTo>
                  <a:lnTo>
                    <a:pt x="190" y="252"/>
                  </a:lnTo>
                  <a:lnTo>
                    <a:pt x="188" y="250"/>
                  </a:lnTo>
                  <a:lnTo>
                    <a:pt x="186" y="246"/>
                  </a:lnTo>
                  <a:lnTo>
                    <a:pt x="182" y="242"/>
                  </a:lnTo>
                  <a:lnTo>
                    <a:pt x="182" y="244"/>
                  </a:lnTo>
                  <a:lnTo>
                    <a:pt x="186" y="250"/>
                  </a:lnTo>
                  <a:lnTo>
                    <a:pt x="188" y="256"/>
                  </a:lnTo>
                  <a:lnTo>
                    <a:pt x="190" y="263"/>
                  </a:lnTo>
                  <a:lnTo>
                    <a:pt x="188" y="267"/>
                  </a:lnTo>
                  <a:lnTo>
                    <a:pt x="186" y="269"/>
                  </a:lnTo>
                  <a:lnTo>
                    <a:pt x="185" y="271"/>
                  </a:lnTo>
                  <a:lnTo>
                    <a:pt x="180" y="273"/>
                  </a:lnTo>
                  <a:lnTo>
                    <a:pt x="173" y="273"/>
                  </a:lnTo>
                  <a:lnTo>
                    <a:pt x="164" y="271"/>
                  </a:lnTo>
                  <a:lnTo>
                    <a:pt x="154" y="269"/>
                  </a:lnTo>
                  <a:lnTo>
                    <a:pt x="143" y="265"/>
                  </a:lnTo>
                  <a:lnTo>
                    <a:pt x="119" y="256"/>
                  </a:lnTo>
                  <a:lnTo>
                    <a:pt x="106" y="248"/>
                  </a:lnTo>
                  <a:lnTo>
                    <a:pt x="100" y="244"/>
                  </a:lnTo>
                  <a:lnTo>
                    <a:pt x="100" y="238"/>
                  </a:lnTo>
                  <a:lnTo>
                    <a:pt x="102" y="234"/>
                  </a:lnTo>
                  <a:lnTo>
                    <a:pt x="106" y="233"/>
                  </a:lnTo>
                  <a:lnTo>
                    <a:pt x="108" y="229"/>
                  </a:lnTo>
                  <a:lnTo>
                    <a:pt x="108" y="225"/>
                  </a:lnTo>
                  <a:lnTo>
                    <a:pt x="104" y="221"/>
                  </a:lnTo>
                  <a:lnTo>
                    <a:pt x="100" y="213"/>
                  </a:lnTo>
                  <a:lnTo>
                    <a:pt x="93" y="204"/>
                  </a:lnTo>
                  <a:lnTo>
                    <a:pt x="86" y="194"/>
                  </a:lnTo>
                  <a:lnTo>
                    <a:pt x="82" y="183"/>
                  </a:lnTo>
                  <a:lnTo>
                    <a:pt x="78" y="171"/>
                  </a:lnTo>
                  <a:lnTo>
                    <a:pt x="78" y="162"/>
                  </a:lnTo>
                  <a:lnTo>
                    <a:pt x="79" y="152"/>
                  </a:lnTo>
                  <a:lnTo>
                    <a:pt x="84" y="142"/>
                  </a:lnTo>
                  <a:lnTo>
                    <a:pt x="93" y="135"/>
                  </a:lnTo>
                  <a:lnTo>
                    <a:pt x="104" y="127"/>
                  </a:lnTo>
                  <a:lnTo>
                    <a:pt x="114" y="121"/>
                  </a:lnTo>
                  <a:lnTo>
                    <a:pt x="128" y="119"/>
                  </a:lnTo>
                  <a:lnTo>
                    <a:pt x="143" y="117"/>
                  </a:lnTo>
                  <a:lnTo>
                    <a:pt x="160" y="121"/>
                  </a:lnTo>
                  <a:lnTo>
                    <a:pt x="176" y="129"/>
                  </a:lnTo>
                  <a:lnTo>
                    <a:pt x="143" y="73"/>
                  </a:lnTo>
                  <a:lnTo>
                    <a:pt x="410" y="0"/>
                  </a:lnTo>
                  <a:lnTo>
                    <a:pt x="512" y="29"/>
                  </a:lnTo>
                  <a:lnTo>
                    <a:pt x="508" y="112"/>
                  </a:lnTo>
                  <a:lnTo>
                    <a:pt x="512" y="114"/>
                  </a:lnTo>
                  <a:lnTo>
                    <a:pt x="521" y="115"/>
                  </a:lnTo>
                  <a:lnTo>
                    <a:pt x="531" y="119"/>
                  </a:lnTo>
                  <a:lnTo>
                    <a:pt x="547" y="125"/>
                  </a:lnTo>
                  <a:lnTo>
                    <a:pt x="566" y="129"/>
                  </a:lnTo>
                  <a:lnTo>
                    <a:pt x="583" y="137"/>
                  </a:lnTo>
                  <a:lnTo>
                    <a:pt x="604" y="142"/>
                  </a:lnTo>
                  <a:lnTo>
                    <a:pt x="621" y="148"/>
                  </a:lnTo>
                </a:path>
              </a:pathLst>
            </a:custGeom>
            <a:solidFill>
              <a:srgbClr val="FFCC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56" name="Freeform 6"/>
            <p:cNvSpPr>
              <a:spLocks/>
            </p:cNvSpPr>
            <p:nvPr/>
          </p:nvSpPr>
          <p:spPr bwMode="auto">
            <a:xfrm>
              <a:off x="2524" y="1107"/>
              <a:ext cx="811" cy="590"/>
            </a:xfrm>
            <a:custGeom>
              <a:avLst/>
              <a:gdLst>
                <a:gd name="T0" fmla="*/ 684 w 811"/>
                <a:gd name="T1" fmla="*/ 183 h 590"/>
                <a:gd name="T2" fmla="*/ 796 w 811"/>
                <a:gd name="T3" fmla="*/ 261 h 590"/>
                <a:gd name="T4" fmla="*/ 805 w 811"/>
                <a:gd name="T5" fmla="*/ 300 h 590"/>
                <a:gd name="T6" fmla="*/ 767 w 811"/>
                <a:gd name="T7" fmla="*/ 327 h 590"/>
                <a:gd name="T8" fmla="*/ 697 w 811"/>
                <a:gd name="T9" fmla="*/ 340 h 590"/>
                <a:gd name="T10" fmla="*/ 616 w 811"/>
                <a:gd name="T11" fmla="*/ 330 h 590"/>
                <a:gd name="T12" fmla="*/ 599 w 811"/>
                <a:gd name="T13" fmla="*/ 296 h 590"/>
                <a:gd name="T14" fmla="*/ 583 w 811"/>
                <a:gd name="T15" fmla="*/ 300 h 590"/>
                <a:gd name="T16" fmla="*/ 545 w 811"/>
                <a:gd name="T17" fmla="*/ 302 h 590"/>
                <a:gd name="T18" fmla="*/ 530 w 811"/>
                <a:gd name="T19" fmla="*/ 279 h 590"/>
                <a:gd name="T20" fmla="*/ 534 w 811"/>
                <a:gd name="T21" fmla="*/ 269 h 590"/>
                <a:gd name="T22" fmla="*/ 528 w 811"/>
                <a:gd name="T23" fmla="*/ 288 h 590"/>
                <a:gd name="T24" fmla="*/ 557 w 811"/>
                <a:gd name="T25" fmla="*/ 303 h 590"/>
                <a:gd name="T26" fmla="*/ 566 w 811"/>
                <a:gd name="T27" fmla="*/ 307 h 590"/>
                <a:gd name="T28" fmla="*/ 599 w 811"/>
                <a:gd name="T29" fmla="*/ 327 h 590"/>
                <a:gd name="T30" fmla="*/ 609 w 811"/>
                <a:gd name="T31" fmla="*/ 342 h 590"/>
                <a:gd name="T32" fmla="*/ 634 w 811"/>
                <a:gd name="T33" fmla="*/ 386 h 590"/>
                <a:gd name="T34" fmla="*/ 671 w 811"/>
                <a:gd name="T35" fmla="*/ 447 h 590"/>
                <a:gd name="T36" fmla="*/ 666 w 811"/>
                <a:gd name="T37" fmla="*/ 478 h 590"/>
                <a:gd name="T38" fmla="*/ 604 w 811"/>
                <a:gd name="T39" fmla="*/ 536 h 590"/>
                <a:gd name="T40" fmla="*/ 502 w 811"/>
                <a:gd name="T41" fmla="*/ 566 h 590"/>
                <a:gd name="T42" fmla="*/ 344 w 811"/>
                <a:gd name="T43" fmla="*/ 578 h 590"/>
                <a:gd name="T44" fmla="*/ 254 w 811"/>
                <a:gd name="T45" fmla="*/ 568 h 590"/>
                <a:gd name="T46" fmla="*/ 256 w 811"/>
                <a:gd name="T47" fmla="*/ 566 h 590"/>
                <a:gd name="T48" fmla="*/ 304 w 811"/>
                <a:gd name="T49" fmla="*/ 576 h 590"/>
                <a:gd name="T50" fmla="*/ 315 w 811"/>
                <a:gd name="T51" fmla="*/ 578 h 590"/>
                <a:gd name="T52" fmla="*/ 263 w 811"/>
                <a:gd name="T53" fmla="*/ 586 h 590"/>
                <a:gd name="T54" fmla="*/ 208 w 811"/>
                <a:gd name="T55" fmla="*/ 589 h 590"/>
                <a:gd name="T56" fmla="*/ 193 w 811"/>
                <a:gd name="T57" fmla="*/ 587 h 590"/>
                <a:gd name="T58" fmla="*/ 176 w 811"/>
                <a:gd name="T59" fmla="*/ 582 h 590"/>
                <a:gd name="T60" fmla="*/ 138 w 811"/>
                <a:gd name="T61" fmla="*/ 559 h 590"/>
                <a:gd name="T62" fmla="*/ 128 w 811"/>
                <a:gd name="T63" fmla="*/ 538 h 590"/>
                <a:gd name="T64" fmla="*/ 95 w 811"/>
                <a:gd name="T65" fmla="*/ 520 h 590"/>
                <a:gd name="T66" fmla="*/ 43 w 811"/>
                <a:gd name="T67" fmla="*/ 515 h 590"/>
                <a:gd name="T68" fmla="*/ 1 w 811"/>
                <a:gd name="T69" fmla="*/ 505 h 590"/>
                <a:gd name="T70" fmla="*/ 12 w 811"/>
                <a:gd name="T71" fmla="*/ 484 h 590"/>
                <a:gd name="T72" fmla="*/ 43 w 811"/>
                <a:gd name="T73" fmla="*/ 470 h 590"/>
                <a:gd name="T74" fmla="*/ 52 w 811"/>
                <a:gd name="T75" fmla="*/ 463 h 590"/>
                <a:gd name="T76" fmla="*/ 69 w 811"/>
                <a:gd name="T77" fmla="*/ 413 h 590"/>
                <a:gd name="T78" fmla="*/ 108 w 811"/>
                <a:gd name="T79" fmla="*/ 392 h 590"/>
                <a:gd name="T80" fmla="*/ 156 w 811"/>
                <a:gd name="T81" fmla="*/ 398 h 590"/>
                <a:gd name="T82" fmla="*/ 114 w 811"/>
                <a:gd name="T83" fmla="*/ 386 h 590"/>
                <a:gd name="T84" fmla="*/ 95 w 811"/>
                <a:gd name="T85" fmla="*/ 367 h 590"/>
                <a:gd name="T86" fmla="*/ 117 w 811"/>
                <a:gd name="T87" fmla="*/ 328 h 590"/>
                <a:gd name="T88" fmla="*/ 156 w 811"/>
                <a:gd name="T89" fmla="*/ 300 h 590"/>
                <a:gd name="T90" fmla="*/ 176 w 811"/>
                <a:gd name="T91" fmla="*/ 277 h 590"/>
                <a:gd name="T92" fmla="*/ 190 w 811"/>
                <a:gd name="T93" fmla="*/ 252 h 590"/>
                <a:gd name="T94" fmla="*/ 182 w 811"/>
                <a:gd name="T95" fmla="*/ 244 h 590"/>
                <a:gd name="T96" fmla="*/ 188 w 811"/>
                <a:gd name="T97" fmla="*/ 267 h 590"/>
                <a:gd name="T98" fmla="*/ 173 w 811"/>
                <a:gd name="T99" fmla="*/ 273 h 590"/>
                <a:gd name="T100" fmla="*/ 119 w 811"/>
                <a:gd name="T101" fmla="*/ 256 h 590"/>
                <a:gd name="T102" fmla="*/ 102 w 811"/>
                <a:gd name="T103" fmla="*/ 234 h 590"/>
                <a:gd name="T104" fmla="*/ 104 w 811"/>
                <a:gd name="T105" fmla="*/ 221 h 590"/>
                <a:gd name="T106" fmla="*/ 82 w 811"/>
                <a:gd name="T107" fmla="*/ 183 h 590"/>
                <a:gd name="T108" fmla="*/ 84 w 811"/>
                <a:gd name="T109" fmla="*/ 142 h 590"/>
                <a:gd name="T110" fmla="*/ 128 w 811"/>
                <a:gd name="T111" fmla="*/ 119 h 590"/>
                <a:gd name="T112" fmla="*/ 143 w 811"/>
                <a:gd name="T113" fmla="*/ 73 h 590"/>
                <a:gd name="T114" fmla="*/ 512 w 811"/>
                <a:gd name="T115" fmla="*/ 114 h 590"/>
                <a:gd name="T116" fmla="*/ 566 w 811"/>
                <a:gd name="T117" fmla="*/ 129 h 5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1"/>
                <a:gd name="T178" fmla="*/ 0 h 590"/>
                <a:gd name="T179" fmla="*/ 811 w 811"/>
                <a:gd name="T180" fmla="*/ 590 h 5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1" h="590">
                  <a:moveTo>
                    <a:pt x="621" y="148"/>
                  </a:moveTo>
                  <a:lnTo>
                    <a:pt x="630" y="154"/>
                  </a:lnTo>
                  <a:lnTo>
                    <a:pt x="654" y="165"/>
                  </a:lnTo>
                  <a:lnTo>
                    <a:pt x="684" y="183"/>
                  </a:lnTo>
                  <a:lnTo>
                    <a:pt x="721" y="204"/>
                  </a:lnTo>
                  <a:lnTo>
                    <a:pt x="756" y="227"/>
                  </a:lnTo>
                  <a:lnTo>
                    <a:pt x="786" y="250"/>
                  </a:lnTo>
                  <a:lnTo>
                    <a:pt x="796" y="261"/>
                  </a:lnTo>
                  <a:lnTo>
                    <a:pt x="805" y="273"/>
                  </a:lnTo>
                  <a:lnTo>
                    <a:pt x="810" y="282"/>
                  </a:lnTo>
                  <a:lnTo>
                    <a:pt x="810" y="292"/>
                  </a:lnTo>
                  <a:lnTo>
                    <a:pt x="805" y="300"/>
                  </a:lnTo>
                  <a:lnTo>
                    <a:pt x="799" y="307"/>
                  </a:lnTo>
                  <a:lnTo>
                    <a:pt x="791" y="313"/>
                  </a:lnTo>
                  <a:lnTo>
                    <a:pt x="779" y="321"/>
                  </a:lnTo>
                  <a:lnTo>
                    <a:pt x="767" y="327"/>
                  </a:lnTo>
                  <a:lnTo>
                    <a:pt x="751" y="332"/>
                  </a:lnTo>
                  <a:lnTo>
                    <a:pt x="734" y="336"/>
                  </a:lnTo>
                  <a:lnTo>
                    <a:pt x="716" y="338"/>
                  </a:lnTo>
                  <a:lnTo>
                    <a:pt x="697" y="340"/>
                  </a:lnTo>
                  <a:lnTo>
                    <a:pt x="677" y="340"/>
                  </a:lnTo>
                  <a:lnTo>
                    <a:pt x="658" y="338"/>
                  </a:lnTo>
                  <a:lnTo>
                    <a:pt x="638" y="334"/>
                  </a:lnTo>
                  <a:lnTo>
                    <a:pt x="616" y="330"/>
                  </a:lnTo>
                  <a:lnTo>
                    <a:pt x="597" y="323"/>
                  </a:lnTo>
                  <a:lnTo>
                    <a:pt x="580" y="313"/>
                  </a:lnTo>
                  <a:lnTo>
                    <a:pt x="562" y="303"/>
                  </a:lnTo>
                  <a:lnTo>
                    <a:pt x="599" y="296"/>
                  </a:lnTo>
                  <a:lnTo>
                    <a:pt x="597" y="298"/>
                  </a:lnTo>
                  <a:lnTo>
                    <a:pt x="592" y="298"/>
                  </a:lnTo>
                  <a:lnTo>
                    <a:pt x="588" y="300"/>
                  </a:lnTo>
                  <a:lnTo>
                    <a:pt x="583" y="300"/>
                  </a:lnTo>
                  <a:lnTo>
                    <a:pt x="578" y="302"/>
                  </a:lnTo>
                  <a:lnTo>
                    <a:pt x="569" y="302"/>
                  </a:lnTo>
                  <a:lnTo>
                    <a:pt x="562" y="303"/>
                  </a:lnTo>
                  <a:lnTo>
                    <a:pt x="545" y="302"/>
                  </a:lnTo>
                  <a:lnTo>
                    <a:pt x="534" y="298"/>
                  </a:lnTo>
                  <a:lnTo>
                    <a:pt x="528" y="292"/>
                  </a:lnTo>
                  <a:lnTo>
                    <a:pt x="528" y="286"/>
                  </a:lnTo>
                  <a:lnTo>
                    <a:pt x="530" y="279"/>
                  </a:lnTo>
                  <a:lnTo>
                    <a:pt x="531" y="273"/>
                  </a:lnTo>
                  <a:lnTo>
                    <a:pt x="534" y="269"/>
                  </a:lnTo>
                  <a:lnTo>
                    <a:pt x="536" y="269"/>
                  </a:lnTo>
                  <a:lnTo>
                    <a:pt x="534" y="269"/>
                  </a:lnTo>
                  <a:lnTo>
                    <a:pt x="531" y="273"/>
                  </a:lnTo>
                  <a:lnTo>
                    <a:pt x="530" y="277"/>
                  </a:lnTo>
                  <a:lnTo>
                    <a:pt x="530" y="282"/>
                  </a:lnTo>
                  <a:lnTo>
                    <a:pt x="528" y="288"/>
                  </a:lnTo>
                  <a:lnTo>
                    <a:pt x="531" y="294"/>
                  </a:lnTo>
                  <a:lnTo>
                    <a:pt x="536" y="298"/>
                  </a:lnTo>
                  <a:lnTo>
                    <a:pt x="547" y="302"/>
                  </a:lnTo>
                  <a:lnTo>
                    <a:pt x="557" y="303"/>
                  </a:lnTo>
                  <a:lnTo>
                    <a:pt x="564" y="305"/>
                  </a:lnTo>
                  <a:lnTo>
                    <a:pt x="569" y="305"/>
                  </a:lnTo>
                  <a:lnTo>
                    <a:pt x="569" y="307"/>
                  </a:lnTo>
                  <a:lnTo>
                    <a:pt x="566" y="307"/>
                  </a:lnTo>
                  <a:lnTo>
                    <a:pt x="564" y="307"/>
                  </a:lnTo>
                  <a:lnTo>
                    <a:pt x="592" y="323"/>
                  </a:lnTo>
                  <a:lnTo>
                    <a:pt x="595" y="325"/>
                  </a:lnTo>
                  <a:lnTo>
                    <a:pt x="599" y="327"/>
                  </a:lnTo>
                  <a:lnTo>
                    <a:pt x="602" y="328"/>
                  </a:lnTo>
                  <a:lnTo>
                    <a:pt x="606" y="332"/>
                  </a:lnTo>
                  <a:lnTo>
                    <a:pt x="608" y="336"/>
                  </a:lnTo>
                  <a:lnTo>
                    <a:pt x="609" y="342"/>
                  </a:lnTo>
                  <a:lnTo>
                    <a:pt x="609" y="348"/>
                  </a:lnTo>
                  <a:lnTo>
                    <a:pt x="614" y="355"/>
                  </a:lnTo>
                  <a:lnTo>
                    <a:pt x="621" y="369"/>
                  </a:lnTo>
                  <a:lnTo>
                    <a:pt x="634" y="386"/>
                  </a:lnTo>
                  <a:lnTo>
                    <a:pt x="645" y="403"/>
                  </a:lnTo>
                  <a:lnTo>
                    <a:pt x="658" y="422"/>
                  </a:lnTo>
                  <a:lnTo>
                    <a:pt x="668" y="440"/>
                  </a:lnTo>
                  <a:lnTo>
                    <a:pt x="671" y="447"/>
                  </a:lnTo>
                  <a:lnTo>
                    <a:pt x="673" y="455"/>
                  </a:lnTo>
                  <a:lnTo>
                    <a:pt x="673" y="461"/>
                  </a:lnTo>
                  <a:lnTo>
                    <a:pt x="673" y="467"/>
                  </a:lnTo>
                  <a:lnTo>
                    <a:pt x="666" y="478"/>
                  </a:lnTo>
                  <a:lnTo>
                    <a:pt x="656" y="492"/>
                  </a:lnTo>
                  <a:lnTo>
                    <a:pt x="640" y="507"/>
                  </a:lnTo>
                  <a:lnTo>
                    <a:pt x="623" y="520"/>
                  </a:lnTo>
                  <a:lnTo>
                    <a:pt x="604" y="536"/>
                  </a:lnTo>
                  <a:lnTo>
                    <a:pt x="580" y="547"/>
                  </a:lnTo>
                  <a:lnTo>
                    <a:pt x="556" y="557"/>
                  </a:lnTo>
                  <a:lnTo>
                    <a:pt x="530" y="562"/>
                  </a:lnTo>
                  <a:lnTo>
                    <a:pt x="502" y="566"/>
                  </a:lnTo>
                  <a:lnTo>
                    <a:pt x="467" y="572"/>
                  </a:lnTo>
                  <a:lnTo>
                    <a:pt x="427" y="576"/>
                  </a:lnTo>
                  <a:lnTo>
                    <a:pt x="386" y="578"/>
                  </a:lnTo>
                  <a:lnTo>
                    <a:pt x="344" y="578"/>
                  </a:lnTo>
                  <a:lnTo>
                    <a:pt x="306" y="576"/>
                  </a:lnTo>
                  <a:lnTo>
                    <a:pt x="289" y="574"/>
                  </a:lnTo>
                  <a:lnTo>
                    <a:pt x="271" y="572"/>
                  </a:lnTo>
                  <a:lnTo>
                    <a:pt x="254" y="568"/>
                  </a:lnTo>
                  <a:lnTo>
                    <a:pt x="239" y="562"/>
                  </a:lnTo>
                  <a:lnTo>
                    <a:pt x="240" y="562"/>
                  </a:lnTo>
                  <a:lnTo>
                    <a:pt x="247" y="564"/>
                  </a:lnTo>
                  <a:lnTo>
                    <a:pt x="256" y="566"/>
                  </a:lnTo>
                  <a:lnTo>
                    <a:pt x="266" y="570"/>
                  </a:lnTo>
                  <a:lnTo>
                    <a:pt x="280" y="572"/>
                  </a:lnTo>
                  <a:lnTo>
                    <a:pt x="292" y="574"/>
                  </a:lnTo>
                  <a:lnTo>
                    <a:pt x="304" y="576"/>
                  </a:lnTo>
                  <a:lnTo>
                    <a:pt x="315" y="576"/>
                  </a:lnTo>
                  <a:lnTo>
                    <a:pt x="317" y="576"/>
                  </a:lnTo>
                  <a:lnTo>
                    <a:pt x="317" y="578"/>
                  </a:lnTo>
                  <a:lnTo>
                    <a:pt x="315" y="578"/>
                  </a:lnTo>
                  <a:lnTo>
                    <a:pt x="310" y="578"/>
                  </a:lnTo>
                  <a:lnTo>
                    <a:pt x="299" y="580"/>
                  </a:lnTo>
                  <a:lnTo>
                    <a:pt x="282" y="584"/>
                  </a:lnTo>
                  <a:lnTo>
                    <a:pt x="263" y="586"/>
                  </a:lnTo>
                  <a:lnTo>
                    <a:pt x="245" y="587"/>
                  </a:lnTo>
                  <a:lnTo>
                    <a:pt x="228" y="589"/>
                  </a:lnTo>
                  <a:lnTo>
                    <a:pt x="216" y="589"/>
                  </a:lnTo>
                  <a:lnTo>
                    <a:pt x="208" y="589"/>
                  </a:lnTo>
                  <a:lnTo>
                    <a:pt x="204" y="589"/>
                  </a:lnTo>
                  <a:lnTo>
                    <a:pt x="199" y="589"/>
                  </a:lnTo>
                  <a:lnTo>
                    <a:pt x="195" y="587"/>
                  </a:lnTo>
                  <a:lnTo>
                    <a:pt x="193" y="587"/>
                  </a:lnTo>
                  <a:lnTo>
                    <a:pt x="193" y="586"/>
                  </a:lnTo>
                  <a:lnTo>
                    <a:pt x="190" y="586"/>
                  </a:lnTo>
                  <a:lnTo>
                    <a:pt x="185" y="584"/>
                  </a:lnTo>
                  <a:lnTo>
                    <a:pt x="176" y="582"/>
                  </a:lnTo>
                  <a:lnTo>
                    <a:pt x="164" y="578"/>
                  </a:lnTo>
                  <a:lnTo>
                    <a:pt x="154" y="572"/>
                  </a:lnTo>
                  <a:lnTo>
                    <a:pt x="143" y="564"/>
                  </a:lnTo>
                  <a:lnTo>
                    <a:pt x="138" y="559"/>
                  </a:lnTo>
                  <a:lnTo>
                    <a:pt x="134" y="553"/>
                  </a:lnTo>
                  <a:lnTo>
                    <a:pt x="133" y="547"/>
                  </a:lnTo>
                  <a:lnTo>
                    <a:pt x="130" y="539"/>
                  </a:lnTo>
                  <a:lnTo>
                    <a:pt x="128" y="538"/>
                  </a:lnTo>
                  <a:lnTo>
                    <a:pt x="123" y="536"/>
                  </a:lnTo>
                  <a:lnTo>
                    <a:pt x="117" y="530"/>
                  </a:lnTo>
                  <a:lnTo>
                    <a:pt x="106" y="526"/>
                  </a:lnTo>
                  <a:lnTo>
                    <a:pt x="95" y="520"/>
                  </a:lnTo>
                  <a:lnTo>
                    <a:pt x="82" y="516"/>
                  </a:lnTo>
                  <a:lnTo>
                    <a:pt x="69" y="513"/>
                  </a:lnTo>
                  <a:lnTo>
                    <a:pt x="56" y="513"/>
                  </a:lnTo>
                  <a:lnTo>
                    <a:pt x="43" y="515"/>
                  </a:lnTo>
                  <a:lnTo>
                    <a:pt x="29" y="513"/>
                  </a:lnTo>
                  <a:lnTo>
                    <a:pt x="19" y="513"/>
                  </a:lnTo>
                  <a:lnTo>
                    <a:pt x="8" y="509"/>
                  </a:lnTo>
                  <a:lnTo>
                    <a:pt x="1" y="505"/>
                  </a:lnTo>
                  <a:lnTo>
                    <a:pt x="0" y="501"/>
                  </a:lnTo>
                  <a:lnTo>
                    <a:pt x="0" y="495"/>
                  </a:lnTo>
                  <a:lnTo>
                    <a:pt x="3" y="490"/>
                  </a:lnTo>
                  <a:lnTo>
                    <a:pt x="12" y="484"/>
                  </a:lnTo>
                  <a:lnTo>
                    <a:pt x="22" y="480"/>
                  </a:lnTo>
                  <a:lnTo>
                    <a:pt x="29" y="476"/>
                  </a:lnTo>
                  <a:lnTo>
                    <a:pt x="36" y="472"/>
                  </a:lnTo>
                  <a:lnTo>
                    <a:pt x="43" y="470"/>
                  </a:lnTo>
                  <a:lnTo>
                    <a:pt x="48" y="468"/>
                  </a:lnTo>
                  <a:lnTo>
                    <a:pt x="50" y="467"/>
                  </a:lnTo>
                  <a:lnTo>
                    <a:pt x="52" y="467"/>
                  </a:lnTo>
                  <a:lnTo>
                    <a:pt x="52" y="463"/>
                  </a:lnTo>
                  <a:lnTo>
                    <a:pt x="52" y="451"/>
                  </a:lnTo>
                  <a:lnTo>
                    <a:pt x="56" y="438"/>
                  </a:lnTo>
                  <a:lnTo>
                    <a:pt x="65" y="421"/>
                  </a:lnTo>
                  <a:lnTo>
                    <a:pt x="69" y="413"/>
                  </a:lnTo>
                  <a:lnTo>
                    <a:pt x="78" y="407"/>
                  </a:lnTo>
                  <a:lnTo>
                    <a:pt x="86" y="399"/>
                  </a:lnTo>
                  <a:lnTo>
                    <a:pt x="97" y="396"/>
                  </a:lnTo>
                  <a:lnTo>
                    <a:pt x="108" y="392"/>
                  </a:lnTo>
                  <a:lnTo>
                    <a:pt x="123" y="392"/>
                  </a:lnTo>
                  <a:lnTo>
                    <a:pt x="140" y="394"/>
                  </a:lnTo>
                  <a:lnTo>
                    <a:pt x="159" y="398"/>
                  </a:lnTo>
                  <a:lnTo>
                    <a:pt x="156" y="398"/>
                  </a:lnTo>
                  <a:lnTo>
                    <a:pt x="150" y="396"/>
                  </a:lnTo>
                  <a:lnTo>
                    <a:pt x="138" y="394"/>
                  </a:lnTo>
                  <a:lnTo>
                    <a:pt x="126" y="392"/>
                  </a:lnTo>
                  <a:lnTo>
                    <a:pt x="114" y="386"/>
                  </a:lnTo>
                  <a:lnTo>
                    <a:pt x="104" y="380"/>
                  </a:lnTo>
                  <a:lnTo>
                    <a:pt x="100" y="376"/>
                  </a:lnTo>
                  <a:lnTo>
                    <a:pt x="97" y="373"/>
                  </a:lnTo>
                  <a:lnTo>
                    <a:pt x="95" y="367"/>
                  </a:lnTo>
                  <a:lnTo>
                    <a:pt x="95" y="361"/>
                  </a:lnTo>
                  <a:lnTo>
                    <a:pt x="100" y="350"/>
                  </a:lnTo>
                  <a:lnTo>
                    <a:pt x="108" y="338"/>
                  </a:lnTo>
                  <a:lnTo>
                    <a:pt x="117" y="328"/>
                  </a:lnTo>
                  <a:lnTo>
                    <a:pt x="128" y="321"/>
                  </a:lnTo>
                  <a:lnTo>
                    <a:pt x="138" y="313"/>
                  </a:lnTo>
                  <a:lnTo>
                    <a:pt x="147" y="305"/>
                  </a:lnTo>
                  <a:lnTo>
                    <a:pt x="156" y="300"/>
                  </a:lnTo>
                  <a:lnTo>
                    <a:pt x="159" y="294"/>
                  </a:lnTo>
                  <a:lnTo>
                    <a:pt x="162" y="290"/>
                  </a:lnTo>
                  <a:lnTo>
                    <a:pt x="169" y="284"/>
                  </a:lnTo>
                  <a:lnTo>
                    <a:pt x="176" y="277"/>
                  </a:lnTo>
                  <a:lnTo>
                    <a:pt x="185" y="271"/>
                  </a:lnTo>
                  <a:lnTo>
                    <a:pt x="188" y="263"/>
                  </a:lnTo>
                  <a:lnTo>
                    <a:pt x="190" y="256"/>
                  </a:lnTo>
                  <a:lnTo>
                    <a:pt x="190" y="252"/>
                  </a:lnTo>
                  <a:lnTo>
                    <a:pt x="188" y="250"/>
                  </a:lnTo>
                  <a:lnTo>
                    <a:pt x="186" y="246"/>
                  </a:lnTo>
                  <a:lnTo>
                    <a:pt x="182" y="242"/>
                  </a:lnTo>
                  <a:lnTo>
                    <a:pt x="182" y="244"/>
                  </a:lnTo>
                  <a:lnTo>
                    <a:pt x="186" y="250"/>
                  </a:lnTo>
                  <a:lnTo>
                    <a:pt x="188" y="256"/>
                  </a:lnTo>
                  <a:lnTo>
                    <a:pt x="190" y="263"/>
                  </a:lnTo>
                  <a:lnTo>
                    <a:pt x="188" y="267"/>
                  </a:lnTo>
                  <a:lnTo>
                    <a:pt x="186" y="269"/>
                  </a:lnTo>
                  <a:lnTo>
                    <a:pt x="185" y="271"/>
                  </a:lnTo>
                  <a:lnTo>
                    <a:pt x="180" y="273"/>
                  </a:lnTo>
                  <a:lnTo>
                    <a:pt x="173" y="273"/>
                  </a:lnTo>
                  <a:lnTo>
                    <a:pt x="164" y="271"/>
                  </a:lnTo>
                  <a:lnTo>
                    <a:pt x="154" y="269"/>
                  </a:lnTo>
                  <a:lnTo>
                    <a:pt x="143" y="265"/>
                  </a:lnTo>
                  <a:lnTo>
                    <a:pt x="119" y="256"/>
                  </a:lnTo>
                  <a:lnTo>
                    <a:pt x="106" y="248"/>
                  </a:lnTo>
                  <a:lnTo>
                    <a:pt x="100" y="244"/>
                  </a:lnTo>
                  <a:lnTo>
                    <a:pt x="100" y="238"/>
                  </a:lnTo>
                  <a:lnTo>
                    <a:pt x="102" y="234"/>
                  </a:lnTo>
                  <a:lnTo>
                    <a:pt x="106" y="233"/>
                  </a:lnTo>
                  <a:lnTo>
                    <a:pt x="108" y="229"/>
                  </a:lnTo>
                  <a:lnTo>
                    <a:pt x="108" y="225"/>
                  </a:lnTo>
                  <a:lnTo>
                    <a:pt x="104" y="221"/>
                  </a:lnTo>
                  <a:lnTo>
                    <a:pt x="100" y="213"/>
                  </a:lnTo>
                  <a:lnTo>
                    <a:pt x="93" y="204"/>
                  </a:lnTo>
                  <a:lnTo>
                    <a:pt x="86" y="194"/>
                  </a:lnTo>
                  <a:lnTo>
                    <a:pt x="82" y="183"/>
                  </a:lnTo>
                  <a:lnTo>
                    <a:pt x="78" y="171"/>
                  </a:lnTo>
                  <a:lnTo>
                    <a:pt x="78" y="162"/>
                  </a:lnTo>
                  <a:lnTo>
                    <a:pt x="79" y="152"/>
                  </a:lnTo>
                  <a:lnTo>
                    <a:pt x="84" y="142"/>
                  </a:lnTo>
                  <a:lnTo>
                    <a:pt x="93" y="135"/>
                  </a:lnTo>
                  <a:lnTo>
                    <a:pt x="104" y="127"/>
                  </a:lnTo>
                  <a:lnTo>
                    <a:pt x="114" y="121"/>
                  </a:lnTo>
                  <a:lnTo>
                    <a:pt x="128" y="119"/>
                  </a:lnTo>
                  <a:lnTo>
                    <a:pt x="143" y="117"/>
                  </a:lnTo>
                  <a:lnTo>
                    <a:pt x="160" y="121"/>
                  </a:lnTo>
                  <a:lnTo>
                    <a:pt x="176" y="129"/>
                  </a:lnTo>
                  <a:lnTo>
                    <a:pt x="143" y="73"/>
                  </a:lnTo>
                  <a:lnTo>
                    <a:pt x="410" y="0"/>
                  </a:lnTo>
                  <a:lnTo>
                    <a:pt x="512" y="29"/>
                  </a:lnTo>
                  <a:lnTo>
                    <a:pt x="508" y="112"/>
                  </a:lnTo>
                  <a:lnTo>
                    <a:pt x="512" y="114"/>
                  </a:lnTo>
                  <a:lnTo>
                    <a:pt x="521" y="115"/>
                  </a:lnTo>
                  <a:lnTo>
                    <a:pt x="531" y="119"/>
                  </a:lnTo>
                  <a:lnTo>
                    <a:pt x="547" y="125"/>
                  </a:lnTo>
                  <a:lnTo>
                    <a:pt x="566" y="129"/>
                  </a:lnTo>
                  <a:lnTo>
                    <a:pt x="583" y="137"/>
                  </a:lnTo>
                  <a:lnTo>
                    <a:pt x="604" y="142"/>
                  </a:lnTo>
                  <a:lnTo>
                    <a:pt x="621" y="1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57" name="Freeform 7"/>
            <p:cNvSpPr>
              <a:spLocks/>
            </p:cNvSpPr>
            <p:nvPr/>
          </p:nvSpPr>
          <p:spPr bwMode="auto">
            <a:xfrm>
              <a:off x="2932" y="1194"/>
              <a:ext cx="176" cy="170"/>
            </a:xfrm>
            <a:custGeom>
              <a:avLst/>
              <a:gdLst>
                <a:gd name="T0" fmla="*/ 123 w 176"/>
                <a:gd name="T1" fmla="*/ 157 h 170"/>
                <a:gd name="T2" fmla="*/ 123 w 176"/>
                <a:gd name="T3" fmla="*/ 159 h 170"/>
                <a:gd name="T4" fmla="*/ 118 w 176"/>
                <a:gd name="T5" fmla="*/ 159 h 170"/>
                <a:gd name="T6" fmla="*/ 114 w 176"/>
                <a:gd name="T7" fmla="*/ 161 h 170"/>
                <a:gd name="T8" fmla="*/ 107 w 176"/>
                <a:gd name="T9" fmla="*/ 165 h 170"/>
                <a:gd name="T10" fmla="*/ 98 w 176"/>
                <a:gd name="T11" fmla="*/ 167 h 170"/>
                <a:gd name="T12" fmla="*/ 90 w 176"/>
                <a:gd name="T13" fmla="*/ 169 h 170"/>
                <a:gd name="T14" fmla="*/ 83 w 176"/>
                <a:gd name="T15" fmla="*/ 169 h 170"/>
                <a:gd name="T16" fmla="*/ 74 w 176"/>
                <a:gd name="T17" fmla="*/ 169 h 170"/>
                <a:gd name="T18" fmla="*/ 55 w 176"/>
                <a:gd name="T19" fmla="*/ 167 h 170"/>
                <a:gd name="T20" fmla="*/ 40 w 176"/>
                <a:gd name="T21" fmla="*/ 163 h 170"/>
                <a:gd name="T22" fmla="*/ 28 w 176"/>
                <a:gd name="T23" fmla="*/ 159 h 170"/>
                <a:gd name="T24" fmla="*/ 17 w 176"/>
                <a:gd name="T25" fmla="*/ 151 h 170"/>
                <a:gd name="T26" fmla="*/ 11 w 176"/>
                <a:gd name="T27" fmla="*/ 146 h 170"/>
                <a:gd name="T28" fmla="*/ 5 w 176"/>
                <a:gd name="T29" fmla="*/ 138 h 170"/>
                <a:gd name="T30" fmla="*/ 2 w 176"/>
                <a:gd name="T31" fmla="*/ 128 h 170"/>
                <a:gd name="T32" fmla="*/ 0 w 176"/>
                <a:gd name="T33" fmla="*/ 121 h 170"/>
                <a:gd name="T34" fmla="*/ 0 w 176"/>
                <a:gd name="T35" fmla="*/ 103 h 170"/>
                <a:gd name="T36" fmla="*/ 7 w 176"/>
                <a:gd name="T37" fmla="*/ 86 h 170"/>
                <a:gd name="T38" fmla="*/ 14 w 176"/>
                <a:gd name="T39" fmla="*/ 71 h 170"/>
                <a:gd name="T40" fmla="*/ 19 w 176"/>
                <a:gd name="T41" fmla="*/ 59 h 170"/>
                <a:gd name="T42" fmla="*/ 26 w 176"/>
                <a:gd name="T43" fmla="*/ 48 h 170"/>
                <a:gd name="T44" fmla="*/ 31 w 176"/>
                <a:gd name="T45" fmla="*/ 38 h 170"/>
                <a:gd name="T46" fmla="*/ 37 w 176"/>
                <a:gd name="T47" fmla="*/ 28 h 170"/>
                <a:gd name="T48" fmla="*/ 42 w 176"/>
                <a:gd name="T49" fmla="*/ 19 h 170"/>
                <a:gd name="T50" fmla="*/ 48 w 176"/>
                <a:gd name="T51" fmla="*/ 11 h 170"/>
                <a:gd name="T52" fmla="*/ 57 w 176"/>
                <a:gd name="T53" fmla="*/ 4 h 170"/>
                <a:gd name="T54" fmla="*/ 66 w 176"/>
                <a:gd name="T55" fmla="*/ 0 h 170"/>
                <a:gd name="T56" fmla="*/ 76 w 176"/>
                <a:gd name="T57" fmla="*/ 0 h 170"/>
                <a:gd name="T58" fmla="*/ 87 w 176"/>
                <a:gd name="T59" fmla="*/ 0 h 170"/>
                <a:gd name="T60" fmla="*/ 97 w 176"/>
                <a:gd name="T61" fmla="*/ 4 h 170"/>
                <a:gd name="T62" fmla="*/ 102 w 176"/>
                <a:gd name="T63" fmla="*/ 9 h 170"/>
                <a:gd name="T64" fmla="*/ 107 w 176"/>
                <a:gd name="T65" fmla="*/ 15 h 170"/>
                <a:gd name="T66" fmla="*/ 109 w 176"/>
                <a:gd name="T67" fmla="*/ 21 h 170"/>
                <a:gd name="T68" fmla="*/ 111 w 176"/>
                <a:gd name="T69" fmla="*/ 27 h 170"/>
                <a:gd name="T70" fmla="*/ 111 w 176"/>
                <a:gd name="T71" fmla="*/ 30 h 170"/>
                <a:gd name="T72" fmla="*/ 111 w 176"/>
                <a:gd name="T73" fmla="*/ 32 h 170"/>
                <a:gd name="T74" fmla="*/ 111 w 176"/>
                <a:gd name="T75" fmla="*/ 30 h 170"/>
                <a:gd name="T76" fmla="*/ 109 w 176"/>
                <a:gd name="T77" fmla="*/ 27 h 170"/>
                <a:gd name="T78" fmla="*/ 107 w 176"/>
                <a:gd name="T79" fmla="*/ 21 h 170"/>
                <a:gd name="T80" fmla="*/ 107 w 176"/>
                <a:gd name="T81" fmla="*/ 15 h 170"/>
                <a:gd name="T82" fmla="*/ 107 w 176"/>
                <a:gd name="T83" fmla="*/ 9 h 170"/>
                <a:gd name="T84" fmla="*/ 109 w 176"/>
                <a:gd name="T85" fmla="*/ 5 h 170"/>
                <a:gd name="T86" fmla="*/ 114 w 176"/>
                <a:gd name="T87" fmla="*/ 2 h 170"/>
                <a:gd name="T88" fmla="*/ 123 w 176"/>
                <a:gd name="T89" fmla="*/ 2 h 170"/>
                <a:gd name="T90" fmla="*/ 128 w 176"/>
                <a:gd name="T91" fmla="*/ 2 h 170"/>
                <a:gd name="T92" fmla="*/ 135 w 176"/>
                <a:gd name="T93" fmla="*/ 4 h 170"/>
                <a:gd name="T94" fmla="*/ 142 w 176"/>
                <a:gd name="T95" fmla="*/ 4 h 170"/>
                <a:gd name="T96" fmla="*/ 149 w 176"/>
                <a:gd name="T97" fmla="*/ 7 h 170"/>
                <a:gd name="T98" fmla="*/ 155 w 176"/>
                <a:gd name="T99" fmla="*/ 13 h 170"/>
                <a:gd name="T100" fmla="*/ 161 w 176"/>
                <a:gd name="T101" fmla="*/ 21 h 170"/>
                <a:gd name="T102" fmla="*/ 168 w 176"/>
                <a:gd name="T103" fmla="*/ 32 h 170"/>
                <a:gd name="T104" fmla="*/ 175 w 176"/>
                <a:gd name="T105" fmla="*/ 48 h 170"/>
                <a:gd name="T106" fmla="*/ 111 w 176"/>
                <a:gd name="T107" fmla="*/ 32 h 170"/>
                <a:gd name="T108" fmla="*/ 123 w 176"/>
                <a:gd name="T109" fmla="*/ 157 h 1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6"/>
                <a:gd name="T166" fmla="*/ 0 h 170"/>
                <a:gd name="T167" fmla="*/ 176 w 176"/>
                <a:gd name="T168" fmla="*/ 170 h 1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6" h="170">
                  <a:moveTo>
                    <a:pt x="123" y="157"/>
                  </a:moveTo>
                  <a:lnTo>
                    <a:pt x="123" y="159"/>
                  </a:lnTo>
                  <a:lnTo>
                    <a:pt x="118" y="159"/>
                  </a:lnTo>
                  <a:lnTo>
                    <a:pt x="114" y="161"/>
                  </a:lnTo>
                  <a:lnTo>
                    <a:pt x="107" y="165"/>
                  </a:lnTo>
                  <a:lnTo>
                    <a:pt x="98" y="167"/>
                  </a:lnTo>
                  <a:lnTo>
                    <a:pt x="90" y="169"/>
                  </a:lnTo>
                  <a:lnTo>
                    <a:pt x="83" y="169"/>
                  </a:lnTo>
                  <a:lnTo>
                    <a:pt x="74" y="169"/>
                  </a:lnTo>
                  <a:lnTo>
                    <a:pt x="55" y="167"/>
                  </a:lnTo>
                  <a:lnTo>
                    <a:pt x="40" y="163"/>
                  </a:lnTo>
                  <a:lnTo>
                    <a:pt x="28" y="159"/>
                  </a:lnTo>
                  <a:lnTo>
                    <a:pt x="17" y="151"/>
                  </a:lnTo>
                  <a:lnTo>
                    <a:pt x="11" y="146"/>
                  </a:lnTo>
                  <a:lnTo>
                    <a:pt x="5" y="138"/>
                  </a:lnTo>
                  <a:lnTo>
                    <a:pt x="2" y="128"/>
                  </a:lnTo>
                  <a:lnTo>
                    <a:pt x="0" y="121"/>
                  </a:lnTo>
                  <a:lnTo>
                    <a:pt x="0" y="103"/>
                  </a:lnTo>
                  <a:lnTo>
                    <a:pt x="7" y="86"/>
                  </a:lnTo>
                  <a:lnTo>
                    <a:pt x="14" y="71"/>
                  </a:lnTo>
                  <a:lnTo>
                    <a:pt x="19" y="59"/>
                  </a:lnTo>
                  <a:lnTo>
                    <a:pt x="26" y="48"/>
                  </a:lnTo>
                  <a:lnTo>
                    <a:pt x="31" y="38"/>
                  </a:lnTo>
                  <a:lnTo>
                    <a:pt x="37" y="28"/>
                  </a:lnTo>
                  <a:lnTo>
                    <a:pt x="42" y="19"/>
                  </a:lnTo>
                  <a:lnTo>
                    <a:pt x="48" y="11"/>
                  </a:lnTo>
                  <a:lnTo>
                    <a:pt x="57" y="4"/>
                  </a:lnTo>
                  <a:lnTo>
                    <a:pt x="66" y="0"/>
                  </a:lnTo>
                  <a:lnTo>
                    <a:pt x="76" y="0"/>
                  </a:lnTo>
                  <a:lnTo>
                    <a:pt x="87" y="0"/>
                  </a:lnTo>
                  <a:lnTo>
                    <a:pt x="97" y="4"/>
                  </a:lnTo>
                  <a:lnTo>
                    <a:pt x="102" y="9"/>
                  </a:lnTo>
                  <a:lnTo>
                    <a:pt x="107" y="15"/>
                  </a:lnTo>
                  <a:lnTo>
                    <a:pt x="109" y="21"/>
                  </a:lnTo>
                  <a:lnTo>
                    <a:pt x="111" y="27"/>
                  </a:lnTo>
                  <a:lnTo>
                    <a:pt x="111" y="30"/>
                  </a:lnTo>
                  <a:lnTo>
                    <a:pt x="111" y="32"/>
                  </a:lnTo>
                  <a:lnTo>
                    <a:pt x="111" y="30"/>
                  </a:lnTo>
                  <a:lnTo>
                    <a:pt x="109" y="27"/>
                  </a:lnTo>
                  <a:lnTo>
                    <a:pt x="107" y="21"/>
                  </a:lnTo>
                  <a:lnTo>
                    <a:pt x="107" y="15"/>
                  </a:lnTo>
                  <a:lnTo>
                    <a:pt x="107" y="9"/>
                  </a:lnTo>
                  <a:lnTo>
                    <a:pt x="109" y="5"/>
                  </a:lnTo>
                  <a:lnTo>
                    <a:pt x="114" y="2"/>
                  </a:lnTo>
                  <a:lnTo>
                    <a:pt x="123" y="2"/>
                  </a:lnTo>
                  <a:lnTo>
                    <a:pt x="128" y="2"/>
                  </a:lnTo>
                  <a:lnTo>
                    <a:pt x="135" y="4"/>
                  </a:lnTo>
                  <a:lnTo>
                    <a:pt x="142" y="4"/>
                  </a:lnTo>
                  <a:lnTo>
                    <a:pt x="149" y="7"/>
                  </a:lnTo>
                  <a:lnTo>
                    <a:pt x="155" y="13"/>
                  </a:lnTo>
                  <a:lnTo>
                    <a:pt x="161" y="21"/>
                  </a:lnTo>
                  <a:lnTo>
                    <a:pt x="168" y="32"/>
                  </a:lnTo>
                  <a:lnTo>
                    <a:pt x="175" y="48"/>
                  </a:lnTo>
                  <a:lnTo>
                    <a:pt x="111" y="32"/>
                  </a:lnTo>
                  <a:lnTo>
                    <a:pt x="123" y="15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58" name="Freeform 8"/>
            <p:cNvSpPr>
              <a:spLocks/>
            </p:cNvSpPr>
            <p:nvPr/>
          </p:nvSpPr>
          <p:spPr bwMode="auto">
            <a:xfrm>
              <a:off x="2932" y="1194"/>
              <a:ext cx="176" cy="170"/>
            </a:xfrm>
            <a:custGeom>
              <a:avLst/>
              <a:gdLst>
                <a:gd name="T0" fmla="*/ 123 w 176"/>
                <a:gd name="T1" fmla="*/ 157 h 170"/>
                <a:gd name="T2" fmla="*/ 123 w 176"/>
                <a:gd name="T3" fmla="*/ 159 h 170"/>
                <a:gd name="T4" fmla="*/ 118 w 176"/>
                <a:gd name="T5" fmla="*/ 159 h 170"/>
                <a:gd name="T6" fmla="*/ 114 w 176"/>
                <a:gd name="T7" fmla="*/ 161 h 170"/>
                <a:gd name="T8" fmla="*/ 107 w 176"/>
                <a:gd name="T9" fmla="*/ 165 h 170"/>
                <a:gd name="T10" fmla="*/ 98 w 176"/>
                <a:gd name="T11" fmla="*/ 167 h 170"/>
                <a:gd name="T12" fmla="*/ 90 w 176"/>
                <a:gd name="T13" fmla="*/ 169 h 170"/>
                <a:gd name="T14" fmla="*/ 83 w 176"/>
                <a:gd name="T15" fmla="*/ 169 h 170"/>
                <a:gd name="T16" fmla="*/ 74 w 176"/>
                <a:gd name="T17" fmla="*/ 169 h 170"/>
                <a:gd name="T18" fmla="*/ 55 w 176"/>
                <a:gd name="T19" fmla="*/ 167 h 170"/>
                <a:gd name="T20" fmla="*/ 40 w 176"/>
                <a:gd name="T21" fmla="*/ 163 h 170"/>
                <a:gd name="T22" fmla="*/ 28 w 176"/>
                <a:gd name="T23" fmla="*/ 159 h 170"/>
                <a:gd name="T24" fmla="*/ 17 w 176"/>
                <a:gd name="T25" fmla="*/ 151 h 170"/>
                <a:gd name="T26" fmla="*/ 11 w 176"/>
                <a:gd name="T27" fmla="*/ 146 h 170"/>
                <a:gd name="T28" fmla="*/ 5 w 176"/>
                <a:gd name="T29" fmla="*/ 138 h 170"/>
                <a:gd name="T30" fmla="*/ 2 w 176"/>
                <a:gd name="T31" fmla="*/ 128 h 170"/>
                <a:gd name="T32" fmla="*/ 0 w 176"/>
                <a:gd name="T33" fmla="*/ 121 h 170"/>
                <a:gd name="T34" fmla="*/ 0 w 176"/>
                <a:gd name="T35" fmla="*/ 103 h 170"/>
                <a:gd name="T36" fmla="*/ 7 w 176"/>
                <a:gd name="T37" fmla="*/ 86 h 170"/>
                <a:gd name="T38" fmla="*/ 14 w 176"/>
                <a:gd name="T39" fmla="*/ 71 h 170"/>
                <a:gd name="T40" fmla="*/ 19 w 176"/>
                <a:gd name="T41" fmla="*/ 59 h 170"/>
                <a:gd name="T42" fmla="*/ 26 w 176"/>
                <a:gd name="T43" fmla="*/ 48 h 170"/>
                <a:gd name="T44" fmla="*/ 31 w 176"/>
                <a:gd name="T45" fmla="*/ 38 h 170"/>
                <a:gd name="T46" fmla="*/ 37 w 176"/>
                <a:gd name="T47" fmla="*/ 28 h 170"/>
                <a:gd name="T48" fmla="*/ 42 w 176"/>
                <a:gd name="T49" fmla="*/ 19 h 170"/>
                <a:gd name="T50" fmla="*/ 48 w 176"/>
                <a:gd name="T51" fmla="*/ 11 h 170"/>
                <a:gd name="T52" fmla="*/ 57 w 176"/>
                <a:gd name="T53" fmla="*/ 4 h 170"/>
                <a:gd name="T54" fmla="*/ 66 w 176"/>
                <a:gd name="T55" fmla="*/ 0 h 170"/>
                <a:gd name="T56" fmla="*/ 76 w 176"/>
                <a:gd name="T57" fmla="*/ 0 h 170"/>
                <a:gd name="T58" fmla="*/ 87 w 176"/>
                <a:gd name="T59" fmla="*/ 0 h 170"/>
                <a:gd name="T60" fmla="*/ 97 w 176"/>
                <a:gd name="T61" fmla="*/ 4 h 170"/>
                <a:gd name="T62" fmla="*/ 102 w 176"/>
                <a:gd name="T63" fmla="*/ 9 h 170"/>
                <a:gd name="T64" fmla="*/ 107 w 176"/>
                <a:gd name="T65" fmla="*/ 15 h 170"/>
                <a:gd name="T66" fmla="*/ 109 w 176"/>
                <a:gd name="T67" fmla="*/ 21 h 170"/>
                <a:gd name="T68" fmla="*/ 111 w 176"/>
                <a:gd name="T69" fmla="*/ 27 h 170"/>
                <a:gd name="T70" fmla="*/ 111 w 176"/>
                <a:gd name="T71" fmla="*/ 30 h 170"/>
                <a:gd name="T72" fmla="*/ 111 w 176"/>
                <a:gd name="T73" fmla="*/ 32 h 170"/>
                <a:gd name="T74" fmla="*/ 111 w 176"/>
                <a:gd name="T75" fmla="*/ 30 h 170"/>
                <a:gd name="T76" fmla="*/ 109 w 176"/>
                <a:gd name="T77" fmla="*/ 27 h 170"/>
                <a:gd name="T78" fmla="*/ 107 w 176"/>
                <a:gd name="T79" fmla="*/ 21 h 170"/>
                <a:gd name="T80" fmla="*/ 107 w 176"/>
                <a:gd name="T81" fmla="*/ 15 h 170"/>
                <a:gd name="T82" fmla="*/ 107 w 176"/>
                <a:gd name="T83" fmla="*/ 9 h 170"/>
                <a:gd name="T84" fmla="*/ 109 w 176"/>
                <a:gd name="T85" fmla="*/ 5 h 170"/>
                <a:gd name="T86" fmla="*/ 114 w 176"/>
                <a:gd name="T87" fmla="*/ 2 h 170"/>
                <a:gd name="T88" fmla="*/ 123 w 176"/>
                <a:gd name="T89" fmla="*/ 2 h 170"/>
                <a:gd name="T90" fmla="*/ 128 w 176"/>
                <a:gd name="T91" fmla="*/ 2 h 170"/>
                <a:gd name="T92" fmla="*/ 135 w 176"/>
                <a:gd name="T93" fmla="*/ 4 h 170"/>
                <a:gd name="T94" fmla="*/ 142 w 176"/>
                <a:gd name="T95" fmla="*/ 4 h 170"/>
                <a:gd name="T96" fmla="*/ 149 w 176"/>
                <a:gd name="T97" fmla="*/ 7 h 170"/>
                <a:gd name="T98" fmla="*/ 155 w 176"/>
                <a:gd name="T99" fmla="*/ 13 h 170"/>
                <a:gd name="T100" fmla="*/ 161 w 176"/>
                <a:gd name="T101" fmla="*/ 21 h 170"/>
                <a:gd name="T102" fmla="*/ 168 w 176"/>
                <a:gd name="T103" fmla="*/ 32 h 170"/>
                <a:gd name="T104" fmla="*/ 175 w 176"/>
                <a:gd name="T105" fmla="*/ 48 h 170"/>
                <a:gd name="T106" fmla="*/ 111 w 176"/>
                <a:gd name="T107" fmla="*/ 32 h 1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70"/>
                <a:gd name="T164" fmla="*/ 176 w 176"/>
                <a:gd name="T165" fmla="*/ 170 h 1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70">
                  <a:moveTo>
                    <a:pt x="123" y="157"/>
                  </a:moveTo>
                  <a:lnTo>
                    <a:pt x="123" y="159"/>
                  </a:lnTo>
                  <a:lnTo>
                    <a:pt x="118" y="159"/>
                  </a:lnTo>
                  <a:lnTo>
                    <a:pt x="114" y="161"/>
                  </a:lnTo>
                  <a:lnTo>
                    <a:pt x="107" y="165"/>
                  </a:lnTo>
                  <a:lnTo>
                    <a:pt x="98" y="167"/>
                  </a:lnTo>
                  <a:lnTo>
                    <a:pt x="90" y="169"/>
                  </a:lnTo>
                  <a:lnTo>
                    <a:pt x="83" y="169"/>
                  </a:lnTo>
                  <a:lnTo>
                    <a:pt x="74" y="169"/>
                  </a:lnTo>
                  <a:lnTo>
                    <a:pt x="55" y="167"/>
                  </a:lnTo>
                  <a:lnTo>
                    <a:pt x="40" y="163"/>
                  </a:lnTo>
                  <a:lnTo>
                    <a:pt x="28" y="159"/>
                  </a:lnTo>
                  <a:lnTo>
                    <a:pt x="17" y="151"/>
                  </a:lnTo>
                  <a:lnTo>
                    <a:pt x="11" y="146"/>
                  </a:lnTo>
                  <a:lnTo>
                    <a:pt x="5" y="138"/>
                  </a:lnTo>
                  <a:lnTo>
                    <a:pt x="2" y="128"/>
                  </a:lnTo>
                  <a:lnTo>
                    <a:pt x="0" y="121"/>
                  </a:lnTo>
                  <a:lnTo>
                    <a:pt x="0" y="103"/>
                  </a:lnTo>
                  <a:lnTo>
                    <a:pt x="7" y="86"/>
                  </a:lnTo>
                  <a:lnTo>
                    <a:pt x="14" y="71"/>
                  </a:lnTo>
                  <a:lnTo>
                    <a:pt x="19" y="59"/>
                  </a:lnTo>
                  <a:lnTo>
                    <a:pt x="26" y="48"/>
                  </a:lnTo>
                  <a:lnTo>
                    <a:pt x="31" y="38"/>
                  </a:lnTo>
                  <a:lnTo>
                    <a:pt x="37" y="28"/>
                  </a:lnTo>
                  <a:lnTo>
                    <a:pt x="42" y="19"/>
                  </a:lnTo>
                  <a:lnTo>
                    <a:pt x="48" y="11"/>
                  </a:lnTo>
                  <a:lnTo>
                    <a:pt x="57" y="4"/>
                  </a:lnTo>
                  <a:lnTo>
                    <a:pt x="66" y="0"/>
                  </a:lnTo>
                  <a:lnTo>
                    <a:pt x="76" y="0"/>
                  </a:lnTo>
                  <a:lnTo>
                    <a:pt x="87" y="0"/>
                  </a:lnTo>
                  <a:lnTo>
                    <a:pt x="97" y="4"/>
                  </a:lnTo>
                  <a:lnTo>
                    <a:pt x="102" y="9"/>
                  </a:lnTo>
                  <a:lnTo>
                    <a:pt x="107" y="15"/>
                  </a:lnTo>
                  <a:lnTo>
                    <a:pt x="109" y="21"/>
                  </a:lnTo>
                  <a:lnTo>
                    <a:pt x="111" y="27"/>
                  </a:lnTo>
                  <a:lnTo>
                    <a:pt x="111" y="30"/>
                  </a:lnTo>
                  <a:lnTo>
                    <a:pt x="111" y="32"/>
                  </a:lnTo>
                  <a:lnTo>
                    <a:pt x="111" y="30"/>
                  </a:lnTo>
                  <a:lnTo>
                    <a:pt x="109" y="27"/>
                  </a:lnTo>
                  <a:lnTo>
                    <a:pt x="107" y="21"/>
                  </a:lnTo>
                  <a:lnTo>
                    <a:pt x="107" y="15"/>
                  </a:lnTo>
                  <a:lnTo>
                    <a:pt x="107" y="9"/>
                  </a:lnTo>
                  <a:lnTo>
                    <a:pt x="109" y="5"/>
                  </a:lnTo>
                  <a:lnTo>
                    <a:pt x="114" y="2"/>
                  </a:lnTo>
                  <a:lnTo>
                    <a:pt x="123" y="2"/>
                  </a:lnTo>
                  <a:lnTo>
                    <a:pt x="128" y="2"/>
                  </a:lnTo>
                  <a:lnTo>
                    <a:pt x="135" y="4"/>
                  </a:lnTo>
                  <a:lnTo>
                    <a:pt x="142" y="4"/>
                  </a:lnTo>
                  <a:lnTo>
                    <a:pt x="149" y="7"/>
                  </a:lnTo>
                  <a:lnTo>
                    <a:pt x="155" y="13"/>
                  </a:lnTo>
                  <a:lnTo>
                    <a:pt x="161" y="21"/>
                  </a:lnTo>
                  <a:lnTo>
                    <a:pt x="168" y="32"/>
                  </a:lnTo>
                  <a:lnTo>
                    <a:pt x="175" y="48"/>
                  </a:lnTo>
                  <a:lnTo>
                    <a:pt x="111" y="3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59" name="Freeform 9"/>
            <p:cNvSpPr>
              <a:spLocks/>
            </p:cNvSpPr>
            <p:nvPr/>
          </p:nvSpPr>
          <p:spPr bwMode="auto">
            <a:xfrm>
              <a:off x="3004" y="1207"/>
              <a:ext cx="27" cy="24"/>
            </a:xfrm>
            <a:custGeom>
              <a:avLst/>
              <a:gdLst>
                <a:gd name="T0" fmla="*/ 9 w 27"/>
                <a:gd name="T1" fmla="*/ 23 h 24"/>
                <a:gd name="T2" fmla="*/ 7 w 27"/>
                <a:gd name="T3" fmla="*/ 23 h 24"/>
                <a:gd name="T4" fmla="*/ 5 w 27"/>
                <a:gd name="T5" fmla="*/ 21 h 24"/>
                <a:gd name="T6" fmla="*/ 2 w 27"/>
                <a:gd name="T7" fmla="*/ 21 h 24"/>
                <a:gd name="T8" fmla="*/ 2 w 27"/>
                <a:gd name="T9" fmla="*/ 19 h 24"/>
                <a:gd name="T10" fmla="*/ 0 w 27"/>
                <a:gd name="T11" fmla="*/ 17 h 24"/>
                <a:gd name="T12" fmla="*/ 0 w 27"/>
                <a:gd name="T13" fmla="*/ 15 h 24"/>
                <a:gd name="T14" fmla="*/ 0 w 27"/>
                <a:gd name="T15" fmla="*/ 14 h 24"/>
                <a:gd name="T16" fmla="*/ 2 w 27"/>
                <a:gd name="T17" fmla="*/ 10 h 24"/>
                <a:gd name="T18" fmla="*/ 2 w 27"/>
                <a:gd name="T19" fmla="*/ 8 h 24"/>
                <a:gd name="T20" fmla="*/ 5 w 27"/>
                <a:gd name="T21" fmla="*/ 6 h 24"/>
                <a:gd name="T22" fmla="*/ 7 w 27"/>
                <a:gd name="T23" fmla="*/ 4 h 24"/>
                <a:gd name="T24" fmla="*/ 7 w 27"/>
                <a:gd name="T25" fmla="*/ 2 h 24"/>
                <a:gd name="T26" fmla="*/ 11 w 27"/>
                <a:gd name="T27" fmla="*/ 2 h 24"/>
                <a:gd name="T28" fmla="*/ 14 w 27"/>
                <a:gd name="T29" fmla="*/ 0 h 24"/>
                <a:gd name="T30" fmla="*/ 16 w 27"/>
                <a:gd name="T31" fmla="*/ 0 h 24"/>
                <a:gd name="T32" fmla="*/ 18 w 27"/>
                <a:gd name="T33" fmla="*/ 0 h 24"/>
                <a:gd name="T34" fmla="*/ 20 w 27"/>
                <a:gd name="T35" fmla="*/ 0 h 24"/>
                <a:gd name="T36" fmla="*/ 23 w 27"/>
                <a:gd name="T37" fmla="*/ 2 h 24"/>
                <a:gd name="T38" fmla="*/ 25 w 27"/>
                <a:gd name="T39" fmla="*/ 4 h 24"/>
                <a:gd name="T40" fmla="*/ 26 w 27"/>
                <a:gd name="T41" fmla="*/ 6 h 24"/>
                <a:gd name="T42" fmla="*/ 26 w 27"/>
                <a:gd name="T43" fmla="*/ 10 h 24"/>
                <a:gd name="T44" fmla="*/ 26 w 27"/>
                <a:gd name="T45" fmla="*/ 12 h 24"/>
                <a:gd name="T46" fmla="*/ 25 w 27"/>
                <a:gd name="T47" fmla="*/ 14 h 24"/>
                <a:gd name="T48" fmla="*/ 25 w 27"/>
                <a:gd name="T49" fmla="*/ 15 h 24"/>
                <a:gd name="T50" fmla="*/ 23 w 27"/>
                <a:gd name="T51" fmla="*/ 17 h 24"/>
                <a:gd name="T52" fmla="*/ 20 w 27"/>
                <a:gd name="T53" fmla="*/ 19 h 24"/>
                <a:gd name="T54" fmla="*/ 18 w 27"/>
                <a:gd name="T55" fmla="*/ 21 h 24"/>
                <a:gd name="T56" fmla="*/ 16 w 27"/>
                <a:gd name="T57" fmla="*/ 21 h 24"/>
                <a:gd name="T58" fmla="*/ 14 w 27"/>
                <a:gd name="T59" fmla="*/ 23 h 24"/>
                <a:gd name="T60" fmla="*/ 11 w 27"/>
                <a:gd name="T61" fmla="*/ 23 h 24"/>
                <a:gd name="T62" fmla="*/ 9 w 27"/>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
                <a:gd name="T97" fmla="*/ 0 h 24"/>
                <a:gd name="T98" fmla="*/ 27 w 27"/>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 h="24">
                  <a:moveTo>
                    <a:pt x="9" y="23"/>
                  </a:moveTo>
                  <a:lnTo>
                    <a:pt x="7" y="23"/>
                  </a:lnTo>
                  <a:lnTo>
                    <a:pt x="5" y="21"/>
                  </a:lnTo>
                  <a:lnTo>
                    <a:pt x="2" y="21"/>
                  </a:lnTo>
                  <a:lnTo>
                    <a:pt x="2" y="19"/>
                  </a:lnTo>
                  <a:lnTo>
                    <a:pt x="0" y="17"/>
                  </a:lnTo>
                  <a:lnTo>
                    <a:pt x="0" y="15"/>
                  </a:lnTo>
                  <a:lnTo>
                    <a:pt x="0" y="14"/>
                  </a:lnTo>
                  <a:lnTo>
                    <a:pt x="2" y="10"/>
                  </a:lnTo>
                  <a:lnTo>
                    <a:pt x="2" y="8"/>
                  </a:lnTo>
                  <a:lnTo>
                    <a:pt x="5" y="6"/>
                  </a:lnTo>
                  <a:lnTo>
                    <a:pt x="7" y="4"/>
                  </a:lnTo>
                  <a:lnTo>
                    <a:pt x="7" y="2"/>
                  </a:lnTo>
                  <a:lnTo>
                    <a:pt x="11" y="2"/>
                  </a:lnTo>
                  <a:lnTo>
                    <a:pt x="14" y="0"/>
                  </a:lnTo>
                  <a:lnTo>
                    <a:pt x="16" y="0"/>
                  </a:lnTo>
                  <a:lnTo>
                    <a:pt x="18" y="0"/>
                  </a:lnTo>
                  <a:lnTo>
                    <a:pt x="20" y="0"/>
                  </a:lnTo>
                  <a:lnTo>
                    <a:pt x="23" y="2"/>
                  </a:lnTo>
                  <a:lnTo>
                    <a:pt x="25" y="4"/>
                  </a:lnTo>
                  <a:lnTo>
                    <a:pt x="26" y="6"/>
                  </a:lnTo>
                  <a:lnTo>
                    <a:pt x="26" y="10"/>
                  </a:lnTo>
                  <a:lnTo>
                    <a:pt x="26" y="12"/>
                  </a:lnTo>
                  <a:lnTo>
                    <a:pt x="25" y="14"/>
                  </a:lnTo>
                  <a:lnTo>
                    <a:pt x="25" y="15"/>
                  </a:lnTo>
                  <a:lnTo>
                    <a:pt x="23" y="17"/>
                  </a:lnTo>
                  <a:lnTo>
                    <a:pt x="20" y="19"/>
                  </a:lnTo>
                  <a:lnTo>
                    <a:pt x="18" y="21"/>
                  </a:lnTo>
                  <a:lnTo>
                    <a:pt x="16" y="21"/>
                  </a:lnTo>
                  <a:lnTo>
                    <a:pt x="14" y="23"/>
                  </a:lnTo>
                  <a:lnTo>
                    <a:pt x="11" y="23"/>
                  </a:lnTo>
                  <a:lnTo>
                    <a:pt x="9" y="2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0" name="Freeform 10"/>
            <p:cNvSpPr>
              <a:spLocks/>
            </p:cNvSpPr>
            <p:nvPr/>
          </p:nvSpPr>
          <p:spPr bwMode="auto">
            <a:xfrm>
              <a:off x="3004" y="1207"/>
              <a:ext cx="27" cy="24"/>
            </a:xfrm>
            <a:custGeom>
              <a:avLst/>
              <a:gdLst>
                <a:gd name="T0" fmla="*/ 9 w 27"/>
                <a:gd name="T1" fmla="*/ 23 h 24"/>
                <a:gd name="T2" fmla="*/ 7 w 27"/>
                <a:gd name="T3" fmla="*/ 23 h 24"/>
                <a:gd name="T4" fmla="*/ 5 w 27"/>
                <a:gd name="T5" fmla="*/ 21 h 24"/>
                <a:gd name="T6" fmla="*/ 2 w 27"/>
                <a:gd name="T7" fmla="*/ 21 h 24"/>
                <a:gd name="T8" fmla="*/ 2 w 27"/>
                <a:gd name="T9" fmla="*/ 19 h 24"/>
                <a:gd name="T10" fmla="*/ 0 w 27"/>
                <a:gd name="T11" fmla="*/ 17 h 24"/>
                <a:gd name="T12" fmla="*/ 0 w 27"/>
                <a:gd name="T13" fmla="*/ 15 h 24"/>
                <a:gd name="T14" fmla="*/ 0 w 27"/>
                <a:gd name="T15" fmla="*/ 14 h 24"/>
                <a:gd name="T16" fmla="*/ 2 w 27"/>
                <a:gd name="T17" fmla="*/ 10 h 24"/>
                <a:gd name="T18" fmla="*/ 2 w 27"/>
                <a:gd name="T19" fmla="*/ 8 h 24"/>
                <a:gd name="T20" fmla="*/ 5 w 27"/>
                <a:gd name="T21" fmla="*/ 6 h 24"/>
                <a:gd name="T22" fmla="*/ 7 w 27"/>
                <a:gd name="T23" fmla="*/ 4 h 24"/>
                <a:gd name="T24" fmla="*/ 7 w 27"/>
                <a:gd name="T25" fmla="*/ 2 h 24"/>
                <a:gd name="T26" fmla="*/ 11 w 27"/>
                <a:gd name="T27" fmla="*/ 2 h 24"/>
                <a:gd name="T28" fmla="*/ 14 w 27"/>
                <a:gd name="T29" fmla="*/ 0 h 24"/>
                <a:gd name="T30" fmla="*/ 16 w 27"/>
                <a:gd name="T31" fmla="*/ 0 h 24"/>
                <a:gd name="T32" fmla="*/ 18 w 27"/>
                <a:gd name="T33" fmla="*/ 0 h 24"/>
                <a:gd name="T34" fmla="*/ 20 w 27"/>
                <a:gd name="T35" fmla="*/ 0 h 24"/>
                <a:gd name="T36" fmla="*/ 23 w 27"/>
                <a:gd name="T37" fmla="*/ 2 h 24"/>
                <a:gd name="T38" fmla="*/ 25 w 27"/>
                <a:gd name="T39" fmla="*/ 4 h 24"/>
                <a:gd name="T40" fmla="*/ 26 w 27"/>
                <a:gd name="T41" fmla="*/ 6 h 24"/>
                <a:gd name="T42" fmla="*/ 26 w 27"/>
                <a:gd name="T43" fmla="*/ 10 h 24"/>
                <a:gd name="T44" fmla="*/ 26 w 27"/>
                <a:gd name="T45" fmla="*/ 12 h 24"/>
                <a:gd name="T46" fmla="*/ 25 w 27"/>
                <a:gd name="T47" fmla="*/ 14 h 24"/>
                <a:gd name="T48" fmla="*/ 25 w 27"/>
                <a:gd name="T49" fmla="*/ 15 h 24"/>
                <a:gd name="T50" fmla="*/ 23 w 27"/>
                <a:gd name="T51" fmla="*/ 17 h 24"/>
                <a:gd name="T52" fmla="*/ 20 w 27"/>
                <a:gd name="T53" fmla="*/ 19 h 24"/>
                <a:gd name="T54" fmla="*/ 18 w 27"/>
                <a:gd name="T55" fmla="*/ 21 h 24"/>
                <a:gd name="T56" fmla="*/ 16 w 27"/>
                <a:gd name="T57" fmla="*/ 21 h 24"/>
                <a:gd name="T58" fmla="*/ 14 w 27"/>
                <a:gd name="T59" fmla="*/ 23 h 24"/>
                <a:gd name="T60" fmla="*/ 11 w 27"/>
                <a:gd name="T61" fmla="*/ 23 h 24"/>
                <a:gd name="T62" fmla="*/ 9 w 27"/>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
                <a:gd name="T97" fmla="*/ 0 h 24"/>
                <a:gd name="T98" fmla="*/ 27 w 27"/>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 h="24">
                  <a:moveTo>
                    <a:pt x="9" y="23"/>
                  </a:moveTo>
                  <a:lnTo>
                    <a:pt x="7" y="23"/>
                  </a:lnTo>
                  <a:lnTo>
                    <a:pt x="5" y="21"/>
                  </a:lnTo>
                  <a:lnTo>
                    <a:pt x="2" y="21"/>
                  </a:lnTo>
                  <a:lnTo>
                    <a:pt x="2" y="19"/>
                  </a:lnTo>
                  <a:lnTo>
                    <a:pt x="0" y="17"/>
                  </a:lnTo>
                  <a:lnTo>
                    <a:pt x="0" y="15"/>
                  </a:lnTo>
                  <a:lnTo>
                    <a:pt x="0" y="14"/>
                  </a:lnTo>
                  <a:lnTo>
                    <a:pt x="2" y="10"/>
                  </a:lnTo>
                  <a:lnTo>
                    <a:pt x="2" y="8"/>
                  </a:lnTo>
                  <a:lnTo>
                    <a:pt x="5" y="6"/>
                  </a:lnTo>
                  <a:lnTo>
                    <a:pt x="7" y="4"/>
                  </a:lnTo>
                  <a:lnTo>
                    <a:pt x="7" y="2"/>
                  </a:lnTo>
                  <a:lnTo>
                    <a:pt x="11" y="2"/>
                  </a:lnTo>
                  <a:lnTo>
                    <a:pt x="14" y="0"/>
                  </a:lnTo>
                  <a:lnTo>
                    <a:pt x="16" y="0"/>
                  </a:lnTo>
                  <a:lnTo>
                    <a:pt x="18" y="0"/>
                  </a:lnTo>
                  <a:lnTo>
                    <a:pt x="20" y="0"/>
                  </a:lnTo>
                  <a:lnTo>
                    <a:pt x="23" y="2"/>
                  </a:lnTo>
                  <a:lnTo>
                    <a:pt x="25" y="4"/>
                  </a:lnTo>
                  <a:lnTo>
                    <a:pt x="26" y="6"/>
                  </a:lnTo>
                  <a:lnTo>
                    <a:pt x="26" y="10"/>
                  </a:lnTo>
                  <a:lnTo>
                    <a:pt x="26" y="12"/>
                  </a:lnTo>
                  <a:lnTo>
                    <a:pt x="25" y="14"/>
                  </a:lnTo>
                  <a:lnTo>
                    <a:pt x="25" y="15"/>
                  </a:lnTo>
                  <a:lnTo>
                    <a:pt x="23" y="17"/>
                  </a:lnTo>
                  <a:lnTo>
                    <a:pt x="20" y="19"/>
                  </a:lnTo>
                  <a:lnTo>
                    <a:pt x="18" y="21"/>
                  </a:lnTo>
                  <a:lnTo>
                    <a:pt x="16" y="21"/>
                  </a:lnTo>
                  <a:lnTo>
                    <a:pt x="14" y="23"/>
                  </a:lnTo>
                  <a:lnTo>
                    <a:pt x="11" y="23"/>
                  </a:lnTo>
                  <a:lnTo>
                    <a:pt x="9" y="2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1" name="Freeform 11"/>
            <p:cNvSpPr>
              <a:spLocks/>
            </p:cNvSpPr>
            <p:nvPr/>
          </p:nvSpPr>
          <p:spPr bwMode="auto">
            <a:xfrm>
              <a:off x="3043" y="1203"/>
              <a:ext cx="27" cy="24"/>
            </a:xfrm>
            <a:custGeom>
              <a:avLst/>
              <a:gdLst>
                <a:gd name="T0" fmla="*/ 19 w 27"/>
                <a:gd name="T1" fmla="*/ 23 h 24"/>
                <a:gd name="T2" fmla="*/ 17 w 27"/>
                <a:gd name="T3" fmla="*/ 23 h 24"/>
                <a:gd name="T4" fmla="*/ 15 w 27"/>
                <a:gd name="T5" fmla="*/ 23 h 24"/>
                <a:gd name="T6" fmla="*/ 12 w 27"/>
                <a:gd name="T7" fmla="*/ 23 h 24"/>
                <a:gd name="T8" fmla="*/ 11 w 27"/>
                <a:gd name="T9" fmla="*/ 21 h 24"/>
                <a:gd name="T10" fmla="*/ 9 w 27"/>
                <a:gd name="T11" fmla="*/ 21 h 24"/>
                <a:gd name="T12" fmla="*/ 7 w 27"/>
                <a:gd name="T13" fmla="*/ 19 h 24"/>
                <a:gd name="T14" fmla="*/ 5 w 27"/>
                <a:gd name="T15" fmla="*/ 18 h 24"/>
                <a:gd name="T16" fmla="*/ 2 w 27"/>
                <a:gd name="T17" fmla="*/ 16 h 24"/>
                <a:gd name="T18" fmla="*/ 0 w 27"/>
                <a:gd name="T19" fmla="*/ 12 h 24"/>
                <a:gd name="T20" fmla="*/ 0 w 27"/>
                <a:gd name="T21" fmla="*/ 10 h 24"/>
                <a:gd name="T22" fmla="*/ 0 w 27"/>
                <a:gd name="T23" fmla="*/ 8 h 24"/>
                <a:gd name="T24" fmla="*/ 0 w 27"/>
                <a:gd name="T25" fmla="*/ 6 h 24"/>
                <a:gd name="T26" fmla="*/ 0 w 27"/>
                <a:gd name="T27" fmla="*/ 4 h 24"/>
                <a:gd name="T28" fmla="*/ 2 w 27"/>
                <a:gd name="T29" fmla="*/ 4 h 24"/>
                <a:gd name="T30" fmla="*/ 5 w 27"/>
                <a:gd name="T31" fmla="*/ 2 h 24"/>
                <a:gd name="T32" fmla="*/ 7 w 27"/>
                <a:gd name="T33" fmla="*/ 0 h 24"/>
                <a:gd name="T34" fmla="*/ 9 w 27"/>
                <a:gd name="T35" fmla="*/ 0 h 24"/>
                <a:gd name="T36" fmla="*/ 11 w 27"/>
                <a:gd name="T37" fmla="*/ 0 h 24"/>
                <a:gd name="T38" fmla="*/ 12 w 27"/>
                <a:gd name="T39" fmla="*/ 2 h 24"/>
                <a:gd name="T40" fmla="*/ 15 w 27"/>
                <a:gd name="T41" fmla="*/ 2 h 24"/>
                <a:gd name="T42" fmla="*/ 17 w 27"/>
                <a:gd name="T43" fmla="*/ 4 h 24"/>
                <a:gd name="T44" fmla="*/ 21 w 27"/>
                <a:gd name="T45" fmla="*/ 6 h 24"/>
                <a:gd name="T46" fmla="*/ 24 w 27"/>
                <a:gd name="T47" fmla="*/ 8 h 24"/>
                <a:gd name="T48" fmla="*/ 24 w 27"/>
                <a:gd name="T49" fmla="*/ 10 h 24"/>
                <a:gd name="T50" fmla="*/ 26 w 27"/>
                <a:gd name="T51" fmla="*/ 12 h 24"/>
                <a:gd name="T52" fmla="*/ 26 w 27"/>
                <a:gd name="T53" fmla="*/ 14 h 24"/>
                <a:gd name="T54" fmla="*/ 26 w 27"/>
                <a:gd name="T55" fmla="*/ 16 h 24"/>
                <a:gd name="T56" fmla="*/ 26 w 27"/>
                <a:gd name="T57" fmla="*/ 18 h 24"/>
                <a:gd name="T58" fmla="*/ 26 w 27"/>
                <a:gd name="T59" fmla="*/ 19 h 24"/>
                <a:gd name="T60" fmla="*/ 24 w 27"/>
                <a:gd name="T61" fmla="*/ 21 h 24"/>
                <a:gd name="T62" fmla="*/ 21 w 27"/>
                <a:gd name="T63" fmla="*/ 21 h 24"/>
                <a:gd name="T64" fmla="*/ 19 w 27"/>
                <a:gd name="T65" fmla="*/ 23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24"/>
                <a:gd name="T101" fmla="*/ 27 w 27"/>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24">
                  <a:moveTo>
                    <a:pt x="19" y="23"/>
                  </a:moveTo>
                  <a:lnTo>
                    <a:pt x="17" y="23"/>
                  </a:lnTo>
                  <a:lnTo>
                    <a:pt x="15" y="23"/>
                  </a:lnTo>
                  <a:lnTo>
                    <a:pt x="12" y="23"/>
                  </a:lnTo>
                  <a:lnTo>
                    <a:pt x="11" y="21"/>
                  </a:lnTo>
                  <a:lnTo>
                    <a:pt x="9" y="21"/>
                  </a:lnTo>
                  <a:lnTo>
                    <a:pt x="7" y="19"/>
                  </a:lnTo>
                  <a:lnTo>
                    <a:pt x="5" y="18"/>
                  </a:lnTo>
                  <a:lnTo>
                    <a:pt x="2" y="16"/>
                  </a:lnTo>
                  <a:lnTo>
                    <a:pt x="0" y="12"/>
                  </a:lnTo>
                  <a:lnTo>
                    <a:pt x="0" y="10"/>
                  </a:lnTo>
                  <a:lnTo>
                    <a:pt x="0" y="8"/>
                  </a:lnTo>
                  <a:lnTo>
                    <a:pt x="0" y="6"/>
                  </a:lnTo>
                  <a:lnTo>
                    <a:pt x="0" y="4"/>
                  </a:lnTo>
                  <a:lnTo>
                    <a:pt x="2" y="4"/>
                  </a:lnTo>
                  <a:lnTo>
                    <a:pt x="5" y="2"/>
                  </a:lnTo>
                  <a:lnTo>
                    <a:pt x="7" y="0"/>
                  </a:lnTo>
                  <a:lnTo>
                    <a:pt x="9" y="0"/>
                  </a:lnTo>
                  <a:lnTo>
                    <a:pt x="11" y="0"/>
                  </a:lnTo>
                  <a:lnTo>
                    <a:pt x="12" y="2"/>
                  </a:lnTo>
                  <a:lnTo>
                    <a:pt x="15" y="2"/>
                  </a:lnTo>
                  <a:lnTo>
                    <a:pt x="17" y="4"/>
                  </a:lnTo>
                  <a:lnTo>
                    <a:pt x="21" y="6"/>
                  </a:lnTo>
                  <a:lnTo>
                    <a:pt x="24" y="8"/>
                  </a:lnTo>
                  <a:lnTo>
                    <a:pt x="24" y="10"/>
                  </a:lnTo>
                  <a:lnTo>
                    <a:pt x="26" y="12"/>
                  </a:lnTo>
                  <a:lnTo>
                    <a:pt x="26" y="14"/>
                  </a:lnTo>
                  <a:lnTo>
                    <a:pt x="26" y="16"/>
                  </a:lnTo>
                  <a:lnTo>
                    <a:pt x="26" y="18"/>
                  </a:lnTo>
                  <a:lnTo>
                    <a:pt x="26" y="19"/>
                  </a:lnTo>
                  <a:lnTo>
                    <a:pt x="24" y="21"/>
                  </a:lnTo>
                  <a:lnTo>
                    <a:pt x="21" y="21"/>
                  </a:lnTo>
                  <a:lnTo>
                    <a:pt x="19" y="2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2" name="Freeform 12"/>
            <p:cNvSpPr>
              <a:spLocks/>
            </p:cNvSpPr>
            <p:nvPr/>
          </p:nvSpPr>
          <p:spPr bwMode="auto">
            <a:xfrm>
              <a:off x="3043" y="1203"/>
              <a:ext cx="27" cy="24"/>
            </a:xfrm>
            <a:custGeom>
              <a:avLst/>
              <a:gdLst>
                <a:gd name="T0" fmla="*/ 19 w 27"/>
                <a:gd name="T1" fmla="*/ 23 h 24"/>
                <a:gd name="T2" fmla="*/ 17 w 27"/>
                <a:gd name="T3" fmla="*/ 23 h 24"/>
                <a:gd name="T4" fmla="*/ 15 w 27"/>
                <a:gd name="T5" fmla="*/ 23 h 24"/>
                <a:gd name="T6" fmla="*/ 12 w 27"/>
                <a:gd name="T7" fmla="*/ 23 h 24"/>
                <a:gd name="T8" fmla="*/ 11 w 27"/>
                <a:gd name="T9" fmla="*/ 21 h 24"/>
                <a:gd name="T10" fmla="*/ 9 w 27"/>
                <a:gd name="T11" fmla="*/ 21 h 24"/>
                <a:gd name="T12" fmla="*/ 7 w 27"/>
                <a:gd name="T13" fmla="*/ 19 h 24"/>
                <a:gd name="T14" fmla="*/ 5 w 27"/>
                <a:gd name="T15" fmla="*/ 18 h 24"/>
                <a:gd name="T16" fmla="*/ 2 w 27"/>
                <a:gd name="T17" fmla="*/ 16 h 24"/>
                <a:gd name="T18" fmla="*/ 0 w 27"/>
                <a:gd name="T19" fmla="*/ 12 h 24"/>
                <a:gd name="T20" fmla="*/ 0 w 27"/>
                <a:gd name="T21" fmla="*/ 10 h 24"/>
                <a:gd name="T22" fmla="*/ 0 w 27"/>
                <a:gd name="T23" fmla="*/ 8 h 24"/>
                <a:gd name="T24" fmla="*/ 0 w 27"/>
                <a:gd name="T25" fmla="*/ 6 h 24"/>
                <a:gd name="T26" fmla="*/ 0 w 27"/>
                <a:gd name="T27" fmla="*/ 4 h 24"/>
                <a:gd name="T28" fmla="*/ 2 w 27"/>
                <a:gd name="T29" fmla="*/ 4 h 24"/>
                <a:gd name="T30" fmla="*/ 5 w 27"/>
                <a:gd name="T31" fmla="*/ 2 h 24"/>
                <a:gd name="T32" fmla="*/ 7 w 27"/>
                <a:gd name="T33" fmla="*/ 0 h 24"/>
                <a:gd name="T34" fmla="*/ 9 w 27"/>
                <a:gd name="T35" fmla="*/ 0 h 24"/>
                <a:gd name="T36" fmla="*/ 11 w 27"/>
                <a:gd name="T37" fmla="*/ 0 h 24"/>
                <a:gd name="T38" fmla="*/ 12 w 27"/>
                <a:gd name="T39" fmla="*/ 2 h 24"/>
                <a:gd name="T40" fmla="*/ 15 w 27"/>
                <a:gd name="T41" fmla="*/ 2 h 24"/>
                <a:gd name="T42" fmla="*/ 17 w 27"/>
                <a:gd name="T43" fmla="*/ 4 h 24"/>
                <a:gd name="T44" fmla="*/ 21 w 27"/>
                <a:gd name="T45" fmla="*/ 6 h 24"/>
                <a:gd name="T46" fmla="*/ 24 w 27"/>
                <a:gd name="T47" fmla="*/ 8 h 24"/>
                <a:gd name="T48" fmla="*/ 24 w 27"/>
                <a:gd name="T49" fmla="*/ 10 h 24"/>
                <a:gd name="T50" fmla="*/ 26 w 27"/>
                <a:gd name="T51" fmla="*/ 12 h 24"/>
                <a:gd name="T52" fmla="*/ 26 w 27"/>
                <a:gd name="T53" fmla="*/ 14 h 24"/>
                <a:gd name="T54" fmla="*/ 26 w 27"/>
                <a:gd name="T55" fmla="*/ 16 h 24"/>
                <a:gd name="T56" fmla="*/ 26 w 27"/>
                <a:gd name="T57" fmla="*/ 18 h 24"/>
                <a:gd name="T58" fmla="*/ 26 w 27"/>
                <a:gd name="T59" fmla="*/ 19 h 24"/>
                <a:gd name="T60" fmla="*/ 24 w 27"/>
                <a:gd name="T61" fmla="*/ 21 h 24"/>
                <a:gd name="T62" fmla="*/ 21 w 27"/>
                <a:gd name="T63" fmla="*/ 21 h 24"/>
                <a:gd name="T64" fmla="*/ 19 w 27"/>
                <a:gd name="T65" fmla="*/ 23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24"/>
                <a:gd name="T101" fmla="*/ 27 w 27"/>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24">
                  <a:moveTo>
                    <a:pt x="19" y="23"/>
                  </a:moveTo>
                  <a:lnTo>
                    <a:pt x="17" y="23"/>
                  </a:lnTo>
                  <a:lnTo>
                    <a:pt x="15" y="23"/>
                  </a:lnTo>
                  <a:lnTo>
                    <a:pt x="12" y="23"/>
                  </a:lnTo>
                  <a:lnTo>
                    <a:pt x="11" y="21"/>
                  </a:lnTo>
                  <a:lnTo>
                    <a:pt x="9" y="21"/>
                  </a:lnTo>
                  <a:lnTo>
                    <a:pt x="7" y="19"/>
                  </a:lnTo>
                  <a:lnTo>
                    <a:pt x="5" y="18"/>
                  </a:lnTo>
                  <a:lnTo>
                    <a:pt x="2" y="16"/>
                  </a:lnTo>
                  <a:lnTo>
                    <a:pt x="0" y="12"/>
                  </a:lnTo>
                  <a:lnTo>
                    <a:pt x="0" y="10"/>
                  </a:lnTo>
                  <a:lnTo>
                    <a:pt x="0" y="8"/>
                  </a:lnTo>
                  <a:lnTo>
                    <a:pt x="0" y="6"/>
                  </a:lnTo>
                  <a:lnTo>
                    <a:pt x="0" y="4"/>
                  </a:lnTo>
                  <a:lnTo>
                    <a:pt x="2" y="4"/>
                  </a:lnTo>
                  <a:lnTo>
                    <a:pt x="5" y="2"/>
                  </a:lnTo>
                  <a:lnTo>
                    <a:pt x="7" y="0"/>
                  </a:lnTo>
                  <a:lnTo>
                    <a:pt x="9" y="0"/>
                  </a:lnTo>
                  <a:lnTo>
                    <a:pt x="11" y="0"/>
                  </a:lnTo>
                  <a:lnTo>
                    <a:pt x="12" y="2"/>
                  </a:lnTo>
                  <a:lnTo>
                    <a:pt x="15" y="2"/>
                  </a:lnTo>
                  <a:lnTo>
                    <a:pt x="17" y="4"/>
                  </a:lnTo>
                  <a:lnTo>
                    <a:pt x="21" y="6"/>
                  </a:lnTo>
                  <a:lnTo>
                    <a:pt x="24" y="8"/>
                  </a:lnTo>
                  <a:lnTo>
                    <a:pt x="24" y="10"/>
                  </a:lnTo>
                  <a:lnTo>
                    <a:pt x="26" y="12"/>
                  </a:lnTo>
                  <a:lnTo>
                    <a:pt x="26" y="14"/>
                  </a:lnTo>
                  <a:lnTo>
                    <a:pt x="26" y="16"/>
                  </a:lnTo>
                  <a:lnTo>
                    <a:pt x="26" y="18"/>
                  </a:lnTo>
                  <a:lnTo>
                    <a:pt x="26" y="19"/>
                  </a:lnTo>
                  <a:lnTo>
                    <a:pt x="24" y="21"/>
                  </a:lnTo>
                  <a:lnTo>
                    <a:pt x="21" y="21"/>
                  </a:lnTo>
                  <a:lnTo>
                    <a:pt x="19" y="2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3" name="Freeform 13"/>
            <p:cNvSpPr>
              <a:spLocks/>
            </p:cNvSpPr>
            <p:nvPr/>
          </p:nvSpPr>
          <p:spPr bwMode="auto">
            <a:xfrm>
              <a:off x="2891" y="1309"/>
              <a:ext cx="90" cy="78"/>
            </a:xfrm>
            <a:custGeom>
              <a:avLst/>
              <a:gdLst>
                <a:gd name="T0" fmla="*/ 89 w 90"/>
                <a:gd name="T1" fmla="*/ 77 h 78"/>
                <a:gd name="T2" fmla="*/ 84 w 90"/>
                <a:gd name="T3" fmla="*/ 77 h 78"/>
                <a:gd name="T4" fmla="*/ 76 w 90"/>
                <a:gd name="T5" fmla="*/ 75 h 78"/>
                <a:gd name="T6" fmla="*/ 65 w 90"/>
                <a:gd name="T7" fmla="*/ 73 h 78"/>
                <a:gd name="T8" fmla="*/ 50 w 90"/>
                <a:gd name="T9" fmla="*/ 67 h 78"/>
                <a:gd name="T10" fmla="*/ 41 w 90"/>
                <a:gd name="T11" fmla="*/ 63 h 78"/>
                <a:gd name="T12" fmla="*/ 32 w 90"/>
                <a:gd name="T13" fmla="*/ 57 h 78"/>
                <a:gd name="T14" fmla="*/ 26 w 90"/>
                <a:gd name="T15" fmla="*/ 52 h 78"/>
                <a:gd name="T16" fmla="*/ 19 w 90"/>
                <a:gd name="T17" fmla="*/ 44 h 78"/>
                <a:gd name="T18" fmla="*/ 13 w 90"/>
                <a:gd name="T19" fmla="*/ 34 h 78"/>
                <a:gd name="T20" fmla="*/ 8 w 90"/>
                <a:gd name="T21" fmla="*/ 25 h 78"/>
                <a:gd name="T22" fmla="*/ 5 w 90"/>
                <a:gd name="T23" fmla="*/ 13 h 78"/>
                <a:gd name="T24" fmla="*/ 0 w 90"/>
                <a:gd name="T25" fmla="*/ 0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78"/>
                <a:gd name="T41" fmla="*/ 90 w 90"/>
                <a:gd name="T42" fmla="*/ 78 h 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78">
                  <a:moveTo>
                    <a:pt x="89" y="77"/>
                  </a:moveTo>
                  <a:lnTo>
                    <a:pt x="84" y="77"/>
                  </a:lnTo>
                  <a:lnTo>
                    <a:pt x="76" y="75"/>
                  </a:lnTo>
                  <a:lnTo>
                    <a:pt x="65" y="73"/>
                  </a:lnTo>
                  <a:lnTo>
                    <a:pt x="50" y="67"/>
                  </a:lnTo>
                  <a:lnTo>
                    <a:pt x="41" y="63"/>
                  </a:lnTo>
                  <a:lnTo>
                    <a:pt x="32" y="57"/>
                  </a:lnTo>
                  <a:lnTo>
                    <a:pt x="26" y="52"/>
                  </a:lnTo>
                  <a:lnTo>
                    <a:pt x="19" y="44"/>
                  </a:lnTo>
                  <a:lnTo>
                    <a:pt x="13" y="34"/>
                  </a:lnTo>
                  <a:lnTo>
                    <a:pt x="8" y="25"/>
                  </a:lnTo>
                  <a:lnTo>
                    <a:pt x="5" y="13"/>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4" name="Freeform 14"/>
            <p:cNvSpPr>
              <a:spLocks/>
            </p:cNvSpPr>
            <p:nvPr/>
          </p:nvSpPr>
          <p:spPr bwMode="auto">
            <a:xfrm>
              <a:off x="2871" y="1407"/>
              <a:ext cx="247" cy="127"/>
            </a:xfrm>
            <a:custGeom>
              <a:avLst/>
              <a:gdLst>
                <a:gd name="T0" fmla="*/ 246 w 247"/>
                <a:gd name="T1" fmla="*/ 117 h 127"/>
                <a:gd name="T2" fmla="*/ 244 w 247"/>
                <a:gd name="T3" fmla="*/ 119 h 127"/>
                <a:gd name="T4" fmla="*/ 237 w 247"/>
                <a:gd name="T5" fmla="*/ 121 h 127"/>
                <a:gd name="T6" fmla="*/ 227 w 247"/>
                <a:gd name="T7" fmla="*/ 124 h 127"/>
                <a:gd name="T8" fmla="*/ 211 w 247"/>
                <a:gd name="T9" fmla="*/ 126 h 127"/>
                <a:gd name="T10" fmla="*/ 194 w 247"/>
                <a:gd name="T11" fmla="*/ 126 h 127"/>
                <a:gd name="T12" fmla="*/ 175 w 247"/>
                <a:gd name="T13" fmla="*/ 124 h 127"/>
                <a:gd name="T14" fmla="*/ 151 w 247"/>
                <a:gd name="T15" fmla="*/ 119 h 127"/>
                <a:gd name="T16" fmla="*/ 127 w 247"/>
                <a:gd name="T17" fmla="*/ 107 h 127"/>
                <a:gd name="T18" fmla="*/ 103 w 247"/>
                <a:gd name="T19" fmla="*/ 94 h 127"/>
                <a:gd name="T20" fmla="*/ 83 w 247"/>
                <a:gd name="T21" fmla="*/ 82 h 127"/>
                <a:gd name="T22" fmla="*/ 68 w 247"/>
                <a:gd name="T23" fmla="*/ 71 h 127"/>
                <a:gd name="T24" fmla="*/ 54 w 247"/>
                <a:gd name="T25" fmla="*/ 59 h 127"/>
                <a:gd name="T26" fmla="*/ 44 w 247"/>
                <a:gd name="T27" fmla="*/ 50 h 127"/>
                <a:gd name="T28" fmla="*/ 37 w 247"/>
                <a:gd name="T29" fmla="*/ 40 h 127"/>
                <a:gd name="T30" fmla="*/ 33 w 247"/>
                <a:gd name="T31" fmla="*/ 32 h 127"/>
                <a:gd name="T32" fmla="*/ 28 w 247"/>
                <a:gd name="T33" fmla="*/ 25 h 127"/>
                <a:gd name="T34" fmla="*/ 28 w 247"/>
                <a:gd name="T35" fmla="*/ 17 h 127"/>
                <a:gd name="T36" fmla="*/ 28 w 247"/>
                <a:gd name="T37" fmla="*/ 11 h 127"/>
                <a:gd name="T38" fmla="*/ 31 w 247"/>
                <a:gd name="T39" fmla="*/ 7 h 127"/>
                <a:gd name="T40" fmla="*/ 33 w 247"/>
                <a:gd name="T41" fmla="*/ 3 h 127"/>
                <a:gd name="T42" fmla="*/ 40 w 247"/>
                <a:gd name="T43" fmla="*/ 2 h 127"/>
                <a:gd name="T44" fmla="*/ 46 w 247"/>
                <a:gd name="T45" fmla="*/ 0 h 127"/>
                <a:gd name="T46" fmla="*/ 54 w 247"/>
                <a:gd name="T47" fmla="*/ 0 h 127"/>
                <a:gd name="T48" fmla="*/ 63 w 247"/>
                <a:gd name="T49" fmla="*/ 2 h 127"/>
                <a:gd name="T50" fmla="*/ 61 w 247"/>
                <a:gd name="T51" fmla="*/ 2 h 127"/>
                <a:gd name="T52" fmla="*/ 57 w 247"/>
                <a:gd name="T53" fmla="*/ 2 h 127"/>
                <a:gd name="T54" fmla="*/ 49 w 247"/>
                <a:gd name="T55" fmla="*/ 3 h 127"/>
                <a:gd name="T56" fmla="*/ 40 w 247"/>
                <a:gd name="T57" fmla="*/ 7 h 127"/>
                <a:gd name="T58" fmla="*/ 28 w 247"/>
                <a:gd name="T59" fmla="*/ 9 h 127"/>
                <a:gd name="T60" fmla="*/ 18 w 247"/>
                <a:gd name="T61" fmla="*/ 13 h 127"/>
                <a:gd name="T62" fmla="*/ 9 w 247"/>
                <a:gd name="T63" fmla="*/ 19 h 127"/>
                <a:gd name="T64" fmla="*/ 0 w 247"/>
                <a:gd name="T65" fmla="*/ 25 h 1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7"/>
                <a:gd name="T100" fmla="*/ 0 h 127"/>
                <a:gd name="T101" fmla="*/ 247 w 247"/>
                <a:gd name="T102" fmla="*/ 127 h 1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7" h="127">
                  <a:moveTo>
                    <a:pt x="246" y="117"/>
                  </a:moveTo>
                  <a:lnTo>
                    <a:pt x="244" y="119"/>
                  </a:lnTo>
                  <a:lnTo>
                    <a:pt x="237" y="121"/>
                  </a:lnTo>
                  <a:lnTo>
                    <a:pt x="227" y="124"/>
                  </a:lnTo>
                  <a:lnTo>
                    <a:pt x="211" y="126"/>
                  </a:lnTo>
                  <a:lnTo>
                    <a:pt x="194" y="126"/>
                  </a:lnTo>
                  <a:lnTo>
                    <a:pt x="175" y="124"/>
                  </a:lnTo>
                  <a:lnTo>
                    <a:pt x="151" y="119"/>
                  </a:lnTo>
                  <a:lnTo>
                    <a:pt x="127" y="107"/>
                  </a:lnTo>
                  <a:lnTo>
                    <a:pt x="103" y="94"/>
                  </a:lnTo>
                  <a:lnTo>
                    <a:pt x="83" y="82"/>
                  </a:lnTo>
                  <a:lnTo>
                    <a:pt x="68" y="71"/>
                  </a:lnTo>
                  <a:lnTo>
                    <a:pt x="54" y="59"/>
                  </a:lnTo>
                  <a:lnTo>
                    <a:pt x="44" y="50"/>
                  </a:lnTo>
                  <a:lnTo>
                    <a:pt x="37" y="40"/>
                  </a:lnTo>
                  <a:lnTo>
                    <a:pt x="33" y="32"/>
                  </a:lnTo>
                  <a:lnTo>
                    <a:pt x="28" y="25"/>
                  </a:lnTo>
                  <a:lnTo>
                    <a:pt x="28" y="17"/>
                  </a:lnTo>
                  <a:lnTo>
                    <a:pt x="28" y="11"/>
                  </a:lnTo>
                  <a:lnTo>
                    <a:pt x="31" y="7"/>
                  </a:lnTo>
                  <a:lnTo>
                    <a:pt x="33" y="3"/>
                  </a:lnTo>
                  <a:lnTo>
                    <a:pt x="40" y="2"/>
                  </a:lnTo>
                  <a:lnTo>
                    <a:pt x="46" y="0"/>
                  </a:lnTo>
                  <a:lnTo>
                    <a:pt x="54" y="0"/>
                  </a:lnTo>
                  <a:lnTo>
                    <a:pt x="63" y="2"/>
                  </a:lnTo>
                  <a:lnTo>
                    <a:pt x="61" y="2"/>
                  </a:lnTo>
                  <a:lnTo>
                    <a:pt x="57" y="2"/>
                  </a:lnTo>
                  <a:lnTo>
                    <a:pt x="49" y="3"/>
                  </a:lnTo>
                  <a:lnTo>
                    <a:pt x="40" y="7"/>
                  </a:lnTo>
                  <a:lnTo>
                    <a:pt x="28" y="9"/>
                  </a:lnTo>
                  <a:lnTo>
                    <a:pt x="18" y="13"/>
                  </a:lnTo>
                  <a:lnTo>
                    <a:pt x="9" y="19"/>
                  </a:lnTo>
                  <a:lnTo>
                    <a:pt x="0"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5" name="Freeform 15"/>
            <p:cNvSpPr>
              <a:spLocks/>
            </p:cNvSpPr>
            <p:nvPr/>
          </p:nvSpPr>
          <p:spPr bwMode="auto">
            <a:xfrm>
              <a:off x="2946" y="1574"/>
              <a:ext cx="105" cy="12"/>
            </a:xfrm>
            <a:custGeom>
              <a:avLst/>
              <a:gdLst>
                <a:gd name="T0" fmla="*/ 104 w 105"/>
                <a:gd name="T1" fmla="*/ 3 h 12"/>
                <a:gd name="T2" fmla="*/ 102 w 105"/>
                <a:gd name="T3" fmla="*/ 3 h 12"/>
                <a:gd name="T4" fmla="*/ 95 w 105"/>
                <a:gd name="T5" fmla="*/ 5 h 12"/>
                <a:gd name="T6" fmla="*/ 86 w 105"/>
                <a:gd name="T7" fmla="*/ 9 h 12"/>
                <a:gd name="T8" fmla="*/ 76 w 105"/>
                <a:gd name="T9" fmla="*/ 11 h 12"/>
                <a:gd name="T10" fmla="*/ 60 w 105"/>
                <a:gd name="T11" fmla="*/ 11 h 12"/>
                <a:gd name="T12" fmla="*/ 43 w 105"/>
                <a:gd name="T13" fmla="*/ 11 h 12"/>
                <a:gd name="T14" fmla="*/ 24 w 105"/>
                <a:gd name="T15" fmla="*/ 7 h 12"/>
                <a:gd name="T16" fmla="*/ 0 w 10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2"/>
                <a:gd name="T29" fmla="*/ 105 w 10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2">
                  <a:moveTo>
                    <a:pt x="104" y="3"/>
                  </a:moveTo>
                  <a:lnTo>
                    <a:pt x="102" y="3"/>
                  </a:lnTo>
                  <a:lnTo>
                    <a:pt x="95" y="5"/>
                  </a:lnTo>
                  <a:lnTo>
                    <a:pt x="86" y="9"/>
                  </a:lnTo>
                  <a:lnTo>
                    <a:pt x="76" y="11"/>
                  </a:lnTo>
                  <a:lnTo>
                    <a:pt x="60" y="11"/>
                  </a:lnTo>
                  <a:lnTo>
                    <a:pt x="43" y="11"/>
                  </a:lnTo>
                  <a:lnTo>
                    <a:pt x="24" y="7"/>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6" name="Freeform 16"/>
            <p:cNvSpPr>
              <a:spLocks/>
            </p:cNvSpPr>
            <p:nvPr/>
          </p:nvSpPr>
          <p:spPr bwMode="auto">
            <a:xfrm>
              <a:off x="2899" y="1188"/>
              <a:ext cx="48" cy="30"/>
            </a:xfrm>
            <a:custGeom>
              <a:avLst/>
              <a:gdLst>
                <a:gd name="T0" fmla="*/ 16 w 48"/>
                <a:gd name="T1" fmla="*/ 29 h 30"/>
                <a:gd name="T2" fmla="*/ 47 w 48"/>
                <a:gd name="T3" fmla="*/ 13 h 30"/>
                <a:gd name="T4" fmla="*/ 33 w 48"/>
                <a:gd name="T5" fmla="*/ 0 h 30"/>
                <a:gd name="T6" fmla="*/ 0 w 48"/>
                <a:gd name="T7" fmla="*/ 21 h 30"/>
                <a:gd name="T8" fmla="*/ 16 w 48"/>
                <a:gd name="T9" fmla="*/ 29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16" y="29"/>
                  </a:moveTo>
                  <a:lnTo>
                    <a:pt x="47" y="13"/>
                  </a:lnTo>
                  <a:lnTo>
                    <a:pt x="33" y="0"/>
                  </a:lnTo>
                  <a:lnTo>
                    <a:pt x="0" y="21"/>
                  </a:lnTo>
                  <a:lnTo>
                    <a:pt x="16"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7" name="Freeform 17"/>
            <p:cNvSpPr>
              <a:spLocks/>
            </p:cNvSpPr>
            <p:nvPr/>
          </p:nvSpPr>
          <p:spPr bwMode="auto">
            <a:xfrm>
              <a:off x="2899" y="1188"/>
              <a:ext cx="48" cy="30"/>
            </a:xfrm>
            <a:custGeom>
              <a:avLst/>
              <a:gdLst>
                <a:gd name="T0" fmla="*/ 16 w 48"/>
                <a:gd name="T1" fmla="*/ 29 h 30"/>
                <a:gd name="T2" fmla="*/ 47 w 48"/>
                <a:gd name="T3" fmla="*/ 13 h 30"/>
                <a:gd name="T4" fmla="*/ 33 w 48"/>
                <a:gd name="T5" fmla="*/ 0 h 30"/>
                <a:gd name="T6" fmla="*/ 0 w 48"/>
                <a:gd name="T7" fmla="*/ 21 h 30"/>
                <a:gd name="T8" fmla="*/ 16 w 48"/>
                <a:gd name="T9" fmla="*/ 29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16" y="29"/>
                  </a:moveTo>
                  <a:lnTo>
                    <a:pt x="47" y="13"/>
                  </a:lnTo>
                  <a:lnTo>
                    <a:pt x="33" y="0"/>
                  </a:lnTo>
                  <a:lnTo>
                    <a:pt x="0" y="21"/>
                  </a:lnTo>
                  <a:lnTo>
                    <a:pt x="16" y="2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68" name="Freeform 18"/>
            <p:cNvSpPr>
              <a:spLocks/>
            </p:cNvSpPr>
            <p:nvPr/>
          </p:nvSpPr>
          <p:spPr bwMode="auto">
            <a:xfrm>
              <a:off x="3112" y="1180"/>
              <a:ext cx="51" cy="36"/>
            </a:xfrm>
            <a:custGeom>
              <a:avLst/>
              <a:gdLst>
                <a:gd name="T0" fmla="*/ 24 w 51"/>
                <a:gd name="T1" fmla="*/ 35 h 36"/>
                <a:gd name="T2" fmla="*/ 50 w 51"/>
                <a:gd name="T3" fmla="*/ 25 h 36"/>
                <a:gd name="T4" fmla="*/ 20 w 51"/>
                <a:gd name="T5" fmla="*/ 0 h 36"/>
                <a:gd name="T6" fmla="*/ 0 w 51"/>
                <a:gd name="T7" fmla="*/ 12 h 36"/>
                <a:gd name="T8" fmla="*/ 24 w 51"/>
                <a:gd name="T9" fmla="*/ 35 h 36"/>
                <a:gd name="T10" fmla="*/ 0 60000 65536"/>
                <a:gd name="T11" fmla="*/ 0 60000 65536"/>
                <a:gd name="T12" fmla="*/ 0 60000 65536"/>
                <a:gd name="T13" fmla="*/ 0 60000 65536"/>
                <a:gd name="T14" fmla="*/ 0 60000 65536"/>
                <a:gd name="T15" fmla="*/ 0 w 51"/>
                <a:gd name="T16" fmla="*/ 0 h 36"/>
                <a:gd name="T17" fmla="*/ 51 w 51"/>
                <a:gd name="T18" fmla="*/ 36 h 36"/>
              </a:gdLst>
              <a:ahLst/>
              <a:cxnLst>
                <a:cxn ang="T10">
                  <a:pos x="T0" y="T1"/>
                </a:cxn>
                <a:cxn ang="T11">
                  <a:pos x="T2" y="T3"/>
                </a:cxn>
                <a:cxn ang="T12">
                  <a:pos x="T4" y="T5"/>
                </a:cxn>
                <a:cxn ang="T13">
                  <a:pos x="T6" y="T7"/>
                </a:cxn>
                <a:cxn ang="T14">
                  <a:pos x="T8" y="T9"/>
                </a:cxn>
              </a:cxnLst>
              <a:rect l="T15" t="T16" r="T17" b="T18"/>
              <a:pathLst>
                <a:path w="51" h="36">
                  <a:moveTo>
                    <a:pt x="24" y="35"/>
                  </a:moveTo>
                  <a:lnTo>
                    <a:pt x="50" y="25"/>
                  </a:lnTo>
                  <a:lnTo>
                    <a:pt x="20" y="0"/>
                  </a:lnTo>
                  <a:lnTo>
                    <a:pt x="0" y="12"/>
                  </a:lnTo>
                  <a:lnTo>
                    <a:pt x="24" y="35"/>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69" name="Freeform 19"/>
            <p:cNvSpPr>
              <a:spLocks/>
            </p:cNvSpPr>
            <p:nvPr/>
          </p:nvSpPr>
          <p:spPr bwMode="auto">
            <a:xfrm>
              <a:off x="3112" y="1180"/>
              <a:ext cx="51" cy="36"/>
            </a:xfrm>
            <a:custGeom>
              <a:avLst/>
              <a:gdLst>
                <a:gd name="T0" fmla="*/ 24 w 51"/>
                <a:gd name="T1" fmla="*/ 35 h 36"/>
                <a:gd name="T2" fmla="*/ 50 w 51"/>
                <a:gd name="T3" fmla="*/ 25 h 36"/>
                <a:gd name="T4" fmla="*/ 20 w 51"/>
                <a:gd name="T5" fmla="*/ 0 h 36"/>
                <a:gd name="T6" fmla="*/ 0 w 51"/>
                <a:gd name="T7" fmla="*/ 12 h 36"/>
                <a:gd name="T8" fmla="*/ 24 w 51"/>
                <a:gd name="T9" fmla="*/ 35 h 36"/>
                <a:gd name="T10" fmla="*/ 0 60000 65536"/>
                <a:gd name="T11" fmla="*/ 0 60000 65536"/>
                <a:gd name="T12" fmla="*/ 0 60000 65536"/>
                <a:gd name="T13" fmla="*/ 0 60000 65536"/>
                <a:gd name="T14" fmla="*/ 0 60000 65536"/>
                <a:gd name="T15" fmla="*/ 0 w 51"/>
                <a:gd name="T16" fmla="*/ 0 h 36"/>
                <a:gd name="T17" fmla="*/ 51 w 51"/>
                <a:gd name="T18" fmla="*/ 36 h 36"/>
              </a:gdLst>
              <a:ahLst/>
              <a:cxnLst>
                <a:cxn ang="T10">
                  <a:pos x="T0" y="T1"/>
                </a:cxn>
                <a:cxn ang="T11">
                  <a:pos x="T2" y="T3"/>
                </a:cxn>
                <a:cxn ang="T12">
                  <a:pos x="T4" y="T5"/>
                </a:cxn>
                <a:cxn ang="T13">
                  <a:pos x="T6" y="T7"/>
                </a:cxn>
                <a:cxn ang="T14">
                  <a:pos x="T8" y="T9"/>
                </a:cxn>
              </a:cxnLst>
              <a:rect l="T15" t="T16" r="T17" b="T18"/>
              <a:pathLst>
                <a:path w="51" h="36">
                  <a:moveTo>
                    <a:pt x="24" y="35"/>
                  </a:moveTo>
                  <a:lnTo>
                    <a:pt x="50" y="25"/>
                  </a:lnTo>
                  <a:lnTo>
                    <a:pt x="20" y="0"/>
                  </a:lnTo>
                  <a:lnTo>
                    <a:pt x="0" y="12"/>
                  </a:lnTo>
                  <a:lnTo>
                    <a:pt x="24" y="3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0" name="Freeform 20"/>
            <p:cNvSpPr>
              <a:spLocks/>
            </p:cNvSpPr>
            <p:nvPr/>
          </p:nvSpPr>
          <p:spPr bwMode="auto">
            <a:xfrm>
              <a:off x="2591" y="1081"/>
              <a:ext cx="332" cy="146"/>
            </a:xfrm>
            <a:custGeom>
              <a:avLst/>
              <a:gdLst>
                <a:gd name="T0" fmla="*/ 270 w 332"/>
                <a:gd name="T1" fmla="*/ 9 h 146"/>
                <a:gd name="T2" fmla="*/ 265 w 332"/>
                <a:gd name="T3" fmla="*/ 9 h 146"/>
                <a:gd name="T4" fmla="*/ 256 w 332"/>
                <a:gd name="T5" fmla="*/ 7 h 146"/>
                <a:gd name="T6" fmla="*/ 244 w 332"/>
                <a:gd name="T7" fmla="*/ 5 h 146"/>
                <a:gd name="T8" fmla="*/ 226 w 332"/>
                <a:gd name="T9" fmla="*/ 3 h 146"/>
                <a:gd name="T10" fmla="*/ 206 w 332"/>
                <a:gd name="T11" fmla="*/ 1 h 146"/>
                <a:gd name="T12" fmla="*/ 185 w 332"/>
                <a:gd name="T13" fmla="*/ 0 h 146"/>
                <a:gd name="T14" fmla="*/ 163 w 332"/>
                <a:gd name="T15" fmla="*/ 0 h 146"/>
                <a:gd name="T16" fmla="*/ 144 w 332"/>
                <a:gd name="T17" fmla="*/ 0 h 146"/>
                <a:gd name="T18" fmla="*/ 124 w 332"/>
                <a:gd name="T19" fmla="*/ 1 h 146"/>
                <a:gd name="T20" fmla="*/ 104 w 332"/>
                <a:gd name="T21" fmla="*/ 3 h 146"/>
                <a:gd name="T22" fmla="*/ 85 w 332"/>
                <a:gd name="T23" fmla="*/ 5 h 146"/>
                <a:gd name="T24" fmla="*/ 66 w 332"/>
                <a:gd name="T25" fmla="*/ 11 h 146"/>
                <a:gd name="T26" fmla="*/ 48 w 332"/>
                <a:gd name="T27" fmla="*/ 15 h 146"/>
                <a:gd name="T28" fmla="*/ 33 w 332"/>
                <a:gd name="T29" fmla="*/ 23 h 146"/>
                <a:gd name="T30" fmla="*/ 22 w 332"/>
                <a:gd name="T31" fmla="*/ 30 h 146"/>
                <a:gd name="T32" fmla="*/ 12 w 332"/>
                <a:gd name="T33" fmla="*/ 38 h 146"/>
                <a:gd name="T34" fmla="*/ 7 w 332"/>
                <a:gd name="T35" fmla="*/ 49 h 146"/>
                <a:gd name="T36" fmla="*/ 2 w 332"/>
                <a:gd name="T37" fmla="*/ 63 h 146"/>
                <a:gd name="T38" fmla="*/ 0 w 332"/>
                <a:gd name="T39" fmla="*/ 76 h 146"/>
                <a:gd name="T40" fmla="*/ 2 w 332"/>
                <a:gd name="T41" fmla="*/ 90 h 146"/>
                <a:gd name="T42" fmla="*/ 7 w 332"/>
                <a:gd name="T43" fmla="*/ 105 h 146"/>
                <a:gd name="T44" fmla="*/ 15 w 332"/>
                <a:gd name="T45" fmla="*/ 120 h 146"/>
                <a:gd name="T46" fmla="*/ 19 w 332"/>
                <a:gd name="T47" fmla="*/ 126 h 146"/>
                <a:gd name="T48" fmla="*/ 28 w 332"/>
                <a:gd name="T49" fmla="*/ 134 h 146"/>
                <a:gd name="T50" fmla="*/ 37 w 332"/>
                <a:gd name="T51" fmla="*/ 140 h 146"/>
                <a:gd name="T52" fmla="*/ 45 w 332"/>
                <a:gd name="T53" fmla="*/ 145 h 146"/>
                <a:gd name="T54" fmla="*/ 50 w 332"/>
                <a:gd name="T55" fmla="*/ 143 h 146"/>
                <a:gd name="T56" fmla="*/ 59 w 332"/>
                <a:gd name="T57" fmla="*/ 136 h 146"/>
                <a:gd name="T58" fmla="*/ 76 w 332"/>
                <a:gd name="T59" fmla="*/ 128 h 146"/>
                <a:gd name="T60" fmla="*/ 100 w 332"/>
                <a:gd name="T61" fmla="*/ 117 h 146"/>
                <a:gd name="T62" fmla="*/ 130 w 332"/>
                <a:gd name="T63" fmla="*/ 105 h 146"/>
                <a:gd name="T64" fmla="*/ 168 w 332"/>
                <a:gd name="T65" fmla="*/ 94 h 146"/>
                <a:gd name="T66" fmla="*/ 211 w 332"/>
                <a:gd name="T67" fmla="*/ 84 h 146"/>
                <a:gd name="T68" fmla="*/ 263 w 332"/>
                <a:gd name="T69" fmla="*/ 74 h 146"/>
                <a:gd name="T70" fmla="*/ 287 w 332"/>
                <a:gd name="T71" fmla="*/ 72 h 146"/>
                <a:gd name="T72" fmla="*/ 306 w 332"/>
                <a:gd name="T73" fmla="*/ 69 h 146"/>
                <a:gd name="T74" fmla="*/ 320 w 332"/>
                <a:gd name="T75" fmla="*/ 63 h 146"/>
                <a:gd name="T76" fmla="*/ 326 w 332"/>
                <a:gd name="T77" fmla="*/ 57 h 146"/>
                <a:gd name="T78" fmla="*/ 331 w 332"/>
                <a:gd name="T79" fmla="*/ 53 h 146"/>
                <a:gd name="T80" fmla="*/ 331 w 332"/>
                <a:gd name="T81" fmla="*/ 47 h 146"/>
                <a:gd name="T82" fmla="*/ 329 w 332"/>
                <a:gd name="T83" fmla="*/ 42 h 146"/>
                <a:gd name="T84" fmla="*/ 322 w 332"/>
                <a:gd name="T85" fmla="*/ 36 h 146"/>
                <a:gd name="T86" fmla="*/ 306 w 332"/>
                <a:gd name="T87" fmla="*/ 26 h 146"/>
                <a:gd name="T88" fmla="*/ 289 w 332"/>
                <a:gd name="T89" fmla="*/ 17 h 146"/>
                <a:gd name="T90" fmla="*/ 277 w 332"/>
                <a:gd name="T91" fmla="*/ 11 h 146"/>
                <a:gd name="T92" fmla="*/ 270 w 332"/>
                <a:gd name="T93" fmla="*/ 9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2"/>
                <a:gd name="T142" fmla="*/ 0 h 146"/>
                <a:gd name="T143" fmla="*/ 332 w 332"/>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2" h="146">
                  <a:moveTo>
                    <a:pt x="270" y="9"/>
                  </a:moveTo>
                  <a:lnTo>
                    <a:pt x="265" y="9"/>
                  </a:lnTo>
                  <a:lnTo>
                    <a:pt x="256" y="7"/>
                  </a:lnTo>
                  <a:lnTo>
                    <a:pt x="244" y="5"/>
                  </a:lnTo>
                  <a:lnTo>
                    <a:pt x="226" y="3"/>
                  </a:lnTo>
                  <a:lnTo>
                    <a:pt x="206" y="1"/>
                  </a:lnTo>
                  <a:lnTo>
                    <a:pt x="185" y="0"/>
                  </a:lnTo>
                  <a:lnTo>
                    <a:pt x="163" y="0"/>
                  </a:lnTo>
                  <a:lnTo>
                    <a:pt x="144" y="0"/>
                  </a:lnTo>
                  <a:lnTo>
                    <a:pt x="124" y="1"/>
                  </a:lnTo>
                  <a:lnTo>
                    <a:pt x="104" y="3"/>
                  </a:lnTo>
                  <a:lnTo>
                    <a:pt x="85" y="5"/>
                  </a:lnTo>
                  <a:lnTo>
                    <a:pt x="66" y="11"/>
                  </a:lnTo>
                  <a:lnTo>
                    <a:pt x="48" y="15"/>
                  </a:lnTo>
                  <a:lnTo>
                    <a:pt x="33" y="23"/>
                  </a:lnTo>
                  <a:lnTo>
                    <a:pt x="22" y="30"/>
                  </a:lnTo>
                  <a:lnTo>
                    <a:pt x="12" y="38"/>
                  </a:lnTo>
                  <a:lnTo>
                    <a:pt x="7" y="49"/>
                  </a:lnTo>
                  <a:lnTo>
                    <a:pt x="2" y="63"/>
                  </a:lnTo>
                  <a:lnTo>
                    <a:pt x="0" y="76"/>
                  </a:lnTo>
                  <a:lnTo>
                    <a:pt x="2" y="90"/>
                  </a:lnTo>
                  <a:lnTo>
                    <a:pt x="7" y="105"/>
                  </a:lnTo>
                  <a:lnTo>
                    <a:pt x="15" y="120"/>
                  </a:lnTo>
                  <a:lnTo>
                    <a:pt x="19" y="126"/>
                  </a:lnTo>
                  <a:lnTo>
                    <a:pt x="28" y="134"/>
                  </a:lnTo>
                  <a:lnTo>
                    <a:pt x="37" y="140"/>
                  </a:lnTo>
                  <a:lnTo>
                    <a:pt x="45" y="145"/>
                  </a:lnTo>
                  <a:lnTo>
                    <a:pt x="50" y="143"/>
                  </a:lnTo>
                  <a:lnTo>
                    <a:pt x="59" y="136"/>
                  </a:lnTo>
                  <a:lnTo>
                    <a:pt x="76" y="128"/>
                  </a:lnTo>
                  <a:lnTo>
                    <a:pt x="100" y="117"/>
                  </a:lnTo>
                  <a:lnTo>
                    <a:pt x="130" y="105"/>
                  </a:lnTo>
                  <a:lnTo>
                    <a:pt x="168" y="94"/>
                  </a:lnTo>
                  <a:lnTo>
                    <a:pt x="211" y="84"/>
                  </a:lnTo>
                  <a:lnTo>
                    <a:pt x="263" y="74"/>
                  </a:lnTo>
                  <a:lnTo>
                    <a:pt x="287" y="72"/>
                  </a:lnTo>
                  <a:lnTo>
                    <a:pt x="306" y="69"/>
                  </a:lnTo>
                  <a:lnTo>
                    <a:pt x="320" y="63"/>
                  </a:lnTo>
                  <a:lnTo>
                    <a:pt x="326" y="57"/>
                  </a:lnTo>
                  <a:lnTo>
                    <a:pt x="331" y="53"/>
                  </a:lnTo>
                  <a:lnTo>
                    <a:pt x="331" y="47"/>
                  </a:lnTo>
                  <a:lnTo>
                    <a:pt x="329" y="42"/>
                  </a:lnTo>
                  <a:lnTo>
                    <a:pt x="322" y="36"/>
                  </a:lnTo>
                  <a:lnTo>
                    <a:pt x="306" y="26"/>
                  </a:lnTo>
                  <a:lnTo>
                    <a:pt x="289" y="17"/>
                  </a:lnTo>
                  <a:lnTo>
                    <a:pt x="277" y="11"/>
                  </a:lnTo>
                  <a:lnTo>
                    <a:pt x="270" y="9"/>
                  </a:lnTo>
                </a:path>
              </a:pathLst>
            </a:custGeom>
            <a:solidFill>
              <a:srgbClr val="3366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1" name="Freeform 21"/>
            <p:cNvSpPr>
              <a:spLocks/>
            </p:cNvSpPr>
            <p:nvPr/>
          </p:nvSpPr>
          <p:spPr bwMode="auto">
            <a:xfrm>
              <a:off x="2591" y="1081"/>
              <a:ext cx="332" cy="146"/>
            </a:xfrm>
            <a:custGeom>
              <a:avLst/>
              <a:gdLst>
                <a:gd name="T0" fmla="*/ 270 w 332"/>
                <a:gd name="T1" fmla="*/ 9 h 146"/>
                <a:gd name="T2" fmla="*/ 265 w 332"/>
                <a:gd name="T3" fmla="*/ 9 h 146"/>
                <a:gd name="T4" fmla="*/ 256 w 332"/>
                <a:gd name="T5" fmla="*/ 7 h 146"/>
                <a:gd name="T6" fmla="*/ 244 w 332"/>
                <a:gd name="T7" fmla="*/ 5 h 146"/>
                <a:gd name="T8" fmla="*/ 226 w 332"/>
                <a:gd name="T9" fmla="*/ 3 h 146"/>
                <a:gd name="T10" fmla="*/ 206 w 332"/>
                <a:gd name="T11" fmla="*/ 1 h 146"/>
                <a:gd name="T12" fmla="*/ 185 w 332"/>
                <a:gd name="T13" fmla="*/ 0 h 146"/>
                <a:gd name="T14" fmla="*/ 163 w 332"/>
                <a:gd name="T15" fmla="*/ 0 h 146"/>
                <a:gd name="T16" fmla="*/ 144 w 332"/>
                <a:gd name="T17" fmla="*/ 0 h 146"/>
                <a:gd name="T18" fmla="*/ 124 w 332"/>
                <a:gd name="T19" fmla="*/ 1 h 146"/>
                <a:gd name="T20" fmla="*/ 104 w 332"/>
                <a:gd name="T21" fmla="*/ 3 h 146"/>
                <a:gd name="T22" fmla="*/ 85 w 332"/>
                <a:gd name="T23" fmla="*/ 5 h 146"/>
                <a:gd name="T24" fmla="*/ 66 w 332"/>
                <a:gd name="T25" fmla="*/ 11 h 146"/>
                <a:gd name="T26" fmla="*/ 48 w 332"/>
                <a:gd name="T27" fmla="*/ 15 h 146"/>
                <a:gd name="T28" fmla="*/ 33 w 332"/>
                <a:gd name="T29" fmla="*/ 23 h 146"/>
                <a:gd name="T30" fmla="*/ 22 w 332"/>
                <a:gd name="T31" fmla="*/ 30 h 146"/>
                <a:gd name="T32" fmla="*/ 12 w 332"/>
                <a:gd name="T33" fmla="*/ 38 h 146"/>
                <a:gd name="T34" fmla="*/ 7 w 332"/>
                <a:gd name="T35" fmla="*/ 49 h 146"/>
                <a:gd name="T36" fmla="*/ 2 w 332"/>
                <a:gd name="T37" fmla="*/ 63 h 146"/>
                <a:gd name="T38" fmla="*/ 0 w 332"/>
                <a:gd name="T39" fmla="*/ 76 h 146"/>
                <a:gd name="T40" fmla="*/ 2 w 332"/>
                <a:gd name="T41" fmla="*/ 90 h 146"/>
                <a:gd name="T42" fmla="*/ 7 w 332"/>
                <a:gd name="T43" fmla="*/ 105 h 146"/>
                <a:gd name="T44" fmla="*/ 15 w 332"/>
                <a:gd name="T45" fmla="*/ 120 h 146"/>
                <a:gd name="T46" fmla="*/ 19 w 332"/>
                <a:gd name="T47" fmla="*/ 126 h 146"/>
                <a:gd name="T48" fmla="*/ 28 w 332"/>
                <a:gd name="T49" fmla="*/ 134 h 146"/>
                <a:gd name="T50" fmla="*/ 37 w 332"/>
                <a:gd name="T51" fmla="*/ 140 h 146"/>
                <a:gd name="T52" fmla="*/ 45 w 332"/>
                <a:gd name="T53" fmla="*/ 145 h 146"/>
                <a:gd name="T54" fmla="*/ 50 w 332"/>
                <a:gd name="T55" fmla="*/ 143 h 146"/>
                <a:gd name="T56" fmla="*/ 59 w 332"/>
                <a:gd name="T57" fmla="*/ 136 h 146"/>
                <a:gd name="T58" fmla="*/ 76 w 332"/>
                <a:gd name="T59" fmla="*/ 128 h 146"/>
                <a:gd name="T60" fmla="*/ 100 w 332"/>
                <a:gd name="T61" fmla="*/ 117 h 146"/>
                <a:gd name="T62" fmla="*/ 130 w 332"/>
                <a:gd name="T63" fmla="*/ 105 h 146"/>
                <a:gd name="T64" fmla="*/ 168 w 332"/>
                <a:gd name="T65" fmla="*/ 94 h 146"/>
                <a:gd name="T66" fmla="*/ 211 w 332"/>
                <a:gd name="T67" fmla="*/ 84 h 146"/>
                <a:gd name="T68" fmla="*/ 263 w 332"/>
                <a:gd name="T69" fmla="*/ 74 h 146"/>
                <a:gd name="T70" fmla="*/ 287 w 332"/>
                <a:gd name="T71" fmla="*/ 72 h 146"/>
                <a:gd name="T72" fmla="*/ 306 w 332"/>
                <a:gd name="T73" fmla="*/ 69 h 146"/>
                <a:gd name="T74" fmla="*/ 320 w 332"/>
                <a:gd name="T75" fmla="*/ 63 h 146"/>
                <a:gd name="T76" fmla="*/ 326 w 332"/>
                <a:gd name="T77" fmla="*/ 57 h 146"/>
                <a:gd name="T78" fmla="*/ 331 w 332"/>
                <a:gd name="T79" fmla="*/ 53 h 146"/>
                <a:gd name="T80" fmla="*/ 331 w 332"/>
                <a:gd name="T81" fmla="*/ 47 h 146"/>
                <a:gd name="T82" fmla="*/ 329 w 332"/>
                <a:gd name="T83" fmla="*/ 42 h 146"/>
                <a:gd name="T84" fmla="*/ 322 w 332"/>
                <a:gd name="T85" fmla="*/ 36 h 146"/>
                <a:gd name="T86" fmla="*/ 306 w 332"/>
                <a:gd name="T87" fmla="*/ 26 h 146"/>
                <a:gd name="T88" fmla="*/ 289 w 332"/>
                <a:gd name="T89" fmla="*/ 17 h 146"/>
                <a:gd name="T90" fmla="*/ 277 w 332"/>
                <a:gd name="T91" fmla="*/ 11 h 146"/>
                <a:gd name="T92" fmla="*/ 270 w 332"/>
                <a:gd name="T93" fmla="*/ 9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2"/>
                <a:gd name="T142" fmla="*/ 0 h 146"/>
                <a:gd name="T143" fmla="*/ 332 w 332"/>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2" h="146">
                  <a:moveTo>
                    <a:pt x="270" y="9"/>
                  </a:moveTo>
                  <a:lnTo>
                    <a:pt x="265" y="9"/>
                  </a:lnTo>
                  <a:lnTo>
                    <a:pt x="256" y="7"/>
                  </a:lnTo>
                  <a:lnTo>
                    <a:pt x="244" y="5"/>
                  </a:lnTo>
                  <a:lnTo>
                    <a:pt x="226" y="3"/>
                  </a:lnTo>
                  <a:lnTo>
                    <a:pt x="206" y="1"/>
                  </a:lnTo>
                  <a:lnTo>
                    <a:pt x="185" y="0"/>
                  </a:lnTo>
                  <a:lnTo>
                    <a:pt x="163" y="0"/>
                  </a:lnTo>
                  <a:lnTo>
                    <a:pt x="144" y="0"/>
                  </a:lnTo>
                  <a:lnTo>
                    <a:pt x="124" y="1"/>
                  </a:lnTo>
                  <a:lnTo>
                    <a:pt x="104" y="3"/>
                  </a:lnTo>
                  <a:lnTo>
                    <a:pt x="85" y="5"/>
                  </a:lnTo>
                  <a:lnTo>
                    <a:pt x="66" y="11"/>
                  </a:lnTo>
                  <a:lnTo>
                    <a:pt x="48" y="15"/>
                  </a:lnTo>
                  <a:lnTo>
                    <a:pt x="33" y="23"/>
                  </a:lnTo>
                  <a:lnTo>
                    <a:pt x="22" y="30"/>
                  </a:lnTo>
                  <a:lnTo>
                    <a:pt x="12" y="38"/>
                  </a:lnTo>
                  <a:lnTo>
                    <a:pt x="7" y="49"/>
                  </a:lnTo>
                  <a:lnTo>
                    <a:pt x="2" y="63"/>
                  </a:lnTo>
                  <a:lnTo>
                    <a:pt x="0" y="76"/>
                  </a:lnTo>
                  <a:lnTo>
                    <a:pt x="2" y="90"/>
                  </a:lnTo>
                  <a:lnTo>
                    <a:pt x="7" y="105"/>
                  </a:lnTo>
                  <a:lnTo>
                    <a:pt x="15" y="120"/>
                  </a:lnTo>
                  <a:lnTo>
                    <a:pt x="19" y="126"/>
                  </a:lnTo>
                  <a:lnTo>
                    <a:pt x="28" y="134"/>
                  </a:lnTo>
                  <a:lnTo>
                    <a:pt x="37" y="140"/>
                  </a:lnTo>
                  <a:lnTo>
                    <a:pt x="45" y="145"/>
                  </a:lnTo>
                  <a:lnTo>
                    <a:pt x="50" y="143"/>
                  </a:lnTo>
                  <a:lnTo>
                    <a:pt x="59" y="136"/>
                  </a:lnTo>
                  <a:lnTo>
                    <a:pt x="76" y="128"/>
                  </a:lnTo>
                  <a:lnTo>
                    <a:pt x="100" y="117"/>
                  </a:lnTo>
                  <a:lnTo>
                    <a:pt x="130" y="105"/>
                  </a:lnTo>
                  <a:lnTo>
                    <a:pt x="168" y="94"/>
                  </a:lnTo>
                  <a:lnTo>
                    <a:pt x="211" y="84"/>
                  </a:lnTo>
                  <a:lnTo>
                    <a:pt x="263" y="74"/>
                  </a:lnTo>
                  <a:lnTo>
                    <a:pt x="287" y="72"/>
                  </a:lnTo>
                  <a:lnTo>
                    <a:pt x="306" y="69"/>
                  </a:lnTo>
                  <a:lnTo>
                    <a:pt x="320" y="63"/>
                  </a:lnTo>
                  <a:lnTo>
                    <a:pt x="326" y="57"/>
                  </a:lnTo>
                  <a:lnTo>
                    <a:pt x="331" y="53"/>
                  </a:lnTo>
                  <a:lnTo>
                    <a:pt x="331" y="47"/>
                  </a:lnTo>
                  <a:lnTo>
                    <a:pt x="329" y="42"/>
                  </a:lnTo>
                  <a:lnTo>
                    <a:pt x="322" y="36"/>
                  </a:lnTo>
                  <a:lnTo>
                    <a:pt x="306" y="26"/>
                  </a:lnTo>
                  <a:lnTo>
                    <a:pt x="289" y="17"/>
                  </a:lnTo>
                  <a:lnTo>
                    <a:pt x="277" y="11"/>
                  </a:lnTo>
                  <a:lnTo>
                    <a:pt x="270" y="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2" name="Freeform 22"/>
            <p:cNvSpPr>
              <a:spLocks/>
            </p:cNvSpPr>
            <p:nvPr/>
          </p:nvSpPr>
          <p:spPr bwMode="auto">
            <a:xfrm>
              <a:off x="2804" y="977"/>
              <a:ext cx="354" cy="191"/>
            </a:xfrm>
            <a:custGeom>
              <a:avLst/>
              <a:gdLst>
                <a:gd name="T0" fmla="*/ 353 w 354"/>
                <a:gd name="T1" fmla="*/ 77 h 191"/>
                <a:gd name="T2" fmla="*/ 353 w 354"/>
                <a:gd name="T3" fmla="*/ 75 h 191"/>
                <a:gd name="T4" fmla="*/ 346 w 354"/>
                <a:gd name="T5" fmla="*/ 71 h 191"/>
                <a:gd name="T6" fmla="*/ 339 w 354"/>
                <a:gd name="T7" fmla="*/ 63 h 191"/>
                <a:gd name="T8" fmla="*/ 329 w 354"/>
                <a:gd name="T9" fmla="*/ 56 h 191"/>
                <a:gd name="T10" fmla="*/ 316 w 354"/>
                <a:gd name="T11" fmla="*/ 46 h 191"/>
                <a:gd name="T12" fmla="*/ 301 w 354"/>
                <a:gd name="T13" fmla="*/ 38 h 191"/>
                <a:gd name="T14" fmla="*/ 285 w 354"/>
                <a:gd name="T15" fmla="*/ 33 h 191"/>
                <a:gd name="T16" fmla="*/ 268 w 354"/>
                <a:gd name="T17" fmla="*/ 27 h 191"/>
                <a:gd name="T18" fmla="*/ 249 w 354"/>
                <a:gd name="T19" fmla="*/ 23 h 191"/>
                <a:gd name="T20" fmla="*/ 222 w 354"/>
                <a:gd name="T21" fmla="*/ 17 h 191"/>
                <a:gd name="T22" fmla="*/ 194 w 354"/>
                <a:gd name="T23" fmla="*/ 11 h 191"/>
                <a:gd name="T24" fmla="*/ 163 w 354"/>
                <a:gd name="T25" fmla="*/ 6 h 191"/>
                <a:gd name="T26" fmla="*/ 135 w 354"/>
                <a:gd name="T27" fmla="*/ 2 h 191"/>
                <a:gd name="T28" fmla="*/ 107 w 354"/>
                <a:gd name="T29" fmla="*/ 0 h 191"/>
                <a:gd name="T30" fmla="*/ 85 w 354"/>
                <a:gd name="T31" fmla="*/ 0 h 191"/>
                <a:gd name="T32" fmla="*/ 67 w 354"/>
                <a:gd name="T33" fmla="*/ 4 h 191"/>
                <a:gd name="T34" fmla="*/ 54 w 354"/>
                <a:gd name="T35" fmla="*/ 10 h 191"/>
                <a:gd name="T36" fmla="*/ 41 w 354"/>
                <a:gd name="T37" fmla="*/ 17 h 191"/>
                <a:gd name="T38" fmla="*/ 31 w 354"/>
                <a:gd name="T39" fmla="*/ 25 h 191"/>
                <a:gd name="T40" fmla="*/ 19 w 354"/>
                <a:gd name="T41" fmla="*/ 33 h 191"/>
                <a:gd name="T42" fmla="*/ 9 w 354"/>
                <a:gd name="T43" fmla="*/ 42 h 191"/>
                <a:gd name="T44" fmla="*/ 2 w 354"/>
                <a:gd name="T45" fmla="*/ 50 h 191"/>
                <a:gd name="T46" fmla="*/ 0 w 354"/>
                <a:gd name="T47" fmla="*/ 59 h 191"/>
                <a:gd name="T48" fmla="*/ 0 w 354"/>
                <a:gd name="T49" fmla="*/ 67 h 191"/>
                <a:gd name="T50" fmla="*/ 2 w 354"/>
                <a:gd name="T51" fmla="*/ 77 h 191"/>
                <a:gd name="T52" fmla="*/ 7 w 354"/>
                <a:gd name="T53" fmla="*/ 94 h 191"/>
                <a:gd name="T54" fmla="*/ 11 w 354"/>
                <a:gd name="T55" fmla="*/ 113 h 191"/>
                <a:gd name="T56" fmla="*/ 15 w 354"/>
                <a:gd name="T57" fmla="*/ 136 h 191"/>
                <a:gd name="T58" fmla="*/ 19 w 354"/>
                <a:gd name="T59" fmla="*/ 155 h 191"/>
                <a:gd name="T60" fmla="*/ 24 w 354"/>
                <a:gd name="T61" fmla="*/ 173 h 191"/>
                <a:gd name="T62" fmla="*/ 26 w 354"/>
                <a:gd name="T63" fmla="*/ 184 h 191"/>
                <a:gd name="T64" fmla="*/ 28 w 354"/>
                <a:gd name="T65" fmla="*/ 190 h 191"/>
                <a:gd name="T66" fmla="*/ 353 w 354"/>
                <a:gd name="T67" fmla="*/ 77 h 1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4"/>
                <a:gd name="T103" fmla="*/ 0 h 191"/>
                <a:gd name="T104" fmla="*/ 354 w 354"/>
                <a:gd name="T105" fmla="*/ 191 h 1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4" h="191">
                  <a:moveTo>
                    <a:pt x="353" y="77"/>
                  </a:moveTo>
                  <a:lnTo>
                    <a:pt x="353" y="75"/>
                  </a:lnTo>
                  <a:lnTo>
                    <a:pt x="346" y="71"/>
                  </a:lnTo>
                  <a:lnTo>
                    <a:pt x="339" y="63"/>
                  </a:lnTo>
                  <a:lnTo>
                    <a:pt x="329" y="56"/>
                  </a:lnTo>
                  <a:lnTo>
                    <a:pt x="316" y="46"/>
                  </a:lnTo>
                  <a:lnTo>
                    <a:pt x="301" y="38"/>
                  </a:lnTo>
                  <a:lnTo>
                    <a:pt x="285" y="33"/>
                  </a:lnTo>
                  <a:lnTo>
                    <a:pt x="268" y="27"/>
                  </a:lnTo>
                  <a:lnTo>
                    <a:pt x="249" y="23"/>
                  </a:lnTo>
                  <a:lnTo>
                    <a:pt x="222" y="17"/>
                  </a:lnTo>
                  <a:lnTo>
                    <a:pt x="194" y="11"/>
                  </a:lnTo>
                  <a:lnTo>
                    <a:pt x="163" y="6"/>
                  </a:lnTo>
                  <a:lnTo>
                    <a:pt x="135" y="2"/>
                  </a:lnTo>
                  <a:lnTo>
                    <a:pt x="107" y="0"/>
                  </a:lnTo>
                  <a:lnTo>
                    <a:pt x="85" y="0"/>
                  </a:lnTo>
                  <a:lnTo>
                    <a:pt x="67" y="4"/>
                  </a:lnTo>
                  <a:lnTo>
                    <a:pt x="54" y="10"/>
                  </a:lnTo>
                  <a:lnTo>
                    <a:pt x="41" y="17"/>
                  </a:lnTo>
                  <a:lnTo>
                    <a:pt x="31" y="25"/>
                  </a:lnTo>
                  <a:lnTo>
                    <a:pt x="19" y="33"/>
                  </a:lnTo>
                  <a:lnTo>
                    <a:pt x="9" y="42"/>
                  </a:lnTo>
                  <a:lnTo>
                    <a:pt x="2" y="50"/>
                  </a:lnTo>
                  <a:lnTo>
                    <a:pt x="0" y="59"/>
                  </a:lnTo>
                  <a:lnTo>
                    <a:pt x="0" y="67"/>
                  </a:lnTo>
                  <a:lnTo>
                    <a:pt x="2" y="77"/>
                  </a:lnTo>
                  <a:lnTo>
                    <a:pt x="7" y="94"/>
                  </a:lnTo>
                  <a:lnTo>
                    <a:pt x="11" y="113"/>
                  </a:lnTo>
                  <a:lnTo>
                    <a:pt x="15" y="136"/>
                  </a:lnTo>
                  <a:lnTo>
                    <a:pt x="19" y="155"/>
                  </a:lnTo>
                  <a:lnTo>
                    <a:pt x="24" y="173"/>
                  </a:lnTo>
                  <a:lnTo>
                    <a:pt x="26" y="184"/>
                  </a:lnTo>
                  <a:lnTo>
                    <a:pt x="28" y="190"/>
                  </a:lnTo>
                  <a:lnTo>
                    <a:pt x="353" y="77"/>
                  </a:lnTo>
                </a:path>
              </a:pathLst>
            </a:custGeom>
            <a:solidFill>
              <a:srgbClr val="33666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3" name="Freeform 23"/>
            <p:cNvSpPr>
              <a:spLocks/>
            </p:cNvSpPr>
            <p:nvPr/>
          </p:nvSpPr>
          <p:spPr bwMode="auto">
            <a:xfrm>
              <a:off x="2804" y="977"/>
              <a:ext cx="354" cy="191"/>
            </a:xfrm>
            <a:custGeom>
              <a:avLst/>
              <a:gdLst>
                <a:gd name="T0" fmla="*/ 353 w 354"/>
                <a:gd name="T1" fmla="*/ 77 h 191"/>
                <a:gd name="T2" fmla="*/ 353 w 354"/>
                <a:gd name="T3" fmla="*/ 75 h 191"/>
                <a:gd name="T4" fmla="*/ 346 w 354"/>
                <a:gd name="T5" fmla="*/ 71 h 191"/>
                <a:gd name="T6" fmla="*/ 339 w 354"/>
                <a:gd name="T7" fmla="*/ 63 h 191"/>
                <a:gd name="T8" fmla="*/ 329 w 354"/>
                <a:gd name="T9" fmla="*/ 56 h 191"/>
                <a:gd name="T10" fmla="*/ 316 w 354"/>
                <a:gd name="T11" fmla="*/ 46 h 191"/>
                <a:gd name="T12" fmla="*/ 301 w 354"/>
                <a:gd name="T13" fmla="*/ 38 h 191"/>
                <a:gd name="T14" fmla="*/ 285 w 354"/>
                <a:gd name="T15" fmla="*/ 33 h 191"/>
                <a:gd name="T16" fmla="*/ 268 w 354"/>
                <a:gd name="T17" fmla="*/ 27 h 191"/>
                <a:gd name="T18" fmla="*/ 249 w 354"/>
                <a:gd name="T19" fmla="*/ 23 h 191"/>
                <a:gd name="T20" fmla="*/ 222 w 354"/>
                <a:gd name="T21" fmla="*/ 17 h 191"/>
                <a:gd name="T22" fmla="*/ 194 w 354"/>
                <a:gd name="T23" fmla="*/ 11 h 191"/>
                <a:gd name="T24" fmla="*/ 163 w 354"/>
                <a:gd name="T25" fmla="*/ 6 h 191"/>
                <a:gd name="T26" fmla="*/ 135 w 354"/>
                <a:gd name="T27" fmla="*/ 2 h 191"/>
                <a:gd name="T28" fmla="*/ 107 w 354"/>
                <a:gd name="T29" fmla="*/ 0 h 191"/>
                <a:gd name="T30" fmla="*/ 85 w 354"/>
                <a:gd name="T31" fmla="*/ 0 h 191"/>
                <a:gd name="T32" fmla="*/ 67 w 354"/>
                <a:gd name="T33" fmla="*/ 4 h 191"/>
                <a:gd name="T34" fmla="*/ 54 w 354"/>
                <a:gd name="T35" fmla="*/ 10 h 191"/>
                <a:gd name="T36" fmla="*/ 41 w 354"/>
                <a:gd name="T37" fmla="*/ 17 h 191"/>
                <a:gd name="T38" fmla="*/ 31 w 354"/>
                <a:gd name="T39" fmla="*/ 25 h 191"/>
                <a:gd name="T40" fmla="*/ 19 w 354"/>
                <a:gd name="T41" fmla="*/ 33 h 191"/>
                <a:gd name="T42" fmla="*/ 9 w 354"/>
                <a:gd name="T43" fmla="*/ 42 h 191"/>
                <a:gd name="T44" fmla="*/ 2 w 354"/>
                <a:gd name="T45" fmla="*/ 50 h 191"/>
                <a:gd name="T46" fmla="*/ 0 w 354"/>
                <a:gd name="T47" fmla="*/ 59 h 191"/>
                <a:gd name="T48" fmla="*/ 0 w 354"/>
                <a:gd name="T49" fmla="*/ 67 h 191"/>
                <a:gd name="T50" fmla="*/ 2 w 354"/>
                <a:gd name="T51" fmla="*/ 77 h 191"/>
                <a:gd name="T52" fmla="*/ 7 w 354"/>
                <a:gd name="T53" fmla="*/ 94 h 191"/>
                <a:gd name="T54" fmla="*/ 11 w 354"/>
                <a:gd name="T55" fmla="*/ 113 h 191"/>
                <a:gd name="T56" fmla="*/ 15 w 354"/>
                <a:gd name="T57" fmla="*/ 136 h 191"/>
                <a:gd name="T58" fmla="*/ 19 w 354"/>
                <a:gd name="T59" fmla="*/ 155 h 191"/>
                <a:gd name="T60" fmla="*/ 24 w 354"/>
                <a:gd name="T61" fmla="*/ 173 h 191"/>
                <a:gd name="T62" fmla="*/ 26 w 354"/>
                <a:gd name="T63" fmla="*/ 184 h 191"/>
                <a:gd name="T64" fmla="*/ 28 w 354"/>
                <a:gd name="T65" fmla="*/ 190 h 191"/>
                <a:gd name="T66" fmla="*/ 353 w 354"/>
                <a:gd name="T67" fmla="*/ 77 h 1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4"/>
                <a:gd name="T103" fmla="*/ 0 h 191"/>
                <a:gd name="T104" fmla="*/ 354 w 354"/>
                <a:gd name="T105" fmla="*/ 191 h 1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4" h="191">
                  <a:moveTo>
                    <a:pt x="353" y="77"/>
                  </a:moveTo>
                  <a:lnTo>
                    <a:pt x="353" y="75"/>
                  </a:lnTo>
                  <a:lnTo>
                    <a:pt x="346" y="71"/>
                  </a:lnTo>
                  <a:lnTo>
                    <a:pt x="339" y="63"/>
                  </a:lnTo>
                  <a:lnTo>
                    <a:pt x="329" y="56"/>
                  </a:lnTo>
                  <a:lnTo>
                    <a:pt x="316" y="46"/>
                  </a:lnTo>
                  <a:lnTo>
                    <a:pt x="301" y="38"/>
                  </a:lnTo>
                  <a:lnTo>
                    <a:pt x="285" y="33"/>
                  </a:lnTo>
                  <a:lnTo>
                    <a:pt x="268" y="27"/>
                  </a:lnTo>
                  <a:lnTo>
                    <a:pt x="249" y="23"/>
                  </a:lnTo>
                  <a:lnTo>
                    <a:pt x="222" y="17"/>
                  </a:lnTo>
                  <a:lnTo>
                    <a:pt x="194" y="11"/>
                  </a:lnTo>
                  <a:lnTo>
                    <a:pt x="163" y="6"/>
                  </a:lnTo>
                  <a:lnTo>
                    <a:pt x="135" y="2"/>
                  </a:lnTo>
                  <a:lnTo>
                    <a:pt x="107" y="0"/>
                  </a:lnTo>
                  <a:lnTo>
                    <a:pt x="85" y="0"/>
                  </a:lnTo>
                  <a:lnTo>
                    <a:pt x="67" y="4"/>
                  </a:lnTo>
                  <a:lnTo>
                    <a:pt x="54" y="10"/>
                  </a:lnTo>
                  <a:lnTo>
                    <a:pt x="41" y="17"/>
                  </a:lnTo>
                  <a:lnTo>
                    <a:pt x="31" y="25"/>
                  </a:lnTo>
                  <a:lnTo>
                    <a:pt x="19" y="33"/>
                  </a:lnTo>
                  <a:lnTo>
                    <a:pt x="9" y="42"/>
                  </a:lnTo>
                  <a:lnTo>
                    <a:pt x="2" y="50"/>
                  </a:lnTo>
                  <a:lnTo>
                    <a:pt x="0" y="59"/>
                  </a:lnTo>
                  <a:lnTo>
                    <a:pt x="0" y="67"/>
                  </a:lnTo>
                  <a:lnTo>
                    <a:pt x="2" y="77"/>
                  </a:lnTo>
                  <a:lnTo>
                    <a:pt x="7" y="94"/>
                  </a:lnTo>
                  <a:lnTo>
                    <a:pt x="11" y="113"/>
                  </a:lnTo>
                  <a:lnTo>
                    <a:pt x="15" y="136"/>
                  </a:lnTo>
                  <a:lnTo>
                    <a:pt x="19" y="155"/>
                  </a:lnTo>
                  <a:lnTo>
                    <a:pt x="24" y="173"/>
                  </a:lnTo>
                  <a:lnTo>
                    <a:pt x="26" y="184"/>
                  </a:lnTo>
                  <a:lnTo>
                    <a:pt x="28" y="190"/>
                  </a:lnTo>
                  <a:lnTo>
                    <a:pt x="353" y="7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4" name="Freeform 24"/>
            <p:cNvSpPr>
              <a:spLocks/>
            </p:cNvSpPr>
            <p:nvPr/>
          </p:nvSpPr>
          <p:spPr bwMode="auto">
            <a:xfrm>
              <a:off x="2832" y="1000"/>
              <a:ext cx="331" cy="168"/>
            </a:xfrm>
            <a:custGeom>
              <a:avLst/>
              <a:gdLst>
                <a:gd name="T0" fmla="*/ 0 w 331"/>
                <a:gd name="T1" fmla="*/ 167 h 168"/>
                <a:gd name="T2" fmla="*/ 5 w 331"/>
                <a:gd name="T3" fmla="*/ 165 h 168"/>
                <a:gd name="T4" fmla="*/ 19 w 331"/>
                <a:gd name="T5" fmla="*/ 161 h 168"/>
                <a:gd name="T6" fmla="*/ 43 w 331"/>
                <a:gd name="T7" fmla="*/ 155 h 168"/>
                <a:gd name="T8" fmla="*/ 74 w 331"/>
                <a:gd name="T9" fmla="*/ 150 h 168"/>
                <a:gd name="T10" fmla="*/ 109 w 331"/>
                <a:gd name="T11" fmla="*/ 148 h 168"/>
                <a:gd name="T12" fmla="*/ 143 w 331"/>
                <a:gd name="T13" fmla="*/ 146 h 168"/>
                <a:gd name="T14" fmla="*/ 163 w 331"/>
                <a:gd name="T15" fmla="*/ 148 h 168"/>
                <a:gd name="T16" fmla="*/ 180 w 331"/>
                <a:gd name="T17" fmla="*/ 150 h 168"/>
                <a:gd name="T18" fmla="*/ 200 w 331"/>
                <a:gd name="T19" fmla="*/ 153 h 168"/>
                <a:gd name="T20" fmla="*/ 218 w 331"/>
                <a:gd name="T21" fmla="*/ 159 h 168"/>
                <a:gd name="T22" fmla="*/ 220 w 331"/>
                <a:gd name="T23" fmla="*/ 157 h 168"/>
                <a:gd name="T24" fmla="*/ 230 w 331"/>
                <a:gd name="T25" fmla="*/ 153 h 168"/>
                <a:gd name="T26" fmla="*/ 244 w 331"/>
                <a:gd name="T27" fmla="*/ 148 h 168"/>
                <a:gd name="T28" fmla="*/ 261 w 331"/>
                <a:gd name="T29" fmla="*/ 140 h 168"/>
                <a:gd name="T30" fmla="*/ 278 w 331"/>
                <a:gd name="T31" fmla="*/ 130 h 168"/>
                <a:gd name="T32" fmla="*/ 294 w 331"/>
                <a:gd name="T33" fmla="*/ 123 h 168"/>
                <a:gd name="T34" fmla="*/ 306 w 331"/>
                <a:gd name="T35" fmla="*/ 113 h 168"/>
                <a:gd name="T36" fmla="*/ 313 w 331"/>
                <a:gd name="T37" fmla="*/ 107 h 168"/>
                <a:gd name="T38" fmla="*/ 320 w 331"/>
                <a:gd name="T39" fmla="*/ 100 h 168"/>
                <a:gd name="T40" fmla="*/ 324 w 331"/>
                <a:gd name="T41" fmla="*/ 90 h 168"/>
                <a:gd name="T42" fmla="*/ 328 w 331"/>
                <a:gd name="T43" fmla="*/ 82 h 168"/>
                <a:gd name="T44" fmla="*/ 330 w 331"/>
                <a:gd name="T45" fmla="*/ 71 h 168"/>
                <a:gd name="T46" fmla="*/ 330 w 331"/>
                <a:gd name="T47" fmla="*/ 67 h 168"/>
                <a:gd name="T48" fmla="*/ 330 w 331"/>
                <a:gd name="T49" fmla="*/ 61 h 168"/>
                <a:gd name="T50" fmla="*/ 328 w 331"/>
                <a:gd name="T51" fmla="*/ 57 h 168"/>
                <a:gd name="T52" fmla="*/ 324 w 331"/>
                <a:gd name="T53" fmla="*/ 52 h 168"/>
                <a:gd name="T54" fmla="*/ 320 w 331"/>
                <a:gd name="T55" fmla="*/ 48 h 168"/>
                <a:gd name="T56" fmla="*/ 313 w 331"/>
                <a:gd name="T57" fmla="*/ 44 h 168"/>
                <a:gd name="T58" fmla="*/ 306 w 331"/>
                <a:gd name="T59" fmla="*/ 40 h 168"/>
                <a:gd name="T60" fmla="*/ 296 w 331"/>
                <a:gd name="T61" fmla="*/ 36 h 168"/>
                <a:gd name="T62" fmla="*/ 274 w 331"/>
                <a:gd name="T63" fmla="*/ 31 h 168"/>
                <a:gd name="T64" fmla="*/ 249 w 331"/>
                <a:gd name="T65" fmla="*/ 25 h 168"/>
                <a:gd name="T66" fmla="*/ 226 w 331"/>
                <a:gd name="T67" fmla="*/ 19 h 168"/>
                <a:gd name="T68" fmla="*/ 202 w 331"/>
                <a:gd name="T69" fmla="*/ 13 h 168"/>
                <a:gd name="T70" fmla="*/ 178 w 331"/>
                <a:gd name="T71" fmla="*/ 8 h 168"/>
                <a:gd name="T72" fmla="*/ 156 w 331"/>
                <a:gd name="T73" fmla="*/ 4 h 168"/>
                <a:gd name="T74" fmla="*/ 137 w 331"/>
                <a:gd name="T75" fmla="*/ 2 h 168"/>
                <a:gd name="T76" fmla="*/ 119 w 331"/>
                <a:gd name="T77" fmla="*/ 0 h 168"/>
                <a:gd name="T78" fmla="*/ 102 w 331"/>
                <a:gd name="T79" fmla="*/ 0 h 168"/>
                <a:gd name="T80" fmla="*/ 85 w 331"/>
                <a:gd name="T81" fmla="*/ 2 h 168"/>
                <a:gd name="T82" fmla="*/ 64 w 331"/>
                <a:gd name="T83" fmla="*/ 4 h 168"/>
                <a:gd name="T84" fmla="*/ 43 w 331"/>
                <a:gd name="T85" fmla="*/ 8 h 168"/>
                <a:gd name="T86" fmla="*/ 26 w 331"/>
                <a:gd name="T87" fmla="*/ 13 h 168"/>
                <a:gd name="T88" fmla="*/ 12 w 331"/>
                <a:gd name="T89" fmla="*/ 23 h 168"/>
                <a:gd name="T90" fmla="*/ 7 w 331"/>
                <a:gd name="T91" fmla="*/ 29 h 168"/>
                <a:gd name="T92" fmla="*/ 2 w 331"/>
                <a:gd name="T93" fmla="*/ 34 h 168"/>
                <a:gd name="T94" fmla="*/ 0 w 331"/>
                <a:gd name="T95" fmla="*/ 42 h 168"/>
                <a:gd name="T96" fmla="*/ 0 w 331"/>
                <a:gd name="T97" fmla="*/ 50 h 168"/>
                <a:gd name="T98" fmla="*/ 0 w 331"/>
                <a:gd name="T99" fmla="*/ 69 h 168"/>
                <a:gd name="T100" fmla="*/ 0 w 331"/>
                <a:gd name="T101" fmla="*/ 88 h 168"/>
                <a:gd name="T102" fmla="*/ 0 w 331"/>
                <a:gd name="T103" fmla="*/ 107 h 168"/>
                <a:gd name="T104" fmla="*/ 0 w 331"/>
                <a:gd name="T105" fmla="*/ 125 h 168"/>
                <a:gd name="T106" fmla="*/ 0 w 331"/>
                <a:gd name="T107" fmla="*/ 142 h 168"/>
                <a:gd name="T108" fmla="*/ 0 w 331"/>
                <a:gd name="T109" fmla="*/ 155 h 168"/>
                <a:gd name="T110" fmla="*/ 0 w 331"/>
                <a:gd name="T111" fmla="*/ 163 h 168"/>
                <a:gd name="T112" fmla="*/ 0 w 331"/>
                <a:gd name="T113" fmla="*/ 16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1"/>
                <a:gd name="T172" fmla="*/ 0 h 168"/>
                <a:gd name="T173" fmla="*/ 331 w 331"/>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1" h="168">
                  <a:moveTo>
                    <a:pt x="0" y="167"/>
                  </a:moveTo>
                  <a:lnTo>
                    <a:pt x="5" y="165"/>
                  </a:lnTo>
                  <a:lnTo>
                    <a:pt x="19" y="161"/>
                  </a:lnTo>
                  <a:lnTo>
                    <a:pt x="43" y="155"/>
                  </a:lnTo>
                  <a:lnTo>
                    <a:pt x="74" y="150"/>
                  </a:lnTo>
                  <a:lnTo>
                    <a:pt x="109" y="148"/>
                  </a:lnTo>
                  <a:lnTo>
                    <a:pt x="143" y="146"/>
                  </a:lnTo>
                  <a:lnTo>
                    <a:pt x="163" y="148"/>
                  </a:lnTo>
                  <a:lnTo>
                    <a:pt x="180" y="150"/>
                  </a:lnTo>
                  <a:lnTo>
                    <a:pt x="200" y="153"/>
                  </a:lnTo>
                  <a:lnTo>
                    <a:pt x="218" y="159"/>
                  </a:lnTo>
                  <a:lnTo>
                    <a:pt x="220" y="157"/>
                  </a:lnTo>
                  <a:lnTo>
                    <a:pt x="230" y="153"/>
                  </a:lnTo>
                  <a:lnTo>
                    <a:pt x="244" y="148"/>
                  </a:lnTo>
                  <a:lnTo>
                    <a:pt x="261" y="140"/>
                  </a:lnTo>
                  <a:lnTo>
                    <a:pt x="278" y="130"/>
                  </a:lnTo>
                  <a:lnTo>
                    <a:pt x="294" y="123"/>
                  </a:lnTo>
                  <a:lnTo>
                    <a:pt x="306" y="113"/>
                  </a:lnTo>
                  <a:lnTo>
                    <a:pt x="313" y="107"/>
                  </a:lnTo>
                  <a:lnTo>
                    <a:pt x="320" y="100"/>
                  </a:lnTo>
                  <a:lnTo>
                    <a:pt x="324" y="90"/>
                  </a:lnTo>
                  <a:lnTo>
                    <a:pt x="328" y="82"/>
                  </a:lnTo>
                  <a:lnTo>
                    <a:pt x="330" y="71"/>
                  </a:lnTo>
                  <a:lnTo>
                    <a:pt x="330" y="67"/>
                  </a:lnTo>
                  <a:lnTo>
                    <a:pt x="330" y="61"/>
                  </a:lnTo>
                  <a:lnTo>
                    <a:pt x="328" y="57"/>
                  </a:lnTo>
                  <a:lnTo>
                    <a:pt x="324" y="52"/>
                  </a:lnTo>
                  <a:lnTo>
                    <a:pt x="320" y="48"/>
                  </a:lnTo>
                  <a:lnTo>
                    <a:pt x="313" y="44"/>
                  </a:lnTo>
                  <a:lnTo>
                    <a:pt x="306" y="40"/>
                  </a:lnTo>
                  <a:lnTo>
                    <a:pt x="296" y="36"/>
                  </a:lnTo>
                  <a:lnTo>
                    <a:pt x="274" y="31"/>
                  </a:lnTo>
                  <a:lnTo>
                    <a:pt x="249" y="25"/>
                  </a:lnTo>
                  <a:lnTo>
                    <a:pt x="226" y="19"/>
                  </a:lnTo>
                  <a:lnTo>
                    <a:pt x="202" y="13"/>
                  </a:lnTo>
                  <a:lnTo>
                    <a:pt x="178" y="8"/>
                  </a:lnTo>
                  <a:lnTo>
                    <a:pt x="156" y="4"/>
                  </a:lnTo>
                  <a:lnTo>
                    <a:pt x="137" y="2"/>
                  </a:lnTo>
                  <a:lnTo>
                    <a:pt x="119" y="0"/>
                  </a:lnTo>
                  <a:lnTo>
                    <a:pt x="102" y="0"/>
                  </a:lnTo>
                  <a:lnTo>
                    <a:pt x="85" y="2"/>
                  </a:lnTo>
                  <a:lnTo>
                    <a:pt x="64" y="4"/>
                  </a:lnTo>
                  <a:lnTo>
                    <a:pt x="43" y="8"/>
                  </a:lnTo>
                  <a:lnTo>
                    <a:pt x="26" y="13"/>
                  </a:lnTo>
                  <a:lnTo>
                    <a:pt x="12" y="23"/>
                  </a:lnTo>
                  <a:lnTo>
                    <a:pt x="7" y="29"/>
                  </a:lnTo>
                  <a:lnTo>
                    <a:pt x="2" y="34"/>
                  </a:lnTo>
                  <a:lnTo>
                    <a:pt x="0" y="42"/>
                  </a:lnTo>
                  <a:lnTo>
                    <a:pt x="0" y="50"/>
                  </a:lnTo>
                  <a:lnTo>
                    <a:pt x="0" y="69"/>
                  </a:lnTo>
                  <a:lnTo>
                    <a:pt x="0" y="88"/>
                  </a:lnTo>
                  <a:lnTo>
                    <a:pt x="0" y="107"/>
                  </a:lnTo>
                  <a:lnTo>
                    <a:pt x="0" y="125"/>
                  </a:lnTo>
                  <a:lnTo>
                    <a:pt x="0" y="142"/>
                  </a:lnTo>
                  <a:lnTo>
                    <a:pt x="0" y="155"/>
                  </a:lnTo>
                  <a:lnTo>
                    <a:pt x="0" y="163"/>
                  </a:lnTo>
                  <a:lnTo>
                    <a:pt x="0" y="167"/>
                  </a:lnTo>
                </a:path>
              </a:pathLst>
            </a:custGeom>
            <a:solidFill>
              <a:srgbClr val="3366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5" name="Freeform 25"/>
            <p:cNvSpPr>
              <a:spLocks/>
            </p:cNvSpPr>
            <p:nvPr/>
          </p:nvSpPr>
          <p:spPr bwMode="auto">
            <a:xfrm>
              <a:off x="2832" y="1000"/>
              <a:ext cx="331" cy="168"/>
            </a:xfrm>
            <a:custGeom>
              <a:avLst/>
              <a:gdLst>
                <a:gd name="T0" fmla="*/ 0 w 331"/>
                <a:gd name="T1" fmla="*/ 167 h 168"/>
                <a:gd name="T2" fmla="*/ 5 w 331"/>
                <a:gd name="T3" fmla="*/ 165 h 168"/>
                <a:gd name="T4" fmla="*/ 19 w 331"/>
                <a:gd name="T5" fmla="*/ 161 h 168"/>
                <a:gd name="T6" fmla="*/ 43 w 331"/>
                <a:gd name="T7" fmla="*/ 155 h 168"/>
                <a:gd name="T8" fmla="*/ 74 w 331"/>
                <a:gd name="T9" fmla="*/ 150 h 168"/>
                <a:gd name="T10" fmla="*/ 109 w 331"/>
                <a:gd name="T11" fmla="*/ 148 h 168"/>
                <a:gd name="T12" fmla="*/ 143 w 331"/>
                <a:gd name="T13" fmla="*/ 146 h 168"/>
                <a:gd name="T14" fmla="*/ 163 w 331"/>
                <a:gd name="T15" fmla="*/ 148 h 168"/>
                <a:gd name="T16" fmla="*/ 180 w 331"/>
                <a:gd name="T17" fmla="*/ 150 h 168"/>
                <a:gd name="T18" fmla="*/ 200 w 331"/>
                <a:gd name="T19" fmla="*/ 153 h 168"/>
                <a:gd name="T20" fmla="*/ 218 w 331"/>
                <a:gd name="T21" fmla="*/ 159 h 168"/>
                <a:gd name="T22" fmla="*/ 220 w 331"/>
                <a:gd name="T23" fmla="*/ 157 h 168"/>
                <a:gd name="T24" fmla="*/ 230 w 331"/>
                <a:gd name="T25" fmla="*/ 153 h 168"/>
                <a:gd name="T26" fmla="*/ 244 w 331"/>
                <a:gd name="T27" fmla="*/ 148 h 168"/>
                <a:gd name="T28" fmla="*/ 261 w 331"/>
                <a:gd name="T29" fmla="*/ 140 h 168"/>
                <a:gd name="T30" fmla="*/ 278 w 331"/>
                <a:gd name="T31" fmla="*/ 130 h 168"/>
                <a:gd name="T32" fmla="*/ 294 w 331"/>
                <a:gd name="T33" fmla="*/ 123 h 168"/>
                <a:gd name="T34" fmla="*/ 306 w 331"/>
                <a:gd name="T35" fmla="*/ 113 h 168"/>
                <a:gd name="T36" fmla="*/ 313 w 331"/>
                <a:gd name="T37" fmla="*/ 107 h 168"/>
                <a:gd name="T38" fmla="*/ 320 w 331"/>
                <a:gd name="T39" fmla="*/ 100 h 168"/>
                <a:gd name="T40" fmla="*/ 324 w 331"/>
                <a:gd name="T41" fmla="*/ 90 h 168"/>
                <a:gd name="T42" fmla="*/ 328 w 331"/>
                <a:gd name="T43" fmla="*/ 82 h 168"/>
                <a:gd name="T44" fmla="*/ 330 w 331"/>
                <a:gd name="T45" fmla="*/ 71 h 168"/>
                <a:gd name="T46" fmla="*/ 330 w 331"/>
                <a:gd name="T47" fmla="*/ 67 h 168"/>
                <a:gd name="T48" fmla="*/ 330 w 331"/>
                <a:gd name="T49" fmla="*/ 61 h 168"/>
                <a:gd name="T50" fmla="*/ 328 w 331"/>
                <a:gd name="T51" fmla="*/ 57 h 168"/>
                <a:gd name="T52" fmla="*/ 324 w 331"/>
                <a:gd name="T53" fmla="*/ 52 h 168"/>
                <a:gd name="T54" fmla="*/ 320 w 331"/>
                <a:gd name="T55" fmla="*/ 48 h 168"/>
                <a:gd name="T56" fmla="*/ 313 w 331"/>
                <a:gd name="T57" fmla="*/ 44 h 168"/>
                <a:gd name="T58" fmla="*/ 306 w 331"/>
                <a:gd name="T59" fmla="*/ 40 h 168"/>
                <a:gd name="T60" fmla="*/ 296 w 331"/>
                <a:gd name="T61" fmla="*/ 36 h 168"/>
                <a:gd name="T62" fmla="*/ 274 w 331"/>
                <a:gd name="T63" fmla="*/ 31 h 168"/>
                <a:gd name="T64" fmla="*/ 249 w 331"/>
                <a:gd name="T65" fmla="*/ 25 h 168"/>
                <a:gd name="T66" fmla="*/ 226 w 331"/>
                <a:gd name="T67" fmla="*/ 19 h 168"/>
                <a:gd name="T68" fmla="*/ 202 w 331"/>
                <a:gd name="T69" fmla="*/ 13 h 168"/>
                <a:gd name="T70" fmla="*/ 178 w 331"/>
                <a:gd name="T71" fmla="*/ 8 h 168"/>
                <a:gd name="T72" fmla="*/ 156 w 331"/>
                <a:gd name="T73" fmla="*/ 4 h 168"/>
                <a:gd name="T74" fmla="*/ 137 w 331"/>
                <a:gd name="T75" fmla="*/ 2 h 168"/>
                <a:gd name="T76" fmla="*/ 119 w 331"/>
                <a:gd name="T77" fmla="*/ 0 h 168"/>
                <a:gd name="T78" fmla="*/ 102 w 331"/>
                <a:gd name="T79" fmla="*/ 0 h 168"/>
                <a:gd name="T80" fmla="*/ 85 w 331"/>
                <a:gd name="T81" fmla="*/ 2 h 168"/>
                <a:gd name="T82" fmla="*/ 64 w 331"/>
                <a:gd name="T83" fmla="*/ 4 h 168"/>
                <a:gd name="T84" fmla="*/ 43 w 331"/>
                <a:gd name="T85" fmla="*/ 8 h 168"/>
                <a:gd name="T86" fmla="*/ 26 w 331"/>
                <a:gd name="T87" fmla="*/ 13 h 168"/>
                <a:gd name="T88" fmla="*/ 12 w 331"/>
                <a:gd name="T89" fmla="*/ 23 h 168"/>
                <a:gd name="T90" fmla="*/ 7 w 331"/>
                <a:gd name="T91" fmla="*/ 29 h 168"/>
                <a:gd name="T92" fmla="*/ 2 w 331"/>
                <a:gd name="T93" fmla="*/ 34 h 168"/>
                <a:gd name="T94" fmla="*/ 0 w 331"/>
                <a:gd name="T95" fmla="*/ 42 h 168"/>
                <a:gd name="T96" fmla="*/ 0 w 331"/>
                <a:gd name="T97" fmla="*/ 50 h 168"/>
                <a:gd name="T98" fmla="*/ 0 w 331"/>
                <a:gd name="T99" fmla="*/ 69 h 168"/>
                <a:gd name="T100" fmla="*/ 0 w 331"/>
                <a:gd name="T101" fmla="*/ 88 h 168"/>
                <a:gd name="T102" fmla="*/ 0 w 331"/>
                <a:gd name="T103" fmla="*/ 107 h 168"/>
                <a:gd name="T104" fmla="*/ 0 w 331"/>
                <a:gd name="T105" fmla="*/ 125 h 168"/>
                <a:gd name="T106" fmla="*/ 0 w 331"/>
                <a:gd name="T107" fmla="*/ 142 h 168"/>
                <a:gd name="T108" fmla="*/ 0 w 331"/>
                <a:gd name="T109" fmla="*/ 155 h 168"/>
                <a:gd name="T110" fmla="*/ 0 w 331"/>
                <a:gd name="T111" fmla="*/ 163 h 168"/>
                <a:gd name="T112" fmla="*/ 0 w 331"/>
                <a:gd name="T113" fmla="*/ 16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1"/>
                <a:gd name="T172" fmla="*/ 0 h 168"/>
                <a:gd name="T173" fmla="*/ 331 w 331"/>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1" h="168">
                  <a:moveTo>
                    <a:pt x="0" y="167"/>
                  </a:moveTo>
                  <a:lnTo>
                    <a:pt x="5" y="165"/>
                  </a:lnTo>
                  <a:lnTo>
                    <a:pt x="19" y="161"/>
                  </a:lnTo>
                  <a:lnTo>
                    <a:pt x="43" y="155"/>
                  </a:lnTo>
                  <a:lnTo>
                    <a:pt x="74" y="150"/>
                  </a:lnTo>
                  <a:lnTo>
                    <a:pt x="109" y="148"/>
                  </a:lnTo>
                  <a:lnTo>
                    <a:pt x="143" y="146"/>
                  </a:lnTo>
                  <a:lnTo>
                    <a:pt x="163" y="148"/>
                  </a:lnTo>
                  <a:lnTo>
                    <a:pt x="180" y="150"/>
                  </a:lnTo>
                  <a:lnTo>
                    <a:pt x="200" y="153"/>
                  </a:lnTo>
                  <a:lnTo>
                    <a:pt x="218" y="159"/>
                  </a:lnTo>
                  <a:lnTo>
                    <a:pt x="220" y="157"/>
                  </a:lnTo>
                  <a:lnTo>
                    <a:pt x="230" y="153"/>
                  </a:lnTo>
                  <a:lnTo>
                    <a:pt x="244" y="148"/>
                  </a:lnTo>
                  <a:lnTo>
                    <a:pt x="261" y="140"/>
                  </a:lnTo>
                  <a:lnTo>
                    <a:pt x="278" y="130"/>
                  </a:lnTo>
                  <a:lnTo>
                    <a:pt x="294" y="123"/>
                  </a:lnTo>
                  <a:lnTo>
                    <a:pt x="306" y="113"/>
                  </a:lnTo>
                  <a:lnTo>
                    <a:pt x="313" y="107"/>
                  </a:lnTo>
                  <a:lnTo>
                    <a:pt x="320" y="100"/>
                  </a:lnTo>
                  <a:lnTo>
                    <a:pt x="324" y="90"/>
                  </a:lnTo>
                  <a:lnTo>
                    <a:pt x="328" y="82"/>
                  </a:lnTo>
                  <a:lnTo>
                    <a:pt x="330" y="71"/>
                  </a:lnTo>
                  <a:lnTo>
                    <a:pt x="330" y="67"/>
                  </a:lnTo>
                  <a:lnTo>
                    <a:pt x="330" y="61"/>
                  </a:lnTo>
                  <a:lnTo>
                    <a:pt x="328" y="57"/>
                  </a:lnTo>
                  <a:lnTo>
                    <a:pt x="324" y="52"/>
                  </a:lnTo>
                  <a:lnTo>
                    <a:pt x="320" y="48"/>
                  </a:lnTo>
                  <a:lnTo>
                    <a:pt x="313" y="44"/>
                  </a:lnTo>
                  <a:lnTo>
                    <a:pt x="306" y="40"/>
                  </a:lnTo>
                  <a:lnTo>
                    <a:pt x="296" y="36"/>
                  </a:lnTo>
                  <a:lnTo>
                    <a:pt x="274" y="31"/>
                  </a:lnTo>
                  <a:lnTo>
                    <a:pt x="249" y="25"/>
                  </a:lnTo>
                  <a:lnTo>
                    <a:pt x="226" y="19"/>
                  </a:lnTo>
                  <a:lnTo>
                    <a:pt x="202" y="13"/>
                  </a:lnTo>
                  <a:lnTo>
                    <a:pt x="178" y="8"/>
                  </a:lnTo>
                  <a:lnTo>
                    <a:pt x="156" y="4"/>
                  </a:lnTo>
                  <a:lnTo>
                    <a:pt x="137" y="2"/>
                  </a:lnTo>
                  <a:lnTo>
                    <a:pt x="119" y="0"/>
                  </a:lnTo>
                  <a:lnTo>
                    <a:pt x="102" y="0"/>
                  </a:lnTo>
                  <a:lnTo>
                    <a:pt x="85" y="2"/>
                  </a:lnTo>
                  <a:lnTo>
                    <a:pt x="64" y="4"/>
                  </a:lnTo>
                  <a:lnTo>
                    <a:pt x="43" y="8"/>
                  </a:lnTo>
                  <a:lnTo>
                    <a:pt x="26" y="13"/>
                  </a:lnTo>
                  <a:lnTo>
                    <a:pt x="12" y="23"/>
                  </a:lnTo>
                  <a:lnTo>
                    <a:pt x="7" y="29"/>
                  </a:lnTo>
                  <a:lnTo>
                    <a:pt x="2" y="34"/>
                  </a:lnTo>
                  <a:lnTo>
                    <a:pt x="0" y="42"/>
                  </a:lnTo>
                  <a:lnTo>
                    <a:pt x="0" y="50"/>
                  </a:lnTo>
                  <a:lnTo>
                    <a:pt x="0" y="69"/>
                  </a:lnTo>
                  <a:lnTo>
                    <a:pt x="0" y="88"/>
                  </a:lnTo>
                  <a:lnTo>
                    <a:pt x="0" y="107"/>
                  </a:lnTo>
                  <a:lnTo>
                    <a:pt x="0" y="125"/>
                  </a:lnTo>
                  <a:lnTo>
                    <a:pt x="0" y="142"/>
                  </a:lnTo>
                  <a:lnTo>
                    <a:pt x="0" y="155"/>
                  </a:lnTo>
                  <a:lnTo>
                    <a:pt x="0" y="163"/>
                  </a:lnTo>
                  <a:lnTo>
                    <a:pt x="0" y="16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6" name="Freeform 26"/>
            <p:cNvSpPr>
              <a:spLocks/>
            </p:cNvSpPr>
            <p:nvPr/>
          </p:nvSpPr>
          <p:spPr bwMode="auto">
            <a:xfrm>
              <a:off x="2650" y="1140"/>
              <a:ext cx="458" cy="176"/>
            </a:xfrm>
            <a:custGeom>
              <a:avLst/>
              <a:gdLst>
                <a:gd name="T0" fmla="*/ 107 w 458"/>
                <a:gd name="T1" fmla="*/ 142 h 176"/>
                <a:gd name="T2" fmla="*/ 102 w 458"/>
                <a:gd name="T3" fmla="*/ 132 h 176"/>
                <a:gd name="T4" fmla="*/ 91 w 458"/>
                <a:gd name="T5" fmla="*/ 119 h 176"/>
                <a:gd name="T6" fmla="*/ 85 w 458"/>
                <a:gd name="T7" fmla="*/ 102 h 176"/>
                <a:gd name="T8" fmla="*/ 91 w 458"/>
                <a:gd name="T9" fmla="*/ 119 h 176"/>
                <a:gd name="T10" fmla="*/ 74 w 458"/>
                <a:gd name="T11" fmla="*/ 115 h 176"/>
                <a:gd name="T12" fmla="*/ 91 w 458"/>
                <a:gd name="T13" fmla="*/ 92 h 176"/>
                <a:gd name="T14" fmla="*/ 141 w 458"/>
                <a:gd name="T15" fmla="*/ 161 h 176"/>
                <a:gd name="T16" fmla="*/ 85 w 458"/>
                <a:gd name="T17" fmla="*/ 75 h 176"/>
                <a:gd name="T18" fmla="*/ 141 w 458"/>
                <a:gd name="T19" fmla="*/ 150 h 176"/>
                <a:gd name="T20" fmla="*/ 124 w 458"/>
                <a:gd name="T21" fmla="*/ 165 h 176"/>
                <a:gd name="T22" fmla="*/ 130 w 458"/>
                <a:gd name="T23" fmla="*/ 163 h 176"/>
                <a:gd name="T24" fmla="*/ 139 w 458"/>
                <a:gd name="T25" fmla="*/ 159 h 176"/>
                <a:gd name="T26" fmla="*/ 147 w 458"/>
                <a:gd name="T27" fmla="*/ 153 h 176"/>
                <a:gd name="T28" fmla="*/ 141 w 458"/>
                <a:gd name="T29" fmla="*/ 150 h 176"/>
                <a:gd name="T30" fmla="*/ 130 w 458"/>
                <a:gd name="T31" fmla="*/ 146 h 176"/>
                <a:gd name="T32" fmla="*/ 117 w 458"/>
                <a:gd name="T33" fmla="*/ 144 h 176"/>
                <a:gd name="T34" fmla="*/ 111 w 458"/>
                <a:gd name="T35" fmla="*/ 142 h 176"/>
                <a:gd name="T36" fmla="*/ 107 w 458"/>
                <a:gd name="T37" fmla="*/ 142 h 176"/>
                <a:gd name="T38" fmla="*/ 113 w 458"/>
                <a:gd name="T39" fmla="*/ 115 h 176"/>
                <a:gd name="T40" fmla="*/ 119 w 458"/>
                <a:gd name="T41" fmla="*/ 132 h 176"/>
                <a:gd name="T42" fmla="*/ 124 w 458"/>
                <a:gd name="T43" fmla="*/ 100 h 176"/>
                <a:gd name="T44" fmla="*/ 124 w 458"/>
                <a:gd name="T45" fmla="*/ 100 h 176"/>
                <a:gd name="T46" fmla="*/ 91 w 458"/>
                <a:gd name="T47" fmla="*/ 86 h 176"/>
                <a:gd name="T48" fmla="*/ 81 w 458"/>
                <a:gd name="T49" fmla="*/ 69 h 176"/>
                <a:gd name="T50" fmla="*/ 50 w 458"/>
                <a:gd name="T51" fmla="*/ 82 h 176"/>
                <a:gd name="T52" fmla="*/ 28 w 458"/>
                <a:gd name="T53" fmla="*/ 82 h 176"/>
                <a:gd name="T54" fmla="*/ 45 w 458"/>
                <a:gd name="T55" fmla="*/ 69 h 176"/>
                <a:gd name="T56" fmla="*/ 28 w 458"/>
                <a:gd name="T57" fmla="*/ 82 h 176"/>
                <a:gd name="T58" fmla="*/ 95 w 458"/>
                <a:gd name="T59" fmla="*/ 46 h 176"/>
                <a:gd name="T60" fmla="*/ 130 w 458"/>
                <a:gd name="T61" fmla="*/ 59 h 176"/>
                <a:gd name="T62" fmla="*/ 130 w 458"/>
                <a:gd name="T63" fmla="*/ 59 h 176"/>
                <a:gd name="T64" fmla="*/ 130 w 458"/>
                <a:gd name="T65" fmla="*/ 29 h 176"/>
                <a:gd name="T66" fmla="*/ 159 w 458"/>
                <a:gd name="T67" fmla="*/ 46 h 176"/>
                <a:gd name="T68" fmla="*/ 130 w 458"/>
                <a:gd name="T69" fmla="*/ 29 h 176"/>
                <a:gd name="T70" fmla="*/ 159 w 458"/>
                <a:gd name="T71" fmla="*/ 46 h 176"/>
                <a:gd name="T72" fmla="*/ 204 w 458"/>
                <a:gd name="T73" fmla="*/ 15 h 176"/>
                <a:gd name="T74" fmla="*/ 204 w 458"/>
                <a:gd name="T75" fmla="*/ 15 h 176"/>
                <a:gd name="T76" fmla="*/ 200 w 458"/>
                <a:gd name="T77" fmla="*/ 36 h 176"/>
                <a:gd name="T78" fmla="*/ 221 w 458"/>
                <a:gd name="T79" fmla="*/ 36 h 176"/>
                <a:gd name="T80" fmla="*/ 221 w 458"/>
                <a:gd name="T81" fmla="*/ 15 h 176"/>
                <a:gd name="T82" fmla="*/ 273 w 458"/>
                <a:gd name="T83" fmla="*/ 13 h 176"/>
                <a:gd name="T84" fmla="*/ 302 w 458"/>
                <a:gd name="T85" fmla="*/ 6 h 176"/>
                <a:gd name="T86" fmla="*/ 337 w 458"/>
                <a:gd name="T87" fmla="*/ 33 h 176"/>
                <a:gd name="T88" fmla="*/ 400 w 458"/>
                <a:gd name="T89" fmla="*/ 36 h 176"/>
                <a:gd name="T90" fmla="*/ 400 w 458"/>
                <a:gd name="T91" fmla="*/ 36 h 176"/>
                <a:gd name="T92" fmla="*/ 434 w 458"/>
                <a:gd name="T93" fmla="*/ 19 h 176"/>
                <a:gd name="T94" fmla="*/ 365 w 458"/>
                <a:gd name="T95" fmla="*/ 36 h 176"/>
                <a:gd name="T96" fmla="*/ 358 w 458"/>
                <a:gd name="T97" fmla="*/ 13 h 176"/>
                <a:gd name="T98" fmla="*/ 325 w 458"/>
                <a:gd name="T99" fmla="*/ 19 h 176"/>
                <a:gd name="T100" fmla="*/ 302 w 458"/>
                <a:gd name="T101" fmla="*/ 6 h 176"/>
                <a:gd name="T102" fmla="*/ 285 w 458"/>
                <a:gd name="T103" fmla="*/ 0 h 176"/>
                <a:gd name="T104" fmla="*/ 325 w 458"/>
                <a:gd name="T105" fmla="*/ 19 h 176"/>
                <a:gd name="T106" fmla="*/ 261 w 458"/>
                <a:gd name="T107" fmla="*/ 23 h 176"/>
                <a:gd name="T108" fmla="*/ 183 w 458"/>
                <a:gd name="T109" fmla="*/ 27 h 176"/>
                <a:gd name="T110" fmla="*/ 113 w 458"/>
                <a:gd name="T111" fmla="*/ 50 h 176"/>
                <a:gd name="T112" fmla="*/ 102 w 458"/>
                <a:gd name="T113" fmla="*/ 63 h 176"/>
                <a:gd name="T114" fmla="*/ 74 w 458"/>
                <a:gd name="T115" fmla="*/ 59 h 176"/>
                <a:gd name="T116" fmla="*/ 81 w 458"/>
                <a:gd name="T117" fmla="*/ 69 h 176"/>
                <a:gd name="T118" fmla="*/ 130 w 458"/>
                <a:gd name="T119" fmla="*/ 59 h 1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8"/>
                <a:gd name="T181" fmla="*/ 0 h 176"/>
                <a:gd name="T182" fmla="*/ 458 w 458"/>
                <a:gd name="T183" fmla="*/ 176 h 1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8" h="176">
                  <a:moveTo>
                    <a:pt x="91" y="155"/>
                  </a:moveTo>
                  <a:lnTo>
                    <a:pt x="107" y="142"/>
                  </a:lnTo>
                  <a:lnTo>
                    <a:pt x="81" y="146"/>
                  </a:lnTo>
                  <a:lnTo>
                    <a:pt x="102" y="132"/>
                  </a:lnTo>
                  <a:lnTo>
                    <a:pt x="67" y="129"/>
                  </a:lnTo>
                  <a:lnTo>
                    <a:pt x="91" y="119"/>
                  </a:lnTo>
                  <a:lnTo>
                    <a:pt x="74" y="115"/>
                  </a:lnTo>
                  <a:lnTo>
                    <a:pt x="85" y="102"/>
                  </a:lnTo>
                  <a:lnTo>
                    <a:pt x="74" y="115"/>
                  </a:lnTo>
                  <a:lnTo>
                    <a:pt x="91" y="119"/>
                  </a:lnTo>
                  <a:lnTo>
                    <a:pt x="67" y="129"/>
                  </a:lnTo>
                  <a:lnTo>
                    <a:pt x="74" y="115"/>
                  </a:lnTo>
                  <a:lnTo>
                    <a:pt x="62" y="102"/>
                  </a:lnTo>
                  <a:lnTo>
                    <a:pt x="91" y="92"/>
                  </a:lnTo>
                  <a:lnTo>
                    <a:pt x="67" y="86"/>
                  </a:lnTo>
                  <a:lnTo>
                    <a:pt x="141" y="161"/>
                  </a:lnTo>
                  <a:lnTo>
                    <a:pt x="124" y="175"/>
                  </a:lnTo>
                  <a:lnTo>
                    <a:pt x="85" y="75"/>
                  </a:lnTo>
                  <a:lnTo>
                    <a:pt x="124" y="175"/>
                  </a:lnTo>
                  <a:lnTo>
                    <a:pt x="141" y="150"/>
                  </a:lnTo>
                  <a:lnTo>
                    <a:pt x="113" y="152"/>
                  </a:lnTo>
                  <a:lnTo>
                    <a:pt x="124" y="165"/>
                  </a:lnTo>
                  <a:lnTo>
                    <a:pt x="126" y="165"/>
                  </a:lnTo>
                  <a:lnTo>
                    <a:pt x="130" y="163"/>
                  </a:lnTo>
                  <a:lnTo>
                    <a:pt x="135" y="161"/>
                  </a:lnTo>
                  <a:lnTo>
                    <a:pt x="139" y="159"/>
                  </a:lnTo>
                  <a:lnTo>
                    <a:pt x="143" y="157"/>
                  </a:lnTo>
                  <a:lnTo>
                    <a:pt x="147" y="153"/>
                  </a:lnTo>
                  <a:lnTo>
                    <a:pt x="145" y="152"/>
                  </a:lnTo>
                  <a:lnTo>
                    <a:pt x="141" y="150"/>
                  </a:lnTo>
                  <a:lnTo>
                    <a:pt x="135" y="148"/>
                  </a:lnTo>
                  <a:lnTo>
                    <a:pt x="130" y="146"/>
                  </a:lnTo>
                  <a:lnTo>
                    <a:pt x="124" y="144"/>
                  </a:lnTo>
                  <a:lnTo>
                    <a:pt x="117" y="144"/>
                  </a:lnTo>
                  <a:lnTo>
                    <a:pt x="113" y="142"/>
                  </a:lnTo>
                  <a:lnTo>
                    <a:pt x="111" y="142"/>
                  </a:lnTo>
                  <a:lnTo>
                    <a:pt x="109" y="142"/>
                  </a:lnTo>
                  <a:lnTo>
                    <a:pt x="107" y="142"/>
                  </a:lnTo>
                  <a:lnTo>
                    <a:pt x="137" y="132"/>
                  </a:lnTo>
                  <a:lnTo>
                    <a:pt x="113" y="115"/>
                  </a:lnTo>
                  <a:lnTo>
                    <a:pt x="137" y="123"/>
                  </a:lnTo>
                  <a:lnTo>
                    <a:pt x="119" y="132"/>
                  </a:lnTo>
                  <a:lnTo>
                    <a:pt x="113" y="115"/>
                  </a:lnTo>
                  <a:lnTo>
                    <a:pt x="124" y="100"/>
                  </a:lnTo>
                  <a:lnTo>
                    <a:pt x="85" y="96"/>
                  </a:lnTo>
                  <a:lnTo>
                    <a:pt x="124" y="100"/>
                  </a:lnTo>
                  <a:lnTo>
                    <a:pt x="119" y="86"/>
                  </a:lnTo>
                  <a:lnTo>
                    <a:pt x="91" y="86"/>
                  </a:lnTo>
                  <a:lnTo>
                    <a:pt x="119" y="86"/>
                  </a:lnTo>
                  <a:lnTo>
                    <a:pt x="81" y="69"/>
                  </a:lnTo>
                  <a:lnTo>
                    <a:pt x="91" y="86"/>
                  </a:lnTo>
                  <a:lnTo>
                    <a:pt x="50" y="82"/>
                  </a:lnTo>
                  <a:lnTo>
                    <a:pt x="74" y="59"/>
                  </a:lnTo>
                  <a:lnTo>
                    <a:pt x="28" y="82"/>
                  </a:lnTo>
                  <a:lnTo>
                    <a:pt x="85" y="96"/>
                  </a:lnTo>
                  <a:lnTo>
                    <a:pt x="45" y="69"/>
                  </a:lnTo>
                  <a:lnTo>
                    <a:pt x="0" y="69"/>
                  </a:lnTo>
                  <a:lnTo>
                    <a:pt x="28" y="82"/>
                  </a:lnTo>
                  <a:lnTo>
                    <a:pt x="50" y="82"/>
                  </a:lnTo>
                  <a:lnTo>
                    <a:pt x="95" y="46"/>
                  </a:lnTo>
                  <a:lnTo>
                    <a:pt x="81" y="69"/>
                  </a:lnTo>
                  <a:lnTo>
                    <a:pt x="130" y="59"/>
                  </a:lnTo>
                  <a:lnTo>
                    <a:pt x="95" y="46"/>
                  </a:lnTo>
                  <a:lnTo>
                    <a:pt x="130" y="59"/>
                  </a:lnTo>
                  <a:lnTo>
                    <a:pt x="159" y="33"/>
                  </a:lnTo>
                  <a:lnTo>
                    <a:pt x="130" y="29"/>
                  </a:lnTo>
                  <a:lnTo>
                    <a:pt x="130" y="50"/>
                  </a:lnTo>
                  <a:lnTo>
                    <a:pt x="159" y="46"/>
                  </a:lnTo>
                  <a:lnTo>
                    <a:pt x="159" y="33"/>
                  </a:lnTo>
                  <a:lnTo>
                    <a:pt x="130" y="29"/>
                  </a:lnTo>
                  <a:lnTo>
                    <a:pt x="119" y="40"/>
                  </a:lnTo>
                  <a:lnTo>
                    <a:pt x="159" y="46"/>
                  </a:lnTo>
                  <a:lnTo>
                    <a:pt x="200" y="36"/>
                  </a:lnTo>
                  <a:lnTo>
                    <a:pt x="204" y="15"/>
                  </a:lnTo>
                  <a:lnTo>
                    <a:pt x="176" y="13"/>
                  </a:lnTo>
                  <a:lnTo>
                    <a:pt x="204" y="15"/>
                  </a:lnTo>
                  <a:lnTo>
                    <a:pt x="221" y="15"/>
                  </a:lnTo>
                  <a:lnTo>
                    <a:pt x="200" y="36"/>
                  </a:lnTo>
                  <a:lnTo>
                    <a:pt x="183" y="40"/>
                  </a:lnTo>
                  <a:lnTo>
                    <a:pt x="221" y="36"/>
                  </a:lnTo>
                  <a:lnTo>
                    <a:pt x="183" y="27"/>
                  </a:lnTo>
                  <a:lnTo>
                    <a:pt x="221" y="15"/>
                  </a:lnTo>
                  <a:lnTo>
                    <a:pt x="239" y="33"/>
                  </a:lnTo>
                  <a:lnTo>
                    <a:pt x="273" y="13"/>
                  </a:lnTo>
                  <a:lnTo>
                    <a:pt x="273" y="33"/>
                  </a:lnTo>
                  <a:lnTo>
                    <a:pt x="302" y="6"/>
                  </a:lnTo>
                  <a:lnTo>
                    <a:pt x="337" y="6"/>
                  </a:lnTo>
                  <a:lnTo>
                    <a:pt x="337" y="33"/>
                  </a:lnTo>
                  <a:lnTo>
                    <a:pt x="365" y="36"/>
                  </a:lnTo>
                  <a:lnTo>
                    <a:pt x="400" y="36"/>
                  </a:lnTo>
                  <a:lnTo>
                    <a:pt x="457" y="15"/>
                  </a:lnTo>
                  <a:lnTo>
                    <a:pt x="400" y="36"/>
                  </a:lnTo>
                  <a:lnTo>
                    <a:pt x="417" y="19"/>
                  </a:lnTo>
                  <a:lnTo>
                    <a:pt x="434" y="19"/>
                  </a:lnTo>
                  <a:lnTo>
                    <a:pt x="358" y="13"/>
                  </a:lnTo>
                  <a:lnTo>
                    <a:pt x="365" y="36"/>
                  </a:lnTo>
                  <a:lnTo>
                    <a:pt x="308" y="19"/>
                  </a:lnTo>
                  <a:lnTo>
                    <a:pt x="358" y="13"/>
                  </a:lnTo>
                  <a:lnTo>
                    <a:pt x="302" y="6"/>
                  </a:lnTo>
                  <a:lnTo>
                    <a:pt x="325" y="19"/>
                  </a:lnTo>
                  <a:lnTo>
                    <a:pt x="358" y="13"/>
                  </a:lnTo>
                  <a:lnTo>
                    <a:pt x="302" y="6"/>
                  </a:lnTo>
                  <a:lnTo>
                    <a:pt x="308" y="19"/>
                  </a:lnTo>
                  <a:lnTo>
                    <a:pt x="285" y="0"/>
                  </a:lnTo>
                  <a:lnTo>
                    <a:pt x="273" y="33"/>
                  </a:lnTo>
                  <a:lnTo>
                    <a:pt x="325" y="19"/>
                  </a:lnTo>
                  <a:lnTo>
                    <a:pt x="239" y="13"/>
                  </a:lnTo>
                  <a:lnTo>
                    <a:pt x="261" y="23"/>
                  </a:lnTo>
                  <a:lnTo>
                    <a:pt x="204" y="15"/>
                  </a:lnTo>
                  <a:lnTo>
                    <a:pt x="183" y="27"/>
                  </a:lnTo>
                  <a:lnTo>
                    <a:pt x="119" y="40"/>
                  </a:lnTo>
                  <a:lnTo>
                    <a:pt x="113" y="50"/>
                  </a:lnTo>
                  <a:lnTo>
                    <a:pt x="74" y="59"/>
                  </a:lnTo>
                  <a:lnTo>
                    <a:pt x="102" y="63"/>
                  </a:lnTo>
                  <a:lnTo>
                    <a:pt x="0" y="69"/>
                  </a:lnTo>
                  <a:lnTo>
                    <a:pt x="74" y="59"/>
                  </a:lnTo>
                  <a:lnTo>
                    <a:pt x="67" y="40"/>
                  </a:lnTo>
                  <a:lnTo>
                    <a:pt x="81" y="69"/>
                  </a:lnTo>
                  <a:lnTo>
                    <a:pt x="57" y="59"/>
                  </a:lnTo>
                  <a:lnTo>
                    <a:pt x="130" y="5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7" name="Freeform 27"/>
            <p:cNvSpPr>
              <a:spLocks/>
            </p:cNvSpPr>
            <p:nvPr/>
          </p:nvSpPr>
          <p:spPr bwMode="auto">
            <a:xfrm>
              <a:off x="2710" y="3511"/>
              <a:ext cx="767" cy="160"/>
            </a:xfrm>
            <a:custGeom>
              <a:avLst/>
              <a:gdLst>
                <a:gd name="T0" fmla="*/ 80 w 767"/>
                <a:gd name="T1" fmla="*/ 27 h 160"/>
                <a:gd name="T2" fmla="*/ 79 w 767"/>
                <a:gd name="T3" fmla="*/ 29 h 160"/>
                <a:gd name="T4" fmla="*/ 68 w 767"/>
                <a:gd name="T5" fmla="*/ 35 h 160"/>
                <a:gd name="T6" fmla="*/ 54 w 767"/>
                <a:gd name="T7" fmla="*/ 44 h 160"/>
                <a:gd name="T8" fmla="*/ 37 w 767"/>
                <a:gd name="T9" fmla="*/ 56 h 160"/>
                <a:gd name="T10" fmla="*/ 23 w 767"/>
                <a:gd name="T11" fmla="*/ 69 h 160"/>
                <a:gd name="T12" fmla="*/ 11 w 767"/>
                <a:gd name="T13" fmla="*/ 85 h 160"/>
                <a:gd name="T14" fmla="*/ 5 w 767"/>
                <a:gd name="T15" fmla="*/ 92 h 160"/>
                <a:gd name="T16" fmla="*/ 2 w 767"/>
                <a:gd name="T17" fmla="*/ 102 h 160"/>
                <a:gd name="T18" fmla="*/ 0 w 767"/>
                <a:gd name="T19" fmla="*/ 110 h 160"/>
                <a:gd name="T20" fmla="*/ 0 w 767"/>
                <a:gd name="T21" fmla="*/ 117 h 160"/>
                <a:gd name="T22" fmla="*/ 2 w 767"/>
                <a:gd name="T23" fmla="*/ 133 h 160"/>
                <a:gd name="T24" fmla="*/ 5 w 767"/>
                <a:gd name="T25" fmla="*/ 140 h 160"/>
                <a:gd name="T26" fmla="*/ 5 w 767"/>
                <a:gd name="T27" fmla="*/ 144 h 160"/>
                <a:gd name="T28" fmla="*/ 5 w 767"/>
                <a:gd name="T29" fmla="*/ 146 h 160"/>
                <a:gd name="T30" fmla="*/ 2 w 767"/>
                <a:gd name="T31" fmla="*/ 144 h 160"/>
                <a:gd name="T32" fmla="*/ 2 w 767"/>
                <a:gd name="T33" fmla="*/ 142 h 160"/>
                <a:gd name="T34" fmla="*/ 0 w 767"/>
                <a:gd name="T35" fmla="*/ 140 h 160"/>
                <a:gd name="T36" fmla="*/ 0 w 767"/>
                <a:gd name="T37" fmla="*/ 138 h 160"/>
                <a:gd name="T38" fmla="*/ 259 w 767"/>
                <a:gd name="T39" fmla="*/ 154 h 160"/>
                <a:gd name="T40" fmla="*/ 259 w 767"/>
                <a:gd name="T41" fmla="*/ 123 h 160"/>
                <a:gd name="T42" fmla="*/ 307 w 767"/>
                <a:gd name="T43" fmla="*/ 159 h 160"/>
                <a:gd name="T44" fmla="*/ 766 w 767"/>
                <a:gd name="T45" fmla="*/ 148 h 160"/>
                <a:gd name="T46" fmla="*/ 766 w 767"/>
                <a:gd name="T47" fmla="*/ 142 h 160"/>
                <a:gd name="T48" fmla="*/ 764 w 767"/>
                <a:gd name="T49" fmla="*/ 123 h 160"/>
                <a:gd name="T50" fmla="*/ 759 w 767"/>
                <a:gd name="T51" fmla="*/ 112 h 160"/>
                <a:gd name="T52" fmla="*/ 750 w 767"/>
                <a:gd name="T53" fmla="*/ 98 h 160"/>
                <a:gd name="T54" fmla="*/ 740 w 767"/>
                <a:gd name="T55" fmla="*/ 85 h 160"/>
                <a:gd name="T56" fmla="*/ 724 w 767"/>
                <a:gd name="T57" fmla="*/ 69 h 160"/>
                <a:gd name="T58" fmla="*/ 705 w 767"/>
                <a:gd name="T59" fmla="*/ 56 h 160"/>
                <a:gd name="T60" fmla="*/ 679 w 767"/>
                <a:gd name="T61" fmla="*/ 42 h 160"/>
                <a:gd name="T62" fmla="*/ 646 w 767"/>
                <a:gd name="T63" fmla="*/ 29 h 160"/>
                <a:gd name="T64" fmla="*/ 607 w 767"/>
                <a:gd name="T65" fmla="*/ 18 h 160"/>
                <a:gd name="T66" fmla="*/ 559 w 767"/>
                <a:gd name="T67" fmla="*/ 10 h 160"/>
                <a:gd name="T68" fmla="*/ 503 w 767"/>
                <a:gd name="T69" fmla="*/ 4 h 160"/>
                <a:gd name="T70" fmla="*/ 440 w 767"/>
                <a:gd name="T71" fmla="*/ 0 h 160"/>
                <a:gd name="T72" fmla="*/ 364 w 767"/>
                <a:gd name="T73" fmla="*/ 2 h 160"/>
                <a:gd name="T74" fmla="*/ 229 w 767"/>
                <a:gd name="T75" fmla="*/ 8 h 160"/>
                <a:gd name="T76" fmla="*/ 139 w 767"/>
                <a:gd name="T77" fmla="*/ 12 h 160"/>
                <a:gd name="T78" fmla="*/ 87 w 767"/>
                <a:gd name="T79" fmla="*/ 16 h 160"/>
                <a:gd name="T80" fmla="*/ 63 w 767"/>
                <a:gd name="T81" fmla="*/ 19 h 160"/>
                <a:gd name="T82" fmla="*/ 59 w 767"/>
                <a:gd name="T83" fmla="*/ 21 h 160"/>
                <a:gd name="T84" fmla="*/ 59 w 767"/>
                <a:gd name="T85" fmla="*/ 23 h 160"/>
                <a:gd name="T86" fmla="*/ 61 w 767"/>
                <a:gd name="T87" fmla="*/ 23 h 160"/>
                <a:gd name="T88" fmla="*/ 66 w 767"/>
                <a:gd name="T89" fmla="*/ 25 h 160"/>
                <a:gd name="T90" fmla="*/ 77 w 767"/>
                <a:gd name="T91" fmla="*/ 27 h 160"/>
                <a:gd name="T92" fmla="*/ 80 w 767"/>
                <a:gd name="T93" fmla="*/ 27 h 1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7"/>
                <a:gd name="T142" fmla="*/ 0 h 160"/>
                <a:gd name="T143" fmla="*/ 767 w 767"/>
                <a:gd name="T144" fmla="*/ 160 h 1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7" h="160">
                  <a:moveTo>
                    <a:pt x="80" y="27"/>
                  </a:moveTo>
                  <a:lnTo>
                    <a:pt x="79" y="29"/>
                  </a:lnTo>
                  <a:lnTo>
                    <a:pt x="68" y="35"/>
                  </a:lnTo>
                  <a:lnTo>
                    <a:pt x="54" y="44"/>
                  </a:lnTo>
                  <a:lnTo>
                    <a:pt x="37" y="56"/>
                  </a:lnTo>
                  <a:lnTo>
                    <a:pt x="23" y="69"/>
                  </a:lnTo>
                  <a:lnTo>
                    <a:pt x="11" y="85"/>
                  </a:lnTo>
                  <a:lnTo>
                    <a:pt x="5" y="92"/>
                  </a:lnTo>
                  <a:lnTo>
                    <a:pt x="2" y="102"/>
                  </a:lnTo>
                  <a:lnTo>
                    <a:pt x="0" y="110"/>
                  </a:lnTo>
                  <a:lnTo>
                    <a:pt x="0" y="117"/>
                  </a:lnTo>
                  <a:lnTo>
                    <a:pt x="2" y="133"/>
                  </a:lnTo>
                  <a:lnTo>
                    <a:pt x="5" y="140"/>
                  </a:lnTo>
                  <a:lnTo>
                    <a:pt x="5" y="144"/>
                  </a:lnTo>
                  <a:lnTo>
                    <a:pt x="5" y="146"/>
                  </a:lnTo>
                  <a:lnTo>
                    <a:pt x="2" y="144"/>
                  </a:lnTo>
                  <a:lnTo>
                    <a:pt x="2" y="142"/>
                  </a:lnTo>
                  <a:lnTo>
                    <a:pt x="0" y="140"/>
                  </a:lnTo>
                  <a:lnTo>
                    <a:pt x="0" y="138"/>
                  </a:lnTo>
                  <a:lnTo>
                    <a:pt x="259" y="154"/>
                  </a:lnTo>
                  <a:lnTo>
                    <a:pt x="259" y="123"/>
                  </a:lnTo>
                  <a:lnTo>
                    <a:pt x="307" y="159"/>
                  </a:lnTo>
                  <a:lnTo>
                    <a:pt x="766" y="148"/>
                  </a:lnTo>
                  <a:lnTo>
                    <a:pt x="766" y="142"/>
                  </a:lnTo>
                  <a:lnTo>
                    <a:pt x="764" y="123"/>
                  </a:lnTo>
                  <a:lnTo>
                    <a:pt x="759" y="112"/>
                  </a:lnTo>
                  <a:lnTo>
                    <a:pt x="750" y="98"/>
                  </a:lnTo>
                  <a:lnTo>
                    <a:pt x="740" y="85"/>
                  </a:lnTo>
                  <a:lnTo>
                    <a:pt x="724" y="69"/>
                  </a:lnTo>
                  <a:lnTo>
                    <a:pt x="705" y="56"/>
                  </a:lnTo>
                  <a:lnTo>
                    <a:pt x="679" y="42"/>
                  </a:lnTo>
                  <a:lnTo>
                    <a:pt x="646" y="29"/>
                  </a:lnTo>
                  <a:lnTo>
                    <a:pt x="607" y="18"/>
                  </a:lnTo>
                  <a:lnTo>
                    <a:pt x="559" y="10"/>
                  </a:lnTo>
                  <a:lnTo>
                    <a:pt x="503" y="4"/>
                  </a:lnTo>
                  <a:lnTo>
                    <a:pt x="440" y="0"/>
                  </a:lnTo>
                  <a:lnTo>
                    <a:pt x="364" y="2"/>
                  </a:lnTo>
                  <a:lnTo>
                    <a:pt x="229" y="8"/>
                  </a:lnTo>
                  <a:lnTo>
                    <a:pt x="139" y="12"/>
                  </a:lnTo>
                  <a:lnTo>
                    <a:pt x="87" y="16"/>
                  </a:lnTo>
                  <a:lnTo>
                    <a:pt x="63" y="19"/>
                  </a:lnTo>
                  <a:lnTo>
                    <a:pt x="59" y="21"/>
                  </a:lnTo>
                  <a:lnTo>
                    <a:pt x="59" y="23"/>
                  </a:lnTo>
                  <a:lnTo>
                    <a:pt x="61" y="23"/>
                  </a:lnTo>
                  <a:lnTo>
                    <a:pt x="66" y="25"/>
                  </a:lnTo>
                  <a:lnTo>
                    <a:pt x="77" y="27"/>
                  </a:lnTo>
                  <a:lnTo>
                    <a:pt x="80" y="27"/>
                  </a:lnTo>
                </a:path>
              </a:pathLst>
            </a:custGeom>
            <a:solidFill>
              <a:srgbClr val="7D4A1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78" name="Freeform 28"/>
            <p:cNvSpPr>
              <a:spLocks/>
            </p:cNvSpPr>
            <p:nvPr/>
          </p:nvSpPr>
          <p:spPr bwMode="auto">
            <a:xfrm>
              <a:off x="2710" y="3511"/>
              <a:ext cx="767" cy="160"/>
            </a:xfrm>
            <a:custGeom>
              <a:avLst/>
              <a:gdLst>
                <a:gd name="T0" fmla="*/ 80 w 767"/>
                <a:gd name="T1" fmla="*/ 27 h 160"/>
                <a:gd name="T2" fmla="*/ 79 w 767"/>
                <a:gd name="T3" fmla="*/ 29 h 160"/>
                <a:gd name="T4" fmla="*/ 68 w 767"/>
                <a:gd name="T5" fmla="*/ 35 h 160"/>
                <a:gd name="T6" fmla="*/ 54 w 767"/>
                <a:gd name="T7" fmla="*/ 44 h 160"/>
                <a:gd name="T8" fmla="*/ 37 w 767"/>
                <a:gd name="T9" fmla="*/ 56 h 160"/>
                <a:gd name="T10" fmla="*/ 23 w 767"/>
                <a:gd name="T11" fmla="*/ 69 h 160"/>
                <a:gd name="T12" fmla="*/ 11 w 767"/>
                <a:gd name="T13" fmla="*/ 85 h 160"/>
                <a:gd name="T14" fmla="*/ 5 w 767"/>
                <a:gd name="T15" fmla="*/ 92 h 160"/>
                <a:gd name="T16" fmla="*/ 2 w 767"/>
                <a:gd name="T17" fmla="*/ 102 h 160"/>
                <a:gd name="T18" fmla="*/ 0 w 767"/>
                <a:gd name="T19" fmla="*/ 110 h 160"/>
                <a:gd name="T20" fmla="*/ 0 w 767"/>
                <a:gd name="T21" fmla="*/ 117 h 160"/>
                <a:gd name="T22" fmla="*/ 2 w 767"/>
                <a:gd name="T23" fmla="*/ 133 h 160"/>
                <a:gd name="T24" fmla="*/ 5 w 767"/>
                <a:gd name="T25" fmla="*/ 140 h 160"/>
                <a:gd name="T26" fmla="*/ 5 w 767"/>
                <a:gd name="T27" fmla="*/ 144 h 160"/>
                <a:gd name="T28" fmla="*/ 5 w 767"/>
                <a:gd name="T29" fmla="*/ 146 h 160"/>
                <a:gd name="T30" fmla="*/ 2 w 767"/>
                <a:gd name="T31" fmla="*/ 144 h 160"/>
                <a:gd name="T32" fmla="*/ 2 w 767"/>
                <a:gd name="T33" fmla="*/ 142 h 160"/>
                <a:gd name="T34" fmla="*/ 0 w 767"/>
                <a:gd name="T35" fmla="*/ 140 h 160"/>
                <a:gd name="T36" fmla="*/ 0 w 767"/>
                <a:gd name="T37" fmla="*/ 138 h 160"/>
                <a:gd name="T38" fmla="*/ 259 w 767"/>
                <a:gd name="T39" fmla="*/ 154 h 160"/>
                <a:gd name="T40" fmla="*/ 259 w 767"/>
                <a:gd name="T41" fmla="*/ 123 h 160"/>
                <a:gd name="T42" fmla="*/ 307 w 767"/>
                <a:gd name="T43" fmla="*/ 159 h 160"/>
                <a:gd name="T44" fmla="*/ 766 w 767"/>
                <a:gd name="T45" fmla="*/ 148 h 160"/>
                <a:gd name="T46" fmla="*/ 766 w 767"/>
                <a:gd name="T47" fmla="*/ 142 h 160"/>
                <a:gd name="T48" fmla="*/ 764 w 767"/>
                <a:gd name="T49" fmla="*/ 123 h 160"/>
                <a:gd name="T50" fmla="*/ 759 w 767"/>
                <a:gd name="T51" fmla="*/ 112 h 160"/>
                <a:gd name="T52" fmla="*/ 750 w 767"/>
                <a:gd name="T53" fmla="*/ 98 h 160"/>
                <a:gd name="T54" fmla="*/ 740 w 767"/>
                <a:gd name="T55" fmla="*/ 85 h 160"/>
                <a:gd name="T56" fmla="*/ 724 w 767"/>
                <a:gd name="T57" fmla="*/ 69 h 160"/>
                <a:gd name="T58" fmla="*/ 705 w 767"/>
                <a:gd name="T59" fmla="*/ 56 h 160"/>
                <a:gd name="T60" fmla="*/ 679 w 767"/>
                <a:gd name="T61" fmla="*/ 42 h 160"/>
                <a:gd name="T62" fmla="*/ 646 w 767"/>
                <a:gd name="T63" fmla="*/ 29 h 160"/>
                <a:gd name="T64" fmla="*/ 607 w 767"/>
                <a:gd name="T65" fmla="*/ 18 h 160"/>
                <a:gd name="T66" fmla="*/ 559 w 767"/>
                <a:gd name="T67" fmla="*/ 10 h 160"/>
                <a:gd name="T68" fmla="*/ 503 w 767"/>
                <a:gd name="T69" fmla="*/ 4 h 160"/>
                <a:gd name="T70" fmla="*/ 440 w 767"/>
                <a:gd name="T71" fmla="*/ 0 h 160"/>
                <a:gd name="T72" fmla="*/ 364 w 767"/>
                <a:gd name="T73" fmla="*/ 2 h 160"/>
                <a:gd name="T74" fmla="*/ 229 w 767"/>
                <a:gd name="T75" fmla="*/ 8 h 160"/>
                <a:gd name="T76" fmla="*/ 139 w 767"/>
                <a:gd name="T77" fmla="*/ 12 h 160"/>
                <a:gd name="T78" fmla="*/ 87 w 767"/>
                <a:gd name="T79" fmla="*/ 16 h 160"/>
                <a:gd name="T80" fmla="*/ 63 w 767"/>
                <a:gd name="T81" fmla="*/ 19 h 160"/>
                <a:gd name="T82" fmla="*/ 59 w 767"/>
                <a:gd name="T83" fmla="*/ 21 h 160"/>
                <a:gd name="T84" fmla="*/ 59 w 767"/>
                <a:gd name="T85" fmla="*/ 23 h 160"/>
                <a:gd name="T86" fmla="*/ 61 w 767"/>
                <a:gd name="T87" fmla="*/ 23 h 160"/>
                <a:gd name="T88" fmla="*/ 66 w 767"/>
                <a:gd name="T89" fmla="*/ 25 h 160"/>
                <a:gd name="T90" fmla="*/ 77 w 767"/>
                <a:gd name="T91" fmla="*/ 27 h 160"/>
                <a:gd name="T92" fmla="*/ 80 w 767"/>
                <a:gd name="T93" fmla="*/ 27 h 1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7"/>
                <a:gd name="T142" fmla="*/ 0 h 160"/>
                <a:gd name="T143" fmla="*/ 767 w 767"/>
                <a:gd name="T144" fmla="*/ 160 h 1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7" h="160">
                  <a:moveTo>
                    <a:pt x="80" y="27"/>
                  </a:moveTo>
                  <a:lnTo>
                    <a:pt x="79" y="29"/>
                  </a:lnTo>
                  <a:lnTo>
                    <a:pt x="68" y="35"/>
                  </a:lnTo>
                  <a:lnTo>
                    <a:pt x="54" y="44"/>
                  </a:lnTo>
                  <a:lnTo>
                    <a:pt x="37" y="56"/>
                  </a:lnTo>
                  <a:lnTo>
                    <a:pt x="23" y="69"/>
                  </a:lnTo>
                  <a:lnTo>
                    <a:pt x="11" y="85"/>
                  </a:lnTo>
                  <a:lnTo>
                    <a:pt x="5" y="92"/>
                  </a:lnTo>
                  <a:lnTo>
                    <a:pt x="2" y="102"/>
                  </a:lnTo>
                  <a:lnTo>
                    <a:pt x="0" y="110"/>
                  </a:lnTo>
                  <a:lnTo>
                    <a:pt x="0" y="117"/>
                  </a:lnTo>
                  <a:lnTo>
                    <a:pt x="2" y="133"/>
                  </a:lnTo>
                  <a:lnTo>
                    <a:pt x="5" y="140"/>
                  </a:lnTo>
                  <a:lnTo>
                    <a:pt x="5" y="144"/>
                  </a:lnTo>
                  <a:lnTo>
                    <a:pt x="5" y="146"/>
                  </a:lnTo>
                  <a:lnTo>
                    <a:pt x="2" y="144"/>
                  </a:lnTo>
                  <a:lnTo>
                    <a:pt x="2" y="142"/>
                  </a:lnTo>
                  <a:lnTo>
                    <a:pt x="0" y="140"/>
                  </a:lnTo>
                  <a:lnTo>
                    <a:pt x="0" y="138"/>
                  </a:lnTo>
                  <a:lnTo>
                    <a:pt x="259" y="154"/>
                  </a:lnTo>
                  <a:lnTo>
                    <a:pt x="259" y="123"/>
                  </a:lnTo>
                  <a:lnTo>
                    <a:pt x="307" y="159"/>
                  </a:lnTo>
                  <a:lnTo>
                    <a:pt x="766" y="148"/>
                  </a:lnTo>
                  <a:lnTo>
                    <a:pt x="766" y="142"/>
                  </a:lnTo>
                  <a:lnTo>
                    <a:pt x="764" y="123"/>
                  </a:lnTo>
                  <a:lnTo>
                    <a:pt x="759" y="112"/>
                  </a:lnTo>
                  <a:lnTo>
                    <a:pt x="750" y="98"/>
                  </a:lnTo>
                  <a:lnTo>
                    <a:pt x="740" y="85"/>
                  </a:lnTo>
                  <a:lnTo>
                    <a:pt x="724" y="69"/>
                  </a:lnTo>
                  <a:lnTo>
                    <a:pt x="705" y="56"/>
                  </a:lnTo>
                  <a:lnTo>
                    <a:pt x="679" y="42"/>
                  </a:lnTo>
                  <a:lnTo>
                    <a:pt x="646" y="29"/>
                  </a:lnTo>
                  <a:lnTo>
                    <a:pt x="607" y="18"/>
                  </a:lnTo>
                  <a:lnTo>
                    <a:pt x="559" y="10"/>
                  </a:lnTo>
                  <a:lnTo>
                    <a:pt x="503" y="4"/>
                  </a:lnTo>
                  <a:lnTo>
                    <a:pt x="440" y="0"/>
                  </a:lnTo>
                  <a:lnTo>
                    <a:pt x="364" y="2"/>
                  </a:lnTo>
                  <a:lnTo>
                    <a:pt x="229" y="8"/>
                  </a:lnTo>
                  <a:lnTo>
                    <a:pt x="139" y="12"/>
                  </a:lnTo>
                  <a:lnTo>
                    <a:pt x="87" y="16"/>
                  </a:lnTo>
                  <a:lnTo>
                    <a:pt x="63" y="19"/>
                  </a:lnTo>
                  <a:lnTo>
                    <a:pt x="59" y="21"/>
                  </a:lnTo>
                  <a:lnTo>
                    <a:pt x="59" y="23"/>
                  </a:lnTo>
                  <a:lnTo>
                    <a:pt x="61" y="23"/>
                  </a:lnTo>
                  <a:lnTo>
                    <a:pt x="66" y="25"/>
                  </a:lnTo>
                  <a:lnTo>
                    <a:pt x="77" y="27"/>
                  </a:lnTo>
                  <a:lnTo>
                    <a:pt x="8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79" name="Freeform 29"/>
            <p:cNvSpPr>
              <a:spLocks/>
            </p:cNvSpPr>
            <p:nvPr/>
          </p:nvSpPr>
          <p:spPr bwMode="auto">
            <a:xfrm>
              <a:off x="2662" y="3523"/>
              <a:ext cx="766" cy="158"/>
            </a:xfrm>
            <a:custGeom>
              <a:avLst/>
              <a:gdLst>
                <a:gd name="T0" fmla="*/ 80 w 766"/>
                <a:gd name="T1" fmla="*/ 25 h 158"/>
                <a:gd name="T2" fmla="*/ 78 w 766"/>
                <a:gd name="T3" fmla="*/ 27 h 158"/>
                <a:gd name="T4" fmla="*/ 70 w 766"/>
                <a:gd name="T5" fmla="*/ 32 h 158"/>
                <a:gd name="T6" fmla="*/ 57 w 766"/>
                <a:gd name="T7" fmla="*/ 42 h 158"/>
                <a:gd name="T8" fmla="*/ 44 w 766"/>
                <a:gd name="T9" fmla="*/ 53 h 158"/>
                <a:gd name="T10" fmla="*/ 28 w 766"/>
                <a:gd name="T11" fmla="*/ 67 h 158"/>
                <a:gd name="T12" fmla="*/ 16 w 766"/>
                <a:gd name="T13" fmla="*/ 82 h 158"/>
                <a:gd name="T14" fmla="*/ 9 w 766"/>
                <a:gd name="T15" fmla="*/ 92 h 158"/>
                <a:gd name="T16" fmla="*/ 5 w 766"/>
                <a:gd name="T17" fmla="*/ 100 h 158"/>
                <a:gd name="T18" fmla="*/ 2 w 766"/>
                <a:gd name="T19" fmla="*/ 107 h 158"/>
                <a:gd name="T20" fmla="*/ 0 w 766"/>
                <a:gd name="T21" fmla="*/ 117 h 158"/>
                <a:gd name="T22" fmla="*/ 0 w 766"/>
                <a:gd name="T23" fmla="*/ 123 h 158"/>
                <a:gd name="T24" fmla="*/ 0 w 766"/>
                <a:gd name="T25" fmla="*/ 128 h 158"/>
                <a:gd name="T26" fmla="*/ 0 w 766"/>
                <a:gd name="T27" fmla="*/ 132 h 158"/>
                <a:gd name="T28" fmla="*/ 0 w 766"/>
                <a:gd name="T29" fmla="*/ 134 h 158"/>
                <a:gd name="T30" fmla="*/ 0 w 766"/>
                <a:gd name="T31" fmla="*/ 136 h 158"/>
                <a:gd name="T32" fmla="*/ 257 w 766"/>
                <a:gd name="T33" fmla="*/ 151 h 158"/>
                <a:gd name="T34" fmla="*/ 257 w 766"/>
                <a:gd name="T35" fmla="*/ 121 h 158"/>
                <a:gd name="T36" fmla="*/ 307 w 766"/>
                <a:gd name="T37" fmla="*/ 157 h 158"/>
                <a:gd name="T38" fmla="*/ 765 w 766"/>
                <a:gd name="T39" fmla="*/ 147 h 158"/>
                <a:gd name="T40" fmla="*/ 765 w 766"/>
                <a:gd name="T41" fmla="*/ 140 h 158"/>
                <a:gd name="T42" fmla="*/ 762 w 766"/>
                <a:gd name="T43" fmla="*/ 123 h 158"/>
                <a:gd name="T44" fmla="*/ 757 w 766"/>
                <a:gd name="T45" fmla="*/ 109 h 158"/>
                <a:gd name="T46" fmla="*/ 750 w 766"/>
                <a:gd name="T47" fmla="*/ 96 h 158"/>
                <a:gd name="T48" fmla="*/ 739 w 766"/>
                <a:gd name="T49" fmla="*/ 82 h 158"/>
                <a:gd name="T50" fmla="*/ 724 w 766"/>
                <a:gd name="T51" fmla="*/ 67 h 158"/>
                <a:gd name="T52" fmla="*/ 703 w 766"/>
                <a:gd name="T53" fmla="*/ 53 h 158"/>
                <a:gd name="T54" fmla="*/ 677 w 766"/>
                <a:gd name="T55" fmla="*/ 40 h 158"/>
                <a:gd name="T56" fmla="*/ 646 w 766"/>
                <a:gd name="T57" fmla="*/ 27 h 158"/>
                <a:gd name="T58" fmla="*/ 604 w 766"/>
                <a:gd name="T59" fmla="*/ 17 h 158"/>
                <a:gd name="T60" fmla="*/ 559 w 766"/>
                <a:gd name="T61" fmla="*/ 7 h 158"/>
                <a:gd name="T62" fmla="*/ 502 w 766"/>
                <a:gd name="T63" fmla="*/ 2 h 158"/>
                <a:gd name="T64" fmla="*/ 437 w 766"/>
                <a:gd name="T65" fmla="*/ 0 h 158"/>
                <a:gd name="T66" fmla="*/ 364 w 766"/>
                <a:gd name="T67" fmla="*/ 0 h 158"/>
                <a:gd name="T68" fmla="*/ 253 w 766"/>
                <a:gd name="T69" fmla="*/ 4 h 158"/>
                <a:gd name="T70" fmla="*/ 175 w 766"/>
                <a:gd name="T71" fmla="*/ 9 h 158"/>
                <a:gd name="T72" fmla="*/ 125 w 766"/>
                <a:gd name="T73" fmla="*/ 13 h 158"/>
                <a:gd name="T74" fmla="*/ 94 w 766"/>
                <a:gd name="T75" fmla="*/ 17 h 158"/>
                <a:gd name="T76" fmla="*/ 80 w 766"/>
                <a:gd name="T77" fmla="*/ 21 h 158"/>
                <a:gd name="T78" fmla="*/ 78 w 766"/>
                <a:gd name="T79" fmla="*/ 23 h 158"/>
                <a:gd name="T80" fmla="*/ 80 w 766"/>
                <a:gd name="T81" fmla="*/ 25 h 1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66"/>
                <a:gd name="T124" fmla="*/ 0 h 158"/>
                <a:gd name="T125" fmla="*/ 766 w 766"/>
                <a:gd name="T126" fmla="*/ 158 h 1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66" h="158">
                  <a:moveTo>
                    <a:pt x="80" y="25"/>
                  </a:moveTo>
                  <a:lnTo>
                    <a:pt x="78" y="27"/>
                  </a:lnTo>
                  <a:lnTo>
                    <a:pt x="70" y="32"/>
                  </a:lnTo>
                  <a:lnTo>
                    <a:pt x="57" y="42"/>
                  </a:lnTo>
                  <a:lnTo>
                    <a:pt x="44" y="53"/>
                  </a:lnTo>
                  <a:lnTo>
                    <a:pt x="28" y="67"/>
                  </a:lnTo>
                  <a:lnTo>
                    <a:pt x="16" y="82"/>
                  </a:lnTo>
                  <a:lnTo>
                    <a:pt x="9" y="92"/>
                  </a:lnTo>
                  <a:lnTo>
                    <a:pt x="5" y="100"/>
                  </a:lnTo>
                  <a:lnTo>
                    <a:pt x="2" y="107"/>
                  </a:lnTo>
                  <a:lnTo>
                    <a:pt x="0" y="117"/>
                  </a:lnTo>
                  <a:lnTo>
                    <a:pt x="0" y="123"/>
                  </a:lnTo>
                  <a:lnTo>
                    <a:pt x="0" y="128"/>
                  </a:lnTo>
                  <a:lnTo>
                    <a:pt x="0" y="132"/>
                  </a:lnTo>
                  <a:lnTo>
                    <a:pt x="0" y="134"/>
                  </a:lnTo>
                  <a:lnTo>
                    <a:pt x="0" y="136"/>
                  </a:lnTo>
                  <a:lnTo>
                    <a:pt x="257" y="151"/>
                  </a:lnTo>
                  <a:lnTo>
                    <a:pt x="257" y="121"/>
                  </a:lnTo>
                  <a:lnTo>
                    <a:pt x="307" y="157"/>
                  </a:lnTo>
                  <a:lnTo>
                    <a:pt x="765" y="147"/>
                  </a:lnTo>
                  <a:lnTo>
                    <a:pt x="765" y="140"/>
                  </a:lnTo>
                  <a:lnTo>
                    <a:pt x="762" y="123"/>
                  </a:lnTo>
                  <a:lnTo>
                    <a:pt x="757" y="109"/>
                  </a:lnTo>
                  <a:lnTo>
                    <a:pt x="750" y="96"/>
                  </a:lnTo>
                  <a:lnTo>
                    <a:pt x="739" y="82"/>
                  </a:lnTo>
                  <a:lnTo>
                    <a:pt x="724" y="67"/>
                  </a:lnTo>
                  <a:lnTo>
                    <a:pt x="703" y="53"/>
                  </a:lnTo>
                  <a:lnTo>
                    <a:pt x="677" y="40"/>
                  </a:lnTo>
                  <a:lnTo>
                    <a:pt x="646" y="27"/>
                  </a:lnTo>
                  <a:lnTo>
                    <a:pt x="604" y="17"/>
                  </a:lnTo>
                  <a:lnTo>
                    <a:pt x="559" y="7"/>
                  </a:lnTo>
                  <a:lnTo>
                    <a:pt x="502" y="2"/>
                  </a:lnTo>
                  <a:lnTo>
                    <a:pt x="437" y="0"/>
                  </a:lnTo>
                  <a:lnTo>
                    <a:pt x="364" y="0"/>
                  </a:lnTo>
                  <a:lnTo>
                    <a:pt x="253" y="4"/>
                  </a:lnTo>
                  <a:lnTo>
                    <a:pt x="175" y="9"/>
                  </a:lnTo>
                  <a:lnTo>
                    <a:pt x="125" y="13"/>
                  </a:lnTo>
                  <a:lnTo>
                    <a:pt x="94" y="17"/>
                  </a:lnTo>
                  <a:lnTo>
                    <a:pt x="80" y="21"/>
                  </a:lnTo>
                  <a:lnTo>
                    <a:pt x="78" y="23"/>
                  </a:lnTo>
                  <a:lnTo>
                    <a:pt x="80" y="25"/>
                  </a:lnTo>
                </a:path>
              </a:pathLst>
            </a:custGeom>
            <a:solidFill>
              <a:srgbClr val="99663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0" name="Freeform 30"/>
            <p:cNvSpPr>
              <a:spLocks/>
            </p:cNvSpPr>
            <p:nvPr/>
          </p:nvSpPr>
          <p:spPr bwMode="auto">
            <a:xfrm>
              <a:off x="2662" y="3523"/>
              <a:ext cx="766" cy="158"/>
            </a:xfrm>
            <a:custGeom>
              <a:avLst/>
              <a:gdLst>
                <a:gd name="T0" fmla="*/ 80 w 766"/>
                <a:gd name="T1" fmla="*/ 25 h 158"/>
                <a:gd name="T2" fmla="*/ 78 w 766"/>
                <a:gd name="T3" fmla="*/ 27 h 158"/>
                <a:gd name="T4" fmla="*/ 70 w 766"/>
                <a:gd name="T5" fmla="*/ 32 h 158"/>
                <a:gd name="T6" fmla="*/ 57 w 766"/>
                <a:gd name="T7" fmla="*/ 42 h 158"/>
                <a:gd name="T8" fmla="*/ 44 w 766"/>
                <a:gd name="T9" fmla="*/ 53 h 158"/>
                <a:gd name="T10" fmla="*/ 28 w 766"/>
                <a:gd name="T11" fmla="*/ 67 h 158"/>
                <a:gd name="T12" fmla="*/ 16 w 766"/>
                <a:gd name="T13" fmla="*/ 82 h 158"/>
                <a:gd name="T14" fmla="*/ 9 w 766"/>
                <a:gd name="T15" fmla="*/ 92 h 158"/>
                <a:gd name="T16" fmla="*/ 5 w 766"/>
                <a:gd name="T17" fmla="*/ 100 h 158"/>
                <a:gd name="T18" fmla="*/ 2 w 766"/>
                <a:gd name="T19" fmla="*/ 107 h 158"/>
                <a:gd name="T20" fmla="*/ 0 w 766"/>
                <a:gd name="T21" fmla="*/ 117 h 158"/>
                <a:gd name="T22" fmla="*/ 0 w 766"/>
                <a:gd name="T23" fmla="*/ 123 h 158"/>
                <a:gd name="T24" fmla="*/ 0 w 766"/>
                <a:gd name="T25" fmla="*/ 128 h 158"/>
                <a:gd name="T26" fmla="*/ 0 w 766"/>
                <a:gd name="T27" fmla="*/ 132 h 158"/>
                <a:gd name="T28" fmla="*/ 0 w 766"/>
                <a:gd name="T29" fmla="*/ 134 h 158"/>
                <a:gd name="T30" fmla="*/ 0 w 766"/>
                <a:gd name="T31" fmla="*/ 136 h 158"/>
                <a:gd name="T32" fmla="*/ 257 w 766"/>
                <a:gd name="T33" fmla="*/ 151 h 158"/>
                <a:gd name="T34" fmla="*/ 257 w 766"/>
                <a:gd name="T35" fmla="*/ 121 h 158"/>
                <a:gd name="T36" fmla="*/ 307 w 766"/>
                <a:gd name="T37" fmla="*/ 157 h 158"/>
                <a:gd name="T38" fmla="*/ 765 w 766"/>
                <a:gd name="T39" fmla="*/ 147 h 158"/>
                <a:gd name="T40" fmla="*/ 765 w 766"/>
                <a:gd name="T41" fmla="*/ 140 h 158"/>
                <a:gd name="T42" fmla="*/ 762 w 766"/>
                <a:gd name="T43" fmla="*/ 123 h 158"/>
                <a:gd name="T44" fmla="*/ 757 w 766"/>
                <a:gd name="T45" fmla="*/ 109 h 158"/>
                <a:gd name="T46" fmla="*/ 750 w 766"/>
                <a:gd name="T47" fmla="*/ 96 h 158"/>
                <a:gd name="T48" fmla="*/ 739 w 766"/>
                <a:gd name="T49" fmla="*/ 82 h 158"/>
                <a:gd name="T50" fmla="*/ 724 w 766"/>
                <a:gd name="T51" fmla="*/ 67 h 158"/>
                <a:gd name="T52" fmla="*/ 703 w 766"/>
                <a:gd name="T53" fmla="*/ 53 h 158"/>
                <a:gd name="T54" fmla="*/ 677 w 766"/>
                <a:gd name="T55" fmla="*/ 40 h 158"/>
                <a:gd name="T56" fmla="*/ 646 w 766"/>
                <a:gd name="T57" fmla="*/ 27 h 158"/>
                <a:gd name="T58" fmla="*/ 604 w 766"/>
                <a:gd name="T59" fmla="*/ 17 h 158"/>
                <a:gd name="T60" fmla="*/ 559 w 766"/>
                <a:gd name="T61" fmla="*/ 7 h 158"/>
                <a:gd name="T62" fmla="*/ 502 w 766"/>
                <a:gd name="T63" fmla="*/ 2 h 158"/>
                <a:gd name="T64" fmla="*/ 437 w 766"/>
                <a:gd name="T65" fmla="*/ 0 h 158"/>
                <a:gd name="T66" fmla="*/ 364 w 766"/>
                <a:gd name="T67" fmla="*/ 0 h 158"/>
                <a:gd name="T68" fmla="*/ 253 w 766"/>
                <a:gd name="T69" fmla="*/ 4 h 158"/>
                <a:gd name="T70" fmla="*/ 175 w 766"/>
                <a:gd name="T71" fmla="*/ 9 h 158"/>
                <a:gd name="T72" fmla="*/ 125 w 766"/>
                <a:gd name="T73" fmla="*/ 13 h 158"/>
                <a:gd name="T74" fmla="*/ 94 w 766"/>
                <a:gd name="T75" fmla="*/ 17 h 158"/>
                <a:gd name="T76" fmla="*/ 80 w 766"/>
                <a:gd name="T77" fmla="*/ 21 h 158"/>
                <a:gd name="T78" fmla="*/ 78 w 766"/>
                <a:gd name="T79" fmla="*/ 23 h 158"/>
                <a:gd name="T80" fmla="*/ 80 w 766"/>
                <a:gd name="T81" fmla="*/ 25 h 1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66"/>
                <a:gd name="T124" fmla="*/ 0 h 158"/>
                <a:gd name="T125" fmla="*/ 766 w 766"/>
                <a:gd name="T126" fmla="*/ 158 h 1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66" h="158">
                  <a:moveTo>
                    <a:pt x="80" y="25"/>
                  </a:moveTo>
                  <a:lnTo>
                    <a:pt x="78" y="27"/>
                  </a:lnTo>
                  <a:lnTo>
                    <a:pt x="70" y="32"/>
                  </a:lnTo>
                  <a:lnTo>
                    <a:pt x="57" y="42"/>
                  </a:lnTo>
                  <a:lnTo>
                    <a:pt x="44" y="53"/>
                  </a:lnTo>
                  <a:lnTo>
                    <a:pt x="28" y="67"/>
                  </a:lnTo>
                  <a:lnTo>
                    <a:pt x="16" y="82"/>
                  </a:lnTo>
                  <a:lnTo>
                    <a:pt x="9" y="92"/>
                  </a:lnTo>
                  <a:lnTo>
                    <a:pt x="5" y="100"/>
                  </a:lnTo>
                  <a:lnTo>
                    <a:pt x="2" y="107"/>
                  </a:lnTo>
                  <a:lnTo>
                    <a:pt x="0" y="117"/>
                  </a:lnTo>
                  <a:lnTo>
                    <a:pt x="0" y="123"/>
                  </a:lnTo>
                  <a:lnTo>
                    <a:pt x="0" y="128"/>
                  </a:lnTo>
                  <a:lnTo>
                    <a:pt x="0" y="132"/>
                  </a:lnTo>
                  <a:lnTo>
                    <a:pt x="0" y="134"/>
                  </a:lnTo>
                  <a:lnTo>
                    <a:pt x="0" y="136"/>
                  </a:lnTo>
                  <a:lnTo>
                    <a:pt x="257" y="151"/>
                  </a:lnTo>
                  <a:lnTo>
                    <a:pt x="257" y="121"/>
                  </a:lnTo>
                  <a:lnTo>
                    <a:pt x="307" y="157"/>
                  </a:lnTo>
                  <a:lnTo>
                    <a:pt x="765" y="147"/>
                  </a:lnTo>
                  <a:lnTo>
                    <a:pt x="765" y="140"/>
                  </a:lnTo>
                  <a:lnTo>
                    <a:pt x="762" y="123"/>
                  </a:lnTo>
                  <a:lnTo>
                    <a:pt x="757" y="109"/>
                  </a:lnTo>
                  <a:lnTo>
                    <a:pt x="750" y="96"/>
                  </a:lnTo>
                  <a:lnTo>
                    <a:pt x="739" y="82"/>
                  </a:lnTo>
                  <a:lnTo>
                    <a:pt x="724" y="67"/>
                  </a:lnTo>
                  <a:lnTo>
                    <a:pt x="703" y="53"/>
                  </a:lnTo>
                  <a:lnTo>
                    <a:pt x="677" y="40"/>
                  </a:lnTo>
                  <a:lnTo>
                    <a:pt x="646" y="27"/>
                  </a:lnTo>
                  <a:lnTo>
                    <a:pt x="604" y="17"/>
                  </a:lnTo>
                  <a:lnTo>
                    <a:pt x="559" y="7"/>
                  </a:lnTo>
                  <a:lnTo>
                    <a:pt x="502" y="2"/>
                  </a:lnTo>
                  <a:lnTo>
                    <a:pt x="437" y="0"/>
                  </a:lnTo>
                  <a:lnTo>
                    <a:pt x="364" y="0"/>
                  </a:lnTo>
                  <a:lnTo>
                    <a:pt x="253" y="4"/>
                  </a:lnTo>
                  <a:lnTo>
                    <a:pt x="175" y="9"/>
                  </a:lnTo>
                  <a:lnTo>
                    <a:pt x="125" y="13"/>
                  </a:lnTo>
                  <a:lnTo>
                    <a:pt x="94" y="17"/>
                  </a:lnTo>
                  <a:lnTo>
                    <a:pt x="80" y="21"/>
                  </a:lnTo>
                  <a:lnTo>
                    <a:pt x="78" y="23"/>
                  </a:lnTo>
                  <a:lnTo>
                    <a:pt x="80"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1" name="Freeform 31"/>
            <p:cNvSpPr>
              <a:spLocks/>
            </p:cNvSpPr>
            <p:nvPr/>
          </p:nvSpPr>
          <p:spPr bwMode="auto">
            <a:xfrm>
              <a:off x="2961" y="2692"/>
              <a:ext cx="261" cy="816"/>
            </a:xfrm>
            <a:custGeom>
              <a:avLst/>
              <a:gdLst>
                <a:gd name="T0" fmla="*/ 213 w 261"/>
                <a:gd name="T1" fmla="*/ 4 h 816"/>
                <a:gd name="T2" fmla="*/ 227 w 261"/>
                <a:gd name="T3" fmla="*/ 31 h 816"/>
                <a:gd name="T4" fmla="*/ 250 w 261"/>
                <a:gd name="T5" fmla="*/ 75 h 816"/>
                <a:gd name="T6" fmla="*/ 258 w 261"/>
                <a:gd name="T7" fmla="*/ 113 h 816"/>
                <a:gd name="T8" fmla="*/ 258 w 261"/>
                <a:gd name="T9" fmla="*/ 140 h 816"/>
                <a:gd name="T10" fmla="*/ 250 w 261"/>
                <a:gd name="T11" fmla="*/ 180 h 816"/>
                <a:gd name="T12" fmla="*/ 232 w 261"/>
                <a:gd name="T13" fmla="*/ 249 h 816"/>
                <a:gd name="T14" fmla="*/ 215 w 261"/>
                <a:gd name="T15" fmla="*/ 319 h 816"/>
                <a:gd name="T16" fmla="*/ 203 w 261"/>
                <a:gd name="T17" fmla="*/ 368 h 816"/>
                <a:gd name="T18" fmla="*/ 199 w 261"/>
                <a:gd name="T19" fmla="*/ 388 h 816"/>
                <a:gd name="T20" fmla="*/ 193 w 261"/>
                <a:gd name="T21" fmla="*/ 418 h 816"/>
                <a:gd name="T22" fmla="*/ 184 w 261"/>
                <a:gd name="T23" fmla="*/ 455 h 816"/>
                <a:gd name="T24" fmla="*/ 184 w 261"/>
                <a:gd name="T25" fmla="*/ 484 h 816"/>
                <a:gd name="T26" fmla="*/ 189 w 261"/>
                <a:gd name="T27" fmla="*/ 499 h 816"/>
                <a:gd name="T28" fmla="*/ 201 w 261"/>
                <a:gd name="T29" fmla="*/ 520 h 816"/>
                <a:gd name="T30" fmla="*/ 219 w 261"/>
                <a:gd name="T31" fmla="*/ 539 h 816"/>
                <a:gd name="T32" fmla="*/ 226 w 261"/>
                <a:gd name="T33" fmla="*/ 553 h 816"/>
                <a:gd name="T34" fmla="*/ 226 w 261"/>
                <a:gd name="T35" fmla="*/ 560 h 816"/>
                <a:gd name="T36" fmla="*/ 215 w 261"/>
                <a:gd name="T37" fmla="*/ 574 h 816"/>
                <a:gd name="T38" fmla="*/ 193 w 261"/>
                <a:gd name="T39" fmla="*/ 589 h 816"/>
                <a:gd name="T40" fmla="*/ 180 w 261"/>
                <a:gd name="T41" fmla="*/ 610 h 816"/>
                <a:gd name="T42" fmla="*/ 170 w 261"/>
                <a:gd name="T43" fmla="*/ 656 h 816"/>
                <a:gd name="T44" fmla="*/ 167 w 261"/>
                <a:gd name="T45" fmla="*/ 725 h 816"/>
                <a:gd name="T46" fmla="*/ 167 w 261"/>
                <a:gd name="T47" fmla="*/ 773 h 816"/>
                <a:gd name="T48" fmla="*/ 170 w 261"/>
                <a:gd name="T49" fmla="*/ 783 h 816"/>
                <a:gd name="T50" fmla="*/ 163 w 261"/>
                <a:gd name="T51" fmla="*/ 792 h 816"/>
                <a:gd name="T52" fmla="*/ 139 w 261"/>
                <a:gd name="T53" fmla="*/ 808 h 816"/>
                <a:gd name="T54" fmla="*/ 89 w 261"/>
                <a:gd name="T55" fmla="*/ 815 h 816"/>
                <a:gd name="T56" fmla="*/ 43 w 261"/>
                <a:gd name="T57" fmla="*/ 815 h 816"/>
                <a:gd name="T58" fmla="*/ 33 w 261"/>
                <a:gd name="T59" fmla="*/ 810 h 816"/>
                <a:gd name="T60" fmla="*/ 21 w 261"/>
                <a:gd name="T61" fmla="*/ 794 h 816"/>
                <a:gd name="T62" fmla="*/ 9 w 261"/>
                <a:gd name="T63" fmla="*/ 760 h 816"/>
                <a:gd name="T64" fmla="*/ 2 w 261"/>
                <a:gd name="T65" fmla="*/ 714 h 816"/>
                <a:gd name="T66" fmla="*/ 0 w 261"/>
                <a:gd name="T67" fmla="*/ 624 h 816"/>
                <a:gd name="T68" fmla="*/ 9 w 261"/>
                <a:gd name="T69" fmla="*/ 482 h 816"/>
                <a:gd name="T70" fmla="*/ 33 w 261"/>
                <a:gd name="T71" fmla="*/ 257 h 816"/>
                <a:gd name="T72" fmla="*/ 68 w 261"/>
                <a:gd name="T73" fmla="*/ 35 h 816"/>
                <a:gd name="T74" fmla="*/ 208 w 261"/>
                <a:gd name="T75" fmla="*/ 0 h 8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1"/>
                <a:gd name="T115" fmla="*/ 0 h 816"/>
                <a:gd name="T116" fmla="*/ 261 w 261"/>
                <a:gd name="T117" fmla="*/ 816 h 8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1" h="816">
                  <a:moveTo>
                    <a:pt x="208" y="0"/>
                  </a:moveTo>
                  <a:lnTo>
                    <a:pt x="213" y="4"/>
                  </a:lnTo>
                  <a:lnTo>
                    <a:pt x="219" y="15"/>
                  </a:lnTo>
                  <a:lnTo>
                    <a:pt x="227" y="31"/>
                  </a:lnTo>
                  <a:lnTo>
                    <a:pt x="239" y="52"/>
                  </a:lnTo>
                  <a:lnTo>
                    <a:pt x="250" y="75"/>
                  </a:lnTo>
                  <a:lnTo>
                    <a:pt x="255" y="102"/>
                  </a:lnTo>
                  <a:lnTo>
                    <a:pt x="258" y="113"/>
                  </a:lnTo>
                  <a:lnTo>
                    <a:pt x="260" y="127"/>
                  </a:lnTo>
                  <a:lnTo>
                    <a:pt x="258" y="140"/>
                  </a:lnTo>
                  <a:lnTo>
                    <a:pt x="255" y="152"/>
                  </a:lnTo>
                  <a:lnTo>
                    <a:pt x="250" y="180"/>
                  </a:lnTo>
                  <a:lnTo>
                    <a:pt x="241" y="213"/>
                  </a:lnTo>
                  <a:lnTo>
                    <a:pt x="232" y="249"/>
                  </a:lnTo>
                  <a:lnTo>
                    <a:pt x="224" y="286"/>
                  </a:lnTo>
                  <a:lnTo>
                    <a:pt x="215" y="319"/>
                  </a:lnTo>
                  <a:lnTo>
                    <a:pt x="208" y="347"/>
                  </a:lnTo>
                  <a:lnTo>
                    <a:pt x="203" y="368"/>
                  </a:lnTo>
                  <a:lnTo>
                    <a:pt x="201" y="380"/>
                  </a:lnTo>
                  <a:lnTo>
                    <a:pt x="199" y="388"/>
                  </a:lnTo>
                  <a:lnTo>
                    <a:pt x="198" y="401"/>
                  </a:lnTo>
                  <a:lnTo>
                    <a:pt x="193" y="418"/>
                  </a:lnTo>
                  <a:lnTo>
                    <a:pt x="189" y="436"/>
                  </a:lnTo>
                  <a:lnTo>
                    <a:pt x="184" y="455"/>
                  </a:lnTo>
                  <a:lnTo>
                    <a:pt x="184" y="474"/>
                  </a:lnTo>
                  <a:lnTo>
                    <a:pt x="184" y="484"/>
                  </a:lnTo>
                  <a:lnTo>
                    <a:pt x="187" y="491"/>
                  </a:lnTo>
                  <a:lnTo>
                    <a:pt x="189" y="499"/>
                  </a:lnTo>
                  <a:lnTo>
                    <a:pt x="193" y="507"/>
                  </a:lnTo>
                  <a:lnTo>
                    <a:pt x="201" y="520"/>
                  </a:lnTo>
                  <a:lnTo>
                    <a:pt x="210" y="530"/>
                  </a:lnTo>
                  <a:lnTo>
                    <a:pt x="219" y="539"/>
                  </a:lnTo>
                  <a:lnTo>
                    <a:pt x="224" y="549"/>
                  </a:lnTo>
                  <a:lnTo>
                    <a:pt x="226" y="553"/>
                  </a:lnTo>
                  <a:lnTo>
                    <a:pt x="226" y="556"/>
                  </a:lnTo>
                  <a:lnTo>
                    <a:pt x="226" y="560"/>
                  </a:lnTo>
                  <a:lnTo>
                    <a:pt x="224" y="566"/>
                  </a:lnTo>
                  <a:lnTo>
                    <a:pt x="215" y="574"/>
                  </a:lnTo>
                  <a:lnTo>
                    <a:pt x="201" y="583"/>
                  </a:lnTo>
                  <a:lnTo>
                    <a:pt x="193" y="589"/>
                  </a:lnTo>
                  <a:lnTo>
                    <a:pt x="187" y="599"/>
                  </a:lnTo>
                  <a:lnTo>
                    <a:pt x="180" y="610"/>
                  </a:lnTo>
                  <a:lnTo>
                    <a:pt x="175" y="624"/>
                  </a:lnTo>
                  <a:lnTo>
                    <a:pt x="170" y="656"/>
                  </a:lnTo>
                  <a:lnTo>
                    <a:pt x="167" y="691"/>
                  </a:lnTo>
                  <a:lnTo>
                    <a:pt x="167" y="725"/>
                  </a:lnTo>
                  <a:lnTo>
                    <a:pt x="167" y="752"/>
                  </a:lnTo>
                  <a:lnTo>
                    <a:pt x="167" y="773"/>
                  </a:lnTo>
                  <a:lnTo>
                    <a:pt x="170" y="781"/>
                  </a:lnTo>
                  <a:lnTo>
                    <a:pt x="170" y="783"/>
                  </a:lnTo>
                  <a:lnTo>
                    <a:pt x="167" y="787"/>
                  </a:lnTo>
                  <a:lnTo>
                    <a:pt x="163" y="792"/>
                  </a:lnTo>
                  <a:lnTo>
                    <a:pt x="154" y="800"/>
                  </a:lnTo>
                  <a:lnTo>
                    <a:pt x="139" y="808"/>
                  </a:lnTo>
                  <a:lnTo>
                    <a:pt x="118" y="812"/>
                  </a:lnTo>
                  <a:lnTo>
                    <a:pt x="89" y="815"/>
                  </a:lnTo>
                  <a:lnTo>
                    <a:pt x="47" y="815"/>
                  </a:lnTo>
                  <a:lnTo>
                    <a:pt x="43" y="815"/>
                  </a:lnTo>
                  <a:lnTo>
                    <a:pt x="37" y="813"/>
                  </a:lnTo>
                  <a:lnTo>
                    <a:pt x="33" y="810"/>
                  </a:lnTo>
                  <a:lnTo>
                    <a:pt x="28" y="806"/>
                  </a:lnTo>
                  <a:lnTo>
                    <a:pt x="21" y="794"/>
                  </a:lnTo>
                  <a:lnTo>
                    <a:pt x="15" y="779"/>
                  </a:lnTo>
                  <a:lnTo>
                    <a:pt x="9" y="760"/>
                  </a:lnTo>
                  <a:lnTo>
                    <a:pt x="7" y="739"/>
                  </a:lnTo>
                  <a:lnTo>
                    <a:pt x="2" y="714"/>
                  </a:lnTo>
                  <a:lnTo>
                    <a:pt x="2" y="687"/>
                  </a:lnTo>
                  <a:lnTo>
                    <a:pt x="0" y="624"/>
                  </a:lnTo>
                  <a:lnTo>
                    <a:pt x="2" y="555"/>
                  </a:lnTo>
                  <a:lnTo>
                    <a:pt x="9" y="482"/>
                  </a:lnTo>
                  <a:lnTo>
                    <a:pt x="15" y="407"/>
                  </a:lnTo>
                  <a:lnTo>
                    <a:pt x="33" y="257"/>
                  </a:lnTo>
                  <a:lnTo>
                    <a:pt x="52" y="127"/>
                  </a:lnTo>
                  <a:lnTo>
                    <a:pt x="68" y="35"/>
                  </a:lnTo>
                  <a:lnTo>
                    <a:pt x="71" y="0"/>
                  </a:lnTo>
                  <a:lnTo>
                    <a:pt x="208" y="0"/>
                  </a:lnTo>
                </a:path>
              </a:pathLst>
            </a:custGeom>
            <a:solidFill>
              <a:srgbClr val="1F528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2" name="Freeform 32"/>
            <p:cNvSpPr>
              <a:spLocks/>
            </p:cNvSpPr>
            <p:nvPr/>
          </p:nvSpPr>
          <p:spPr bwMode="auto">
            <a:xfrm>
              <a:off x="2961" y="2692"/>
              <a:ext cx="261" cy="816"/>
            </a:xfrm>
            <a:custGeom>
              <a:avLst/>
              <a:gdLst>
                <a:gd name="T0" fmla="*/ 213 w 261"/>
                <a:gd name="T1" fmla="*/ 4 h 816"/>
                <a:gd name="T2" fmla="*/ 227 w 261"/>
                <a:gd name="T3" fmla="*/ 31 h 816"/>
                <a:gd name="T4" fmla="*/ 250 w 261"/>
                <a:gd name="T5" fmla="*/ 75 h 816"/>
                <a:gd name="T6" fmla="*/ 258 w 261"/>
                <a:gd name="T7" fmla="*/ 113 h 816"/>
                <a:gd name="T8" fmla="*/ 258 w 261"/>
                <a:gd name="T9" fmla="*/ 140 h 816"/>
                <a:gd name="T10" fmla="*/ 250 w 261"/>
                <a:gd name="T11" fmla="*/ 180 h 816"/>
                <a:gd name="T12" fmla="*/ 232 w 261"/>
                <a:gd name="T13" fmla="*/ 249 h 816"/>
                <a:gd name="T14" fmla="*/ 215 w 261"/>
                <a:gd name="T15" fmla="*/ 319 h 816"/>
                <a:gd name="T16" fmla="*/ 203 w 261"/>
                <a:gd name="T17" fmla="*/ 368 h 816"/>
                <a:gd name="T18" fmla="*/ 199 w 261"/>
                <a:gd name="T19" fmla="*/ 388 h 816"/>
                <a:gd name="T20" fmla="*/ 193 w 261"/>
                <a:gd name="T21" fmla="*/ 418 h 816"/>
                <a:gd name="T22" fmla="*/ 184 w 261"/>
                <a:gd name="T23" fmla="*/ 455 h 816"/>
                <a:gd name="T24" fmla="*/ 184 w 261"/>
                <a:gd name="T25" fmla="*/ 484 h 816"/>
                <a:gd name="T26" fmla="*/ 189 w 261"/>
                <a:gd name="T27" fmla="*/ 499 h 816"/>
                <a:gd name="T28" fmla="*/ 201 w 261"/>
                <a:gd name="T29" fmla="*/ 520 h 816"/>
                <a:gd name="T30" fmla="*/ 219 w 261"/>
                <a:gd name="T31" fmla="*/ 539 h 816"/>
                <a:gd name="T32" fmla="*/ 226 w 261"/>
                <a:gd name="T33" fmla="*/ 553 h 816"/>
                <a:gd name="T34" fmla="*/ 226 w 261"/>
                <a:gd name="T35" fmla="*/ 560 h 816"/>
                <a:gd name="T36" fmla="*/ 215 w 261"/>
                <a:gd name="T37" fmla="*/ 574 h 816"/>
                <a:gd name="T38" fmla="*/ 193 w 261"/>
                <a:gd name="T39" fmla="*/ 589 h 816"/>
                <a:gd name="T40" fmla="*/ 180 w 261"/>
                <a:gd name="T41" fmla="*/ 610 h 816"/>
                <a:gd name="T42" fmla="*/ 170 w 261"/>
                <a:gd name="T43" fmla="*/ 656 h 816"/>
                <a:gd name="T44" fmla="*/ 167 w 261"/>
                <a:gd name="T45" fmla="*/ 725 h 816"/>
                <a:gd name="T46" fmla="*/ 167 w 261"/>
                <a:gd name="T47" fmla="*/ 773 h 816"/>
                <a:gd name="T48" fmla="*/ 170 w 261"/>
                <a:gd name="T49" fmla="*/ 783 h 816"/>
                <a:gd name="T50" fmla="*/ 163 w 261"/>
                <a:gd name="T51" fmla="*/ 792 h 816"/>
                <a:gd name="T52" fmla="*/ 139 w 261"/>
                <a:gd name="T53" fmla="*/ 808 h 816"/>
                <a:gd name="T54" fmla="*/ 89 w 261"/>
                <a:gd name="T55" fmla="*/ 815 h 816"/>
                <a:gd name="T56" fmla="*/ 43 w 261"/>
                <a:gd name="T57" fmla="*/ 815 h 816"/>
                <a:gd name="T58" fmla="*/ 33 w 261"/>
                <a:gd name="T59" fmla="*/ 810 h 816"/>
                <a:gd name="T60" fmla="*/ 21 w 261"/>
                <a:gd name="T61" fmla="*/ 794 h 816"/>
                <a:gd name="T62" fmla="*/ 9 w 261"/>
                <a:gd name="T63" fmla="*/ 760 h 816"/>
                <a:gd name="T64" fmla="*/ 2 w 261"/>
                <a:gd name="T65" fmla="*/ 714 h 816"/>
                <a:gd name="T66" fmla="*/ 0 w 261"/>
                <a:gd name="T67" fmla="*/ 624 h 816"/>
                <a:gd name="T68" fmla="*/ 9 w 261"/>
                <a:gd name="T69" fmla="*/ 482 h 816"/>
                <a:gd name="T70" fmla="*/ 33 w 261"/>
                <a:gd name="T71" fmla="*/ 257 h 816"/>
                <a:gd name="T72" fmla="*/ 68 w 261"/>
                <a:gd name="T73" fmla="*/ 35 h 816"/>
                <a:gd name="T74" fmla="*/ 208 w 261"/>
                <a:gd name="T75" fmla="*/ 0 h 8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1"/>
                <a:gd name="T115" fmla="*/ 0 h 816"/>
                <a:gd name="T116" fmla="*/ 261 w 261"/>
                <a:gd name="T117" fmla="*/ 816 h 8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1" h="816">
                  <a:moveTo>
                    <a:pt x="208" y="0"/>
                  </a:moveTo>
                  <a:lnTo>
                    <a:pt x="213" y="4"/>
                  </a:lnTo>
                  <a:lnTo>
                    <a:pt x="219" y="15"/>
                  </a:lnTo>
                  <a:lnTo>
                    <a:pt x="227" y="31"/>
                  </a:lnTo>
                  <a:lnTo>
                    <a:pt x="239" y="52"/>
                  </a:lnTo>
                  <a:lnTo>
                    <a:pt x="250" y="75"/>
                  </a:lnTo>
                  <a:lnTo>
                    <a:pt x="255" y="102"/>
                  </a:lnTo>
                  <a:lnTo>
                    <a:pt x="258" y="113"/>
                  </a:lnTo>
                  <a:lnTo>
                    <a:pt x="260" y="127"/>
                  </a:lnTo>
                  <a:lnTo>
                    <a:pt x="258" y="140"/>
                  </a:lnTo>
                  <a:lnTo>
                    <a:pt x="255" y="152"/>
                  </a:lnTo>
                  <a:lnTo>
                    <a:pt x="250" y="180"/>
                  </a:lnTo>
                  <a:lnTo>
                    <a:pt x="241" y="213"/>
                  </a:lnTo>
                  <a:lnTo>
                    <a:pt x="232" y="249"/>
                  </a:lnTo>
                  <a:lnTo>
                    <a:pt x="224" y="286"/>
                  </a:lnTo>
                  <a:lnTo>
                    <a:pt x="215" y="319"/>
                  </a:lnTo>
                  <a:lnTo>
                    <a:pt x="208" y="347"/>
                  </a:lnTo>
                  <a:lnTo>
                    <a:pt x="203" y="368"/>
                  </a:lnTo>
                  <a:lnTo>
                    <a:pt x="201" y="380"/>
                  </a:lnTo>
                  <a:lnTo>
                    <a:pt x="199" y="388"/>
                  </a:lnTo>
                  <a:lnTo>
                    <a:pt x="198" y="401"/>
                  </a:lnTo>
                  <a:lnTo>
                    <a:pt x="193" y="418"/>
                  </a:lnTo>
                  <a:lnTo>
                    <a:pt x="189" y="436"/>
                  </a:lnTo>
                  <a:lnTo>
                    <a:pt x="184" y="455"/>
                  </a:lnTo>
                  <a:lnTo>
                    <a:pt x="184" y="474"/>
                  </a:lnTo>
                  <a:lnTo>
                    <a:pt x="184" y="484"/>
                  </a:lnTo>
                  <a:lnTo>
                    <a:pt x="187" y="491"/>
                  </a:lnTo>
                  <a:lnTo>
                    <a:pt x="189" y="499"/>
                  </a:lnTo>
                  <a:lnTo>
                    <a:pt x="193" y="507"/>
                  </a:lnTo>
                  <a:lnTo>
                    <a:pt x="201" y="520"/>
                  </a:lnTo>
                  <a:lnTo>
                    <a:pt x="210" y="530"/>
                  </a:lnTo>
                  <a:lnTo>
                    <a:pt x="219" y="539"/>
                  </a:lnTo>
                  <a:lnTo>
                    <a:pt x="224" y="549"/>
                  </a:lnTo>
                  <a:lnTo>
                    <a:pt x="226" y="553"/>
                  </a:lnTo>
                  <a:lnTo>
                    <a:pt x="226" y="556"/>
                  </a:lnTo>
                  <a:lnTo>
                    <a:pt x="226" y="560"/>
                  </a:lnTo>
                  <a:lnTo>
                    <a:pt x="224" y="566"/>
                  </a:lnTo>
                  <a:lnTo>
                    <a:pt x="215" y="574"/>
                  </a:lnTo>
                  <a:lnTo>
                    <a:pt x="201" y="583"/>
                  </a:lnTo>
                  <a:lnTo>
                    <a:pt x="193" y="589"/>
                  </a:lnTo>
                  <a:lnTo>
                    <a:pt x="187" y="599"/>
                  </a:lnTo>
                  <a:lnTo>
                    <a:pt x="180" y="610"/>
                  </a:lnTo>
                  <a:lnTo>
                    <a:pt x="175" y="624"/>
                  </a:lnTo>
                  <a:lnTo>
                    <a:pt x="170" y="656"/>
                  </a:lnTo>
                  <a:lnTo>
                    <a:pt x="167" y="691"/>
                  </a:lnTo>
                  <a:lnTo>
                    <a:pt x="167" y="725"/>
                  </a:lnTo>
                  <a:lnTo>
                    <a:pt x="167" y="752"/>
                  </a:lnTo>
                  <a:lnTo>
                    <a:pt x="167" y="773"/>
                  </a:lnTo>
                  <a:lnTo>
                    <a:pt x="170" y="781"/>
                  </a:lnTo>
                  <a:lnTo>
                    <a:pt x="170" y="783"/>
                  </a:lnTo>
                  <a:lnTo>
                    <a:pt x="167" y="787"/>
                  </a:lnTo>
                  <a:lnTo>
                    <a:pt x="163" y="792"/>
                  </a:lnTo>
                  <a:lnTo>
                    <a:pt x="154" y="800"/>
                  </a:lnTo>
                  <a:lnTo>
                    <a:pt x="139" y="808"/>
                  </a:lnTo>
                  <a:lnTo>
                    <a:pt x="118" y="812"/>
                  </a:lnTo>
                  <a:lnTo>
                    <a:pt x="89" y="815"/>
                  </a:lnTo>
                  <a:lnTo>
                    <a:pt x="47" y="815"/>
                  </a:lnTo>
                  <a:lnTo>
                    <a:pt x="43" y="815"/>
                  </a:lnTo>
                  <a:lnTo>
                    <a:pt x="37" y="813"/>
                  </a:lnTo>
                  <a:lnTo>
                    <a:pt x="33" y="810"/>
                  </a:lnTo>
                  <a:lnTo>
                    <a:pt x="28" y="806"/>
                  </a:lnTo>
                  <a:lnTo>
                    <a:pt x="21" y="794"/>
                  </a:lnTo>
                  <a:lnTo>
                    <a:pt x="15" y="779"/>
                  </a:lnTo>
                  <a:lnTo>
                    <a:pt x="9" y="760"/>
                  </a:lnTo>
                  <a:lnTo>
                    <a:pt x="7" y="739"/>
                  </a:lnTo>
                  <a:lnTo>
                    <a:pt x="2" y="714"/>
                  </a:lnTo>
                  <a:lnTo>
                    <a:pt x="2" y="687"/>
                  </a:lnTo>
                  <a:lnTo>
                    <a:pt x="0" y="624"/>
                  </a:lnTo>
                  <a:lnTo>
                    <a:pt x="2" y="555"/>
                  </a:lnTo>
                  <a:lnTo>
                    <a:pt x="9" y="482"/>
                  </a:lnTo>
                  <a:lnTo>
                    <a:pt x="15" y="407"/>
                  </a:lnTo>
                  <a:lnTo>
                    <a:pt x="33" y="257"/>
                  </a:lnTo>
                  <a:lnTo>
                    <a:pt x="52" y="127"/>
                  </a:lnTo>
                  <a:lnTo>
                    <a:pt x="68" y="35"/>
                  </a:lnTo>
                  <a:lnTo>
                    <a:pt x="71" y="0"/>
                  </a:lnTo>
                  <a:lnTo>
                    <a:pt x="20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3" name="Freeform 33"/>
            <p:cNvSpPr>
              <a:spLocks/>
            </p:cNvSpPr>
            <p:nvPr/>
          </p:nvSpPr>
          <p:spPr bwMode="auto">
            <a:xfrm>
              <a:off x="2470" y="2418"/>
              <a:ext cx="1135" cy="1152"/>
            </a:xfrm>
            <a:custGeom>
              <a:avLst/>
              <a:gdLst>
                <a:gd name="T0" fmla="*/ 28 w 1135"/>
                <a:gd name="T1" fmla="*/ 34 h 1152"/>
                <a:gd name="T2" fmla="*/ 116 w 1135"/>
                <a:gd name="T3" fmla="*/ 113 h 1152"/>
                <a:gd name="T4" fmla="*/ 191 w 1135"/>
                <a:gd name="T5" fmla="*/ 165 h 1152"/>
                <a:gd name="T6" fmla="*/ 273 w 1135"/>
                <a:gd name="T7" fmla="*/ 201 h 1152"/>
                <a:gd name="T8" fmla="*/ 367 w 1135"/>
                <a:gd name="T9" fmla="*/ 226 h 1152"/>
                <a:gd name="T10" fmla="*/ 376 w 1135"/>
                <a:gd name="T11" fmla="*/ 236 h 1152"/>
                <a:gd name="T12" fmla="*/ 344 w 1135"/>
                <a:gd name="T13" fmla="*/ 245 h 1152"/>
                <a:gd name="T14" fmla="*/ 316 w 1135"/>
                <a:gd name="T15" fmla="*/ 259 h 1152"/>
                <a:gd name="T16" fmla="*/ 310 w 1135"/>
                <a:gd name="T17" fmla="*/ 286 h 1152"/>
                <a:gd name="T18" fmla="*/ 310 w 1135"/>
                <a:gd name="T19" fmla="*/ 374 h 1152"/>
                <a:gd name="T20" fmla="*/ 300 w 1135"/>
                <a:gd name="T21" fmla="*/ 424 h 1152"/>
                <a:gd name="T22" fmla="*/ 274 w 1135"/>
                <a:gd name="T23" fmla="*/ 445 h 1152"/>
                <a:gd name="T24" fmla="*/ 241 w 1135"/>
                <a:gd name="T25" fmla="*/ 470 h 1152"/>
                <a:gd name="T26" fmla="*/ 247 w 1135"/>
                <a:gd name="T27" fmla="*/ 499 h 1152"/>
                <a:gd name="T28" fmla="*/ 273 w 1135"/>
                <a:gd name="T29" fmla="*/ 522 h 1152"/>
                <a:gd name="T30" fmla="*/ 291 w 1135"/>
                <a:gd name="T31" fmla="*/ 564 h 1152"/>
                <a:gd name="T32" fmla="*/ 303 w 1135"/>
                <a:gd name="T33" fmla="*/ 644 h 1152"/>
                <a:gd name="T34" fmla="*/ 294 w 1135"/>
                <a:gd name="T35" fmla="*/ 700 h 1152"/>
                <a:gd name="T36" fmla="*/ 283 w 1135"/>
                <a:gd name="T37" fmla="*/ 742 h 1152"/>
                <a:gd name="T38" fmla="*/ 289 w 1135"/>
                <a:gd name="T39" fmla="*/ 782 h 1152"/>
                <a:gd name="T40" fmla="*/ 303 w 1135"/>
                <a:gd name="T41" fmla="*/ 823 h 1152"/>
                <a:gd name="T42" fmla="*/ 289 w 1135"/>
                <a:gd name="T43" fmla="*/ 896 h 1152"/>
                <a:gd name="T44" fmla="*/ 277 w 1135"/>
                <a:gd name="T45" fmla="*/ 990 h 1152"/>
                <a:gd name="T46" fmla="*/ 289 w 1135"/>
                <a:gd name="T47" fmla="*/ 1066 h 1152"/>
                <a:gd name="T48" fmla="*/ 310 w 1135"/>
                <a:gd name="T49" fmla="*/ 1105 h 1152"/>
                <a:gd name="T50" fmla="*/ 352 w 1135"/>
                <a:gd name="T51" fmla="*/ 1134 h 1152"/>
                <a:gd name="T52" fmla="*/ 410 w 1135"/>
                <a:gd name="T53" fmla="*/ 1149 h 1152"/>
                <a:gd name="T54" fmla="*/ 519 w 1135"/>
                <a:gd name="T55" fmla="*/ 1147 h 1152"/>
                <a:gd name="T56" fmla="*/ 647 w 1135"/>
                <a:gd name="T57" fmla="*/ 1132 h 1152"/>
                <a:gd name="T58" fmla="*/ 728 w 1135"/>
                <a:gd name="T59" fmla="*/ 1107 h 1152"/>
                <a:gd name="T60" fmla="*/ 776 w 1135"/>
                <a:gd name="T61" fmla="*/ 1076 h 1152"/>
                <a:gd name="T62" fmla="*/ 792 w 1135"/>
                <a:gd name="T63" fmla="*/ 1045 h 1152"/>
                <a:gd name="T64" fmla="*/ 792 w 1135"/>
                <a:gd name="T65" fmla="*/ 1018 h 1152"/>
                <a:gd name="T66" fmla="*/ 812 w 1135"/>
                <a:gd name="T67" fmla="*/ 901 h 1152"/>
                <a:gd name="T68" fmla="*/ 853 w 1135"/>
                <a:gd name="T69" fmla="*/ 748 h 1152"/>
                <a:gd name="T70" fmla="*/ 773 w 1135"/>
                <a:gd name="T71" fmla="*/ 664 h 1152"/>
                <a:gd name="T72" fmla="*/ 786 w 1135"/>
                <a:gd name="T73" fmla="*/ 656 h 1152"/>
                <a:gd name="T74" fmla="*/ 816 w 1135"/>
                <a:gd name="T75" fmla="*/ 635 h 1152"/>
                <a:gd name="T76" fmla="*/ 845 w 1135"/>
                <a:gd name="T77" fmla="*/ 598 h 1152"/>
                <a:gd name="T78" fmla="*/ 876 w 1135"/>
                <a:gd name="T79" fmla="*/ 452 h 1152"/>
                <a:gd name="T80" fmla="*/ 883 w 1135"/>
                <a:gd name="T81" fmla="*/ 324 h 1152"/>
                <a:gd name="T82" fmla="*/ 873 w 1135"/>
                <a:gd name="T83" fmla="*/ 295 h 1152"/>
                <a:gd name="T84" fmla="*/ 879 w 1135"/>
                <a:gd name="T85" fmla="*/ 284 h 1152"/>
                <a:gd name="T86" fmla="*/ 1006 w 1135"/>
                <a:gd name="T87" fmla="*/ 215 h 1152"/>
                <a:gd name="T88" fmla="*/ 1082 w 1135"/>
                <a:gd name="T89" fmla="*/ 161 h 1152"/>
                <a:gd name="T90" fmla="*/ 1128 w 1135"/>
                <a:gd name="T91" fmla="*/ 103 h 1152"/>
                <a:gd name="T92" fmla="*/ 1134 w 1135"/>
                <a:gd name="T93" fmla="*/ 76 h 1152"/>
                <a:gd name="T94" fmla="*/ 1128 w 1135"/>
                <a:gd name="T95" fmla="*/ 57 h 1152"/>
                <a:gd name="T96" fmla="*/ 1101 w 1135"/>
                <a:gd name="T97" fmla="*/ 44 h 1152"/>
                <a:gd name="T98" fmla="*/ 1019 w 1135"/>
                <a:gd name="T99" fmla="*/ 25 h 1152"/>
                <a:gd name="T100" fmla="*/ 861 w 1135"/>
                <a:gd name="T101" fmla="*/ 9 h 1152"/>
                <a:gd name="T102" fmla="*/ 558 w 1135"/>
                <a:gd name="T103" fmla="*/ 0 h 1152"/>
                <a:gd name="T104" fmla="*/ 46 w 1135"/>
                <a:gd name="T105" fmla="*/ 5 h 1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35"/>
                <a:gd name="T160" fmla="*/ 0 h 1152"/>
                <a:gd name="T161" fmla="*/ 1135 w 1135"/>
                <a:gd name="T162" fmla="*/ 1152 h 11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35" h="1152">
                  <a:moveTo>
                    <a:pt x="0" y="5"/>
                  </a:moveTo>
                  <a:lnTo>
                    <a:pt x="7" y="13"/>
                  </a:lnTo>
                  <a:lnTo>
                    <a:pt x="28" y="34"/>
                  </a:lnTo>
                  <a:lnTo>
                    <a:pt x="58" y="63"/>
                  </a:lnTo>
                  <a:lnTo>
                    <a:pt x="97" y="96"/>
                  </a:lnTo>
                  <a:lnTo>
                    <a:pt x="116" y="113"/>
                  </a:lnTo>
                  <a:lnTo>
                    <a:pt x="141" y="132"/>
                  </a:lnTo>
                  <a:lnTo>
                    <a:pt x="167" y="147"/>
                  </a:lnTo>
                  <a:lnTo>
                    <a:pt x="191" y="165"/>
                  </a:lnTo>
                  <a:lnTo>
                    <a:pt x="216" y="178"/>
                  </a:lnTo>
                  <a:lnTo>
                    <a:pt x="244" y="192"/>
                  </a:lnTo>
                  <a:lnTo>
                    <a:pt x="273" y="201"/>
                  </a:lnTo>
                  <a:lnTo>
                    <a:pt x="300" y="209"/>
                  </a:lnTo>
                  <a:lnTo>
                    <a:pt x="341" y="218"/>
                  </a:lnTo>
                  <a:lnTo>
                    <a:pt x="367" y="226"/>
                  </a:lnTo>
                  <a:lnTo>
                    <a:pt x="373" y="230"/>
                  </a:lnTo>
                  <a:lnTo>
                    <a:pt x="376" y="232"/>
                  </a:lnTo>
                  <a:lnTo>
                    <a:pt x="376" y="236"/>
                  </a:lnTo>
                  <a:lnTo>
                    <a:pt x="373" y="238"/>
                  </a:lnTo>
                  <a:lnTo>
                    <a:pt x="361" y="241"/>
                  </a:lnTo>
                  <a:lnTo>
                    <a:pt x="344" y="245"/>
                  </a:lnTo>
                  <a:lnTo>
                    <a:pt x="331" y="249"/>
                  </a:lnTo>
                  <a:lnTo>
                    <a:pt x="319" y="255"/>
                  </a:lnTo>
                  <a:lnTo>
                    <a:pt x="316" y="259"/>
                  </a:lnTo>
                  <a:lnTo>
                    <a:pt x="313" y="266"/>
                  </a:lnTo>
                  <a:lnTo>
                    <a:pt x="313" y="274"/>
                  </a:lnTo>
                  <a:lnTo>
                    <a:pt x="310" y="286"/>
                  </a:lnTo>
                  <a:lnTo>
                    <a:pt x="310" y="312"/>
                  </a:lnTo>
                  <a:lnTo>
                    <a:pt x="310" y="343"/>
                  </a:lnTo>
                  <a:lnTo>
                    <a:pt x="310" y="374"/>
                  </a:lnTo>
                  <a:lnTo>
                    <a:pt x="307" y="403"/>
                  </a:lnTo>
                  <a:lnTo>
                    <a:pt x="306" y="414"/>
                  </a:lnTo>
                  <a:lnTo>
                    <a:pt x="300" y="424"/>
                  </a:lnTo>
                  <a:lnTo>
                    <a:pt x="297" y="431"/>
                  </a:lnTo>
                  <a:lnTo>
                    <a:pt x="289" y="437"/>
                  </a:lnTo>
                  <a:lnTo>
                    <a:pt x="274" y="445"/>
                  </a:lnTo>
                  <a:lnTo>
                    <a:pt x="261" y="452"/>
                  </a:lnTo>
                  <a:lnTo>
                    <a:pt x="249" y="462"/>
                  </a:lnTo>
                  <a:lnTo>
                    <a:pt x="241" y="470"/>
                  </a:lnTo>
                  <a:lnTo>
                    <a:pt x="239" y="479"/>
                  </a:lnTo>
                  <a:lnTo>
                    <a:pt x="239" y="489"/>
                  </a:lnTo>
                  <a:lnTo>
                    <a:pt x="247" y="499"/>
                  </a:lnTo>
                  <a:lnTo>
                    <a:pt x="258" y="508"/>
                  </a:lnTo>
                  <a:lnTo>
                    <a:pt x="267" y="514"/>
                  </a:lnTo>
                  <a:lnTo>
                    <a:pt x="273" y="522"/>
                  </a:lnTo>
                  <a:lnTo>
                    <a:pt x="277" y="529"/>
                  </a:lnTo>
                  <a:lnTo>
                    <a:pt x="283" y="541"/>
                  </a:lnTo>
                  <a:lnTo>
                    <a:pt x="291" y="564"/>
                  </a:lnTo>
                  <a:lnTo>
                    <a:pt x="297" y="591"/>
                  </a:lnTo>
                  <a:lnTo>
                    <a:pt x="300" y="617"/>
                  </a:lnTo>
                  <a:lnTo>
                    <a:pt x="303" y="644"/>
                  </a:lnTo>
                  <a:lnTo>
                    <a:pt x="303" y="667"/>
                  </a:lnTo>
                  <a:lnTo>
                    <a:pt x="300" y="685"/>
                  </a:lnTo>
                  <a:lnTo>
                    <a:pt x="294" y="700"/>
                  </a:lnTo>
                  <a:lnTo>
                    <a:pt x="291" y="713"/>
                  </a:lnTo>
                  <a:lnTo>
                    <a:pt x="286" y="729"/>
                  </a:lnTo>
                  <a:lnTo>
                    <a:pt x="283" y="742"/>
                  </a:lnTo>
                  <a:lnTo>
                    <a:pt x="283" y="756"/>
                  </a:lnTo>
                  <a:lnTo>
                    <a:pt x="283" y="769"/>
                  </a:lnTo>
                  <a:lnTo>
                    <a:pt x="289" y="782"/>
                  </a:lnTo>
                  <a:lnTo>
                    <a:pt x="300" y="796"/>
                  </a:lnTo>
                  <a:lnTo>
                    <a:pt x="303" y="805"/>
                  </a:lnTo>
                  <a:lnTo>
                    <a:pt x="303" y="823"/>
                  </a:lnTo>
                  <a:lnTo>
                    <a:pt x="300" y="842"/>
                  </a:lnTo>
                  <a:lnTo>
                    <a:pt x="294" y="867"/>
                  </a:lnTo>
                  <a:lnTo>
                    <a:pt x="289" y="896"/>
                  </a:lnTo>
                  <a:lnTo>
                    <a:pt x="283" y="926"/>
                  </a:lnTo>
                  <a:lnTo>
                    <a:pt x="280" y="959"/>
                  </a:lnTo>
                  <a:lnTo>
                    <a:pt x="277" y="990"/>
                  </a:lnTo>
                  <a:lnTo>
                    <a:pt x="277" y="1022"/>
                  </a:lnTo>
                  <a:lnTo>
                    <a:pt x="283" y="1053"/>
                  </a:lnTo>
                  <a:lnTo>
                    <a:pt x="289" y="1066"/>
                  </a:lnTo>
                  <a:lnTo>
                    <a:pt x="294" y="1080"/>
                  </a:lnTo>
                  <a:lnTo>
                    <a:pt x="303" y="1093"/>
                  </a:lnTo>
                  <a:lnTo>
                    <a:pt x="310" y="1105"/>
                  </a:lnTo>
                  <a:lnTo>
                    <a:pt x="325" y="1114"/>
                  </a:lnTo>
                  <a:lnTo>
                    <a:pt x="336" y="1124"/>
                  </a:lnTo>
                  <a:lnTo>
                    <a:pt x="352" y="1134"/>
                  </a:lnTo>
                  <a:lnTo>
                    <a:pt x="370" y="1139"/>
                  </a:lnTo>
                  <a:lnTo>
                    <a:pt x="389" y="1145"/>
                  </a:lnTo>
                  <a:lnTo>
                    <a:pt x="410" y="1149"/>
                  </a:lnTo>
                  <a:lnTo>
                    <a:pt x="436" y="1151"/>
                  </a:lnTo>
                  <a:lnTo>
                    <a:pt x="464" y="1151"/>
                  </a:lnTo>
                  <a:lnTo>
                    <a:pt x="519" y="1147"/>
                  </a:lnTo>
                  <a:lnTo>
                    <a:pt x="567" y="1143"/>
                  </a:lnTo>
                  <a:lnTo>
                    <a:pt x="612" y="1137"/>
                  </a:lnTo>
                  <a:lnTo>
                    <a:pt x="647" y="1132"/>
                  </a:lnTo>
                  <a:lnTo>
                    <a:pt x="679" y="1124"/>
                  </a:lnTo>
                  <a:lnTo>
                    <a:pt x="706" y="1114"/>
                  </a:lnTo>
                  <a:lnTo>
                    <a:pt x="728" y="1107"/>
                  </a:lnTo>
                  <a:lnTo>
                    <a:pt x="748" y="1095"/>
                  </a:lnTo>
                  <a:lnTo>
                    <a:pt x="764" y="1086"/>
                  </a:lnTo>
                  <a:lnTo>
                    <a:pt x="776" y="1076"/>
                  </a:lnTo>
                  <a:lnTo>
                    <a:pt x="783" y="1064"/>
                  </a:lnTo>
                  <a:lnTo>
                    <a:pt x="789" y="1055"/>
                  </a:lnTo>
                  <a:lnTo>
                    <a:pt x="792" y="1045"/>
                  </a:lnTo>
                  <a:lnTo>
                    <a:pt x="795" y="1036"/>
                  </a:lnTo>
                  <a:lnTo>
                    <a:pt x="795" y="1026"/>
                  </a:lnTo>
                  <a:lnTo>
                    <a:pt x="792" y="1018"/>
                  </a:lnTo>
                  <a:lnTo>
                    <a:pt x="792" y="993"/>
                  </a:lnTo>
                  <a:lnTo>
                    <a:pt x="800" y="953"/>
                  </a:lnTo>
                  <a:lnTo>
                    <a:pt x="812" y="901"/>
                  </a:lnTo>
                  <a:lnTo>
                    <a:pt x="825" y="846"/>
                  </a:lnTo>
                  <a:lnTo>
                    <a:pt x="840" y="794"/>
                  </a:lnTo>
                  <a:lnTo>
                    <a:pt x="853" y="748"/>
                  </a:lnTo>
                  <a:lnTo>
                    <a:pt x="861" y="717"/>
                  </a:lnTo>
                  <a:lnTo>
                    <a:pt x="864" y="706"/>
                  </a:lnTo>
                  <a:lnTo>
                    <a:pt x="773" y="664"/>
                  </a:lnTo>
                  <a:lnTo>
                    <a:pt x="776" y="664"/>
                  </a:lnTo>
                  <a:lnTo>
                    <a:pt x="782" y="660"/>
                  </a:lnTo>
                  <a:lnTo>
                    <a:pt x="786" y="656"/>
                  </a:lnTo>
                  <a:lnTo>
                    <a:pt x="795" y="650"/>
                  </a:lnTo>
                  <a:lnTo>
                    <a:pt x="806" y="642"/>
                  </a:lnTo>
                  <a:lnTo>
                    <a:pt x="816" y="635"/>
                  </a:lnTo>
                  <a:lnTo>
                    <a:pt x="825" y="627"/>
                  </a:lnTo>
                  <a:lnTo>
                    <a:pt x="834" y="619"/>
                  </a:lnTo>
                  <a:lnTo>
                    <a:pt x="845" y="598"/>
                  </a:lnTo>
                  <a:lnTo>
                    <a:pt x="856" y="560"/>
                  </a:lnTo>
                  <a:lnTo>
                    <a:pt x="867" y="510"/>
                  </a:lnTo>
                  <a:lnTo>
                    <a:pt x="876" y="452"/>
                  </a:lnTo>
                  <a:lnTo>
                    <a:pt x="883" y="395"/>
                  </a:lnTo>
                  <a:lnTo>
                    <a:pt x="883" y="345"/>
                  </a:lnTo>
                  <a:lnTo>
                    <a:pt x="883" y="324"/>
                  </a:lnTo>
                  <a:lnTo>
                    <a:pt x="879" y="307"/>
                  </a:lnTo>
                  <a:lnTo>
                    <a:pt x="876" y="301"/>
                  </a:lnTo>
                  <a:lnTo>
                    <a:pt x="873" y="295"/>
                  </a:lnTo>
                  <a:lnTo>
                    <a:pt x="870" y="291"/>
                  </a:lnTo>
                  <a:lnTo>
                    <a:pt x="864" y="289"/>
                  </a:lnTo>
                  <a:lnTo>
                    <a:pt x="879" y="284"/>
                  </a:lnTo>
                  <a:lnTo>
                    <a:pt x="909" y="268"/>
                  </a:lnTo>
                  <a:lnTo>
                    <a:pt x="956" y="245"/>
                  </a:lnTo>
                  <a:lnTo>
                    <a:pt x="1006" y="215"/>
                  </a:lnTo>
                  <a:lnTo>
                    <a:pt x="1034" y="197"/>
                  </a:lnTo>
                  <a:lnTo>
                    <a:pt x="1056" y="180"/>
                  </a:lnTo>
                  <a:lnTo>
                    <a:pt x="1082" y="161"/>
                  </a:lnTo>
                  <a:lnTo>
                    <a:pt x="1101" y="142"/>
                  </a:lnTo>
                  <a:lnTo>
                    <a:pt x="1115" y="122"/>
                  </a:lnTo>
                  <a:lnTo>
                    <a:pt x="1128" y="103"/>
                  </a:lnTo>
                  <a:lnTo>
                    <a:pt x="1131" y="94"/>
                  </a:lnTo>
                  <a:lnTo>
                    <a:pt x="1134" y="84"/>
                  </a:lnTo>
                  <a:lnTo>
                    <a:pt x="1134" y="76"/>
                  </a:lnTo>
                  <a:lnTo>
                    <a:pt x="1134" y="67"/>
                  </a:lnTo>
                  <a:lnTo>
                    <a:pt x="1131" y="63"/>
                  </a:lnTo>
                  <a:lnTo>
                    <a:pt x="1128" y="57"/>
                  </a:lnTo>
                  <a:lnTo>
                    <a:pt x="1122" y="53"/>
                  </a:lnTo>
                  <a:lnTo>
                    <a:pt x="1118" y="50"/>
                  </a:lnTo>
                  <a:lnTo>
                    <a:pt x="1101" y="44"/>
                  </a:lnTo>
                  <a:lnTo>
                    <a:pt x="1079" y="36"/>
                  </a:lnTo>
                  <a:lnTo>
                    <a:pt x="1051" y="30"/>
                  </a:lnTo>
                  <a:lnTo>
                    <a:pt x="1019" y="25"/>
                  </a:lnTo>
                  <a:lnTo>
                    <a:pt x="986" y="21"/>
                  </a:lnTo>
                  <a:lnTo>
                    <a:pt x="948" y="17"/>
                  </a:lnTo>
                  <a:lnTo>
                    <a:pt x="861" y="9"/>
                  </a:lnTo>
                  <a:lnTo>
                    <a:pt x="767" y="5"/>
                  </a:lnTo>
                  <a:lnTo>
                    <a:pt x="664" y="2"/>
                  </a:lnTo>
                  <a:lnTo>
                    <a:pt x="558" y="0"/>
                  </a:lnTo>
                  <a:lnTo>
                    <a:pt x="352" y="0"/>
                  </a:lnTo>
                  <a:lnTo>
                    <a:pt x="174" y="2"/>
                  </a:lnTo>
                  <a:lnTo>
                    <a:pt x="46" y="5"/>
                  </a:lnTo>
                  <a:lnTo>
                    <a:pt x="0" y="5"/>
                  </a:lnTo>
                </a:path>
              </a:pathLst>
            </a:custGeom>
            <a:solidFill>
              <a:srgbClr val="3366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4" name="Freeform 34"/>
            <p:cNvSpPr>
              <a:spLocks/>
            </p:cNvSpPr>
            <p:nvPr/>
          </p:nvSpPr>
          <p:spPr bwMode="auto">
            <a:xfrm>
              <a:off x="2470" y="2418"/>
              <a:ext cx="1125" cy="1152"/>
            </a:xfrm>
            <a:custGeom>
              <a:avLst/>
              <a:gdLst>
                <a:gd name="T0" fmla="*/ 27 w 1125"/>
                <a:gd name="T1" fmla="*/ 34 h 1152"/>
                <a:gd name="T2" fmla="*/ 115 w 1125"/>
                <a:gd name="T3" fmla="*/ 113 h 1152"/>
                <a:gd name="T4" fmla="*/ 190 w 1125"/>
                <a:gd name="T5" fmla="*/ 165 h 1152"/>
                <a:gd name="T6" fmla="*/ 270 w 1125"/>
                <a:gd name="T7" fmla="*/ 201 h 1152"/>
                <a:gd name="T8" fmla="*/ 364 w 1125"/>
                <a:gd name="T9" fmla="*/ 226 h 1152"/>
                <a:gd name="T10" fmla="*/ 372 w 1125"/>
                <a:gd name="T11" fmla="*/ 236 h 1152"/>
                <a:gd name="T12" fmla="*/ 341 w 1125"/>
                <a:gd name="T13" fmla="*/ 245 h 1152"/>
                <a:gd name="T14" fmla="*/ 313 w 1125"/>
                <a:gd name="T15" fmla="*/ 259 h 1152"/>
                <a:gd name="T16" fmla="*/ 308 w 1125"/>
                <a:gd name="T17" fmla="*/ 286 h 1152"/>
                <a:gd name="T18" fmla="*/ 308 w 1125"/>
                <a:gd name="T19" fmla="*/ 374 h 1152"/>
                <a:gd name="T20" fmla="*/ 298 w 1125"/>
                <a:gd name="T21" fmla="*/ 424 h 1152"/>
                <a:gd name="T22" fmla="*/ 272 w 1125"/>
                <a:gd name="T23" fmla="*/ 445 h 1152"/>
                <a:gd name="T24" fmla="*/ 239 w 1125"/>
                <a:gd name="T25" fmla="*/ 470 h 1152"/>
                <a:gd name="T26" fmla="*/ 244 w 1125"/>
                <a:gd name="T27" fmla="*/ 499 h 1152"/>
                <a:gd name="T28" fmla="*/ 270 w 1125"/>
                <a:gd name="T29" fmla="*/ 522 h 1152"/>
                <a:gd name="T30" fmla="*/ 289 w 1125"/>
                <a:gd name="T31" fmla="*/ 564 h 1152"/>
                <a:gd name="T32" fmla="*/ 300 w 1125"/>
                <a:gd name="T33" fmla="*/ 644 h 1152"/>
                <a:gd name="T34" fmla="*/ 292 w 1125"/>
                <a:gd name="T35" fmla="*/ 700 h 1152"/>
                <a:gd name="T36" fmla="*/ 280 w 1125"/>
                <a:gd name="T37" fmla="*/ 742 h 1152"/>
                <a:gd name="T38" fmla="*/ 286 w 1125"/>
                <a:gd name="T39" fmla="*/ 782 h 1152"/>
                <a:gd name="T40" fmla="*/ 300 w 1125"/>
                <a:gd name="T41" fmla="*/ 823 h 1152"/>
                <a:gd name="T42" fmla="*/ 286 w 1125"/>
                <a:gd name="T43" fmla="*/ 896 h 1152"/>
                <a:gd name="T44" fmla="*/ 275 w 1125"/>
                <a:gd name="T45" fmla="*/ 990 h 1152"/>
                <a:gd name="T46" fmla="*/ 286 w 1125"/>
                <a:gd name="T47" fmla="*/ 1066 h 1152"/>
                <a:gd name="T48" fmla="*/ 308 w 1125"/>
                <a:gd name="T49" fmla="*/ 1105 h 1152"/>
                <a:gd name="T50" fmla="*/ 349 w 1125"/>
                <a:gd name="T51" fmla="*/ 1134 h 1152"/>
                <a:gd name="T52" fmla="*/ 407 w 1125"/>
                <a:gd name="T53" fmla="*/ 1149 h 1152"/>
                <a:gd name="T54" fmla="*/ 515 w 1125"/>
                <a:gd name="T55" fmla="*/ 1147 h 1152"/>
                <a:gd name="T56" fmla="*/ 641 w 1125"/>
                <a:gd name="T57" fmla="*/ 1132 h 1152"/>
                <a:gd name="T58" fmla="*/ 722 w 1125"/>
                <a:gd name="T59" fmla="*/ 1107 h 1152"/>
                <a:gd name="T60" fmla="*/ 769 w 1125"/>
                <a:gd name="T61" fmla="*/ 1076 h 1152"/>
                <a:gd name="T62" fmla="*/ 785 w 1125"/>
                <a:gd name="T63" fmla="*/ 1045 h 1152"/>
                <a:gd name="T64" fmla="*/ 785 w 1125"/>
                <a:gd name="T65" fmla="*/ 1018 h 1152"/>
                <a:gd name="T66" fmla="*/ 805 w 1125"/>
                <a:gd name="T67" fmla="*/ 901 h 1152"/>
                <a:gd name="T68" fmla="*/ 845 w 1125"/>
                <a:gd name="T69" fmla="*/ 748 h 1152"/>
                <a:gd name="T70" fmla="*/ 766 w 1125"/>
                <a:gd name="T71" fmla="*/ 664 h 1152"/>
                <a:gd name="T72" fmla="*/ 779 w 1125"/>
                <a:gd name="T73" fmla="*/ 656 h 1152"/>
                <a:gd name="T74" fmla="*/ 809 w 1125"/>
                <a:gd name="T75" fmla="*/ 635 h 1152"/>
                <a:gd name="T76" fmla="*/ 838 w 1125"/>
                <a:gd name="T77" fmla="*/ 598 h 1152"/>
                <a:gd name="T78" fmla="*/ 868 w 1125"/>
                <a:gd name="T79" fmla="*/ 452 h 1152"/>
                <a:gd name="T80" fmla="*/ 875 w 1125"/>
                <a:gd name="T81" fmla="*/ 324 h 1152"/>
                <a:gd name="T82" fmla="*/ 865 w 1125"/>
                <a:gd name="T83" fmla="*/ 295 h 1152"/>
                <a:gd name="T84" fmla="*/ 871 w 1125"/>
                <a:gd name="T85" fmla="*/ 284 h 1152"/>
                <a:gd name="T86" fmla="*/ 998 w 1125"/>
                <a:gd name="T87" fmla="*/ 215 h 1152"/>
                <a:gd name="T88" fmla="*/ 1072 w 1125"/>
                <a:gd name="T89" fmla="*/ 161 h 1152"/>
                <a:gd name="T90" fmla="*/ 1118 w 1125"/>
                <a:gd name="T91" fmla="*/ 103 h 1152"/>
                <a:gd name="T92" fmla="*/ 1124 w 1125"/>
                <a:gd name="T93" fmla="*/ 76 h 1152"/>
                <a:gd name="T94" fmla="*/ 1118 w 1125"/>
                <a:gd name="T95" fmla="*/ 57 h 1152"/>
                <a:gd name="T96" fmla="*/ 1091 w 1125"/>
                <a:gd name="T97" fmla="*/ 44 h 1152"/>
                <a:gd name="T98" fmla="*/ 1010 w 1125"/>
                <a:gd name="T99" fmla="*/ 25 h 1152"/>
                <a:gd name="T100" fmla="*/ 854 w 1125"/>
                <a:gd name="T101" fmla="*/ 9 h 1152"/>
                <a:gd name="T102" fmla="*/ 553 w 1125"/>
                <a:gd name="T103" fmla="*/ 0 h 1152"/>
                <a:gd name="T104" fmla="*/ 46 w 1125"/>
                <a:gd name="T105" fmla="*/ 5 h 1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25"/>
                <a:gd name="T160" fmla="*/ 0 h 1152"/>
                <a:gd name="T161" fmla="*/ 1125 w 1125"/>
                <a:gd name="T162" fmla="*/ 1152 h 115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25" h="1152">
                  <a:moveTo>
                    <a:pt x="0" y="5"/>
                  </a:moveTo>
                  <a:lnTo>
                    <a:pt x="7" y="13"/>
                  </a:lnTo>
                  <a:lnTo>
                    <a:pt x="27" y="34"/>
                  </a:lnTo>
                  <a:lnTo>
                    <a:pt x="57" y="63"/>
                  </a:lnTo>
                  <a:lnTo>
                    <a:pt x="96" y="96"/>
                  </a:lnTo>
                  <a:lnTo>
                    <a:pt x="115" y="113"/>
                  </a:lnTo>
                  <a:lnTo>
                    <a:pt x="139" y="132"/>
                  </a:lnTo>
                  <a:lnTo>
                    <a:pt x="165" y="147"/>
                  </a:lnTo>
                  <a:lnTo>
                    <a:pt x="190" y="165"/>
                  </a:lnTo>
                  <a:lnTo>
                    <a:pt x="214" y="178"/>
                  </a:lnTo>
                  <a:lnTo>
                    <a:pt x="241" y="192"/>
                  </a:lnTo>
                  <a:lnTo>
                    <a:pt x="270" y="201"/>
                  </a:lnTo>
                  <a:lnTo>
                    <a:pt x="298" y="209"/>
                  </a:lnTo>
                  <a:lnTo>
                    <a:pt x="338" y="218"/>
                  </a:lnTo>
                  <a:lnTo>
                    <a:pt x="364" y="226"/>
                  </a:lnTo>
                  <a:lnTo>
                    <a:pt x="369" y="230"/>
                  </a:lnTo>
                  <a:lnTo>
                    <a:pt x="372" y="232"/>
                  </a:lnTo>
                  <a:lnTo>
                    <a:pt x="372" y="236"/>
                  </a:lnTo>
                  <a:lnTo>
                    <a:pt x="369" y="238"/>
                  </a:lnTo>
                  <a:lnTo>
                    <a:pt x="358" y="241"/>
                  </a:lnTo>
                  <a:lnTo>
                    <a:pt x="341" y="245"/>
                  </a:lnTo>
                  <a:lnTo>
                    <a:pt x="328" y="249"/>
                  </a:lnTo>
                  <a:lnTo>
                    <a:pt x="316" y="255"/>
                  </a:lnTo>
                  <a:lnTo>
                    <a:pt x="313" y="259"/>
                  </a:lnTo>
                  <a:lnTo>
                    <a:pt x="310" y="266"/>
                  </a:lnTo>
                  <a:lnTo>
                    <a:pt x="310" y="274"/>
                  </a:lnTo>
                  <a:lnTo>
                    <a:pt x="308" y="286"/>
                  </a:lnTo>
                  <a:lnTo>
                    <a:pt x="308" y="312"/>
                  </a:lnTo>
                  <a:lnTo>
                    <a:pt x="308" y="343"/>
                  </a:lnTo>
                  <a:lnTo>
                    <a:pt x="308" y="374"/>
                  </a:lnTo>
                  <a:lnTo>
                    <a:pt x="305" y="403"/>
                  </a:lnTo>
                  <a:lnTo>
                    <a:pt x="303" y="414"/>
                  </a:lnTo>
                  <a:lnTo>
                    <a:pt x="298" y="424"/>
                  </a:lnTo>
                  <a:lnTo>
                    <a:pt x="295" y="431"/>
                  </a:lnTo>
                  <a:lnTo>
                    <a:pt x="286" y="437"/>
                  </a:lnTo>
                  <a:lnTo>
                    <a:pt x="272" y="445"/>
                  </a:lnTo>
                  <a:lnTo>
                    <a:pt x="259" y="452"/>
                  </a:lnTo>
                  <a:lnTo>
                    <a:pt x="247" y="462"/>
                  </a:lnTo>
                  <a:lnTo>
                    <a:pt x="239" y="470"/>
                  </a:lnTo>
                  <a:lnTo>
                    <a:pt x="237" y="479"/>
                  </a:lnTo>
                  <a:lnTo>
                    <a:pt x="237" y="489"/>
                  </a:lnTo>
                  <a:lnTo>
                    <a:pt x="244" y="499"/>
                  </a:lnTo>
                  <a:lnTo>
                    <a:pt x="256" y="508"/>
                  </a:lnTo>
                  <a:lnTo>
                    <a:pt x="264" y="514"/>
                  </a:lnTo>
                  <a:lnTo>
                    <a:pt x="270" y="522"/>
                  </a:lnTo>
                  <a:lnTo>
                    <a:pt x="275" y="529"/>
                  </a:lnTo>
                  <a:lnTo>
                    <a:pt x="280" y="541"/>
                  </a:lnTo>
                  <a:lnTo>
                    <a:pt x="289" y="564"/>
                  </a:lnTo>
                  <a:lnTo>
                    <a:pt x="295" y="591"/>
                  </a:lnTo>
                  <a:lnTo>
                    <a:pt x="298" y="617"/>
                  </a:lnTo>
                  <a:lnTo>
                    <a:pt x="300" y="644"/>
                  </a:lnTo>
                  <a:lnTo>
                    <a:pt x="300" y="667"/>
                  </a:lnTo>
                  <a:lnTo>
                    <a:pt x="298" y="685"/>
                  </a:lnTo>
                  <a:lnTo>
                    <a:pt x="292" y="700"/>
                  </a:lnTo>
                  <a:lnTo>
                    <a:pt x="289" y="713"/>
                  </a:lnTo>
                  <a:lnTo>
                    <a:pt x="283" y="729"/>
                  </a:lnTo>
                  <a:lnTo>
                    <a:pt x="280" y="742"/>
                  </a:lnTo>
                  <a:lnTo>
                    <a:pt x="280" y="756"/>
                  </a:lnTo>
                  <a:lnTo>
                    <a:pt x="280" y="769"/>
                  </a:lnTo>
                  <a:lnTo>
                    <a:pt x="286" y="782"/>
                  </a:lnTo>
                  <a:lnTo>
                    <a:pt x="298" y="796"/>
                  </a:lnTo>
                  <a:lnTo>
                    <a:pt x="300" y="805"/>
                  </a:lnTo>
                  <a:lnTo>
                    <a:pt x="300" y="823"/>
                  </a:lnTo>
                  <a:lnTo>
                    <a:pt x="298" y="842"/>
                  </a:lnTo>
                  <a:lnTo>
                    <a:pt x="292" y="867"/>
                  </a:lnTo>
                  <a:lnTo>
                    <a:pt x="286" y="896"/>
                  </a:lnTo>
                  <a:lnTo>
                    <a:pt x="280" y="926"/>
                  </a:lnTo>
                  <a:lnTo>
                    <a:pt x="277" y="959"/>
                  </a:lnTo>
                  <a:lnTo>
                    <a:pt x="275" y="990"/>
                  </a:lnTo>
                  <a:lnTo>
                    <a:pt x="275" y="1022"/>
                  </a:lnTo>
                  <a:lnTo>
                    <a:pt x="280" y="1053"/>
                  </a:lnTo>
                  <a:lnTo>
                    <a:pt x="286" y="1066"/>
                  </a:lnTo>
                  <a:lnTo>
                    <a:pt x="292" y="1080"/>
                  </a:lnTo>
                  <a:lnTo>
                    <a:pt x="300" y="1093"/>
                  </a:lnTo>
                  <a:lnTo>
                    <a:pt x="308" y="1105"/>
                  </a:lnTo>
                  <a:lnTo>
                    <a:pt x="322" y="1114"/>
                  </a:lnTo>
                  <a:lnTo>
                    <a:pt x="333" y="1124"/>
                  </a:lnTo>
                  <a:lnTo>
                    <a:pt x="349" y="1134"/>
                  </a:lnTo>
                  <a:lnTo>
                    <a:pt x="367" y="1139"/>
                  </a:lnTo>
                  <a:lnTo>
                    <a:pt x="385" y="1145"/>
                  </a:lnTo>
                  <a:lnTo>
                    <a:pt x="407" y="1149"/>
                  </a:lnTo>
                  <a:lnTo>
                    <a:pt x="433" y="1151"/>
                  </a:lnTo>
                  <a:lnTo>
                    <a:pt x="460" y="1151"/>
                  </a:lnTo>
                  <a:lnTo>
                    <a:pt x="515" y="1147"/>
                  </a:lnTo>
                  <a:lnTo>
                    <a:pt x="562" y="1143"/>
                  </a:lnTo>
                  <a:lnTo>
                    <a:pt x="607" y="1137"/>
                  </a:lnTo>
                  <a:lnTo>
                    <a:pt x="641" y="1132"/>
                  </a:lnTo>
                  <a:lnTo>
                    <a:pt x="673" y="1124"/>
                  </a:lnTo>
                  <a:lnTo>
                    <a:pt x="700" y="1114"/>
                  </a:lnTo>
                  <a:lnTo>
                    <a:pt x="722" y="1107"/>
                  </a:lnTo>
                  <a:lnTo>
                    <a:pt x="742" y="1095"/>
                  </a:lnTo>
                  <a:lnTo>
                    <a:pt x="757" y="1086"/>
                  </a:lnTo>
                  <a:lnTo>
                    <a:pt x="769" y="1076"/>
                  </a:lnTo>
                  <a:lnTo>
                    <a:pt x="776" y="1064"/>
                  </a:lnTo>
                  <a:lnTo>
                    <a:pt x="782" y="1055"/>
                  </a:lnTo>
                  <a:lnTo>
                    <a:pt x="785" y="1045"/>
                  </a:lnTo>
                  <a:lnTo>
                    <a:pt x="788" y="1036"/>
                  </a:lnTo>
                  <a:lnTo>
                    <a:pt x="788" y="1026"/>
                  </a:lnTo>
                  <a:lnTo>
                    <a:pt x="785" y="1018"/>
                  </a:lnTo>
                  <a:lnTo>
                    <a:pt x="785" y="993"/>
                  </a:lnTo>
                  <a:lnTo>
                    <a:pt x="793" y="953"/>
                  </a:lnTo>
                  <a:lnTo>
                    <a:pt x="805" y="901"/>
                  </a:lnTo>
                  <a:lnTo>
                    <a:pt x="818" y="846"/>
                  </a:lnTo>
                  <a:lnTo>
                    <a:pt x="832" y="794"/>
                  </a:lnTo>
                  <a:lnTo>
                    <a:pt x="845" y="748"/>
                  </a:lnTo>
                  <a:lnTo>
                    <a:pt x="854" y="717"/>
                  </a:lnTo>
                  <a:lnTo>
                    <a:pt x="857" y="706"/>
                  </a:lnTo>
                  <a:lnTo>
                    <a:pt x="766" y="664"/>
                  </a:lnTo>
                  <a:lnTo>
                    <a:pt x="769" y="664"/>
                  </a:lnTo>
                  <a:lnTo>
                    <a:pt x="775" y="660"/>
                  </a:lnTo>
                  <a:lnTo>
                    <a:pt x="779" y="656"/>
                  </a:lnTo>
                  <a:lnTo>
                    <a:pt x="788" y="650"/>
                  </a:lnTo>
                  <a:lnTo>
                    <a:pt x="799" y="642"/>
                  </a:lnTo>
                  <a:lnTo>
                    <a:pt x="809" y="635"/>
                  </a:lnTo>
                  <a:lnTo>
                    <a:pt x="818" y="627"/>
                  </a:lnTo>
                  <a:lnTo>
                    <a:pt x="826" y="619"/>
                  </a:lnTo>
                  <a:lnTo>
                    <a:pt x="838" y="598"/>
                  </a:lnTo>
                  <a:lnTo>
                    <a:pt x="848" y="560"/>
                  </a:lnTo>
                  <a:lnTo>
                    <a:pt x="860" y="510"/>
                  </a:lnTo>
                  <a:lnTo>
                    <a:pt x="868" y="452"/>
                  </a:lnTo>
                  <a:lnTo>
                    <a:pt x="875" y="395"/>
                  </a:lnTo>
                  <a:lnTo>
                    <a:pt x="875" y="345"/>
                  </a:lnTo>
                  <a:lnTo>
                    <a:pt x="875" y="324"/>
                  </a:lnTo>
                  <a:lnTo>
                    <a:pt x="871" y="307"/>
                  </a:lnTo>
                  <a:lnTo>
                    <a:pt x="868" y="301"/>
                  </a:lnTo>
                  <a:lnTo>
                    <a:pt x="865" y="295"/>
                  </a:lnTo>
                  <a:lnTo>
                    <a:pt x="862" y="291"/>
                  </a:lnTo>
                  <a:lnTo>
                    <a:pt x="857" y="289"/>
                  </a:lnTo>
                  <a:lnTo>
                    <a:pt x="871" y="284"/>
                  </a:lnTo>
                  <a:lnTo>
                    <a:pt x="901" y="268"/>
                  </a:lnTo>
                  <a:lnTo>
                    <a:pt x="947" y="245"/>
                  </a:lnTo>
                  <a:lnTo>
                    <a:pt x="998" y="215"/>
                  </a:lnTo>
                  <a:lnTo>
                    <a:pt x="1025" y="197"/>
                  </a:lnTo>
                  <a:lnTo>
                    <a:pt x="1046" y="180"/>
                  </a:lnTo>
                  <a:lnTo>
                    <a:pt x="1072" y="161"/>
                  </a:lnTo>
                  <a:lnTo>
                    <a:pt x="1091" y="142"/>
                  </a:lnTo>
                  <a:lnTo>
                    <a:pt x="1105" y="122"/>
                  </a:lnTo>
                  <a:lnTo>
                    <a:pt x="1118" y="103"/>
                  </a:lnTo>
                  <a:lnTo>
                    <a:pt x="1121" y="94"/>
                  </a:lnTo>
                  <a:lnTo>
                    <a:pt x="1124" y="84"/>
                  </a:lnTo>
                  <a:lnTo>
                    <a:pt x="1124" y="76"/>
                  </a:lnTo>
                  <a:lnTo>
                    <a:pt x="1124" y="67"/>
                  </a:lnTo>
                  <a:lnTo>
                    <a:pt x="1121" y="63"/>
                  </a:lnTo>
                  <a:lnTo>
                    <a:pt x="1118" y="57"/>
                  </a:lnTo>
                  <a:lnTo>
                    <a:pt x="1113" y="53"/>
                  </a:lnTo>
                  <a:lnTo>
                    <a:pt x="1108" y="50"/>
                  </a:lnTo>
                  <a:lnTo>
                    <a:pt x="1091" y="44"/>
                  </a:lnTo>
                  <a:lnTo>
                    <a:pt x="1069" y="36"/>
                  </a:lnTo>
                  <a:lnTo>
                    <a:pt x="1042" y="30"/>
                  </a:lnTo>
                  <a:lnTo>
                    <a:pt x="1010" y="25"/>
                  </a:lnTo>
                  <a:lnTo>
                    <a:pt x="977" y="21"/>
                  </a:lnTo>
                  <a:lnTo>
                    <a:pt x="940" y="17"/>
                  </a:lnTo>
                  <a:lnTo>
                    <a:pt x="854" y="9"/>
                  </a:lnTo>
                  <a:lnTo>
                    <a:pt x="760" y="5"/>
                  </a:lnTo>
                  <a:lnTo>
                    <a:pt x="658" y="2"/>
                  </a:lnTo>
                  <a:lnTo>
                    <a:pt x="553" y="0"/>
                  </a:lnTo>
                  <a:lnTo>
                    <a:pt x="349" y="0"/>
                  </a:lnTo>
                  <a:lnTo>
                    <a:pt x="172" y="2"/>
                  </a:lnTo>
                  <a:lnTo>
                    <a:pt x="46" y="5"/>
                  </a:lnTo>
                  <a:lnTo>
                    <a:pt x="0" y="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5" name="Freeform 35"/>
            <p:cNvSpPr>
              <a:spLocks/>
            </p:cNvSpPr>
            <p:nvPr/>
          </p:nvSpPr>
          <p:spPr bwMode="auto">
            <a:xfrm>
              <a:off x="2534" y="1604"/>
              <a:ext cx="621" cy="187"/>
            </a:xfrm>
            <a:custGeom>
              <a:avLst/>
              <a:gdLst>
                <a:gd name="T0" fmla="*/ 9 w 621"/>
                <a:gd name="T1" fmla="*/ 0 h 187"/>
                <a:gd name="T2" fmla="*/ 0 w 621"/>
                <a:gd name="T3" fmla="*/ 31 h 187"/>
                <a:gd name="T4" fmla="*/ 17 w 621"/>
                <a:gd name="T5" fmla="*/ 29 h 187"/>
                <a:gd name="T6" fmla="*/ 68 w 621"/>
                <a:gd name="T7" fmla="*/ 27 h 187"/>
                <a:gd name="T8" fmla="*/ 100 w 621"/>
                <a:gd name="T9" fmla="*/ 27 h 187"/>
                <a:gd name="T10" fmla="*/ 139 w 621"/>
                <a:gd name="T11" fmla="*/ 29 h 187"/>
                <a:gd name="T12" fmla="*/ 182 w 621"/>
                <a:gd name="T13" fmla="*/ 31 h 187"/>
                <a:gd name="T14" fmla="*/ 229 w 621"/>
                <a:gd name="T15" fmla="*/ 37 h 187"/>
                <a:gd name="T16" fmla="*/ 279 w 621"/>
                <a:gd name="T17" fmla="*/ 42 h 187"/>
                <a:gd name="T18" fmla="*/ 329 w 621"/>
                <a:gd name="T19" fmla="*/ 52 h 187"/>
                <a:gd name="T20" fmla="*/ 381 w 621"/>
                <a:gd name="T21" fmla="*/ 65 h 187"/>
                <a:gd name="T22" fmla="*/ 431 w 621"/>
                <a:gd name="T23" fmla="*/ 81 h 187"/>
                <a:gd name="T24" fmla="*/ 457 w 621"/>
                <a:gd name="T25" fmla="*/ 90 h 187"/>
                <a:gd name="T26" fmla="*/ 483 w 621"/>
                <a:gd name="T27" fmla="*/ 102 h 187"/>
                <a:gd name="T28" fmla="*/ 507 w 621"/>
                <a:gd name="T29" fmla="*/ 112 h 187"/>
                <a:gd name="T30" fmla="*/ 530 w 621"/>
                <a:gd name="T31" fmla="*/ 125 h 187"/>
                <a:gd name="T32" fmla="*/ 554 w 621"/>
                <a:gd name="T33" fmla="*/ 138 h 187"/>
                <a:gd name="T34" fmla="*/ 576 w 621"/>
                <a:gd name="T35" fmla="*/ 154 h 187"/>
                <a:gd name="T36" fmla="*/ 598 w 621"/>
                <a:gd name="T37" fmla="*/ 169 h 187"/>
                <a:gd name="T38" fmla="*/ 620 w 621"/>
                <a:gd name="T39" fmla="*/ 186 h 187"/>
                <a:gd name="T40" fmla="*/ 618 w 621"/>
                <a:gd name="T41" fmla="*/ 179 h 187"/>
                <a:gd name="T42" fmla="*/ 609 w 621"/>
                <a:gd name="T43" fmla="*/ 160 h 187"/>
                <a:gd name="T44" fmla="*/ 600 w 621"/>
                <a:gd name="T45" fmla="*/ 146 h 187"/>
                <a:gd name="T46" fmla="*/ 585 w 621"/>
                <a:gd name="T47" fmla="*/ 131 h 187"/>
                <a:gd name="T48" fmla="*/ 566 w 621"/>
                <a:gd name="T49" fmla="*/ 113 h 187"/>
                <a:gd name="T50" fmla="*/ 540 w 621"/>
                <a:gd name="T51" fmla="*/ 98 h 187"/>
                <a:gd name="T52" fmla="*/ 507 w 621"/>
                <a:gd name="T53" fmla="*/ 81 h 187"/>
                <a:gd name="T54" fmla="*/ 467 w 621"/>
                <a:gd name="T55" fmla="*/ 64 h 187"/>
                <a:gd name="T56" fmla="*/ 443 w 621"/>
                <a:gd name="T57" fmla="*/ 56 h 187"/>
                <a:gd name="T58" fmla="*/ 417 w 621"/>
                <a:gd name="T59" fmla="*/ 48 h 187"/>
                <a:gd name="T60" fmla="*/ 389 w 621"/>
                <a:gd name="T61" fmla="*/ 41 h 187"/>
                <a:gd name="T62" fmla="*/ 359 w 621"/>
                <a:gd name="T63" fmla="*/ 33 h 187"/>
                <a:gd name="T64" fmla="*/ 324 w 621"/>
                <a:gd name="T65" fmla="*/ 27 h 187"/>
                <a:gd name="T66" fmla="*/ 289 w 621"/>
                <a:gd name="T67" fmla="*/ 21 h 187"/>
                <a:gd name="T68" fmla="*/ 250 w 621"/>
                <a:gd name="T69" fmla="*/ 16 h 187"/>
                <a:gd name="T70" fmla="*/ 209 w 621"/>
                <a:gd name="T71" fmla="*/ 10 h 187"/>
                <a:gd name="T72" fmla="*/ 163 w 621"/>
                <a:gd name="T73" fmla="*/ 6 h 187"/>
                <a:gd name="T74" fmla="*/ 116 w 621"/>
                <a:gd name="T75" fmla="*/ 4 h 187"/>
                <a:gd name="T76" fmla="*/ 63 w 621"/>
                <a:gd name="T77" fmla="*/ 0 h 187"/>
                <a:gd name="T78" fmla="*/ 9 w 621"/>
                <a:gd name="T79" fmla="*/ 0 h 1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1"/>
                <a:gd name="T121" fmla="*/ 0 h 187"/>
                <a:gd name="T122" fmla="*/ 621 w 621"/>
                <a:gd name="T123" fmla="*/ 187 h 1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1" h="187">
                  <a:moveTo>
                    <a:pt x="9" y="0"/>
                  </a:moveTo>
                  <a:lnTo>
                    <a:pt x="0" y="31"/>
                  </a:lnTo>
                  <a:lnTo>
                    <a:pt x="17" y="29"/>
                  </a:lnTo>
                  <a:lnTo>
                    <a:pt x="68" y="27"/>
                  </a:lnTo>
                  <a:lnTo>
                    <a:pt x="100" y="27"/>
                  </a:lnTo>
                  <a:lnTo>
                    <a:pt x="139" y="29"/>
                  </a:lnTo>
                  <a:lnTo>
                    <a:pt x="182" y="31"/>
                  </a:lnTo>
                  <a:lnTo>
                    <a:pt x="229" y="37"/>
                  </a:lnTo>
                  <a:lnTo>
                    <a:pt x="279" y="42"/>
                  </a:lnTo>
                  <a:lnTo>
                    <a:pt x="329" y="52"/>
                  </a:lnTo>
                  <a:lnTo>
                    <a:pt x="381" y="65"/>
                  </a:lnTo>
                  <a:lnTo>
                    <a:pt x="431" y="81"/>
                  </a:lnTo>
                  <a:lnTo>
                    <a:pt x="457" y="90"/>
                  </a:lnTo>
                  <a:lnTo>
                    <a:pt x="483" y="102"/>
                  </a:lnTo>
                  <a:lnTo>
                    <a:pt x="507" y="112"/>
                  </a:lnTo>
                  <a:lnTo>
                    <a:pt x="530" y="125"/>
                  </a:lnTo>
                  <a:lnTo>
                    <a:pt x="554" y="138"/>
                  </a:lnTo>
                  <a:lnTo>
                    <a:pt x="576" y="154"/>
                  </a:lnTo>
                  <a:lnTo>
                    <a:pt x="598" y="169"/>
                  </a:lnTo>
                  <a:lnTo>
                    <a:pt x="620" y="186"/>
                  </a:lnTo>
                  <a:lnTo>
                    <a:pt x="618" y="179"/>
                  </a:lnTo>
                  <a:lnTo>
                    <a:pt x="609" y="160"/>
                  </a:lnTo>
                  <a:lnTo>
                    <a:pt x="600" y="146"/>
                  </a:lnTo>
                  <a:lnTo>
                    <a:pt x="585" y="131"/>
                  </a:lnTo>
                  <a:lnTo>
                    <a:pt x="566" y="113"/>
                  </a:lnTo>
                  <a:lnTo>
                    <a:pt x="540" y="98"/>
                  </a:lnTo>
                  <a:lnTo>
                    <a:pt x="507" y="81"/>
                  </a:lnTo>
                  <a:lnTo>
                    <a:pt x="467" y="64"/>
                  </a:lnTo>
                  <a:lnTo>
                    <a:pt x="443" y="56"/>
                  </a:lnTo>
                  <a:lnTo>
                    <a:pt x="417" y="48"/>
                  </a:lnTo>
                  <a:lnTo>
                    <a:pt x="389" y="41"/>
                  </a:lnTo>
                  <a:lnTo>
                    <a:pt x="359" y="33"/>
                  </a:lnTo>
                  <a:lnTo>
                    <a:pt x="324" y="27"/>
                  </a:lnTo>
                  <a:lnTo>
                    <a:pt x="289" y="21"/>
                  </a:lnTo>
                  <a:lnTo>
                    <a:pt x="250" y="16"/>
                  </a:lnTo>
                  <a:lnTo>
                    <a:pt x="209" y="10"/>
                  </a:lnTo>
                  <a:lnTo>
                    <a:pt x="163" y="6"/>
                  </a:lnTo>
                  <a:lnTo>
                    <a:pt x="116" y="4"/>
                  </a:lnTo>
                  <a:lnTo>
                    <a:pt x="63" y="0"/>
                  </a:lnTo>
                  <a:lnTo>
                    <a:pt x="9" y="0"/>
                  </a:lnTo>
                </a:path>
              </a:pathLst>
            </a:custGeom>
            <a:solidFill>
              <a:srgbClr val="CC33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6" name="Freeform 36"/>
            <p:cNvSpPr>
              <a:spLocks/>
            </p:cNvSpPr>
            <p:nvPr/>
          </p:nvSpPr>
          <p:spPr bwMode="auto">
            <a:xfrm>
              <a:off x="2534" y="1604"/>
              <a:ext cx="621" cy="187"/>
            </a:xfrm>
            <a:custGeom>
              <a:avLst/>
              <a:gdLst>
                <a:gd name="T0" fmla="*/ 9 w 621"/>
                <a:gd name="T1" fmla="*/ 0 h 187"/>
                <a:gd name="T2" fmla="*/ 0 w 621"/>
                <a:gd name="T3" fmla="*/ 31 h 187"/>
                <a:gd name="T4" fmla="*/ 17 w 621"/>
                <a:gd name="T5" fmla="*/ 29 h 187"/>
                <a:gd name="T6" fmla="*/ 68 w 621"/>
                <a:gd name="T7" fmla="*/ 27 h 187"/>
                <a:gd name="T8" fmla="*/ 100 w 621"/>
                <a:gd name="T9" fmla="*/ 27 h 187"/>
                <a:gd name="T10" fmla="*/ 139 w 621"/>
                <a:gd name="T11" fmla="*/ 29 h 187"/>
                <a:gd name="T12" fmla="*/ 182 w 621"/>
                <a:gd name="T13" fmla="*/ 31 h 187"/>
                <a:gd name="T14" fmla="*/ 229 w 621"/>
                <a:gd name="T15" fmla="*/ 37 h 187"/>
                <a:gd name="T16" fmla="*/ 279 w 621"/>
                <a:gd name="T17" fmla="*/ 42 h 187"/>
                <a:gd name="T18" fmla="*/ 329 w 621"/>
                <a:gd name="T19" fmla="*/ 52 h 187"/>
                <a:gd name="T20" fmla="*/ 381 w 621"/>
                <a:gd name="T21" fmla="*/ 65 h 187"/>
                <a:gd name="T22" fmla="*/ 431 w 621"/>
                <a:gd name="T23" fmla="*/ 81 h 187"/>
                <a:gd name="T24" fmla="*/ 457 w 621"/>
                <a:gd name="T25" fmla="*/ 90 h 187"/>
                <a:gd name="T26" fmla="*/ 483 w 621"/>
                <a:gd name="T27" fmla="*/ 102 h 187"/>
                <a:gd name="T28" fmla="*/ 507 w 621"/>
                <a:gd name="T29" fmla="*/ 112 h 187"/>
                <a:gd name="T30" fmla="*/ 530 w 621"/>
                <a:gd name="T31" fmla="*/ 125 h 187"/>
                <a:gd name="T32" fmla="*/ 554 w 621"/>
                <a:gd name="T33" fmla="*/ 138 h 187"/>
                <a:gd name="T34" fmla="*/ 576 w 621"/>
                <a:gd name="T35" fmla="*/ 154 h 187"/>
                <a:gd name="T36" fmla="*/ 598 w 621"/>
                <a:gd name="T37" fmla="*/ 169 h 187"/>
                <a:gd name="T38" fmla="*/ 620 w 621"/>
                <a:gd name="T39" fmla="*/ 186 h 187"/>
                <a:gd name="T40" fmla="*/ 618 w 621"/>
                <a:gd name="T41" fmla="*/ 179 h 187"/>
                <a:gd name="T42" fmla="*/ 609 w 621"/>
                <a:gd name="T43" fmla="*/ 160 h 187"/>
                <a:gd name="T44" fmla="*/ 600 w 621"/>
                <a:gd name="T45" fmla="*/ 146 h 187"/>
                <a:gd name="T46" fmla="*/ 585 w 621"/>
                <a:gd name="T47" fmla="*/ 131 h 187"/>
                <a:gd name="T48" fmla="*/ 566 w 621"/>
                <a:gd name="T49" fmla="*/ 113 h 187"/>
                <a:gd name="T50" fmla="*/ 540 w 621"/>
                <a:gd name="T51" fmla="*/ 98 h 187"/>
                <a:gd name="T52" fmla="*/ 507 w 621"/>
                <a:gd name="T53" fmla="*/ 81 h 187"/>
                <a:gd name="T54" fmla="*/ 467 w 621"/>
                <a:gd name="T55" fmla="*/ 64 h 187"/>
                <a:gd name="T56" fmla="*/ 443 w 621"/>
                <a:gd name="T57" fmla="*/ 56 h 187"/>
                <a:gd name="T58" fmla="*/ 417 w 621"/>
                <a:gd name="T59" fmla="*/ 48 h 187"/>
                <a:gd name="T60" fmla="*/ 389 w 621"/>
                <a:gd name="T61" fmla="*/ 41 h 187"/>
                <a:gd name="T62" fmla="*/ 359 w 621"/>
                <a:gd name="T63" fmla="*/ 33 h 187"/>
                <a:gd name="T64" fmla="*/ 324 w 621"/>
                <a:gd name="T65" fmla="*/ 27 h 187"/>
                <a:gd name="T66" fmla="*/ 289 w 621"/>
                <a:gd name="T67" fmla="*/ 21 h 187"/>
                <a:gd name="T68" fmla="*/ 250 w 621"/>
                <a:gd name="T69" fmla="*/ 16 h 187"/>
                <a:gd name="T70" fmla="*/ 209 w 621"/>
                <a:gd name="T71" fmla="*/ 10 h 187"/>
                <a:gd name="T72" fmla="*/ 163 w 621"/>
                <a:gd name="T73" fmla="*/ 6 h 187"/>
                <a:gd name="T74" fmla="*/ 116 w 621"/>
                <a:gd name="T75" fmla="*/ 4 h 187"/>
                <a:gd name="T76" fmla="*/ 63 w 621"/>
                <a:gd name="T77" fmla="*/ 0 h 187"/>
                <a:gd name="T78" fmla="*/ 9 w 621"/>
                <a:gd name="T79" fmla="*/ 0 h 1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1"/>
                <a:gd name="T121" fmla="*/ 0 h 187"/>
                <a:gd name="T122" fmla="*/ 621 w 621"/>
                <a:gd name="T123" fmla="*/ 187 h 1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1" h="187">
                  <a:moveTo>
                    <a:pt x="9" y="0"/>
                  </a:moveTo>
                  <a:lnTo>
                    <a:pt x="0" y="31"/>
                  </a:lnTo>
                  <a:lnTo>
                    <a:pt x="17" y="29"/>
                  </a:lnTo>
                  <a:lnTo>
                    <a:pt x="68" y="27"/>
                  </a:lnTo>
                  <a:lnTo>
                    <a:pt x="100" y="27"/>
                  </a:lnTo>
                  <a:lnTo>
                    <a:pt x="139" y="29"/>
                  </a:lnTo>
                  <a:lnTo>
                    <a:pt x="182" y="31"/>
                  </a:lnTo>
                  <a:lnTo>
                    <a:pt x="229" y="37"/>
                  </a:lnTo>
                  <a:lnTo>
                    <a:pt x="279" y="42"/>
                  </a:lnTo>
                  <a:lnTo>
                    <a:pt x="329" y="52"/>
                  </a:lnTo>
                  <a:lnTo>
                    <a:pt x="381" y="65"/>
                  </a:lnTo>
                  <a:lnTo>
                    <a:pt x="431" y="81"/>
                  </a:lnTo>
                  <a:lnTo>
                    <a:pt x="457" y="90"/>
                  </a:lnTo>
                  <a:lnTo>
                    <a:pt x="483" y="102"/>
                  </a:lnTo>
                  <a:lnTo>
                    <a:pt x="507" y="112"/>
                  </a:lnTo>
                  <a:lnTo>
                    <a:pt x="530" y="125"/>
                  </a:lnTo>
                  <a:lnTo>
                    <a:pt x="554" y="138"/>
                  </a:lnTo>
                  <a:lnTo>
                    <a:pt x="576" y="154"/>
                  </a:lnTo>
                  <a:lnTo>
                    <a:pt x="598" y="169"/>
                  </a:lnTo>
                  <a:lnTo>
                    <a:pt x="620" y="186"/>
                  </a:lnTo>
                  <a:lnTo>
                    <a:pt x="618" y="179"/>
                  </a:lnTo>
                  <a:lnTo>
                    <a:pt x="609" y="160"/>
                  </a:lnTo>
                  <a:lnTo>
                    <a:pt x="600" y="146"/>
                  </a:lnTo>
                  <a:lnTo>
                    <a:pt x="585" y="131"/>
                  </a:lnTo>
                  <a:lnTo>
                    <a:pt x="566" y="113"/>
                  </a:lnTo>
                  <a:lnTo>
                    <a:pt x="540" y="98"/>
                  </a:lnTo>
                  <a:lnTo>
                    <a:pt x="507" y="81"/>
                  </a:lnTo>
                  <a:lnTo>
                    <a:pt x="467" y="64"/>
                  </a:lnTo>
                  <a:lnTo>
                    <a:pt x="443" y="56"/>
                  </a:lnTo>
                  <a:lnTo>
                    <a:pt x="417" y="48"/>
                  </a:lnTo>
                  <a:lnTo>
                    <a:pt x="389" y="41"/>
                  </a:lnTo>
                  <a:lnTo>
                    <a:pt x="359" y="33"/>
                  </a:lnTo>
                  <a:lnTo>
                    <a:pt x="324" y="27"/>
                  </a:lnTo>
                  <a:lnTo>
                    <a:pt x="289" y="21"/>
                  </a:lnTo>
                  <a:lnTo>
                    <a:pt x="250" y="16"/>
                  </a:lnTo>
                  <a:lnTo>
                    <a:pt x="209" y="10"/>
                  </a:lnTo>
                  <a:lnTo>
                    <a:pt x="163" y="6"/>
                  </a:lnTo>
                  <a:lnTo>
                    <a:pt x="116" y="4"/>
                  </a:lnTo>
                  <a:lnTo>
                    <a:pt x="63" y="0"/>
                  </a:lnTo>
                  <a:lnTo>
                    <a:pt x="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87" name="Freeform 37"/>
            <p:cNvSpPr>
              <a:spLocks/>
            </p:cNvSpPr>
            <p:nvPr/>
          </p:nvSpPr>
          <p:spPr bwMode="auto">
            <a:xfrm>
              <a:off x="2369" y="1629"/>
              <a:ext cx="1320" cy="888"/>
            </a:xfrm>
            <a:custGeom>
              <a:avLst/>
              <a:gdLst>
                <a:gd name="T0" fmla="*/ 113 w 1320"/>
                <a:gd name="T1" fmla="*/ 250 h 888"/>
                <a:gd name="T2" fmla="*/ 110 w 1320"/>
                <a:gd name="T3" fmla="*/ 288 h 888"/>
                <a:gd name="T4" fmla="*/ 99 w 1320"/>
                <a:gd name="T5" fmla="*/ 344 h 888"/>
                <a:gd name="T6" fmla="*/ 84 w 1320"/>
                <a:gd name="T7" fmla="*/ 380 h 888"/>
                <a:gd name="T8" fmla="*/ 73 w 1320"/>
                <a:gd name="T9" fmla="*/ 399 h 888"/>
                <a:gd name="T10" fmla="*/ 60 w 1320"/>
                <a:gd name="T11" fmla="*/ 411 h 888"/>
                <a:gd name="T12" fmla="*/ 49 w 1320"/>
                <a:gd name="T13" fmla="*/ 426 h 888"/>
                <a:gd name="T14" fmla="*/ 38 w 1320"/>
                <a:gd name="T15" fmla="*/ 459 h 888"/>
                <a:gd name="T16" fmla="*/ 35 w 1320"/>
                <a:gd name="T17" fmla="*/ 512 h 888"/>
                <a:gd name="T18" fmla="*/ 35 w 1320"/>
                <a:gd name="T19" fmla="*/ 564 h 888"/>
                <a:gd name="T20" fmla="*/ 29 w 1320"/>
                <a:gd name="T21" fmla="*/ 614 h 888"/>
                <a:gd name="T22" fmla="*/ 14 w 1320"/>
                <a:gd name="T23" fmla="*/ 668 h 888"/>
                <a:gd name="T24" fmla="*/ 3 w 1320"/>
                <a:gd name="T25" fmla="*/ 710 h 888"/>
                <a:gd name="T26" fmla="*/ 0 w 1320"/>
                <a:gd name="T27" fmla="*/ 750 h 888"/>
                <a:gd name="T28" fmla="*/ 8 w 1320"/>
                <a:gd name="T29" fmla="*/ 779 h 888"/>
                <a:gd name="T30" fmla="*/ 20 w 1320"/>
                <a:gd name="T31" fmla="*/ 794 h 888"/>
                <a:gd name="T32" fmla="*/ 35 w 1320"/>
                <a:gd name="T33" fmla="*/ 810 h 888"/>
                <a:gd name="T34" fmla="*/ 57 w 1320"/>
                <a:gd name="T35" fmla="*/ 821 h 888"/>
                <a:gd name="T36" fmla="*/ 86 w 1320"/>
                <a:gd name="T37" fmla="*/ 829 h 888"/>
                <a:gd name="T38" fmla="*/ 124 w 1320"/>
                <a:gd name="T39" fmla="*/ 835 h 888"/>
                <a:gd name="T40" fmla="*/ 259 w 1320"/>
                <a:gd name="T41" fmla="*/ 837 h 888"/>
                <a:gd name="T42" fmla="*/ 591 w 1320"/>
                <a:gd name="T43" fmla="*/ 842 h 888"/>
                <a:gd name="T44" fmla="*/ 952 w 1320"/>
                <a:gd name="T45" fmla="*/ 852 h 888"/>
                <a:gd name="T46" fmla="*/ 1159 w 1320"/>
                <a:gd name="T47" fmla="*/ 865 h 888"/>
                <a:gd name="T48" fmla="*/ 1226 w 1320"/>
                <a:gd name="T49" fmla="*/ 875 h 888"/>
                <a:gd name="T50" fmla="*/ 1246 w 1320"/>
                <a:gd name="T51" fmla="*/ 883 h 888"/>
                <a:gd name="T52" fmla="*/ 1255 w 1320"/>
                <a:gd name="T53" fmla="*/ 877 h 888"/>
                <a:gd name="T54" fmla="*/ 1270 w 1320"/>
                <a:gd name="T55" fmla="*/ 812 h 888"/>
                <a:gd name="T56" fmla="*/ 1295 w 1320"/>
                <a:gd name="T57" fmla="*/ 716 h 888"/>
                <a:gd name="T58" fmla="*/ 1311 w 1320"/>
                <a:gd name="T59" fmla="*/ 626 h 888"/>
                <a:gd name="T60" fmla="*/ 1313 w 1320"/>
                <a:gd name="T61" fmla="*/ 564 h 888"/>
                <a:gd name="T62" fmla="*/ 1319 w 1320"/>
                <a:gd name="T63" fmla="*/ 495 h 888"/>
                <a:gd name="T64" fmla="*/ 1313 w 1320"/>
                <a:gd name="T65" fmla="*/ 438 h 888"/>
                <a:gd name="T66" fmla="*/ 1299 w 1320"/>
                <a:gd name="T67" fmla="*/ 399 h 888"/>
                <a:gd name="T68" fmla="*/ 1279 w 1320"/>
                <a:gd name="T69" fmla="*/ 363 h 888"/>
                <a:gd name="T70" fmla="*/ 1244 w 1320"/>
                <a:gd name="T71" fmla="*/ 330 h 888"/>
                <a:gd name="T72" fmla="*/ 1167 w 1320"/>
                <a:gd name="T73" fmla="*/ 276 h 888"/>
                <a:gd name="T74" fmla="*/ 1051 w 1320"/>
                <a:gd name="T75" fmla="*/ 198 h 888"/>
                <a:gd name="T76" fmla="*/ 952 w 1320"/>
                <a:gd name="T77" fmla="*/ 142 h 888"/>
                <a:gd name="T78" fmla="*/ 835 w 1320"/>
                <a:gd name="T79" fmla="*/ 88 h 888"/>
                <a:gd name="T80" fmla="*/ 733 w 1320"/>
                <a:gd name="T81" fmla="*/ 52 h 888"/>
                <a:gd name="T82" fmla="*/ 658 w 1320"/>
                <a:gd name="T83" fmla="*/ 33 h 888"/>
                <a:gd name="T84" fmla="*/ 579 w 1320"/>
                <a:gd name="T85" fmla="*/ 17 h 888"/>
                <a:gd name="T86" fmla="*/ 492 w 1320"/>
                <a:gd name="T87" fmla="*/ 8 h 888"/>
                <a:gd name="T88" fmla="*/ 402 w 1320"/>
                <a:gd name="T89" fmla="*/ 2 h 888"/>
                <a:gd name="T90" fmla="*/ 305 w 1320"/>
                <a:gd name="T91" fmla="*/ 2 h 888"/>
                <a:gd name="T92" fmla="*/ 241 w 1320"/>
                <a:gd name="T93" fmla="*/ 6 h 888"/>
                <a:gd name="T94" fmla="*/ 218 w 1320"/>
                <a:gd name="T95" fmla="*/ 14 h 888"/>
                <a:gd name="T96" fmla="*/ 191 w 1320"/>
                <a:gd name="T97" fmla="*/ 31 h 888"/>
                <a:gd name="T98" fmla="*/ 160 w 1320"/>
                <a:gd name="T99" fmla="*/ 65 h 888"/>
                <a:gd name="T100" fmla="*/ 139 w 1320"/>
                <a:gd name="T101" fmla="*/ 106 h 888"/>
                <a:gd name="T102" fmla="*/ 121 w 1320"/>
                <a:gd name="T103" fmla="*/ 171 h 888"/>
                <a:gd name="T104" fmla="*/ 116 w 1320"/>
                <a:gd name="T105" fmla="*/ 232 h 8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0"/>
                <a:gd name="T160" fmla="*/ 0 h 888"/>
                <a:gd name="T161" fmla="*/ 1320 w 1320"/>
                <a:gd name="T162" fmla="*/ 888 h 8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0" h="888">
                  <a:moveTo>
                    <a:pt x="116" y="242"/>
                  </a:moveTo>
                  <a:lnTo>
                    <a:pt x="113" y="250"/>
                  </a:lnTo>
                  <a:lnTo>
                    <a:pt x="113" y="265"/>
                  </a:lnTo>
                  <a:lnTo>
                    <a:pt x="110" y="288"/>
                  </a:lnTo>
                  <a:lnTo>
                    <a:pt x="105" y="315"/>
                  </a:lnTo>
                  <a:lnTo>
                    <a:pt x="99" y="344"/>
                  </a:lnTo>
                  <a:lnTo>
                    <a:pt x="89" y="369"/>
                  </a:lnTo>
                  <a:lnTo>
                    <a:pt x="84" y="380"/>
                  </a:lnTo>
                  <a:lnTo>
                    <a:pt x="78" y="392"/>
                  </a:lnTo>
                  <a:lnTo>
                    <a:pt x="73" y="399"/>
                  </a:lnTo>
                  <a:lnTo>
                    <a:pt x="64" y="405"/>
                  </a:lnTo>
                  <a:lnTo>
                    <a:pt x="60" y="411"/>
                  </a:lnTo>
                  <a:lnTo>
                    <a:pt x="54" y="418"/>
                  </a:lnTo>
                  <a:lnTo>
                    <a:pt x="49" y="426"/>
                  </a:lnTo>
                  <a:lnTo>
                    <a:pt x="43" y="436"/>
                  </a:lnTo>
                  <a:lnTo>
                    <a:pt x="38" y="459"/>
                  </a:lnTo>
                  <a:lnTo>
                    <a:pt x="35" y="486"/>
                  </a:lnTo>
                  <a:lnTo>
                    <a:pt x="35" y="512"/>
                  </a:lnTo>
                  <a:lnTo>
                    <a:pt x="35" y="539"/>
                  </a:lnTo>
                  <a:lnTo>
                    <a:pt x="35" y="564"/>
                  </a:lnTo>
                  <a:lnTo>
                    <a:pt x="35" y="587"/>
                  </a:lnTo>
                  <a:lnTo>
                    <a:pt x="29" y="614"/>
                  </a:lnTo>
                  <a:lnTo>
                    <a:pt x="20" y="649"/>
                  </a:lnTo>
                  <a:lnTo>
                    <a:pt x="14" y="668"/>
                  </a:lnTo>
                  <a:lnTo>
                    <a:pt x="8" y="689"/>
                  </a:lnTo>
                  <a:lnTo>
                    <a:pt x="3" y="710"/>
                  </a:lnTo>
                  <a:lnTo>
                    <a:pt x="0" y="731"/>
                  </a:lnTo>
                  <a:lnTo>
                    <a:pt x="0" y="750"/>
                  </a:lnTo>
                  <a:lnTo>
                    <a:pt x="6" y="770"/>
                  </a:lnTo>
                  <a:lnTo>
                    <a:pt x="8" y="779"/>
                  </a:lnTo>
                  <a:lnTo>
                    <a:pt x="14" y="787"/>
                  </a:lnTo>
                  <a:lnTo>
                    <a:pt x="20" y="794"/>
                  </a:lnTo>
                  <a:lnTo>
                    <a:pt x="28" y="802"/>
                  </a:lnTo>
                  <a:lnTo>
                    <a:pt x="35" y="810"/>
                  </a:lnTo>
                  <a:lnTo>
                    <a:pt x="46" y="816"/>
                  </a:lnTo>
                  <a:lnTo>
                    <a:pt x="57" y="821"/>
                  </a:lnTo>
                  <a:lnTo>
                    <a:pt x="73" y="825"/>
                  </a:lnTo>
                  <a:lnTo>
                    <a:pt x="86" y="829"/>
                  </a:lnTo>
                  <a:lnTo>
                    <a:pt x="105" y="833"/>
                  </a:lnTo>
                  <a:lnTo>
                    <a:pt x="124" y="835"/>
                  </a:lnTo>
                  <a:lnTo>
                    <a:pt x="145" y="835"/>
                  </a:lnTo>
                  <a:lnTo>
                    <a:pt x="259" y="837"/>
                  </a:lnTo>
                  <a:lnTo>
                    <a:pt x="413" y="839"/>
                  </a:lnTo>
                  <a:lnTo>
                    <a:pt x="591" y="842"/>
                  </a:lnTo>
                  <a:lnTo>
                    <a:pt x="777" y="846"/>
                  </a:lnTo>
                  <a:lnTo>
                    <a:pt x="952" y="852"/>
                  </a:lnTo>
                  <a:lnTo>
                    <a:pt x="1100" y="860"/>
                  </a:lnTo>
                  <a:lnTo>
                    <a:pt x="1159" y="865"/>
                  </a:lnTo>
                  <a:lnTo>
                    <a:pt x="1206" y="871"/>
                  </a:lnTo>
                  <a:lnTo>
                    <a:pt x="1226" y="875"/>
                  </a:lnTo>
                  <a:lnTo>
                    <a:pt x="1238" y="879"/>
                  </a:lnTo>
                  <a:lnTo>
                    <a:pt x="1246" y="883"/>
                  </a:lnTo>
                  <a:lnTo>
                    <a:pt x="1252" y="887"/>
                  </a:lnTo>
                  <a:lnTo>
                    <a:pt x="1255" y="877"/>
                  </a:lnTo>
                  <a:lnTo>
                    <a:pt x="1263" y="850"/>
                  </a:lnTo>
                  <a:lnTo>
                    <a:pt x="1270" y="812"/>
                  </a:lnTo>
                  <a:lnTo>
                    <a:pt x="1281" y="766"/>
                  </a:lnTo>
                  <a:lnTo>
                    <a:pt x="1295" y="716"/>
                  </a:lnTo>
                  <a:lnTo>
                    <a:pt x="1302" y="668"/>
                  </a:lnTo>
                  <a:lnTo>
                    <a:pt x="1311" y="626"/>
                  </a:lnTo>
                  <a:lnTo>
                    <a:pt x="1313" y="593"/>
                  </a:lnTo>
                  <a:lnTo>
                    <a:pt x="1313" y="564"/>
                  </a:lnTo>
                  <a:lnTo>
                    <a:pt x="1316" y="530"/>
                  </a:lnTo>
                  <a:lnTo>
                    <a:pt x="1319" y="495"/>
                  </a:lnTo>
                  <a:lnTo>
                    <a:pt x="1316" y="457"/>
                  </a:lnTo>
                  <a:lnTo>
                    <a:pt x="1313" y="438"/>
                  </a:lnTo>
                  <a:lnTo>
                    <a:pt x="1308" y="418"/>
                  </a:lnTo>
                  <a:lnTo>
                    <a:pt x="1299" y="399"/>
                  </a:lnTo>
                  <a:lnTo>
                    <a:pt x="1293" y="382"/>
                  </a:lnTo>
                  <a:lnTo>
                    <a:pt x="1279" y="363"/>
                  </a:lnTo>
                  <a:lnTo>
                    <a:pt x="1263" y="346"/>
                  </a:lnTo>
                  <a:lnTo>
                    <a:pt x="1244" y="330"/>
                  </a:lnTo>
                  <a:lnTo>
                    <a:pt x="1223" y="313"/>
                  </a:lnTo>
                  <a:lnTo>
                    <a:pt x="1167" y="276"/>
                  </a:lnTo>
                  <a:lnTo>
                    <a:pt x="1095" y="227"/>
                  </a:lnTo>
                  <a:lnTo>
                    <a:pt x="1051" y="198"/>
                  </a:lnTo>
                  <a:lnTo>
                    <a:pt x="1007" y="169"/>
                  </a:lnTo>
                  <a:lnTo>
                    <a:pt x="952" y="142"/>
                  </a:lnTo>
                  <a:lnTo>
                    <a:pt x="897" y="113"/>
                  </a:lnTo>
                  <a:lnTo>
                    <a:pt x="835" y="88"/>
                  </a:lnTo>
                  <a:lnTo>
                    <a:pt x="768" y="64"/>
                  </a:lnTo>
                  <a:lnTo>
                    <a:pt x="733" y="52"/>
                  </a:lnTo>
                  <a:lnTo>
                    <a:pt x="696" y="42"/>
                  </a:lnTo>
                  <a:lnTo>
                    <a:pt x="658" y="33"/>
                  </a:lnTo>
                  <a:lnTo>
                    <a:pt x="620" y="25"/>
                  </a:lnTo>
                  <a:lnTo>
                    <a:pt x="579" y="17"/>
                  </a:lnTo>
                  <a:lnTo>
                    <a:pt x="538" y="12"/>
                  </a:lnTo>
                  <a:lnTo>
                    <a:pt x="492" y="8"/>
                  </a:lnTo>
                  <a:lnTo>
                    <a:pt x="448" y="4"/>
                  </a:lnTo>
                  <a:lnTo>
                    <a:pt x="402" y="2"/>
                  </a:lnTo>
                  <a:lnTo>
                    <a:pt x="354" y="0"/>
                  </a:lnTo>
                  <a:lnTo>
                    <a:pt x="305" y="2"/>
                  </a:lnTo>
                  <a:lnTo>
                    <a:pt x="255" y="6"/>
                  </a:lnTo>
                  <a:lnTo>
                    <a:pt x="241" y="6"/>
                  </a:lnTo>
                  <a:lnTo>
                    <a:pt x="227" y="10"/>
                  </a:lnTo>
                  <a:lnTo>
                    <a:pt x="218" y="14"/>
                  </a:lnTo>
                  <a:lnTo>
                    <a:pt x="206" y="17"/>
                  </a:lnTo>
                  <a:lnTo>
                    <a:pt x="191" y="31"/>
                  </a:lnTo>
                  <a:lnTo>
                    <a:pt x="174" y="46"/>
                  </a:lnTo>
                  <a:lnTo>
                    <a:pt x="160" y="65"/>
                  </a:lnTo>
                  <a:lnTo>
                    <a:pt x="148" y="85"/>
                  </a:lnTo>
                  <a:lnTo>
                    <a:pt x="139" y="106"/>
                  </a:lnTo>
                  <a:lnTo>
                    <a:pt x="131" y="127"/>
                  </a:lnTo>
                  <a:lnTo>
                    <a:pt x="121" y="171"/>
                  </a:lnTo>
                  <a:lnTo>
                    <a:pt x="116" y="207"/>
                  </a:lnTo>
                  <a:lnTo>
                    <a:pt x="116" y="232"/>
                  </a:lnTo>
                  <a:lnTo>
                    <a:pt x="116" y="242"/>
                  </a:lnTo>
                </a:path>
              </a:pathLst>
            </a:custGeom>
            <a:solidFill>
              <a:srgbClr val="CC33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8" name="Freeform 38"/>
            <p:cNvSpPr>
              <a:spLocks/>
            </p:cNvSpPr>
            <p:nvPr/>
          </p:nvSpPr>
          <p:spPr bwMode="auto">
            <a:xfrm>
              <a:off x="3323" y="2293"/>
              <a:ext cx="180" cy="128"/>
            </a:xfrm>
            <a:custGeom>
              <a:avLst/>
              <a:gdLst>
                <a:gd name="T0" fmla="*/ 63 w 180"/>
                <a:gd name="T1" fmla="*/ 0 h 128"/>
                <a:gd name="T2" fmla="*/ 177 w 180"/>
                <a:gd name="T3" fmla="*/ 29 h 128"/>
                <a:gd name="T4" fmla="*/ 177 w 180"/>
                <a:gd name="T5" fmla="*/ 33 h 128"/>
                <a:gd name="T6" fmla="*/ 179 w 180"/>
                <a:gd name="T7" fmla="*/ 40 h 128"/>
                <a:gd name="T8" fmla="*/ 177 w 180"/>
                <a:gd name="T9" fmla="*/ 50 h 128"/>
                <a:gd name="T10" fmla="*/ 174 w 180"/>
                <a:gd name="T11" fmla="*/ 65 h 128"/>
                <a:gd name="T12" fmla="*/ 170 w 180"/>
                <a:gd name="T13" fmla="*/ 73 h 128"/>
                <a:gd name="T14" fmla="*/ 165 w 180"/>
                <a:gd name="T15" fmla="*/ 81 h 128"/>
                <a:gd name="T16" fmla="*/ 159 w 180"/>
                <a:gd name="T17" fmla="*/ 88 h 128"/>
                <a:gd name="T18" fmla="*/ 153 w 180"/>
                <a:gd name="T19" fmla="*/ 96 h 128"/>
                <a:gd name="T20" fmla="*/ 144 w 180"/>
                <a:gd name="T21" fmla="*/ 104 h 128"/>
                <a:gd name="T22" fmla="*/ 133 w 180"/>
                <a:gd name="T23" fmla="*/ 111 h 128"/>
                <a:gd name="T24" fmla="*/ 120 w 180"/>
                <a:gd name="T25" fmla="*/ 119 h 128"/>
                <a:gd name="T26" fmla="*/ 104 w 180"/>
                <a:gd name="T27" fmla="*/ 127 h 128"/>
                <a:gd name="T28" fmla="*/ 0 w 180"/>
                <a:gd name="T29" fmla="*/ 100 h 128"/>
                <a:gd name="T30" fmla="*/ 63 w 180"/>
                <a:gd name="T31" fmla="*/ 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128"/>
                <a:gd name="T50" fmla="*/ 180 w 180"/>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128">
                  <a:moveTo>
                    <a:pt x="63" y="0"/>
                  </a:moveTo>
                  <a:lnTo>
                    <a:pt x="177" y="29"/>
                  </a:lnTo>
                  <a:lnTo>
                    <a:pt x="177" y="33"/>
                  </a:lnTo>
                  <a:lnTo>
                    <a:pt x="179" y="40"/>
                  </a:lnTo>
                  <a:lnTo>
                    <a:pt x="177" y="50"/>
                  </a:lnTo>
                  <a:lnTo>
                    <a:pt x="174" y="65"/>
                  </a:lnTo>
                  <a:lnTo>
                    <a:pt x="170" y="73"/>
                  </a:lnTo>
                  <a:lnTo>
                    <a:pt x="165" y="81"/>
                  </a:lnTo>
                  <a:lnTo>
                    <a:pt x="159" y="88"/>
                  </a:lnTo>
                  <a:lnTo>
                    <a:pt x="153" y="96"/>
                  </a:lnTo>
                  <a:lnTo>
                    <a:pt x="144" y="104"/>
                  </a:lnTo>
                  <a:lnTo>
                    <a:pt x="133" y="111"/>
                  </a:lnTo>
                  <a:lnTo>
                    <a:pt x="120" y="119"/>
                  </a:lnTo>
                  <a:lnTo>
                    <a:pt x="104" y="127"/>
                  </a:lnTo>
                  <a:lnTo>
                    <a:pt x="0" y="100"/>
                  </a:lnTo>
                  <a:lnTo>
                    <a:pt x="63"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89" name="Freeform 39"/>
            <p:cNvSpPr>
              <a:spLocks/>
            </p:cNvSpPr>
            <p:nvPr/>
          </p:nvSpPr>
          <p:spPr bwMode="auto">
            <a:xfrm>
              <a:off x="3323" y="2293"/>
              <a:ext cx="180" cy="128"/>
            </a:xfrm>
            <a:custGeom>
              <a:avLst/>
              <a:gdLst>
                <a:gd name="T0" fmla="*/ 63 w 180"/>
                <a:gd name="T1" fmla="*/ 0 h 128"/>
                <a:gd name="T2" fmla="*/ 177 w 180"/>
                <a:gd name="T3" fmla="*/ 29 h 128"/>
                <a:gd name="T4" fmla="*/ 177 w 180"/>
                <a:gd name="T5" fmla="*/ 33 h 128"/>
                <a:gd name="T6" fmla="*/ 179 w 180"/>
                <a:gd name="T7" fmla="*/ 40 h 128"/>
                <a:gd name="T8" fmla="*/ 177 w 180"/>
                <a:gd name="T9" fmla="*/ 50 h 128"/>
                <a:gd name="T10" fmla="*/ 174 w 180"/>
                <a:gd name="T11" fmla="*/ 65 h 128"/>
                <a:gd name="T12" fmla="*/ 170 w 180"/>
                <a:gd name="T13" fmla="*/ 73 h 128"/>
                <a:gd name="T14" fmla="*/ 165 w 180"/>
                <a:gd name="T15" fmla="*/ 81 h 128"/>
                <a:gd name="T16" fmla="*/ 159 w 180"/>
                <a:gd name="T17" fmla="*/ 88 h 128"/>
                <a:gd name="T18" fmla="*/ 153 w 180"/>
                <a:gd name="T19" fmla="*/ 96 h 128"/>
                <a:gd name="T20" fmla="*/ 144 w 180"/>
                <a:gd name="T21" fmla="*/ 104 h 128"/>
                <a:gd name="T22" fmla="*/ 133 w 180"/>
                <a:gd name="T23" fmla="*/ 111 h 128"/>
                <a:gd name="T24" fmla="*/ 120 w 180"/>
                <a:gd name="T25" fmla="*/ 119 h 128"/>
                <a:gd name="T26" fmla="*/ 104 w 180"/>
                <a:gd name="T27" fmla="*/ 127 h 128"/>
                <a:gd name="T28" fmla="*/ 0 w 180"/>
                <a:gd name="T29" fmla="*/ 100 h 128"/>
                <a:gd name="T30" fmla="*/ 63 w 180"/>
                <a:gd name="T31" fmla="*/ 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128"/>
                <a:gd name="T50" fmla="*/ 180 w 180"/>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128">
                  <a:moveTo>
                    <a:pt x="63" y="0"/>
                  </a:moveTo>
                  <a:lnTo>
                    <a:pt x="177" y="29"/>
                  </a:lnTo>
                  <a:lnTo>
                    <a:pt x="177" y="33"/>
                  </a:lnTo>
                  <a:lnTo>
                    <a:pt x="179" y="40"/>
                  </a:lnTo>
                  <a:lnTo>
                    <a:pt x="177" y="50"/>
                  </a:lnTo>
                  <a:lnTo>
                    <a:pt x="174" y="65"/>
                  </a:lnTo>
                  <a:lnTo>
                    <a:pt x="170" y="73"/>
                  </a:lnTo>
                  <a:lnTo>
                    <a:pt x="165" y="81"/>
                  </a:lnTo>
                  <a:lnTo>
                    <a:pt x="159" y="88"/>
                  </a:lnTo>
                  <a:lnTo>
                    <a:pt x="153" y="96"/>
                  </a:lnTo>
                  <a:lnTo>
                    <a:pt x="144" y="104"/>
                  </a:lnTo>
                  <a:lnTo>
                    <a:pt x="133" y="111"/>
                  </a:lnTo>
                  <a:lnTo>
                    <a:pt x="120" y="119"/>
                  </a:lnTo>
                  <a:lnTo>
                    <a:pt x="104" y="127"/>
                  </a:lnTo>
                  <a:lnTo>
                    <a:pt x="0" y="100"/>
                  </a:lnTo>
                  <a:lnTo>
                    <a:pt x="63"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90" name="Freeform 40"/>
            <p:cNvSpPr>
              <a:spLocks/>
            </p:cNvSpPr>
            <p:nvPr/>
          </p:nvSpPr>
          <p:spPr bwMode="auto">
            <a:xfrm>
              <a:off x="2397" y="1635"/>
              <a:ext cx="1263" cy="786"/>
            </a:xfrm>
            <a:custGeom>
              <a:avLst/>
              <a:gdLst>
                <a:gd name="T0" fmla="*/ 151 w 1263"/>
                <a:gd name="T1" fmla="*/ 25 h 786"/>
                <a:gd name="T2" fmla="*/ 87 w 1263"/>
                <a:gd name="T3" fmla="*/ 125 h 786"/>
                <a:gd name="T4" fmla="*/ 59 w 1263"/>
                <a:gd name="T5" fmla="*/ 196 h 786"/>
                <a:gd name="T6" fmla="*/ 64 w 1263"/>
                <a:gd name="T7" fmla="*/ 232 h 786"/>
                <a:gd name="T8" fmla="*/ 87 w 1263"/>
                <a:gd name="T9" fmla="*/ 259 h 786"/>
                <a:gd name="T10" fmla="*/ 140 w 1263"/>
                <a:gd name="T11" fmla="*/ 290 h 786"/>
                <a:gd name="T12" fmla="*/ 169 w 1263"/>
                <a:gd name="T13" fmla="*/ 297 h 786"/>
                <a:gd name="T14" fmla="*/ 99 w 1263"/>
                <a:gd name="T15" fmla="*/ 309 h 786"/>
                <a:gd name="T16" fmla="*/ 92 w 1263"/>
                <a:gd name="T17" fmla="*/ 351 h 786"/>
                <a:gd name="T18" fmla="*/ 59 w 1263"/>
                <a:gd name="T19" fmla="*/ 393 h 786"/>
                <a:gd name="T20" fmla="*/ 17 w 1263"/>
                <a:gd name="T21" fmla="*/ 445 h 786"/>
                <a:gd name="T22" fmla="*/ 0 w 1263"/>
                <a:gd name="T23" fmla="*/ 489 h 786"/>
                <a:gd name="T24" fmla="*/ 14 w 1263"/>
                <a:gd name="T25" fmla="*/ 537 h 786"/>
                <a:gd name="T26" fmla="*/ 70 w 1263"/>
                <a:gd name="T27" fmla="*/ 579 h 786"/>
                <a:gd name="T28" fmla="*/ 233 w 1263"/>
                <a:gd name="T29" fmla="*/ 622 h 786"/>
                <a:gd name="T30" fmla="*/ 549 w 1263"/>
                <a:gd name="T31" fmla="*/ 673 h 786"/>
                <a:gd name="T32" fmla="*/ 787 w 1263"/>
                <a:gd name="T33" fmla="*/ 714 h 786"/>
                <a:gd name="T34" fmla="*/ 898 w 1263"/>
                <a:gd name="T35" fmla="*/ 748 h 786"/>
                <a:gd name="T36" fmla="*/ 1047 w 1263"/>
                <a:gd name="T37" fmla="*/ 781 h 786"/>
                <a:gd name="T38" fmla="*/ 1138 w 1263"/>
                <a:gd name="T39" fmla="*/ 785 h 786"/>
                <a:gd name="T40" fmla="*/ 1202 w 1263"/>
                <a:gd name="T41" fmla="*/ 769 h 786"/>
                <a:gd name="T42" fmla="*/ 1230 w 1263"/>
                <a:gd name="T43" fmla="*/ 748 h 786"/>
                <a:gd name="T44" fmla="*/ 1259 w 1263"/>
                <a:gd name="T45" fmla="*/ 706 h 786"/>
                <a:gd name="T46" fmla="*/ 1259 w 1263"/>
                <a:gd name="T47" fmla="*/ 673 h 786"/>
                <a:gd name="T48" fmla="*/ 1240 w 1263"/>
                <a:gd name="T49" fmla="*/ 650 h 786"/>
                <a:gd name="T50" fmla="*/ 1208 w 1263"/>
                <a:gd name="T51" fmla="*/ 637 h 786"/>
                <a:gd name="T52" fmla="*/ 1101 w 1263"/>
                <a:gd name="T53" fmla="*/ 620 h 786"/>
                <a:gd name="T54" fmla="*/ 810 w 1263"/>
                <a:gd name="T55" fmla="*/ 558 h 786"/>
                <a:gd name="T56" fmla="*/ 549 w 1263"/>
                <a:gd name="T57" fmla="*/ 501 h 786"/>
                <a:gd name="T58" fmla="*/ 381 w 1263"/>
                <a:gd name="T59" fmla="*/ 495 h 786"/>
                <a:gd name="T60" fmla="*/ 426 w 1263"/>
                <a:gd name="T61" fmla="*/ 485 h 786"/>
                <a:gd name="T62" fmla="*/ 498 w 1263"/>
                <a:gd name="T63" fmla="*/ 487 h 786"/>
                <a:gd name="T64" fmla="*/ 554 w 1263"/>
                <a:gd name="T65" fmla="*/ 506 h 786"/>
                <a:gd name="T66" fmla="*/ 544 w 1263"/>
                <a:gd name="T67" fmla="*/ 503 h 786"/>
                <a:gd name="T68" fmla="*/ 525 w 1263"/>
                <a:gd name="T69" fmla="*/ 495 h 786"/>
                <a:gd name="T70" fmla="*/ 547 w 1263"/>
                <a:gd name="T71" fmla="*/ 462 h 786"/>
                <a:gd name="T72" fmla="*/ 581 w 1263"/>
                <a:gd name="T73" fmla="*/ 403 h 786"/>
                <a:gd name="T74" fmla="*/ 581 w 1263"/>
                <a:gd name="T75" fmla="*/ 374 h 786"/>
                <a:gd name="T76" fmla="*/ 551 w 1263"/>
                <a:gd name="T77" fmla="*/ 361 h 786"/>
                <a:gd name="T78" fmla="*/ 528 w 1263"/>
                <a:gd name="T79" fmla="*/ 355 h 786"/>
                <a:gd name="T80" fmla="*/ 624 w 1263"/>
                <a:gd name="T81" fmla="*/ 232 h 786"/>
                <a:gd name="T82" fmla="*/ 656 w 1263"/>
                <a:gd name="T83" fmla="*/ 232 h 786"/>
                <a:gd name="T84" fmla="*/ 699 w 1263"/>
                <a:gd name="T85" fmla="*/ 228 h 786"/>
                <a:gd name="T86" fmla="*/ 708 w 1263"/>
                <a:gd name="T87" fmla="*/ 221 h 7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3"/>
                <a:gd name="T133" fmla="*/ 0 h 786"/>
                <a:gd name="T134" fmla="*/ 1263 w 1263"/>
                <a:gd name="T135" fmla="*/ 786 h 7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3" h="786">
                  <a:moveTo>
                    <a:pt x="169" y="0"/>
                  </a:moveTo>
                  <a:lnTo>
                    <a:pt x="163" y="6"/>
                  </a:lnTo>
                  <a:lnTo>
                    <a:pt x="151" y="25"/>
                  </a:lnTo>
                  <a:lnTo>
                    <a:pt x="128" y="54"/>
                  </a:lnTo>
                  <a:lnTo>
                    <a:pt x="107" y="88"/>
                  </a:lnTo>
                  <a:lnTo>
                    <a:pt x="87" y="125"/>
                  </a:lnTo>
                  <a:lnTo>
                    <a:pt x="70" y="161"/>
                  </a:lnTo>
                  <a:lnTo>
                    <a:pt x="61" y="178"/>
                  </a:lnTo>
                  <a:lnTo>
                    <a:pt x="59" y="196"/>
                  </a:lnTo>
                  <a:lnTo>
                    <a:pt x="59" y="209"/>
                  </a:lnTo>
                  <a:lnTo>
                    <a:pt x="59" y="223"/>
                  </a:lnTo>
                  <a:lnTo>
                    <a:pt x="64" y="232"/>
                  </a:lnTo>
                  <a:lnTo>
                    <a:pt x="70" y="244"/>
                  </a:lnTo>
                  <a:lnTo>
                    <a:pt x="78" y="251"/>
                  </a:lnTo>
                  <a:lnTo>
                    <a:pt x="87" y="259"/>
                  </a:lnTo>
                  <a:lnTo>
                    <a:pt x="105" y="272"/>
                  </a:lnTo>
                  <a:lnTo>
                    <a:pt x="124" y="282"/>
                  </a:lnTo>
                  <a:lnTo>
                    <a:pt x="140" y="290"/>
                  </a:lnTo>
                  <a:lnTo>
                    <a:pt x="156" y="295"/>
                  </a:lnTo>
                  <a:lnTo>
                    <a:pt x="166" y="297"/>
                  </a:lnTo>
                  <a:lnTo>
                    <a:pt x="169" y="297"/>
                  </a:lnTo>
                  <a:lnTo>
                    <a:pt x="99" y="297"/>
                  </a:lnTo>
                  <a:lnTo>
                    <a:pt x="99" y="301"/>
                  </a:lnTo>
                  <a:lnTo>
                    <a:pt x="99" y="309"/>
                  </a:lnTo>
                  <a:lnTo>
                    <a:pt x="96" y="320"/>
                  </a:lnTo>
                  <a:lnTo>
                    <a:pt x="94" y="334"/>
                  </a:lnTo>
                  <a:lnTo>
                    <a:pt x="92" y="351"/>
                  </a:lnTo>
                  <a:lnTo>
                    <a:pt x="84" y="366"/>
                  </a:lnTo>
                  <a:lnTo>
                    <a:pt x="73" y="382"/>
                  </a:lnTo>
                  <a:lnTo>
                    <a:pt x="59" y="393"/>
                  </a:lnTo>
                  <a:lnTo>
                    <a:pt x="43" y="411"/>
                  </a:lnTo>
                  <a:lnTo>
                    <a:pt x="25" y="432"/>
                  </a:lnTo>
                  <a:lnTo>
                    <a:pt x="17" y="445"/>
                  </a:lnTo>
                  <a:lnTo>
                    <a:pt x="8" y="460"/>
                  </a:lnTo>
                  <a:lnTo>
                    <a:pt x="3" y="474"/>
                  </a:lnTo>
                  <a:lnTo>
                    <a:pt x="0" y="489"/>
                  </a:lnTo>
                  <a:lnTo>
                    <a:pt x="0" y="506"/>
                  </a:lnTo>
                  <a:lnTo>
                    <a:pt x="3" y="522"/>
                  </a:lnTo>
                  <a:lnTo>
                    <a:pt x="14" y="537"/>
                  </a:lnTo>
                  <a:lnTo>
                    <a:pt x="25" y="552"/>
                  </a:lnTo>
                  <a:lnTo>
                    <a:pt x="43" y="566"/>
                  </a:lnTo>
                  <a:lnTo>
                    <a:pt x="70" y="579"/>
                  </a:lnTo>
                  <a:lnTo>
                    <a:pt x="102" y="591"/>
                  </a:lnTo>
                  <a:lnTo>
                    <a:pt x="140" y="602"/>
                  </a:lnTo>
                  <a:lnTo>
                    <a:pt x="233" y="622"/>
                  </a:lnTo>
                  <a:lnTo>
                    <a:pt x="335" y="639"/>
                  </a:lnTo>
                  <a:lnTo>
                    <a:pt x="443" y="658"/>
                  </a:lnTo>
                  <a:lnTo>
                    <a:pt x="549" y="673"/>
                  </a:lnTo>
                  <a:lnTo>
                    <a:pt x="646" y="689"/>
                  </a:lnTo>
                  <a:lnTo>
                    <a:pt x="729" y="702"/>
                  </a:lnTo>
                  <a:lnTo>
                    <a:pt x="787" y="714"/>
                  </a:lnTo>
                  <a:lnTo>
                    <a:pt x="822" y="723"/>
                  </a:lnTo>
                  <a:lnTo>
                    <a:pt x="852" y="733"/>
                  </a:lnTo>
                  <a:lnTo>
                    <a:pt x="898" y="748"/>
                  </a:lnTo>
                  <a:lnTo>
                    <a:pt x="953" y="764"/>
                  </a:lnTo>
                  <a:lnTo>
                    <a:pt x="1015" y="775"/>
                  </a:lnTo>
                  <a:lnTo>
                    <a:pt x="1047" y="781"/>
                  </a:lnTo>
                  <a:lnTo>
                    <a:pt x="1079" y="783"/>
                  </a:lnTo>
                  <a:lnTo>
                    <a:pt x="1108" y="785"/>
                  </a:lnTo>
                  <a:lnTo>
                    <a:pt x="1138" y="785"/>
                  </a:lnTo>
                  <a:lnTo>
                    <a:pt x="1168" y="781"/>
                  </a:lnTo>
                  <a:lnTo>
                    <a:pt x="1192" y="773"/>
                  </a:lnTo>
                  <a:lnTo>
                    <a:pt x="1202" y="769"/>
                  </a:lnTo>
                  <a:lnTo>
                    <a:pt x="1213" y="764"/>
                  </a:lnTo>
                  <a:lnTo>
                    <a:pt x="1222" y="756"/>
                  </a:lnTo>
                  <a:lnTo>
                    <a:pt x="1230" y="748"/>
                  </a:lnTo>
                  <a:lnTo>
                    <a:pt x="1242" y="733"/>
                  </a:lnTo>
                  <a:lnTo>
                    <a:pt x="1251" y="719"/>
                  </a:lnTo>
                  <a:lnTo>
                    <a:pt x="1259" y="706"/>
                  </a:lnTo>
                  <a:lnTo>
                    <a:pt x="1262" y="694"/>
                  </a:lnTo>
                  <a:lnTo>
                    <a:pt x="1262" y="683"/>
                  </a:lnTo>
                  <a:lnTo>
                    <a:pt x="1259" y="673"/>
                  </a:lnTo>
                  <a:lnTo>
                    <a:pt x="1256" y="666"/>
                  </a:lnTo>
                  <a:lnTo>
                    <a:pt x="1248" y="658"/>
                  </a:lnTo>
                  <a:lnTo>
                    <a:pt x="1240" y="650"/>
                  </a:lnTo>
                  <a:lnTo>
                    <a:pt x="1233" y="645"/>
                  </a:lnTo>
                  <a:lnTo>
                    <a:pt x="1219" y="641"/>
                  </a:lnTo>
                  <a:lnTo>
                    <a:pt x="1208" y="637"/>
                  </a:lnTo>
                  <a:lnTo>
                    <a:pt x="1178" y="629"/>
                  </a:lnTo>
                  <a:lnTo>
                    <a:pt x="1149" y="627"/>
                  </a:lnTo>
                  <a:lnTo>
                    <a:pt x="1101" y="620"/>
                  </a:lnTo>
                  <a:lnTo>
                    <a:pt x="1018" y="604"/>
                  </a:lnTo>
                  <a:lnTo>
                    <a:pt x="919" y="583"/>
                  </a:lnTo>
                  <a:lnTo>
                    <a:pt x="810" y="558"/>
                  </a:lnTo>
                  <a:lnTo>
                    <a:pt x="702" y="535"/>
                  </a:lnTo>
                  <a:lnTo>
                    <a:pt x="611" y="514"/>
                  </a:lnTo>
                  <a:lnTo>
                    <a:pt x="549" y="501"/>
                  </a:lnTo>
                  <a:lnTo>
                    <a:pt x="525" y="495"/>
                  </a:lnTo>
                  <a:lnTo>
                    <a:pt x="378" y="495"/>
                  </a:lnTo>
                  <a:lnTo>
                    <a:pt x="381" y="495"/>
                  </a:lnTo>
                  <a:lnTo>
                    <a:pt x="391" y="491"/>
                  </a:lnTo>
                  <a:lnTo>
                    <a:pt x="405" y="489"/>
                  </a:lnTo>
                  <a:lnTo>
                    <a:pt x="426" y="485"/>
                  </a:lnTo>
                  <a:lnTo>
                    <a:pt x="448" y="483"/>
                  </a:lnTo>
                  <a:lnTo>
                    <a:pt x="475" y="485"/>
                  </a:lnTo>
                  <a:lnTo>
                    <a:pt x="498" y="487"/>
                  </a:lnTo>
                  <a:lnTo>
                    <a:pt x="525" y="495"/>
                  </a:lnTo>
                  <a:lnTo>
                    <a:pt x="547" y="503"/>
                  </a:lnTo>
                  <a:lnTo>
                    <a:pt x="554" y="506"/>
                  </a:lnTo>
                  <a:lnTo>
                    <a:pt x="557" y="506"/>
                  </a:lnTo>
                  <a:lnTo>
                    <a:pt x="551" y="505"/>
                  </a:lnTo>
                  <a:lnTo>
                    <a:pt x="544" y="503"/>
                  </a:lnTo>
                  <a:lnTo>
                    <a:pt x="536" y="499"/>
                  </a:lnTo>
                  <a:lnTo>
                    <a:pt x="528" y="497"/>
                  </a:lnTo>
                  <a:lnTo>
                    <a:pt x="525" y="495"/>
                  </a:lnTo>
                  <a:lnTo>
                    <a:pt x="528" y="491"/>
                  </a:lnTo>
                  <a:lnTo>
                    <a:pt x="536" y="480"/>
                  </a:lnTo>
                  <a:lnTo>
                    <a:pt x="547" y="462"/>
                  </a:lnTo>
                  <a:lnTo>
                    <a:pt x="560" y="443"/>
                  </a:lnTo>
                  <a:lnTo>
                    <a:pt x="571" y="422"/>
                  </a:lnTo>
                  <a:lnTo>
                    <a:pt x="581" y="403"/>
                  </a:lnTo>
                  <a:lnTo>
                    <a:pt x="586" y="387"/>
                  </a:lnTo>
                  <a:lnTo>
                    <a:pt x="586" y="378"/>
                  </a:lnTo>
                  <a:lnTo>
                    <a:pt x="581" y="374"/>
                  </a:lnTo>
                  <a:lnTo>
                    <a:pt x="574" y="368"/>
                  </a:lnTo>
                  <a:lnTo>
                    <a:pt x="563" y="364"/>
                  </a:lnTo>
                  <a:lnTo>
                    <a:pt x="551" y="361"/>
                  </a:lnTo>
                  <a:lnTo>
                    <a:pt x="542" y="357"/>
                  </a:lnTo>
                  <a:lnTo>
                    <a:pt x="533" y="355"/>
                  </a:lnTo>
                  <a:lnTo>
                    <a:pt x="528" y="355"/>
                  </a:lnTo>
                  <a:lnTo>
                    <a:pt x="525" y="353"/>
                  </a:lnTo>
                  <a:lnTo>
                    <a:pt x="606" y="338"/>
                  </a:lnTo>
                  <a:lnTo>
                    <a:pt x="624" y="232"/>
                  </a:lnTo>
                  <a:lnTo>
                    <a:pt x="630" y="232"/>
                  </a:lnTo>
                  <a:lnTo>
                    <a:pt x="641" y="232"/>
                  </a:lnTo>
                  <a:lnTo>
                    <a:pt x="656" y="232"/>
                  </a:lnTo>
                  <a:lnTo>
                    <a:pt x="673" y="232"/>
                  </a:lnTo>
                  <a:lnTo>
                    <a:pt x="688" y="230"/>
                  </a:lnTo>
                  <a:lnTo>
                    <a:pt x="699" y="228"/>
                  </a:lnTo>
                  <a:lnTo>
                    <a:pt x="705" y="226"/>
                  </a:lnTo>
                  <a:lnTo>
                    <a:pt x="708" y="223"/>
                  </a:lnTo>
                  <a:lnTo>
                    <a:pt x="708" y="221"/>
                  </a:lnTo>
                  <a:lnTo>
                    <a:pt x="705" y="217"/>
                  </a:lnTo>
                  <a:lnTo>
                    <a:pt x="169" y="0"/>
                  </a:lnTo>
                </a:path>
              </a:pathLst>
            </a:custGeom>
            <a:solidFill>
              <a:srgbClr val="CC33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sp>
          <p:nvSpPr>
            <p:cNvPr id="77891" name="Freeform 41"/>
            <p:cNvSpPr>
              <a:spLocks/>
            </p:cNvSpPr>
            <p:nvPr/>
          </p:nvSpPr>
          <p:spPr bwMode="auto">
            <a:xfrm>
              <a:off x="2415" y="1635"/>
              <a:ext cx="1008" cy="786"/>
            </a:xfrm>
            <a:custGeom>
              <a:avLst/>
              <a:gdLst>
                <a:gd name="T0" fmla="*/ 130 w 1008"/>
                <a:gd name="T1" fmla="*/ 6 h 786"/>
                <a:gd name="T2" fmla="*/ 102 w 1008"/>
                <a:gd name="T3" fmla="*/ 54 h 786"/>
                <a:gd name="T4" fmla="*/ 69 w 1008"/>
                <a:gd name="T5" fmla="*/ 125 h 786"/>
                <a:gd name="T6" fmla="*/ 49 w 1008"/>
                <a:gd name="T7" fmla="*/ 178 h 786"/>
                <a:gd name="T8" fmla="*/ 47 w 1008"/>
                <a:gd name="T9" fmla="*/ 209 h 786"/>
                <a:gd name="T10" fmla="*/ 51 w 1008"/>
                <a:gd name="T11" fmla="*/ 232 h 786"/>
                <a:gd name="T12" fmla="*/ 62 w 1008"/>
                <a:gd name="T13" fmla="*/ 251 h 786"/>
                <a:gd name="T14" fmla="*/ 84 w 1008"/>
                <a:gd name="T15" fmla="*/ 272 h 786"/>
                <a:gd name="T16" fmla="*/ 111 w 1008"/>
                <a:gd name="T17" fmla="*/ 290 h 786"/>
                <a:gd name="T18" fmla="*/ 133 w 1008"/>
                <a:gd name="T19" fmla="*/ 297 h 786"/>
                <a:gd name="T20" fmla="*/ 79 w 1008"/>
                <a:gd name="T21" fmla="*/ 297 h 786"/>
                <a:gd name="T22" fmla="*/ 79 w 1008"/>
                <a:gd name="T23" fmla="*/ 309 h 786"/>
                <a:gd name="T24" fmla="*/ 75 w 1008"/>
                <a:gd name="T25" fmla="*/ 334 h 786"/>
                <a:gd name="T26" fmla="*/ 67 w 1008"/>
                <a:gd name="T27" fmla="*/ 366 h 786"/>
                <a:gd name="T28" fmla="*/ 47 w 1008"/>
                <a:gd name="T29" fmla="*/ 393 h 786"/>
                <a:gd name="T30" fmla="*/ 20 w 1008"/>
                <a:gd name="T31" fmla="*/ 432 h 786"/>
                <a:gd name="T32" fmla="*/ 7 w 1008"/>
                <a:gd name="T33" fmla="*/ 460 h 786"/>
                <a:gd name="T34" fmla="*/ 0 w 1008"/>
                <a:gd name="T35" fmla="*/ 489 h 786"/>
                <a:gd name="T36" fmla="*/ 2 w 1008"/>
                <a:gd name="T37" fmla="*/ 522 h 786"/>
                <a:gd name="T38" fmla="*/ 20 w 1008"/>
                <a:gd name="T39" fmla="*/ 552 h 786"/>
                <a:gd name="T40" fmla="*/ 56 w 1008"/>
                <a:gd name="T41" fmla="*/ 579 h 786"/>
                <a:gd name="T42" fmla="*/ 111 w 1008"/>
                <a:gd name="T43" fmla="*/ 602 h 786"/>
                <a:gd name="T44" fmla="*/ 267 w 1008"/>
                <a:gd name="T45" fmla="*/ 639 h 786"/>
                <a:gd name="T46" fmla="*/ 438 w 1008"/>
                <a:gd name="T47" fmla="*/ 673 h 786"/>
                <a:gd name="T48" fmla="*/ 581 w 1008"/>
                <a:gd name="T49" fmla="*/ 702 h 786"/>
                <a:gd name="T50" fmla="*/ 656 w 1008"/>
                <a:gd name="T51" fmla="*/ 723 h 786"/>
                <a:gd name="T52" fmla="*/ 716 w 1008"/>
                <a:gd name="T53" fmla="*/ 748 h 786"/>
                <a:gd name="T54" fmla="*/ 810 w 1008"/>
                <a:gd name="T55" fmla="*/ 775 h 786"/>
                <a:gd name="T56" fmla="*/ 861 w 1008"/>
                <a:gd name="T57" fmla="*/ 783 h 786"/>
                <a:gd name="T58" fmla="*/ 908 w 1008"/>
                <a:gd name="T59" fmla="*/ 785 h 786"/>
                <a:gd name="T60" fmla="*/ 951 w 1008"/>
                <a:gd name="T61" fmla="*/ 773 h 786"/>
                <a:gd name="T62" fmla="*/ 968 w 1008"/>
                <a:gd name="T63" fmla="*/ 764 h 786"/>
                <a:gd name="T64" fmla="*/ 981 w 1008"/>
                <a:gd name="T65" fmla="*/ 748 h 786"/>
                <a:gd name="T66" fmla="*/ 998 w 1008"/>
                <a:gd name="T67" fmla="*/ 719 h 786"/>
                <a:gd name="T68" fmla="*/ 1007 w 1008"/>
                <a:gd name="T69" fmla="*/ 694 h 786"/>
                <a:gd name="T70" fmla="*/ 1005 w 1008"/>
                <a:gd name="T71" fmla="*/ 673 h 786"/>
                <a:gd name="T72" fmla="*/ 996 w 1008"/>
                <a:gd name="T73" fmla="*/ 658 h 786"/>
                <a:gd name="T74" fmla="*/ 984 w 1008"/>
                <a:gd name="T75" fmla="*/ 645 h 786"/>
                <a:gd name="T76" fmla="*/ 964 w 1008"/>
                <a:gd name="T77" fmla="*/ 637 h 786"/>
                <a:gd name="T78" fmla="*/ 917 w 1008"/>
                <a:gd name="T79" fmla="*/ 627 h 786"/>
                <a:gd name="T80" fmla="*/ 812 w 1008"/>
                <a:gd name="T81" fmla="*/ 604 h 786"/>
                <a:gd name="T82" fmla="*/ 646 w 1008"/>
                <a:gd name="T83" fmla="*/ 558 h 786"/>
                <a:gd name="T84" fmla="*/ 488 w 1008"/>
                <a:gd name="T85" fmla="*/ 514 h 786"/>
                <a:gd name="T86" fmla="*/ 419 w 1008"/>
                <a:gd name="T87" fmla="*/ 495 h 786"/>
                <a:gd name="T88" fmla="*/ 304 w 1008"/>
                <a:gd name="T89" fmla="*/ 495 h 786"/>
                <a:gd name="T90" fmla="*/ 323 w 1008"/>
                <a:gd name="T91" fmla="*/ 489 h 786"/>
                <a:gd name="T92" fmla="*/ 358 w 1008"/>
                <a:gd name="T93" fmla="*/ 485 h 786"/>
                <a:gd name="T94" fmla="*/ 398 w 1008"/>
                <a:gd name="T95" fmla="*/ 489 h 786"/>
                <a:gd name="T96" fmla="*/ 421 w 1008"/>
                <a:gd name="T97" fmla="*/ 495 h 786"/>
                <a:gd name="T98" fmla="*/ 421 w 1008"/>
                <a:gd name="T99" fmla="*/ 491 h 786"/>
                <a:gd name="T100" fmla="*/ 437 w 1008"/>
                <a:gd name="T101" fmla="*/ 462 h 786"/>
                <a:gd name="T102" fmla="*/ 456 w 1008"/>
                <a:gd name="T103" fmla="*/ 422 h 786"/>
                <a:gd name="T104" fmla="*/ 468 w 1008"/>
                <a:gd name="T105" fmla="*/ 387 h 786"/>
                <a:gd name="T106" fmla="*/ 463 w 1008"/>
                <a:gd name="T107" fmla="*/ 374 h 786"/>
                <a:gd name="T108" fmla="*/ 449 w 1008"/>
                <a:gd name="T109" fmla="*/ 364 h 786"/>
                <a:gd name="T110" fmla="*/ 432 w 1008"/>
                <a:gd name="T111" fmla="*/ 357 h 786"/>
                <a:gd name="T112" fmla="*/ 421 w 1008"/>
                <a:gd name="T113" fmla="*/ 355 h 786"/>
                <a:gd name="T114" fmla="*/ 483 w 1008"/>
                <a:gd name="T115" fmla="*/ 338 h 786"/>
                <a:gd name="T116" fmla="*/ 502 w 1008"/>
                <a:gd name="T117" fmla="*/ 232 h 786"/>
                <a:gd name="T118" fmla="*/ 524 w 1008"/>
                <a:gd name="T119" fmla="*/ 232 h 786"/>
                <a:gd name="T120" fmla="*/ 549 w 1008"/>
                <a:gd name="T121" fmla="*/ 230 h 786"/>
                <a:gd name="T122" fmla="*/ 563 w 1008"/>
                <a:gd name="T123" fmla="*/ 226 h 786"/>
                <a:gd name="T124" fmla="*/ 565 w 1008"/>
                <a:gd name="T125" fmla="*/ 221 h 7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8"/>
                <a:gd name="T190" fmla="*/ 0 h 786"/>
                <a:gd name="T191" fmla="*/ 1008 w 1008"/>
                <a:gd name="T192" fmla="*/ 786 h 7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8" h="786">
                  <a:moveTo>
                    <a:pt x="135" y="0"/>
                  </a:moveTo>
                  <a:lnTo>
                    <a:pt x="130" y="6"/>
                  </a:lnTo>
                  <a:lnTo>
                    <a:pt x="120" y="25"/>
                  </a:lnTo>
                  <a:lnTo>
                    <a:pt x="102" y="54"/>
                  </a:lnTo>
                  <a:lnTo>
                    <a:pt x="86" y="88"/>
                  </a:lnTo>
                  <a:lnTo>
                    <a:pt x="69" y="125"/>
                  </a:lnTo>
                  <a:lnTo>
                    <a:pt x="56" y="161"/>
                  </a:lnTo>
                  <a:lnTo>
                    <a:pt x="49" y="178"/>
                  </a:lnTo>
                  <a:lnTo>
                    <a:pt x="47" y="196"/>
                  </a:lnTo>
                  <a:lnTo>
                    <a:pt x="47" y="209"/>
                  </a:lnTo>
                  <a:lnTo>
                    <a:pt x="47" y="223"/>
                  </a:lnTo>
                  <a:lnTo>
                    <a:pt x="51" y="232"/>
                  </a:lnTo>
                  <a:lnTo>
                    <a:pt x="56" y="244"/>
                  </a:lnTo>
                  <a:lnTo>
                    <a:pt x="62" y="251"/>
                  </a:lnTo>
                  <a:lnTo>
                    <a:pt x="69" y="259"/>
                  </a:lnTo>
                  <a:lnTo>
                    <a:pt x="84" y="272"/>
                  </a:lnTo>
                  <a:lnTo>
                    <a:pt x="99" y="282"/>
                  </a:lnTo>
                  <a:lnTo>
                    <a:pt x="111" y="290"/>
                  </a:lnTo>
                  <a:lnTo>
                    <a:pt x="125" y="295"/>
                  </a:lnTo>
                  <a:lnTo>
                    <a:pt x="133" y="297"/>
                  </a:lnTo>
                  <a:lnTo>
                    <a:pt x="135" y="297"/>
                  </a:lnTo>
                  <a:lnTo>
                    <a:pt x="79" y="297"/>
                  </a:lnTo>
                  <a:lnTo>
                    <a:pt x="79" y="301"/>
                  </a:lnTo>
                  <a:lnTo>
                    <a:pt x="79" y="309"/>
                  </a:lnTo>
                  <a:lnTo>
                    <a:pt x="77" y="320"/>
                  </a:lnTo>
                  <a:lnTo>
                    <a:pt x="75" y="334"/>
                  </a:lnTo>
                  <a:lnTo>
                    <a:pt x="74" y="351"/>
                  </a:lnTo>
                  <a:lnTo>
                    <a:pt x="67" y="366"/>
                  </a:lnTo>
                  <a:lnTo>
                    <a:pt x="58" y="382"/>
                  </a:lnTo>
                  <a:lnTo>
                    <a:pt x="47" y="393"/>
                  </a:lnTo>
                  <a:lnTo>
                    <a:pt x="35" y="411"/>
                  </a:lnTo>
                  <a:lnTo>
                    <a:pt x="20" y="432"/>
                  </a:lnTo>
                  <a:lnTo>
                    <a:pt x="13" y="445"/>
                  </a:lnTo>
                  <a:lnTo>
                    <a:pt x="7" y="460"/>
                  </a:lnTo>
                  <a:lnTo>
                    <a:pt x="2" y="474"/>
                  </a:lnTo>
                  <a:lnTo>
                    <a:pt x="0" y="489"/>
                  </a:lnTo>
                  <a:lnTo>
                    <a:pt x="0" y="506"/>
                  </a:lnTo>
                  <a:lnTo>
                    <a:pt x="2" y="522"/>
                  </a:lnTo>
                  <a:lnTo>
                    <a:pt x="11" y="537"/>
                  </a:lnTo>
                  <a:lnTo>
                    <a:pt x="20" y="552"/>
                  </a:lnTo>
                  <a:lnTo>
                    <a:pt x="35" y="566"/>
                  </a:lnTo>
                  <a:lnTo>
                    <a:pt x="56" y="579"/>
                  </a:lnTo>
                  <a:lnTo>
                    <a:pt x="81" y="591"/>
                  </a:lnTo>
                  <a:lnTo>
                    <a:pt x="111" y="602"/>
                  </a:lnTo>
                  <a:lnTo>
                    <a:pt x="186" y="622"/>
                  </a:lnTo>
                  <a:lnTo>
                    <a:pt x="267" y="639"/>
                  </a:lnTo>
                  <a:lnTo>
                    <a:pt x="353" y="658"/>
                  </a:lnTo>
                  <a:lnTo>
                    <a:pt x="438" y="673"/>
                  </a:lnTo>
                  <a:lnTo>
                    <a:pt x="516" y="689"/>
                  </a:lnTo>
                  <a:lnTo>
                    <a:pt x="581" y="702"/>
                  </a:lnTo>
                  <a:lnTo>
                    <a:pt x="628" y="714"/>
                  </a:lnTo>
                  <a:lnTo>
                    <a:pt x="656" y="723"/>
                  </a:lnTo>
                  <a:lnTo>
                    <a:pt x="680" y="733"/>
                  </a:lnTo>
                  <a:lnTo>
                    <a:pt x="716" y="748"/>
                  </a:lnTo>
                  <a:lnTo>
                    <a:pt x="761" y="764"/>
                  </a:lnTo>
                  <a:lnTo>
                    <a:pt x="810" y="775"/>
                  </a:lnTo>
                  <a:lnTo>
                    <a:pt x="835" y="781"/>
                  </a:lnTo>
                  <a:lnTo>
                    <a:pt x="861" y="783"/>
                  </a:lnTo>
                  <a:lnTo>
                    <a:pt x="884" y="785"/>
                  </a:lnTo>
                  <a:lnTo>
                    <a:pt x="908" y="785"/>
                  </a:lnTo>
                  <a:lnTo>
                    <a:pt x="932" y="781"/>
                  </a:lnTo>
                  <a:lnTo>
                    <a:pt x="951" y="773"/>
                  </a:lnTo>
                  <a:lnTo>
                    <a:pt x="959" y="769"/>
                  </a:lnTo>
                  <a:lnTo>
                    <a:pt x="968" y="764"/>
                  </a:lnTo>
                  <a:lnTo>
                    <a:pt x="975" y="756"/>
                  </a:lnTo>
                  <a:lnTo>
                    <a:pt x="981" y="748"/>
                  </a:lnTo>
                  <a:lnTo>
                    <a:pt x="991" y="733"/>
                  </a:lnTo>
                  <a:lnTo>
                    <a:pt x="998" y="719"/>
                  </a:lnTo>
                  <a:lnTo>
                    <a:pt x="1005" y="706"/>
                  </a:lnTo>
                  <a:lnTo>
                    <a:pt x="1007" y="694"/>
                  </a:lnTo>
                  <a:lnTo>
                    <a:pt x="1007" y="683"/>
                  </a:lnTo>
                  <a:lnTo>
                    <a:pt x="1005" y="673"/>
                  </a:lnTo>
                  <a:lnTo>
                    <a:pt x="1003" y="666"/>
                  </a:lnTo>
                  <a:lnTo>
                    <a:pt x="996" y="658"/>
                  </a:lnTo>
                  <a:lnTo>
                    <a:pt x="989" y="650"/>
                  </a:lnTo>
                  <a:lnTo>
                    <a:pt x="984" y="645"/>
                  </a:lnTo>
                  <a:lnTo>
                    <a:pt x="972" y="641"/>
                  </a:lnTo>
                  <a:lnTo>
                    <a:pt x="964" y="637"/>
                  </a:lnTo>
                  <a:lnTo>
                    <a:pt x="940" y="629"/>
                  </a:lnTo>
                  <a:lnTo>
                    <a:pt x="917" y="627"/>
                  </a:lnTo>
                  <a:lnTo>
                    <a:pt x="879" y="620"/>
                  </a:lnTo>
                  <a:lnTo>
                    <a:pt x="812" y="604"/>
                  </a:lnTo>
                  <a:lnTo>
                    <a:pt x="733" y="583"/>
                  </a:lnTo>
                  <a:lnTo>
                    <a:pt x="646" y="558"/>
                  </a:lnTo>
                  <a:lnTo>
                    <a:pt x="560" y="535"/>
                  </a:lnTo>
                  <a:lnTo>
                    <a:pt x="488" y="514"/>
                  </a:lnTo>
                  <a:lnTo>
                    <a:pt x="438" y="501"/>
                  </a:lnTo>
                  <a:lnTo>
                    <a:pt x="419" y="495"/>
                  </a:lnTo>
                  <a:lnTo>
                    <a:pt x="302" y="495"/>
                  </a:lnTo>
                  <a:lnTo>
                    <a:pt x="304" y="495"/>
                  </a:lnTo>
                  <a:lnTo>
                    <a:pt x="312" y="491"/>
                  </a:lnTo>
                  <a:lnTo>
                    <a:pt x="323" y="489"/>
                  </a:lnTo>
                  <a:lnTo>
                    <a:pt x="340" y="485"/>
                  </a:lnTo>
                  <a:lnTo>
                    <a:pt x="358" y="485"/>
                  </a:lnTo>
                  <a:lnTo>
                    <a:pt x="377" y="485"/>
                  </a:lnTo>
                  <a:lnTo>
                    <a:pt x="398" y="489"/>
                  </a:lnTo>
                  <a:lnTo>
                    <a:pt x="419" y="495"/>
                  </a:lnTo>
                  <a:lnTo>
                    <a:pt x="421" y="495"/>
                  </a:lnTo>
                  <a:lnTo>
                    <a:pt x="419" y="495"/>
                  </a:lnTo>
                  <a:lnTo>
                    <a:pt x="421" y="491"/>
                  </a:lnTo>
                  <a:lnTo>
                    <a:pt x="428" y="480"/>
                  </a:lnTo>
                  <a:lnTo>
                    <a:pt x="437" y="462"/>
                  </a:lnTo>
                  <a:lnTo>
                    <a:pt x="447" y="443"/>
                  </a:lnTo>
                  <a:lnTo>
                    <a:pt x="456" y="422"/>
                  </a:lnTo>
                  <a:lnTo>
                    <a:pt x="463" y="403"/>
                  </a:lnTo>
                  <a:lnTo>
                    <a:pt x="468" y="387"/>
                  </a:lnTo>
                  <a:lnTo>
                    <a:pt x="468" y="378"/>
                  </a:lnTo>
                  <a:lnTo>
                    <a:pt x="463" y="374"/>
                  </a:lnTo>
                  <a:lnTo>
                    <a:pt x="458" y="368"/>
                  </a:lnTo>
                  <a:lnTo>
                    <a:pt x="449" y="364"/>
                  </a:lnTo>
                  <a:lnTo>
                    <a:pt x="440" y="361"/>
                  </a:lnTo>
                  <a:lnTo>
                    <a:pt x="432" y="357"/>
                  </a:lnTo>
                  <a:lnTo>
                    <a:pt x="426" y="355"/>
                  </a:lnTo>
                  <a:lnTo>
                    <a:pt x="421" y="355"/>
                  </a:lnTo>
                  <a:lnTo>
                    <a:pt x="419" y="353"/>
                  </a:lnTo>
                  <a:lnTo>
                    <a:pt x="483" y="338"/>
                  </a:lnTo>
                  <a:lnTo>
                    <a:pt x="498" y="232"/>
                  </a:lnTo>
                  <a:lnTo>
                    <a:pt x="502" y="232"/>
                  </a:lnTo>
                  <a:lnTo>
                    <a:pt x="511" y="232"/>
                  </a:lnTo>
                  <a:lnTo>
                    <a:pt x="524" y="232"/>
                  </a:lnTo>
                  <a:lnTo>
                    <a:pt x="537" y="232"/>
                  </a:lnTo>
                  <a:lnTo>
                    <a:pt x="549" y="230"/>
                  </a:lnTo>
                  <a:lnTo>
                    <a:pt x="558" y="228"/>
                  </a:lnTo>
                  <a:lnTo>
                    <a:pt x="563" y="226"/>
                  </a:lnTo>
                  <a:lnTo>
                    <a:pt x="565" y="223"/>
                  </a:lnTo>
                  <a:lnTo>
                    <a:pt x="565" y="221"/>
                  </a:lnTo>
                  <a:lnTo>
                    <a:pt x="563" y="2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716"/>
            </a:p>
          </p:txBody>
        </p:sp>
        <p:sp>
          <p:nvSpPr>
            <p:cNvPr id="77892" name="Freeform 42"/>
            <p:cNvSpPr>
              <a:spLocks/>
            </p:cNvSpPr>
            <p:nvPr/>
          </p:nvSpPr>
          <p:spPr bwMode="auto">
            <a:xfrm>
              <a:off x="3303" y="2319"/>
              <a:ext cx="301" cy="183"/>
            </a:xfrm>
            <a:custGeom>
              <a:avLst/>
              <a:gdLst>
                <a:gd name="T0" fmla="*/ 5 w 301"/>
                <a:gd name="T1" fmla="*/ 121 h 183"/>
                <a:gd name="T2" fmla="*/ 20 w 301"/>
                <a:gd name="T3" fmla="*/ 130 h 183"/>
                <a:gd name="T4" fmla="*/ 42 w 301"/>
                <a:gd name="T5" fmla="*/ 142 h 183"/>
                <a:gd name="T6" fmla="*/ 66 w 301"/>
                <a:gd name="T7" fmla="*/ 159 h 183"/>
                <a:gd name="T8" fmla="*/ 103 w 301"/>
                <a:gd name="T9" fmla="*/ 180 h 183"/>
                <a:gd name="T10" fmla="*/ 129 w 301"/>
                <a:gd name="T11" fmla="*/ 182 h 183"/>
                <a:gd name="T12" fmla="*/ 142 w 301"/>
                <a:gd name="T13" fmla="*/ 174 h 183"/>
                <a:gd name="T14" fmla="*/ 144 w 301"/>
                <a:gd name="T15" fmla="*/ 169 h 183"/>
                <a:gd name="T16" fmla="*/ 137 w 301"/>
                <a:gd name="T17" fmla="*/ 163 h 183"/>
                <a:gd name="T18" fmla="*/ 122 w 301"/>
                <a:gd name="T19" fmla="*/ 147 h 183"/>
                <a:gd name="T20" fmla="*/ 113 w 301"/>
                <a:gd name="T21" fmla="*/ 130 h 183"/>
                <a:gd name="T22" fmla="*/ 113 w 301"/>
                <a:gd name="T23" fmla="*/ 121 h 183"/>
                <a:gd name="T24" fmla="*/ 122 w 301"/>
                <a:gd name="T25" fmla="*/ 113 h 183"/>
                <a:gd name="T26" fmla="*/ 135 w 301"/>
                <a:gd name="T27" fmla="*/ 109 h 183"/>
                <a:gd name="T28" fmla="*/ 151 w 301"/>
                <a:gd name="T29" fmla="*/ 109 h 183"/>
                <a:gd name="T30" fmla="*/ 187 w 301"/>
                <a:gd name="T31" fmla="*/ 124 h 183"/>
                <a:gd name="T32" fmla="*/ 224 w 301"/>
                <a:gd name="T33" fmla="*/ 142 h 183"/>
                <a:gd name="T34" fmla="*/ 250 w 301"/>
                <a:gd name="T35" fmla="*/ 147 h 183"/>
                <a:gd name="T36" fmla="*/ 269 w 301"/>
                <a:gd name="T37" fmla="*/ 144 h 183"/>
                <a:gd name="T38" fmla="*/ 291 w 301"/>
                <a:gd name="T39" fmla="*/ 134 h 183"/>
                <a:gd name="T40" fmla="*/ 298 w 301"/>
                <a:gd name="T41" fmla="*/ 126 h 183"/>
                <a:gd name="T42" fmla="*/ 300 w 301"/>
                <a:gd name="T43" fmla="*/ 115 h 183"/>
                <a:gd name="T44" fmla="*/ 298 w 301"/>
                <a:gd name="T45" fmla="*/ 103 h 183"/>
                <a:gd name="T46" fmla="*/ 289 w 301"/>
                <a:gd name="T47" fmla="*/ 88 h 183"/>
                <a:gd name="T48" fmla="*/ 257 w 301"/>
                <a:gd name="T49" fmla="*/ 51 h 183"/>
                <a:gd name="T50" fmla="*/ 211 w 301"/>
                <a:gd name="T51" fmla="*/ 19 h 183"/>
                <a:gd name="T52" fmla="*/ 189 w 301"/>
                <a:gd name="T53" fmla="*/ 7 h 183"/>
                <a:gd name="T54" fmla="*/ 165 w 301"/>
                <a:gd name="T55" fmla="*/ 0 h 183"/>
                <a:gd name="T56" fmla="*/ 146 w 301"/>
                <a:gd name="T57" fmla="*/ 0 h 183"/>
                <a:gd name="T58" fmla="*/ 129 w 301"/>
                <a:gd name="T59" fmla="*/ 7 h 183"/>
                <a:gd name="T60" fmla="*/ 94 w 301"/>
                <a:gd name="T61" fmla="*/ 27 h 183"/>
                <a:gd name="T62" fmla="*/ 54 w 301"/>
                <a:gd name="T63" fmla="*/ 48 h 183"/>
                <a:gd name="T64" fmla="*/ 23 w 301"/>
                <a:gd name="T65" fmla="*/ 75 h 183"/>
                <a:gd name="T66" fmla="*/ 9 w 301"/>
                <a:gd name="T67" fmla="*/ 94 h 183"/>
                <a:gd name="T68" fmla="*/ 0 w 301"/>
                <a:gd name="T69" fmla="*/ 119 h 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1"/>
                <a:gd name="T106" fmla="*/ 0 h 183"/>
                <a:gd name="T107" fmla="*/ 301 w 301"/>
                <a:gd name="T108" fmla="*/ 183 h 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1" h="183">
                  <a:moveTo>
                    <a:pt x="0" y="119"/>
                  </a:moveTo>
                  <a:lnTo>
                    <a:pt x="5" y="121"/>
                  </a:lnTo>
                  <a:lnTo>
                    <a:pt x="11" y="124"/>
                  </a:lnTo>
                  <a:lnTo>
                    <a:pt x="20" y="130"/>
                  </a:lnTo>
                  <a:lnTo>
                    <a:pt x="31" y="136"/>
                  </a:lnTo>
                  <a:lnTo>
                    <a:pt x="42" y="142"/>
                  </a:lnTo>
                  <a:lnTo>
                    <a:pt x="52" y="149"/>
                  </a:lnTo>
                  <a:lnTo>
                    <a:pt x="66" y="159"/>
                  </a:lnTo>
                  <a:lnTo>
                    <a:pt x="85" y="172"/>
                  </a:lnTo>
                  <a:lnTo>
                    <a:pt x="103" y="180"/>
                  </a:lnTo>
                  <a:lnTo>
                    <a:pt x="118" y="182"/>
                  </a:lnTo>
                  <a:lnTo>
                    <a:pt x="129" y="182"/>
                  </a:lnTo>
                  <a:lnTo>
                    <a:pt x="135" y="178"/>
                  </a:lnTo>
                  <a:lnTo>
                    <a:pt x="142" y="174"/>
                  </a:lnTo>
                  <a:lnTo>
                    <a:pt x="144" y="170"/>
                  </a:lnTo>
                  <a:lnTo>
                    <a:pt x="144" y="169"/>
                  </a:lnTo>
                  <a:lnTo>
                    <a:pt x="142" y="167"/>
                  </a:lnTo>
                  <a:lnTo>
                    <a:pt x="137" y="163"/>
                  </a:lnTo>
                  <a:lnTo>
                    <a:pt x="129" y="157"/>
                  </a:lnTo>
                  <a:lnTo>
                    <a:pt x="122" y="147"/>
                  </a:lnTo>
                  <a:lnTo>
                    <a:pt x="115" y="140"/>
                  </a:lnTo>
                  <a:lnTo>
                    <a:pt x="113" y="130"/>
                  </a:lnTo>
                  <a:lnTo>
                    <a:pt x="111" y="126"/>
                  </a:lnTo>
                  <a:lnTo>
                    <a:pt x="113" y="121"/>
                  </a:lnTo>
                  <a:lnTo>
                    <a:pt x="115" y="117"/>
                  </a:lnTo>
                  <a:lnTo>
                    <a:pt x="122" y="113"/>
                  </a:lnTo>
                  <a:lnTo>
                    <a:pt x="127" y="109"/>
                  </a:lnTo>
                  <a:lnTo>
                    <a:pt x="135" y="109"/>
                  </a:lnTo>
                  <a:lnTo>
                    <a:pt x="142" y="109"/>
                  </a:lnTo>
                  <a:lnTo>
                    <a:pt x="151" y="109"/>
                  </a:lnTo>
                  <a:lnTo>
                    <a:pt x="170" y="115"/>
                  </a:lnTo>
                  <a:lnTo>
                    <a:pt x="187" y="124"/>
                  </a:lnTo>
                  <a:lnTo>
                    <a:pt x="207" y="134"/>
                  </a:lnTo>
                  <a:lnTo>
                    <a:pt x="224" y="142"/>
                  </a:lnTo>
                  <a:lnTo>
                    <a:pt x="237" y="147"/>
                  </a:lnTo>
                  <a:lnTo>
                    <a:pt x="250" y="147"/>
                  </a:lnTo>
                  <a:lnTo>
                    <a:pt x="259" y="145"/>
                  </a:lnTo>
                  <a:lnTo>
                    <a:pt x="269" y="144"/>
                  </a:lnTo>
                  <a:lnTo>
                    <a:pt x="281" y="140"/>
                  </a:lnTo>
                  <a:lnTo>
                    <a:pt x="291" y="134"/>
                  </a:lnTo>
                  <a:lnTo>
                    <a:pt x="293" y="130"/>
                  </a:lnTo>
                  <a:lnTo>
                    <a:pt x="298" y="126"/>
                  </a:lnTo>
                  <a:lnTo>
                    <a:pt x="300" y="121"/>
                  </a:lnTo>
                  <a:lnTo>
                    <a:pt x="300" y="115"/>
                  </a:lnTo>
                  <a:lnTo>
                    <a:pt x="300" y="109"/>
                  </a:lnTo>
                  <a:lnTo>
                    <a:pt x="298" y="103"/>
                  </a:lnTo>
                  <a:lnTo>
                    <a:pt x="293" y="96"/>
                  </a:lnTo>
                  <a:lnTo>
                    <a:pt x="289" y="88"/>
                  </a:lnTo>
                  <a:lnTo>
                    <a:pt x="274" y="71"/>
                  </a:lnTo>
                  <a:lnTo>
                    <a:pt x="257" y="51"/>
                  </a:lnTo>
                  <a:lnTo>
                    <a:pt x="235" y="34"/>
                  </a:lnTo>
                  <a:lnTo>
                    <a:pt x="211" y="19"/>
                  </a:lnTo>
                  <a:lnTo>
                    <a:pt x="200" y="13"/>
                  </a:lnTo>
                  <a:lnTo>
                    <a:pt x="189" y="7"/>
                  </a:lnTo>
                  <a:lnTo>
                    <a:pt x="177" y="4"/>
                  </a:lnTo>
                  <a:lnTo>
                    <a:pt x="165" y="0"/>
                  </a:lnTo>
                  <a:lnTo>
                    <a:pt x="156" y="0"/>
                  </a:lnTo>
                  <a:lnTo>
                    <a:pt x="146" y="0"/>
                  </a:lnTo>
                  <a:lnTo>
                    <a:pt x="137" y="2"/>
                  </a:lnTo>
                  <a:lnTo>
                    <a:pt x="129" y="7"/>
                  </a:lnTo>
                  <a:lnTo>
                    <a:pt x="113" y="17"/>
                  </a:lnTo>
                  <a:lnTo>
                    <a:pt x="94" y="27"/>
                  </a:lnTo>
                  <a:lnTo>
                    <a:pt x="75" y="36"/>
                  </a:lnTo>
                  <a:lnTo>
                    <a:pt x="54" y="48"/>
                  </a:lnTo>
                  <a:lnTo>
                    <a:pt x="37" y="59"/>
                  </a:lnTo>
                  <a:lnTo>
                    <a:pt x="23" y="75"/>
                  </a:lnTo>
                  <a:lnTo>
                    <a:pt x="14" y="84"/>
                  </a:lnTo>
                  <a:lnTo>
                    <a:pt x="9" y="94"/>
                  </a:lnTo>
                  <a:lnTo>
                    <a:pt x="2" y="105"/>
                  </a:lnTo>
                  <a:lnTo>
                    <a:pt x="0" y="119"/>
                  </a:lnTo>
                </a:path>
              </a:pathLst>
            </a:custGeom>
            <a:solidFill>
              <a:srgbClr val="FFCC9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sz="1716"/>
            </a:p>
          </p:txBody>
        </p:sp>
      </p:grpSp>
      <p:sp>
        <p:nvSpPr>
          <p:cNvPr id="77828" name="Rectangle 43"/>
          <p:cNvSpPr>
            <a:spLocks noChangeArrowheads="1"/>
          </p:cNvSpPr>
          <p:nvPr/>
        </p:nvSpPr>
        <p:spPr bwMode="auto">
          <a:xfrm>
            <a:off x="2051704" y="3629027"/>
            <a:ext cx="1460329" cy="4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2479" dirty="0">
                <a:solidFill>
                  <a:srgbClr val="092A67"/>
                </a:solidFill>
                <a:latin typeface="Arial" charset="0"/>
              </a:rPr>
              <a:t>FEMALE</a:t>
            </a:r>
          </a:p>
        </p:txBody>
      </p:sp>
      <p:sp>
        <p:nvSpPr>
          <p:cNvPr id="77829" name="Rectangle 44"/>
          <p:cNvSpPr>
            <a:spLocks noChangeArrowheads="1"/>
          </p:cNvSpPr>
          <p:nvPr/>
        </p:nvSpPr>
        <p:spPr bwMode="auto">
          <a:xfrm>
            <a:off x="1384944" y="4290156"/>
            <a:ext cx="3353476" cy="38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1907" dirty="0">
                <a:latin typeface="Arial" charset="0"/>
              </a:rPr>
              <a:t>&gt;88 cm (80cm) = HIGH RISK</a:t>
            </a:r>
            <a:endParaRPr lang="en-GB" altLang="it-IT" sz="1907" baseline="30000" dirty="0">
              <a:latin typeface="Arial" charset="0"/>
            </a:endParaRPr>
          </a:p>
        </p:txBody>
      </p:sp>
      <p:sp>
        <p:nvSpPr>
          <p:cNvPr id="77830" name="Rectangle 45"/>
          <p:cNvSpPr>
            <a:spLocks noChangeArrowheads="1"/>
          </p:cNvSpPr>
          <p:nvPr/>
        </p:nvSpPr>
        <p:spPr bwMode="auto">
          <a:xfrm>
            <a:off x="7931830" y="3629027"/>
            <a:ext cx="1054770" cy="4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2479" dirty="0">
                <a:latin typeface="Arial" charset="0"/>
              </a:rPr>
              <a:t>MALE</a:t>
            </a:r>
          </a:p>
        </p:txBody>
      </p:sp>
      <p:sp>
        <p:nvSpPr>
          <p:cNvPr id="77831" name="Rectangle 46"/>
          <p:cNvSpPr>
            <a:spLocks noChangeArrowheads="1"/>
          </p:cNvSpPr>
          <p:nvPr/>
        </p:nvSpPr>
        <p:spPr bwMode="auto">
          <a:xfrm>
            <a:off x="6794132" y="4306889"/>
            <a:ext cx="3557057" cy="38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1907" dirty="0">
                <a:solidFill>
                  <a:srgbClr val="092A67"/>
                </a:solidFill>
                <a:latin typeface="Arial" charset="0"/>
              </a:rPr>
              <a:t> </a:t>
            </a:r>
            <a:r>
              <a:rPr lang="en-GB" altLang="it-IT" sz="1907" dirty="0">
                <a:latin typeface="Arial" charset="0"/>
              </a:rPr>
              <a:t>&gt;102 cm (90cm) = HIGH RISK</a:t>
            </a:r>
            <a:endParaRPr lang="en-GB" altLang="it-IT" sz="1907" baseline="30000" dirty="0">
              <a:solidFill>
                <a:srgbClr val="092A67"/>
              </a:solidFill>
              <a:latin typeface="Arial" charset="0"/>
            </a:endParaRPr>
          </a:p>
        </p:txBody>
      </p:sp>
      <p:sp>
        <p:nvSpPr>
          <p:cNvPr id="77832" name="Rectangle 47"/>
          <p:cNvSpPr>
            <a:spLocks noChangeArrowheads="1"/>
          </p:cNvSpPr>
          <p:nvPr/>
        </p:nvSpPr>
        <p:spPr bwMode="auto">
          <a:xfrm>
            <a:off x="6103211" y="6288090"/>
            <a:ext cx="3638811" cy="31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4453" tIns="46398" rIns="94453" bIns="46398">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lgn="r">
              <a:spcBef>
                <a:spcPct val="0"/>
              </a:spcBef>
              <a:buClrTx/>
              <a:buSzTx/>
              <a:buFontTx/>
              <a:buNone/>
            </a:pPr>
            <a:r>
              <a:rPr lang="en-GB" altLang="it-IT" sz="1430" b="1">
                <a:latin typeface="Arial" charset="0"/>
              </a:rPr>
              <a:t>Lean MEJ et al. Lancet; 1998; 351:853-6</a:t>
            </a:r>
          </a:p>
        </p:txBody>
      </p:sp>
      <p:sp>
        <p:nvSpPr>
          <p:cNvPr id="11273" name="Rectangle 48"/>
          <p:cNvSpPr>
            <a:spLocks noGrp="1" noChangeArrowheads="1"/>
          </p:cNvSpPr>
          <p:nvPr>
            <p:ph type="title"/>
          </p:nvPr>
        </p:nvSpPr>
        <p:spPr>
          <a:xfrm>
            <a:off x="1752571" y="304800"/>
            <a:ext cx="8069790" cy="1066800"/>
          </a:xfrm>
        </p:spPr>
        <p:txBody>
          <a:bodyPr vert="horz" lIns="94453" tIns="46398" rIns="94453" bIns="46398" rtlCol="0" anchor="ctr">
            <a:noAutofit/>
          </a:bodyPr>
          <a:lstStyle/>
          <a:p>
            <a:pPr eaLnBrk="1" hangingPunct="1">
              <a:defRPr/>
            </a:pPr>
            <a:r>
              <a:rPr lang="en-GB" altLang="it-IT" sz="2400" dirty="0">
                <a:solidFill>
                  <a:schemeClr val="tx1"/>
                </a:solidFill>
              </a:rPr>
              <a:t> </a:t>
            </a:r>
            <a:br>
              <a:rPr lang="en-GB" altLang="it-IT" sz="2400" dirty="0">
                <a:solidFill>
                  <a:schemeClr val="tx1"/>
                </a:solidFill>
              </a:rPr>
            </a:br>
            <a:r>
              <a:rPr lang="en-GB" altLang="it-IT" sz="2400" dirty="0">
                <a:solidFill>
                  <a:schemeClr val="tx1"/>
                </a:solidFill>
              </a:rPr>
              <a:t>APPLE SHAPED OBESITY</a:t>
            </a:r>
          </a:p>
        </p:txBody>
      </p:sp>
      <p:grpSp>
        <p:nvGrpSpPr>
          <p:cNvPr id="77834" name="Group 49"/>
          <p:cNvGrpSpPr>
            <a:grpSpLocks/>
          </p:cNvGrpSpPr>
          <p:nvPr/>
        </p:nvGrpSpPr>
        <p:grpSpPr bwMode="auto">
          <a:xfrm>
            <a:off x="4126126" y="3160713"/>
            <a:ext cx="2996468" cy="266724"/>
            <a:chOff x="1942" y="2233"/>
            <a:chExt cx="2070" cy="193"/>
          </a:xfrm>
        </p:grpSpPr>
        <p:sp>
          <p:nvSpPr>
            <p:cNvPr id="77835" name="Rectangle 50"/>
            <p:cNvSpPr>
              <a:spLocks noChangeArrowheads="1"/>
            </p:cNvSpPr>
            <p:nvPr/>
          </p:nvSpPr>
          <p:spPr bwMode="auto">
            <a:xfrm>
              <a:off x="1969" y="2234"/>
              <a:ext cx="2043" cy="184"/>
            </a:xfrm>
            <a:prstGeom prst="rect">
              <a:avLst/>
            </a:prstGeom>
            <a:solidFill>
              <a:srgbClr val="092A67"/>
            </a:solidFill>
            <a:ln w="12700">
              <a:solidFill>
                <a:schemeClr val="tx1"/>
              </a:solidFill>
              <a:miter lim="800000"/>
              <a:headEnd/>
              <a:tailEnd/>
            </a:ln>
          </p:spPr>
          <p:txBody>
            <a:bodyPr wrap="none" anchor="ct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0"/>
                </a:spcBef>
                <a:buClrTx/>
                <a:buSzTx/>
                <a:buFontTx/>
                <a:buNone/>
              </a:pPr>
              <a:endParaRPr lang="en-US" altLang="it-IT" sz="2479">
                <a:solidFill>
                  <a:srgbClr val="FFFF00"/>
                </a:solidFill>
                <a:latin typeface="Times New Roman" pitchFamily="18" charset="0"/>
              </a:endParaRPr>
            </a:p>
          </p:txBody>
        </p:sp>
        <p:sp>
          <p:nvSpPr>
            <p:cNvPr id="77836" name="Line 51"/>
            <p:cNvSpPr>
              <a:spLocks noChangeShapeType="1"/>
            </p:cNvSpPr>
            <p:nvPr/>
          </p:nvSpPr>
          <p:spPr bwMode="auto">
            <a:xfrm>
              <a:off x="223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37" name="Line 52"/>
            <p:cNvSpPr>
              <a:spLocks noChangeShapeType="1"/>
            </p:cNvSpPr>
            <p:nvPr/>
          </p:nvSpPr>
          <p:spPr bwMode="auto">
            <a:xfrm>
              <a:off x="2342" y="2292"/>
              <a:ext cx="0" cy="74"/>
            </a:xfrm>
            <a:prstGeom prst="line">
              <a:avLst/>
            </a:prstGeom>
            <a:noFill/>
            <a:ln w="1270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38" name="Line 53"/>
            <p:cNvSpPr>
              <a:spLocks noChangeShapeType="1"/>
            </p:cNvSpPr>
            <p:nvPr/>
          </p:nvSpPr>
          <p:spPr bwMode="auto">
            <a:xfrm>
              <a:off x="2450"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39" name="Line 54"/>
            <p:cNvSpPr>
              <a:spLocks noChangeShapeType="1"/>
            </p:cNvSpPr>
            <p:nvPr/>
          </p:nvSpPr>
          <p:spPr bwMode="auto">
            <a:xfrm>
              <a:off x="2558" y="2292"/>
              <a:ext cx="13" cy="80"/>
            </a:xfrm>
            <a:prstGeom prst="line">
              <a:avLst/>
            </a:prstGeom>
            <a:noFill/>
            <a:ln w="1270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0" name="Line 55"/>
            <p:cNvSpPr>
              <a:spLocks noChangeShapeType="1"/>
            </p:cNvSpPr>
            <p:nvPr/>
          </p:nvSpPr>
          <p:spPr bwMode="auto">
            <a:xfrm>
              <a:off x="2666"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1" name="Line 56"/>
            <p:cNvSpPr>
              <a:spLocks noChangeShapeType="1"/>
            </p:cNvSpPr>
            <p:nvPr/>
          </p:nvSpPr>
          <p:spPr bwMode="auto">
            <a:xfrm>
              <a:off x="277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2" name="Line 57"/>
            <p:cNvSpPr>
              <a:spLocks noChangeShapeType="1"/>
            </p:cNvSpPr>
            <p:nvPr/>
          </p:nvSpPr>
          <p:spPr bwMode="auto">
            <a:xfrm>
              <a:off x="2882"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3" name="Line 58"/>
            <p:cNvSpPr>
              <a:spLocks noChangeShapeType="1"/>
            </p:cNvSpPr>
            <p:nvPr/>
          </p:nvSpPr>
          <p:spPr bwMode="auto">
            <a:xfrm>
              <a:off x="2990"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4" name="Line 59"/>
            <p:cNvSpPr>
              <a:spLocks noChangeShapeType="1"/>
            </p:cNvSpPr>
            <p:nvPr/>
          </p:nvSpPr>
          <p:spPr bwMode="auto">
            <a:xfrm>
              <a:off x="3098"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5" name="Line 60"/>
            <p:cNvSpPr>
              <a:spLocks noChangeShapeType="1"/>
            </p:cNvSpPr>
            <p:nvPr/>
          </p:nvSpPr>
          <p:spPr bwMode="auto">
            <a:xfrm>
              <a:off x="3206"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6" name="Line 61"/>
            <p:cNvSpPr>
              <a:spLocks noChangeShapeType="1"/>
            </p:cNvSpPr>
            <p:nvPr/>
          </p:nvSpPr>
          <p:spPr bwMode="auto">
            <a:xfrm>
              <a:off x="331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7" name="Line 62"/>
            <p:cNvSpPr>
              <a:spLocks noChangeShapeType="1"/>
            </p:cNvSpPr>
            <p:nvPr/>
          </p:nvSpPr>
          <p:spPr bwMode="auto">
            <a:xfrm>
              <a:off x="3422"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8" name="Line 63"/>
            <p:cNvSpPr>
              <a:spLocks noChangeShapeType="1"/>
            </p:cNvSpPr>
            <p:nvPr/>
          </p:nvSpPr>
          <p:spPr bwMode="auto">
            <a:xfrm>
              <a:off x="3530"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49" name="Line 64"/>
            <p:cNvSpPr>
              <a:spLocks noChangeShapeType="1"/>
            </p:cNvSpPr>
            <p:nvPr/>
          </p:nvSpPr>
          <p:spPr bwMode="auto">
            <a:xfrm>
              <a:off x="3638"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0" name="Line 65"/>
            <p:cNvSpPr>
              <a:spLocks noChangeShapeType="1"/>
            </p:cNvSpPr>
            <p:nvPr/>
          </p:nvSpPr>
          <p:spPr bwMode="auto">
            <a:xfrm>
              <a:off x="3746"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1" name="Line 66"/>
            <p:cNvSpPr>
              <a:spLocks noChangeShapeType="1"/>
            </p:cNvSpPr>
            <p:nvPr/>
          </p:nvSpPr>
          <p:spPr bwMode="auto">
            <a:xfrm>
              <a:off x="3854" y="2292"/>
              <a:ext cx="0" cy="8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2" name="Line 67"/>
            <p:cNvSpPr>
              <a:spLocks noChangeShapeType="1"/>
            </p:cNvSpPr>
            <p:nvPr/>
          </p:nvSpPr>
          <p:spPr bwMode="auto">
            <a:xfrm>
              <a:off x="3841" y="2319"/>
              <a:ext cx="86" cy="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716">
                <a:solidFill>
                  <a:srgbClr val="FFFF00"/>
                </a:solidFill>
              </a:endParaRPr>
            </a:p>
          </p:txBody>
        </p:sp>
        <p:sp>
          <p:nvSpPr>
            <p:cNvPr id="77853" name="Rectangle 68"/>
            <p:cNvSpPr>
              <a:spLocks noChangeArrowheads="1"/>
            </p:cNvSpPr>
            <p:nvPr/>
          </p:nvSpPr>
          <p:spPr bwMode="auto">
            <a:xfrm>
              <a:off x="1942" y="2233"/>
              <a:ext cx="27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274" tIns="42380" rIns="86274" bIns="42380">
              <a:spAutoFit/>
            </a:bodyPr>
            <a:lstStyle>
              <a:lvl1pPr defTabSz="762000"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defTabSz="76200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defTabSz="7620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defTabSz="7620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defTabSz="7620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defTabSz="7620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a:spcBef>
                  <a:spcPct val="0"/>
                </a:spcBef>
                <a:buClrTx/>
                <a:buSzTx/>
                <a:buFontTx/>
                <a:buNone/>
              </a:pPr>
              <a:r>
                <a:rPr lang="en-GB" altLang="it-IT" sz="1430" dirty="0">
                  <a:solidFill>
                    <a:srgbClr val="FFFF00"/>
                  </a:solidFill>
                  <a:latin typeface="Arial" charset="0"/>
                </a:rPr>
                <a:t>cm</a:t>
              </a:r>
            </a:p>
          </p:txBody>
        </p:sp>
      </p:grpSp>
    </p:spTree>
    <p:extLst>
      <p:ext uri="{BB962C8B-B14F-4D97-AF65-F5344CB8AC3E}">
        <p14:creationId xmlns:p14="http://schemas.microsoft.com/office/powerpoint/2010/main" val="21625041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5515897" y="-128588"/>
            <a:ext cx="6676101" cy="685799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p:cNvGrpSpPr/>
          <p:nvPr/>
        </p:nvGrpSpPr>
        <p:grpSpPr>
          <a:xfrm>
            <a:off x="5585971" y="421947"/>
            <a:ext cx="5599730" cy="1346522"/>
            <a:chOff x="6650182" y="1694107"/>
            <a:chExt cx="5599730" cy="1346522"/>
          </a:xfrm>
        </p:grpSpPr>
        <p:sp>
          <p:nvSpPr>
            <p:cNvPr id="34" name="Rectangle 33">
              <a:extLst>
                <a:ext uri="{FF2B5EF4-FFF2-40B4-BE49-F238E27FC236}">
                  <a16:creationId xmlns:a16="http://schemas.microsoft.com/office/drawing/2014/main" id="{EF0D943D-3224-4B0F-B549-573AC881568B}"/>
                </a:ext>
              </a:extLst>
            </p:cNvPr>
            <p:cNvSpPr/>
            <p:nvPr/>
          </p:nvSpPr>
          <p:spPr>
            <a:xfrm>
              <a:off x="7146820" y="1694107"/>
              <a:ext cx="4670116" cy="1346522"/>
            </a:xfrm>
            <a:prstGeom prst="rect">
              <a:avLst/>
            </a:prstGeom>
          </p:spPr>
          <p:txBody>
            <a:bodyPr wrap="square" lIns="0" tIns="0" rIns="0" bIns="0">
              <a:spAutoFit/>
            </a:bodyPr>
            <a:lstStyle/>
            <a:p>
              <a:pPr lvl="0" algn="ctr">
                <a:lnSpc>
                  <a:spcPts val="3500"/>
                </a:lnSpc>
                <a:defRPr/>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ATPIII diagnostic criteria for the metabolic syndrome</a:t>
              </a:r>
              <a:endParaRPr lang="it-IT" sz="2400" dirty="0">
                <a:latin typeface="Arial" panose="020B0604020202020204" pitchFamily="34" charset="0"/>
                <a:cs typeface="Arial" panose="020B0604020202020204" pitchFamily="34" charset="0"/>
              </a:endParaRPr>
            </a:p>
          </p:txBody>
        </p:sp>
        <p:grpSp>
          <p:nvGrpSpPr>
            <p:cNvPr id="35" name="Group 34"/>
            <p:cNvGrpSpPr/>
            <p:nvPr/>
          </p:nvGrpSpPr>
          <p:grpSpPr>
            <a:xfrm>
              <a:off x="6650182" y="2367368"/>
              <a:ext cx="5599730" cy="0"/>
              <a:chOff x="-604624" y="744494"/>
              <a:chExt cx="18140446" cy="0"/>
            </a:xfrm>
          </p:grpSpPr>
          <p:cxnSp>
            <p:nvCxnSpPr>
              <p:cNvPr id="36" name="Straight Connector 35"/>
              <p:cNvCxnSpPr/>
              <p:nvPr/>
            </p:nvCxnSpPr>
            <p:spPr>
              <a:xfrm>
                <a:off x="13306928" y="744494"/>
                <a:ext cx="4228894" cy="0"/>
              </a:xfrm>
              <a:prstGeom prst="line">
                <a:avLst/>
              </a:prstGeom>
              <a:ln w="12700">
                <a:solidFill>
                  <a:srgbClr val="00B0F0">
                    <a:alpha val="58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04624" y="744494"/>
                <a:ext cx="4228894" cy="0"/>
              </a:xfrm>
              <a:prstGeom prst="line">
                <a:avLst/>
              </a:prstGeom>
              <a:ln w="12700">
                <a:solidFill>
                  <a:srgbClr val="00B0F0">
                    <a:alpha val="58000"/>
                  </a:srgbClr>
                </a:solidFill>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p:nvGrpSpPr>
        <p:grpSpPr>
          <a:xfrm>
            <a:off x="1981017" y="2476512"/>
            <a:ext cx="8391707" cy="3770664"/>
            <a:chOff x="4781701" y="2365152"/>
            <a:chExt cx="7002812" cy="3304921"/>
          </a:xfrm>
        </p:grpSpPr>
        <p:sp>
          <p:nvSpPr>
            <p:cNvPr id="8" name="Rounded Rectangle 7"/>
            <p:cNvSpPr/>
            <p:nvPr/>
          </p:nvSpPr>
          <p:spPr>
            <a:xfrm>
              <a:off x="4781701" y="2365152"/>
              <a:ext cx="7002812" cy="3304921"/>
            </a:xfrm>
            <a:prstGeom prst="roundRect">
              <a:avLst>
                <a:gd name="adj" fmla="val 2931"/>
              </a:avLst>
            </a:prstGeom>
            <a:solidFill>
              <a:srgbClr val="0037A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5044675" y="2966777"/>
              <a:ext cx="6728224" cy="433809"/>
            </a:xfrm>
            <a:prstGeom prst="rect">
              <a:avLst/>
            </a:prstGeom>
            <a:solidFill>
              <a:srgbClr val="52CDF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Rectangle 51"/>
            <p:cNvSpPr/>
            <p:nvPr/>
          </p:nvSpPr>
          <p:spPr>
            <a:xfrm>
              <a:off x="5044675" y="3825691"/>
              <a:ext cx="6728224" cy="433809"/>
            </a:xfrm>
            <a:prstGeom prst="rect">
              <a:avLst/>
            </a:prstGeom>
            <a:solidFill>
              <a:srgbClr val="52CDF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Rectangle 53"/>
            <p:cNvSpPr/>
            <p:nvPr/>
          </p:nvSpPr>
          <p:spPr>
            <a:xfrm>
              <a:off x="5044675" y="4684604"/>
              <a:ext cx="6728224" cy="592522"/>
            </a:xfrm>
            <a:prstGeom prst="rect">
              <a:avLst/>
            </a:prstGeom>
            <a:solidFill>
              <a:srgbClr val="52CDF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ed Rectangle 8"/>
            <p:cNvSpPr/>
            <p:nvPr/>
          </p:nvSpPr>
          <p:spPr>
            <a:xfrm>
              <a:off x="5166905" y="2475710"/>
              <a:ext cx="6244140" cy="38608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EF0D943D-3224-4B0F-B549-573AC881568B}"/>
                </a:ext>
              </a:extLst>
            </p:cNvPr>
            <p:cNvSpPr/>
            <p:nvPr/>
          </p:nvSpPr>
          <p:spPr>
            <a:xfrm>
              <a:off x="5523137" y="2549346"/>
              <a:ext cx="1717228" cy="246221"/>
            </a:xfrm>
            <a:prstGeom prst="rect">
              <a:avLst/>
            </a:prstGeom>
            <a:ln>
              <a:noFill/>
            </a:ln>
          </p:spPr>
          <p:txBody>
            <a:bodyPr wrap="square" lIns="0" tIns="0" rIns="0" bIns="0" anchor="ctr">
              <a:spAutoFit/>
            </a:bodyPr>
            <a:lstStyle/>
            <a:p>
              <a:pPr lvl="0">
                <a:defRPr/>
              </a:pPr>
              <a:r>
                <a:rPr lang="en-US" sz="1600" b="1" dirty="0">
                  <a:solidFill>
                    <a:schemeClr val="bg1"/>
                  </a:solidFill>
                  <a:latin typeface="Arial" panose="020B0604020202020204" pitchFamily="34" charset="0"/>
                  <a:cs typeface="Arial" panose="020B0604020202020204" pitchFamily="34" charset="0"/>
                </a:rPr>
                <a:t>Components</a:t>
              </a:r>
              <a:endParaRPr lang="it-IT" sz="12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F0D943D-3224-4B0F-B549-573AC881568B}"/>
                </a:ext>
              </a:extLst>
            </p:cNvPr>
            <p:cNvSpPr/>
            <p:nvPr/>
          </p:nvSpPr>
          <p:spPr>
            <a:xfrm>
              <a:off x="7422557" y="2533957"/>
              <a:ext cx="2743103" cy="276999"/>
            </a:xfrm>
            <a:prstGeom prst="rect">
              <a:avLst/>
            </a:prstGeom>
            <a:ln>
              <a:noFill/>
            </a:ln>
          </p:spPr>
          <p:txBody>
            <a:bodyPr wrap="square" lIns="0" tIns="0" rIns="0" bIns="0" anchor="ctr">
              <a:spAutoFit/>
            </a:bodyPr>
            <a:lstStyle/>
            <a:p>
              <a:pPr lvl="0">
                <a:defRPr/>
              </a:pPr>
              <a:r>
                <a:rPr lang="en-US" b="1" dirty="0">
                  <a:solidFill>
                    <a:schemeClr val="bg1"/>
                  </a:solidFill>
                  <a:latin typeface="Arial" panose="020B0604020202020204" pitchFamily="34" charset="0"/>
                  <a:cs typeface="Arial" panose="020B0604020202020204" pitchFamily="34" charset="0"/>
                </a:rPr>
                <a:t>Presence</a:t>
              </a:r>
              <a:r>
                <a:rPr lang="en-US" sz="1600" b="1" dirty="0">
                  <a:solidFill>
                    <a:schemeClr val="bg1"/>
                  </a:solidFill>
                  <a:latin typeface="Arial" panose="020B0604020202020204" pitchFamily="34" charset="0"/>
                  <a:cs typeface="Arial" panose="020B0604020202020204" pitchFamily="34" charset="0"/>
                </a:rPr>
                <a:t> of ≥3 components</a:t>
              </a:r>
              <a:endParaRPr lang="it-IT" sz="1200" dirty="0">
                <a:latin typeface="Arial" panose="020B0604020202020204" pitchFamily="34" charset="0"/>
                <a:cs typeface="Arial" panose="020B0604020202020204" pitchFamily="34" charset="0"/>
              </a:endParaRPr>
            </a:p>
          </p:txBody>
        </p:sp>
        <p:cxnSp>
          <p:nvCxnSpPr>
            <p:cNvPr id="11" name="Straight Connector 10"/>
            <p:cNvCxnSpPr/>
            <p:nvPr/>
          </p:nvCxnSpPr>
          <p:spPr>
            <a:xfrm>
              <a:off x="7128081" y="2539186"/>
              <a:ext cx="0" cy="246221"/>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28081" y="2966777"/>
              <a:ext cx="0" cy="2310349"/>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F0D943D-3224-4B0F-B549-573AC881568B}"/>
                </a:ext>
              </a:extLst>
            </p:cNvPr>
            <p:cNvSpPr/>
            <p:nvPr/>
          </p:nvSpPr>
          <p:spPr>
            <a:xfrm>
              <a:off x="5523137" y="3060934"/>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Glucose</a:t>
              </a:r>
              <a:endParaRPr lang="it-IT"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F0D943D-3224-4B0F-B549-573AC881568B}"/>
                </a:ext>
              </a:extLst>
            </p:cNvPr>
            <p:cNvSpPr/>
            <p:nvPr/>
          </p:nvSpPr>
          <p:spPr>
            <a:xfrm>
              <a:off x="7422557" y="3045728"/>
              <a:ext cx="2743103" cy="246221"/>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100</a:t>
              </a:r>
              <a:r>
                <a:rPr lang="en-US" sz="1400" dirty="0">
                  <a:solidFill>
                    <a:schemeClr val="bg1"/>
                  </a:solidFill>
                  <a:latin typeface="Arial" panose="020B0604020202020204" pitchFamily="34" charset="0"/>
                  <a:cs typeface="Arial" panose="020B0604020202020204" pitchFamily="34" charset="0"/>
                </a:rPr>
                <a:t> mg/</a:t>
              </a:r>
              <a:r>
                <a:rPr lang="en-US" sz="1400" dirty="0" err="1">
                  <a:solidFill>
                    <a:schemeClr val="bg1"/>
                  </a:solidFill>
                  <a:latin typeface="Arial" panose="020B0604020202020204" pitchFamily="34" charset="0"/>
                  <a:cs typeface="Arial" panose="020B0604020202020204" pitchFamily="34" charset="0"/>
                </a:rPr>
                <a:t>dL</a:t>
              </a:r>
              <a:endParaRPr lang="it-IT" sz="11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F0D943D-3224-4B0F-B549-573AC881568B}"/>
                </a:ext>
              </a:extLst>
            </p:cNvPr>
            <p:cNvSpPr/>
            <p:nvPr/>
          </p:nvSpPr>
          <p:spPr>
            <a:xfrm>
              <a:off x="5523137" y="3498003"/>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HDL-cholesterol</a:t>
              </a:r>
              <a:endParaRPr lang="it-IT" sz="1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EF0D943D-3224-4B0F-B549-573AC881568B}"/>
                </a:ext>
              </a:extLst>
            </p:cNvPr>
            <p:cNvSpPr/>
            <p:nvPr/>
          </p:nvSpPr>
          <p:spPr>
            <a:xfrm>
              <a:off x="7422557" y="3498185"/>
              <a:ext cx="3261264" cy="215444"/>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&lt;40 mg/</a:t>
              </a:r>
              <a:r>
                <a:rPr lang="en-US" sz="1400" dirty="0" err="1">
                  <a:solidFill>
                    <a:schemeClr val="bg1"/>
                  </a:solidFill>
                  <a:latin typeface="Arial" panose="020B0604020202020204" pitchFamily="34" charset="0"/>
                  <a:cs typeface="Arial" panose="020B0604020202020204" pitchFamily="34" charset="0"/>
                </a:rPr>
                <a:t>dL</a:t>
              </a:r>
              <a:r>
                <a:rPr lang="en-US" sz="1400" dirty="0">
                  <a:solidFill>
                    <a:schemeClr val="bg1"/>
                  </a:solidFill>
                  <a:latin typeface="Arial" panose="020B0604020202020204" pitchFamily="34" charset="0"/>
                  <a:cs typeface="Arial" panose="020B0604020202020204" pitchFamily="34" charset="0"/>
                </a:rPr>
                <a:t> for men &lt;50 mg/</a:t>
              </a:r>
              <a:r>
                <a:rPr lang="en-US" sz="1400" dirty="0" err="1">
                  <a:solidFill>
                    <a:schemeClr val="bg1"/>
                  </a:solidFill>
                  <a:latin typeface="Arial" panose="020B0604020202020204" pitchFamily="34" charset="0"/>
                  <a:cs typeface="Arial" panose="020B0604020202020204" pitchFamily="34" charset="0"/>
                </a:rPr>
                <a:t>dL</a:t>
              </a:r>
              <a:r>
                <a:rPr lang="en-US" sz="1400" dirty="0">
                  <a:solidFill>
                    <a:schemeClr val="bg1"/>
                  </a:solidFill>
                  <a:latin typeface="Arial" panose="020B0604020202020204" pitchFamily="34" charset="0"/>
                  <a:cs typeface="Arial" panose="020B0604020202020204" pitchFamily="34" charset="0"/>
                </a:rPr>
                <a:t> for women</a:t>
              </a:r>
              <a:endParaRPr lang="it-IT" sz="1100"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EF0D943D-3224-4B0F-B549-573AC881568B}"/>
                </a:ext>
              </a:extLst>
            </p:cNvPr>
            <p:cNvSpPr/>
            <p:nvPr/>
          </p:nvSpPr>
          <p:spPr>
            <a:xfrm>
              <a:off x="5523137" y="3934617"/>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Triglycerides</a:t>
              </a:r>
              <a:endParaRPr lang="it-IT" sz="1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F0D943D-3224-4B0F-B549-573AC881568B}"/>
                </a:ext>
              </a:extLst>
            </p:cNvPr>
            <p:cNvSpPr/>
            <p:nvPr/>
          </p:nvSpPr>
          <p:spPr>
            <a:xfrm>
              <a:off x="7422557" y="3919411"/>
              <a:ext cx="2743103" cy="246221"/>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150</a:t>
              </a:r>
              <a:r>
                <a:rPr lang="en-US" sz="1400" dirty="0">
                  <a:solidFill>
                    <a:schemeClr val="bg1"/>
                  </a:solidFill>
                  <a:latin typeface="Arial" panose="020B0604020202020204" pitchFamily="34" charset="0"/>
                  <a:cs typeface="Arial" panose="020B0604020202020204" pitchFamily="34" charset="0"/>
                </a:rPr>
                <a:t> mg/</a:t>
              </a:r>
              <a:r>
                <a:rPr lang="en-US" sz="1400" dirty="0" err="1">
                  <a:solidFill>
                    <a:schemeClr val="bg1"/>
                  </a:solidFill>
                  <a:latin typeface="Arial" panose="020B0604020202020204" pitchFamily="34" charset="0"/>
                  <a:cs typeface="Arial" panose="020B0604020202020204" pitchFamily="34" charset="0"/>
                </a:rPr>
                <a:t>dL</a:t>
              </a:r>
              <a:endParaRPr lang="it-IT" sz="1100" dirty="0">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EF0D943D-3224-4B0F-B549-573AC881568B}"/>
                </a:ext>
              </a:extLst>
            </p:cNvPr>
            <p:cNvSpPr/>
            <p:nvPr/>
          </p:nvSpPr>
          <p:spPr>
            <a:xfrm>
              <a:off x="5523137" y="4358833"/>
              <a:ext cx="1717228" cy="215808"/>
            </a:xfrm>
            <a:prstGeom prst="rect">
              <a:avLst/>
            </a:prstGeom>
            <a:ln>
              <a:noFill/>
            </a:ln>
          </p:spPr>
          <p:txBody>
            <a:bodyPr wrap="square" lIns="0" tIns="0" rIns="0" bIns="0" anchor="ctr">
              <a:spAutoFit/>
            </a:bodyPr>
            <a:lstStyle/>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Waist</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circumference</a:t>
              </a:r>
              <a:endParaRPr lang="it-IT" sz="1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EF0D943D-3224-4B0F-B549-573AC881568B}"/>
                </a:ext>
              </a:extLst>
            </p:cNvPr>
            <p:cNvSpPr/>
            <p:nvPr/>
          </p:nvSpPr>
          <p:spPr>
            <a:xfrm>
              <a:off x="7422557" y="4343627"/>
              <a:ext cx="3089975" cy="246221"/>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120</a:t>
              </a:r>
              <a:r>
                <a:rPr lang="en-US" sz="1400" dirty="0">
                  <a:solidFill>
                    <a:schemeClr val="bg1"/>
                  </a:solidFill>
                  <a:latin typeface="Arial" panose="020B0604020202020204" pitchFamily="34" charset="0"/>
                  <a:cs typeface="Arial" panose="020B0604020202020204" pitchFamily="34" charset="0"/>
                </a:rPr>
                <a:t> cm for men or ≥ 88 cm for women</a:t>
              </a:r>
              <a:endParaRPr lang="it-IT" sz="11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EF0D943D-3224-4B0F-B549-573AC881568B}"/>
                </a:ext>
              </a:extLst>
            </p:cNvPr>
            <p:cNvSpPr/>
            <p:nvPr/>
          </p:nvSpPr>
          <p:spPr>
            <a:xfrm>
              <a:off x="5523137" y="4759755"/>
              <a:ext cx="1717228" cy="404641"/>
            </a:xfrm>
            <a:prstGeom prst="rect">
              <a:avLst/>
            </a:prstGeom>
            <a:ln>
              <a:noFill/>
            </a:ln>
          </p:spPr>
          <p:txBody>
            <a:bodyPr wrap="square" lIns="0" tIns="0" rIns="0" bIns="0" anchor="ctr">
              <a:spAutoFit/>
            </a:bodyPr>
            <a:lstStyle/>
            <a:p>
              <a:pPr lvl="0">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Arterial blood </a:t>
              </a:r>
            </a:p>
            <a:p>
              <a:pPr lvl="0">
                <a:defRPr/>
              </a:pPr>
              <a:r>
                <a:rPr 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pressure</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F0D943D-3224-4B0F-B549-573AC881568B}"/>
                </a:ext>
              </a:extLst>
            </p:cNvPr>
            <p:cNvSpPr/>
            <p:nvPr/>
          </p:nvSpPr>
          <p:spPr>
            <a:xfrm>
              <a:off x="7422558" y="4791937"/>
              <a:ext cx="1458356" cy="215444"/>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≥130 x 85 mmHg</a:t>
              </a:r>
              <a:endParaRPr lang="it-IT" sz="110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EF0D943D-3224-4B0F-B549-573AC881568B}"/>
                </a:ext>
              </a:extLst>
            </p:cNvPr>
            <p:cNvSpPr/>
            <p:nvPr/>
          </p:nvSpPr>
          <p:spPr>
            <a:xfrm>
              <a:off x="5523136" y="5346690"/>
              <a:ext cx="6032507" cy="215444"/>
            </a:xfrm>
            <a:prstGeom prst="rect">
              <a:avLst/>
            </a:prstGeom>
            <a:ln>
              <a:noFill/>
            </a:ln>
          </p:spPr>
          <p:txBody>
            <a:bodyPr wrap="square" lIns="0" tIns="0" rIns="0" bIns="0" anchor="ctr">
              <a:spAutoFit/>
            </a:bodyPr>
            <a:lstStyle/>
            <a:p>
              <a:pPr lvl="0">
                <a:defRPr/>
              </a:pPr>
              <a:r>
                <a:rPr lang="en-US" sz="1400" dirty="0">
                  <a:solidFill>
                    <a:schemeClr val="bg1"/>
                  </a:solidFill>
                  <a:latin typeface="Arial" panose="020B0604020202020204" pitchFamily="34" charset="0"/>
                  <a:cs typeface="Arial" panose="020B0604020202020204" pitchFamily="34" charset="0"/>
                </a:rPr>
                <a:t> </a:t>
              </a:r>
              <a:endParaRPr lang="it-IT" sz="1100" b="1" dirty="0">
                <a:latin typeface="Arial" panose="020B0604020202020204" pitchFamily="34" charset="0"/>
                <a:cs typeface="Arial" panose="020B0604020202020204" pitchFamily="34" charset="0"/>
              </a:endParaRPr>
            </a:p>
          </p:txBody>
        </p:sp>
      </p:grpSp>
      <p:sp>
        <p:nvSpPr>
          <p:cNvPr id="42"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23</a:t>
            </a:fld>
            <a:endParaRPr lang="en-IN" b="1" dirty="0"/>
          </a:p>
        </p:txBody>
      </p:sp>
    </p:spTree>
    <p:extLst>
      <p:ext uri="{BB962C8B-B14F-4D97-AF65-F5344CB8AC3E}">
        <p14:creationId xmlns:p14="http://schemas.microsoft.com/office/powerpoint/2010/main" val="2286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268413"/>
            <a:ext cx="85725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299" name="Group 35"/>
          <p:cNvGraphicFramePr>
            <a:graphicFrameLocks noGrp="1"/>
          </p:cNvGraphicFramePr>
          <p:nvPr/>
        </p:nvGraphicFramePr>
        <p:xfrm>
          <a:off x="3392489" y="2173289"/>
          <a:ext cx="5864225" cy="2830513"/>
        </p:xfrm>
        <a:graphic>
          <a:graphicData uri="http://schemas.openxmlformats.org/drawingml/2006/table">
            <a:tbl>
              <a:tblPr/>
              <a:tblGrid>
                <a:gridCol w="5864225">
                  <a:extLst>
                    <a:ext uri="{9D8B030D-6E8A-4147-A177-3AD203B41FA5}">
                      <a16:colId xmlns:a16="http://schemas.microsoft.com/office/drawing/2014/main" val="20000"/>
                    </a:ext>
                  </a:extLst>
                </a:gridCol>
              </a:tblGrid>
              <a:tr h="2830513">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Garamond" pitchFamily="18" charset="0"/>
                          <a:cs typeface="Arial" charset="0"/>
                        </a:defRPr>
                      </a:lvl1pPr>
                      <a:lvl2pPr>
                        <a:spcBef>
                          <a:spcPct val="20000"/>
                        </a:spcBef>
                        <a:buClr>
                          <a:schemeClr val="accent2"/>
                        </a:buClr>
                        <a:buSzPct val="70000"/>
                        <a:buFont typeface="Wingdings" pitchFamily="2" charset="2"/>
                        <a:defRPr sz="2400">
                          <a:solidFill>
                            <a:schemeClr val="tx1"/>
                          </a:solidFill>
                          <a:effectLst>
                            <a:outerShdw blurRad="38100" dist="38100" dir="2700000" algn="tl">
                              <a:srgbClr val="000000"/>
                            </a:outerShdw>
                          </a:effectLst>
                          <a:latin typeface="Garamond" pitchFamily="18" charset="0"/>
                          <a:cs typeface="Arial" charset="0"/>
                        </a:defRPr>
                      </a:lvl2pPr>
                      <a:lvl3pPr>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Garamond" pitchFamily="18" charset="0"/>
                          <a:cs typeface="Arial" charset="0"/>
                        </a:defRPr>
                      </a:lvl3pPr>
                      <a:lvl4pPr>
                        <a:spcBef>
                          <a:spcPct val="20000"/>
                        </a:spcBef>
                        <a:buClr>
                          <a:schemeClr val="accent2"/>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4pPr>
                      <a:lvl5pPr>
                        <a:spcBef>
                          <a:spcPct val="20000"/>
                        </a:spcBef>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5pPr>
                      <a:lvl6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6pPr>
                      <a:lvl7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7pPr>
                      <a:lvl8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8pPr>
                      <a:lvl9pPr fontAlgn="base">
                        <a:spcBef>
                          <a:spcPct val="20000"/>
                        </a:spcBef>
                        <a:spcAft>
                          <a:spcPct val="0"/>
                        </a:spcAft>
                        <a:buClr>
                          <a:schemeClr val="hlink"/>
                        </a:buClr>
                        <a:buSzPct val="70000"/>
                        <a:buFont typeface="Wingdings" pitchFamily="2" charset="2"/>
                        <a:defRPr>
                          <a:solidFill>
                            <a:schemeClr val="tx1"/>
                          </a:solidFill>
                          <a:effectLst>
                            <a:outerShdw blurRad="38100" dist="38100" dir="2700000" algn="tl">
                              <a:srgbClr val="000000"/>
                            </a:outerShdw>
                          </a:effectLst>
                          <a:latin typeface="Garamond" pitchFamily="18"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it-IT" altLang="it-IT" sz="28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300" name="Rectangle 36"/>
          <p:cNvSpPr>
            <a:spLocks noChangeArrowheads="1"/>
          </p:cNvSpPr>
          <p:nvPr/>
        </p:nvSpPr>
        <p:spPr bwMode="auto">
          <a:xfrm>
            <a:off x="2935288" y="484505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ltLang="it-IT">
              <a:latin typeface="Arial" charset="0"/>
            </a:endParaRPr>
          </a:p>
          <a:p>
            <a:pPr eaLnBrk="0" hangingPunct="0"/>
            <a:endParaRPr lang="it-IT" altLang="it-IT">
              <a:latin typeface="Arial" charset="0"/>
            </a:endParaRPr>
          </a:p>
        </p:txBody>
      </p:sp>
    </p:spTree>
    <p:extLst>
      <p:ext uri="{BB962C8B-B14F-4D97-AF65-F5344CB8AC3E}">
        <p14:creationId xmlns:p14="http://schemas.microsoft.com/office/powerpoint/2010/main" val="3312240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381250" y="600076"/>
            <a:ext cx="79375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it-IT" sz="3600" b="1" dirty="0">
                <a:solidFill>
                  <a:srgbClr val="0070C0"/>
                </a:solidFill>
                <a:effectLst>
                  <a:outerShdw blurRad="38100" dist="38100" dir="2700000" algn="tl">
                    <a:srgbClr val="000000">
                      <a:alpha val="43137"/>
                    </a:srgbClr>
                  </a:outerShdw>
                </a:effectLst>
              </a:rPr>
              <a:t>The Metabolic syndrome</a:t>
            </a:r>
          </a:p>
          <a:p>
            <a:r>
              <a:rPr lang="en-US" altLang="it-IT" sz="2400" b="1" dirty="0">
                <a:solidFill>
                  <a:srgbClr val="0070C0"/>
                </a:solidFill>
                <a:effectLst>
                  <a:outerShdw blurRad="38100" dist="38100" dir="2700000" algn="tl">
                    <a:srgbClr val="000000">
                      <a:alpha val="43137"/>
                    </a:srgbClr>
                  </a:outerShdw>
                </a:effectLst>
              </a:rPr>
              <a:t>A cluster of risk factors</a:t>
            </a:r>
          </a:p>
        </p:txBody>
      </p:sp>
      <p:sp>
        <p:nvSpPr>
          <p:cNvPr id="21507" name="Text Box 3"/>
          <p:cNvSpPr txBox="1">
            <a:spLocks noChangeArrowheads="1"/>
          </p:cNvSpPr>
          <p:nvPr/>
        </p:nvSpPr>
        <p:spPr bwMode="auto">
          <a:xfrm>
            <a:off x="4395789" y="18288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Hypertension</a:t>
            </a:r>
          </a:p>
        </p:txBody>
      </p:sp>
      <p:sp>
        <p:nvSpPr>
          <p:cNvPr id="21508" name="Text Box 4"/>
          <p:cNvSpPr txBox="1">
            <a:spLocks noChangeArrowheads="1"/>
          </p:cNvSpPr>
          <p:nvPr/>
        </p:nvSpPr>
        <p:spPr bwMode="auto">
          <a:xfrm>
            <a:off x="4452939" y="2311477"/>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Obesity</a:t>
            </a:r>
          </a:p>
        </p:txBody>
      </p:sp>
      <p:sp>
        <p:nvSpPr>
          <p:cNvPr id="21509" name="Text Box 5"/>
          <p:cNvSpPr txBox="1">
            <a:spLocks noChangeArrowheads="1"/>
          </p:cNvSpPr>
          <p:nvPr/>
        </p:nvSpPr>
        <p:spPr bwMode="auto">
          <a:xfrm>
            <a:off x="4452939" y="28194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Hyperinsulinemia</a:t>
            </a:r>
          </a:p>
        </p:txBody>
      </p:sp>
      <p:sp>
        <p:nvSpPr>
          <p:cNvPr id="21510" name="Text Box 6"/>
          <p:cNvSpPr txBox="1">
            <a:spLocks noChangeArrowheads="1"/>
          </p:cNvSpPr>
          <p:nvPr/>
        </p:nvSpPr>
        <p:spPr bwMode="auto">
          <a:xfrm>
            <a:off x="4452939" y="33147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Diabetes</a:t>
            </a:r>
          </a:p>
        </p:txBody>
      </p:sp>
      <p:sp>
        <p:nvSpPr>
          <p:cNvPr id="21511" name="Text Box 7"/>
          <p:cNvSpPr txBox="1">
            <a:spLocks noChangeArrowheads="1"/>
          </p:cNvSpPr>
          <p:nvPr/>
        </p:nvSpPr>
        <p:spPr bwMode="auto">
          <a:xfrm>
            <a:off x="4452939" y="38100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Hypertriglyceridemia</a:t>
            </a:r>
          </a:p>
        </p:txBody>
      </p:sp>
      <p:sp>
        <p:nvSpPr>
          <p:cNvPr id="21512" name="Text Box 8"/>
          <p:cNvSpPr txBox="1">
            <a:spLocks noChangeArrowheads="1"/>
          </p:cNvSpPr>
          <p:nvPr/>
        </p:nvSpPr>
        <p:spPr bwMode="auto">
          <a:xfrm>
            <a:off x="4452939" y="4305301"/>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Small, dense LDL</a:t>
            </a:r>
          </a:p>
        </p:txBody>
      </p:sp>
      <p:sp>
        <p:nvSpPr>
          <p:cNvPr id="21513" name="Text Box 9"/>
          <p:cNvSpPr txBox="1">
            <a:spLocks noChangeArrowheads="1"/>
          </p:cNvSpPr>
          <p:nvPr/>
        </p:nvSpPr>
        <p:spPr bwMode="auto">
          <a:xfrm>
            <a:off x="4452939" y="4787368"/>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Low HDL</a:t>
            </a:r>
          </a:p>
        </p:txBody>
      </p:sp>
      <p:sp>
        <p:nvSpPr>
          <p:cNvPr id="21514" name="Text Box 10"/>
          <p:cNvSpPr txBox="1">
            <a:spLocks noChangeArrowheads="1"/>
          </p:cNvSpPr>
          <p:nvPr/>
        </p:nvSpPr>
        <p:spPr bwMode="auto">
          <a:xfrm>
            <a:off x="4479926" y="5269435"/>
            <a:ext cx="31337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it-IT" sz="2400" dirty="0"/>
              <a:t>Hypercoagulability</a:t>
            </a:r>
          </a:p>
        </p:txBody>
      </p:sp>
      <p:grpSp>
        <p:nvGrpSpPr>
          <p:cNvPr id="21515" name="Group 11"/>
          <p:cNvGrpSpPr>
            <a:grpSpLocks/>
          </p:cNvGrpSpPr>
          <p:nvPr/>
        </p:nvGrpSpPr>
        <p:grpSpPr bwMode="auto">
          <a:xfrm>
            <a:off x="3284538" y="1828800"/>
            <a:ext cx="1168400" cy="3962400"/>
            <a:chOff x="1248" y="1152"/>
            <a:chExt cx="828" cy="2496"/>
          </a:xfrm>
        </p:grpSpPr>
        <p:sp>
          <p:nvSpPr>
            <p:cNvPr id="21516" name="Line 12"/>
            <p:cNvSpPr>
              <a:spLocks noChangeShapeType="1"/>
            </p:cNvSpPr>
            <p:nvPr/>
          </p:nvSpPr>
          <p:spPr bwMode="auto">
            <a:xfrm flipV="1">
              <a:off x="1248" y="1152"/>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17" name="Line 13"/>
            <p:cNvSpPr>
              <a:spLocks noChangeShapeType="1"/>
            </p:cNvSpPr>
            <p:nvPr/>
          </p:nvSpPr>
          <p:spPr bwMode="auto">
            <a:xfrm flipV="1">
              <a:off x="1248" y="1464"/>
              <a:ext cx="828" cy="9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18" name="Line 14"/>
            <p:cNvSpPr>
              <a:spLocks noChangeShapeType="1"/>
            </p:cNvSpPr>
            <p:nvPr/>
          </p:nvSpPr>
          <p:spPr bwMode="auto">
            <a:xfrm flipV="1">
              <a:off x="1248" y="1764"/>
              <a:ext cx="828" cy="6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19" name="Line 15"/>
            <p:cNvSpPr>
              <a:spLocks noChangeShapeType="1"/>
            </p:cNvSpPr>
            <p:nvPr/>
          </p:nvSpPr>
          <p:spPr bwMode="auto">
            <a:xfrm flipV="1">
              <a:off x="1248" y="2088"/>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0" name="Line 16"/>
            <p:cNvSpPr>
              <a:spLocks noChangeShapeType="1"/>
            </p:cNvSpPr>
            <p:nvPr/>
          </p:nvSpPr>
          <p:spPr bwMode="auto">
            <a:xfrm>
              <a:off x="1248" y="2400"/>
              <a:ext cx="82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1" name="Line 17"/>
            <p:cNvSpPr>
              <a:spLocks noChangeShapeType="1"/>
            </p:cNvSpPr>
            <p:nvPr/>
          </p:nvSpPr>
          <p:spPr bwMode="auto">
            <a:xfrm>
              <a:off x="1248" y="2400"/>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2" name="Line 18"/>
            <p:cNvSpPr>
              <a:spLocks noChangeShapeType="1"/>
            </p:cNvSpPr>
            <p:nvPr/>
          </p:nvSpPr>
          <p:spPr bwMode="auto">
            <a:xfrm>
              <a:off x="1248" y="2400"/>
              <a:ext cx="828" cy="6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3" name="Line 19"/>
            <p:cNvSpPr>
              <a:spLocks noChangeShapeType="1"/>
            </p:cNvSpPr>
            <p:nvPr/>
          </p:nvSpPr>
          <p:spPr bwMode="auto">
            <a:xfrm flipH="1" flipV="1">
              <a:off x="1248" y="2400"/>
              <a:ext cx="828" cy="9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4" name="Line 20"/>
            <p:cNvSpPr>
              <a:spLocks noChangeShapeType="1"/>
            </p:cNvSpPr>
            <p:nvPr/>
          </p:nvSpPr>
          <p:spPr bwMode="auto">
            <a:xfrm flipH="1" flipV="1">
              <a:off x="1248" y="2400"/>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21525" name="Group 21"/>
          <p:cNvGrpSpPr>
            <a:grpSpLocks/>
          </p:cNvGrpSpPr>
          <p:nvPr/>
        </p:nvGrpSpPr>
        <p:grpSpPr bwMode="auto">
          <a:xfrm flipH="1">
            <a:off x="7586663" y="1809750"/>
            <a:ext cx="1168400" cy="4000500"/>
            <a:chOff x="1248" y="1152"/>
            <a:chExt cx="828" cy="2496"/>
          </a:xfrm>
        </p:grpSpPr>
        <p:sp>
          <p:nvSpPr>
            <p:cNvPr id="21526" name="Line 22"/>
            <p:cNvSpPr>
              <a:spLocks noChangeShapeType="1"/>
            </p:cNvSpPr>
            <p:nvPr/>
          </p:nvSpPr>
          <p:spPr bwMode="auto">
            <a:xfrm flipV="1">
              <a:off x="1248" y="1152"/>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7" name="Line 23"/>
            <p:cNvSpPr>
              <a:spLocks noChangeShapeType="1"/>
            </p:cNvSpPr>
            <p:nvPr/>
          </p:nvSpPr>
          <p:spPr bwMode="auto">
            <a:xfrm flipV="1">
              <a:off x="1248" y="1464"/>
              <a:ext cx="828" cy="9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8" name="Line 24"/>
            <p:cNvSpPr>
              <a:spLocks noChangeShapeType="1"/>
            </p:cNvSpPr>
            <p:nvPr/>
          </p:nvSpPr>
          <p:spPr bwMode="auto">
            <a:xfrm flipV="1">
              <a:off x="1248" y="1764"/>
              <a:ext cx="828" cy="6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29" name="Line 25"/>
            <p:cNvSpPr>
              <a:spLocks noChangeShapeType="1"/>
            </p:cNvSpPr>
            <p:nvPr/>
          </p:nvSpPr>
          <p:spPr bwMode="auto">
            <a:xfrm flipV="1">
              <a:off x="1248" y="2088"/>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0" name="Line 26"/>
            <p:cNvSpPr>
              <a:spLocks noChangeShapeType="1"/>
            </p:cNvSpPr>
            <p:nvPr/>
          </p:nvSpPr>
          <p:spPr bwMode="auto">
            <a:xfrm>
              <a:off x="1248" y="2400"/>
              <a:ext cx="82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1" name="Line 27"/>
            <p:cNvSpPr>
              <a:spLocks noChangeShapeType="1"/>
            </p:cNvSpPr>
            <p:nvPr/>
          </p:nvSpPr>
          <p:spPr bwMode="auto">
            <a:xfrm>
              <a:off x="1248" y="2400"/>
              <a:ext cx="828" cy="3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2" name="Line 28"/>
            <p:cNvSpPr>
              <a:spLocks noChangeShapeType="1"/>
            </p:cNvSpPr>
            <p:nvPr/>
          </p:nvSpPr>
          <p:spPr bwMode="auto">
            <a:xfrm>
              <a:off x="1248" y="2400"/>
              <a:ext cx="828" cy="6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3" name="Line 29"/>
            <p:cNvSpPr>
              <a:spLocks noChangeShapeType="1"/>
            </p:cNvSpPr>
            <p:nvPr/>
          </p:nvSpPr>
          <p:spPr bwMode="auto">
            <a:xfrm flipH="1" flipV="1">
              <a:off x="1248" y="2400"/>
              <a:ext cx="828" cy="9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534" name="Line 30"/>
            <p:cNvSpPr>
              <a:spLocks noChangeShapeType="1"/>
            </p:cNvSpPr>
            <p:nvPr/>
          </p:nvSpPr>
          <p:spPr bwMode="auto">
            <a:xfrm flipH="1" flipV="1">
              <a:off x="1248" y="2400"/>
              <a:ext cx="828" cy="124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1535" name="Text Box 31"/>
          <p:cNvSpPr txBox="1">
            <a:spLocks noChangeArrowheads="1"/>
          </p:cNvSpPr>
          <p:nvPr/>
        </p:nvSpPr>
        <p:spPr bwMode="auto">
          <a:xfrm>
            <a:off x="1774826" y="3467101"/>
            <a:ext cx="16621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it-IT" sz="2400" dirty="0">
                <a:solidFill>
                  <a:srgbClr val="FF0000"/>
                </a:solidFill>
                <a:effectLst>
                  <a:outerShdw blurRad="38100" dist="38100" dir="2700000" algn="tl">
                    <a:srgbClr val="000000">
                      <a:alpha val="43137"/>
                    </a:srgbClr>
                  </a:outerShdw>
                </a:effectLst>
              </a:rPr>
              <a:t>Insulin</a:t>
            </a:r>
          </a:p>
          <a:p>
            <a:pPr algn="ctr" eaLnBrk="0" hangingPunct="0"/>
            <a:r>
              <a:rPr lang="en-US" altLang="it-IT" sz="2400" dirty="0">
                <a:solidFill>
                  <a:srgbClr val="FF0000"/>
                </a:solidFill>
                <a:effectLst>
                  <a:outerShdw blurRad="38100" dist="38100" dir="2700000" algn="tl">
                    <a:srgbClr val="000000">
                      <a:alpha val="43137"/>
                    </a:srgbClr>
                  </a:outerShdw>
                </a:effectLst>
              </a:rPr>
              <a:t>resistance</a:t>
            </a:r>
          </a:p>
        </p:txBody>
      </p:sp>
      <p:sp>
        <p:nvSpPr>
          <p:cNvPr id="21536" name="Text Box 32"/>
          <p:cNvSpPr txBox="1">
            <a:spLocks noChangeArrowheads="1"/>
          </p:cNvSpPr>
          <p:nvPr/>
        </p:nvSpPr>
        <p:spPr bwMode="auto">
          <a:xfrm>
            <a:off x="7967663" y="2800350"/>
            <a:ext cx="246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it-IT" sz="2400" dirty="0">
                <a:solidFill>
                  <a:srgbClr val="FF0000"/>
                </a:solidFill>
                <a:effectLst>
                  <a:outerShdw blurRad="38100" dist="38100" dir="2700000" algn="tl">
                    <a:srgbClr val="000000">
                      <a:alpha val="43137"/>
                    </a:srgbClr>
                  </a:outerShdw>
                </a:effectLst>
              </a:rPr>
              <a:t>Atherosclerosis</a:t>
            </a:r>
          </a:p>
        </p:txBody>
      </p:sp>
      <p:sp>
        <p:nvSpPr>
          <p:cNvPr id="21537" name="Text Box 33"/>
          <p:cNvSpPr txBox="1">
            <a:spLocks noChangeArrowheads="1"/>
          </p:cNvSpPr>
          <p:nvPr/>
        </p:nvSpPr>
        <p:spPr bwMode="auto">
          <a:xfrm>
            <a:off x="8534400" y="4324351"/>
            <a:ext cx="17605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it-IT" sz="2400" dirty="0">
                <a:solidFill>
                  <a:srgbClr val="FF0000"/>
                </a:solidFill>
                <a:effectLst>
                  <a:outerShdw blurRad="38100" dist="38100" dir="2700000" algn="tl">
                    <a:srgbClr val="000000">
                      <a:alpha val="43137"/>
                    </a:srgbClr>
                  </a:outerShdw>
                </a:effectLst>
              </a:rPr>
              <a:t>Endothelial</a:t>
            </a:r>
            <a:br>
              <a:rPr lang="en-US" altLang="it-IT" sz="2400" dirty="0">
                <a:solidFill>
                  <a:srgbClr val="FF0000"/>
                </a:solidFill>
                <a:effectLst>
                  <a:outerShdw blurRad="38100" dist="38100" dir="2700000" algn="tl">
                    <a:srgbClr val="000000">
                      <a:alpha val="43137"/>
                    </a:srgbClr>
                  </a:outerShdw>
                </a:effectLst>
              </a:rPr>
            </a:br>
            <a:r>
              <a:rPr lang="en-US" altLang="it-IT" sz="2400" dirty="0">
                <a:solidFill>
                  <a:srgbClr val="FF0000"/>
                </a:solidFill>
                <a:effectLst>
                  <a:outerShdw blurRad="38100" dist="38100" dir="2700000" algn="tl">
                    <a:srgbClr val="000000">
                      <a:alpha val="43137"/>
                    </a:srgbClr>
                  </a:outerShdw>
                </a:effectLst>
              </a:rPr>
              <a:t>dysfunction</a:t>
            </a:r>
          </a:p>
        </p:txBody>
      </p:sp>
      <p:sp>
        <p:nvSpPr>
          <p:cNvPr id="21538" name="AutoShape 34"/>
          <p:cNvSpPr>
            <a:spLocks noChangeArrowheads="1"/>
          </p:cNvSpPr>
          <p:nvPr/>
        </p:nvSpPr>
        <p:spPr bwMode="auto">
          <a:xfrm>
            <a:off x="9313863" y="3295650"/>
            <a:ext cx="101600" cy="1066800"/>
          </a:xfrm>
          <a:prstGeom prst="upDownArrow">
            <a:avLst>
              <a:gd name="adj1" fmla="val 50000"/>
              <a:gd name="adj2" fmla="val 210000"/>
            </a:avLst>
          </a:prstGeom>
          <a:solidFill>
            <a:srgbClr val="66FF33"/>
          </a:solidFill>
          <a:ln w="9525">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it-IT" altLang="it-IT" sz="2400">
              <a:solidFill>
                <a:srgbClr val="66FF33"/>
              </a:solidFill>
              <a:latin typeface="Times" pitchFamily="18" charset="0"/>
            </a:endParaRPr>
          </a:p>
        </p:txBody>
      </p:sp>
    </p:spTree>
    <p:extLst>
      <p:ext uri="{BB962C8B-B14F-4D97-AF65-F5344CB8AC3E}">
        <p14:creationId xmlns:p14="http://schemas.microsoft.com/office/powerpoint/2010/main" val="130640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329748" y="1764081"/>
            <a:ext cx="8709102" cy="4259766"/>
          </a:xfrm>
          <a:prstGeom prst="roundRect">
            <a:avLst>
              <a:gd name="adj" fmla="val 2531"/>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EF0D943D-3224-4B0F-B549-573AC881568B}"/>
              </a:ext>
            </a:extLst>
          </p:cNvPr>
          <p:cNvSpPr/>
          <p:nvPr/>
        </p:nvSpPr>
        <p:spPr>
          <a:xfrm>
            <a:off x="2902322" y="421381"/>
            <a:ext cx="5202302" cy="492443"/>
          </a:xfrm>
          <a:prstGeom prst="rect">
            <a:avLst/>
          </a:prstGeom>
        </p:spPr>
        <p:txBody>
          <a:bodyPr wrap="square" lIns="0" tIns="0" rIns="0" bIns="0">
            <a:spAutoFit/>
          </a:bodyPr>
          <a:lstStyle/>
          <a:p>
            <a:pPr lvl="0" algn="ctr">
              <a:defRPr/>
            </a:pPr>
            <a:r>
              <a:rPr lang="en-US" sz="3200" b="1" dirty="0">
                <a:solidFill>
                  <a:srgbClr val="0078D2"/>
                </a:solidFill>
                <a:latin typeface="Arial" panose="020B0604020202020204" pitchFamily="34" charset="0"/>
                <a:cs typeface="Arial" panose="020B0604020202020204" pitchFamily="34" charset="0"/>
              </a:rPr>
              <a:t>METABOLIC SYNDROME</a:t>
            </a:r>
            <a:endParaRPr lang="it-IT" sz="2400" dirty="0">
              <a:latin typeface="Arial" panose="020B0604020202020204" pitchFamily="34" charset="0"/>
              <a:cs typeface="Arial" panose="020B0604020202020204" pitchFamily="34" charset="0"/>
            </a:endParaRPr>
          </a:p>
        </p:txBody>
      </p:sp>
      <p:grpSp>
        <p:nvGrpSpPr>
          <p:cNvPr id="5" name="Group 4"/>
          <p:cNvGrpSpPr/>
          <p:nvPr/>
        </p:nvGrpSpPr>
        <p:grpSpPr>
          <a:xfrm>
            <a:off x="386334" y="380954"/>
            <a:ext cx="8676588" cy="0"/>
            <a:chOff x="2608792" y="380954"/>
            <a:chExt cx="8676588" cy="0"/>
          </a:xfrm>
        </p:grpSpPr>
        <p:cxnSp>
          <p:nvCxnSpPr>
            <p:cNvPr id="6" name="Straight Connector 5"/>
            <p:cNvCxnSpPr/>
            <p:nvPr/>
          </p:nvCxnSpPr>
          <p:spPr>
            <a:xfrm>
              <a:off x="9440187" y="380954"/>
              <a:ext cx="184519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8792" y="380954"/>
              <a:ext cx="1886828"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2676920" y="954251"/>
            <a:ext cx="5356902" cy="579646"/>
          </a:xfrm>
          <a:prstGeom prst="rect">
            <a:avLst/>
          </a:prstGeom>
        </p:spPr>
        <p:txBody>
          <a:bodyPr wrap="square">
            <a:spAutoFit/>
          </a:bodyPr>
          <a:lstStyle/>
          <a:p>
            <a:pPr algn="ctr">
              <a:lnSpc>
                <a:spcPts val="1900"/>
              </a:lnSpc>
            </a:pPr>
            <a:r>
              <a:rPr lang="en-US" altLang="it-IT" sz="1600" b="1" dirty="0">
                <a:latin typeface="Arial" panose="020B0604020202020204" pitchFamily="34" charset="0"/>
                <a:cs typeface="Arial" panose="020B0604020202020204" pitchFamily="34" charset="0"/>
              </a:rPr>
              <a:t>The syndrome is closely related to insulin resistance</a:t>
            </a:r>
            <a:r>
              <a:rPr lang="en-US" altLang="it-IT" sz="1600" dirty="0">
                <a:latin typeface="Arial" panose="020B0604020202020204" pitchFamily="34" charset="0"/>
                <a:cs typeface="Arial" panose="020B0604020202020204" pitchFamily="34" charset="0"/>
              </a:rPr>
              <a:t>, in which the body can’t use insulin efficiently.</a:t>
            </a:r>
          </a:p>
        </p:txBody>
      </p:sp>
      <p:sp>
        <p:nvSpPr>
          <p:cNvPr id="11" name="Rounded Rectangle 10">
            <a:extLst>
              <a:ext uri="{FF2B5EF4-FFF2-40B4-BE49-F238E27FC236}">
                <a16:creationId xmlns:a16="http://schemas.microsoft.com/office/drawing/2014/main" id="{EF0D943D-3224-4B0F-B549-573AC881568B}"/>
              </a:ext>
            </a:extLst>
          </p:cNvPr>
          <p:cNvSpPr/>
          <p:nvPr/>
        </p:nvSpPr>
        <p:spPr>
          <a:xfrm>
            <a:off x="2153150" y="1889455"/>
            <a:ext cx="6788727" cy="692468"/>
          </a:xfrm>
          <a:prstGeom prst="roundRect">
            <a:avLst>
              <a:gd name="adj" fmla="val 50000"/>
            </a:avLst>
          </a:prstGeom>
          <a:solidFill>
            <a:srgbClr val="002060"/>
          </a:solidFill>
          <a:ln>
            <a:solidFill>
              <a:srgbClr val="52CDF9"/>
            </a:solidFill>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lvl="0" algn="ctr">
              <a:defRPr/>
            </a:pPr>
            <a:r>
              <a:rPr lang="en-US" sz="1600" b="1" dirty="0">
                <a:solidFill>
                  <a:schemeClr val="bg1"/>
                </a:solidFill>
                <a:latin typeface="Arial" panose="020B0604020202020204" pitchFamily="34" charset="0"/>
                <a:cs typeface="Arial" panose="020B0604020202020204" pitchFamily="34" charset="0"/>
              </a:rPr>
              <a:t>Metabolic Syndrome is not a disease, but rather a </a:t>
            </a:r>
            <a:br>
              <a:rPr lang="en-US" sz="1600" b="1" dirty="0">
                <a:solidFill>
                  <a:schemeClr val="bg1"/>
                </a:solidFill>
                <a:latin typeface="Arial" panose="020B0604020202020204" pitchFamily="34" charset="0"/>
                <a:cs typeface="Arial" panose="020B0604020202020204" pitchFamily="34" charset="0"/>
              </a:rPr>
            </a:br>
            <a:r>
              <a:rPr lang="en-US" sz="1600" b="1" dirty="0">
                <a:solidFill>
                  <a:srgbClr val="52CDF9"/>
                </a:solidFill>
                <a:latin typeface="Arial" panose="020B0604020202020204" pitchFamily="34" charset="0"/>
                <a:cs typeface="Arial" panose="020B0604020202020204" pitchFamily="34" charset="0"/>
              </a:rPr>
              <a:t>cluster of disorders</a:t>
            </a:r>
            <a:r>
              <a:rPr lang="en-US" sz="1600" b="1" dirty="0">
                <a:solidFill>
                  <a:schemeClr val="bg1"/>
                </a:solidFill>
                <a:latin typeface="Arial" panose="020B0604020202020204" pitchFamily="34" charset="0"/>
                <a:cs typeface="Arial" panose="020B0604020202020204" pitchFamily="34" charset="0"/>
              </a:rPr>
              <a:t> of your body’s metabolism, including:</a:t>
            </a:r>
          </a:p>
        </p:txBody>
      </p:sp>
      <p:grpSp>
        <p:nvGrpSpPr>
          <p:cNvPr id="52" name="Group 51"/>
          <p:cNvGrpSpPr/>
          <p:nvPr/>
        </p:nvGrpSpPr>
        <p:grpSpPr>
          <a:xfrm>
            <a:off x="1579393" y="4596621"/>
            <a:ext cx="7724754" cy="1285801"/>
            <a:chOff x="3792935" y="4588358"/>
            <a:chExt cx="7724754" cy="1285801"/>
          </a:xfrm>
          <a:solidFill>
            <a:schemeClr val="accent6">
              <a:lumMod val="40000"/>
              <a:lumOff val="60000"/>
            </a:schemeClr>
          </a:solidFill>
        </p:grpSpPr>
        <p:grpSp>
          <p:nvGrpSpPr>
            <p:cNvPr id="50" name="Group 49"/>
            <p:cNvGrpSpPr/>
            <p:nvPr/>
          </p:nvGrpSpPr>
          <p:grpSpPr>
            <a:xfrm>
              <a:off x="3792935" y="4708350"/>
              <a:ext cx="7724754" cy="1165809"/>
              <a:chOff x="3792935" y="4708350"/>
              <a:chExt cx="7724754" cy="1165809"/>
            </a:xfrm>
            <a:grpFill/>
          </p:grpSpPr>
          <p:sp>
            <p:nvSpPr>
              <p:cNvPr id="47" name="Rounded Rectangle 46"/>
              <p:cNvSpPr/>
              <p:nvPr/>
            </p:nvSpPr>
            <p:spPr>
              <a:xfrm>
                <a:off x="3792935" y="4708350"/>
                <a:ext cx="7724754" cy="1165809"/>
              </a:xfrm>
              <a:prstGeom prst="roundRect">
                <a:avLst>
                  <a:gd name="adj" fmla="val 5363"/>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ectangle 43"/>
              <p:cNvSpPr/>
              <p:nvPr/>
            </p:nvSpPr>
            <p:spPr>
              <a:xfrm>
                <a:off x="4005419" y="4785228"/>
                <a:ext cx="7299787" cy="323165"/>
              </a:xfrm>
              <a:prstGeom prst="rect">
                <a:avLst/>
              </a:prstGeom>
              <a:grpFill/>
            </p:spPr>
            <p:txBody>
              <a:bodyPr wrap="square">
                <a:spAutoFit/>
              </a:bodyPr>
              <a:lstStyle/>
              <a:p>
                <a:pPr algn="ctr">
                  <a:lnSpc>
                    <a:spcPts val="1800"/>
                  </a:lnSpc>
                </a:pPr>
                <a:r>
                  <a:rPr lang="en-US" altLang="it-IT" sz="1600" dirty="0">
                    <a:latin typeface="Arial" panose="020B0604020202020204" pitchFamily="34" charset="0"/>
                    <a:cs typeface="Arial" panose="020B0604020202020204" pitchFamily="34" charset="0"/>
                  </a:rPr>
                  <a:t>Each of these disorders is by itself a risk factor for other diseases.</a:t>
                </a:r>
              </a:p>
            </p:txBody>
          </p:sp>
          <p:sp>
            <p:nvSpPr>
              <p:cNvPr id="46" name="Rectangle 45"/>
              <p:cNvSpPr/>
              <p:nvPr/>
            </p:nvSpPr>
            <p:spPr>
              <a:xfrm>
                <a:off x="4149936" y="5243924"/>
                <a:ext cx="7010754" cy="553998"/>
              </a:xfrm>
              <a:prstGeom prst="rect">
                <a:avLst/>
              </a:prstGeom>
              <a:grpFill/>
            </p:spPr>
            <p:txBody>
              <a:bodyPr wrap="square">
                <a:spAutoFit/>
              </a:bodyPr>
              <a:lstStyle/>
              <a:p>
                <a:pPr algn="ctr">
                  <a:lnSpc>
                    <a:spcPts val="1800"/>
                  </a:lnSpc>
                </a:pPr>
                <a:r>
                  <a:rPr lang="en-US" altLang="it-IT" sz="1400" dirty="0">
                    <a:latin typeface="Arial" panose="020B0604020202020204" pitchFamily="34" charset="0"/>
                    <a:cs typeface="Arial" panose="020B0604020202020204" pitchFamily="34" charset="0"/>
                  </a:rPr>
                  <a:t>In combination, however, these disorders dramatically boost the chances of developing potentially life-threatening illnesses, such as diabetes, heart disease or stroke.</a:t>
                </a:r>
              </a:p>
            </p:txBody>
          </p:sp>
          <p:cxnSp>
            <p:nvCxnSpPr>
              <p:cNvPr id="49" name="Straight Connector 48"/>
              <p:cNvCxnSpPr/>
              <p:nvPr/>
            </p:nvCxnSpPr>
            <p:spPr>
              <a:xfrm>
                <a:off x="4109617" y="5180441"/>
                <a:ext cx="7091390" cy="0"/>
              </a:xfrm>
              <a:prstGeom prst="line">
                <a:avLst/>
              </a:prstGeom>
              <a:grpFill/>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51" name="Isosceles Triangle 50"/>
            <p:cNvSpPr/>
            <p:nvPr/>
          </p:nvSpPr>
          <p:spPr>
            <a:xfrm>
              <a:off x="7333875" y="4588358"/>
              <a:ext cx="642875" cy="119992"/>
            </a:xfrm>
            <a:prstGeom prst="triangle">
              <a:avLst/>
            </a:prstGeom>
            <a:grpFill/>
            <a:ln>
              <a:solidFill>
                <a:srgbClr val="DA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uppo 9">
            <a:extLst>
              <a:ext uri="{FF2B5EF4-FFF2-40B4-BE49-F238E27FC236}">
                <a16:creationId xmlns:a16="http://schemas.microsoft.com/office/drawing/2014/main" id="{01710D36-BD8F-47BF-A444-C609E41184E1}"/>
              </a:ext>
            </a:extLst>
          </p:cNvPr>
          <p:cNvGrpSpPr/>
          <p:nvPr/>
        </p:nvGrpSpPr>
        <p:grpSpPr>
          <a:xfrm>
            <a:off x="1621052" y="2856832"/>
            <a:ext cx="7696348" cy="1654648"/>
            <a:chOff x="841778" y="2913901"/>
            <a:chExt cx="7696348" cy="1654648"/>
          </a:xfrm>
        </p:grpSpPr>
        <p:cxnSp>
          <p:nvCxnSpPr>
            <p:cNvPr id="43" name="Straight Connector 42"/>
            <p:cNvCxnSpPr/>
            <p:nvPr/>
          </p:nvCxnSpPr>
          <p:spPr>
            <a:xfrm>
              <a:off x="1461829" y="3342623"/>
              <a:ext cx="6401335" cy="0"/>
            </a:xfrm>
            <a:prstGeom prst="line">
              <a:avLst/>
            </a:prstGeom>
            <a:ln w="19050">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841778" y="2913901"/>
              <a:ext cx="1240102" cy="1450297"/>
              <a:chOff x="8452956" y="4068164"/>
              <a:chExt cx="1240102" cy="1450297"/>
            </a:xfrm>
          </p:grpSpPr>
          <p:sp>
            <p:nvSpPr>
              <p:cNvPr id="13" name="Rettangolo 4">
                <a:extLst>
                  <a:ext uri="{FF2B5EF4-FFF2-40B4-BE49-F238E27FC236}">
                    <a16:creationId xmlns:a16="http://schemas.microsoft.com/office/drawing/2014/main" id="{3CF66570-763F-45D5-90AD-DAFC940764D4}"/>
                  </a:ext>
                </a:extLst>
              </p:cNvPr>
              <p:cNvSpPr/>
              <p:nvPr/>
            </p:nvSpPr>
            <p:spPr>
              <a:xfrm>
                <a:off x="8452956" y="4990111"/>
                <a:ext cx="124010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High blood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pressure</a:t>
                </a:r>
              </a:p>
            </p:txBody>
          </p:sp>
          <p:grpSp>
            <p:nvGrpSpPr>
              <p:cNvPr id="14" name="Group 13"/>
              <p:cNvGrpSpPr/>
              <p:nvPr/>
            </p:nvGrpSpPr>
            <p:grpSpPr>
              <a:xfrm>
                <a:off x="8651379" y="4068164"/>
                <a:ext cx="857445" cy="857445"/>
                <a:chOff x="2605315" y="1352933"/>
                <a:chExt cx="951637" cy="951637"/>
              </a:xfrm>
            </p:grpSpPr>
            <p:sp>
              <p:nvSpPr>
                <p:cNvPr id="15" name="Oval 14">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16" name="Oval 15">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nvGrpSpPr>
            <p:cNvPr id="18" name="Group 17"/>
            <p:cNvGrpSpPr/>
            <p:nvPr/>
          </p:nvGrpSpPr>
          <p:grpSpPr>
            <a:xfrm>
              <a:off x="2362832" y="2913901"/>
              <a:ext cx="1364112" cy="1450297"/>
              <a:chOff x="8390951" y="4068164"/>
              <a:chExt cx="1364112" cy="1450297"/>
            </a:xfrm>
          </p:grpSpPr>
          <p:sp>
            <p:nvSpPr>
              <p:cNvPr id="19" name="Rettangolo 4">
                <a:extLst>
                  <a:ext uri="{FF2B5EF4-FFF2-40B4-BE49-F238E27FC236}">
                    <a16:creationId xmlns:a16="http://schemas.microsoft.com/office/drawing/2014/main" id="{3CF66570-763F-45D5-90AD-DAFC940764D4}"/>
                  </a:ext>
                </a:extLst>
              </p:cNvPr>
              <p:cNvSpPr/>
              <p:nvPr/>
            </p:nvSpPr>
            <p:spPr>
              <a:xfrm>
                <a:off x="8390951" y="4990111"/>
                <a:ext cx="136411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High insulin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levels</a:t>
                </a:r>
              </a:p>
            </p:txBody>
          </p:sp>
          <p:grpSp>
            <p:nvGrpSpPr>
              <p:cNvPr id="20" name="Group 19"/>
              <p:cNvGrpSpPr/>
              <p:nvPr/>
            </p:nvGrpSpPr>
            <p:grpSpPr>
              <a:xfrm>
                <a:off x="8651379" y="4068164"/>
                <a:ext cx="857445" cy="857445"/>
                <a:chOff x="2605315" y="1352933"/>
                <a:chExt cx="951637" cy="951637"/>
              </a:xfrm>
            </p:grpSpPr>
            <p:sp>
              <p:nvSpPr>
                <p:cNvPr id="21" name="Oval 20">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2" name="Oval 21">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4432" y="1558647"/>
                  <a:ext cx="540210" cy="540210"/>
                </a:xfrm>
                <a:prstGeom prst="rect">
                  <a:avLst/>
                </a:prstGeom>
              </p:spPr>
            </p:pic>
          </p:grpSp>
        </p:grpSp>
        <p:grpSp>
          <p:nvGrpSpPr>
            <p:cNvPr id="24" name="Group 23"/>
            <p:cNvGrpSpPr/>
            <p:nvPr/>
          </p:nvGrpSpPr>
          <p:grpSpPr>
            <a:xfrm>
              <a:off x="4007896" y="2913901"/>
              <a:ext cx="1364112" cy="1450297"/>
              <a:chOff x="8390951" y="4068164"/>
              <a:chExt cx="1364112" cy="1450297"/>
            </a:xfrm>
          </p:grpSpPr>
          <p:sp>
            <p:nvSpPr>
              <p:cNvPr id="25" name="Rettangolo 4">
                <a:extLst>
                  <a:ext uri="{FF2B5EF4-FFF2-40B4-BE49-F238E27FC236}">
                    <a16:creationId xmlns:a16="http://schemas.microsoft.com/office/drawing/2014/main" id="{3CF66570-763F-45D5-90AD-DAFC940764D4}"/>
                  </a:ext>
                </a:extLst>
              </p:cNvPr>
              <p:cNvSpPr/>
              <p:nvPr/>
            </p:nvSpPr>
            <p:spPr>
              <a:xfrm>
                <a:off x="8390951" y="4990111"/>
                <a:ext cx="136411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Excess body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weight</a:t>
                </a:r>
              </a:p>
            </p:txBody>
          </p:sp>
          <p:grpSp>
            <p:nvGrpSpPr>
              <p:cNvPr id="26" name="Group 25"/>
              <p:cNvGrpSpPr/>
              <p:nvPr/>
            </p:nvGrpSpPr>
            <p:grpSpPr>
              <a:xfrm>
                <a:off x="8651379" y="4068164"/>
                <a:ext cx="857445" cy="857445"/>
                <a:chOff x="2605315" y="1352933"/>
                <a:chExt cx="951637" cy="951637"/>
              </a:xfrm>
            </p:grpSpPr>
            <p:sp>
              <p:nvSpPr>
                <p:cNvPr id="27" name="Oval 26">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8" name="Oval 27">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0034" y="1605525"/>
                  <a:ext cx="446455" cy="446455"/>
                </a:xfrm>
                <a:prstGeom prst="rect">
                  <a:avLst/>
                </a:prstGeom>
              </p:spPr>
            </p:pic>
          </p:grpSp>
        </p:grpSp>
        <p:grpSp>
          <p:nvGrpSpPr>
            <p:cNvPr id="30" name="Group 29"/>
            <p:cNvGrpSpPr/>
            <p:nvPr/>
          </p:nvGrpSpPr>
          <p:grpSpPr>
            <a:xfrm>
              <a:off x="5652960" y="2913901"/>
              <a:ext cx="1240102" cy="1450297"/>
              <a:chOff x="8452956" y="4068164"/>
              <a:chExt cx="1240102" cy="1450297"/>
            </a:xfrm>
          </p:grpSpPr>
          <p:sp>
            <p:nvSpPr>
              <p:cNvPr id="31" name="Rettangolo 4">
                <a:extLst>
                  <a:ext uri="{FF2B5EF4-FFF2-40B4-BE49-F238E27FC236}">
                    <a16:creationId xmlns:a16="http://schemas.microsoft.com/office/drawing/2014/main" id="{3CF66570-763F-45D5-90AD-DAFC940764D4}"/>
                  </a:ext>
                </a:extLst>
              </p:cNvPr>
              <p:cNvSpPr/>
              <p:nvPr/>
            </p:nvSpPr>
            <p:spPr>
              <a:xfrm>
                <a:off x="8452956" y="4990111"/>
                <a:ext cx="1240102" cy="528350"/>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Abnormal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lipid levels</a:t>
                </a:r>
              </a:p>
            </p:txBody>
          </p:sp>
          <p:grpSp>
            <p:nvGrpSpPr>
              <p:cNvPr id="32" name="Group 31"/>
              <p:cNvGrpSpPr/>
              <p:nvPr/>
            </p:nvGrpSpPr>
            <p:grpSpPr>
              <a:xfrm>
                <a:off x="8651379" y="4068164"/>
                <a:ext cx="857445" cy="857445"/>
                <a:chOff x="2605315" y="1352933"/>
                <a:chExt cx="951637" cy="951637"/>
              </a:xfrm>
            </p:grpSpPr>
            <p:sp>
              <p:nvSpPr>
                <p:cNvPr id="33" name="Oval 32">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34" name="Oval 33">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35" name="Picture 3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16434" y="1549373"/>
                  <a:ext cx="491101" cy="491101"/>
                </a:xfrm>
                <a:prstGeom prst="rect">
                  <a:avLst/>
                </a:prstGeom>
              </p:spPr>
            </p:pic>
          </p:grpSp>
        </p:grpSp>
        <p:grpSp>
          <p:nvGrpSpPr>
            <p:cNvPr id="36" name="Group 35"/>
            <p:cNvGrpSpPr/>
            <p:nvPr/>
          </p:nvGrpSpPr>
          <p:grpSpPr>
            <a:xfrm>
              <a:off x="7174014" y="2913901"/>
              <a:ext cx="1364112" cy="1654648"/>
              <a:chOff x="8390951" y="4068164"/>
              <a:chExt cx="1364112" cy="1654648"/>
            </a:xfrm>
          </p:grpSpPr>
          <p:sp>
            <p:nvSpPr>
              <p:cNvPr id="37" name="Rettangolo 4">
                <a:extLst>
                  <a:ext uri="{FF2B5EF4-FFF2-40B4-BE49-F238E27FC236}">
                    <a16:creationId xmlns:a16="http://schemas.microsoft.com/office/drawing/2014/main" id="{3CF66570-763F-45D5-90AD-DAFC940764D4}"/>
                  </a:ext>
                </a:extLst>
              </p:cNvPr>
              <p:cNvSpPr/>
              <p:nvPr/>
            </p:nvSpPr>
            <p:spPr>
              <a:xfrm>
                <a:off x="8390951" y="4990111"/>
                <a:ext cx="1364112" cy="732701"/>
              </a:xfrm>
              <a:prstGeom prst="rect">
                <a:avLst/>
              </a:prstGeom>
            </p:spPr>
            <p:txBody>
              <a:bodyPr vert="horz" wrap="square" lIns="91440" tIns="45720" rIns="91440" bIns="45720" rtlCol="0">
                <a:spAutoFit/>
              </a:bodyPr>
              <a:lstStyle/>
              <a:p>
                <a:pPr lvl="0" algn="ctr">
                  <a:lnSpc>
                    <a:spcPts val="1700"/>
                  </a:lnSpc>
                  <a:spcAft>
                    <a:spcPts val="600"/>
                  </a:spcAft>
                  <a:defRPr/>
                </a:pPr>
                <a:r>
                  <a:rPr lang="en-US" sz="1400" dirty="0">
                    <a:latin typeface="Arial" panose="020B0604020202020204" pitchFamily="34" charset="0"/>
                    <a:cs typeface="Arial" panose="020B0604020202020204" pitchFamily="34" charset="0"/>
                  </a:rPr>
                  <a:t>Abnormal fasting blood glucose</a:t>
                </a:r>
              </a:p>
            </p:txBody>
          </p:sp>
          <p:grpSp>
            <p:nvGrpSpPr>
              <p:cNvPr id="38" name="Group 37"/>
              <p:cNvGrpSpPr/>
              <p:nvPr/>
            </p:nvGrpSpPr>
            <p:grpSpPr>
              <a:xfrm>
                <a:off x="8651379" y="4068164"/>
                <a:ext cx="857445" cy="857445"/>
                <a:chOff x="2605315" y="1352933"/>
                <a:chExt cx="951637" cy="951637"/>
              </a:xfrm>
            </p:grpSpPr>
            <p:sp>
              <p:nvSpPr>
                <p:cNvPr id="39" name="Oval 38">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40" name="Oval 39">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41" name="Picture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7710" y="1583202"/>
                  <a:ext cx="491101" cy="491101"/>
                </a:xfrm>
                <a:prstGeom prst="rect">
                  <a:avLst/>
                </a:prstGeom>
              </p:spPr>
            </p:pic>
          </p:grpSp>
        </p:grpSp>
      </p:grpSp>
      <p:sp>
        <p:nvSpPr>
          <p:cNvPr id="3" name="Rettangolo 2">
            <a:extLst>
              <a:ext uri="{FF2B5EF4-FFF2-40B4-BE49-F238E27FC236}">
                <a16:creationId xmlns:a16="http://schemas.microsoft.com/office/drawing/2014/main" id="{32898DBF-CDE6-441C-BFEF-D8F75C96C869}"/>
              </a:ext>
            </a:extLst>
          </p:cNvPr>
          <p:cNvSpPr/>
          <p:nvPr/>
        </p:nvSpPr>
        <p:spPr>
          <a:xfrm>
            <a:off x="678875" y="6173535"/>
            <a:ext cx="4446894" cy="215444"/>
          </a:xfrm>
          <a:prstGeom prst="rect">
            <a:avLst/>
          </a:prstGeom>
        </p:spPr>
        <p:txBody>
          <a:bodyPr wrap="square">
            <a:spAutoFit/>
          </a:bodyPr>
          <a:lstStyle/>
          <a:p>
            <a:r>
              <a:rPr lang="it-IT" sz="800" dirty="0">
                <a:solidFill>
                  <a:schemeClr val="bg2">
                    <a:lumMod val="50000"/>
                  </a:schemeClr>
                </a:solidFill>
                <a:latin typeface="Arial" charset="0"/>
                <a:cs typeface="Arial" charset="0"/>
              </a:rPr>
              <a:t>2.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r>
              <a:rPr lang="it-IT" sz="800" dirty="0">
                <a:solidFill>
                  <a:schemeClr val="bg1">
                    <a:lumMod val="75000"/>
                  </a:schemeClr>
                </a:solidFill>
                <a:latin typeface="Arial" charset="0"/>
                <a:cs typeface="Arial" charset="0"/>
              </a:rPr>
              <a:t>.</a:t>
            </a:r>
          </a:p>
        </p:txBody>
      </p:sp>
    </p:spTree>
    <p:extLst>
      <p:ext uri="{BB962C8B-B14F-4D97-AF65-F5344CB8AC3E}">
        <p14:creationId xmlns:p14="http://schemas.microsoft.com/office/powerpoint/2010/main" val="13333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a:off x="850984" y="134733"/>
            <a:ext cx="10410519" cy="492443"/>
            <a:chOff x="850984" y="134733"/>
            <a:chExt cx="10410519" cy="492443"/>
          </a:xfrm>
        </p:grpSpPr>
        <p:sp>
          <p:nvSpPr>
            <p:cNvPr id="4" name="Rectangle 3">
              <a:extLst>
                <a:ext uri="{FF2B5EF4-FFF2-40B4-BE49-F238E27FC236}">
                  <a16:creationId xmlns:a16="http://schemas.microsoft.com/office/drawing/2014/main" id="{EF0D943D-3224-4B0F-B549-573AC881568B}"/>
                </a:ext>
              </a:extLst>
            </p:cNvPr>
            <p:cNvSpPr/>
            <p:nvPr/>
          </p:nvSpPr>
          <p:spPr>
            <a:xfrm>
              <a:off x="2948608" y="134733"/>
              <a:ext cx="6294785" cy="492443"/>
            </a:xfrm>
            <a:prstGeom prst="rect">
              <a:avLst/>
            </a:prstGeom>
          </p:spPr>
          <p:txBody>
            <a:bodyPr wrap="square" lIns="0" tIns="0" rIns="0" bIns="0">
              <a:spAutoFit/>
            </a:bodyPr>
            <a:lstStyle/>
            <a:p>
              <a:pPr lvl="0" algn="ctr">
                <a:defRPr/>
              </a:pPr>
              <a:r>
                <a:rPr lang="en-US" sz="3200" b="1" dirty="0">
                  <a:solidFill>
                    <a:srgbClr val="0078D2"/>
                  </a:solidFill>
                  <a:latin typeface="Arial" panose="020B0604020202020204" pitchFamily="34" charset="0"/>
                  <a:cs typeface="Arial" panose="020B0604020202020204" pitchFamily="34" charset="0"/>
                </a:rPr>
                <a:t>METABOLIC SYNDROME</a:t>
              </a:r>
              <a:endParaRPr lang="it-IT" sz="2400" dirty="0">
                <a:latin typeface="Arial" panose="020B0604020202020204" pitchFamily="34" charset="0"/>
                <a:cs typeface="Arial" panose="020B0604020202020204" pitchFamily="34" charset="0"/>
              </a:endParaRPr>
            </a:p>
          </p:txBody>
        </p:sp>
        <p:grpSp>
          <p:nvGrpSpPr>
            <p:cNvPr id="5" name="Group 4"/>
            <p:cNvGrpSpPr/>
            <p:nvPr/>
          </p:nvGrpSpPr>
          <p:grpSpPr>
            <a:xfrm>
              <a:off x="850984" y="380954"/>
              <a:ext cx="10410519" cy="0"/>
              <a:chOff x="1734453" y="380954"/>
              <a:chExt cx="10410519" cy="0"/>
            </a:xfrm>
          </p:grpSpPr>
          <p:cxnSp>
            <p:nvCxnSpPr>
              <p:cNvPr id="6" name="Straight Connector 5"/>
              <p:cNvCxnSpPr/>
              <p:nvPr/>
            </p:nvCxnSpPr>
            <p:spPr>
              <a:xfrm>
                <a:off x="9443426" y="380954"/>
                <a:ext cx="27015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34453" y="380954"/>
                <a:ext cx="276250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9" name="Rectangle 8"/>
          <p:cNvSpPr/>
          <p:nvPr/>
        </p:nvSpPr>
        <p:spPr>
          <a:xfrm>
            <a:off x="2261040" y="540092"/>
            <a:ext cx="7669921" cy="375744"/>
          </a:xfrm>
          <a:prstGeom prst="rect">
            <a:avLst/>
          </a:prstGeom>
        </p:spPr>
        <p:txBody>
          <a:bodyPr wrap="none">
            <a:spAutoFit/>
          </a:bodyPr>
          <a:lstStyle/>
          <a:p>
            <a:pPr lvl="0" algn="ctr">
              <a:lnSpc>
                <a:spcPts val="2400"/>
              </a:lnSpc>
              <a:defRPr/>
            </a:pPr>
            <a:r>
              <a:rPr lang="en-US" dirty="0">
                <a:latin typeface="Arial" panose="020B0604020202020204" pitchFamily="34" charset="0"/>
                <a:cs typeface="Arial" panose="020B0604020202020204" pitchFamily="34" charset="0"/>
              </a:rPr>
              <a:t>AS A PREDICTOR OF CHD AND DIABETES IN WOSCOPS (5974 MEN)</a:t>
            </a:r>
          </a:p>
        </p:txBody>
      </p:sp>
      <p:grpSp>
        <p:nvGrpSpPr>
          <p:cNvPr id="396" name="Group 395"/>
          <p:cNvGrpSpPr/>
          <p:nvPr/>
        </p:nvGrpSpPr>
        <p:grpSpPr>
          <a:xfrm>
            <a:off x="1543605" y="5442695"/>
            <a:ext cx="4308551" cy="650268"/>
            <a:chOff x="1543607" y="5048568"/>
            <a:chExt cx="4308551" cy="650268"/>
          </a:xfrm>
          <a:solidFill>
            <a:srgbClr val="0070C0"/>
          </a:solidFill>
        </p:grpSpPr>
        <p:sp>
          <p:nvSpPr>
            <p:cNvPr id="31" name="Rectangle: Rounded Corners 181">
              <a:extLst>
                <a:ext uri="{FF2B5EF4-FFF2-40B4-BE49-F238E27FC236}">
                  <a16:creationId xmlns:a16="http://schemas.microsoft.com/office/drawing/2014/main" id="{44B8744E-48C5-484C-9783-EF57CF1C7B6E}"/>
                </a:ext>
              </a:extLst>
            </p:cNvPr>
            <p:cNvSpPr/>
            <p:nvPr/>
          </p:nvSpPr>
          <p:spPr>
            <a:xfrm flipH="1">
              <a:off x="1543607" y="5048568"/>
              <a:ext cx="4308551" cy="650268"/>
            </a:xfrm>
            <a:prstGeom prst="roundRect">
              <a:avLst>
                <a:gd name="adj" fmla="val 10920"/>
              </a:avLst>
            </a:prstGeom>
            <a:grpFill/>
            <a:ln>
              <a:noFill/>
            </a:ln>
            <a:effectLst>
              <a:outerShdw blurRad="127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1" name="Rectangle 3"/>
            <p:cNvSpPr>
              <a:spLocks noChangeArrowheads="1"/>
            </p:cNvSpPr>
            <p:nvPr/>
          </p:nvSpPr>
          <p:spPr bwMode="auto">
            <a:xfrm>
              <a:off x="1694577" y="5172845"/>
              <a:ext cx="4045824" cy="451053"/>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637" tIns="30162" rIns="20637" bIns="30162"/>
            <a:lstStyle>
              <a:lvl1pPr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1pPr>
              <a:lvl2pPr marL="508000"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2pPr>
              <a:lvl3pPr marL="1014413"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3pPr>
              <a:lvl4pPr marL="1522413"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4pPr>
              <a:lvl5pPr marL="2030413" defTabSz="1014413">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5pPr>
              <a:lvl6pPr marL="24876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6pPr>
              <a:lvl7pPr marL="29448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7pPr>
              <a:lvl8pPr marL="34020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8pPr>
              <a:lvl9pPr marL="3859213" defTabSz="1014413" fontAlgn="base">
                <a:spcBef>
                  <a:spcPct val="0"/>
                </a:spcBef>
                <a:spcAft>
                  <a:spcPct val="0"/>
                </a:spcAft>
                <a:tabLst>
                  <a:tab pos="508000" algn="l"/>
                  <a:tab pos="1014413" algn="l"/>
                  <a:tab pos="1522413" algn="l"/>
                </a:tabLst>
                <a:defRPr>
                  <a:solidFill>
                    <a:schemeClr val="tx1"/>
                  </a:solidFill>
                  <a:latin typeface="Arial" panose="020B0604020202020204" pitchFamily="34" charset="0"/>
                  <a:cs typeface="Arial" panose="020B0604020202020204" pitchFamily="34" charset="0"/>
                </a:defRPr>
              </a:lvl9pPr>
            </a:lstStyle>
            <a:p>
              <a:pPr marL="0" marR="0" lvl="0" indent="0" algn="l" defTabSz="1014413" rtl="0" eaLnBrk="0" fontAlgn="base" latinLnBrk="0" hangingPunct="0">
                <a:lnSpc>
                  <a:spcPct val="95000"/>
                </a:lnSpc>
                <a:spcBef>
                  <a:spcPct val="0"/>
                </a:spcBef>
                <a:spcAft>
                  <a:spcPct val="0"/>
                </a:spcAft>
                <a:buClrTx/>
                <a:buSzTx/>
                <a:buFontTx/>
                <a:buNone/>
                <a:tabLst>
                  <a:tab pos="508000" algn="l"/>
                  <a:tab pos="1014413" algn="l"/>
                  <a:tab pos="1522413" algn="l"/>
                </a:tabLst>
                <a:defRPr/>
              </a:pPr>
              <a: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WOSCOPS=West of Scotland Coronary Prevention Study.</a:t>
              </a:r>
              <a:b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br>
              <a:r>
                <a:rPr kumimoji="0" lang="en-US" altLang="it-IT" sz="1200" i="0" u="none" strike="noStrike" kern="120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Sattar</a:t>
              </a:r>
              <a: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 N et al. </a:t>
              </a:r>
              <a:r>
                <a:rPr kumimoji="0" lang="en-US" altLang="it-IT" sz="1200" i="1"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Circulation.</a:t>
              </a:r>
              <a:r>
                <a:rPr kumimoji="0" lang="en-US" altLang="it-IT" sz="1200"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 2003;108:414-419</a:t>
              </a:r>
              <a:r>
                <a:rPr kumimoji="0" lang="en-US" altLang="it-IT" sz="1200"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a:t>
              </a:r>
            </a:p>
          </p:txBody>
        </p:sp>
      </p:grpSp>
      <p:grpSp>
        <p:nvGrpSpPr>
          <p:cNvPr id="397" name="Group 396"/>
          <p:cNvGrpSpPr/>
          <p:nvPr/>
        </p:nvGrpSpPr>
        <p:grpSpPr>
          <a:xfrm>
            <a:off x="6674308" y="5385857"/>
            <a:ext cx="4308551" cy="650268"/>
            <a:chOff x="6493674" y="5048568"/>
            <a:chExt cx="4308551" cy="650268"/>
          </a:xfrm>
        </p:grpSpPr>
        <p:sp>
          <p:nvSpPr>
            <p:cNvPr id="395" name="Rectangle: Rounded Corners 181">
              <a:extLst>
                <a:ext uri="{FF2B5EF4-FFF2-40B4-BE49-F238E27FC236}">
                  <a16:creationId xmlns:a16="http://schemas.microsoft.com/office/drawing/2014/main" id="{44B8744E-48C5-484C-9783-EF57CF1C7B6E}"/>
                </a:ext>
              </a:extLst>
            </p:cNvPr>
            <p:cNvSpPr/>
            <p:nvPr/>
          </p:nvSpPr>
          <p:spPr>
            <a:xfrm flipH="1">
              <a:off x="6493674" y="5048568"/>
              <a:ext cx="4308551" cy="650268"/>
            </a:xfrm>
            <a:prstGeom prst="roundRect">
              <a:avLst>
                <a:gd name="adj" fmla="val 10920"/>
              </a:avLst>
            </a:prstGeom>
            <a:solidFill>
              <a:schemeClr val="bg1">
                <a:lumMod val="85000"/>
              </a:schemeClr>
            </a:solidFill>
            <a:ln>
              <a:noFill/>
            </a:ln>
            <a:effectLst>
              <a:outerShdw blurRad="127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2" name="Text Box 4"/>
            <p:cNvSpPr txBox="1">
              <a:spLocks noChangeArrowheads="1"/>
            </p:cNvSpPr>
            <p:nvPr/>
          </p:nvSpPr>
          <p:spPr bwMode="auto">
            <a:xfrm>
              <a:off x="6718615" y="5172845"/>
              <a:ext cx="3457575"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i="0" u="none" strike="noStrike" kern="1200" cap="none" spc="0" normalizeH="0" baseline="0" noProof="0" dirty="0">
                  <a:ln>
                    <a:noFill/>
                  </a:ln>
                  <a:effectLst/>
                  <a:uLnTx/>
                  <a:uFillTx/>
                  <a:latin typeface="Arial" panose="020B0604020202020204" pitchFamily="34" charset="0"/>
                  <a:ea typeface="+mn-ea"/>
                  <a:cs typeface="Arial"/>
                </a:rPr>
                <a:t>26.2% had metabolic syndrome;  </a:t>
              </a:r>
            </a:p>
          </p:txBody>
        </p:sp>
      </p:grpSp>
      <p:grpSp>
        <p:nvGrpSpPr>
          <p:cNvPr id="20" name="Gruppo 19">
            <a:extLst>
              <a:ext uri="{FF2B5EF4-FFF2-40B4-BE49-F238E27FC236}">
                <a16:creationId xmlns:a16="http://schemas.microsoft.com/office/drawing/2014/main" id="{4B457E43-7833-4AA4-B695-D792DC8F8EAE}"/>
              </a:ext>
            </a:extLst>
          </p:cNvPr>
          <p:cNvGrpSpPr/>
          <p:nvPr/>
        </p:nvGrpSpPr>
        <p:grpSpPr>
          <a:xfrm>
            <a:off x="1403843" y="1087986"/>
            <a:ext cx="9384314" cy="4237166"/>
            <a:chOff x="1403843" y="1087986"/>
            <a:chExt cx="9384314" cy="4237166"/>
          </a:xfrm>
        </p:grpSpPr>
        <p:grpSp>
          <p:nvGrpSpPr>
            <p:cNvPr id="29" name="Group 28"/>
            <p:cNvGrpSpPr/>
            <p:nvPr/>
          </p:nvGrpSpPr>
          <p:grpSpPr>
            <a:xfrm>
              <a:off x="1729573" y="1087986"/>
              <a:ext cx="3622167" cy="361565"/>
              <a:chOff x="1729573" y="1087986"/>
              <a:chExt cx="3622167" cy="361565"/>
            </a:xfrm>
          </p:grpSpPr>
          <p:sp>
            <p:nvSpPr>
              <p:cNvPr id="331" name="Rounded Rectangle 330"/>
              <p:cNvSpPr/>
              <p:nvPr/>
            </p:nvSpPr>
            <p:spPr>
              <a:xfrm>
                <a:off x="1729573" y="1087986"/>
                <a:ext cx="3622167"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p:cNvSpPr txBox="1"/>
              <p:nvPr/>
            </p:nvSpPr>
            <p:spPr>
              <a:xfrm>
                <a:off x="2630175" y="1130390"/>
                <a:ext cx="1797287" cy="276999"/>
              </a:xfrm>
              <a:prstGeom prst="rect">
                <a:avLst/>
              </a:prstGeom>
              <a:noFill/>
            </p:spPr>
            <p:txBody>
              <a:bodyPr wrap="none" rtlCol="0">
                <a:spAutoFit/>
              </a:bodyPr>
              <a:lstStyle/>
              <a:p>
                <a:pPr algn="ctr"/>
                <a:r>
                  <a:rPr lang="en-US" sz="1200" dirty="0">
                    <a:solidFill>
                      <a:schemeClr val="bg1"/>
                    </a:solidFill>
                    <a:latin typeface="Arial" panose="020B0604020202020204" pitchFamily="34" charset="0"/>
                    <a:cs typeface="Arial" panose="020B0604020202020204" pitchFamily="34" charset="0"/>
                  </a:rPr>
                  <a:t>CHD Death/Nonfatal MI</a:t>
                </a:r>
              </a:p>
            </p:txBody>
          </p:sp>
        </p:grpSp>
        <p:grpSp>
          <p:nvGrpSpPr>
            <p:cNvPr id="34" name="Group 33"/>
            <p:cNvGrpSpPr/>
            <p:nvPr/>
          </p:nvGrpSpPr>
          <p:grpSpPr>
            <a:xfrm>
              <a:off x="1403843" y="1453800"/>
              <a:ext cx="4397067" cy="3356539"/>
              <a:chOff x="1403843" y="1453800"/>
              <a:chExt cx="4397067" cy="3356539"/>
            </a:xfrm>
          </p:grpSpPr>
          <p:grpSp>
            <p:nvGrpSpPr>
              <p:cNvPr id="32" name="Group 31"/>
              <p:cNvGrpSpPr/>
              <p:nvPr/>
            </p:nvGrpSpPr>
            <p:grpSpPr>
              <a:xfrm>
                <a:off x="1403843" y="1531602"/>
                <a:ext cx="325730" cy="3116674"/>
                <a:chOff x="1906263" y="814531"/>
                <a:chExt cx="325730" cy="3116674"/>
              </a:xfrm>
            </p:grpSpPr>
            <p:sp>
              <p:nvSpPr>
                <p:cNvPr id="107" name="TextBox 106"/>
                <p:cNvSpPr txBox="1"/>
                <p:nvPr/>
              </p:nvSpPr>
              <p:spPr>
                <a:xfrm>
                  <a:off x="1976795" y="3684984"/>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0</a:t>
                  </a:r>
                </a:p>
              </p:txBody>
            </p:sp>
            <p:sp>
              <p:nvSpPr>
                <p:cNvPr id="108" name="TextBox 107"/>
                <p:cNvSpPr txBox="1"/>
                <p:nvPr/>
              </p:nvSpPr>
              <p:spPr>
                <a:xfrm>
                  <a:off x="1976795" y="3201303"/>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2</a:t>
                  </a:r>
                </a:p>
              </p:txBody>
            </p:sp>
            <p:sp>
              <p:nvSpPr>
                <p:cNvPr id="109" name="TextBox 108"/>
                <p:cNvSpPr txBox="1"/>
                <p:nvPr/>
              </p:nvSpPr>
              <p:spPr>
                <a:xfrm>
                  <a:off x="1976795" y="2739377"/>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4</a:t>
                  </a:r>
                </a:p>
              </p:txBody>
            </p:sp>
            <p:sp>
              <p:nvSpPr>
                <p:cNvPr id="110" name="TextBox 109"/>
                <p:cNvSpPr txBox="1"/>
                <p:nvPr/>
              </p:nvSpPr>
              <p:spPr>
                <a:xfrm>
                  <a:off x="1976795" y="2254056"/>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6</a:t>
                  </a:r>
                </a:p>
              </p:txBody>
            </p:sp>
            <p:sp>
              <p:nvSpPr>
                <p:cNvPr id="111" name="TextBox 110"/>
                <p:cNvSpPr txBox="1"/>
                <p:nvPr/>
              </p:nvSpPr>
              <p:spPr>
                <a:xfrm>
                  <a:off x="1906263" y="1770328"/>
                  <a:ext cx="325730"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10</a:t>
                  </a:r>
                </a:p>
              </p:txBody>
            </p:sp>
            <p:sp>
              <p:nvSpPr>
                <p:cNvPr id="112" name="TextBox 111"/>
                <p:cNvSpPr txBox="1"/>
                <p:nvPr/>
              </p:nvSpPr>
              <p:spPr>
                <a:xfrm>
                  <a:off x="1906263" y="1298212"/>
                  <a:ext cx="325730"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12</a:t>
                  </a:r>
                </a:p>
              </p:txBody>
            </p:sp>
            <p:sp>
              <p:nvSpPr>
                <p:cNvPr id="113" name="TextBox 112"/>
                <p:cNvSpPr txBox="1"/>
                <p:nvPr/>
              </p:nvSpPr>
              <p:spPr>
                <a:xfrm>
                  <a:off x="1906263" y="814531"/>
                  <a:ext cx="325730"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14</a:t>
                  </a:r>
                </a:p>
              </p:txBody>
            </p:sp>
          </p:grpSp>
          <p:grpSp>
            <p:nvGrpSpPr>
              <p:cNvPr id="33" name="Group 32"/>
              <p:cNvGrpSpPr/>
              <p:nvPr/>
            </p:nvGrpSpPr>
            <p:grpSpPr>
              <a:xfrm>
                <a:off x="1729573" y="1654504"/>
                <a:ext cx="3749707" cy="2871764"/>
                <a:chOff x="2231993" y="937433"/>
                <a:chExt cx="3749707" cy="2871764"/>
              </a:xfrm>
            </p:grpSpPr>
            <p:cxnSp>
              <p:nvCxnSpPr>
                <p:cNvPr id="96" name="Straight Connector 95"/>
                <p:cNvCxnSpPr/>
                <p:nvPr/>
              </p:nvCxnSpPr>
              <p:spPr>
                <a:xfrm>
                  <a:off x="2231993" y="380919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231993" y="3330568"/>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231993" y="2851941"/>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231993" y="2373314"/>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231993" y="189468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231993" y="937433"/>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2231993" y="1416060"/>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729573" y="1453800"/>
                <a:ext cx="4071337" cy="3328073"/>
                <a:chOff x="2231993" y="736729"/>
                <a:chExt cx="4071337" cy="3328073"/>
              </a:xfrm>
            </p:grpSpPr>
            <p:cxnSp>
              <p:nvCxnSpPr>
                <p:cNvPr id="63" name="Straight Connector 62"/>
                <p:cNvCxnSpPr/>
                <p:nvPr/>
              </p:nvCxnSpPr>
              <p:spPr>
                <a:xfrm>
                  <a:off x="2231993" y="3809197"/>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320418" y="381858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1</a:t>
                  </a:r>
                </a:p>
              </p:txBody>
            </p:sp>
            <p:sp>
              <p:nvSpPr>
                <p:cNvPr id="65" name="TextBox 64"/>
                <p:cNvSpPr txBox="1"/>
                <p:nvPr/>
              </p:nvSpPr>
              <p:spPr>
                <a:xfrm>
                  <a:off x="3084303" y="381858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2</a:t>
                  </a:r>
                </a:p>
              </p:txBody>
            </p:sp>
            <p:sp>
              <p:nvSpPr>
                <p:cNvPr id="66" name="TextBox 65"/>
                <p:cNvSpPr txBox="1"/>
                <p:nvPr/>
              </p:nvSpPr>
              <p:spPr>
                <a:xfrm>
                  <a:off x="3848188" y="381858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3</a:t>
                  </a:r>
                </a:p>
              </p:txBody>
            </p:sp>
            <p:sp>
              <p:nvSpPr>
                <p:cNvPr id="67" name="TextBox 66"/>
                <p:cNvSpPr txBox="1"/>
                <p:nvPr/>
              </p:nvSpPr>
              <p:spPr>
                <a:xfrm>
                  <a:off x="4612073" y="381858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4</a:t>
                  </a:r>
                </a:p>
              </p:txBody>
            </p:sp>
            <p:sp>
              <p:nvSpPr>
                <p:cNvPr id="68" name="TextBox 67"/>
                <p:cNvSpPr txBox="1"/>
                <p:nvPr/>
              </p:nvSpPr>
              <p:spPr>
                <a:xfrm>
                  <a:off x="5375959" y="381858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5</a:t>
                  </a:r>
                </a:p>
              </p:txBody>
            </p:sp>
            <p:sp>
              <p:nvSpPr>
                <p:cNvPr id="102" name="TextBox 101"/>
                <p:cNvSpPr txBox="1"/>
                <p:nvPr/>
              </p:nvSpPr>
              <p:spPr>
                <a:xfrm>
                  <a:off x="5820505" y="1003887"/>
                  <a:ext cx="482824"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3.65</a:t>
                  </a:r>
                </a:p>
              </p:txBody>
            </p:sp>
            <p:sp>
              <p:nvSpPr>
                <p:cNvPr id="103" name="TextBox 102"/>
                <p:cNvSpPr txBox="1"/>
                <p:nvPr/>
              </p:nvSpPr>
              <p:spPr>
                <a:xfrm>
                  <a:off x="5820505" y="1258320"/>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3.19</a:t>
                  </a:r>
                </a:p>
              </p:txBody>
            </p:sp>
            <p:sp>
              <p:nvSpPr>
                <p:cNvPr id="104" name="TextBox 103"/>
                <p:cNvSpPr txBox="1"/>
                <p:nvPr/>
              </p:nvSpPr>
              <p:spPr>
                <a:xfrm>
                  <a:off x="5820505" y="1885453"/>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2.25</a:t>
                  </a:r>
                </a:p>
              </p:txBody>
            </p:sp>
            <p:sp>
              <p:nvSpPr>
                <p:cNvPr id="105" name="TextBox 104"/>
                <p:cNvSpPr txBox="1"/>
                <p:nvPr/>
              </p:nvSpPr>
              <p:spPr>
                <a:xfrm>
                  <a:off x="5820505" y="2139988"/>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1.79</a:t>
                  </a:r>
                </a:p>
              </p:txBody>
            </p:sp>
            <p:sp>
              <p:nvSpPr>
                <p:cNvPr id="114" name="TextBox 113"/>
                <p:cNvSpPr txBox="1"/>
                <p:nvPr/>
              </p:nvSpPr>
              <p:spPr>
                <a:xfrm>
                  <a:off x="5820505" y="2643593"/>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1.00</a:t>
                  </a:r>
                </a:p>
              </p:txBody>
            </p:sp>
            <p:sp>
              <p:nvSpPr>
                <p:cNvPr id="115" name="TextBox 114"/>
                <p:cNvSpPr txBox="1"/>
                <p:nvPr/>
              </p:nvSpPr>
              <p:spPr>
                <a:xfrm>
                  <a:off x="5839742" y="736729"/>
                  <a:ext cx="444352" cy="307777"/>
                </a:xfrm>
                <a:prstGeom prst="rect">
                  <a:avLst/>
                </a:prstGeom>
                <a:noFill/>
                <a:ln>
                  <a:noFill/>
                </a:ln>
              </p:spPr>
              <p:txBody>
                <a:bodyPr wrap="none" rtlCol="0">
                  <a:spAutoFit/>
                </a:bodyPr>
                <a:lstStyle/>
                <a:p>
                  <a:pPr algn="ctr"/>
                  <a:r>
                    <a:rPr lang="en-US" sz="1400" b="1" dirty="0">
                      <a:latin typeface="Arial" panose="020B0604020202020204" pitchFamily="34" charset="0"/>
                      <a:cs typeface="Arial" panose="020B0604020202020204" pitchFamily="34" charset="0"/>
                    </a:rPr>
                    <a:t>RR</a:t>
                  </a:r>
                </a:p>
              </p:txBody>
            </p:sp>
          </p:grpSp>
          <p:grpSp>
            <p:nvGrpSpPr>
              <p:cNvPr id="40" name="Group 39"/>
              <p:cNvGrpSpPr/>
              <p:nvPr/>
            </p:nvGrpSpPr>
            <p:grpSpPr>
              <a:xfrm>
                <a:off x="1729573" y="4561445"/>
                <a:ext cx="3040888" cy="248894"/>
                <a:chOff x="2231993" y="3046425"/>
                <a:chExt cx="3040888" cy="667362"/>
              </a:xfrm>
            </p:grpSpPr>
            <p:cxnSp>
              <p:nvCxnSpPr>
                <p:cNvPr id="48" name="Straight Connector 47"/>
                <p:cNvCxnSpPr/>
                <p:nvPr/>
              </p:nvCxnSpPr>
              <p:spPr>
                <a:xfrm>
                  <a:off x="3745689"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509277"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272881"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982118"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31993"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699315" y="1655181"/>
                <a:ext cx="31227" cy="2871087"/>
                <a:chOff x="2850706" y="830232"/>
                <a:chExt cx="3749707" cy="2871087"/>
              </a:xfrm>
            </p:grpSpPr>
            <p:cxnSp>
              <p:nvCxnSpPr>
                <p:cNvPr id="14" name="Straight Connector 13"/>
                <p:cNvCxnSpPr/>
                <p:nvPr/>
              </p:nvCxnSpPr>
              <p:spPr>
                <a:xfrm>
                  <a:off x="2850706" y="322280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50706" y="2744288"/>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50706" y="2265774"/>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50706" y="1787260"/>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50706" y="1308746"/>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50706" y="83023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50706" y="3701319"/>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a:stCxn id="107" idx="3"/>
              </p:cNvCxnSpPr>
              <p:nvPr/>
            </p:nvCxnSpPr>
            <p:spPr>
              <a:xfrm flipV="1">
                <a:off x="1729573" y="1653402"/>
                <a:ext cx="0" cy="287176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748873" y="1087986"/>
              <a:ext cx="3622167" cy="361565"/>
              <a:chOff x="6748873" y="1087986"/>
              <a:chExt cx="3622167" cy="361565"/>
            </a:xfrm>
          </p:grpSpPr>
          <p:sp>
            <p:nvSpPr>
              <p:cNvPr id="344" name="Rounded Rectangle 343"/>
              <p:cNvSpPr/>
              <p:nvPr/>
            </p:nvSpPr>
            <p:spPr>
              <a:xfrm>
                <a:off x="6748873" y="1087986"/>
                <a:ext cx="3622167" cy="361565"/>
              </a:xfrm>
              <a:prstGeom prst="roundRect">
                <a:avLst>
                  <a:gd name="adj" fmla="val 5000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4" name="TextBox 373"/>
              <p:cNvSpPr txBox="1"/>
              <p:nvPr/>
            </p:nvSpPr>
            <p:spPr>
              <a:xfrm>
                <a:off x="7649475" y="1130390"/>
                <a:ext cx="145103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Onset of New DM</a:t>
                </a:r>
              </a:p>
            </p:txBody>
          </p: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06235" y="1521282"/>
              <a:ext cx="3620656" cy="3035117"/>
            </a:xfrm>
            <a:prstGeom prst="rect">
              <a:avLst/>
            </a:prstGeom>
            <a:solidFill>
              <a:schemeClr val="bg2"/>
            </a:solidFill>
          </p:spPr>
        </p:pic>
        <p:grpSp>
          <p:nvGrpSpPr>
            <p:cNvPr id="36" name="Group 35"/>
            <p:cNvGrpSpPr/>
            <p:nvPr/>
          </p:nvGrpSpPr>
          <p:grpSpPr>
            <a:xfrm>
              <a:off x="6455089" y="1593969"/>
              <a:ext cx="4333068" cy="3388815"/>
              <a:chOff x="6423142" y="1456778"/>
              <a:chExt cx="4333068" cy="3388815"/>
            </a:xfrm>
          </p:grpSpPr>
          <p:grpSp>
            <p:nvGrpSpPr>
              <p:cNvPr id="345" name="Group 344"/>
              <p:cNvGrpSpPr/>
              <p:nvPr/>
            </p:nvGrpSpPr>
            <p:grpSpPr>
              <a:xfrm>
                <a:off x="6423142" y="1531602"/>
                <a:ext cx="325731" cy="3116674"/>
                <a:chOff x="1906262" y="814531"/>
                <a:chExt cx="325731" cy="3116674"/>
              </a:xfrm>
            </p:grpSpPr>
            <p:sp>
              <p:nvSpPr>
                <p:cNvPr id="346" name="TextBox 345"/>
                <p:cNvSpPr txBox="1"/>
                <p:nvPr/>
              </p:nvSpPr>
              <p:spPr>
                <a:xfrm>
                  <a:off x="1976795" y="3684984"/>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0</a:t>
                  </a:r>
                </a:p>
              </p:txBody>
            </p:sp>
            <p:sp>
              <p:nvSpPr>
                <p:cNvPr id="347" name="TextBox 346"/>
                <p:cNvSpPr txBox="1"/>
                <p:nvPr/>
              </p:nvSpPr>
              <p:spPr>
                <a:xfrm>
                  <a:off x="1976795" y="3201303"/>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2</a:t>
                  </a:r>
                </a:p>
              </p:txBody>
            </p:sp>
            <p:sp>
              <p:nvSpPr>
                <p:cNvPr id="348" name="TextBox 347"/>
                <p:cNvSpPr txBox="1"/>
                <p:nvPr/>
              </p:nvSpPr>
              <p:spPr>
                <a:xfrm>
                  <a:off x="1976795" y="2739377"/>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4</a:t>
                  </a:r>
                </a:p>
              </p:txBody>
            </p:sp>
            <p:sp>
              <p:nvSpPr>
                <p:cNvPr id="349" name="TextBox 348"/>
                <p:cNvSpPr txBox="1"/>
                <p:nvPr/>
              </p:nvSpPr>
              <p:spPr>
                <a:xfrm>
                  <a:off x="1976795" y="2254056"/>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6</a:t>
                  </a:r>
                </a:p>
              </p:txBody>
            </p:sp>
            <p:sp>
              <p:nvSpPr>
                <p:cNvPr id="350" name="TextBox 349"/>
                <p:cNvSpPr txBox="1"/>
                <p:nvPr/>
              </p:nvSpPr>
              <p:spPr>
                <a:xfrm>
                  <a:off x="1976795" y="1770328"/>
                  <a:ext cx="255198"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8</a:t>
                  </a:r>
                </a:p>
              </p:txBody>
            </p:sp>
            <p:sp>
              <p:nvSpPr>
                <p:cNvPr id="351" name="TextBox 350"/>
                <p:cNvSpPr txBox="1"/>
                <p:nvPr/>
              </p:nvSpPr>
              <p:spPr>
                <a:xfrm>
                  <a:off x="1906262" y="1298212"/>
                  <a:ext cx="325731"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10</a:t>
                  </a:r>
                </a:p>
              </p:txBody>
            </p:sp>
            <p:sp>
              <p:nvSpPr>
                <p:cNvPr id="352" name="TextBox 351"/>
                <p:cNvSpPr txBox="1"/>
                <p:nvPr/>
              </p:nvSpPr>
              <p:spPr>
                <a:xfrm>
                  <a:off x="1906262" y="814531"/>
                  <a:ext cx="325731" cy="246221"/>
                </a:xfrm>
                <a:prstGeom prst="rect">
                  <a:avLst/>
                </a:prstGeom>
                <a:noFill/>
                <a:ln>
                  <a:noFill/>
                </a:ln>
              </p:spPr>
              <p:txBody>
                <a:bodyPr wrap="none" rtlCol="0">
                  <a:spAutoFit/>
                </a:bodyPr>
                <a:lstStyle/>
                <a:p>
                  <a:pPr algn="r"/>
                  <a:r>
                    <a:rPr lang="en-US" sz="1000" dirty="0">
                      <a:latin typeface="Arial" panose="020B0604020202020204" pitchFamily="34" charset="0"/>
                      <a:cs typeface="Arial" panose="020B0604020202020204" pitchFamily="34" charset="0"/>
                    </a:rPr>
                    <a:t>12</a:t>
                  </a:r>
                </a:p>
              </p:txBody>
            </p:sp>
          </p:grpSp>
          <p:grpSp>
            <p:nvGrpSpPr>
              <p:cNvPr id="353" name="Group 352"/>
              <p:cNvGrpSpPr/>
              <p:nvPr/>
            </p:nvGrpSpPr>
            <p:grpSpPr>
              <a:xfrm>
                <a:off x="6748873" y="1654504"/>
                <a:ext cx="3749707" cy="2871764"/>
                <a:chOff x="2231993" y="937433"/>
                <a:chExt cx="3749707" cy="2871764"/>
              </a:xfrm>
            </p:grpSpPr>
            <p:cxnSp>
              <p:nvCxnSpPr>
                <p:cNvPr id="354" name="Straight Connector 353"/>
                <p:cNvCxnSpPr/>
                <p:nvPr/>
              </p:nvCxnSpPr>
              <p:spPr>
                <a:xfrm>
                  <a:off x="2231993" y="380919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2231993" y="3330568"/>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2231993" y="2851941"/>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2231993" y="2373314"/>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2231993" y="1894687"/>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2231993" y="937433"/>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2231993" y="1416060"/>
                  <a:ext cx="37497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61" name="Group 360"/>
              <p:cNvGrpSpPr/>
              <p:nvPr/>
            </p:nvGrpSpPr>
            <p:grpSpPr>
              <a:xfrm>
                <a:off x="6748873" y="4526268"/>
                <a:ext cx="4007337" cy="319325"/>
                <a:chOff x="2231993" y="3809197"/>
                <a:chExt cx="4007337" cy="319325"/>
              </a:xfrm>
            </p:grpSpPr>
            <p:cxnSp>
              <p:nvCxnSpPr>
                <p:cNvPr id="362" name="Straight Connector 361"/>
                <p:cNvCxnSpPr/>
                <p:nvPr/>
              </p:nvCxnSpPr>
              <p:spPr>
                <a:xfrm>
                  <a:off x="2231993" y="3809197"/>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3" name="TextBox 362"/>
                <p:cNvSpPr txBox="1"/>
                <p:nvPr/>
              </p:nvSpPr>
              <p:spPr>
                <a:xfrm>
                  <a:off x="2624020" y="388230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1</a:t>
                  </a:r>
                </a:p>
              </p:txBody>
            </p:sp>
            <p:sp>
              <p:nvSpPr>
                <p:cNvPr id="364" name="TextBox 363"/>
                <p:cNvSpPr txBox="1"/>
                <p:nvPr/>
              </p:nvSpPr>
              <p:spPr>
                <a:xfrm>
                  <a:off x="3387905" y="388230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2</a:t>
                  </a:r>
                </a:p>
              </p:txBody>
            </p:sp>
            <p:sp>
              <p:nvSpPr>
                <p:cNvPr id="365" name="TextBox 364"/>
                <p:cNvSpPr txBox="1"/>
                <p:nvPr/>
              </p:nvSpPr>
              <p:spPr>
                <a:xfrm>
                  <a:off x="4151790" y="3882301"/>
                  <a:ext cx="559770"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3</a:t>
                  </a:r>
                </a:p>
              </p:txBody>
            </p:sp>
            <p:sp>
              <p:nvSpPr>
                <p:cNvPr id="366" name="TextBox 365"/>
                <p:cNvSpPr txBox="1"/>
                <p:nvPr/>
              </p:nvSpPr>
              <p:spPr>
                <a:xfrm>
                  <a:off x="4915675" y="388230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4</a:t>
                  </a:r>
                </a:p>
              </p:txBody>
            </p:sp>
            <p:sp>
              <p:nvSpPr>
                <p:cNvPr id="367" name="TextBox 366"/>
                <p:cNvSpPr txBox="1"/>
                <p:nvPr/>
              </p:nvSpPr>
              <p:spPr>
                <a:xfrm>
                  <a:off x="5679561" y="3882301"/>
                  <a:ext cx="559769" cy="246221"/>
                </a:xfrm>
                <a:prstGeom prst="rect">
                  <a:avLst/>
                </a:prstGeom>
                <a:noFill/>
                <a:ln>
                  <a:noFill/>
                </a:ln>
              </p:spPr>
              <p:txBody>
                <a:bodyPr wrap="none" rtlCol="0">
                  <a:spAutoFit/>
                </a:bodyPr>
                <a:lstStyle/>
                <a:p>
                  <a:pPr algn="ctr"/>
                  <a:r>
                    <a:rPr lang="en-US" sz="1000" dirty="0">
                      <a:latin typeface="Arial" panose="020B0604020202020204" pitchFamily="34" charset="0"/>
                      <a:cs typeface="Arial" panose="020B0604020202020204" pitchFamily="34" charset="0"/>
                    </a:rPr>
                    <a:t>Year 5</a:t>
                  </a:r>
                </a:p>
              </p:txBody>
            </p:sp>
          </p:grpSp>
          <p:grpSp>
            <p:nvGrpSpPr>
              <p:cNvPr id="368" name="Group 367"/>
              <p:cNvGrpSpPr/>
              <p:nvPr/>
            </p:nvGrpSpPr>
            <p:grpSpPr>
              <a:xfrm>
                <a:off x="6751042" y="4530258"/>
                <a:ext cx="3747538" cy="104751"/>
                <a:chOff x="2318809" y="3046425"/>
                <a:chExt cx="3747538" cy="667362"/>
              </a:xfrm>
            </p:grpSpPr>
            <p:cxnSp>
              <p:nvCxnSpPr>
                <p:cNvPr id="369" name="Straight Connector 368"/>
                <p:cNvCxnSpPr/>
                <p:nvPr/>
              </p:nvCxnSpPr>
              <p:spPr>
                <a:xfrm>
                  <a:off x="3745689"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4509277"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5272881"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2982118"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2318809"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6066347" y="3046425"/>
                  <a:ext cx="0" cy="6673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75" name="Group 374"/>
              <p:cNvGrpSpPr/>
              <p:nvPr/>
            </p:nvGrpSpPr>
            <p:grpSpPr>
              <a:xfrm>
                <a:off x="6718615" y="1655181"/>
                <a:ext cx="31227" cy="2871087"/>
                <a:chOff x="2850706" y="830232"/>
                <a:chExt cx="3749707" cy="2871087"/>
              </a:xfrm>
            </p:grpSpPr>
            <p:cxnSp>
              <p:nvCxnSpPr>
                <p:cNvPr id="376" name="Straight Connector 375"/>
                <p:cNvCxnSpPr/>
                <p:nvPr/>
              </p:nvCxnSpPr>
              <p:spPr>
                <a:xfrm>
                  <a:off x="2850706" y="322280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2850706" y="2744288"/>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2850706" y="2265774"/>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2850706" y="1787260"/>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2850706" y="1308746"/>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2850706" y="830232"/>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2850706" y="3701319"/>
                  <a:ext cx="374970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83" name="Straight Connector 382"/>
              <p:cNvCxnSpPr>
                <a:stCxn id="346" idx="3"/>
              </p:cNvCxnSpPr>
              <p:nvPr/>
            </p:nvCxnSpPr>
            <p:spPr>
              <a:xfrm flipV="1">
                <a:off x="6748873" y="1653402"/>
                <a:ext cx="0" cy="287176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010786" y="1456778"/>
                <a:ext cx="567784" cy="3002070"/>
                <a:chOff x="5249751" y="1606200"/>
                <a:chExt cx="567784" cy="3002070"/>
              </a:xfrm>
            </p:grpSpPr>
            <p:sp>
              <p:nvSpPr>
                <p:cNvPr id="116" name="TextBox 115"/>
                <p:cNvSpPr txBox="1"/>
                <p:nvPr/>
              </p:nvSpPr>
              <p:spPr>
                <a:xfrm>
                  <a:off x="5249751" y="1873358"/>
                  <a:ext cx="567784"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24.40</a:t>
                  </a:r>
                </a:p>
              </p:txBody>
            </p:sp>
            <p:sp>
              <p:nvSpPr>
                <p:cNvPr id="117" name="TextBox 116"/>
                <p:cNvSpPr txBox="1"/>
                <p:nvPr/>
              </p:nvSpPr>
              <p:spPr>
                <a:xfrm>
                  <a:off x="5311467" y="1606200"/>
                  <a:ext cx="444352" cy="307777"/>
                </a:xfrm>
                <a:prstGeom prst="rect">
                  <a:avLst/>
                </a:prstGeom>
                <a:noFill/>
                <a:ln>
                  <a:noFill/>
                </a:ln>
              </p:spPr>
              <p:txBody>
                <a:bodyPr wrap="none" rtlCol="0">
                  <a:spAutoFit/>
                </a:bodyPr>
                <a:lstStyle/>
                <a:p>
                  <a:pPr algn="ctr"/>
                  <a:r>
                    <a:rPr lang="en-US" sz="1400" b="1" dirty="0">
                      <a:latin typeface="Arial" panose="020B0604020202020204" pitchFamily="34" charset="0"/>
                      <a:cs typeface="Arial" panose="020B0604020202020204" pitchFamily="34" charset="0"/>
                    </a:rPr>
                    <a:t>RR</a:t>
                  </a:r>
                </a:p>
              </p:txBody>
            </p:sp>
            <p:sp>
              <p:nvSpPr>
                <p:cNvPr id="118" name="TextBox 117"/>
                <p:cNvSpPr txBox="1"/>
                <p:nvPr/>
              </p:nvSpPr>
              <p:spPr>
                <a:xfrm>
                  <a:off x="5292232" y="3446278"/>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7.26</a:t>
                  </a:r>
                </a:p>
              </p:txBody>
            </p:sp>
            <p:sp>
              <p:nvSpPr>
                <p:cNvPr id="119" name="TextBox 118"/>
                <p:cNvSpPr txBox="1"/>
                <p:nvPr/>
              </p:nvSpPr>
              <p:spPr>
                <a:xfrm>
                  <a:off x="5292232" y="3851297"/>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4.50</a:t>
                  </a:r>
                </a:p>
              </p:txBody>
            </p:sp>
            <p:sp>
              <p:nvSpPr>
                <p:cNvPr id="120" name="TextBox 119"/>
                <p:cNvSpPr txBox="1"/>
                <p:nvPr/>
              </p:nvSpPr>
              <p:spPr>
                <a:xfrm>
                  <a:off x="5292232" y="4067796"/>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2.36</a:t>
                  </a:r>
                </a:p>
              </p:txBody>
            </p:sp>
            <p:sp>
              <p:nvSpPr>
                <p:cNvPr id="121" name="TextBox 120"/>
                <p:cNvSpPr txBox="1"/>
                <p:nvPr/>
              </p:nvSpPr>
              <p:spPr>
                <a:xfrm>
                  <a:off x="5292232" y="4331271"/>
                  <a:ext cx="482825"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1.00</a:t>
                  </a:r>
                </a:p>
              </p:txBody>
            </p:sp>
          </p:grpSp>
        </p:grpSp>
        <p:grpSp>
          <p:nvGrpSpPr>
            <p:cNvPr id="27" name="Group 26"/>
            <p:cNvGrpSpPr/>
            <p:nvPr/>
          </p:nvGrpSpPr>
          <p:grpSpPr>
            <a:xfrm>
              <a:off x="1543606" y="4860743"/>
              <a:ext cx="4308551" cy="464409"/>
              <a:chOff x="1543606" y="4860743"/>
              <a:chExt cx="4308551" cy="464409"/>
            </a:xfrm>
          </p:grpSpPr>
          <p:sp>
            <p:nvSpPr>
              <p:cNvPr id="136" name="Rectangle: Rounded Corners 181">
                <a:extLst>
                  <a:ext uri="{FF2B5EF4-FFF2-40B4-BE49-F238E27FC236}">
                    <a16:creationId xmlns:a16="http://schemas.microsoft.com/office/drawing/2014/main" id="{44B8744E-48C5-484C-9783-EF57CF1C7B6E}"/>
                  </a:ext>
                </a:extLst>
              </p:cNvPr>
              <p:cNvSpPr/>
              <p:nvPr/>
            </p:nvSpPr>
            <p:spPr>
              <a:xfrm flipH="1">
                <a:off x="1543606" y="4860743"/>
                <a:ext cx="4308551" cy="464409"/>
              </a:xfrm>
              <a:prstGeom prst="roundRect">
                <a:avLst>
                  <a:gd name="adj" fmla="val 10920"/>
                </a:avLst>
              </a:prstGeom>
              <a:solidFill>
                <a:schemeClr val="bg1"/>
              </a:solidFill>
              <a:ln>
                <a:noFill/>
              </a:ln>
              <a:effectLst>
                <a:outerShdw blurRad="127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2" name="TextBox 121"/>
              <p:cNvSpPr txBox="1"/>
              <p:nvPr/>
            </p:nvSpPr>
            <p:spPr>
              <a:xfrm>
                <a:off x="1636480" y="4951477"/>
                <a:ext cx="1446230" cy="307777"/>
              </a:xfrm>
              <a:prstGeom prst="rect">
                <a:avLst/>
              </a:prstGeom>
              <a:noFill/>
              <a:ln>
                <a:noFill/>
              </a:ln>
            </p:spPr>
            <p:txBody>
              <a:bodyPr wrap="none" rtlCol="0">
                <a:spAutoFit/>
              </a:bodyPr>
              <a:lstStyle/>
              <a:p>
                <a:pPr algn="ctr"/>
                <a:r>
                  <a:rPr lang="en-US" sz="1400" b="1" dirty="0">
                    <a:latin typeface="Arial" panose="020B0604020202020204" pitchFamily="34" charset="0"/>
                    <a:cs typeface="Arial" panose="020B0604020202020204" pitchFamily="34" charset="0"/>
                  </a:rPr>
                  <a:t>No. of factors: </a:t>
                </a:r>
              </a:p>
            </p:txBody>
          </p:sp>
          <p:grpSp>
            <p:nvGrpSpPr>
              <p:cNvPr id="23" name="Group 22"/>
              <p:cNvGrpSpPr/>
              <p:nvPr/>
            </p:nvGrpSpPr>
            <p:grpSpPr>
              <a:xfrm>
                <a:off x="3044571" y="4974636"/>
                <a:ext cx="504488" cy="246221"/>
                <a:chOff x="3044571" y="4974636"/>
                <a:chExt cx="504488" cy="246221"/>
              </a:xfrm>
            </p:grpSpPr>
            <p:cxnSp>
              <p:nvCxnSpPr>
                <p:cNvPr id="21" name="Straight Connector 20"/>
                <p:cNvCxnSpPr/>
                <p:nvPr/>
              </p:nvCxnSpPr>
              <p:spPr>
                <a:xfrm>
                  <a:off x="3044571" y="5106644"/>
                  <a:ext cx="18379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188063" y="4974636"/>
                  <a:ext cx="360996"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4/5</a:t>
                  </a:r>
                </a:p>
              </p:txBody>
            </p:sp>
          </p:grpSp>
          <p:grpSp>
            <p:nvGrpSpPr>
              <p:cNvPr id="124" name="Group 123"/>
              <p:cNvGrpSpPr/>
              <p:nvPr/>
            </p:nvGrpSpPr>
            <p:grpSpPr>
              <a:xfrm>
                <a:off x="3653294" y="4974636"/>
                <a:ext cx="398690" cy="246221"/>
                <a:chOff x="3044571" y="4974636"/>
                <a:chExt cx="398690" cy="246221"/>
              </a:xfrm>
            </p:grpSpPr>
            <p:cxnSp>
              <p:nvCxnSpPr>
                <p:cNvPr id="125" name="Straight Connector 124"/>
                <p:cNvCxnSpPr/>
                <p:nvPr/>
              </p:nvCxnSpPr>
              <p:spPr>
                <a:xfrm>
                  <a:off x="3044571" y="5106644"/>
                  <a:ext cx="183793" cy="0"/>
                </a:xfrm>
                <a:prstGeom prst="line">
                  <a:avLst/>
                </a:prstGeom>
                <a:ln w="38100">
                  <a:solidFill>
                    <a:srgbClr val="1DAEE4"/>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3</a:t>
                  </a:r>
                </a:p>
              </p:txBody>
            </p:sp>
          </p:grpSp>
          <p:grpSp>
            <p:nvGrpSpPr>
              <p:cNvPr id="127" name="Group 126"/>
              <p:cNvGrpSpPr/>
              <p:nvPr/>
            </p:nvGrpSpPr>
            <p:grpSpPr>
              <a:xfrm>
                <a:off x="4265973" y="4974636"/>
                <a:ext cx="398690" cy="246221"/>
                <a:chOff x="3044571" y="4974636"/>
                <a:chExt cx="398690" cy="246221"/>
              </a:xfrm>
            </p:grpSpPr>
            <p:cxnSp>
              <p:nvCxnSpPr>
                <p:cNvPr id="128" name="Straight Connector 127"/>
                <p:cNvCxnSpPr/>
                <p:nvPr/>
              </p:nvCxnSpPr>
              <p:spPr>
                <a:xfrm>
                  <a:off x="3044571" y="5106644"/>
                  <a:ext cx="18379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2</a:t>
                  </a:r>
                </a:p>
              </p:txBody>
            </p:sp>
          </p:grpSp>
          <p:grpSp>
            <p:nvGrpSpPr>
              <p:cNvPr id="130" name="Group 129"/>
              <p:cNvGrpSpPr/>
              <p:nvPr/>
            </p:nvGrpSpPr>
            <p:grpSpPr>
              <a:xfrm>
                <a:off x="4813597" y="4974636"/>
                <a:ext cx="398690" cy="246221"/>
                <a:chOff x="3044571" y="4974636"/>
                <a:chExt cx="398690" cy="246221"/>
              </a:xfrm>
            </p:grpSpPr>
            <p:cxnSp>
              <p:nvCxnSpPr>
                <p:cNvPr id="131" name="Straight Connector 130"/>
                <p:cNvCxnSpPr/>
                <p:nvPr/>
              </p:nvCxnSpPr>
              <p:spPr>
                <a:xfrm>
                  <a:off x="3044571" y="5106644"/>
                  <a:ext cx="183793" cy="0"/>
                </a:xfrm>
                <a:prstGeom prst="line">
                  <a:avLst/>
                </a:prstGeom>
                <a:ln w="38100">
                  <a:solidFill>
                    <a:srgbClr val="3F9314"/>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1</a:t>
                  </a:r>
                </a:p>
              </p:txBody>
            </p:sp>
          </p:grpSp>
          <p:grpSp>
            <p:nvGrpSpPr>
              <p:cNvPr id="133" name="Group 132"/>
              <p:cNvGrpSpPr/>
              <p:nvPr/>
            </p:nvGrpSpPr>
            <p:grpSpPr>
              <a:xfrm>
                <a:off x="5318085" y="4974636"/>
                <a:ext cx="398690" cy="246221"/>
                <a:chOff x="3044571" y="4974636"/>
                <a:chExt cx="398690" cy="246221"/>
              </a:xfrm>
            </p:grpSpPr>
            <p:cxnSp>
              <p:nvCxnSpPr>
                <p:cNvPr id="134" name="Straight Connector 133"/>
                <p:cNvCxnSpPr/>
                <p:nvPr/>
              </p:nvCxnSpPr>
              <p:spPr>
                <a:xfrm>
                  <a:off x="3044571" y="5106644"/>
                  <a:ext cx="183793" cy="0"/>
                </a:xfrm>
                <a:prstGeom prst="line">
                  <a:avLst/>
                </a:prstGeom>
                <a:ln w="38100">
                  <a:solidFill>
                    <a:srgbClr val="A6A6A6"/>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3188063" y="4974636"/>
                  <a:ext cx="255198" cy="246221"/>
                </a:xfrm>
                <a:prstGeom prst="rect">
                  <a:avLst/>
                </a:prstGeom>
                <a:noFill/>
                <a:ln>
                  <a:noFill/>
                </a:ln>
              </p:spPr>
              <p:txBody>
                <a:bodyPr wrap="none" rtlCol="0">
                  <a:spAutoFit/>
                </a:bodyPr>
                <a:lstStyle/>
                <a:p>
                  <a:r>
                    <a:rPr lang="en-US" sz="1000" dirty="0">
                      <a:latin typeface="Arial" panose="020B0604020202020204" pitchFamily="34" charset="0"/>
                      <a:cs typeface="Arial" panose="020B0604020202020204" pitchFamily="34" charset="0"/>
                    </a:rPr>
                    <a:t>0</a:t>
                  </a:r>
                </a:p>
              </p:txBody>
            </p:sp>
          </p:grpSp>
          <p:cxnSp>
            <p:nvCxnSpPr>
              <p:cNvPr id="26" name="Straight Connector 25"/>
              <p:cNvCxnSpPr/>
              <p:nvPr/>
            </p:nvCxnSpPr>
            <p:spPr>
              <a:xfrm>
                <a:off x="3549059"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107792"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664663"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212287" y="4974636"/>
                <a:ext cx="0" cy="2462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54618" y="1552888"/>
              <a:ext cx="3380509" cy="3075709"/>
            </a:xfrm>
            <a:prstGeom prst="rect">
              <a:avLst/>
            </a:prstGeom>
            <a:solidFill>
              <a:schemeClr val="bg2"/>
            </a:solidFill>
          </p:spPr>
        </p:pic>
      </p:grpSp>
      <p:sp>
        <p:nvSpPr>
          <p:cNvPr id="3" name="Rettangolo 2">
            <a:extLst>
              <a:ext uri="{FF2B5EF4-FFF2-40B4-BE49-F238E27FC236}">
                <a16:creationId xmlns:a16="http://schemas.microsoft.com/office/drawing/2014/main" id="{01FC4454-05DB-4400-B09D-2D1D273E2537}"/>
              </a:ext>
            </a:extLst>
          </p:cNvPr>
          <p:cNvSpPr/>
          <p:nvPr/>
        </p:nvSpPr>
        <p:spPr>
          <a:xfrm>
            <a:off x="669489" y="6153695"/>
            <a:ext cx="6096000" cy="215444"/>
          </a:xfrm>
          <a:prstGeom prst="rect">
            <a:avLst/>
          </a:prstGeom>
        </p:spPr>
        <p:txBody>
          <a:bodyPr>
            <a:spAutoFit/>
          </a:bodyPr>
          <a:lstStyle/>
          <a:p>
            <a:pPr defTabSz="914287"/>
            <a:r>
              <a:rPr lang="en-US" sz="800" dirty="0">
                <a:solidFill>
                  <a:schemeClr val="bg2">
                    <a:lumMod val="50000"/>
                  </a:schemeClr>
                </a:solidFill>
                <a:latin typeface="Arial" charset="0"/>
                <a:cs typeface="Arial" charset="0"/>
              </a:rPr>
              <a:t>3. Sattar et al - Metabolic Syndrome and Coronary Heart Disease, 2003</a:t>
            </a:r>
          </a:p>
        </p:txBody>
      </p:sp>
    </p:spTree>
    <p:extLst>
      <p:ext uri="{BB962C8B-B14F-4D97-AF65-F5344CB8AC3E}">
        <p14:creationId xmlns:p14="http://schemas.microsoft.com/office/powerpoint/2010/main" val="18465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7"/>
                                        </p:tgtEl>
                                        <p:attrNameLst>
                                          <p:attrName>style.visibility</p:attrName>
                                        </p:attrNameLst>
                                      </p:cBhvr>
                                      <p:to>
                                        <p:strVal val="visible"/>
                                      </p:to>
                                    </p:set>
                                    <p:animEffect transition="in" filter="fade">
                                      <p:cBhvr>
                                        <p:cTn id="11"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a:xfrm>
            <a:off x="1992313" y="260350"/>
            <a:ext cx="8229600" cy="1143000"/>
          </a:xfrm>
        </p:spPr>
        <p:txBody>
          <a:bodyPr/>
          <a:lstStyle/>
          <a:p>
            <a:r>
              <a:rPr lang="en-GB" altLang="it-IT" sz="2800" dirty="0">
                <a:solidFill>
                  <a:srgbClr val="FFFF00"/>
                </a:solidFill>
              </a:rPr>
              <a:t>Abdominal obesity increases the risk of developing type 2 diabetes</a:t>
            </a:r>
          </a:p>
        </p:txBody>
      </p:sp>
      <p:sp>
        <p:nvSpPr>
          <p:cNvPr id="215043" name="Line 3"/>
          <p:cNvSpPr>
            <a:spLocks noChangeShapeType="1"/>
          </p:cNvSpPr>
          <p:nvPr/>
        </p:nvSpPr>
        <p:spPr bwMode="auto">
          <a:xfrm>
            <a:off x="2640013" y="5229225"/>
            <a:ext cx="751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4" name="Line 4"/>
          <p:cNvSpPr>
            <a:spLocks noChangeShapeType="1"/>
          </p:cNvSpPr>
          <p:nvPr/>
        </p:nvSpPr>
        <p:spPr bwMode="auto">
          <a:xfrm>
            <a:off x="2716213" y="2074863"/>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5" name="Line 5"/>
          <p:cNvSpPr>
            <a:spLocks noChangeShapeType="1"/>
          </p:cNvSpPr>
          <p:nvPr/>
        </p:nvSpPr>
        <p:spPr bwMode="auto">
          <a:xfrm>
            <a:off x="2716213" y="2601913"/>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6" name="Line 6"/>
          <p:cNvSpPr>
            <a:spLocks noChangeShapeType="1"/>
          </p:cNvSpPr>
          <p:nvPr/>
        </p:nvSpPr>
        <p:spPr bwMode="auto">
          <a:xfrm>
            <a:off x="2716213" y="3108325"/>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7" name="Line 7"/>
          <p:cNvSpPr>
            <a:spLocks noChangeShapeType="1"/>
          </p:cNvSpPr>
          <p:nvPr/>
        </p:nvSpPr>
        <p:spPr bwMode="auto">
          <a:xfrm>
            <a:off x="2716213" y="3636963"/>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8" name="Line 8"/>
          <p:cNvSpPr>
            <a:spLocks noChangeShapeType="1"/>
          </p:cNvSpPr>
          <p:nvPr/>
        </p:nvSpPr>
        <p:spPr bwMode="auto">
          <a:xfrm>
            <a:off x="2716213" y="4140200"/>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49" name="Line 9"/>
          <p:cNvSpPr>
            <a:spLocks noChangeShapeType="1"/>
          </p:cNvSpPr>
          <p:nvPr/>
        </p:nvSpPr>
        <p:spPr bwMode="auto">
          <a:xfrm>
            <a:off x="2716213" y="4719638"/>
            <a:ext cx="100012"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50" name="Rectangle 10"/>
          <p:cNvSpPr>
            <a:spLocks noChangeArrowheads="1"/>
          </p:cNvSpPr>
          <p:nvPr/>
        </p:nvSpPr>
        <p:spPr bwMode="auto">
          <a:xfrm>
            <a:off x="2952750" y="5068889"/>
            <a:ext cx="769938" cy="14287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1" name="Rectangle 11"/>
          <p:cNvSpPr>
            <a:spLocks noChangeArrowheads="1"/>
          </p:cNvSpPr>
          <p:nvPr/>
        </p:nvSpPr>
        <p:spPr bwMode="auto">
          <a:xfrm>
            <a:off x="3992563" y="4999039"/>
            <a:ext cx="768350" cy="21272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2" name="Rectangle 12"/>
          <p:cNvSpPr>
            <a:spLocks noChangeArrowheads="1"/>
          </p:cNvSpPr>
          <p:nvPr/>
        </p:nvSpPr>
        <p:spPr bwMode="auto">
          <a:xfrm>
            <a:off x="5016501" y="4652964"/>
            <a:ext cx="766763" cy="623887"/>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3" name="Rectangle 13"/>
          <p:cNvSpPr>
            <a:spLocks noChangeArrowheads="1"/>
          </p:cNvSpPr>
          <p:nvPr/>
        </p:nvSpPr>
        <p:spPr bwMode="auto">
          <a:xfrm>
            <a:off x="6024563" y="4076701"/>
            <a:ext cx="766762" cy="115252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4" name="Rectangle 14"/>
          <p:cNvSpPr>
            <a:spLocks noChangeArrowheads="1"/>
          </p:cNvSpPr>
          <p:nvPr/>
        </p:nvSpPr>
        <p:spPr bwMode="auto">
          <a:xfrm>
            <a:off x="7032626" y="3573463"/>
            <a:ext cx="766763" cy="1657350"/>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5" name="Rectangle 15"/>
          <p:cNvSpPr>
            <a:spLocks noChangeArrowheads="1"/>
          </p:cNvSpPr>
          <p:nvPr/>
        </p:nvSpPr>
        <p:spPr bwMode="auto">
          <a:xfrm>
            <a:off x="8112126" y="2924176"/>
            <a:ext cx="766763" cy="2282825"/>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6" name="Rectangle 16"/>
          <p:cNvSpPr>
            <a:spLocks noChangeArrowheads="1"/>
          </p:cNvSpPr>
          <p:nvPr/>
        </p:nvSpPr>
        <p:spPr bwMode="auto">
          <a:xfrm>
            <a:off x="9120188" y="2133600"/>
            <a:ext cx="768350" cy="3049588"/>
          </a:xfrm>
          <a:prstGeom prst="rect">
            <a:avLst/>
          </a:prstGeom>
          <a:solidFill>
            <a:srgbClr val="FFFF00"/>
          </a:solidFill>
          <a:ln w="127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057" name="Line 17"/>
          <p:cNvSpPr>
            <a:spLocks noChangeShapeType="1"/>
          </p:cNvSpPr>
          <p:nvPr/>
        </p:nvSpPr>
        <p:spPr bwMode="auto">
          <a:xfrm>
            <a:off x="2782888" y="2060576"/>
            <a:ext cx="0" cy="31226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58" name="Text Box 18"/>
          <p:cNvSpPr txBox="1">
            <a:spLocks noChangeArrowheads="1"/>
          </p:cNvSpPr>
          <p:nvPr/>
        </p:nvSpPr>
        <p:spPr bwMode="auto">
          <a:xfrm>
            <a:off x="3081338" y="5262564"/>
            <a:ext cx="5508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&lt;71</a:t>
            </a:r>
          </a:p>
        </p:txBody>
      </p:sp>
      <p:sp>
        <p:nvSpPr>
          <p:cNvPr id="215059" name="Text Box 19"/>
          <p:cNvSpPr txBox="1">
            <a:spLocks noChangeArrowheads="1"/>
          </p:cNvSpPr>
          <p:nvPr/>
        </p:nvSpPr>
        <p:spPr bwMode="auto">
          <a:xfrm>
            <a:off x="3858331" y="5229226"/>
            <a:ext cx="976488"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71–75.9</a:t>
            </a:r>
          </a:p>
        </p:txBody>
      </p:sp>
      <p:sp>
        <p:nvSpPr>
          <p:cNvPr id="215060" name="Text Box 20"/>
          <p:cNvSpPr txBox="1">
            <a:spLocks noChangeArrowheads="1"/>
          </p:cNvSpPr>
          <p:nvPr/>
        </p:nvSpPr>
        <p:spPr bwMode="auto">
          <a:xfrm>
            <a:off x="5011741" y="5229226"/>
            <a:ext cx="793745"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76–81</a:t>
            </a:r>
          </a:p>
        </p:txBody>
      </p:sp>
      <p:sp>
        <p:nvSpPr>
          <p:cNvPr id="215061" name="Text Box 21"/>
          <p:cNvSpPr txBox="1">
            <a:spLocks noChangeArrowheads="1"/>
          </p:cNvSpPr>
          <p:nvPr/>
        </p:nvSpPr>
        <p:spPr bwMode="auto">
          <a:xfrm>
            <a:off x="5945894" y="5229226"/>
            <a:ext cx="976488"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81.1–86</a:t>
            </a:r>
          </a:p>
        </p:txBody>
      </p:sp>
      <p:sp>
        <p:nvSpPr>
          <p:cNvPr id="215062" name="Text Box 22"/>
          <p:cNvSpPr txBox="1">
            <a:spLocks noChangeArrowheads="1"/>
          </p:cNvSpPr>
          <p:nvPr/>
        </p:nvSpPr>
        <p:spPr bwMode="auto">
          <a:xfrm>
            <a:off x="6953956" y="5229226"/>
            <a:ext cx="976488"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86.1–91</a:t>
            </a:r>
          </a:p>
        </p:txBody>
      </p:sp>
      <p:sp>
        <p:nvSpPr>
          <p:cNvPr id="215063" name="Text Box 23"/>
          <p:cNvSpPr txBox="1">
            <a:spLocks noChangeArrowheads="1"/>
          </p:cNvSpPr>
          <p:nvPr/>
        </p:nvSpPr>
        <p:spPr bwMode="auto">
          <a:xfrm>
            <a:off x="7896225" y="5229225"/>
            <a:ext cx="1149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91.1–96.3</a:t>
            </a:r>
          </a:p>
        </p:txBody>
      </p:sp>
      <p:sp>
        <p:nvSpPr>
          <p:cNvPr id="215064" name="Text Box 24"/>
          <p:cNvSpPr txBox="1">
            <a:spLocks noChangeArrowheads="1"/>
          </p:cNvSpPr>
          <p:nvPr/>
        </p:nvSpPr>
        <p:spPr bwMode="auto">
          <a:xfrm>
            <a:off x="9116493" y="5229226"/>
            <a:ext cx="737640" cy="3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&gt;96.3</a:t>
            </a:r>
          </a:p>
        </p:txBody>
      </p:sp>
      <p:sp>
        <p:nvSpPr>
          <p:cNvPr id="215065" name="Text Box 25"/>
          <p:cNvSpPr txBox="1">
            <a:spLocks noChangeArrowheads="1"/>
          </p:cNvSpPr>
          <p:nvPr/>
        </p:nvSpPr>
        <p:spPr bwMode="auto">
          <a:xfrm>
            <a:off x="2274974" y="1844675"/>
            <a:ext cx="457115"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24</a:t>
            </a:r>
          </a:p>
        </p:txBody>
      </p:sp>
      <p:sp>
        <p:nvSpPr>
          <p:cNvPr id="215066" name="Text Box 26"/>
          <p:cNvSpPr txBox="1">
            <a:spLocks noChangeArrowheads="1"/>
          </p:cNvSpPr>
          <p:nvPr/>
        </p:nvSpPr>
        <p:spPr bwMode="auto">
          <a:xfrm>
            <a:off x="2274974" y="2349500"/>
            <a:ext cx="457115" cy="3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a:t>
            </a:r>
          </a:p>
        </p:txBody>
      </p:sp>
      <p:sp>
        <p:nvSpPr>
          <p:cNvPr id="215067" name="Text Box 27"/>
          <p:cNvSpPr txBox="1">
            <a:spLocks noChangeArrowheads="1"/>
          </p:cNvSpPr>
          <p:nvPr/>
        </p:nvSpPr>
        <p:spPr bwMode="auto">
          <a:xfrm>
            <a:off x="2279651" y="2852738"/>
            <a:ext cx="454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16</a:t>
            </a:r>
          </a:p>
        </p:txBody>
      </p:sp>
      <p:sp>
        <p:nvSpPr>
          <p:cNvPr id="215069" name="Text Box 29"/>
          <p:cNvSpPr txBox="1">
            <a:spLocks noChangeArrowheads="1"/>
          </p:cNvSpPr>
          <p:nvPr/>
        </p:nvSpPr>
        <p:spPr bwMode="auto">
          <a:xfrm>
            <a:off x="2424114" y="3933825"/>
            <a:ext cx="3190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a:t>
            </a:r>
          </a:p>
        </p:txBody>
      </p:sp>
      <p:sp>
        <p:nvSpPr>
          <p:cNvPr id="215070" name="Text Box 30"/>
          <p:cNvSpPr txBox="1">
            <a:spLocks noChangeArrowheads="1"/>
          </p:cNvSpPr>
          <p:nvPr/>
        </p:nvSpPr>
        <p:spPr bwMode="auto">
          <a:xfrm>
            <a:off x="2424114" y="4508500"/>
            <a:ext cx="3190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215071" name="Text Box 31"/>
          <p:cNvSpPr txBox="1">
            <a:spLocks noChangeArrowheads="1"/>
          </p:cNvSpPr>
          <p:nvPr/>
        </p:nvSpPr>
        <p:spPr bwMode="auto">
          <a:xfrm>
            <a:off x="2424114" y="4941888"/>
            <a:ext cx="3190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a:t>
            </a:r>
          </a:p>
        </p:txBody>
      </p:sp>
      <p:sp>
        <p:nvSpPr>
          <p:cNvPr id="215072" name="Text Box 32"/>
          <p:cNvSpPr txBox="1">
            <a:spLocks noChangeArrowheads="1"/>
          </p:cNvSpPr>
          <p:nvPr/>
        </p:nvSpPr>
        <p:spPr bwMode="auto">
          <a:xfrm rot="-5400000">
            <a:off x="1336676" y="3435351"/>
            <a:ext cx="1531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8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Relative risk</a:t>
            </a:r>
          </a:p>
        </p:txBody>
      </p:sp>
      <p:sp>
        <p:nvSpPr>
          <p:cNvPr id="215073" name="Text Box 33"/>
          <p:cNvSpPr txBox="1">
            <a:spLocks noChangeArrowheads="1"/>
          </p:cNvSpPr>
          <p:nvPr/>
        </p:nvSpPr>
        <p:spPr bwMode="auto">
          <a:xfrm>
            <a:off x="4943475" y="5805488"/>
            <a:ext cx="2967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GB" altLang="it-IT" sz="18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Waist circumference (cm)</a:t>
            </a:r>
          </a:p>
        </p:txBody>
      </p:sp>
      <p:sp>
        <p:nvSpPr>
          <p:cNvPr id="215074" name="Text Box 34"/>
          <p:cNvSpPr txBox="1">
            <a:spLocks noChangeArrowheads="1"/>
          </p:cNvSpPr>
          <p:nvPr/>
        </p:nvSpPr>
        <p:spPr bwMode="auto">
          <a:xfrm>
            <a:off x="7159626" y="6553200"/>
            <a:ext cx="350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30000"/>
              </a:spcBef>
              <a:spcAft>
                <a:spcPct val="0"/>
              </a:spcAft>
              <a:buClrTx/>
              <a:buSzTx/>
              <a:buFontTx/>
              <a:buNone/>
              <a:tabLst/>
              <a:defRPr/>
            </a:pPr>
            <a:r>
              <a:rPr kumimoji="0" lang="en-GB" altLang="it-IT"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Carey VJ </a:t>
            </a:r>
            <a:r>
              <a:rPr kumimoji="0" lang="en-GB" altLang="it-IT" sz="14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et al</a:t>
            </a:r>
            <a:r>
              <a:rPr kumimoji="0" lang="en-GB" altLang="it-IT"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1997</a:t>
            </a:r>
          </a:p>
        </p:txBody>
      </p:sp>
      <p:sp>
        <p:nvSpPr>
          <p:cNvPr id="347171" name="Line 35"/>
          <p:cNvSpPr>
            <a:spLocks noChangeShapeType="1"/>
          </p:cNvSpPr>
          <p:nvPr/>
        </p:nvSpPr>
        <p:spPr bwMode="auto">
          <a:xfrm flipV="1">
            <a:off x="3287713" y="1773238"/>
            <a:ext cx="5943600" cy="2971800"/>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15076" name="Text Box 27"/>
          <p:cNvSpPr txBox="1">
            <a:spLocks noChangeArrowheads="1"/>
          </p:cNvSpPr>
          <p:nvPr/>
        </p:nvSpPr>
        <p:spPr bwMode="auto">
          <a:xfrm>
            <a:off x="2279651" y="3429000"/>
            <a:ext cx="454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9" tIns="45705" rIns="91409" bIns="45705">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GB" altLang="it-IT" sz="1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12</a:t>
            </a:r>
          </a:p>
        </p:txBody>
      </p:sp>
    </p:spTree>
    <p:extLst>
      <p:ext uri="{BB962C8B-B14F-4D97-AF65-F5344CB8AC3E}">
        <p14:creationId xmlns:p14="http://schemas.microsoft.com/office/powerpoint/2010/main" val="3439867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47171"/>
                                        </p:tgtEl>
                                        <p:attrNameLst>
                                          <p:attrName>style.visibility</p:attrName>
                                        </p:attrNameLst>
                                      </p:cBhvr>
                                      <p:to>
                                        <p:strVal val="visible"/>
                                      </p:to>
                                    </p:set>
                                    <p:animEffect transition="in" filter="blinds(vertical)">
                                      <p:cBhvr>
                                        <p:cTn id="7" dur="1000"/>
                                        <p:tgtEl>
                                          <p:spTgt spid="34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8213" y="476251"/>
            <a:ext cx="7772400" cy="1470025"/>
          </a:xfrm>
        </p:spPr>
        <p:txBody>
          <a:bodyPr anchor="ctr"/>
          <a:lstStyle/>
          <a:p>
            <a:r>
              <a:rPr lang="it-IT" altLang="it-IT" sz="4000" b="1" dirty="0" err="1">
                <a:solidFill>
                  <a:srgbClr val="FFFF00"/>
                </a:solidFill>
                <a:effectLst>
                  <a:outerShdw blurRad="38100" dist="38100" dir="2700000" algn="tl">
                    <a:srgbClr val="000000">
                      <a:alpha val="43137"/>
                    </a:srgbClr>
                  </a:outerShdw>
                </a:effectLst>
                <a:latin typeface="Comic Sans MS" panose="030F0702030302020204" pitchFamily="66" charset="0"/>
              </a:rPr>
              <a:t>Atherogenic</a:t>
            </a:r>
            <a:r>
              <a:rPr lang="it-IT" altLang="it-IT" sz="40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it-IT" altLang="it-IT" sz="4000" b="1" dirty="0" err="1">
                <a:solidFill>
                  <a:srgbClr val="FFFF00"/>
                </a:solidFill>
                <a:effectLst>
                  <a:outerShdw blurRad="38100" dist="38100" dir="2700000" algn="tl">
                    <a:srgbClr val="000000">
                      <a:alpha val="43137"/>
                    </a:srgbClr>
                  </a:outerShdw>
                </a:effectLst>
                <a:latin typeface="Comic Sans MS" panose="030F0702030302020204" pitchFamily="66" charset="0"/>
              </a:rPr>
              <a:t>dyslipidemia</a:t>
            </a:r>
            <a:endParaRPr lang="it-IT" altLang="it-IT" sz="40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2051" name="Rectangle 3"/>
          <p:cNvSpPr>
            <a:spLocks noGrp="1" noChangeArrowheads="1"/>
          </p:cNvSpPr>
          <p:nvPr>
            <p:ph type="subTitle" idx="1"/>
          </p:nvPr>
        </p:nvSpPr>
        <p:spPr>
          <a:xfrm>
            <a:off x="2424113" y="2133601"/>
            <a:ext cx="6913562" cy="3146425"/>
          </a:xfrm>
        </p:spPr>
        <p:txBody>
          <a:bodyPr/>
          <a:lstStyle/>
          <a:p>
            <a:r>
              <a:rPr lang="en-GB" altLang="it-IT" sz="3600" b="1" dirty="0">
                <a:solidFill>
                  <a:srgbClr val="FF6600"/>
                </a:solidFill>
                <a:effectLst>
                  <a:outerShdw blurRad="38100" dist="38100" dir="2700000" algn="tl">
                    <a:srgbClr val="000000">
                      <a:alpha val="43137"/>
                    </a:srgbClr>
                  </a:outerShdw>
                </a:effectLst>
                <a:latin typeface="Comic Sans MS" panose="030F0702030302020204" pitchFamily="66" charset="0"/>
              </a:rPr>
              <a:t>Lipid triad</a:t>
            </a:r>
            <a:endParaRPr lang="en-GB" altLang="it-IT" sz="3200" dirty="0">
              <a:effectLst>
                <a:outerShdw blurRad="38100" dist="38100" dir="2700000" algn="tl">
                  <a:srgbClr val="000000">
                    <a:alpha val="43137"/>
                  </a:srgbClr>
                </a:outerShdw>
              </a:effectLst>
              <a:latin typeface="Comic Sans MS" panose="030F0702030302020204" pitchFamily="66" charset="0"/>
            </a:endParaRPr>
          </a:p>
          <a:p>
            <a:r>
              <a:rPr lang="en-GB" altLang="it-IT" sz="3200" dirty="0"/>
              <a:t> </a:t>
            </a:r>
          </a:p>
          <a:p>
            <a:pPr algn="l">
              <a:buClr>
                <a:srgbClr val="FF6600"/>
              </a:buClr>
              <a:buFont typeface="Wingdings" panose="05000000000000000000" pitchFamily="2" charset="2"/>
              <a:buChar char="ü"/>
            </a:pPr>
            <a:r>
              <a:rPr lang="en-GB" altLang="it-IT" sz="3200" b="1" dirty="0">
                <a:solidFill>
                  <a:schemeClr val="bg1"/>
                </a:solidFill>
                <a:effectLst>
                  <a:outerShdw blurRad="38100" dist="38100" dir="2700000" algn="tl">
                    <a:srgbClr val="000000">
                      <a:alpha val="43137"/>
                    </a:srgbClr>
                  </a:outerShdw>
                </a:effectLst>
                <a:latin typeface="Comic Sans MS" panose="030F0702030302020204" pitchFamily="66" charset="0"/>
              </a:rPr>
              <a:t>High triglycerides</a:t>
            </a:r>
            <a:endParaRPr lang="en-GB" altLang="it-IT" sz="3200" dirty="0">
              <a:solidFill>
                <a:schemeClr val="bg1"/>
              </a:solidFill>
              <a:effectLst>
                <a:outerShdw blurRad="38100" dist="38100" dir="2700000" algn="tl">
                  <a:srgbClr val="000000">
                    <a:alpha val="43137"/>
                  </a:srgbClr>
                </a:outerShdw>
              </a:effectLst>
              <a:latin typeface="Comic Sans MS" panose="030F0702030302020204" pitchFamily="66" charset="0"/>
            </a:endParaRPr>
          </a:p>
          <a:p>
            <a:pPr algn="l">
              <a:buClr>
                <a:srgbClr val="FF6600"/>
              </a:buClr>
              <a:buFont typeface="Wingdings" panose="05000000000000000000" pitchFamily="2" charset="2"/>
              <a:buChar char="ü"/>
            </a:pPr>
            <a:r>
              <a:rPr lang="en-GB" altLang="it-IT" sz="3200" dirty="0">
                <a:solidFill>
                  <a:schemeClr val="bg1"/>
                </a:solidFill>
                <a:latin typeface="Comic Sans MS" panose="030F0702030302020204" pitchFamily="66" charset="0"/>
              </a:rPr>
              <a:t>Low HDL</a:t>
            </a:r>
            <a:r>
              <a:rPr lang="it-IT" altLang="it-IT" sz="3200" dirty="0">
                <a:solidFill>
                  <a:schemeClr val="bg1"/>
                </a:solidFill>
                <a:latin typeface="Comic Sans MS" panose="030F0702030302020204" pitchFamily="66" charset="0"/>
              </a:rPr>
              <a:t> </a:t>
            </a:r>
            <a:r>
              <a:rPr lang="it-IT" altLang="it-IT" sz="3200" dirty="0" err="1">
                <a:solidFill>
                  <a:schemeClr val="bg1"/>
                </a:solidFill>
                <a:latin typeface="Comic Sans MS" panose="030F0702030302020204" pitchFamily="66" charset="0"/>
              </a:rPr>
              <a:t>cholesterol</a:t>
            </a:r>
            <a:endParaRPr lang="it-IT" altLang="it-IT" sz="3200" dirty="0">
              <a:solidFill>
                <a:schemeClr val="bg1"/>
              </a:solidFill>
              <a:latin typeface="Comic Sans MS" panose="030F0702030302020204" pitchFamily="66" charset="0"/>
            </a:endParaRPr>
          </a:p>
          <a:p>
            <a:pPr algn="l">
              <a:buClr>
                <a:srgbClr val="FF6600"/>
              </a:buClr>
              <a:buFont typeface="Wingdings" panose="05000000000000000000" pitchFamily="2" charset="2"/>
              <a:buChar char="ü"/>
            </a:pPr>
            <a:r>
              <a:rPr lang="en-GB" altLang="it-IT" sz="3200" dirty="0">
                <a:solidFill>
                  <a:schemeClr val="bg1"/>
                </a:solidFill>
                <a:effectLst>
                  <a:outerShdw blurRad="38100" dist="38100" dir="2700000" algn="tl">
                    <a:srgbClr val="000000">
                      <a:alpha val="43137"/>
                    </a:srgbClr>
                  </a:outerShdw>
                </a:effectLst>
                <a:latin typeface="Comic Sans MS" panose="030F0702030302020204" pitchFamily="66" charset="0"/>
              </a:rPr>
              <a:t>Small and dense LDL  </a:t>
            </a:r>
          </a:p>
          <a:p>
            <a:pPr algn="l">
              <a:buClr>
                <a:srgbClr val="FF6600"/>
              </a:buClr>
              <a:buFont typeface="Wingdings" panose="05000000000000000000" pitchFamily="2" charset="2"/>
              <a:buChar char="ü"/>
            </a:pPr>
            <a:endParaRPr lang="it-IT" altLang="it-IT" sz="3200" dirty="0">
              <a:solidFill>
                <a:srgbClr val="0066FF"/>
              </a:solidFill>
            </a:endParaRPr>
          </a:p>
        </p:txBody>
      </p:sp>
    </p:spTree>
    <p:extLst>
      <p:ext uri="{BB962C8B-B14F-4D97-AF65-F5344CB8AC3E}">
        <p14:creationId xmlns:p14="http://schemas.microsoft.com/office/powerpoint/2010/main" val="2789901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mmagine 10" descr="http://www.nature.com/ajg/journal/v101/n3/images/ajg2006121f1.gif"/>
          <p:cNvPicPr>
            <a:picLocks noChangeAspect="1" noChangeArrowheads="1"/>
          </p:cNvPicPr>
          <p:nvPr/>
        </p:nvPicPr>
        <p:blipFill>
          <a:blip r:embed="rId3">
            <a:extLst>
              <a:ext uri="{28A0092B-C50C-407E-A947-70E740481C1C}">
                <a14:useLocalDpi xmlns:a14="http://schemas.microsoft.com/office/drawing/2010/main" val="0"/>
              </a:ext>
            </a:extLst>
          </a:blip>
          <a:srcRect r="65096" b="63480"/>
          <a:stretch>
            <a:fillRect/>
          </a:stretch>
        </p:blipFill>
        <p:spPr bwMode="auto">
          <a:xfrm>
            <a:off x="1443179" y="1268414"/>
            <a:ext cx="2946901"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Immagine 11" descr="http://www.nature.com/ajg/journal/v101/n3/images/ajg2006121f1.gif"/>
          <p:cNvPicPr>
            <a:picLocks noChangeAspect="1" noChangeArrowheads="1"/>
          </p:cNvPicPr>
          <p:nvPr/>
        </p:nvPicPr>
        <p:blipFill>
          <a:blip r:embed="rId3">
            <a:extLst>
              <a:ext uri="{28A0092B-C50C-407E-A947-70E740481C1C}">
                <a14:useLocalDpi xmlns:a14="http://schemas.microsoft.com/office/drawing/2010/main" val="0"/>
              </a:ext>
            </a:extLst>
          </a:blip>
          <a:srcRect t="52979" r="65096" b="9717"/>
          <a:stretch>
            <a:fillRect/>
          </a:stretch>
        </p:blipFill>
        <p:spPr bwMode="auto">
          <a:xfrm>
            <a:off x="1521809" y="3860801"/>
            <a:ext cx="2868271"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7"/>
          <p:cNvSpPr txBox="1">
            <a:spLocks noChangeArrowheads="1"/>
          </p:cNvSpPr>
          <p:nvPr/>
        </p:nvSpPr>
        <p:spPr bwMode="auto">
          <a:xfrm>
            <a:off x="4778101" y="1341438"/>
            <a:ext cx="5117761" cy="12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50000"/>
              </a:spcBef>
              <a:buClrTx/>
              <a:buSzTx/>
              <a:buFontTx/>
              <a:buNone/>
            </a:pPr>
            <a:r>
              <a:rPr lang="it-IT" altLang="it-IT" sz="2479" b="1" dirty="0">
                <a:solidFill>
                  <a:srgbClr val="FFC000"/>
                </a:solidFill>
                <a:latin typeface="Comic Sans MS" pitchFamily="66" charset="0"/>
              </a:rPr>
              <a:t>HEPATIC STEATOSIS (NAFL)</a:t>
            </a:r>
          </a:p>
          <a:p>
            <a:pPr eaLnBrk="1" hangingPunct="1">
              <a:spcBef>
                <a:spcPct val="50000"/>
              </a:spcBef>
              <a:buClrTx/>
              <a:buSzTx/>
              <a:buFontTx/>
              <a:buNone/>
            </a:pPr>
            <a:r>
              <a:rPr lang="it-IT" altLang="it-IT" sz="2097" dirty="0">
                <a:latin typeface="Comic Sans MS" pitchFamily="66" charset="0"/>
              </a:rPr>
              <a:t>The </a:t>
            </a:r>
            <a:r>
              <a:rPr lang="it-IT" altLang="it-IT" sz="2097" dirty="0" err="1">
                <a:latin typeface="Comic Sans MS" pitchFamily="66" charset="0"/>
              </a:rPr>
              <a:t>only</a:t>
            </a:r>
            <a:r>
              <a:rPr lang="it-IT" altLang="it-IT" sz="2097" dirty="0">
                <a:latin typeface="Comic Sans MS" pitchFamily="66" charset="0"/>
              </a:rPr>
              <a:t> </a:t>
            </a:r>
            <a:r>
              <a:rPr lang="it-IT" altLang="it-IT" sz="2097" dirty="0" err="1">
                <a:latin typeface="Comic Sans MS" pitchFamily="66" charset="0"/>
              </a:rPr>
              <a:t>histologic</a:t>
            </a:r>
            <a:r>
              <a:rPr lang="it-IT" altLang="it-IT" sz="2097" dirty="0">
                <a:latin typeface="Comic Sans MS" pitchFamily="66" charset="0"/>
              </a:rPr>
              <a:t> </a:t>
            </a:r>
            <a:r>
              <a:rPr lang="it-IT" altLang="it-IT" sz="2097" dirty="0" err="1">
                <a:latin typeface="Comic Sans MS" pitchFamily="66" charset="0"/>
              </a:rPr>
              <a:t>finding</a:t>
            </a:r>
            <a:r>
              <a:rPr lang="it-IT" altLang="it-IT" sz="2097" dirty="0">
                <a:latin typeface="Comic Sans MS" pitchFamily="66" charset="0"/>
              </a:rPr>
              <a:t> </a:t>
            </a:r>
            <a:r>
              <a:rPr lang="it-IT" altLang="it-IT" sz="2097" dirty="0" err="1">
                <a:latin typeface="Comic Sans MS" pitchFamily="66" charset="0"/>
              </a:rPr>
              <a:t>is</a:t>
            </a:r>
            <a:r>
              <a:rPr lang="it-IT" altLang="it-IT" sz="2097" dirty="0">
                <a:latin typeface="Comic Sans MS" pitchFamily="66" charset="0"/>
              </a:rPr>
              <a:t> the </a:t>
            </a:r>
            <a:r>
              <a:rPr lang="it-IT" altLang="it-IT" sz="2097" dirty="0" err="1">
                <a:latin typeface="Comic Sans MS" pitchFamily="66" charset="0"/>
              </a:rPr>
              <a:t>excess</a:t>
            </a:r>
            <a:r>
              <a:rPr lang="it-IT" altLang="it-IT" sz="2097" dirty="0">
                <a:latin typeface="Comic Sans MS" pitchFamily="66" charset="0"/>
              </a:rPr>
              <a:t> </a:t>
            </a:r>
            <a:r>
              <a:rPr lang="it-IT" altLang="it-IT" sz="2097" dirty="0" err="1">
                <a:latin typeface="Comic Sans MS" pitchFamily="66" charset="0"/>
              </a:rPr>
              <a:t>liver</a:t>
            </a:r>
            <a:r>
              <a:rPr lang="it-IT" altLang="it-IT" sz="2097" dirty="0">
                <a:latin typeface="Comic Sans MS" pitchFamily="66" charset="0"/>
              </a:rPr>
              <a:t> </a:t>
            </a:r>
            <a:r>
              <a:rPr lang="it-IT" altLang="it-IT" sz="2097" dirty="0" err="1">
                <a:latin typeface="Comic Sans MS" pitchFamily="66" charset="0"/>
              </a:rPr>
              <a:t>fat</a:t>
            </a:r>
            <a:r>
              <a:rPr lang="it-IT" altLang="it-IT" sz="2097" dirty="0">
                <a:latin typeface="Comic Sans MS" pitchFamily="66" charset="0"/>
              </a:rPr>
              <a:t> </a:t>
            </a:r>
            <a:r>
              <a:rPr lang="it-IT" altLang="it-IT" sz="2097" dirty="0" err="1">
                <a:latin typeface="Comic Sans MS" pitchFamily="66" charset="0"/>
              </a:rPr>
              <a:t>deposition</a:t>
            </a:r>
            <a:endParaRPr lang="it-IT" altLang="it-IT" sz="2097" dirty="0">
              <a:latin typeface="Comic Sans MS" pitchFamily="66" charset="0"/>
            </a:endParaRPr>
          </a:p>
        </p:txBody>
      </p:sp>
      <p:sp>
        <p:nvSpPr>
          <p:cNvPr id="59397" name="Text Box 9"/>
          <p:cNvSpPr txBox="1">
            <a:spLocks noChangeArrowheads="1"/>
          </p:cNvSpPr>
          <p:nvPr/>
        </p:nvSpPr>
        <p:spPr bwMode="auto">
          <a:xfrm>
            <a:off x="4855020" y="3933827"/>
            <a:ext cx="5040842" cy="198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50000"/>
              </a:spcBef>
              <a:buClrTx/>
              <a:buSzTx/>
              <a:buFontTx/>
              <a:buNone/>
            </a:pPr>
            <a:r>
              <a:rPr lang="it-IT" altLang="it-IT" sz="2479" b="1" dirty="0">
                <a:solidFill>
                  <a:srgbClr val="FFC000"/>
                </a:solidFill>
                <a:latin typeface="Comic Sans MS" pitchFamily="66" charset="0"/>
              </a:rPr>
              <a:t>NON-ALCOHOLIC STEATOHEPATITIS (NASH)</a:t>
            </a:r>
          </a:p>
          <a:p>
            <a:pPr eaLnBrk="1" hangingPunct="1">
              <a:spcBef>
                <a:spcPct val="50000"/>
              </a:spcBef>
              <a:buClrTx/>
              <a:buSzTx/>
              <a:buFontTx/>
              <a:buNone/>
            </a:pPr>
            <a:r>
              <a:rPr lang="it-IT" altLang="it-IT" sz="2097" dirty="0" err="1">
                <a:latin typeface="Comic Sans MS" pitchFamily="66" charset="0"/>
              </a:rPr>
              <a:t>Steatosis</a:t>
            </a:r>
            <a:r>
              <a:rPr lang="it-IT" altLang="it-IT" sz="2097" dirty="0">
                <a:latin typeface="Comic Sans MS" pitchFamily="66" charset="0"/>
              </a:rPr>
              <a:t> </a:t>
            </a:r>
            <a:r>
              <a:rPr lang="it-IT" altLang="it-IT" sz="2097" dirty="0" err="1">
                <a:latin typeface="Comic Sans MS" pitchFamily="66" charset="0"/>
              </a:rPr>
              <a:t>is</a:t>
            </a:r>
            <a:r>
              <a:rPr lang="it-IT" altLang="it-IT" sz="2097" dirty="0">
                <a:latin typeface="Comic Sans MS" pitchFamily="66" charset="0"/>
              </a:rPr>
              <a:t> </a:t>
            </a:r>
            <a:r>
              <a:rPr lang="it-IT" altLang="it-IT" sz="2097" dirty="0" err="1">
                <a:latin typeface="Comic Sans MS" pitchFamily="66" charset="0"/>
              </a:rPr>
              <a:t>associated</a:t>
            </a:r>
            <a:r>
              <a:rPr lang="it-IT" altLang="it-IT" sz="2097" dirty="0">
                <a:latin typeface="Comic Sans MS" pitchFamily="66" charset="0"/>
              </a:rPr>
              <a:t> with </a:t>
            </a:r>
            <a:r>
              <a:rPr lang="it-IT" altLang="it-IT" sz="2097" dirty="0" err="1">
                <a:latin typeface="Comic Sans MS" pitchFamily="66" charset="0"/>
              </a:rPr>
              <a:t>hepatocellular</a:t>
            </a:r>
            <a:r>
              <a:rPr lang="it-IT" altLang="it-IT" sz="2097" dirty="0">
                <a:latin typeface="Comic Sans MS" pitchFamily="66" charset="0"/>
              </a:rPr>
              <a:t> </a:t>
            </a:r>
            <a:r>
              <a:rPr lang="it-IT" altLang="it-IT" sz="2097" dirty="0" err="1">
                <a:latin typeface="Comic Sans MS" pitchFamily="66" charset="0"/>
              </a:rPr>
              <a:t>injury</a:t>
            </a:r>
            <a:r>
              <a:rPr lang="it-IT" altLang="it-IT" sz="2097" dirty="0">
                <a:latin typeface="Comic Sans MS" pitchFamily="66" charset="0"/>
              </a:rPr>
              <a:t> and </a:t>
            </a:r>
            <a:r>
              <a:rPr lang="it-IT" altLang="it-IT" sz="2097" dirty="0" err="1">
                <a:latin typeface="Comic Sans MS" pitchFamily="66" charset="0"/>
              </a:rPr>
              <a:t>inflammation</a:t>
            </a:r>
            <a:r>
              <a:rPr lang="it-IT" altLang="it-IT" sz="2097" dirty="0">
                <a:latin typeface="Comic Sans MS" pitchFamily="66" charset="0"/>
              </a:rPr>
              <a:t> with or </a:t>
            </a:r>
            <a:r>
              <a:rPr lang="it-IT" altLang="it-IT" sz="2097" dirty="0" err="1">
                <a:latin typeface="Comic Sans MS" pitchFamily="66" charset="0"/>
              </a:rPr>
              <a:t>without</a:t>
            </a:r>
            <a:r>
              <a:rPr lang="it-IT" altLang="it-IT" sz="2097" dirty="0">
                <a:latin typeface="Comic Sans MS" pitchFamily="66" charset="0"/>
              </a:rPr>
              <a:t> </a:t>
            </a:r>
            <a:r>
              <a:rPr lang="it-IT" altLang="it-IT" sz="2097" dirty="0" err="1">
                <a:latin typeface="Comic Sans MS" pitchFamily="66" charset="0"/>
              </a:rPr>
              <a:t>fibrosis</a:t>
            </a:r>
            <a:r>
              <a:rPr lang="it-IT" altLang="it-IT" sz="2097" dirty="0">
                <a:latin typeface="Comic Sans MS" pitchFamily="66" charset="0"/>
              </a:rPr>
              <a:t>  </a:t>
            </a:r>
          </a:p>
        </p:txBody>
      </p:sp>
      <p:sp>
        <p:nvSpPr>
          <p:cNvPr id="59398" name="Text Box 10"/>
          <p:cNvSpPr txBox="1">
            <a:spLocks noChangeArrowheads="1"/>
          </p:cNvSpPr>
          <p:nvPr/>
        </p:nvSpPr>
        <p:spPr bwMode="auto">
          <a:xfrm>
            <a:off x="6096001" y="260350"/>
            <a:ext cx="2326411" cy="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eaLnBrk="1" hangingPunct="1">
              <a:spcBef>
                <a:spcPct val="50000"/>
              </a:spcBef>
              <a:buClrTx/>
              <a:buSzTx/>
              <a:buFontTx/>
              <a:buNone/>
            </a:pPr>
            <a:r>
              <a:rPr lang="it-IT" altLang="it-IT" sz="3051" b="1">
                <a:solidFill>
                  <a:srgbClr val="FF9966"/>
                </a:solidFill>
                <a:latin typeface="Comic Sans MS" pitchFamily="66" charset="0"/>
              </a:rPr>
              <a:t>NAFLD</a:t>
            </a:r>
          </a:p>
        </p:txBody>
      </p:sp>
    </p:spTree>
    <p:extLst>
      <p:ext uri="{BB962C8B-B14F-4D97-AF65-F5344CB8AC3E}">
        <p14:creationId xmlns:p14="http://schemas.microsoft.com/office/powerpoint/2010/main" val="3134773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2">
            <a:extLst>
              <a:ext uri="{FF2B5EF4-FFF2-40B4-BE49-F238E27FC236}">
                <a16:creationId xmlns:a16="http://schemas.microsoft.com/office/drawing/2014/main" id="{B8F06DC8-2588-4627-BE94-9E4327BA202F}"/>
              </a:ext>
            </a:extLst>
          </p:cNvPr>
          <p:cNvGrpSpPr/>
          <p:nvPr/>
        </p:nvGrpSpPr>
        <p:grpSpPr>
          <a:xfrm>
            <a:off x="1324800" y="1807258"/>
            <a:ext cx="9542399" cy="4424369"/>
            <a:chOff x="1104342" y="1371580"/>
            <a:chExt cx="9542399" cy="4424369"/>
          </a:xfrm>
        </p:grpSpPr>
        <p:sp>
          <p:nvSpPr>
            <p:cNvPr id="5" name="Rounded Rectangle 205">
              <a:extLst>
                <a:ext uri="{FF2B5EF4-FFF2-40B4-BE49-F238E27FC236}">
                  <a16:creationId xmlns:a16="http://schemas.microsoft.com/office/drawing/2014/main" id="{52B4C03A-1041-4508-9963-969310B298EB}"/>
                </a:ext>
              </a:extLst>
            </p:cNvPr>
            <p:cNvSpPr/>
            <p:nvPr/>
          </p:nvSpPr>
          <p:spPr>
            <a:xfrm>
              <a:off x="1104342" y="1371580"/>
              <a:ext cx="9542399" cy="4424369"/>
            </a:xfrm>
            <a:prstGeom prst="roundRect">
              <a:avLst>
                <a:gd name="adj" fmla="val 4373"/>
              </a:avLst>
            </a:prstGeom>
            <a:solidFill>
              <a:sysClr val="window" lastClr="FFFFFF"/>
            </a:solidFill>
            <a:ln w="12700" cap="flat" cmpd="sng" algn="ctr">
              <a:noFill/>
              <a:prstDash val="solid"/>
              <a:miter lim="800000"/>
            </a:ln>
            <a:effectLst>
              <a:outerShdw blurRad="88900" algn="ctr" rotWithShape="0">
                <a:srgbClr val="5B9BD5">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 name="Group 455">
              <a:extLst>
                <a:ext uri="{FF2B5EF4-FFF2-40B4-BE49-F238E27FC236}">
                  <a16:creationId xmlns:a16="http://schemas.microsoft.com/office/drawing/2014/main" id="{3B23EC6F-4910-4859-BA1B-F30A72E4DF9D}"/>
                </a:ext>
              </a:extLst>
            </p:cNvPr>
            <p:cNvGrpSpPr/>
            <p:nvPr/>
          </p:nvGrpSpPr>
          <p:grpSpPr>
            <a:xfrm>
              <a:off x="1210044" y="1500953"/>
              <a:ext cx="9330995" cy="4165623"/>
              <a:chOff x="883882" y="1173386"/>
              <a:chExt cx="9330995" cy="4165623"/>
            </a:xfrm>
          </p:grpSpPr>
          <p:cxnSp>
            <p:nvCxnSpPr>
              <p:cNvPr id="7" name="Straight Arrow Connector 456">
                <a:extLst>
                  <a:ext uri="{FF2B5EF4-FFF2-40B4-BE49-F238E27FC236}">
                    <a16:creationId xmlns:a16="http://schemas.microsoft.com/office/drawing/2014/main" id="{19E517C3-6A05-48EB-90BA-AA0B777FAE47}"/>
                  </a:ext>
                </a:extLst>
              </p:cNvPr>
              <p:cNvCxnSpPr>
                <a:cxnSpLocks/>
              </p:cNvCxnSpPr>
              <p:nvPr/>
            </p:nvCxnSpPr>
            <p:spPr>
              <a:xfrm>
                <a:off x="5697532" y="4561762"/>
                <a:ext cx="1023423" cy="0"/>
              </a:xfrm>
              <a:prstGeom prst="straightConnector1">
                <a:avLst/>
              </a:prstGeom>
              <a:noFill/>
              <a:ln w="28575" cap="flat" cmpd="sng" algn="ctr">
                <a:solidFill>
                  <a:sysClr val="window" lastClr="FFFFFF">
                    <a:lumMod val="65000"/>
                  </a:sysClr>
                </a:solidFill>
                <a:prstDash val="solid"/>
                <a:miter lim="800000"/>
                <a:headEnd type="none"/>
                <a:tailEnd type="triangle"/>
              </a:ln>
              <a:effectLst/>
            </p:spPr>
          </p:cxnSp>
          <p:sp>
            <p:nvSpPr>
              <p:cNvPr id="8" name="Arrow: Right 457">
                <a:extLst>
                  <a:ext uri="{FF2B5EF4-FFF2-40B4-BE49-F238E27FC236}">
                    <a16:creationId xmlns:a16="http://schemas.microsoft.com/office/drawing/2014/main" id="{E0206020-9D3E-4486-BFF4-F8A8E6430E88}"/>
                  </a:ext>
                </a:extLst>
              </p:cNvPr>
              <p:cNvSpPr/>
              <p:nvPr/>
            </p:nvSpPr>
            <p:spPr>
              <a:xfrm>
                <a:off x="2305327" y="1656030"/>
                <a:ext cx="1629737" cy="179554"/>
              </a:xfrm>
              <a:prstGeom prst="rightArrow">
                <a:avLst/>
              </a:prstGeom>
              <a:solidFill>
                <a:srgbClr val="2FBE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 name="Group 458">
                <a:extLst>
                  <a:ext uri="{FF2B5EF4-FFF2-40B4-BE49-F238E27FC236}">
                    <a16:creationId xmlns:a16="http://schemas.microsoft.com/office/drawing/2014/main" id="{657A1412-4BA3-4FBA-B969-6BF1A88974D1}"/>
                  </a:ext>
                </a:extLst>
              </p:cNvPr>
              <p:cNvGrpSpPr/>
              <p:nvPr/>
            </p:nvGrpSpPr>
            <p:grpSpPr>
              <a:xfrm>
                <a:off x="3332235" y="2408202"/>
                <a:ext cx="1214000" cy="946926"/>
                <a:chOff x="3341760" y="2473956"/>
                <a:chExt cx="1214000" cy="946926"/>
              </a:xfrm>
            </p:grpSpPr>
            <p:sp>
              <p:nvSpPr>
                <p:cNvPr id="85" name="Rectangle: Rounded Corners 534">
                  <a:extLst>
                    <a:ext uri="{FF2B5EF4-FFF2-40B4-BE49-F238E27FC236}">
                      <a16:creationId xmlns:a16="http://schemas.microsoft.com/office/drawing/2014/main" id="{8ED3F454-A467-4A91-BD2F-BE4AF204AA90}"/>
                    </a:ext>
                  </a:extLst>
                </p:cNvPr>
                <p:cNvSpPr/>
                <p:nvPr/>
              </p:nvSpPr>
              <p:spPr>
                <a:xfrm>
                  <a:off x="3341760" y="2473956"/>
                  <a:ext cx="1214000" cy="946926"/>
                </a:xfrm>
                <a:prstGeom prst="roundRect">
                  <a:avLst>
                    <a:gd name="adj" fmla="val 11263"/>
                  </a:avLst>
                </a:prstGeom>
                <a:solidFill>
                  <a:sysClr val="window" lastClr="FFFFFF">
                    <a:lumMod val="9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Text Box 107">
                  <a:extLst>
                    <a:ext uri="{FF2B5EF4-FFF2-40B4-BE49-F238E27FC236}">
                      <a16:creationId xmlns:a16="http://schemas.microsoft.com/office/drawing/2014/main" id="{8CBFCC4E-6ED6-4F3E-8886-851B866D4794}"/>
                    </a:ext>
                  </a:extLst>
                </p:cNvPr>
                <p:cNvSpPr txBox="1">
                  <a:spLocks noChangeArrowheads="1"/>
                </p:cNvSpPr>
                <p:nvPr/>
              </p:nvSpPr>
              <p:spPr bwMode="auto">
                <a:xfrm>
                  <a:off x="3341851" y="2507919"/>
                  <a:ext cx="121382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ts val="20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TG</a:t>
                  </a:r>
                </a:p>
                <a:p>
                  <a:pPr marL="0" marR="0" lvl="0" indent="0" algn="ctr" defTabSz="914400" eaLnBrk="0" fontAlgn="base" latinLnBrk="0" hangingPunct="0">
                    <a:lnSpc>
                      <a:spcPts val="20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Apo B</a:t>
                  </a:r>
                </a:p>
                <a:p>
                  <a:pPr marL="0" marR="0" lvl="0" indent="0" algn="ctr" defTabSz="914400" eaLnBrk="0" fontAlgn="base" latinLnBrk="0" hangingPunct="0">
                    <a:lnSpc>
                      <a:spcPts val="20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VLDL</a:t>
                  </a:r>
                </a:p>
              </p:txBody>
            </p:sp>
          </p:grpSp>
          <p:grpSp>
            <p:nvGrpSpPr>
              <p:cNvPr id="10" name="Group 459">
                <a:extLst>
                  <a:ext uri="{FF2B5EF4-FFF2-40B4-BE49-F238E27FC236}">
                    <a16:creationId xmlns:a16="http://schemas.microsoft.com/office/drawing/2014/main" id="{6436FD2D-BF5E-4027-82C1-2BB53B526FE4}"/>
                  </a:ext>
                </a:extLst>
              </p:cNvPr>
              <p:cNvGrpSpPr/>
              <p:nvPr/>
            </p:nvGrpSpPr>
            <p:grpSpPr>
              <a:xfrm>
                <a:off x="883882" y="1173386"/>
                <a:ext cx="1414630" cy="1160250"/>
                <a:chOff x="883882" y="963381"/>
                <a:chExt cx="1414630" cy="1160250"/>
              </a:xfrm>
            </p:grpSpPr>
            <p:sp>
              <p:nvSpPr>
                <p:cNvPr id="75" name="Rounded Rectangle 111">
                  <a:extLst>
                    <a:ext uri="{FF2B5EF4-FFF2-40B4-BE49-F238E27FC236}">
                      <a16:creationId xmlns:a16="http://schemas.microsoft.com/office/drawing/2014/main" id="{8DBFE2DD-A492-4E0A-A84E-38C81A7F18AA}"/>
                    </a:ext>
                  </a:extLst>
                </p:cNvPr>
                <p:cNvSpPr/>
                <p:nvPr/>
              </p:nvSpPr>
              <p:spPr>
                <a:xfrm>
                  <a:off x="883882" y="963381"/>
                  <a:ext cx="1414630" cy="116025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6" name="Group 525">
                  <a:extLst>
                    <a:ext uri="{FF2B5EF4-FFF2-40B4-BE49-F238E27FC236}">
                      <a16:creationId xmlns:a16="http://schemas.microsoft.com/office/drawing/2014/main" id="{1AE8DAF9-A5AE-4284-860E-7C837E369A02}"/>
                    </a:ext>
                  </a:extLst>
                </p:cNvPr>
                <p:cNvGrpSpPr/>
                <p:nvPr/>
              </p:nvGrpSpPr>
              <p:grpSpPr>
                <a:xfrm>
                  <a:off x="912730" y="1046144"/>
                  <a:ext cx="1356934" cy="992927"/>
                  <a:chOff x="912730" y="1000012"/>
                  <a:chExt cx="1356934" cy="992927"/>
                </a:xfrm>
              </p:grpSpPr>
              <p:sp>
                <p:nvSpPr>
                  <p:cNvPr id="77" name="Text Box 93">
                    <a:extLst>
                      <a:ext uri="{FF2B5EF4-FFF2-40B4-BE49-F238E27FC236}">
                        <a16:creationId xmlns:a16="http://schemas.microsoft.com/office/drawing/2014/main" id="{09950771-0569-4235-9D97-8B001D12F41A}"/>
                      </a:ext>
                    </a:extLst>
                  </p:cNvPr>
                  <p:cNvSpPr txBox="1">
                    <a:spLocks noChangeArrowheads="1"/>
                  </p:cNvSpPr>
                  <p:nvPr/>
                </p:nvSpPr>
                <p:spPr bwMode="auto">
                  <a:xfrm>
                    <a:off x="912730" y="1000012"/>
                    <a:ext cx="1356934" cy="304635"/>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Adipose tissue</a:t>
                    </a:r>
                  </a:p>
                </p:txBody>
              </p:sp>
              <p:grpSp>
                <p:nvGrpSpPr>
                  <p:cNvPr id="78" name="Group 527">
                    <a:extLst>
                      <a:ext uri="{FF2B5EF4-FFF2-40B4-BE49-F238E27FC236}">
                        <a16:creationId xmlns:a16="http://schemas.microsoft.com/office/drawing/2014/main" id="{2B955BD3-86C9-4087-8DF5-F9657B59C32F}"/>
                      </a:ext>
                    </a:extLst>
                  </p:cNvPr>
                  <p:cNvGrpSpPr/>
                  <p:nvPr/>
                </p:nvGrpSpPr>
                <p:grpSpPr>
                  <a:xfrm>
                    <a:off x="1241637" y="1370773"/>
                    <a:ext cx="699120" cy="622166"/>
                    <a:chOff x="1919288" y="1484314"/>
                    <a:chExt cx="1355725" cy="1206500"/>
                  </a:xfrm>
                </p:grpSpPr>
                <p:sp>
                  <p:nvSpPr>
                    <p:cNvPr id="79" name="Ovale 23">
                      <a:extLst>
                        <a:ext uri="{FF2B5EF4-FFF2-40B4-BE49-F238E27FC236}">
                          <a16:creationId xmlns:a16="http://schemas.microsoft.com/office/drawing/2014/main" id="{82ACCCF1-22AC-4843-94BC-8A166FE35E1B}"/>
                        </a:ext>
                      </a:extLst>
                    </p:cNvPr>
                    <p:cNvSpPr/>
                    <p:nvPr/>
                  </p:nvSpPr>
                  <p:spPr>
                    <a:xfrm rot="2629656">
                      <a:off x="2135188" y="1484314"/>
                      <a:ext cx="635000" cy="42068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Ovale 25">
                      <a:extLst>
                        <a:ext uri="{FF2B5EF4-FFF2-40B4-BE49-F238E27FC236}">
                          <a16:creationId xmlns:a16="http://schemas.microsoft.com/office/drawing/2014/main" id="{7FEBEBA9-B325-4429-86B0-C3DB9CE5E530}"/>
                        </a:ext>
                      </a:extLst>
                    </p:cNvPr>
                    <p:cNvSpPr/>
                    <p:nvPr/>
                  </p:nvSpPr>
                  <p:spPr>
                    <a:xfrm>
                      <a:off x="2566988" y="1557338"/>
                      <a:ext cx="635000" cy="419100"/>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Ovale 28">
                      <a:extLst>
                        <a:ext uri="{FF2B5EF4-FFF2-40B4-BE49-F238E27FC236}">
                          <a16:creationId xmlns:a16="http://schemas.microsoft.com/office/drawing/2014/main" id="{5ACAE1A9-D0B1-483E-A027-9A656BF1DCF9}"/>
                        </a:ext>
                      </a:extLst>
                    </p:cNvPr>
                    <p:cNvSpPr>
                      <a:spLocks noChangeArrowheads="1"/>
                    </p:cNvSpPr>
                    <p:nvPr/>
                  </p:nvSpPr>
                  <p:spPr bwMode="auto">
                    <a:xfrm rot="3277394">
                      <a:off x="2104232" y="2164557"/>
                      <a:ext cx="630238" cy="422275"/>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Ovale 26">
                      <a:extLst>
                        <a:ext uri="{FF2B5EF4-FFF2-40B4-BE49-F238E27FC236}">
                          <a16:creationId xmlns:a16="http://schemas.microsoft.com/office/drawing/2014/main" id="{736DF0AC-45E9-4B44-BF59-CEE3E88721FA}"/>
                        </a:ext>
                      </a:extLst>
                    </p:cNvPr>
                    <p:cNvSpPr/>
                    <p:nvPr/>
                  </p:nvSpPr>
                  <p:spPr>
                    <a:xfrm rot="18961024">
                      <a:off x="2424113" y="1989139"/>
                      <a:ext cx="633412" cy="42068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Ovale 24">
                      <a:extLst>
                        <a:ext uri="{FF2B5EF4-FFF2-40B4-BE49-F238E27FC236}">
                          <a16:creationId xmlns:a16="http://schemas.microsoft.com/office/drawing/2014/main" id="{7DF6470C-6355-4C37-B9E2-328215E8A75C}"/>
                        </a:ext>
                      </a:extLst>
                    </p:cNvPr>
                    <p:cNvSpPr/>
                    <p:nvPr/>
                  </p:nvSpPr>
                  <p:spPr>
                    <a:xfrm>
                      <a:off x="1919288" y="1773239"/>
                      <a:ext cx="633412" cy="50323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Ovale 27">
                      <a:extLst>
                        <a:ext uri="{FF2B5EF4-FFF2-40B4-BE49-F238E27FC236}">
                          <a16:creationId xmlns:a16="http://schemas.microsoft.com/office/drawing/2014/main" id="{A41D42A3-BD92-49A7-996B-A9BFF9F20971}"/>
                        </a:ext>
                      </a:extLst>
                    </p:cNvPr>
                    <p:cNvSpPr/>
                    <p:nvPr/>
                  </p:nvSpPr>
                  <p:spPr>
                    <a:xfrm rot="2190096">
                      <a:off x="2640013" y="1989139"/>
                      <a:ext cx="635000" cy="420687"/>
                    </a:xfrm>
                    <a:prstGeom prst="ellipse">
                      <a:avLst/>
                    </a:prstGeom>
                    <a:solidFill>
                      <a:srgbClr val="FFCCCC"/>
                    </a:solidFill>
                    <a:ln w="12700" cap="flat" cmpd="sng" algn="ctr">
                      <a:solidFill>
                        <a:srgbClr val="FF9999"/>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grpSp>
          </p:grpSp>
          <p:grpSp>
            <p:nvGrpSpPr>
              <p:cNvPr id="11" name="Group 460">
                <a:extLst>
                  <a:ext uri="{FF2B5EF4-FFF2-40B4-BE49-F238E27FC236}">
                    <a16:creationId xmlns:a16="http://schemas.microsoft.com/office/drawing/2014/main" id="{223B0C76-32C6-4902-971D-F5962F1DD25B}"/>
                  </a:ext>
                </a:extLst>
              </p:cNvPr>
              <p:cNvGrpSpPr/>
              <p:nvPr/>
            </p:nvGrpSpPr>
            <p:grpSpPr>
              <a:xfrm>
                <a:off x="3935137" y="1173386"/>
                <a:ext cx="1414630" cy="1160250"/>
                <a:chOff x="5320232" y="1173386"/>
                <a:chExt cx="1414630" cy="1160250"/>
              </a:xfrm>
            </p:grpSpPr>
            <p:grpSp>
              <p:nvGrpSpPr>
                <p:cNvPr id="71" name="Group 520">
                  <a:extLst>
                    <a:ext uri="{FF2B5EF4-FFF2-40B4-BE49-F238E27FC236}">
                      <a16:creationId xmlns:a16="http://schemas.microsoft.com/office/drawing/2014/main" id="{064FE50D-24BB-4F06-84B0-01998C3F5A8C}"/>
                    </a:ext>
                  </a:extLst>
                </p:cNvPr>
                <p:cNvGrpSpPr/>
                <p:nvPr/>
              </p:nvGrpSpPr>
              <p:grpSpPr>
                <a:xfrm>
                  <a:off x="5320232" y="1173386"/>
                  <a:ext cx="1414630" cy="1160250"/>
                  <a:chOff x="883882" y="963381"/>
                  <a:chExt cx="1414630" cy="1160250"/>
                </a:xfrm>
              </p:grpSpPr>
              <p:sp>
                <p:nvSpPr>
                  <p:cNvPr id="73" name="Rounded Rectangle 111">
                    <a:extLst>
                      <a:ext uri="{FF2B5EF4-FFF2-40B4-BE49-F238E27FC236}">
                        <a16:creationId xmlns:a16="http://schemas.microsoft.com/office/drawing/2014/main" id="{30EB048F-3C3E-48E7-803F-4872E4DA9ED7}"/>
                      </a:ext>
                    </a:extLst>
                  </p:cNvPr>
                  <p:cNvSpPr/>
                  <p:nvPr/>
                </p:nvSpPr>
                <p:spPr>
                  <a:xfrm>
                    <a:off x="883882" y="963381"/>
                    <a:ext cx="1414630" cy="116025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Text Box 93">
                    <a:extLst>
                      <a:ext uri="{FF2B5EF4-FFF2-40B4-BE49-F238E27FC236}">
                        <a16:creationId xmlns:a16="http://schemas.microsoft.com/office/drawing/2014/main" id="{489EDFE8-2AB0-4437-83E8-57BCA6A5F8E8}"/>
                      </a:ext>
                    </a:extLst>
                  </p:cNvPr>
                  <p:cNvSpPr txBox="1">
                    <a:spLocks noChangeArrowheads="1"/>
                  </p:cNvSpPr>
                  <p:nvPr/>
                </p:nvSpPr>
                <p:spPr bwMode="auto">
                  <a:xfrm>
                    <a:off x="912730" y="1046144"/>
                    <a:ext cx="1356934" cy="304635"/>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NAFLD</a:t>
                    </a:r>
                  </a:p>
                </p:txBody>
              </p:sp>
            </p:grpSp>
            <p:pic>
              <p:nvPicPr>
                <p:cNvPr id="72" name="Picture 521">
                  <a:extLst>
                    <a:ext uri="{FF2B5EF4-FFF2-40B4-BE49-F238E27FC236}">
                      <a16:creationId xmlns:a16="http://schemas.microsoft.com/office/drawing/2014/main" id="{908BD154-9141-4309-8C9B-970C94B62E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2819" y="1536256"/>
                  <a:ext cx="1029456" cy="737708"/>
                </a:xfrm>
                <a:prstGeom prst="rect">
                  <a:avLst/>
                </a:prstGeom>
              </p:spPr>
            </p:pic>
          </p:grpSp>
          <p:grpSp>
            <p:nvGrpSpPr>
              <p:cNvPr id="12" name="Group 461">
                <a:extLst>
                  <a:ext uri="{FF2B5EF4-FFF2-40B4-BE49-F238E27FC236}">
                    <a16:creationId xmlns:a16="http://schemas.microsoft.com/office/drawing/2014/main" id="{5608A60D-F3E2-4534-8C9D-B1A3C061C1D7}"/>
                  </a:ext>
                </a:extLst>
              </p:cNvPr>
              <p:cNvGrpSpPr/>
              <p:nvPr/>
            </p:nvGrpSpPr>
            <p:grpSpPr>
              <a:xfrm>
                <a:off x="8800247" y="3043034"/>
                <a:ext cx="1414630" cy="1160250"/>
                <a:chOff x="8227845" y="1173386"/>
                <a:chExt cx="1414630" cy="1160250"/>
              </a:xfrm>
            </p:grpSpPr>
            <p:grpSp>
              <p:nvGrpSpPr>
                <p:cNvPr id="67" name="Group 516">
                  <a:extLst>
                    <a:ext uri="{FF2B5EF4-FFF2-40B4-BE49-F238E27FC236}">
                      <a16:creationId xmlns:a16="http://schemas.microsoft.com/office/drawing/2014/main" id="{A962DFB5-F32F-4874-822D-1034AC77C195}"/>
                    </a:ext>
                  </a:extLst>
                </p:cNvPr>
                <p:cNvGrpSpPr/>
                <p:nvPr/>
              </p:nvGrpSpPr>
              <p:grpSpPr>
                <a:xfrm>
                  <a:off x="8227845" y="1173386"/>
                  <a:ext cx="1414630" cy="1160250"/>
                  <a:chOff x="883882" y="963381"/>
                  <a:chExt cx="1414630" cy="1160250"/>
                </a:xfrm>
              </p:grpSpPr>
              <p:sp>
                <p:nvSpPr>
                  <p:cNvPr id="69" name="Rounded Rectangle 111">
                    <a:extLst>
                      <a:ext uri="{FF2B5EF4-FFF2-40B4-BE49-F238E27FC236}">
                        <a16:creationId xmlns:a16="http://schemas.microsoft.com/office/drawing/2014/main" id="{DC16B458-D308-4EE1-A6A1-D5408B597DC6}"/>
                      </a:ext>
                    </a:extLst>
                  </p:cNvPr>
                  <p:cNvSpPr/>
                  <p:nvPr/>
                </p:nvSpPr>
                <p:spPr>
                  <a:xfrm>
                    <a:off x="883882" y="963381"/>
                    <a:ext cx="1414630" cy="116025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 Box 93">
                    <a:extLst>
                      <a:ext uri="{FF2B5EF4-FFF2-40B4-BE49-F238E27FC236}">
                        <a16:creationId xmlns:a16="http://schemas.microsoft.com/office/drawing/2014/main" id="{9BC02290-EF5E-40E6-8914-B2FF2AAD2C50}"/>
                      </a:ext>
                    </a:extLst>
                  </p:cNvPr>
                  <p:cNvSpPr txBox="1">
                    <a:spLocks noChangeArrowheads="1"/>
                  </p:cNvSpPr>
                  <p:nvPr/>
                </p:nvSpPr>
                <p:spPr bwMode="auto">
                  <a:xfrm>
                    <a:off x="912730" y="966975"/>
                    <a:ext cx="1356934" cy="304635"/>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Kidney</a:t>
                    </a:r>
                  </a:p>
                </p:txBody>
              </p:sp>
            </p:grpSp>
            <p:pic>
              <p:nvPicPr>
                <p:cNvPr id="68" name="Picture 517">
                  <a:extLst>
                    <a:ext uri="{FF2B5EF4-FFF2-40B4-BE49-F238E27FC236}">
                      <a16:creationId xmlns:a16="http://schemas.microsoft.com/office/drawing/2014/main" id="{7C4E41BB-0568-406E-B6CD-989D3C4F1C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5365" y="1373951"/>
                  <a:ext cx="1052736" cy="906988"/>
                </a:xfrm>
                <a:prstGeom prst="rect">
                  <a:avLst/>
                </a:prstGeom>
              </p:spPr>
            </p:pic>
          </p:grpSp>
          <p:grpSp>
            <p:nvGrpSpPr>
              <p:cNvPr id="13" name="Group 462">
                <a:extLst>
                  <a:ext uri="{FF2B5EF4-FFF2-40B4-BE49-F238E27FC236}">
                    <a16:creationId xmlns:a16="http://schemas.microsoft.com/office/drawing/2014/main" id="{5A3F256A-38B4-402C-8B29-15F89C847854}"/>
                  </a:ext>
                </a:extLst>
              </p:cNvPr>
              <p:cNvGrpSpPr/>
              <p:nvPr/>
            </p:nvGrpSpPr>
            <p:grpSpPr>
              <a:xfrm>
                <a:off x="2744974" y="1555465"/>
                <a:ext cx="746768" cy="387006"/>
                <a:chOff x="2744974" y="1555465"/>
                <a:chExt cx="746768" cy="387006"/>
              </a:xfrm>
            </p:grpSpPr>
            <p:sp>
              <p:nvSpPr>
                <p:cNvPr id="65" name="Rounded Rectangle 111">
                  <a:extLst>
                    <a:ext uri="{FF2B5EF4-FFF2-40B4-BE49-F238E27FC236}">
                      <a16:creationId xmlns:a16="http://schemas.microsoft.com/office/drawing/2014/main" id="{4D152594-8575-411D-954E-0E0C89B2C309}"/>
                    </a:ext>
                  </a:extLst>
                </p:cNvPr>
                <p:cNvSpPr/>
                <p:nvPr/>
              </p:nvSpPr>
              <p:spPr>
                <a:xfrm>
                  <a:off x="2744974" y="1555465"/>
                  <a:ext cx="746768" cy="387006"/>
                </a:xfrm>
                <a:prstGeom prst="roundRect">
                  <a:avLst/>
                </a:prstGeom>
                <a:solidFill>
                  <a:sysClr val="window" lastClr="FFFFFF"/>
                </a:solidFill>
                <a:ln w="12700" cap="flat" cmpd="sng" algn="ctr">
                  <a:solidFill>
                    <a:srgbClr val="2FBE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 Box 141">
                  <a:extLst>
                    <a:ext uri="{FF2B5EF4-FFF2-40B4-BE49-F238E27FC236}">
                      <a16:creationId xmlns:a16="http://schemas.microsoft.com/office/drawing/2014/main" id="{1C82F4CF-18FA-46A8-ADB1-CE8573B711DD}"/>
                    </a:ext>
                  </a:extLst>
                </p:cNvPr>
                <p:cNvSpPr txBox="1">
                  <a:spLocks noChangeArrowheads="1"/>
                </p:cNvSpPr>
                <p:nvPr/>
              </p:nvSpPr>
              <p:spPr bwMode="auto">
                <a:xfrm>
                  <a:off x="2772000" y="1597333"/>
                  <a:ext cx="6927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it-IT" sz="1400" b="1" i="0" u="none" strike="noStrike" kern="0" cap="none" spc="0" normalizeH="0" baseline="0" noProof="0" dirty="0">
                      <a:ln>
                        <a:noFill/>
                      </a:ln>
                      <a:solidFill>
                        <a:srgbClr val="2FBEF2"/>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altLang="it-IT"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FFA</a:t>
                  </a:r>
                </a:p>
              </p:txBody>
            </p:sp>
          </p:grpSp>
          <p:grpSp>
            <p:nvGrpSpPr>
              <p:cNvPr id="14" name="Group 463">
                <a:extLst>
                  <a:ext uri="{FF2B5EF4-FFF2-40B4-BE49-F238E27FC236}">
                    <a16:creationId xmlns:a16="http://schemas.microsoft.com/office/drawing/2014/main" id="{ACE0DE68-1E8D-4870-B757-AA9F7F540ACE}"/>
                  </a:ext>
                </a:extLst>
              </p:cNvPr>
              <p:cNvGrpSpPr/>
              <p:nvPr/>
            </p:nvGrpSpPr>
            <p:grpSpPr>
              <a:xfrm>
                <a:off x="1500653" y="2338485"/>
                <a:ext cx="179554" cy="2287047"/>
                <a:chOff x="2153090" y="2338485"/>
                <a:chExt cx="179554" cy="2287047"/>
              </a:xfrm>
            </p:grpSpPr>
            <p:sp>
              <p:nvSpPr>
                <p:cNvPr id="63" name="Arrow: Striped Right 512">
                  <a:extLst>
                    <a:ext uri="{FF2B5EF4-FFF2-40B4-BE49-F238E27FC236}">
                      <a16:creationId xmlns:a16="http://schemas.microsoft.com/office/drawing/2014/main" id="{511A4E26-972C-4B89-80DA-3B188CF629AB}"/>
                    </a:ext>
                  </a:extLst>
                </p:cNvPr>
                <p:cNvSpPr/>
                <p:nvPr/>
              </p:nvSpPr>
              <p:spPr>
                <a:xfrm rot="16200000">
                  <a:off x="1842293" y="2649282"/>
                  <a:ext cx="801148" cy="179554"/>
                </a:xfrm>
                <a:prstGeom prst="stripedRightArrow">
                  <a:avLst/>
                </a:prstGeom>
                <a:solidFill>
                  <a:srgbClr val="2FBE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Arrow: Right 513">
                  <a:extLst>
                    <a:ext uri="{FF2B5EF4-FFF2-40B4-BE49-F238E27FC236}">
                      <a16:creationId xmlns:a16="http://schemas.microsoft.com/office/drawing/2014/main" id="{2EBDEB89-6484-4D6F-BA35-93E51BA2111D}"/>
                    </a:ext>
                  </a:extLst>
                </p:cNvPr>
                <p:cNvSpPr/>
                <p:nvPr/>
              </p:nvSpPr>
              <p:spPr>
                <a:xfrm rot="16200000">
                  <a:off x="1598851" y="3891739"/>
                  <a:ext cx="1288032" cy="179554"/>
                </a:xfrm>
                <a:prstGeom prst="rightArrow">
                  <a:avLst>
                    <a:gd name="adj1" fmla="val 50000"/>
                    <a:gd name="adj2" fmla="val 0"/>
                  </a:avLst>
                </a:prstGeom>
                <a:solidFill>
                  <a:srgbClr val="2FBE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464">
                <a:extLst>
                  <a:ext uri="{FF2B5EF4-FFF2-40B4-BE49-F238E27FC236}">
                    <a16:creationId xmlns:a16="http://schemas.microsoft.com/office/drawing/2014/main" id="{8717DDE7-0E7F-46B9-B306-CF85F94CD31B}"/>
                  </a:ext>
                </a:extLst>
              </p:cNvPr>
              <p:cNvGrpSpPr/>
              <p:nvPr/>
            </p:nvGrpSpPr>
            <p:grpSpPr>
              <a:xfrm>
                <a:off x="1213340" y="3153521"/>
                <a:ext cx="746768" cy="387006"/>
                <a:chOff x="2744974" y="1555465"/>
                <a:chExt cx="746768" cy="387006"/>
              </a:xfrm>
            </p:grpSpPr>
            <p:sp>
              <p:nvSpPr>
                <p:cNvPr id="61" name="Rounded Rectangle 111">
                  <a:extLst>
                    <a:ext uri="{FF2B5EF4-FFF2-40B4-BE49-F238E27FC236}">
                      <a16:creationId xmlns:a16="http://schemas.microsoft.com/office/drawing/2014/main" id="{011886CC-BBD4-48B2-AD1B-14036E0187C8}"/>
                    </a:ext>
                  </a:extLst>
                </p:cNvPr>
                <p:cNvSpPr/>
                <p:nvPr/>
              </p:nvSpPr>
              <p:spPr>
                <a:xfrm>
                  <a:off x="2744974" y="1555465"/>
                  <a:ext cx="746768" cy="387006"/>
                </a:xfrm>
                <a:prstGeom prst="roundRect">
                  <a:avLst/>
                </a:prstGeom>
                <a:solidFill>
                  <a:sysClr val="window" lastClr="FFFFFF"/>
                </a:solidFill>
                <a:ln w="12700" cap="flat" cmpd="sng" algn="ctr">
                  <a:solidFill>
                    <a:srgbClr val="2FBE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Text Box 141">
                  <a:extLst>
                    <a:ext uri="{FF2B5EF4-FFF2-40B4-BE49-F238E27FC236}">
                      <a16:creationId xmlns:a16="http://schemas.microsoft.com/office/drawing/2014/main" id="{CDE2FF42-9317-43C4-BFBA-C1EAE631EF3A}"/>
                    </a:ext>
                  </a:extLst>
                </p:cNvPr>
                <p:cNvSpPr txBox="1">
                  <a:spLocks noChangeArrowheads="1"/>
                </p:cNvSpPr>
                <p:nvPr/>
              </p:nvSpPr>
              <p:spPr bwMode="auto">
                <a:xfrm>
                  <a:off x="2821462" y="1597333"/>
                  <a:ext cx="5937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it-IT" sz="1400" b="1" i="0" u="none" strike="noStrike" kern="0" cap="none" spc="0" normalizeH="0" baseline="0" noProof="0" dirty="0">
                      <a:ln>
                        <a:noFill/>
                      </a:ln>
                      <a:solidFill>
                        <a:srgbClr val="2FBEF2"/>
                      </a:solidFill>
                      <a:effectLst/>
                      <a:uLnTx/>
                      <a:uFillTx/>
                      <a:latin typeface="Arial" panose="020B0604020202020204" pitchFamily="34" charset="0"/>
                      <a:cs typeface="Arial" panose="020B0604020202020204" pitchFamily="34" charset="0"/>
                      <a:sym typeface="Wingdings" panose="05000000000000000000" pitchFamily="2" charset="2"/>
                    </a:rPr>
                    <a:t>IR </a:t>
                  </a:r>
                  <a:r>
                    <a:rPr kumimoji="0" lang="en-US" altLang="it-IT"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X</a:t>
                  </a:r>
                </a:p>
              </p:txBody>
            </p:sp>
          </p:grpSp>
          <p:grpSp>
            <p:nvGrpSpPr>
              <p:cNvPr id="16" name="Group 465">
                <a:extLst>
                  <a:ext uri="{FF2B5EF4-FFF2-40B4-BE49-F238E27FC236}">
                    <a16:creationId xmlns:a16="http://schemas.microsoft.com/office/drawing/2014/main" id="{6ED54F74-7405-4C6E-B385-C307B4F613AC}"/>
                  </a:ext>
                </a:extLst>
              </p:cNvPr>
              <p:cNvGrpSpPr/>
              <p:nvPr/>
            </p:nvGrpSpPr>
            <p:grpSpPr>
              <a:xfrm>
                <a:off x="1209231" y="4595456"/>
                <a:ext cx="763932" cy="387180"/>
                <a:chOff x="1209231" y="936810"/>
                <a:chExt cx="763932" cy="387180"/>
              </a:xfrm>
            </p:grpSpPr>
            <p:sp>
              <p:nvSpPr>
                <p:cNvPr id="59" name="Rounded Rectangle 111">
                  <a:extLst>
                    <a:ext uri="{FF2B5EF4-FFF2-40B4-BE49-F238E27FC236}">
                      <a16:creationId xmlns:a16="http://schemas.microsoft.com/office/drawing/2014/main" id="{6811F050-AF54-4D9E-9F5E-DB5510FA656E}"/>
                    </a:ext>
                  </a:extLst>
                </p:cNvPr>
                <p:cNvSpPr/>
                <p:nvPr/>
              </p:nvSpPr>
              <p:spPr>
                <a:xfrm>
                  <a:off x="1209231" y="936810"/>
                  <a:ext cx="763932" cy="38718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 Box 93">
                  <a:extLst>
                    <a:ext uri="{FF2B5EF4-FFF2-40B4-BE49-F238E27FC236}">
                      <a16:creationId xmlns:a16="http://schemas.microsoft.com/office/drawing/2014/main" id="{7B63E265-721F-415C-83F8-F3F34DE6BA4F}"/>
                    </a:ext>
                  </a:extLst>
                </p:cNvPr>
                <p:cNvSpPr txBox="1">
                  <a:spLocks noChangeArrowheads="1"/>
                </p:cNvSpPr>
                <p:nvPr/>
              </p:nvSpPr>
              <p:spPr bwMode="auto">
                <a:xfrm>
                  <a:off x="1222286" y="977567"/>
                  <a:ext cx="737822" cy="297517"/>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Insulin</a:t>
                  </a:r>
                </a:p>
              </p:txBody>
            </p:sp>
          </p:grpSp>
          <p:grpSp>
            <p:nvGrpSpPr>
              <p:cNvPr id="17" name="Group 466">
                <a:extLst>
                  <a:ext uri="{FF2B5EF4-FFF2-40B4-BE49-F238E27FC236}">
                    <a16:creationId xmlns:a16="http://schemas.microsoft.com/office/drawing/2014/main" id="{7717B4E7-0907-4225-B6DE-12854CF67452}"/>
                  </a:ext>
                </a:extLst>
              </p:cNvPr>
              <p:cNvGrpSpPr/>
              <p:nvPr/>
            </p:nvGrpSpPr>
            <p:grpSpPr>
              <a:xfrm>
                <a:off x="4985127" y="2430296"/>
                <a:ext cx="725106" cy="725104"/>
                <a:chOff x="10502195" y="1507849"/>
                <a:chExt cx="725106" cy="725104"/>
              </a:xfrm>
            </p:grpSpPr>
            <p:sp>
              <p:nvSpPr>
                <p:cNvPr id="57" name="Oval 506">
                  <a:extLst>
                    <a:ext uri="{FF2B5EF4-FFF2-40B4-BE49-F238E27FC236}">
                      <a16:creationId xmlns:a16="http://schemas.microsoft.com/office/drawing/2014/main" id="{81E7A3C3-21DA-47D1-9314-B1D3F52A7A3E}"/>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342">
                  <a:extLst>
                    <a:ext uri="{FF2B5EF4-FFF2-40B4-BE49-F238E27FC236}">
                      <a16:creationId xmlns:a16="http://schemas.microsoft.com/office/drawing/2014/main" id="{409F92D8-F211-4249-BC4C-55A50079C48E}"/>
                    </a:ext>
                  </a:extLst>
                </p:cNvPr>
                <p:cNvSpPr txBox="1"/>
                <p:nvPr/>
              </p:nvSpPr>
              <p:spPr>
                <a:xfrm>
                  <a:off x="10502422" y="1720388"/>
                  <a:ext cx="724878"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mn-ea"/>
                      <a:cs typeface="Arial" panose="020B0604020202020204" pitchFamily="34" charset="0"/>
                      <a:sym typeface="Wingdings" panose="05000000000000000000" pitchFamily="2" charset="2"/>
                    </a:rPr>
                    <a:t></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VLDL</a:t>
                  </a:r>
                </a:p>
              </p:txBody>
            </p:sp>
          </p:grpSp>
          <p:grpSp>
            <p:nvGrpSpPr>
              <p:cNvPr id="18" name="Group 467">
                <a:extLst>
                  <a:ext uri="{FF2B5EF4-FFF2-40B4-BE49-F238E27FC236}">
                    <a16:creationId xmlns:a16="http://schemas.microsoft.com/office/drawing/2014/main" id="{52AE9F0D-337F-4403-B35D-C9C56B6113E3}"/>
                  </a:ext>
                </a:extLst>
              </p:cNvPr>
              <p:cNvGrpSpPr/>
              <p:nvPr/>
            </p:nvGrpSpPr>
            <p:grpSpPr>
              <a:xfrm>
                <a:off x="4985127" y="4199052"/>
                <a:ext cx="725106" cy="725104"/>
                <a:chOff x="10502195" y="1507849"/>
                <a:chExt cx="725106" cy="725104"/>
              </a:xfrm>
            </p:grpSpPr>
            <p:sp>
              <p:nvSpPr>
                <p:cNvPr id="55" name="Oval 504">
                  <a:extLst>
                    <a:ext uri="{FF2B5EF4-FFF2-40B4-BE49-F238E27FC236}">
                      <a16:creationId xmlns:a16="http://schemas.microsoft.com/office/drawing/2014/main" id="{BD8A4D73-3F9D-432E-AE63-E4A204F87A1D}"/>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342">
                  <a:extLst>
                    <a:ext uri="{FF2B5EF4-FFF2-40B4-BE49-F238E27FC236}">
                      <a16:creationId xmlns:a16="http://schemas.microsoft.com/office/drawing/2014/main" id="{EB8AB941-C198-4685-BC69-D04E7C321B1F}"/>
                    </a:ext>
                  </a:extLst>
                </p:cNvPr>
                <p:cNvSpPr txBox="1"/>
                <p:nvPr/>
              </p:nvSpPr>
              <p:spPr>
                <a:xfrm>
                  <a:off x="10622647" y="1720388"/>
                  <a:ext cx="48442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LDL</a:t>
                  </a:r>
                </a:p>
              </p:txBody>
            </p:sp>
          </p:grpSp>
          <p:grpSp>
            <p:nvGrpSpPr>
              <p:cNvPr id="19" name="Group 468">
                <a:extLst>
                  <a:ext uri="{FF2B5EF4-FFF2-40B4-BE49-F238E27FC236}">
                    <a16:creationId xmlns:a16="http://schemas.microsoft.com/office/drawing/2014/main" id="{97D046C5-8F98-461D-AD90-E9511450BD1B}"/>
                  </a:ext>
                </a:extLst>
              </p:cNvPr>
              <p:cNvGrpSpPr/>
              <p:nvPr/>
            </p:nvGrpSpPr>
            <p:grpSpPr>
              <a:xfrm>
                <a:off x="6733655" y="2430296"/>
                <a:ext cx="725106" cy="725104"/>
                <a:chOff x="10502195" y="1507849"/>
                <a:chExt cx="725106" cy="725104"/>
              </a:xfrm>
            </p:grpSpPr>
            <p:sp>
              <p:nvSpPr>
                <p:cNvPr id="53" name="Oval 502">
                  <a:extLst>
                    <a:ext uri="{FF2B5EF4-FFF2-40B4-BE49-F238E27FC236}">
                      <a16:creationId xmlns:a16="http://schemas.microsoft.com/office/drawing/2014/main" id="{E2E7B216-AADD-4C23-9C9F-26B8F60F5672}"/>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342">
                  <a:extLst>
                    <a:ext uri="{FF2B5EF4-FFF2-40B4-BE49-F238E27FC236}">
                      <a16:creationId xmlns:a16="http://schemas.microsoft.com/office/drawing/2014/main" id="{270C9060-E20E-4C31-AE1B-911040E268E2}"/>
                    </a:ext>
                  </a:extLst>
                </p:cNvPr>
                <p:cNvSpPr txBox="1"/>
                <p:nvPr/>
              </p:nvSpPr>
              <p:spPr>
                <a:xfrm>
                  <a:off x="10614632" y="1720388"/>
                  <a:ext cx="50045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HDL</a:t>
                  </a:r>
                </a:p>
              </p:txBody>
            </p:sp>
          </p:grpSp>
          <p:grpSp>
            <p:nvGrpSpPr>
              <p:cNvPr id="20" name="Group 469">
                <a:extLst>
                  <a:ext uri="{FF2B5EF4-FFF2-40B4-BE49-F238E27FC236}">
                    <a16:creationId xmlns:a16="http://schemas.microsoft.com/office/drawing/2014/main" id="{EBDE2365-2088-4AFF-883B-93573E911C64}"/>
                  </a:ext>
                </a:extLst>
              </p:cNvPr>
              <p:cNvGrpSpPr/>
              <p:nvPr/>
            </p:nvGrpSpPr>
            <p:grpSpPr>
              <a:xfrm>
                <a:off x="6733655" y="4199052"/>
                <a:ext cx="725106" cy="725104"/>
                <a:chOff x="10502195" y="1507849"/>
                <a:chExt cx="725106" cy="725104"/>
              </a:xfrm>
            </p:grpSpPr>
            <p:sp>
              <p:nvSpPr>
                <p:cNvPr id="51" name="Oval 500">
                  <a:extLst>
                    <a:ext uri="{FF2B5EF4-FFF2-40B4-BE49-F238E27FC236}">
                      <a16:creationId xmlns:a16="http://schemas.microsoft.com/office/drawing/2014/main" id="{50221365-CE45-4DE6-9443-1120537A8644}"/>
                    </a:ext>
                  </a:extLst>
                </p:cNvPr>
                <p:cNvSpPr/>
                <p:nvPr/>
              </p:nvSpPr>
              <p:spPr>
                <a:xfrm>
                  <a:off x="10502195" y="1507849"/>
                  <a:ext cx="725106" cy="725104"/>
                </a:xfrm>
                <a:prstGeom prst="ellipse">
                  <a:avLst/>
                </a:prstGeom>
                <a:solidFill>
                  <a:srgbClr val="2FBEF2"/>
                </a:solidFill>
                <a:ln w="127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01">
                  <a:extLst>
                    <a:ext uri="{FF2B5EF4-FFF2-40B4-BE49-F238E27FC236}">
                      <a16:creationId xmlns:a16="http://schemas.microsoft.com/office/drawing/2014/main" id="{4DA600A2-B57A-4A74-9A6F-BE230B9A585A}"/>
                    </a:ext>
                  </a:extLst>
                </p:cNvPr>
                <p:cNvSpPr txBox="1"/>
                <p:nvPr/>
              </p:nvSpPr>
              <p:spPr>
                <a:xfrm>
                  <a:off x="10610624" y="1628733"/>
                  <a:ext cx="508473" cy="4833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SD</a:t>
                  </a:r>
                  <a:b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LDL</a:t>
                  </a:r>
                </a:p>
              </p:txBody>
            </p:sp>
          </p:grpSp>
          <p:grpSp>
            <p:nvGrpSpPr>
              <p:cNvPr id="21" name="Group 470">
                <a:extLst>
                  <a:ext uri="{FF2B5EF4-FFF2-40B4-BE49-F238E27FC236}">
                    <a16:creationId xmlns:a16="http://schemas.microsoft.com/office/drawing/2014/main" id="{C4CC0D6A-A5DF-465F-B748-324DAD9A7E0A}"/>
                  </a:ext>
                </a:extLst>
              </p:cNvPr>
              <p:cNvGrpSpPr/>
              <p:nvPr/>
            </p:nvGrpSpPr>
            <p:grpSpPr>
              <a:xfrm>
                <a:off x="5829963" y="2430296"/>
                <a:ext cx="784189" cy="725104"/>
                <a:chOff x="10472767" y="1507849"/>
                <a:chExt cx="784189" cy="725104"/>
              </a:xfrm>
            </p:grpSpPr>
            <p:sp>
              <p:nvSpPr>
                <p:cNvPr id="49" name="Oval 498">
                  <a:extLst>
                    <a:ext uri="{FF2B5EF4-FFF2-40B4-BE49-F238E27FC236}">
                      <a16:creationId xmlns:a16="http://schemas.microsoft.com/office/drawing/2014/main" id="{FC4C9940-8FC1-4B7D-8BC5-41FE4F4F0FA3}"/>
                    </a:ext>
                  </a:extLst>
                </p:cNvPr>
                <p:cNvSpPr/>
                <p:nvPr/>
              </p:nvSpPr>
              <p:spPr>
                <a:xfrm>
                  <a:off x="10502195" y="1507849"/>
                  <a:ext cx="725106" cy="725104"/>
                </a:xfrm>
                <a:prstGeom prst="ellipse">
                  <a:avLst/>
                </a:prstGeom>
                <a:solidFill>
                  <a:srgbClr val="002060"/>
                </a:solidFill>
                <a:ln w="12700" cap="flat" cmpd="sng" algn="ctr">
                  <a:solidFill>
                    <a:srgbClr val="00B0F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342">
                  <a:extLst>
                    <a:ext uri="{FF2B5EF4-FFF2-40B4-BE49-F238E27FC236}">
                      <a16:creationId xmlns:a16="http://schemas.microsoft.com/office/drawing/2014/main" id="{08381DF1-7A57-41B4-9B31-287AD94D82EC}"/>
                    </a:ext>
                  </a:extLst>
                </p:cNvPr>
                <p:cNvSpPr txBox="1"/>
                <p:nvPr/>
              </p:nvSpPr>
              <p:spPr>
                <a:xfrm>
                  <a:off x="10472767" y="1720388"/>
                  <a:ext cx="784189" cy="27815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mn-ea"/>
                      <a:cs typeface="Arial" panose="020B0604020202020204" pitchFamily="34" charset="0"/>
                      <a:sym typeface="Wingdings" panose="05000000000000000000" pitchFamily="2" charset="2"/>
                    </a:rPr>
                    <a:t>(CETP)</a:t>
                  </a:r>
                </a:p>
              </p:txBody>
            </p:sp>
          </p:grpSp>
          <p:grpSp>
            <p:nvGrpSpPr>
              <p:cNvPr id="22" name="Group 471">
                <a:extLst>
                  <a:ext uri="{FF2B5EF4-FFF2-40B4-BE49-F238E27FC236}">
                    <a16:creationId xmlns:a16="http://schemas.microsoft.com/office/drawing/2014/main" id="{62B29958-7DD8-4FDC-A4F1-63E3525D8C8C}"/>
                  </a:ext>
                </a:extLst>
              </p:cNvPr>
              <p:cNvGrpSpPr/>
              <p:nvPr/>
            </p:nvGrpSpPr>
            <p:grpSpPr>
              <a:xfrm>
                <a:off x="4506167" y="3240143"/>
                <a:ext cx="1684329" cy="879498"/>
                <a:chOff x="4506167" y="3544943"/>
                <a:chExt cx="1684329" cy="879498"/>
              </a:xfrm>
            </p:grpSpPr>
            <p:grpSp>
              <p:nvGrpSpPr>
                <p:cNvPr id="41" name="Group 490">
                  <a:extLst>
                    <a:ext uri="{FF2B5EF4-FFF2-40B4-BE49-F238E27FC236}">
                      <a16:creationId xmlns:a16="http://schemas.microsoft.com/office/drawing/2014/main" id="{09001A80-6FCF-4C26-AD0B-1C10229CAFB2}"/>
                    </a:ext>
                  </a:extLst>
                </p:cNvPr>
                <p:cNvGrpSpPr/>
                <p:nvPr/>
              </p:nvGrpSpPr>
              <p:grpSpPr>
                <a:xfrm>
                  <a:off x="4506167" y="3619474"/>
                  <a:ext cx="1684329" cy="725104"/>
                  <a:chOff x="10023235" y="1507849"/>
                  <a:chExt cx="1684329" cy="725104"/>
                </a:xfrm>
              </p:grpSpPr>
              <p:sp>
                <p:nvSpPr>
                  <p:cNvPr id="45" name="Oval 494">
                    <a:extLst>
                      <a:ext uri="{FF2B5EF4-FFF2-40B4-BE49-F238E27FC236}">
                        <a16:creationId xmlns:a16="http://schemas.microsoft.com/office/drawing/2014/main" id="{9BF0E180-A58C-4F8B-AC79-DAF9B584E5A3}"/>
                      </a:ext>
                    </a:extLst>
                  </p:cNvPr>
                  <p:cNvSpPr/>
                  <p:nvPr/>
                </p:nvSpPr>
                <p:spPr>
                  <a:xfrm>
                    <a:off x="10502195" y="1507849"/>
                    <a:ext cx="725106" cy="725104"/>
                  </a:xfrm>
                  <a:prstGeom prst="ellipse">
                    <a:avLst/>
                  </a:prstGeom>
                  <a:solidFill>
                    <a:srgbClr val="002060"/>
                  </a:solidFill>
                  <a:ln w="12700" cap="flat" cmpd="sng" algn="ctr">
                    <a:solidFill>
                      <a:srgbClr val="00B0F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342">
                    <a:extLst>
                      <a:ext uri="{FF2B5EF4-FFF2-40B4-BE49-F238E27FC236}">
                        <a16:creationId xmlns:a16="http://schemas.microsoft.com/office/drawing/2014/main" id="{91D61DAD-FB7A-4E79-B5C8-D5CB71ACD9E9}"/>
                      </a:ext>
                    </a:extLst>
                  </p:cNvPr>
                  <p:cNvSpPr txBox="1"/>
                  <p:nvPr/>
                </p:nvSpPr>
                <p:spPr>
                  <a:xfrm>
                    <a:off x="10516048" y="1720388"/>
                    <a:ext cx="69762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(CETP)</a:t>
                    </a:r>
                  </a:p>
                </p:txBody>
              </p:sp>
              <p:sp>
                <p:nvSpPr>
                  <p:cNvPr id="47" name="TextBox 342">
                    <a:extLst>
                      <a:ext uri="{FF2B5EF4-FFF2-40B4-BE49-F238E27FC236}">
                        <a16:creationId xmlns:a16="http://schemas.microsoft.com/office/drawing/2014/main" id="{85004B48-C81E-401B-8052-F76B1AB4DC1B}"/>
                      </a:ext>
                    </a:extLst>
                  </p:cNvPr>
                  <p:cNvSpPr txBox="1"/>
                  <p:nvPr/>
                </p:nvSpPr>
                <p:spPr>
                  <a:xfrm>
                    <a:off x="10023235" y="1720388"/>
                    <a:ext cx="397866"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CE</a:t>
                    </a:r>
                  </a:p>
                </p:txBody>
              </p:sp>
              <p:sp>
                <p:nvSpPr>
                  <p:cNvPr id="48" name="TextBox 342">
                    <a:extLst>
                      <a:ext uri="{FF2B5EF4-FFF2-40B4-BE49-F238E27FC236}">
                        <a16:creationId xmlns:a16="http://schemas.microsoft.com/office/drawing/2014/main" id="{79AFAF68-B58F-485C-83BE-49FE84068BFB}"/>
                      </a:ext>
                    </a:extLst>
                  </p:cNvPr>
                  <p:cNvSpPr txBox="1"/>
                  <p:nvPr/>
                </p:nvSpPr>
                <p:spPr>
                  <a:xfrm>
                    <a:off x="11308095" y="1720388"/>
                    <a:ext cx="399469"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TG</a:t>
                    </a:r>
                  </a:p>
                </p:txBody>
              </p:sp>
            </p:grpSp>
            <p:grpSp>
              <p:nvGrpSpPr>
                <p:cNvPr id="42" name="Group 491">
                  <a:extLst>
                    <a:ext uri="{FF2B5EF4-FFF2-40B4-BE49-F238E27FC236}">
                      <a16:creationId xmlns:a16="http://schemas.microsoft.com/office/drawing/2014/main" id="{DE1E2896-8F5C-4E8B-B920-EEF8AABC34CF}"/>
                    </a:ext>
                  </a:extLst>
                </p:cNvPr>
                <p:cNvGrpSpPr/>
                <p:nvPr/>
              </p:nvGrpSpPr>
              <p:grpSpPr>
                <a:xfrm>
                  <a:off x="4901923" y="3544943"/>
                  <a:ext cx="891658" cy="879498"/>
                  <a:chOff x="4980510" y="3624807"/>
                  <a:chExt cx="729722" cy="709224"/>
                </a:xfrm>
              </p:grpSpPr>
              <p:sp>
                <p:nvSpPr>
                  <p:cNvPr id="43" name="Arc 492">
                    <a:extLst>
                      <a:ext uri="{FF2B5EF4-FFF2-40B4-BE49-F238E27FC236}">
                        <a16:creationId xmlns:a16="http://schemas.microsoft.com/office/drawing/2014/main" id="{2A200678-503F-460F-9E0D-8D1B2ED4591E}"/>
                      </a:ext>
                    </a:extLst>
                  </p:cNvPr>
                  <p:cNvSpPr/>
                  <p:nvPr/>
                </p:nvSpPr>
                <p:spPr>
                  <a:xfrm>
                    <a:off x="5001008" y="3624807"/>
                    <a:ext cx="709224" cy="709224"/>
                  </a:xfrm>
                  <a:prstGeom prst="arc">
                    <a:avLst>
                      <a:gd name="adj1" fmla="val 16879767"/>
                      <a:gd name="adj2" fmla="val 4671905"/>
                    </a:avLst>
                  </a:prstGeom>
                  <a:noFill/>
                  <a:ln w="28575" cap="flat" cmpd="sng" algn="ctr">
                    <a:solidFill>
                      <a:sysClr val="window" lastClr="FFFFFF">
                        <a:lumMod val="65000"/>
                      </a:sysClr>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Arc 493">
                    <a:extLst>
                      <a:ext uri="{FF2B5EF4-FFF2-40B4-BE49-F238E27FC236}">
                        <a16:creationId xmlns:a16="http://schemas.microsoft.com/office/drawing/2014/main" id="{4AB6D8C5-C647-4BFB-8CFD-F991827DB417}"/>
                      </a:ext>
                    </a:extLst>
                  </p:cNvPr>
                  <p:cNvSpPr/>
                  <p:nvPr/>
                </p:nvSpPr>
                <p:spPr>
                  <a:xfrm flipH="1">
                    <a:off x="4980510" y="3624807"/>
                    <a:ext cx="709224" cy="709224"/>
                  </a:xfrm>
                  <a:prstGeom prst="arc">
                    <a:avLst>
                      <a:gd name="adj1" fmla="val 16879767"/>
                      <a:gd name="adj2" fmla="val 4671905"/>
                    </a:avLst>
                  </a:prstGeom>
                  <a:noFill/>
                  <a:ln w="28575" cap="flat" cmpd="sng" algn="ctr">
                    <a:solidFill>
                      <a:sysClr val="window" lastClr="FFFFFF">
                        <a:lumMod val="65000"/>
                      </a:sysClr>
                    </a:solidFill>
                    <a:prstDash val="solid"/>
                    <a:miter lim="800000"/>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roup 472">
                <a:extLst>
                  <a:ext uri="{FF2B5EF4-FFF2-40B4-BE49-F238E27FC236}">
                    <a16:creationId xmlns:a16="http://schemas.microsoft.com/office/drawing/2014/main" id="{2FD6F9A3-8169-4B3C-84FF-694891FE6B8B}"/>
                  </a:ext>
                </a:extLst>
              </p:cNvPr>
              <p:cNvGrpSpPr/>
              <p:nvPr/>
            </p:nvGrpSpPr>
            <p:grpSpPr>
              <a:xfrm>
                <a:off x="5780718" y="2364286"/>
                <a:ext cx="879500" cy="866612"/>
                <a:chOff x="4907993" y="3551385"/>
                <a:chExt cx="879500" cy="866612"/>
              </a:xfrm>
            </p:grpSpPr>
            <p:grpSp>
              <p:nvGrpSpPr>
                <p:cNvPr id="35" name="Group 484">
                  <a:extLst>
                    <a:ext uri="{FF2B5EF4-FFF2-40B4-BE49-F238E27FC236}">
                      <a16:creationId xmlns:a16="http://schemas.microsoft.com/office/drawing/2014/main" id="{449B8F68-2B55-4D35-9D8E-0C846E241871}"/>
                    </a:ext>
                  </a:extLst>
                </p:cNvPr>
                <p:cNvGrpSpPr/>
                <p:nvPr/>
              </p:nvGrpSpPr>
              <p:grpSpPr>
                <a:xfrm>
                  <a:off x="4985127" y="3619474"/>
                  <a:ext cx="725106" cy="725104"/>
                  <a:chOff x="10502195" y="1507849"/>
                  <a:chExt cx="725106" cy="725104"/>
                </a:xfrm>
              </p:grpSpPr>
              <p:sp>
                <p:nvSpPr>
                  <p:cNvPr id="39" name="Oval 488">
                    <a:extLst>
                      <a:ext uri="{FF2B5EF4-FFF2-40B4-BE49-F238E27FC236}">
                        <a16:creationId xmlns:a16="http://schemas.microsoft.com/office/drawing/2014/main" id="{D9B5E70D-E06B-45A8-97F8-0BDD61077BCC}"/>
                      </a:ext>
                    </a:extLst>
                  </p:cNvPr>
                  <p:cNvSpPr/>
                  <p:nvPr/>
                </p:nvSpPr>
                <p:spPr>
                  <a:xfrm>
                    <a:off x="10502195" y="1507849"/>
                    <a:ext cx="725106" cy="725104"/>
                  </a:xfrm>
                  <a:prstGeom prst="ellipse">
                    <a:avLst/>
                  </a:prstGeom>
                  <a:solidFill>
                    <a:srgbClr val="002060"/>
                  </a:solidFill>
                  <a:ln w="12700" cap="flat" cmpd="sng" algn="ctr">
                    <a:solidFill>
                      <a:srgbClr val="00B0F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42">
                    <a:extLst>
                      <a:ext uri="{FF2B5EF4-FFF2-40B4-BE49-F238E27FC236}">
                        <a16:creationId xmlns:a16="http://schemas.microsoft.com/office/drawing/2014/main" id="{8F54CD39-683A-4F66-86C0-7B7545D9C4CF}"/>
                      </a:ext>
                    </a:extLst>
                  </p:cNvPr>
                  <p:cNvSpPr txBox="1"/>
                  <p:nvPr/>
                </p:nvSpPr>
                <p:spPr>
                  <a:xfrm>
                    <a:off x="10516048" y="1720388"/>
                    <a:ext cx="697627"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anose="05000000000000000000" pitchFamily="2" charset="2"/>
                      </a:rPr>
                      <a:t>(CETP)</a:t>
                    </a:r>
                  </a:p>
                </p:txBody>
              </p:sp>
            </p:grpSp>
            <p:grpSp>
              <p:nvGrpSpPr>
                <p:cNvPr id="36" name="Group 485">
                  <a:extLst>
                    <a:ext uri="{FF2B5EF4-FFF2-40B4-BE49-F238E27FC236}">
                      <a16:creationId xmlns:a16="http://schemas.microsoft.com/office/drawing/2014/main" id="{4C248E26-FB42-4945-A932-705A3F535B93}"/>
                    </a:ext>
                  </a:extLst>
                </p:cNvPr>
                <p:cNvGrpSpPr/>
                <p:nvPr/>
              </p:nvGrpSpPr>
              <p:grpSpPr>
                <a:xfrm>
                  <a:off x="4907993" y="3551385"/>
                  <a:ext cx="879500" cy="866612"/>
                  <a:chOff x="4985485" y="3630003"/>
                  <a:chExt cx="719773" cy="698833"/>
                </a:xfrm>
              </p:grpSpPr>
              <p:sp>
                <p:nvSpPr>
                  <p:cNvPr id="37" name="Arc 486">
                    <a:extLst>
                      <a:ext uri="{FF2B5EF4-FFF2-40B4-BE49-F238E27FC236}">
                        <a16:creationId xmlns:a16="http://schemas.microsoft.com/office/drawing/2014/main" id="{E2F43BD0-1917-4CAE-9808-DFE0CB1B9D55}"/>
                      </a:ext>
                    </a:extLst>
                  </p:cNvPr>
                  <p:cNvSpPr/>
                  <p:nvPr/>
                </p:nvSpPr>
                <p:spPr>
                  <a:xfrm rot="16200000" flipH="1">
                    <a:off x="4995954" y="3619534"/>
                    <a:ext cx="698832" cy="719770"/>
                  </a:xfrm>
                  <a:prstGeom prst="arc">
                    <a:avLst>
                      <a:gd name="adj1" fmla="val 16879767"/>
                      <a:gd name="adj2" fmla="val 4671905"/>
                    </a:avLst>
                  </a:prstGeom>
                  <a:noFill/>
                  <a:ln w="28575" cap="flat" cmpd="sng" algn="ctr">
                    <a:solidFill>
                      <a:sysClr val="window" lastClr="FFFFFF">
                        <a:lumMod val="65000"/>
                      </a:sysClr>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Arc 487">
                    <a:extLst>
                      <a:ext uri="{FF2B5EF4-FFF2-40B4-BE49-F238E27FC236}">
                        <a16:creationId xmlns:a16="http://schemas.microsoft.com/office/drawing/2014/main" id="{7CA3000C-E937-4F0A-A9A6-DFDEB6C390B4}"/>
                      </a:ext>
                    </a:extLst>
                  </p:cNvPr>
                  <p:cNvSpPr/>
                  <p:nvPr/>
                </p:nvSpPr>
                <p:spPr>
                  <a:xfrm rot="16200000">
                    <a:off x="4995957" y="3619534"/>
                    <a:ext cx="698832" cy="719771"/>
                  </a:xfrm>
                  <a:prstGeom prst="arc">
                    <a:avLst>
                      <a:gd name="adj1" fmla="val 16879767"/>
                      <a:gd name="adj2" fmla="val 4671905"/>
                    </a:avLst>
                  </a:prstGeom>
                  <a:noFill/>
                  <a:ln w="28575" cap="flat" cmpd="sng" algn="ctr">
                    <a:solidFill>
                      <a:sysClr val="window" lastClr="FFFFFF">
                        <a:lumMod val="65000"/>
                      </a:sysClr>
                    </a:solidFill>
                    <a:prstDash val="solid"/>
                    <a:miter lim="800000"/>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TextBox 342">
                <a:extLst>
                  <a:ext uri="{FF2B5EF4-FFF2-40B4-BE49-F238E27FC236}">
                    <a16:creationId xmlns:a16="http://schemas.microsoft.com/office/drawing/2014/main" id="{7400E171-3ADD-4E17-BA33-C90D8303418B}"/>
                  </a:ext>
                </a:extLst>
              </p:cNvPr>
              <p:cNvSpPr txBox="1"/>
              <p:nvPr/>
            </p:nvSpPr>
            <p:spPr>
              <a:xfrm>
                <a:off x="6023697" y="2075583"/>
                <a:ext cx="397866"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CE</a:t>
                </a:r>
              </a:p>
            </p:txBody>
          </p:sp>
          <p:sp>
            <p:nvSpPr>
              <p:cNvPr id="25" name="TextBox 342">
                <a:extLst>
                  <a:ext uri="{FF2B5EF4-FFF2-40B4-BE49-F238E27FC236}">
                    <a16:creationId xmlns:a16="http://schemas.microsoft.com/office/drawing/2014/main" id="{CB8D00AC-3D2E-484C-A01E-08E33A1E60FC}"/>
                  </a:ext>
                </a:extLst>
              </p:cNvPr>
              <p:cNvSpPr txBox="1"/>
              <p:nvPr/>
            </p:nvSpPr>
            <p:spPr>
              <a:xfrm>
                <a:off x="6022896" y="3230897"/>
                <a:ext cx="399469" cy="28129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TG</a:t>
                </a:r>
              </a:p>
            </p:txBody>
          </p:sp>
          <p:cxnSp>
            <p:nvCxnSpPr>
              <p:cNvPr id="26" name="Connector: Elbow 475">
                <a:extLst>
                  <a:ext uri="{FF2B5EF4-FFF2-40B4-BE49-F238E27FC236}">
                    <a16:creationId xmlns:a16="http://schemas.microsoft.com/office/drawing/2014/main" id="{73991D1E-AAF6-43DD-AFD8-76FD12C6FC6F}"/>
                  </a:ext>
                </a:extLst>
              </p:cNvPr>
              <p:cNvCxnSpPr>
                <a:cxnSpLocks/>
              </p:cNvCxnSpPr>
              <p:nvPr/>
            </p:nvCxnSpPr>
            <p:spPr>
              <a:xfrm rot="16200000" flipH="1">
                <a:off x="4572830" y="2393732"/>
                <a:ext cx="463096" cy="342902"/>
              </a:xfrm>
              <a:prstGeom prst="bentConnector2">
                <a:avLst/>
              </a:prstGeom>
              <a:noFill/>
              <a:ln w="28575" cap="flat" cmpd="sng" algn="ctr">
                <a:solidFill>
                  <a:sysClr val="window" lastClr="FFFFFF">
                    <a:lumMod val="65000"/>
                  </a:sysClr>
                </a:solidFill>
                <a:prstDash val="solid"/>
                <a:miter lim="800000"/>
                <a:headEnd type="none"/>
                <a:tailEnd type="triangle"/>
              </a:ln>
              <a:effectLst/>
            </p:spPr>
          </p:cxnSp>
          <p:cxnSp>
            <p:nvCxnSpPr>
              <p:cNvPr id="27" name="Connector: Elbow 476">
                <a:extLst>
                  <a:ext uri="{FF2B5EF4-FFF2-40B4-BE49-F238E27FC236}">
                    <a16:creationId xmlns:a16="http://schemas.microsoft.com/office/drawing/2014/main" id="{23A5415F-62CB-4675-84E9-C73072EB0BB0}"/>
                  </a:ext>
                </a:extLst>
              </p:cNvPr>
              <p:cNvCxnSpPr>
                <a:cxnSpLocks/>
              </p:cNvCxnSpPr>
              <p:nvPr/>
            </p:nvCxnSpPr>
            <p:spPr>
              <a:xfrm rot="16200000" flipH="1">
                <a:off x="7025340" y="3217966"/>
                <a:ext cx="463096" cy="342902"/>
              </a:xfrm>
              <a:prstGeom prst="bentConnector2">
                <a:avLst/>
              </a:prstGeom>
              <a:noFill/>
              <a:ln w="28575" cap="flat" cmpd="sng" algn="ctr">
                <a:solidFill>
                  <a:sysClr val="window" lastClr="FFFFFF">
                    <a:lumMod val="65000"/>
                  </a:sysClr>
                </a:solidFill>
                <a:prstDash val="solid"/>
                <a:miter lim="800000"/>
                <a:headEnd type="none"/>
                <a:tailEnd type="triangle"/>
              </a:ln>
              <a:effectLst/>
            </p:spPr>
          </p:cxnSp>
          <p:cxnSp>
            <p:nvCxnSpPr>
              <p:cNvPr id="28" name="Straight Arrow Connector 477">
                <a:extLst>
                  <a:ext uri="{FF2B5EF4-FFF2-40B4-BE49-F238E27FC236}">
                    <a16:creationId xmlns:a16="http://schemas.microsoft.com/office/drawing/2014/main" id="{7AF80E54-2937-4B06-BACE-240683A15B93}"/>
                  </a:ext>
                </a:extLst>
              </p:cNvPr>
              <p:cNvCxnSpPr>
                <a:cxnSpLocks/>
              </p:cNvCxnSpPr>
              <p:nvPr/>
            </p:nvCxnSpPr>
            <p:spPr>
              <a:xfrm>
                <a:off x="8541438" y="3618584"/>
                <a:ext cx="258809" cy="0"/>
              </a:xfrm>
              <a:prstGeom prst="straightConnector1">
                <a:avLst/>
              </a:prstGeom>
              <a:noFill/>
              <a:ln w="28575" cap="flat" cmpd="sng" algn="ctr">
                <a:solidFill>
                  <a:sysClr val="window" lastClr="FFFFFF">
                    <a:lumMod val="65000"/>
                  </a:sysClr>
                </a:solidFill>
                <a:prstDash val="sysDot"/>
                <a:miter lim="800000"/>
                <a:headEnd type="none"/>
                <a:tailEnd type="triangle"/>
              </a:ln>
              <a:effectLst/>
            </p:spPr>
          </p:cxnSp>
          <p:grpSp>
            <p:nvGrpSpPr>
              <p:cNvPr id="29" name="Group 478">
                <a:extLst>
                  <a:ext uri="{FF2B5EF4-FFF2-40B4-BE49-F238E27FC236}">
                    <a16:creationId xmlns:a16="http://schemas.microsoft.com/office/drawing/2014/main" id="{B0EBCA00-CDC0-418D-97B5-7CD8E17D513D}"/>
                  </a:ext>
                </a:extLst>
              </p:cNvPr>
              <p:cNvGrpSpPr/>
              <p:nvPr/>
            </p:nvGrpSpPr>
            <p:grpSpPr>
              <a:xfrm>
                <a:off x="7377478" y="3381689"/>
                <a:ext cx="1213820" cy="441259"/>
                <a:chOff x="3341851" y="2706955"/>
                <a:chExt cx="1213820" cy="441259"/>
              </a:xfrm>
            </p:grpSpPr>
            <p:sp>
              <p:nvSpPr>
                <p:cNvPr id="33" name="Rectangle: Rounded Corners 482">
                  <a:extLst>
                    <a:ext uri="{FF2B5EF4-FFF2-40B4-BE49-F238E27FC236}">
                      <a16:creationId xmlns:a16="http://schemas.microsoft.com/office/drawing/2014/main" id="{1924F183-96C8-4198-9E17-A6576C8E4DEC}"/>
                    </a:ext>
                  </a:extLst>
                </p:cNvPr>
                <p:cNvSpPr/>
                <p:nvPr/>
              </p:nvSpPr>
              <p:spPr>
                <a:xfrm>
                  <a:off x="3396942" y="2746625"/>
                  <a:ext cx="1103636" cy="401589"/>
                </a:xfrm>
                <a:prstGeom prst="roundRect">
                  <a:avLst>
                    <a:gd name="adj" fmla="val 11263"/>
                  </a:avLst>
                </a:prstGeom>
                <a:solidFill>
                  <a:sysClr val="window" lastClr="FFFFFF">
                    <a:lumMod val="95000"/>
                  </a:sysClr>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 Box 107">
                  <a:extLst>
                    <a:ext uri="{FF2B5EF4-FFF2-40B4-BE49-F238E27FC236}">
                      <a16:creationId xmlns:a16="http://schemas.microsoft.com/office/drawing/2014/main" id="{6514DC5D-17E0-4AC1-A334-1A25B93868C3}"/>
                    </a:ext>
                  </a:extLst>
                </p:cNvPr>
                <p:cNvSpPr txBox="1">
                  <a:spLocks noChangeArrowheads="1"/>
                </p:cNvSpPr>
                <p:nvPr/>
              </p:nvSpPr>
              <p:spPr bwMode="auto">
                <a:xfrm>
                  <a:off x="3341851" y="2706955"/>
                  <a:ext cx="1213820" cy="40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0" fontAlgn="base" latinLnBrk="0" hangingPunct="0">
                    <a:lnSpc>
                      <a:spcPts val="2600"/>
                    </a:lnSpc>
                    <a:spcBef>
                      <a:spcPts val="0"/>
                    </a:spcBef>
                    <a:spcAft>
                      <a:spcPct val="0"/>
                    </a:spcAft>
                    <a:buClrTx/>
                    <a:buSzTx/>
                    <a:buFontTx/>
                    <a:buNone/>
                    <a:tabLst/>
                    <a:defRPr/>
                  </a:pPr>
                  <a:r>
                    <a:rPr kumimoji="0" lang="en-US" altLang="it-IT"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Wingdings" panose="05000000000000000000" pitchFamily="2" charset="2"/>
                    </a:rPr>
                    <a:t>Apo A-1</a:t>
                  </a:r>
                </a:p>
              </p:txBody>
            </p:sp>
          </p:grpSp>
          <p:grpSp>
            <p:nvGrpSpPr>
              <p:cNvPr id="30" name="Group 479">
                <a:extLst>
                  <a:ext uri="{FF2B5EF4-FFF2-40B4-BE49-F238E27FC236}">
                    <a16:creationId xmlns:a16="http://schemas.microsoft.com/office/drawing/2014/main" id="{4114E8C7-A1B7-45FA-B8B1-C149159CD6F2}"/>
                  </a:ext>
                </a:extLst>
              </p:cNvPr>
              <p:cNvGrpSpPr/>
              <p:nvPr/>
            </p:nvGrpSpPr>
            <p:grpSpPr>
              <a:xfrm>
                <a:off x="5200125" y="4951829"/>
                <a:ext cx="2043638" cy="387180"/>
                <a:chOff x="569378" y="936810"/>
                <a:chExt cx="2043638" cy="387180"/>
              </a:xfrm>
            </p:grpSpPr>
            <p:sp>
              <p:nvSpPr>
                <p:cNvPr id="31" name="Rounded Rectangle 111">
                  <a:extLst>
                    <a:ext uri="{FF2B5EF4-FFF2-40B4-BE49-F238E27FC236}">
                      <a16:creationId xmlns:a16="http://schemas.microsoft.com/office/drawing/2014/main" id="{C1DFD93C-DC1D-4B5E-ADF1-E360312E48E1}"/>
                    </a:ext>
                  </a:extLst>
                </p:cNvPr>
                <p:cNvSpPr/>
                <p:nvPr/>
              </p:nvSpPr>
              <p:spPr>
                <a:xfrm>
                  <a:off x="807503" y="936810"/>
                  <a:ext cx="1567388" cy="387180"/>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 Box 93">
                  <a:extLst>
                    <a:ext uri="{FF2B5EF4-FFF2-40B4-BE49-F238E27FC236}">
                      <a16:creationId xmlns:a16="http://schemas.microsoft.com/office/drawing/2014/main" id="{BF2537FB-16AC-4C7B-BE57-C75D178940FB}"/>
                    </a:ext>
                  </a:extLst>
                </p:cNvPr>
                <p:cNvSpPr txBox="1">
                  <a:spLocks noChangeArrowheads="1"/>
                </p:cNvSpPr>
                <p:nvPr/>
              </p:nvSpPr>
              <p:spPr bwMode="auto">
                <a:xfrm>
                  <a:off x="569378" y="977567"/>
                  <a:ext cx="2043638" cy="297517"/>
                </a:xfrm>
                <a:prstGeom prst="rect">
                  <a:avLst/>
                </a:prstGeom>
                <a:noFill/>
              </p:spPr>
              <p:txBody>
                <a:bodyPr wrap="square" rtlCol="0">
                  <a:spAutoFit/>
                </a:bodyPr>
                <a:lstStyle>
                  <a:defPPr>
                    <a:defRPr lang="en-US"/>
                  </a:defPPr>
                  <a:lvl1pPr marR="0" lvl="0" indent="0" algn="ctr" fontAlgn="auto">
                    <a:lnSpc>
                      <a:spcPts val="1600"/>
                    </a:lnSpc>
                    <a:spcBef>
                      <a:spcPts val="0"/>
                    </a:spcBef>
                    <a:spcAft>
                      <a:spcPts val="0"/>
                    </a:spcAft>
                    <a:buClrTx/>
                    <a:buSzTx/>
                    <a:buFontTx/>
                    <a:buNone/>
                    <a:tabLst/>
                    <a:defRPr kumimoji="0" sz="1400" i="0" u="none" strike="noStrike" cap="none" spc="0" normalizeH="0" baseline="0">
                      <a:ln>
                        <a:noFill/>
                      </a:ln>
                      <a:solidFill>
                        <a:srgbClr val="002060"/>
                      </a:solidFill>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US" altLang="it-IT"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(lipoprotein lipase)</a:t>
                  </a:r>
                </a:p>
              </p:txBody>
            </p:sp>
          </p:grpSp>
        </p:grpSp>
      </p:grpSp>
      <p:sp>
        <p:nvSpPr>
          <p:cNvPr id="88" name="CasellaDiTesto 87">
            <a:extLst>
              <a:ext uri="{FF2B5EF4-FFF2-40B4-BE49-F238E27FC236}">
                <a16:creationId xmlns:a16="http://schemas.microsoft.com/office/drawing/2014/main" id="{592A6077-60C5-4709-87DF-F78AB66DD1C2}"/>
              </a:ext>
            </a:extLst>
          </p:cNvPr>
          <p:cNvSpPr txBox="1"/>
          <p:nvPr/>
        </p:nvSpPr>
        <p:spPr>
          <a:xfrm>
            <a:off x="1100380" y="773067"/>
            <a:ext cx="10554345" cy="523220"/>
          </a:xfrm>
          <a:prstGeom prst="rect">
            <a:avLst/>
          </a:prstGeom>
          <a:noFill/>
        </p:spPr>
        <p:txBody>
          <a:bodyPr wrap="square" rtlCol="0">
            <a:spAutoFit/>
          </a:bodyPr>
          <a:lstStyle/>
          <a:p>
            <a:r>
              <a:rPr lang="it-IT" sz="2800" dirty="0">
                <a:solidFill>
                  <a:srgbClr val="0070C0"/>
                </a:solidFill>
                <a:effectLst>
                  <a:outerShdw blurRad="38100" dist="38100" dir="2700000" algn="tl">
                    <a:srgbClr val="000000">
                      <a:alpha val="43137"/>
                    </a:srgbClr>
                  </a:outerShdw>
                </a:effectLst>
              </a:rPr>
              <a:t>ATHEROGENIC DYSLIPIDEMIA:  High TG, low HDLC, small/dense LDL</a:t>
            </a:r>
          </a:p>
        </p:txBody>
      </p:sp>
    </p:spTree>
    <p:extLst>
      <p:ext uri="{BB962C8B-B14F-4D97-AF65-F5344CB8AC3E}">
        <p14:creationId xmlns:p14="http://schemas.microsoft.com/office/powerpoint/2010/main" val="695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42429B-762B-4296-BF81-1237CB510BD2}"/>
              </a:ext>
            </a:extLst>
          </p:cNvPr>
          <p:cNvSpPr/>
          <p:nvPr/>
        </p:nvSpPr>
        <p:spPr>
          <a:xfrm flipH="1">
            <a:off x="-176645" y="0"/>
            <a:ext cx="12192000" cy="6858000"/>
          </a:xfrm>
          <a:prstGeom prst="rect">
            <a:avLst/>
          </a:prstGeom>
          <a:gradFill flip="none" rotWithShape="1">
            <a:gsLst>
              <a:gs pos="0">
                <a:srgbClr val="00B0F0">
                  <a:alpha val="80000"/>
                </a:srgbClr>
              </a:gs>
              <a:gs pos="85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8233942" y="1992828"/>
            <a:ext cx="0" cy="38767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a:xfrm>
            <a:off x="2444506" y="2421453"/>
            <a:ext cx="57010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788779" y="3678290"/>
            <a:ext cx="270303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376316" y="1219500"/>
            <a:ext cx="6049054" cy="1077218"/>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global prevalence of METS can be estimated to be about </a:t>
            </a: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one quarter of the world population </a:t>
            </a: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and is now a truly global problem worldwide. Over a billion people in the world are now affected with metabolic syndrome</a:t>
            </a:r>
            <a:r>
              <a:rPr kumimoji="0" lang="en-IN"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77" name="TextBox 76"/>
          <p:cNvSpPr txBox="1"/>
          <p:nvPr/>
        </p:nvSpPr>
        <p:spPr>
          <a:xfrm>
            <a:off x="5295029" y="3188902"/>
            <a:ext cx="2493167" cy="1754326"/>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kumimoji="0" lang="en-IN"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Approximately 20 – 25 percent of the world's adult population has the cluster of risk factors that is metabolic syndrome</a:t>
            </a:r>
            <a:r>
              <a:rPr kumimoji="0" lang="en-IN"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74" name="TextBox 73"/>
          <p:cNvSpPr txBox="1"/>
          <p:nvPr/>
        </p:nvSpPr>
        <p:spPr>
          <a:xfrm>
            <a:off x="8616796" y="1992828"/>
            <a:ext cx="2767228" cy="1350883"/>
          </a:xfrm>
          <a:prstGeom prst="rect">
            <a:avLst/>
          </a:prstGeom>
          <a:noFill/>
        </p:spPr>
        <p:txBody>
          <a:bodyPr wrap="square" rtlCol="0">
            <a:spAutoFit/>
          </a:bodyPr>
          <a:lstStyle/>
          <a:p>
            <a:pPr marL="0" marR="0" lvl="0" indent="0" defTabSz="914400" rtl="0" eaLnBrk="1" fontAlgn="auto" latinLnBrk="0" hangingPunct="1">
              <a:lnSpc>
                <a:spcPts val="14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basic forces spreading METS is obesity as the consequence of the increase in consumption of high caloric-low fibre fast food and the decrease in physical activity</a:t>
            </a:r>
            <a:r>
              <a:rPr kumimoji="0" lang="en-IN"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85" name="TextBox 84"/>
          <p:cNvSpPr txBox="1"/>
          <p:nvPr/>
        </p:nvSpPr>
        <p:spPr>
          <a:xfrm>
            <a:off x="8753826" y="4141706"/>
            <a:ext cx="2493167" cy="1171346"/>
          </a:xfrm>
          <a:prstGeom prst="rect">
            <a:avLst/>
          </a:prstGeom>
          <a:noFill/>
        </p:spPr>
        <p:txBody>
          <a:bodyPr wrap="square" rtlCol="0">
            <a:spAutoFit/>
          </a:bodyPr>
          <a:lstStyle/>
          <a:p>
            <a:pPr marL="0" marR="0" lvl="0" indent="0" defTabSz="914400" rtl="0" eaLnBrk="1" fontAlgn="auto" latinLnBrk="0" hangingPunct="1">
              <a:lnSpc>
                <a:spcPts val="14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incidence of metabolic syndrome often parallels the incidence of obesity and incidence of type 2 diabetes</a:t>
            </a:r>
          </a:p>
        </p:txBody>
      </p:sp>
      <p:pic>
        <p:nvPicPr>
          <p:cNvPr id="6" name="Immagine 3">
            <a:extLst>
              <a:ext uri="{FF2B5EF4-FFF2-40B4-BE49-F238E27FC236}">
                <a16:creationId xmlns:a16="http://schemas.microsoft.com/office/drawing/2014/main" id="{37A217C0-538C-4D65-8950-E6DCEAD538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42" t="3056" r="2247" b="1893"/>
          <a:stretch/>
        </p:blipFill>
        <p:spPr>
          <a:xfrm>
            <a:off x="1100129" y="2828869"/>
            <a:ext cx="3352401" cy="3083393"/>
          </a:xfrm>
          <a:prstGeom prst="roundRect">
            <a:avLst>
              <a:gd name="adj" fmla="val 23429"/>
            </a:avLst>
          </a:prstGeom>
        </p:spPr>
      </p:pic>
      <p:grpSp>
        <p:nvGrpSpPr>
          <p:cNvPr id="68" name="Group 67">
            <a:extLst>
              <a:ext uri="{FF2B5EF4-FFF2-40B4-BE49-F238E27FC236}">
                <a16:creationId xmlns:a16="http://schemas.microsoft.com/office/drawing/2014/main" id="{A2651D52-5101-4768-B620-E4D0E8655343}"/>
              </a:ext>
            </a:extLst>
          </p:cNvPr>
          <p:cNvGrpSpPr/>
          <p:nvPr/>
        </p:nvGrpSpPr>
        <p:grpSpPr>
          <a:xfrm>
            <a:off x="1896372" y="507089"/>
            <a:ext cx="8399256" cy="0"/>
            <a:chOff x="2590341" y="565620"/>
            <a:chExt cx="16367772" cy="0"/>
          </a:xfrm>
        </p:grpSpPr>
        <p:cxnSp>
          <p:nvCxnSpPr>
            <p:cNvPr id="70" name="Straight Connector 69">
              <a:extLst>
                <a:ext uri="{FF2B5EF4-FFF2-40B4-BE49-F238E27FC236}">
                  <a16:creationId xmlns:a16="http://schemas.microsoft.com/office/drawing/2014/main" id="{D536E600-EC9E-4FD8-ADAA-9DE8304C6FAF}"/>
                </a:ext>
              </a:extLst>
            </p:cNvPr>
            <p:cNvCxnSpPr/>
            <p:nvPr/>
          </p:nvCxnSpPr>
          <p:spPr>
            <a:xfrm>
              <a:off x="13841151" y="565620"/>
              <a:ext cx="5116962"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1E0A5DD-8C28-4BE8-A56E-AB33F67F1312}"/>
                </a:ext>
              </a:extLst>
            </p:cNvPr>
            <p:cNvCxnSpPr>
              <a:cxnSpLocks/>
            </p:cNvCxnSpPr>
            <p:nvPr/>
          </p:nvCxnSpPr>
          <p:spPr>
            <a:xfrm>
              <a:off x="2590341" y="565620"/>
              <a:ext cx="5116962"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grpSp>
      <p:sp>
        <p:nvSpPr>
          <p:cNvPr id="72" name="Rectangle 71">
            <a:extLst>
              <a:ext uri="{FF2B5EF4-FFF2-40B4-BE49-F238E27FC236}">
                <a16:creationId xmlns:a16="http://schemas.microsoft.com/office/drawing/2014/main" id="{68D74146-EFBA-4183-BD68-A54C8912C70F}"/>
              </a:ext>
            </a:extLst>
          </p:cNvPr>
          <p:cNvSpPr/>
          <p:nvPr/>
        </p:nvSpPr>
        <p:spPr>
          <a:xfrm>
            <a:off x="3032621" y="228600"/>
            <a:ext cx="6126758" cy="86177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PREVALENCE OF THE</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METABOLIC SYNDROME</a:t>
            </a:r>
            <a:endPar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31</a:t>
            </a:fld>
            <a:endParaRPr lang="en-IN" b="1" dirty="0"/>
          </a:p>
        </p:txBody>
      </p:sp>
    </p:spTree>
    <p:extLst>
      <p:ext uri="{BB962C8B-B14F-4D97-AF65-F5344CB8AC3E}">
        <p14:creationId xmlns:p14="http://schemas.microsoft.com/office/powerpoint/2010/main" val="11306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963676" y="1189088"/>
            <a:ext cx="6834624" cy="926850"/>
            <a:chOff x="5078988" y="616978"/>
            <a:chExt cx="6834624" cy="796666"/>
          </a:xfrm>
        </p:grpSpPr>
        <p:sp>
          <p:nvSpPr>
            <p:cNvPr id="517" name="Rounded Rectangle 516"/>
            <p:cNvSpPr/>
            <p:nvPr/>
          </p:nvSpPr>
          <p:spPr>
            <a:xfrm>
              <a:off x="5078988" y="616978"/>
              <a:ext cx="6834624" cy="796666"/>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8" name="TextBox 517"/>
            <p:cNvSpPr txBox="1"/>
            <p:nvPr/>
          </p:nvSpPr>
          <p:spPr>
            <a:xfrm>
              <a:off x="5242226" y="705375"/>
              <a:ext cx="6507066" cy="608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Fatty liver is the hepatic component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metabolic syndrome</a:t>
              </a:r>
            </a:p>
          </p:txBody>
        </p:sp>
      </p:grpSp>
      <p:grpSp>
        <p:nvGrpSpPr>
          <p:cNvPr id="483" name="Group 482">
            <a:extLst>
              <a:ext uri="{FF2B5EF4-FFF2-40B4-BE49-F238E27FC236}">
                <a16:creationId xmlns:a16="http://schemas.microsoft.com/office/drawing/2014/main" id="{62653B0C-FDF3-4121-AD07-F5DB928A5A55}"/>
              </a:ext>
            </a:extLst>
          </p:cNvPr>
          <p:cNvGrpSpPr/>
          <p:nvPr/>
        </p:nvGrpSpPr>
        <p:grpSpPr>
          <a:xfrm>
            <a:off x="-1800346" y="1344382"/>
            <a:ext cx="6951048" cy="3827846"/>
            <a:chOff x="-1578343" y="1353316"/>
            <a:chExt cx="6233340" cy="3432614"/>
          </a:xfrm>
        </p:grpSpPr>
        <p:sp>
          <p:nvSpPr>
            <p:cNvPr id="533" name="Rounded Rectangle 532"/>
            <p:cNvSpPr/>
            <p:nvPr/>
          </p:nvSpPr>
          <p:spPr>
            <a:xfrm flipH="1">
              <a:off x="-1578343" y="1464020"/>
              <a:ext cx="5941797" cy="3211207"/>
            </a:xfrm>
            <a:prstGeom prst="roundRect">
              <a:avLst>
                <a:gd name="adj" fmla="val 50000"/>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C48C66C7-ED15-448A-9479-62A7C83E62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 y="1353316"/>
              <a:ext cx="4655568" cy="3432614"/>
            </a:xfrm>
            <a:prstGeom prst="rect">
              <a:avLst/>
            </a:prstGeom>
          </p:spPr>
        </p:pic>
      </p:grpSp>
      <p:grpSp>
        <p:nvGrpSpPr>
          <p:cNvPr id="164" name="Group 163">
            <a:extLst>
              <a:ext uri="{FF2B5EF4-FFF2-40B4-BE49-F238E27FC236}">
                <a16:creationId xmlns:a16="http://schemas.microsoft.com/office/drawing/2014/main" id="{1D469478-9CC4-4AAF-86AB-711060273039}"/>
              </a:ext>
            </a:extLst>
          </p:cNvPr>
          <p:cNvGrpSpPr/>
          <p:nvPr/>
        </p:nvGrpSpPr>
        <p:grpSpPr>
          <a:xfrm>
            <a:off x="7945308" y="295819"/>
            <a:ext cx="857445" cy="857445"/>
            <a:chOff x="2605315" y="1352933"/>
            <a:chExt cx="951637" cy="951637"/>
          </a:xfrm>
        </p:grpSpPr>
        <p:sp>
          <p:nvSpPr>
            <p:cNvPr id="165" name="Oval 164">
              <a:extLst>
                <a:ext uri="{FF2B5EF4-FFF2-40B4-BE49-F238E27FC236}">
                  <a16:creationId xmlns:a16="http://schemas.microsoft.com/office/drawing/2014/main" id="{9EB22587-CAEA-4460-A156-1B893FA603D7}"/>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id="{66508AFC-99E2-4099-80C2-019508ABDA92}"/>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7" name="Picture 166">
              <a:extLst>
                <a:ext uri="{FF2B5EF4-FFF2-40B4-BE49-F238E27FC236}">
                  <a16:creationId xmlns:a16="http://schemas.microsoft.com/office/drawing/2014/main" id="{F76C9CE5-3AFF-4B56-894B-41DA04AAD3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grpSp>
        <p:nvGrpSpPr>
          <p:cNvPr id="492" name="Group 491">
            <a:extLst>
              <a:ext uri="{FF2B5EF4-FFF2-40B4-BE49-F238E27FC236}">
                <a16:creationId xmlns:a16="http://schemas.microsoft.com/office/drawing/2014/main" id="{92D517CB-E421-46B9-8E9B-F8D5655B4EBB}"/>
              </a:ext>
            </a:extLst>
          </p:cNvPr>
          <p:cNvGrpSpPr/>
          <p:nvPr/>
        </p:nvGrpSpPr>
        <p:grpSpPr>
          <a:xfrm>
            <a:off x="7676304" y="2141049"/>
            <a:ext cx="1395454" cy="1041472"/>
            <a:chOff x="7617458" y="1952367"/>
            <a:chExt cx="1513145" cy="1041472"/>
          </a:xfrm>
        </p:grpSpPr>
        <p:cxnSp>
          <p:nvCxnSpPr>
            <p:cNvPr id="203" name="Straight Arrow Connector 202">
              <a:extLst>
                <a:ext uri="{FF2B5EF4-FFF2-40B4-BE49-F238E27FC236}">
                  <a16:creationId xmlns:a16="http://schemas.microsoft.com/office/drawing/2014/main" id="{10C30479-F4EE-4F9A-8923-B9C284854F62}"/>
                </a:ext>
              </a:extLst>
            </p:cNvPr>
            <p:cNvCxnSpPr>
              <a:cxnSpLocks/>
            </p:cNvCxnSpPr>
            <p:nvPr/>
          </p:nvCxnSpPr>
          <p:spPr>
            <a:xfrm flipV="1">
              <a:off x="8380988" y="1952367"/>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6836C48A-DE8D-4D37-AAAA-037DAC04B7B2}"/>
                </a:ext>
              </a:extLst>
            </p:cNvPr>
            <p:cNvCxnSpPr>
              <a:cxnSpLocks/>
            </p:cNvCxnSpPr>
            <p:nvPr/>
          </p:nvCxnSpPr>
          <p:spPr>
            <a:xfrm>
              <a:off x="7617458" y="2993839"/>
              <a:ext cx="1513145"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E83A30F-0C8C-4C63-9DE5-68FCBD53D451}"/>
              </a:ext>
            </a:extLst>
          </p:cNvPr>
          <p:cNvGrpSpPr/>
          <p:nvPr/>
        </p:nvGrpSpPr>
        <p:grpSpPr>
          <a:xfrm>
            <a:off x="6089456" y="2869698"/>
            <a:ext cx="1600764" cy="625646"/>
            <a:chOff x="6647882" y="1844566"/>
            <a:chExt cx="1600764" cy="625646"/>
          </a:xfrm>
        </p:grpSpPr>
        <p:sp>
          <p:nvSpPr>
            <p:cNvPr id="27" name="Rounded Rectangle 111">
              <a:extLst>
                <a:ext uri="{FF2B5EF4-FFF2-40B4-BE49-F238E27FC236}">
                  <a16:creationId xmlns:a16="http://schemas.microsoft.com/office/drawing/2014/main" id="{ABF48F4D-6853-4644-A3D4-6716A9528FCE}"/>
                </a:ext>
              </a:extLst>
            </p:cNvPr>
            <p:cNvSpPr/>
            <p:nvPr/>
          </p:nvSpPr>
          <p:spPr>
            <a:xfrm>
              <a:off x="6647882" y="1844566"/>
              <a:ext cx="1600764" cy="625646"/>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5A11B60-E07E-424F-B591-DE674F8DD616}"/>
                </a:ext>
              </a:extLst>
            </p:cNvPr>
            <p:cNvSpPr txBox="1"/>
            <p:nvPr/>
          </p:nvSpPr>
          <p:spPr>
            <a:xfrm>
              <a:off x="6993910" y="1880390"/>
              <a:ext cx="908710" cy="553998"/>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Visceral</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Obesity</a:t>
              </a:r>
            </a:p>
          </p:txBody>
        </p:sp>
      </p:grpSp>
      <p:grpSp>
        <p:nvGrpSpPr>
          <p:cNvPr id="178" name="Group 177">
            <a:extLst>
              <a:ext uri="{FF2B5EF4-FFF2-40B4-BE49-F238E27FC236}">
                <a16:creationId xmlns:a16="http://schemas.microsoft.com/office/drawing/2014/main" id="{CE75B6DE-C5A9-478D-A586-8C650D8E1498}"/>
              </a:ext>
            </a:extLst>
          </p:cNvPr>
          <p:cNvGrpSpPr/>
          <p:nvPr/>
        </p:nvGrpSpPr>
        <p:grpSpPr>
          <a:xfrm>
            <a:off x="9071758" y="2589766"/>
            <a:ext cx="1807517" cy="905289"/>
            <a:chOff x="6647882" y="1844566"/>
            <a:chExt cx="1600764" cy="625646"/>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grpSpPr>
        <p:sp>
          <p:nvSpPr>
            <p:cNvPr id="179" name="Rounded Rectangle 111">
              <a:extLst>
                <a:ext uri="{FF2B5EF4-FFF2-40B4-BE49-F238E27FC236}">
                  <a16:creationId xmlns:a16="http://schemas.microsoft.com/office/drawing/2014/main" id="{55BE1820-EA86-41BD-9E6C-73D249B69FFA}"/>
                </a:ext>
              </a:extLst>
            </p:cNvPr>
            <p:cNvSpPr/>
            <p:nvPr/>
          </p:nvSpPr>
          <p:spPr>
            <a:xfrm>
              <a:off x="6647882" y="1844566"/>
              <a:ext cx="1600764" cy="625646"/>
            </a:xfrm>
            <a:prstGeom prst="roundRect">
              <a:avLst/>
            </a:prstGeom>
            <a:grpFill/>
            <a:ln w="158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TextBox 179">
              <a:extLst>
                <a:ext uri="{FF2B5EF4-FFF2-40B4-BE49-F238E27FC236}">
                  <a16:creationId xmlns:a16="http://schemas.microsoft.com/office/drawing/2014/main" id="{44B2D57A-915F-49F5-B29D-85AB340BCF2F}"/>
                </a:ext>
              </a:extLst>
            </p:cNvPr>
            <p:cNvSpPr txBox="1"/>
            <p:nvPr/>
          </p:nvSpPr>
          <p:spPr>
            <a:xfrm>
              <a:off x="7034297" y="1880390"/>
              <a:ext cx="827936" cy="542397"/>
            </a:xfrm>
            <a:prstGeom prst="rect">
              <a:avLst/>
            </a:prstGeom>
            <a:grpFill/>
            <a:ln w="15875">
              <a:solidFill>
                <a:srgbClr val="FF0000"/>
              </a:solidFill>
            </a:ln>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NAFLD </a:t>
              </a:r>
              <a:b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NASH</a:t>
              </a:r>
            </a:p>
          </p:txBody>
        </p:sp>
      </p:grpSp>
      <p:grpSp>
        <p:nvGrpSpPr>
          <p:cNvPr id="184" name="Group 183">
            <a:extLst>
              <a:ext uri="{FF2B5EF4-FFF2-40B4-BE49-F238E27FC236}">
                <a16:creationId xmlns:a16="http://schemas.microsoft.com/office/drawing/2014/main" id="{5A166CCE-FC8B-4416-A862-7A58A37B6857}"/>
              </a:ext>
            </a:extLst>
          </p:cNvPr>
          <p:cNvGrpSpPr/>
          <p:nvPr/>
        </p:nvGrpSpPr>
        <p:grpSpPr>
          <a:xfrm>
            <a:off x="7333446" y="4223994"/>
            <a:ext cx="2094838" cy="948234"/>
            <a:chOff x="6400845" y="1683272"/>
            <a:chExt cx="2094838" cy="948234"/>
          </a:xfrm>
        </p:grpSpPr>
        <p:sp>
          <p:nvSpPr>
            <p:cNvPr id="185" name="Rounded Rectangle 111">
              <a:extLst>
                <a:ext uri="{FF2B5EF4-FFF2-40B4-BE49-F238E27FC236}">
                  <a16:creationId xmlns:a16="http://schemas.microsoft.com/office/drawing/2014/main" id="{1715E42D-070C-4FAD-BEF8-58D6E1F0B66A}"/>
                </a:ext>
              </a:extLst>
            </p:cNvPr>
            <p:cNvSpPr/>
            <p:nvPr/>
          </p:nvSpPr>
          <p:spPr>
            <a:xfrm>
              <a:off x="6400845" y="1683272"/>
              <a:ext cx="2094838" cy="948234"/>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TextBox 185">
              <a:extLst>
                <a:ext uri="{FF2B5EF4-FFF2-40B4-BE49-F238E27FC236}">
                  <a16:creationId xmlns:a16="http://schemas.microsoft.com/office/drawing/2014/main" id="{F9BEB072-16EC-4CE3-900A-FE343EAD7375}"/>
                </a:ext>
              </a:extLst>
            </p:cNvPr>
            <p:cNvSpPr txBox="1"/>
            <p:nvPr/>
          </p:nvSpPr>
          <p:spPr>
            <a:xfrm>
              <a:off x="6780454" y="1764974"/>
              <a:ext cx="1335623" cy="784830"/>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Atherogenic </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dyslipidemia</a:t>
              </a:r>
              <a:endPar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↑TG ↓HDL</a:t>
              </a:r>
            </a:p>
          </p:txBody>
        </p:sp>
      </p:grpSp>
      <p:grpSp>
        <p:nvGrpSpPr>
          <p:cNvPr id="190" name="Group 189">
            <a:extLst>
              <a:ext uri="{FF2B5EF4-FFF2-40B4-BE49-F238E27FC236}">
                <a16:creationId xmlns:a16="http://schemas.microsoft.com/office/drawing/2014/main" id="{606ACC48-1DB2-45B5-BA49-71E5FA504AB7}"/>
              </a:ext>
            </a:extLst>
          </p:cNvPr>
          <p:cNvGrpSpPr/>
          <p:nvPr/>
        </p:nvGrpSpPr>
        <p:grpSpPr>
          <a:xfrm>
            <a:off x="5116076" y="4223994"/>
            <a:ext cx="1453675" cy="948234"/>
            <a:chOff x="6496065" y="1683272"/>
            <a:chExt cx="1453675" cy="948234"/>
          </a:xfrm>
        </p:grpSpPr>
        <p:sp>
          <p:nvSpPr>
            <p:cNvPr id="191" name="Rounded Rectangle 111">
              <a:extLst>
                <a:ext uri="{FF2B5EF4-FFF2-40B4-BE49-F238E27FC236}">
                  <a16:creationId xmlns:a16="http://schemas.microsoft.com/office/drawing/2014/main" id="{C1A2B67E-48D2-435F-BC43-74A10AB32AC7}"/>
                </a:ext>
              </a:extLst>
            </p:cNvPr>
            <p:cNvSpPr/>
            <p:nvPr/>
          </p:nvSpPr>
          <p:spPr>
            <a:xfrm>
              <a:off x="6496065" y="1683272"/>
              <a:ext cx="1453675" cy="948234"/>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TextBox 191">
              <a:extLst>
                <a:ext uri="{FF2B5EF4-FFF2-40B4-BE49-F238E27FC236}">
                  <a16:creationId xmlns:a16="http://schemas.microsoft.com/office/drawing/2014/main" id="{0B554C86-86A8-4D73-8FBA-C8E3633E7EA8}"/>
                </a:ext>
              </a:extLst>
            </p:cNvPr>
            <p:cNvSpPr txBox="1"/>
            <p:nvPr/>
          </p:nvSpPr>
          <p:spPr>
            <a:xfrm>
              <a:off x="6743444" y="1880390"/>
              <a:ext cx="958916" cy="553998"/>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Type 2 </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diabetes</a:t>
              </a:r>
            </a:p>
          </p:txBody>
        </p:sp>
      </p:grpSp>
      <p:grpSp>
        <p:nvGrpSpPr>
          <p:cNvPr id="193" name="Group 192">
            <a:extLst>
              <a:ext uri="{FF2B5EF4-FFF2-40B4-BE49-F238E27FC236}">
                <a16:creationId xmlns:a16="http://schemas.microsoft.com/office/drawing/2014/main" id="{9BD7BB1C-91CA-4B5D-95A3-E5C61D3EE81B}"/>
              </a:ext>
            </a:extLst>
          </p:cNvPr>
          <p:cNvGrpSpPr/>
          <p:nvPr/>
        </p:nvGrpSpPr>
        <p:grpSpPr>
          <a:xfrm>
            <a:off x="10192225" y="4223994"/>
            <a:ext cx="1453675" cy="948234"/>
            <a:chOff x="6496065" y="1683272"/>
            <a:chExt cx="1453675" cy="948234"/>
          </a:xfrm>
        </p:grpSpPr>
        <p:sp>
          <p:nvSpPr>
            <p:cNvPr id="194" name="Rounded Rectangle 111">
              <a:extLst>
                <a:ext uri="{FF2B5EF4-FFF2-40B4-BE49-F238E27FC236}">
                  <a16:creationId xmlns:a16="http://schemas.microsoft.com/office/drawing/2014/main" id="{D13AF095-3D55-43EC-83D9-6D1806DFAAE0}"/>
                </a:ext>
              </a:extLst>
            </p:cNvPr>
            <p:cNvSpPr/>
            <p:nvPr/>
          </p:nvSpPr>
          <p:spPr>
            <a:xfrm>
              <a:off x="6496065" y="1683272"/>
              <a:ext cx="1453675" cy="948234"/>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7D329C9E-3766-48D2-8736-32F9E5EB549A}"/>
                </a:ext>
              </a:extLst>
            </p:cNvPr>
            <p:cNvSpPr txBox="1"/>
            <p:nvPr/>
          </p:nvSpPr>
          <p:spPr>
            <a:xfrm>
              <a:off x="6527038" y="1995807"/>
              <a:ext cx="1391728" cy="323165"/>
            </a:xfrm>
            <a:prstGeom prst="rect">
              <a:avLst/>
            </a:prstGeom>
            <a:noFill/>
          </p:spPr>
          <p:txBody>
            <a:bodyPr wrap="none"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Hypertension</a:t>
              </a:r>
            </a:p>
          </p:txBody>
        </p:sp>
      </p:grpSp>
      <p:grpSp>
        <p:nvGrpSpPr>
          <p:cNvPr id="2" name="Group 1">
            <a:extLst>
              <a:ext uri="{FF2B5EF4-FFF2-40B4-BE49-F238E27FC236}">
                <a16:creationId xmlns:a16="http://schemas.microsoft.com/office/drawing/2014/main" id="{02BF6F91-2A0C-48CF-AB9C-79FFDAF38054}"/>
              </a:ext>
            </a:extLst>
          </p:cNvPr>
          <p:cNvGrpSpPr/>
          <p:nvPr/>
        </p:nvGrpSpPr>
        <p:grpSpPr>
          <a:xfrm>
            <a:off x="5847465" y="3182521"/>
            <a:ext cx="5075068" cy="1041472"/>
            <a:chOff x="5847465" y="3182521"/>
            <a:chExt cx="5075068" cy="1041472"/>
          </a:xfrm>
        </p:grpSpPr>
        <p:grpSp>
          <p:nvGrpSpPr>
            <p:cNvPr id="498" name="Group 497">
              <a:extLst>
                <a:ext uri="{FF2B5EF4-FFF2-40B4-BE49-F238E27FC236}">
                  <a16:creationId xmlns:a16="http://schemas.microsoft.com/office/drawing/2014/main" id="{F97BE476-D7DF-41F2-B13D-EAFD62B1A2B5}"/>
                </a:ext>
              </a:extLst>
            </p:cNvPr>
            <p:cNvGrpSpPr/>
            <p:nvPr/>
          </p:nvGrpSpPr>
          <p:grpSpPr>
            <a:xfrm>
              <a:off x="5847465" y="3182521"/>
              <a:ext cx="241990" cy="1041472"/>
              <a:chOff x="5847465" y="2993839"/>
              <a:chExt cx="314742" cy="1041472"/>
            </a:xfrm>
          </p:grpSpPr>
          <p:cxnSp>
            <p:nvCxnSpPr>
              <p:cNvPr id="214" name="Straight Connector 213">
                <a:extLst>
                  <a:ext uri="{FF2B5EF4-FFF2-40B4-BE49-F238E27FC236}">
                    <a16:creationId xmlns:a16="http://schemas.microsoft.com/office/drawing/2014/main" id="{DCD6356D-657D-462E-B77D-0A5D95559AE4}"/>
                  </a:ext>
                </a:extLst>
              </p:cNvPr>
              <p:cNvCxnSpPr>
                <a:cxnSpLocks/>
              </p:cNvCxnSpPr>
              <p:nvPr/>
            </p:nvCxnSpPr>
            <p:spPr>
              <a:xfrm>
                <a:off x="5847465" y="2993839"/>
                <a:ext cx="314742"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31B12F9D-34D8-4CD1-98B0-1177493494ED}"/>
                  </a:ext>
                </a:extLst>
              </p:cNvPr>
              <p:cNvCxnSpPr>
                <a:cxnSpLocks/>
              </p:cNvCxnSpPr>
              <p:nvPr/>
            </p:nvCxnSpPr>
            <p:spPr>
              <a:xfrm flipV="1">
                <a:off x="5847465"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C18A77EF-685C-49D6-98D9-B30F63C81E58}"/>
                </a:ext>
              </a:extLst>
            </p:cNvPr>
            <p:cNvGrpSpPr/>
            <p:nvPr/>
          </p:nvGrpSpPr>
          <p:grpSpPr>
            <a:xfrm flipH="1">
              <a:off x="10672520" y="3182521"/>
              <a:ext cx="250013" cy="1041472"/>
              <a:chOff x="6026408" y="2993839"/>
              <a:chExt cx="135810" cy="1041472"/>
            </a:xfrm>
          </p:grpSpPr>
          <p:cxnSp>
            <p:nvCxnSpPr>
              <p:cNvPr id="218" name="Straight Connector 217">
                <a:extLst>
                  <a:ext uri="{FF2B5EF4-FFF2-40B4-BE49-F238E27FC236}">
                    <a16:creationId xmlns:a16="http://schemas.microsoft.com/office/drawing/2014/main" id="{7F727837-D8C4-48C3-B681-5755369D6F0C}"/>
                  </a:ext>
                </a:extLst>
              </p:cNvPr>
              <p:cNvCxnSpPr>
                <a:cxnSpLocks/>
              </p:cNvCxnSpPr>
              <p:nvPr/>
            </p:nvCxnSpPr>
            <p:spPr>
              <a:xfrm>
                <a:off x="6026408" y="2993839"/>
                <a:ext cx="135810"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9403C9C6-E0B7-469A-820B-EEA5A2D6F512}"/>
                  </a:ext>
                </a:extLst>
              </p:cNvPr>
              <p:cNvCxnSpPr>
                <a:cxnSpLocks/>
              </p:cNvCxnSpPr>
              <p:nvPr/>
            </p:nvCxnSpPr>
            <p:spPr>
              <a:xfrm flipV="1">
                <a:off x="6026408"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500" name="Group 499">
            <a:extLst>
              <a:ext uri="{FF2B5EF4-FFF2-40B4-BE49-F238E27FC236}">
                <a16:creationId xmlns:a16="http://schemas.microsoft.com/office/drawing/2014/main" id="{A7026364-FFC8-47D1-9788-815A268A40F5}"/>
              </a:ext>
            </a:extLst>
          </p:cNvPr>
          <p:cNvGrpSpPr/>
          <p:nvPr/>
        </p:nvGrpSpPr>
        <p:grpSpPr>
          <a:xfrm>
            <a:off x="6239598" y="3495055"/>
            <a:ext cx="4282534" cy="728937"/>
            <a:chOff x="6239598" y="2993839"/>
            <a:chExt cx="4282534" cy="1041472"/>
          </a:xfrm>
        </p:grpSpPr>
        <p:grpSp>
          <p:nvGrpSpPr>
            <p:cNvPr id="499" name="Group 498">
              <a:extLst>
                <a:ext uri="{FF2B5EF4-FFF2-40B4-BE49-F238E27FC236}">
                  <a16:creationId xmlns:a16="http://schemas.microsoft.com/office/drawing/2014/main" id="{90450CE5-7DA8-42B6-9E2F-8890E8CA0005}"/>
                </a:ext>
              </a:extLst>
            </p:cNvPr>
            <p:cNvGrpSpPr/>
            <p:nvPr/>
          </p:nvGrpSpPr>
          <p:grpSpPr>
            <a:xfrm>
              <a:off x="6239598" y="2993839"/>
              <a:ext cx="1300479" cy="1041472"/>
              <a:chOff x="6325295" y="2993839"/>
              <a:chExt cx="1300479" cy="1041472"/>
            </a:xfrm>
          </p:grpSpPr>
          <p:cxnSp>
            <p:nvCxnSpPr>
              <p:cNvPr id="225" name="Straight Arrow Connector 224">
                <a:extLst>
                  <a:ext uri="{FF2B5EF4-FFF2-40B4-BE49-F238E27FC236}">
                    <a16:creationId xmlns:a16="http://schemas.microsoft.com/office/drawing/2014/main" id="{588498AD-6933-4347-AAF3-1B5CAF68A0FA}"/>
                  </a:ext>
                </a:extLst>
              </p:cNvPr>
              <p:cNvCxnSpPr>
                <a:cxnSpLocks/>
              </p:cNvCxnSpPr>
              <p:nvPr/>
            </p:nvCxnSpPr>
            <p:spPr>
              <a:xfrm flipV="1">
                <a:off x="6325295"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D295AFFB-922D-4B08-BC1C-035901D4CB81}"/>
                  </a:ext>
                </a:extLst>
              </p:cNvPr>
              <p:cNvCxnSpPr>
                <a:cxnSpLocks/>
              </p:cNvCxnSpPr>
              <p:nvPr/>
            </p:nvCxnSpPr>
            <p:spPr>
              <a:xfrm flipV="1">
                <a:off x="7625774"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13023172-DBC6-4194-878B-36A82FCB10DC}"/>
                </a:ext>
              </a:extLst>
            </p:cNvPr>
            <p:cNvGrpSpPr/>
            <p:nvPr/>
          </p:nvGrpSpPr>
          <p:grpSpPr>
            <a:xfrm>
              <a:off x="9221653" y="2993839"/>
              <a:ext cx="1300479" cy="1041472"/>
              <a:chOff x="6325295" y="2993839"/>
              <a:chExt cx="1300479" cy="1041472"/>
            </a:xfrm>
          </p:grpSpPr>
          <p:cxnSp>
            <p:nvCxnSpPr>
              <p:cNvPr id="230" name="Straight Arrow Connector 229">
                <a:extLst>
                  <a:ext uri="{FF2B5EF4-FFF2-40B4-BE49-F238E27FC236}">
                    <a16:creationId xmlns:a16="http://schemas.microsoft.com/office/drawing/2014/main" id="{9638D094-D384-4EC9-B658-A607DB0FCAAB}"/>
                  </a:ext>
                </a:extLst>
              </p:cNvPr>
              <p:cNvCxnSpPr>
                <a:cxnSpLocks/>
              </p:cNvCxnSpPr>
              <p:nvPr/>
            </p:nvCxnSpPr>
            <p:spPr>
              <a:xfrm flipV="1">
                <a:off x="6325295"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F24CB361-3B3D-4766-BD6F-57D009C172F5}"/>
                  </a:ext>
                </a:extLst>
              </p:cNvPr>
              <p:cNvCxnSpPr>
                <a:cxnSpLocks/>
              </p:cNvCxnSpPr>
              <p:nvPr/>
            </p:nvCxnSpPr>
            <p:spPr>
              <a:xfrm flipV="1">
                <a:off x="7625774" y="2993839"/>
                <a:ext cx="0" cy="1041472"/>
              </a:xfrm>
              <a:prstGeom prst="straightConnector1">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234" name="Straight Connector 233">
            <a:extLst>
              <a:ext uri="{FF2B5EF4-FFF2-40B4-BE49-F238E27FC236}">
                <a16:creationId xmlns:a16="http://schemas.microsoft.com/office/drawing/2014/main" id="{90FFD13A-B205-413B-8F70-E78C00BFEF85}"/>
              </a:ext>
            </a:extLst>
          </p:cNvPr>
          <p:cNvCxnSpPr>
            <a:cxnSpLocks/>
          </p:cNvCxnSpPr>
          <p:nvPr/>
        </p:nvCxnSpPr>
        <p:spPr>
          <a:xfrm>
            <a:off x="6569751" y="4698111"/>
            <a:ext cx="774443"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70C7357-C2AC-4BAA-BC61-885B54A2DE26}"/>
              </a:ext>
            </a:extLst>
          </p:cNvPr>
          <p:cNvCxnSpPr>
            <a:cxnSpLocks/>
          </p:cNvCxnSpPr>
          <p:nvPr/>
        </p:nvCxnSpPr>
        <p:spPr>
          <a:xfrm>
            <a:off x="9417782" y="4698111"/>
            <a:ext cx="774443" cy="0"/>
          </a:xfrm>
          <a:prstGeom prst="line">
            <a:avLst/>
          </a:prstGeom>
          <a:ln>
            <a:solidFill>
              <a:srgbClr val="7F7F7F"/>
            </a:solidFill>
            <a:tailEnd type="none"/>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A9B1AEB4-6E14-49D0-AAA5-C0D3892FAA63}"/>
              </a:ext>
            </a:extLst>
          </p:cNvPr>
          <p:cNvSpPr/>
          <p:nvPr/>
        </p:nvSpPr>
        <p:spPr>
          <a:xfrm>
            <a:off x="663848" y="6143823"/>
            <a:ext cx="6963367" cy="215444"/>
          </a:xfrm>
          <a:prstGeom prst="rect">
            <a:avLst/>
          </a:prstGeom>
        </p:spPr>
        <p:txBody>
          <a:bodyPr wrap="square">
            <a:spAutoFit/>
          </a:bodyPr>
          <a:lstStyle/>
          <a:p>
            <a:r>
              <a:rPr lang="it-IT" sz="800" dirty="0">
                <a:solidFill>
                  <a:schemeClr val="bg2">
                    <a:lumMod val="50000"/>
                  </a:schemeClr>
                </a:solidFill>
                <a:latin typeface="Arial" charset="0"/>
                <a:cs typeface="Arial" charset="0"/>
              </a:rPr>
              <a:t>2.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p>
        </p:txBody>
      </p:sp>
    </p:spTree>
    <p:extLst>
      <p:ext uri="{BB962C8B-B14F-4D97-AF65-F5344CB8AC3E}">
        <p14:creationId xmlns:p14="http://schemas.microsoft.com/office/powerpoint/2010/main" val="41601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83"/>
                                        </p:tgtEl>
                                        <p:attrNameLst>
                                          <p:attrName>style.visibility</p:attrName>
                                        </p:attrNameLst>
                                      </p:cBhvr>
                                      <p:to>
                                        <p:strVal val="visible"/>
                                      </p:to>
                                    </p:set>
                                    <p:anim calcmode="lin" valueType="num">
                                      <p:cBhvr additive="base">
                                        <p:cTn id="7" dur="500" fill="hold"/>
                                        <p:tgtEl>
                                          <p:spTgt spid="483"/>
                                        </p:tgtEl>
                                        <p:attrNameLst>
                                          <p:attrName>ppt_x</p:attrName>
                                        </p:attrNameLst>
                                      </p:cBhvr>
                                      <p:tavLst>
                                        <p:tav tm="0">
                                          <p:val>
                                            <p:strVal val="0-#ppt_w/2"/>
                                          </p:val>
                                        </p:tav>
                                        <p:tav tm="100000">
                                          <p:val>
                                            <p:strVal val="#ppt_x"/>
                                          </p:val>
                                        </p:tav>
                                      </p:tavLst>
                                    </p:anim>
                                    <p:anim calcmode="lin" valueType="num">
                                      <p:cBhvr additive="base">
                                        <p:cTn id="8" dur="500" fill="hold"/>
                                        <p:tgtEl>
                                          <p:spTgt spid="4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500"/>
                                        <p:tgtEl>
                                          <p:spTgt spid="16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92"/>
                                        </p:tgtEl>
                                        <p:attrNameLst>
                                          <p:attrName>style.visibility</p:attrName>
                                        </p:attrNameLst>
                                      </p:cBhvr>
                                      <p:to>
                                        <p:strVal val="visible"/>
                                      </p:to>
                                    </p:set>
                                    <p:animEffect transition="in" filter="fade">
                                      <p:cBhvr>
                                        <p:cTn id="20" dur="500"/>
                                        <p:tgtEl>
                                          <p:spTgt spid="49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178"/>
                                        </p:tgtEl>
                                        <p:attrNameLst>
                                          <p:attrName>style.visibility</p:attrName>
                                        </p:attrNameLst>
                                      </p:cBhvr>
                                      <p:to>
                                        <p:strVal val="visible"/>
                                      </p:to>
                                    </p:set>
                                    <p:animEffect transition="in" filter="fade">
                                      <p:cBhvr>
                                        <p:cTn id="27" dur="500"/>
                                        <p:tgtEl>
                                          <p:spTgt spid="178"/>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90"/>
                                        </p:tgtEl>
                                        <p:attrNameLst>
                                          <p:attrName>style.visibility</p:attrName>
                                        </p:attrNameLst>
                                      </p:cBhvr>
                                      <p:to>
                                        <p:strVal val="visible"/>
                                      </p:to>
                                    </p:set>
                                    <p:animEffect transition="in" filter="fade">
                                      <p:cBhvr>
                                        <p:cTn id="34" dur="500"/>
                                        <p:tgtEl>
                                          <p:spTgt spid="190"/>
                                        </p:tgtEl>
                                      </p:cBhvr>
                                    </p:animEffect>
                                  </p:childTnLst>
                                </p:cTn>
                              </p:par>
                              <p:par>
                                <p:cTn id="35" presetID="10"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500"/>
                                        <p:tgtEl>
                                          <p:spTgt spid="193"/>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500"/>
                                        </p:tgtEl>
                                        <p:attrNameLst>
                                          <p:attrName>style.visibility</p:attrName>
                                        </p:attrNameLst>
                                      </p:cBhvr>
                                      <p:to>
                                        <p:strVal val="visible"/>
                                      </p:to>
                                    </p:set>
                                    <p:animEffect transition="in" filter="fade">
                                      <p:cBhvr>
                                        <p:cTn id="41" dur="500"/>
                                        <p:tgtEl>
                                          <p:spTgt spid="500"/>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234"/>
                                        </p:tgtEl>
                                        <p:attrNameLst>
                                          <p:attrName>style.visibility</p:attrName>
                                        </p:attrNameLst>
                                      </p:cBhvr>
                                      <p:to>
                                        <p:strVal val="visible"/>
                                      </p:to>
                                    </p:set>
                                    <p:animEffect transition="in" filter="fade">
                                      <p:cBhvr>
                                        <p:cTn id="49" dur="500"/>
                                        <p:tgtEl>
                                          <p:spTgt spid="234"/>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239"/>
                                        </p:tgtEl>
                                        <p:attrNameLst>
                                          <p:attrName>style.visibility</p:attrName>
                                        </p:attrNameLst>
                                      </p:cBhvr>
                                      <p:to>
                                        <p:strVal val="visible"/>
                                      </p:to>
                                    </p:set>
                                    <p:animEffect transition="in" filter="fade">
                                      <p:cBhvr>
                                        <p:cTn id="53"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5EB18F-02FF-47A9-98C5-D660B95C03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5127670"/>
          </a:xfrm>
          <a:prstGeom prst="rect">
            <a:avLst/>
          </a:prstGeom>
        </p:spPr>
      </p:pic>
      <p:sp>
        <p:nvSpPr>
          <p:cNvPr id="237" name="Freeform: Shape 236">
            <a:extLst>
              <a:ext uri="{FF2B5EF4-FFF2-40B4-BE49-F238E27FC236}">
                <a16:creationId xmlns:a16="http://schemas.microsoft.com/office/drawing/2014/main" id="{8B267854-49BD-4E79-9F4B-9707CDB58D0C}"/>
              </a:ext>
            </a:extLst>
          </p:cNvPr>
          <p:cNvSpPr/>
          <p:nvPr/>
        </p:nvSpPr>
        <p:spPr>
          <a:xfrm>
            <a:off x="0" y="1"/>
            <a:ext cx="12192000" cy="5127670"/>
          </a:xfrm>
          <a:custGeom>
            <a:avLst/>
            <a:gdLst>
              <a:gd name="connsiteX0" fmla="*/ 0 w 12192000"/>
              <a:gd name="connsiteY0" fmla="*/ 0 h 5127670"/>
              <a:gd name="connsiteX1" fmla="*/ 12192000 w 12192000"/>
              <a:gd name="connsiteY1" fmla="*/ 0 h 5127670"/>
              <a:gd name="connsiteX2" fmla="*/ 12192000 w 12192000"/>
              <a:gd name="connsiteY2" fmla="*/ 283047 h 5127670"/>
              <a:gd name="connsiteX3" fmla="*/ 12192000 w 12192000"/>
              <a:gd name="connsiteY3" fmla="*/ 902533 h 5127670"/>
              <a:gd name="connsiteX4" fmla="*/ 12191999 w 12192000"/>
              <a:gd name="connsiteY4" fmla="*/ 4720531 h 5127670"/>
              <a:gd name="connsiteX5" fmla="*/ 12192000 w 12192000"/>
              <a:gd name="connsiteY5" fmla="*/ 4720531 h 5127670"/>
              <a:gd name="connsiteX6" fmla="*/ 12192000 w 12192000"/>
              <a:gd name="connsiteY6" fmla="*/ 5127670 h 5127670"/>
              <a:gd name="connsiteX7" fmla="*/ 0 w 12192000"/>
              <a:gd name="connsiteY7" fmla="*/ 5127670 h 5127670"/>
              <a:gd name="connsiteX8" fmla="*/ 0 w 12192000"/>
              <a:gd name="connsiteY8" fmla="*/ 5018016 h 5127670"/>
              <a:gd name="connsiteX9" fmla="*/ 0 w 12192000"/>
              <a:gd name="connsiteY9" fmla="*/ 4720531 h 5127670"/>
              <a:gd name="connsiteX10" fmla="*/ 0 w 12192000"/>
              <a:gd name="connsiteY10" fmla="*/ 902533 h 5127670"/>
              <a:gd name="connsiteX11" fmla="*/ 0 w 12192000"/>
              <a:gd name="connsiteY11" fmla="*/ 283047 h 5127670"/>
              <a:gd name="connsiteX12" fmla="*/ 0 w 12192000"/>
              <a:gd name="connsiteY12" fmla="*/ 0 h 5127670"/>
              <a:gd name="connsiteX13" fmla="*/ 6096000 w 12192000"/>
              <a:gd name="connsiteY13" fmla="*/ 1474927 h 5127670"/>
              <a:gd name="connsiteX14" fmla="*/ 4739276 w 12192000"/>
              <a:gd name="connsiteY14" fmla="*/ 2831651 h 5127670"/>
              <a:gd name="connsiteX15" fmla="*/ 6096000 w 12192000"/>
              <a:gd name="connsiteY15" fmla="*/ 4188375 h 5127670"/>
              <a:gd name="connsiteX16" fmla="*/ 7452724 w 12192000"/>
              <a:gd name="connsiteY16" fmla="*/ 2831651 h 5127670"/>
              <a:gd name="connsiteX17" fmla="*/ 6096000 w 12192000"/>
              <a:gd name="connsiteY17" fmla="*/ 1474927 h 51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127670">
                <a:moveTo>
                  <a:pt x="0" y="0"/>
                </a:moveTo>
                <a:lnTo>
                  <a:pt x="12192000" y="0"/>
                </a:lnTo>
                <a:lnTo>
                  <a:pt x="12192000" y="283047"/>
                </a:lnTo>
                <a:lnTo>
                  <a:pt x="12192000" y="902533"/>
                </a:lnTo>
                <a:lnTo>
                  <a:pt x="12191999" y="4720531"/>
                </a:lnTo>
                <a:lnTo>
                  <a:pt x="12192000" y="4720531"/>
                </a:lnTo>
                <a:lnTo>
                  <a:pt x="12192000" y="5127670"/>
                </a:lnTo>
                <a:lnTo>
                  <a:pt x="0" y="5127670"/>
                </a:lnTo>
                <a:lnTo>
                  <a:pt x="0" y="5018016"/>
                </a:lnTo>
                <a:lnTo>
                  <a:pt x="0" y="4720531"/>
                </a:lnTo>
                <a:lnTo>
                  <a:pt x="0" y="902533"/>
                </a:lnTo>
                <a:lnTo>
                  <a:pt x="0" y="283047"/>
                </a:lnTo>
                <a:lnTo>
                  <a:pt x="0" y="0"/>
                </a:lnTo>
                <a:close/>
                <a:moveTo>
                  <a:pt x="6096000" y="1474927"/>
                </a:moveTo>
                <a:cubicBezTo>
                  <a:pt x="5346702" y="1474927"/>
                  <a:pt x="4739276" y="2082353"/>
                  <a:pt x="4739276" y="2831651"/>
                </a:cubicBezTo>
                <a:cubicBezTo>
                  <a:pt x="4739276" y="3580949"/>
                  <a:pt x="5346702" y="4188375"/>
                  <a:pt x="6096000" y="4188375"/>
                </a:cubicBezTo>
                <a:cubicBezTo>
                  <a:pt x="6845298" y="4188375"/>
                  <a:pt x="7452724" y="3580949"/>
                  <a:pt x="7452724" y="2831651"/>
                </a:cubicBezTo>
                <a:cubicBezTo>
                  <a:pt x="7452724" y="2082353"/>
                  <a:pt x="6845298" y="1474927"/>
                  <a:pt x="6096000" y="1474927"/>
                </a:cubicBezTo>
                <a:close/>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C82BA1E-8942-4E45-8DFE-72B8BF8EEBB3}"/>
              </a:ext>
            </a:extLst>
          </p:cNvPr>
          <p:cNvSpPr/>
          <p:nvPr/>
        </p:nvSpPr>
        <p:spPr>
          <a:xfrm>
            <a:off x="4835035" y="1570688"/>
            <a:ext cx="2521930" cy="2521930"/>
          </a:xfrm>
          <a:custGeom>
            <a:avLst/>
            <a:gdLst>
              <a:gd name="connsiteX0" fmla="*/ 1356724 w 2713448"/>
              <a:gd name="connsiteY0" fmla="*/ 0 h 2713448"/>
              <a:gd name="connsiteX1" fmla="*/ 2713448 w 2713448"/>
              <a:gd name="connsiteY1" fmla="*/ 1356724 h 2713448"/>
              <a:gd name="connsiteX2" fmla="*/ 1356724 w 2713448"/>
              <a:gd name="connsiteY2" fmla="*/ 2713448 h 2713448"/>
              <a:gd name="connsiteX3" fmla="*/ 0 w 2713448"/>
              <a:gd name="connsiteY3" fmla="*/ 1356724 h 2713448"/>
              <a:gd name="connsiteX4" fmla="*/ 1356724 w 2713448"/>
              <a:gd name="connsiteY4" fmla="*/ 0 h 271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448" h="2713448">
                <a:moveTo>
                  <a:pt x="1356724" y="0"/>
                </a:moveTo>
                <a:cubicBezTo>
                  <a:pt x="2106022" y="0"/>
                  <a:pt x="2713448" y="607426"/>
                  <a:pt x="2713448" y="1356724"/>
                </a:cubicBezTo>
                <a:cubicBezTo>
                  <a:pt x="2713448" y="2106022"/>
                  <a:pt x="2106022" y="2713448"/>
                  <a:pt x="1356724" y="2713448"/>
                </a:cubicBezTo>
                <a:cubicBezTo>
                  <a:pt x="607426" y="2713448"/>
                  <a:pt x="0" y="2106022"/>
                  <a:pt x="0" y="1356724"/>
                </a:cubicBezTo>
                <a:cubicBezTo>
                  <a:pt x="0" y="607426"/>
                  <a:pt x="607426" y="0"/>
                  <a:pt x="1356724" y="0"/>
                </a:cubicBezTo>
                <a:close/>
              </a:path>
            </a:pathLst>
          </a:custGeom>
          <a:noFill/>
          <a:ln>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F64780F9-F8B7-4A63-91FB-D5002A76761F}"/>
              </a:ext>
            </a:extLst>
          </p:cNvPr>
          <p:cNvSpPr/>
          <p:nvPr/>
        </p:nvSpPr>
        <p:spPr>
          <a:xfrm>
            <a:off x="1196340" y="45669"/>
            <a:ext cx="9799320" cy="86177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Insulin-resistance: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key defect of metabolic syndrome and NAFLD/NASH </a:t>
            </a:r>
            <a:endParaRPr kumimoji="0" lang="it-IT"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94" name="Group 93">
            <a:extLst>
              <a:ext uri="{FF2B5EF4-FFF2-40B4-BE49-F238E27FC236}">
                <a16:creationId xmlns:a16="http://schemas.microsoft.com/office/drawing/2014/main" id="{A5BEB02D-15BA-4A6D-AF64-19E778AEAE3F}"/>
              </a:ext>
            </a:extLst>
          </p:cNvPr>
          <p:cNvGrpSpPr/>
          <p:nvPr/>
        </p:nvGrpSpPr>
        <p:grpSpPr>
          <a:xfrm>
            <a:off x="2311035" y="461316"/>
            <a:ext cx="7569930" cy="0"/>
            <a:chOff x="732160" y="565620"/>
            <a:chExt cx="24522951" cy="0"/>
          </a:xfrm>
        </p:grpSpPr>
        <p:cxnSp>
          <p:nvCxnSpPr>
            <p:cNvPr id="95" name="Straight Connector 94">
              <a:extLst>
                <a:ext uri="{FF2B5EF4-FFF2-40B4-BE49-F238E27FC236}">
                  <a16:creationId xmlns:a16="http://schemas.microsoft.com/office/drawing/2014/main" id="{0C8FB7F5-04BE-47A6-A08E-B9C581E2F3BF}"/>
                </a:ext>
              </a:extLst>
            </p:cNvPr>
            <p:cNvCxnSpPr/>
            <p:nvPr/>
          </p:nvCxnSpPr>
          <p:spPr>
            <a:xfrm>
              <a:off x="19626452" y="565620"/>
              <a:ext cx="5628659"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33D1E86-8B1E-42A6-9775-E32B68F8219A}"/>
                </a:ext>
              </a:extLst>
            </p:cNvPr>
            <p:cNvCxnSpPr/>
            <p:nvPr/>
          </p:nvCxnSpPr>
          <p:spPr>
            <a:xfrm>
              <a:off x="732160" y="565620"/>
              <a:ext cx="5628659" cy="0"/>
            </a:xfrm>
            <a:prstGeom prst="line">
              <a:avLst/>
            </a:prstGeom>
            <a:ln w="127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8169D4B-78C1-4ADC-8B4C-DDE12F3E040A}"/>
              </a:ext>
            </a:extLst>
          </p:cNvPr>
          <p:cNvGrpSpPr/>
          <p:nvPr/>
        </p:nvGrpSpPr>
        <p:grpSpPr>
          <a:xfrm>
            <a:off x="4764208" y="957898"/>
            <a:ext cx="2653386" cy="370378"/>
            <a:chOff x="4764208" y="1118427"/>
            <a:chExt cx="2653386" cy="370378"/>
          </a:xfrm>
        </p:grpSpPr>
        <p:sp>
          <p:nvSpPr>
            <p:cNvPr id="132" name="Rounded Rectangle 140">
              <a:extLst>
                <a:ext uri="{FF2B5EF4-FFF2-40B4-BE49-F238E27FC236}">
                  <a16:creationId xmlns:a16="http://schemas.microsoft.com/office/drawing/2014/main" id="{0455E520-23A7-49A8-81A1-33A21D9FE120}"/>
                </a:ext>
              </a:extLst>
            </p:cNvPr>
            <p:cNvSpPr/>
            <p:nvPr/>
          </p:nvSpPr>
          <p:spPr>
            <a:xfrm flipH="1">
              <a:off x="4764208" y="1118427"/>
              <a:ext cx="2653386" cy="370378"/>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1B7B215-2F5B-4BCA-A0AA-D51F46FAFB8C}"/>
                </a:ext>
              </a:extLst>
            </p:cNvPr>
            <p:cNvSpPr txBox="1"/>
            <p:nvPr/>
          </p:nvSpPr>
          <p:spPr>
            <a:xfrm flipH="1">
              <a:off x="4779326" y="1137930"/>
              <a:ext cx="262315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INSULIN RESISTANCE</a:t>
              </a:r>
            </a:p>
          </p:txBody>
        </p:sp>
      </p:grpSp>
      <p:grpSp>
        <p:nvGrpSpPr>
          <p:cNvPr id="24" name="Group 23">
            <a:extLst>
              <a:ext uri="{FF2B5EF4-FFF2-40B4-BE49-F238E27FC236}">
                <a16:creationId xmlns:a16="http://schemas.microsoft.com/office/drawing/2014/main" id="{40F006A8-9486-4C34-A299-4758E32F638B}"/>
              </a:ext>
            </a:extLst>
          </p:cNvPr>
          <p:cNvGrpSpPr/>
          <p:nvPr/>
        </p:nvGrpSpPr>
        <p:grpSpPr>
          <a:xfrm>
            <a:off x="1931283" y="1653483"/>
            <a:ext cx="3388066" cy="370378"/>
            <a:chOff x="2034835" y="1814205"/>
            <a:chExt cx="3388066" cy="370378"/>
          </a:xfrm>
        </p:grpSpPr>
        <p:cxnSp>
          <p:nvCxnSpPr>
            <p:cNvPr id="155" name="Straight Connector 154">
              <a:extLst>
                <a:ext uri="{FF2B5EF4-FFF2-40B4-BE49-F238E27FC236}">
                  <a16:creationId xmlns:a16="http://schemas.microsoft.com/office/drawing/2014/main" id="{4B30DF11-CB52-4FA8-9555-5E602CC42DC0}"/>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59" name="Group 158">
              <a:extLst>
                <a:ext uri="{FF2B5EF4-FFF2-40B4-BE49-F238E27FC236}">
                  <a16:creationId xmlns:a16="http://schemas.microsoft.com/office/drawing/2014/main" id="{95A3F8A0-86E3-4053-84DE-D8CE7502BAF7}"/>
                </a:ext>
              </a:extLst>
            </p:cNvPr>
            <p:cNvGrpSpPr/>
            <p:nvPr/>
          </p:nvGrpSpPr>
          <p:grpSpPr>
            <a:xfrm>
              <a:off x="2034835" y="1814205"/>
              <a:ext cx="2252960" cy="370378"/>
              <a:chOff x="4964421" y="1118427"/>
              <a:chExt cx="2252960" cy="370378"/>
            </a:xfrm>
          </p:grpSpPr>
          <p:sp>
            <p:nvSpPr>
              <p:cNvPr id="160" name="Rounded Rectangle 140">
                <a:extLst>
                  <a:ext uri="{FF2B5EF4-FFF2-40B4-BE49-F238E27FC236}">
                    <a16:creationId xmlns:a16="http://schemas.microsoft.com/office/drawing/2014/main" id="{5A67459A-339F-43E7-B9C3-697CD9762643}"/>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C878C9D7-0DAB-4233-829E-C90ED7F19EF4}"/>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Glucose intolerance</a:t>
                </a:r>
              </a:p>
            </p:txBody>
          </p:sp>
        </p:grpSp>
      </p:grpSp>
      <p:grpSp>
        <p:nvGrpSpPr>
          <p:cNvPr id="178" name="Group 177">
            <a:extLst>
              <a:ext uri="{FF2B5EF4-FFF2-40B4-BE49-F238E27FC236}">
                <a16:creationId xmlns:a16="http://schemas.microsoft.com/office/drawing/2014/main" id="{3305541C-5E3A-4B21-86BD-1D404AC1568F}"/>
              </a:ext>
            </a:extLst>
          </p:cNvPr>
          <p:cNvGrpSpPr/>
          <p:nvPr/>
        </p:nvGrpSpPr>
        <p:grpSpPr>
          <a:xfrm>
            <a:off x="1491499" y="2315470"/>
            <a:ext cx="3388066" cy="370378"/>
            <a:chOff x="2034835" y="1814205"/>
            <a:chExt cx="3388066" cy="370378"/>
          </a:xfrm>
        </p:grpSpPr>
        <p:cxnSp>
          <p:nvCxnSpPr>
            <p:cNvPr id="179" name="Straight Connector 178">
              <a:extLst>
                <a:ext uri="{FF2B5EF4-FFF2-40B4-BE49-F238E27FC236}">
                  <a16:creationId xmlns:a16="http://schemas.microsoft.com/office/drawing/2014/main" id="{487E9B19-4F90-489D-8FD6-88D2994434A5}"/>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80" name="Group 179">
              <a:extLst>
                <a:ext uri="{FF2B5EF4-FFF2-40B4-BE49-F238E27FC236}">
                  <a16:creationId xmlns:a16="http://schemas.microsoft.com/office/drawing/2014/main" id="{D0C121D8-96F2-487D-9A36-87BDFEA8A43D}"/>
                </a:ext>
              </a:extLst>
            </p:cNvPr>
            <p:cNvGrpSpPr/>
            <p:nvPr/>
          </p:nvGrpSpPr>
          <p:grpSpPr>
            <a:xfrm>
              <a:off x="2034835" y="1814205"/>
              <a:ext cx="2252960" cy="370378"/>
              <a:chOff x="4964421" y="1118427"/>
              <a:chExt cx="2252960" cy="370378"/>
            </a:xfrm>
          </p:grpSpPr>
          <p:sp>
            <p:nvSpPr>
              <p:cNvPr id="181" name="Rounded Rectangle 140">
                <a:extLst>
                  <a:ext uri="{FF2B5EF4-FFF2-40B4-BE49-F238E27FC236}">
                    <a16:creationId xmlns:a16="http://schemas.microsoft.com/office/drawing/2014/main" id="{7EA77478-A43A-4C28-A691-762AB0387219}"/>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02C85003-F662-4DD3-8870-8ECB178E0F2E}"/>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Atherosclerosis</a:t>
                </a:r>
              </a:p>
            </p:txBody>
          </p:sp>
        </p:grpSp>
      </p:grpSp>
      <p:grpSp>
        <p:nvGrpSpPr>
          <p:cNvPr id="183" name="Group 182">
            <a:extLst>
              <a:ext uri="{FF2B5EF4-FFF2-40B4-BE49-F238E27FC236}">
                <a16:creationId xmlns:a16="http://schemas.microsoft.com/office/drawing/2014/main" id="{DA29E507-FFE3-453B-92D4-1B6F50E89068}"/>
              </a:ext>
            </a:extLst>
          </p:cNvPr>
          <p:cNvGrpSpPr/>
          <p:nvPr/>
        </p:nvGrpSpPr>
        <p:grpSpPr>
          <a:xfrm>
            <a:off x="1531307" y="2977457"/>
            <a:ext cx="3348258" cy="370378"/>
            <a:chOff x="2074643" y="1814205"/>
            <a:chExt cx="3348258" cy="370378"/>
          </a:xfrm>
        </p:grpSpPr>
        <p:cxnSp>
          <p:nvCxnSpPr>
            <p:cNvPr id="184" name="Straight Connector 183">
              <a:extLst>
                <a:ext uri="{FF2B5EF4-FFF2-40B4-BE49-F238E27FC236}">
                  <a16:creationId xmlns:a16="http://schemas.microsoft.com/office/drawing/2014/main" id="{6DA7AB79-63A4-4024-9D9E-58F7816B1FB2}"/>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85" name="Group 184">
              <a:extLst>
                <a:ext uri="{FF2B5EF4-FFF2-40B4-BE49-F238E27FC236}">
                  <a16:creationId xmlns:a16="http://schemas.microsoft.com/office/drawing/2014/main" id="{947CA1D7-278B-4C03-9114-6057FEC8FB58}"/>
                </a:ext>
              </a:extLst>
            </p:cNvPr>
            <p:cNvGrpSpPr/>
            <p:nvPr/>
          </p:nvGrpSpPr>
          <p:grpSpPr>
            <a:xfrm>
              <a:off x="2074643" y="1814205"/>
              <a:ext cx="2173344" cy="370378"/>
              <a:chOff x="5004229" y="1118427"/>
              <a:chExt cx="2173344" cy="370378"/>
            </a:xfrm>
          </p:grpSpPr>
          <p:sp>
            <p:nvSpPr>
              <p:cNvPr id="186" name="Rounded Rectangle 140">
                <a:extLst>
                  <a:ext uri="{FF2B5EF4-FFF2-40B4-BE49-F238E27FC236}">
                    <a16:creationId xmlns:a16="http://schemas.microsoft.com/office/drawing/2014/main" id="{9685521F-A865-4735-9BF7-8FAC29CCD101}"/>
                  </a:ext>
                </a:extLst>
              </p:cNvPr>
              <p:cNvSpPr/>
              <p:nvPr/>
            </p:nvSpPr>
            <p:spPr>
              <a:xfrm flipH="1">
                <a:off x="5004229" y="1118427"/>
                <a:ext cx="2173344" cy="370378"/>
              </a:xfrm>
              <a:prstGeom prst="roundRect">
                <a:avLst>
                  <a:gd name="adj" fmla="val 50000"/>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TextBox 186">
                <a:extLst>
                  <a:ext uri="{FF2B5EF4-FFF2-40B4-BE49-F238E27FC236}">
                    <a16:creationId xmlns:a16="http://schemas.microsoft.com/office/drawing/2014/main" id="{B77810E9-3C27-45C5-A991-26F3B27CC657}"/>
                  </a:ext>
                </a:extLst>
              </p:cNvPr>
              <p:cNvSpPr txBox="1"/>
              <p:nvPr/>
            </p:nvSpPr>
            <p:spPr>
              <a:xfrm flipH="1">
                <a:off x="5254480" y="1137930"/>
                <a:ext cx="1672842"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NAFLD/NASH</a:t>
                </a:r>
              </a:p>
            </p:txBody>
          </p:sp>
        </p:grpSp>
      </p:grpSp>
      <p:grpSp>
        <p:nvGrpSpPr>
          <p:cNvPr id="188" name="Group 187">
            <a:extLst>
              <a:ext uri="{FF2B5EF4-FFF2-40B4-BE49-F238E27FC236}">
                <a16:creationId xmlns:a16="http://schemas.microsoft.com/office/drawing/2014/main" id="{37839716-D22F-419D-B361-DCD19EDBEDE0}"/>
              </a:ext>
            </a:extLst>
          </p:cNvPr>
          <p:cNvGrpSpPr/>
          <p:nvPr/>
        </p:nvGrpSpPr>
        <p:grpSpPr>
          <a:xfrm>
            <a:off x="1931283" y="3639444"/>
            <a:ext cx="3388066" cy="370378"/>
            <a:chOff x="2034835" y="1814205"/>
            <a:chExt cx="3388066" cy="370378"/>
          </a:xfrm>
        </p:grpSpPr>
        <p:cxnSp>
          <p:nvCxnSpPr>
            <p:cNvPr id="189" name="Straight Connector 188">
              <a:extLst>
                <a:ext uri="{FF2B5EF4-FFF2-40B4-BE49-F238E27FC236}">
                  <a16:creationId xmlns:a16="http://schemas.microsoft.com/office/drawing/2014/main" id="{8814BCF1-B55E-499D-A3DE-5AEFBDD2351D}"/>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90" name="Group 189">
              <a:extLst>
                <a:ext uri="{FF2B5EF4-FFF2-40B4-BE49-F238E27FC236}">
                  <a16:creationId xmlns:a16="http://schemas.microsoft.com/office/drawing/2014/main" id="{621E0CA2-C29C-48E4-8345-F155DFDD6D4A}"/>
                </a:ext>
              </a:extLst>
            </p:cNvPr>
            <p:cNvGrpSpPr/>
            <p:nvPr/>
          </p:nvGrpSpPr>
          <p:grpSpPr>
            <a:xfrm>
              <a:off x="2034835" y="1814205"/>
              <a:ext cx="2252960" cy="370378"/>
              <a:chOff x="4964421" y="1118427"/>
              <a:chExt cx="2252960" cy="370378"/>
            </a:xfrm>
          </p:grpSpPr>
          <p:sp>
            <p:nvSpPr>
              <p:cNvPr id="191" name="Rounded Rectangle 140">
                <a:extLst>
                  <a:ext uri="{FF2B5EF4-FFF2-40B4-BE49-F238E27FC236}">
                    <a16:creationId xmlns:a16="http://schemas.microsoft.com/office/drawing/2014/main" id="{FFA4C73B-532C-461A-9D52-1F015C75D236}"/>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TextBox 191">
                <a:extLst>
                  <a:ext uri="{FF2B5EF4-FFF2-40B4-BE49-F238E27FC236}">
                    <a16:creationId xmlns:a16="http://schemas.microsoft.com/office/drawing/2014/main" id="{EA96CCB8-8324-4AC4-9835-C2E30B1F2AC0}"/>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Oxidative Stress</a:t>
                </a:r>
              </a:p>
            </p:txBody>
          </p:sp>
        </p:grpSp>
      </p:grpSp>
      <p:grpSp>
        <p:nvGrpSpPr>
          <p:cNvPr id="194" name="Group 193">
            <a:extLst>
              <a:ext uri="{FF2B5EF4-FFF2-40B4-BE49-F238E27FC236}">
                <a16:creationId xmlns:a16="http://schemas.microsoft.com/office/drawing/2014/main" id="{B5169816-1AE1-4330-B43E-4DC84A526F2A}"/>
              </a:ext>
            </a:extLst>
          </p:cNvPr>
          <p:cNvGrpSpPr/>
          <p:nvPr/>
        </p:nvGrpSpPr>
        <p:grpSpPr>
          <a:xfrm flipH="1">
            <a:off x="6867888" y="1653483"/>
            <a:ext cx="3388066" cy="370378"/>
            <a:chOff x="2034835" y="1814205"/>
            <a:chExt cx="3388066" cy="370378"/>
          </a:xfrm>
        </p:grpSpPr>
        <p:cxnSp>
          <p:nvCxnSpPr>
            <p:cNvPr id="210" name="Straight Connector 209">
              <a:extLst>
                <a:ext uri="{FF2B5EF4-FFF2-40B4-BE49-F238E27FC236}">
                  <a16:creationId xmlns:a16="http://schemas.microsoft.com/office/drawing/2014/main" id="{DAE289A0-6494-4BA8-ABD2-0978FBA9AF80}"/>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211" name="Group 210">
              <a:extLst>
                <a:ext uri="{FF2B5EF4-FFF2-40B4-BE49-F238E27FC236}">
                  <a16:creationId xmlns:a16="http://schemas.microsoft.com/office/drawing/2014/main" id="{08738C4F-BDE4-4737-94B7-263FEE3FC3F2}"/>
                </a:ext>
              </a:extLst>
            </p:cNvPr>
            <p:cNvGrpSpPr/>
            <p:nvPr/>
          </p:nvGrpSpPr>
          <p:grpSpPr>
            <a:xfrm>
              <a:off x="2034835" y="1814205"/>
              <a:ext cx="2252960" cy="370378"/>
              <a:chOff x="4964421" y="1118427"/>
              <a:chExt cx="2252960" cy="370378"/>
            </a:xfrm>
          </p:grpSpPr>
          <p:sp>
            <p:nvSpPr>
              <p:cNvPr id="212" name="Rounded Rectangle 140">
                <a:extLst>
                  <a:ext uri="{FF2B5EF4-FFF2-40B4-BE49-F238E27FC236}">
                    <a16:creationId xmlns:a16="http://schemas.microsoft.com/office/drawing/2014/main" id="{692EB1D1-9420-4507-90FC-CD4753747B6B}"/>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TextBox 212">
                <a:extLst>
                  <a:ext uri="{FF2B5EF4-FFF2-40B4-BE49-F238E27FC236}">
                    <a16:creationId xmlns:a16="http://schemas.microsoft.com/office/drawing/2014/main" id="{359E4D6C-EA34-45C7-B2D0-3D652158D4DD}"/>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Hyperglicemia</a:t>
                </a:r>
                <a:endPar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grpSp>
      <p:grpSp>
        <p:nvGrpSpPr>
          <p:cNvPr id="195" name="Group 194">
            <a:extLst>
              <a:ext uri="{FF2B5EF4-FFF2-40B4-BE49-F238E27FC236}">
                <a16:creationId xmlns:a16="http://schemas.microsoft.com/office/drawing/2014/main" id="{B0184D25-EEA9-4D41-BB66-1BF47A7F40A4}"/>
              </a:ext>
            </a:extLst>
          </p:cNvPr>
          <p:cNvGrpSpPr/>
          <p:nvPr/>
        </p:nvGrpSpPr>
        <p:grpSpPr>
          <a:xfrm flipH="1">
            <a:off x="7307672" y="2315470"/>
            <a:ext cx="3348258" cy="370378"/>
            <a:chOff x="2074643" y="1814205"/>
            <a:chExt cx="3348258" cy="370378"/>
          </a:xfrm>
        </p:grpSpPr>
        <p:cxnSp>
          <p:nvCxnSpPr>
            <p:cNvPr id="206" name="Straight Connector 205">
              <a:extLst>
                <a:ext uri="{FF2B5EF4-FFF2-40B4-BE49-F238E27FC236}">
                  <a16:creationId xmlns:a16="http://schemas.microsoft.com/office/drawing/2014/main" id="{368BDE37-EE34-4CCF-B84A-259093A6E068}"/>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207" name="Group 206">
              <a:extLst>
                <a:ext uri="{FF2B5EF4-FFF2-40B4-BE49-F238E27FC236}">
                  <a16:creationId xmlns:a16="http://schemas.microsoft.com/office/drawing/2014/main" id="{3BDAB888-2011-4130-9DD7-0EA690F7C701}"/>
                </a:ext>
              </a:extLst>
            </p:cNvPr>
            <p:cNvGrpSpPr/>
            <p:nvPr/>
          </p:nvGrpSpPr>
          <p:grpSpPr>
            <a:xfrm>
              <a:off x="2074643" y="1814205"/>
              <a:ext cx="2173344" cy="370378"/>
              <a:chOff x="5004229" y="1118427"/>
              <a:chExt cx="2173344" cy="370378"/>
            </a:xfrm>
          </p:grpSpPr>
          <p:sp>
            <p:nvSpPr>
              <p:cNvPr id="208" name="Rounded Rectangle 140">
                <a:extLst>
                  <a:ext uri="{FF2B5EF4-FFF2-40B4-BE49-F238E27FC236}">
                    <a16:creationId xmlns:a16="http://schemas.microsoft.com/office/drawing/2014/main" id="{B6C38A09-14DE-4024-9C18-7C11A32C0B5B}"/>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TextBox 208">
                <a:extLst>
                  <a:ext uri="{FF2B5EF4-FFF2-40B4-BE49-F238E27FC236}">
                    <a16:creationId xmlns:a16="http://schemas.microsoft.com/office/drawing/2014/main" id="{B830FCEB-1D84-407C-B998-822015680357}"/>
                  </a:ext>
                </a:extLst>
              </p:cNvPr>
              <p:cNvSpPr txBox="1"/>
              <p:nvPr/>
            </p:nvSpPr>
            <p:spPr>
              <a:xfrm flipH="1">
                <a:off x="5195969" y="1137930"/>
                <a:ext cx="1789864"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Hypertension</a:t>
                </a:r>
              </a:p>
            </p:txBody>
          </p:sp>
        </p:grpSp>
      </p:grpSp>
      <p:grpSp>
        <p:nvGrpSpPr>
          <p:cNvPr id="196" name="Group 195">
            <a:extLst>
              <a:ext uri="{FF2B5EF4-FFF2-40B4-BE49-F238E27FC236}">
                <a16:creationId xmlns:a16="http://schemas.microsoft.com/office/drawing/2014/main" id="{19CC61E3-B0E3-46B7-B6A2-CF112DF2A608}"/>
              </a:ext>
            </a:extLst>
          </p:cNvPr>
          <p:cNvGrpSpPr/>
          <p:nvPr/>
        </p:nvGrpSpPr>
        <p:grpSpPr>
          <a:xfrm flipH="1">
            <a:off x="7307672" y="2977457"/>
            <a:ext cx="3348258" cy="370378"/>
            <a:chOff x="2074643" y="1814205"/>
            <a:chExt cx="3348258" cy="370378"/>
          </a:xfrm>
        </p:grpSpPr>
        <p:cxnSp>
          <p:nvCxnSpPr>
            <p:cNvPr id="202" name="Straight Connector 201">
              <a:extLst>
                <a:ext uri="{FF2B5EF4-FFF2-40B4-BE49-F238E27FC236}">
                  <a16:creationId xmlns:a16="http://schemas.microsoft.com/office/drawing/2014/main" id="{D50FE8BF-06A9-4E24-B266-56749C27277F}"/>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203" name="Group 202">
              <a:extLst>
                <a:ext uri="{FF2B5EF4-FFF2-40B4-BE49-F238E27FC236}">
                  <a16:creationId xmlns:a16="http://schemas.microsoft.com/office/drawing/2014/main" id="{04F93405-38D4-4370-A48C-7E572D0318F3}"/>
                </a:ext>
              </a:extLst>
            </p:cNvPr>
            <p:cNvGrpSpPr/>
            <p:nvPr/>
          </p:nvGrpSpPr>
          <p:grpSpPr>
            <a:xfrm>
              <a:off x="2074643" y="1814205"/>
              <a:ext cx="2173344" cy="370378"/>
              <a:chOff x="5004229" y="1118427"/>
              <a:chExt cx="2173344" cy="370378"/>
            </a:xfrm>
          </p:grpSpPr>
          <p:sp>
            <p:nvSpPr>
              <p:cNvPr id="204" name="Rounded Rectangle 140">
                <a:extLst>
                  <a:ext uri="{FF2B5EF4-FFF2-40B4-BE49-F238E27FC236}">
                    <a16:creationId xmlns:a16="http://schemas.microsoft.com/office/drawing/2014/main" id="{F6481914-1847-4D3A-BE4A-21ABAD32C1F5}"/>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6F65CE45-3F6C-4698-B8F4-12C911B0D571}"/>
                  </a:ext>
                </a:extLst>
              </p:cNvPr>
              <p:cNvSpPr txBox="1"/>
              <p:nvPr/>
            </p:nvSpPr>
            <p:spPr>
              <a:xfrm flipH="1">
                <a:off x="5254480" y="1137930"/>
                <a:ext cx="1672842"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Obesity</a:t>
                </a:r>
              </a:p>
            </p:txBody>
          </p:sp>
        </p:grpSp>
      </p:grpSp>
      <p:grpSp>
        <p:nvGrpSpPr>
          <p:cNvPr id="197" name="Group 196">
            <a:extLst>
              <a:ext uri="{FF2B5EF4-FFF2-40B4-BE49-F238E27FC236}">
                <a16:creationId xmlns:a16="http://schemas.microsoft.com/office/drawing/2014/main" id="{FF04F492-56D6-483C-8286-A462E0F27AB3}"/>
              </a:ext>
            </a:extLst>
          </p:cNvPr>
          <p:cNvGrpSpPr/>
          <p:nvPr/>
        </p:nvGrpSpPr>
        <p:grpSpPr>
          <a:xfrm flipH="1">
            <a:off x="6867888" y="3639444"/>
            <a:ext cx="3388066" cy="370378"/>
            <a:chOff x="2034835" y="1814205"/>
            <a:chExt cx="3388066" cy="370378"/>
          </a:xfrm>
        </p:grpSpPr>
        <p:cxnSp>
          <p:nvCxnSpPr>
            <p:cNvPr id="198" name="Straight Connector 197">
              <a:extLst>
                <a:ext uri="{FF2B5EF4-FFF2-40B4-BE49-F238E27FC236}">
                  <a16:creationId xmlns:a16="http://schemas.microsoft.com/office/drawing/2014/main" id="{F9F04F82-C449-417C-AA18-F0A47B75F7C4}"/>
                </a:ext>
              </a:extLst>
            </p:cNvPr>
            <p:cNvCxnSpPr>
              <a:cxnSpLocks/>
            </p:cNvCxnSpPr>
            <p:nvPr/>
          </p:nvCxnSpPr>
          <p:spPr>
            <a:xfrm flipH="1">
              <a:off x="4229100" y="1999394"/>
              <a:ext cx="1193801" cy="0"/>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nvGrpSpPr>
            <p:cNvPr id="199" name="Group 198">
              <a:extLst>
                <a:ext uri="{FF2B5EF4-FFF2-40B4-BE49-F238E27FC236}">
                  <a16:creationId xmlns:a16="http://schemas.microsoft.com/office/drawing/2014/main" id="{58D6E940-9B66-4B3D-B304-99BA35446F22}"/>
                </a:ext>
              </a:extLst>
            </p:cNvPr>
            <p:cNvGrpSpPr/>
            <p:nvPr/>
          </p:nvGrpSpPr>
          <p:grpSpPr>
            <a:xfrm>
              <a:off x="2034835" y="1814205"/>
              <a:ext cx="2252960" cy="370378"/>
              <a:chOff x="4964421" y="1118427"/>
              <a:chExt cx="2252960" cy="370378"/>
            </a:xfrm>
          </p:grpSpPr>
          <p:sp>
            <p:nvSpPr>
              <p:cNvPr id="200" name="Rounded Rectangle 140">
                <a:extLst>
                  <a:ext uri="{FF2B5EF4-FFF2-40B4-BE49-F238E27FC236}">
                    <a16:creationId xmlns:a16="http://schemas.microsoft.com/office/drawing/2014/main" id="{35C8CBF0-9BDF-45A7-B123-95899AC71DD3}"/>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TextBox 200">
                <a:extLst>
                  <a:ext uri="{FF2B5EF4-FFF2-40B4-BE49-F238E27FC236}">
                    <a16:creationId xmlns:a16="http://schemas.microsoft.com/office/drawing/2014/main" id="{3A70F4F1-6231-4F25-B10B-4AF59A96CAD9}"/>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Atherogenic Dyslipidemia</a:t>
                </a:r>
              </a:p>
            </p:txBody>
          </p:sp>
        </p:grpSp>
      </p:grpSp>
      <p:grpSp>
        <p:nvGrpSpPr>
          <p:cNvPr id="7" name="Group 6">
            <a:extLst>
              <a:ext uri="{FF2B5EF4-FFF2-40B4-BE49-F238E27FC236}">
                <a16:creationId xmlns:a16="http://schemas.microsoft.com/office/drawing/2014/main" id="{62B47B56-E154-4F4C-A6F9-C2E7E1EDD3A1}"/>
              </a:ext>
            </a:extLst>
          </p:cNvPr>
          <p:cNvGrpSpPr/>
          <p:nvPr/>
        </p:nvGrpSpPr>
        <p:grpSpPr>
          <a:xfrm>
            <a:off x="4964421" y="4092618"/>
            <a:ext cx="2252960" cy="647415"/>
            <a:chOff x="4964421" y="4092618"/>
            <a:chExt cx="2252960" cy="647415"/>
          </a:xfrm>
        </p:grpSpPr>
        <p:grpSp>
          <p:nvGrpSpPr>
            <p:cNvPr id="216" name="Group 215">
              <a:extLst>
                <a:ext uri="{FF2B5EF4-FFF2-40B4-BE49-F238E27FC236}">
                  <a16:creationId xmlns:a16="http://schemas.microsoft.com/office/drawing/2014/main" id="{9D0F5D62-56EC-4523-8A2E-6CF588A4BDCD}"/>
                </a:ext>
              </a:extLst>
            </p:cNvPr>
            <p:cNvGrpSpPr/>
            <p:nvPr/>
          </p:nvGrpSpPr>
          <p:grpSpPr>
            <a:xfrm>
              <a:off x="4964421" y="4369655"/>
              <a:ext cx="2252960" cy="370378"/>
              <a:chOff x="4964421" y="1118427"/>
              <a:chExt cx="2252960" cy="370378"/>
            </a:xfrm>
          </p:grpSpPr>
          <p:sp>
            <p:nvSpPr>
              <p:cNvPr id="217" name="Rounded Rectangle 140">
                <a:extLst>
                  <a:ext uri="{FF2B5EF4-FFF2-40B4-BE49-F238E27FC236}">
                    <a16:creationId xmlns:a16="http://schemas.microsoft.com/office/drawing/2014/main" id="{6682C199-68DF-4B20-BAD5-D317ACAB00F9}"/>
                  </a:ext>
                </a:extLst>
              </p:cNvPr>
              <p:cNvSpPr/>
              <p:nvPr/>
            </p:nvSpPr>
            <p:spPr>
              <a:xfrm flipH="1">
                <a:off x="5004229" y="1118427"/>
                <a:ext cx="2173344" cy="370378"/>
              </a:xfrm>
              <a:prstGeom prst="roundRect">
                <a:avLst>
                  <a:gd name="adj" fmla="val 50000"/>
                </a:avLst>
              </a:prstGeom>
              <a:solidFill>
                <a:srgbClr val="2FB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D3249DC1-76B1-4B55-9C58-C353FF976D06}"/>
                  </a:ext>
                </a:extLst>
              </p:cNvPr>
              <p:cNvSpPr txBox="1"/>
              <p:nvPr/>
            </p:nvSpPr>
            <p:spPr>
              <a:xfrm flipH="1">
                <a:off x="4964421" y="1137930"/>
                <a:ext cx="2252960" cy="33137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Endothelial Dysfunction</a:t>
                </a:r>
              </a:p>
            </p:txBody>
          </p:sp>
        </p:grpSp>
        <p:cxnSp>
          <p:nvCxnSpPr>
            <p:cNvPr id="220" name="Straight Connector 219">
              <a:extLst>
                <a:ext uri="{FF2B5EF4-FFF2-40B4-BE49-F238E27FC236}">
                  <a16:creationId xmlns:a16="http://schemas.microsoft.com/office/drawing/2014/main" id="{97ADAF63-DD74-475D-87BC-90AD976797CB}"/>
                </a:ext>
              </a:extLst>
            </p:cNvPr>
            <p:cNvCxnSpPr>
              <a:cxnSpLocks/>
            </p:cNvCxnSpPr>
            <p:nvPr/>
          </p:nvCxnSpPr>
          <p:spPr>
            <a:xfrm>
              <a:off x="6096000" y="4092618"/>
              <a:ext cx="0" cy="268591"/>
            </a:xfrm>
            <a:prstGeom prst="line">
              <a:avLst/>
            </a:prstGeom>
            <a:noFill/>
            <a:ln w="12700">
              <a:solidFill>
                <a:srgbClr val="002060"/>
              </a:solidFill>
              <a:headEnd type="oval"/>
            </a:ln>
          </p:spPr>
          <p:style>
            <a:lnRef idx="2">
              <a:schemeClr val="accent1">
                <a:shade val="50000"/>
              </a:schemeClr>
            </a:lnRef>
            <a:fillRef idx="1">
              <a:schemeClr val="accent1"/>
            </a:fillRef>
            <a:effectRef idx="0">
              <a:schemeClr val="accent1"/>
            </a:effectRef>
            <a:fontRef idx="minor">
              <a:schemeClr val="lt1"/>
            </a:fontRef>
          </p:style>
        </p:cxnSp>
      </p:grpSp>
      <p:sp>
        <p:nvSpPr>
          <p:cNvPr id="20" name="Rettangolo 4">
            <a:extLst>
              <a:ext uri="{FF2B5EF4-FFF2-40B4-BE49-F238E27FC236}">
                <a16:creationId xmlns:a16="http://schemas.microsoft.com/office/drawing/2014/main" id="{2331B3A4-2E41-4408-B15A-070D684A45AD}"/>
              </a:ext>
            </a:extLst>
          </p:cNvPr>
          <p:cNvSpPr/>
          <p:nvPr/>
        </p:nvSpPr>
        <p:spPr>
          <a:xfrm>
            <a:off x="514457" y="5334339"/>
            <a:ext cx="2589836" cy="632737"/>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400"/>
              </a:lnSpc>
              <a:spcBef>
                <a:spcPts val="0"/>
              </a:spcBef>
              <a:spcAft>
                <a:spcPts val="60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IR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plays a major role as the underlying cause for the development of METS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1" name="Rettangolo 4">
            <a:extLst>
              <a:ext uri="{FF2B5EF4-FFF2-40B4-BE49-F238E27FC236}">
                <a16:creationId xmlns:a16="http://schemas.microsoft.com/office/drawing/2014/main" id="{CCEB5351-ADE0-4376-AABD-875AFCB623DB}"/>
              </a:ext>
            </a:extLst>
          </p:cNvPr>
          <p:cNvSpPr/>
          <p:nvPr/>
        </p:nvSpPr>
        <p:spPr>
          <a:xfrm>
            <a:off x="3302278" y="5376942"/>
            <a:ext cx="2635644" cy="810478"/>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 is also an essential requirement for the excess accumulation of hepatic fat in NAFLD. </a:t>
            </a:r>
          </a:p>
        </p:txBody>
      </p:sp>
      <p:sp>
        <p:nvSpPr>
          <p:cNvPr id="222" name="Rettangolo 4">
            <a:extLst>
              <a:ext uri="{FF2B5EF4-FFF2-40B4-BE49-F238E27FC236}">
                <a16:creationId xmlns:a16="http://schemas.microsoft.com/office/drawing/2014/main" id="{AA468859-CA68-47EB-9FC2-31B529B5CEEF}"/>
              </a:ext>
            </a:extLst>
          </p:cNvPr>
          <p:cNvSpPr/>
          <p:nvPr/>
        </p:nvSpPr>
        <p:spPr>
          <a:xfrm>
            <a:off x="6175710" y="5521586"/>
            <a:ext cx="5519170" cy="630942"/>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findings fit with the hypothesis that NAFLD may contribute to a higher risk of cardiovascular disease as a component of METS, although the hypothesis that NAFLD may itself induce or worsen IR cannot be excluded.</a:t>
            </a:r>
          </a:p>
        </p:txBody>
      </p:sp>
      <p:grpSp>
        <p:nvGrpSpPr>
          <p:cNvPr id="10" name="Group 9">
            <a:extLst>
              <a:ext uri="{FF2B5EF4-FFF2-40B4-BE49-F238E27FC236}">
                <a16:creationId xmlns:a16="http://schemas.microsoft.com/office/drawing/2014/main" id="{6C2C49AC-75A7-4E69-8C66-D394C301101E}"/>
              </a:ext>
            </a:extLst>
          </p:cNvPr>
          <p:cNvGrpSpPr/>
          <p:nvPr/>
        </p:nvGrpSpPr>
        <p:grpSpPr>
          <a:xfrm>
            <a:off x="6091887" y="4827106"/>
            <a:ext cx="3198383" cy="1443168"/>
            <a:chOff x="6091887" y="4827106"/>
            <a:chExt cx="3198383" cy="1443168"/>
          </a:xfrm>
        </p:grpSpPr>
        <p:grpSp>
          <p:nvGrpSpPr>
            <p:cNvPr id="227" name="Group 226">
              <a:extLst>
                <a:ext uri="{FF2B5EF4-FFF2-40B4-BE49-F238E27FC236}">
                  <a16:creationId xmlns:a16="http://schemas.microsoft.com/office/drawing/2014/main" id="{C9F68FE4-6F09-42FA-803B-28849A6AC096}"/>
                </a:ext>
              </a:extLst>
            </p:cNvPr>
            <p:cNvGrpSpPr/>
            <p:nvPr/>
          </p:nvGrpSpPr>
          <p:grpSpPr>
            <a:xfrm>
              <a:off x="8580320" y="4827106"/>
              <a:ext cx="709950" cy="709950"/>
              <a:chOff x="7407575" y="1759478"/>
              <a:chExt cx="857445" cy="857445"/>
            </a:xfrm>
          </p:grpSpPr>
          <p:sp>
            <p:nvSpPr>
              <p:cNvPr id="228" name="Oval 227">
                <a:extLst>
                  <a:ext uri="{FF2B5EF4-FFF2-40B4-BE49-F238E27FC236}">
                    <a16:creationId xmlns:a16="http://schemas.microsoft.com/office/drawing/2014/main" id="{2C3E860B-8C96-4AC6-B258-210ACBD87305}"/>
                  </a:ext>
                </a:extLst>
              </p:cNvPr>
              <p:cNvSpPr/>
              <p:nvPr/>
            </p:nvSpPr>
            <p:spPr>
              <a:xfrm>
                <a:off x="7407575" y="1759478"/>
                <a:ext cx="857445" cy="857445"/>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9" name="Oval 228">
                <a:extLst>
                  <a:ext uri="{FF2B5EF4-FFF2-40B4-BE49-F238E27FC236}">
                    <a16:creationId xmlns:a16="http://schemas.microsoft.com/office/drawing/2014/main" id="{966A3312-FD29-42B4-B3F4-37DBB9CD2A10}"/>
                  </a:ext>
                </a:extLst>
              </p:cNvPr>
              <p:cNvSpPr/>
              <p:nvPr/>
            </p:nvSpPr>
            <p:spPr>
              <a:xfrm>
                <a:off x="7472841" y="1824745"/>
                <a:ext cx="726910" cy="726910"/>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30" name="Picture 229">
                <a:extLst>
                  <a:ext uri="{FF2B5EF4-FFF2-40B4-BE49-F238E27FC236}">
                    <a16:creationId xmlns:a16="http://schemas.microsoft.com/office/drawing/2014/main" id="{1677C4B5-CFF7-47A2-9515-569EA6CE7C8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622145" y="1966954"/>
                <a:ext cx="442492" cy="442492"/>
              </a:xfrm>
              <a:prstGeom prst="rect">
                <a:avLst/>
              </a:prstGeom>
            </p:spPr>
          </p:pic>
        </p:grpSp>
        <p:cxnSp>
          <p:nvCxnSpPr>
            <p:cNvPr id="243" name="Straight Connector 242">
              <a:extLst>
                <a:ext uri="{FF2B5EF4-FFF2-40B4-BE49-F238E27FC236}">
                  <a16:creationId xmlns:a16="http://schemas.microsoft.com/office/drawing/2014/main" id="{69F96168-E11C-4775-AFA8-7314F42AB696}"/>
                </a:ext>
              </a:extLst>
            </p:cNvPr>
            <p:cNvCxnSpPr/>
            <p:nvPr/>
          </p:nvCxnSpPr>
          <p:spPr>
            <a:xfrm>
              <a:off x="6091887" y="5483015"/>
              <a:ext cx="0" cy="7872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3">
            <a:extLst>
              <a:ext uri="{FF2B5EF4-FFF2-40B4-BE49-F238E27FC236}">
                <a16:creationId xmlns:a16="http://schemas.microsoft.com/office/drawing/2014/main" id="{DB14D060-1205-4450-B050-52CE026A195F}"/>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solidFill>
                  <a:schemeClr val="tx1"/>
                </a:solidFill>
              </a:rPr>
              <a:pPr algn="ctr"/>
              <a:t>33</a:t>
            </a:fld>
            <a:endParaRPr lang="en-IN" b="1" dirty="0">
              <a:solidFill>
                <a:schemeClr val="tx1"/>
              </a:solidFill>
            </a:endParaRPr>
          </a:p>
        </p:txBody>
      </p:sp>
    </p:spTree>
    <p:extLst>
      <p:ext uri="{BB962C8B-B14F-4D97-AF65-F5344CB8AC3E}">
        <p14:creationId xmlns:p14="http://schemas.microsoft.com/office/powerpoint/2010/main" val="392161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 calcmode="lin" valueType="num">
                                      <p:cBhvr additive="base">
                                        <p:cTn id="12" dur="500" fill="hold"/>
                                        <p:tgtEl>
                                          <p:spTgt spid="183"/>
                                        </p:tgtEl>
                                        <p:attrNameLst>
                                          <p:attrName>ppt_x</p:attrName>
                                        </p:attrNameLst>
                                      </p:cBhvr>
                                      <p:tavLst>
                                        <p:tav tm="0">
                                          <p:val>
                                            <p:strVal val="#ppt_x"/>
                                          </p:val>
                                        </p:tav>
                                        <p:tav tm="100000">
                                          <p:val>
                                            <p:strVal val="#ppt_x"/>
                                          </p:val>
                                        </p:tav>
                                      </p:tavLst>
                                    </p:anim>
                                    <p:anim calcmode="lin" valueType="num">
                                      <p:cBhvr additive="base">
                                        <p:cTn id="13"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1"/>
                                        </p:tgtEl>
                                        <p:attrNameLst>
                                          <p:attrName>style.visibility</p:attrName>
                                        </p:attrNameLst>
                                      </p:cBhvr>
                                      <p:to>
                                        <p:strVal val="visible"/>
                                      </p:to>
                                    </p:set>
                                    <p:animEffect transition="in" filter="fade">
                                      <p:cBhvr>
                                        <p:cTn id="23" dur="500"/>
                                        <p:tgtEl>
                                          <p:spTgt spid="22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22"/>
                                        </p:tgtEl>
                                        <p:attrNameLst>
                                          <p:attrName>style.visibility</p:attrName>
                                        </p:attrNameLst>
                                      </p:cBhvr>
                                      <p:to>
                                        <p:strVal val="visible"/>
                                      </p:to>
                                    </p:set>
                                    <p:animEffect transition="in" filter="fade">
                                      <p:cBhvr>
                                        <p:cTn id="31"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1" grpId="0"/>
      <p:bldP spid="2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88BB65-D171-424B-852E-C6B138F22FDF}"/>
              </a:ext>
            </a:extLst>
          </p:cNvPr>
          <p:cNvSpPr/>
          <p:nvPr/>
        </p:nvSpPr>
        <p:spPr>
          <a:xfrm flipH="1">
            <a:off x="0" y="3669410"/>
            <a:ext cx="12192000" cy="3188590"/>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9" name="Group 78"/>
          <p:cNvGrpSpPr/>
          <p:nvPr/>
        </p:nvGrpSpPr>
        <p:grpSpPr>
          <a:xfrm>
            <a:off x="1896372" y="456289"/>
            <a:ext cx="8399256" cy="0"/>
            <a:chOff x="2590341" y="565620"/>
            <a:chExt cx="16367772" cy="0"/>
          </a:xfrm>
        </p:grpSpPr>
        <p:cxnSp>
          <p:nvCxnSpPr>
            <p:cNvPr id="80" name="Straight Connector 79"/>
            <p:cNvCxnSpPr/>
            <p:nvPr/>
          </p:nvCxnSpPr>
          <p:spPr>
            <a:xfrm>
              <a:off x="13841151" y="565620"/>
              <a:ext cx="5116962" cy="0"/>
            </a:xfrm>
            <a:prstGeom prst="line">
              <a:avLst/>
            </a:prstGeom>
            <a:ln w="12700">
              <a:gradFill>
                <a:gsLst>
                  <a:gs pos="0">
                    <a:schemeClr val="bg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p:cNvCxnSpPr>
            <p:nvPr/>
          </p:nvCxnSpPr>
          <p:spPr>
            <a:xfrm>
              <a:off x="2590341" y="565620"/>
              <a:ext cx="51169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2" name="Rectangle 81">
            <a:extLst>
              <a:ext uri="{FF2B5EF4-FFF2-40B4-BE49-F238E27FC236}">
                <a16:creationId xmlns:a16="http://schemas.microsoft.com/office/drawing/2014/main" id="{9AB61797-D454-4835-AF2B-BE7AD5AC0D4F}"/>
              </a:ext>
            </a:extLst>
          </p:cNvPr>
          <p:cNvSpPr/>
          <p:nvPr/>
        </p:nvSpPr>
        <p:spPr>
          <a:xfrm>
            <a:off x="3032621" y="134733"/>
            <a:ext cx="6126758" cy="86177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MECHANISMS OF</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t>HEPATIC FAT ACCUMULATION</a:t>
            </a:r>
            <a:endParaRPr kumimoji="0" lang="it-IT"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5B22FD91-6D17-489E-8907-FDFE26CA6BC3}"/>
              </a:ext>
            </a:extLst>
          </p:cNvPr>
          <p:cNvGrpSpPr/>
          <p:nvPr/>
        </p:nvGrpSpPr>
        <p:grpSpPr>
          <a:xfrm>
            <a:off x="1997215" y="1371580"/>
            <a:ext cx="8197571" cy="4424369"/>
            <a:chOff x="1997215" y="1371580"/>
            <a:chExt cx="8197571" cy="4424369"/>
          </a:xfrm>
        </p:grpSpPr>
        <p:sp>
          <p:nvSpPr>
            <p:cNvPr id="112" name="Rounded Rectangle 205">
              <a:extLst>
                <a:ext uri="{FF2B5EF4-FFF2-40B4-BE49-F238E27FC236}">
                  <a16:creationId xmlns:a16="http://schemas.microsoft.com/office/drawing/2014/main" id="{A1C32263-0782-4633-9AB9-E61CCA18E1E9}"/>
                </a:ext>
              </a:extLst>
            </p:cNvPr>
            <p:cNvSpPr/>
            <p:nvPr/>
          </p:nvSpPr>
          <p:spPr>
            <a:xfrm>
              <a:off x="1997215" y="1371580"/>
              <a:ext cx="8197571" cy="4424369"/>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ounded Rectangle 111">
              <a:extLst>
                <a:ext uri="{FF2B5EF4-FFF2-40B4-BE49-F238E27FC236}">
                  <a16:creationId xmlns:a16="http://schemas.microsoft.com/office/drawing/2014/main" id="{49E1E4AA-B0DB-4FD8-AB64-9B036A49DE55}"/>
                </a:ext>
              </a:extLst>
            </p:cNvPr>
            <p:cNvSpPr/>
            <p:nvPr/>
          </p:nvSpPr>
          <p:spPr>
            <a:xfrm>
              <a:off x="2535943" y="3846709"/>
              <a:ext cx="1414630" cy="172246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11">
              <a:extLst>
                <a:ext uri="{FF2B5EF4-FFF2-40B4-BE49-F238E27FC236}">
                  <a16:creationId xmlns:a16="http://schemas.microsoft.com/office/drawing/2014/main" id="{6EDB83A6-5F74-4624-A669-E33465644310}"/>
                </a:ext>
              </a:extLst>
            </p:cNvPr>
            <p:cNvSpPr/>
            <p:nvPr/>
          </p:nvSpPr>
          <p:spPr>
            <a:xfrm>
              <a:off x="2535943" y="1530906"/>
              <a:ext cx="1414630" cy="116025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7" name="Picture 326">
              <a:extLst>
                <a:ext uri="{FF2B5EF4-FFF2-40B4-BE49-F238E27FC236}">
                  <a16:creationId xmlns:a16="http://schemas.microsoft.com/office/drawing/2014/main" id="{CC5739C2-DD9A-42B6-A101-51AA926BC1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64242" y="2037408"/>
              <a:ext cx="4193946" cy="3092254"/>
            </a:xfrm>
            <a:prstGeom prst="rect">
              <a:avLst/>
            </a:prstGeom>
          </p:spPr>
        </p:pic>
        <p:grpSp>
          <p:nvGrpSpPr>
            <p:cNvPr id="10" name="Group 9"/>
            <p:cNvGrpSpPr/>
            <p:nvPr/>
          </p:nvGrpSpPr>
          <p:grpSpPr>
            <a:xfrm>
              <a:off x="5016005" y="4126837"/>
              <a:ext cx="1081158" cy="451406"/>
              <a:chOff x="9874751" y="2564808"/>
              <a:chExt cx="1081158" cy="451406"/>
            </a:xfrm>
          </p:grpSpPr>
          <p:sp>
            <p:nvSpPr>
              <p:cNvPr id="332"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decreased </a:t>
                </a:r>
                <a:b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oxidation</a:t>
                </a:r>
              </a:p>
            </p:txBody>
          </p:sp>
        </p:grpSp>
        <p:grpSp>
          <p:nvGrpSpPr>
            <p:cNvPr id="373" name="Group 372"/>
            <p:cNvGrpSpPr/>
            <p:nvPr/>
          </p:nvGrpSpPr>
          <p:grpSpPr>
            <a:xfrm>
              <a:off x="6278939" y="2674764"/>
              <a:ext cx="1486870" cy="288613"/>
              <a:chOff x="9671895" y="2644360"/>
              <a:chExt cx="1486870" cy="288613"/>
            </a:xfrm>
          </p:grpSpPr>
          <p:sp>
            <p:nvSpPr>
              <p:cNvPr id="374" name="Rectangle: Rounded Corners 81">
                <a:extLst>
                  <a:ext uri="{FF2B5EF4-FFF2-40B4-BE49-F238E27FC236}">
                    <a16:creationId xmlns:a16="http://schemas.microsoft.com/office/drawing/2014/main" id="{3749AE3B-105B-4CC7-981C-B58929F417AE}"/>
                  </a:ext>
                </a:extLst>
              </p:cNvPr>
              <p:cNvSpPr/>
              <p:nvPr/>
            </p:nvSpPr>
            <p:spPr>
              <a:xfrm>
                <a:off x="9724510" y="2647358"/>
                <a:ext cx="1381642" cy="285615"/>
              </a:xfrm>
              <a:prstGeom prst="roundRect">
                <a:avLst/>
              </a:prstGeom>
              <a:solidFill>
                <a:srgbClr val="002060"/>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Rettangolo 4">
                <a:extLst>
                  <a:ext uri="{FF2B5EF4-FFF2-40B4-BE49-F238E27FC236}">
                    <a16:creationId xmlns:a16="http://schemas.microsoft.com/office/drawing/2014/main" id="{8348D1B3-783C-4F09-888C-7B4B99977CDA}"/>
                  </a:ext>
                </a:extLst>
              </p:cNvPr>
              <p:cNvSpPr/>
              <p:nvPr/>
            </p:nvSpPr>
            <p:spPr>
              <a:xfrm>
                <a:off x="9671895" y="2644360"/>
                <a:ext cx="1486870" cy="271869"/>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TRIGLYCERIDES</a:t>
                </a:r>
              </a:p>
            </p:txBody>
          </p:sp>
        </p:grpSp>
        <p:cxnSp>
          <p:nvCxnSpPr>
            <p:cNvPr id="377" name="Straight Arrow Connector 376">
              <a:extLst>
                <a:ext uri="{FF2B5EF4-FFF2-40B4-BE49-F238E27FC236}">
                  <a16:creationId xmlns:a16="http://schemas.microsoft.com/office/drawing/2014/main" id="{E31D7738-64A9-4A9D-A4CA-898822DD2E7C}"/>
                </a:ext>
              </a:extLst>
            </p:cNvPr>
            <p:cNvCxnSpPr>
              <a:cxnSpLocks/>
            </p:cNvCxnSpPr>
            <p:nvPr/>
          </p:nvCxnSpPr>
          <p:spPr>
            <a:xfrm flipV="1">
              <a:off x="5829764" y="3425733"/>
              <a:ext cx="161217" cy="12346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E31D7738-64A9-4A9D-A4CA-898822DD2E7C}"/>
                </a:ext>
              </a:extLst>
            </p:cNvPr>
            <p:cNvCxnSpPr>
              <a:cxnSpLocks/>
            </p:cNvCxnSpPr>
            <p:nvPr/>
          </p:nvCxnSpPr>
          <p:spPr>
            <a:xfrm flipH="1">
              <a:off x="5725285" y="2962926"/>
              <a:ext cx="276686" cy="318932"/>
            </a:xfrm>
            <a:prstGeom prst="straightConnector1">
              <a:avLst/>
            </a:prstGeom>
            <a:ln w="38100">
              <a:solidFill>
                <a:srgbClr val="52CDF9"/>
              </a:solidFill>
              <a:tailEnd type="triangle"/>
            </a:ln>
          </p:spPr>
          <p:style>
            <a:lnRef idx="1">
              <a:schemeClr val="accent1"/>
            </a:lnRef>
            <a:fillRef idx="0">
              <a:schemeClr val="accent1"/>
            </a:fillRef>
            <a:effectRef idx="0">
              <a:schemeClr val="accent1"/>
            </a:effectRef>
            <a:fontRef idx="minor">
              <a:schemeClr val="tx1"/>
            </a:fontRef>
          </p:style>
        </p:cxnSp>
        <p:grpSp>
          <p:nvGrpSpPr>
            <p:cNvPr id="382" name="Group 381"/>
            <p:cNvGrpSpPr/>
            <p:nvPr/>
          </p:nvGrpSpPr>
          <p:grpSpPr>
            <a:xfrm>
              <a:off x="5201404" y="2531950"/>
              <a:ext cx="1081158" cy="451406"/>
              <a:chOff x="9874751" y="2564808"/>
              <a:chExt cx="1081158" cy="451406"/>
            </a:xfrm>
          </p:grpSpPr>
          <p:sp>
            <p:nvSpPr>
              <p:cNvPr id="383"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novo lipogenesis</a:t>
                </a:r>
              </a:p>
            </p:txBody>
          </p:sp>
        </p:grpSp>
        <p:cxnSp>
          <p:nvCxnSpPr>
            <p:cNvPr id="389" name="Straight Arrow Connector 388">
              <a:extLst>
                <a:ext uri="{FF2B5EF4-FFF2-40B4-BE49-F238E27FC236}">
                  <a16:creationId xmlns:a16="http://schemas.microsoft.com/office/drawing/2014/main" id="{E31D7738-64A9-4A9D-A4CA-898822DD2E7C}"/>
                </a:ext>
              </a:extLst>
            </p:cNvPr>
            <p:cNvCxnSpPr>
              <a:cxnSpLocks/>
            </p:cNvCxnSpPr>
            <p:nvPr/>
          </p:nvCxnSpPr>
          <p:spPr>
            <a:xfrm flipV="1">
              <a:off x="6320564" y="2962927"/>
              <a:ext cx="274719" cy="21039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0" name="Group 389"/>
            <p:cNvGrpSpPr/>
            <p:nvPr/>
          </p:nvGrpSpPr>
          <p:grpSpPr>
            <a:xfrm>
              <a:off x="5902461" y="3129132"/>
              <a:ext cx="1081158" cy="285615"/>
              <a:chOff x="9874751" y="2647358"/>
              <a:chExt cx="1081158" cy="285615"/>
            </a:xfrm>
          </p:grpSpPr>
          <p:sp>
            <p:nvSpPr>
              <p:cNvPr id="391" name="Rectangle: Rounded Corners 81">
                <a:extLst>
                  <a:ext uri="{FF2B5EF4-FFF2-40B4-BE49-F238E27FC236}">
                    <a16:creationId xmlns:a16="http://schemas.microsoft.com/office/drawing/2014/main" id="{3749AE3B-105B-4CC7-981C-B58929F417AE}"/>
                  </a:ext>
                </a:extLst>
              </p:cNvPr>
              <p:cNvSpPr/>
              <p:nvPr/>
            </p:nvSpPr>
            <p:spPr>
              <a:xfrm>
                <a:off x="9874753" y="2647358"/>
                <a:ext cx="1081156" cy="285615"/>
              </a:xfrm>
              <a:prstGeom prst="roundRect">
                <a:avLst/>
              </a:prstGeom>
              <a:solidFill>
                <a:srgbClr val="064E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Rettangolo 4">
                <a:extLst>
                  <a:ext uri="{FF2B5EF4-FFF2-40B4-BE49-F238E27FC236}">
                    <a16:creationId xmlns:a16="http://schemas.microsoft.com/office/drawing/2014/main" id="{8348D1B3-783C-4F09-888C-7B4B99977CDA}"/>
                  </a:ext>
                </a:extLst>
              </p:cNvPr>
              <p:cNvSpPr/>
              <p:nvPr/>
            </p:nvSpPr>
            <p:spPr>
              <a:xfrm>
                <a:off x="9874751" y="2653885"/>
                <a:ext cx="1081158" cy="271869"/>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Esterification</a:t>
                </a:r>
              </a:p>
            </p:txBody>
          </p:sp>
        </p:grpSp>
        <p:cxnSp>
          <p:nvCxnSpPr>
            <p:cNvPr id="393" name="Straight Arrow Connector 392">
              <a:extLst>
                <a:ext uri="{FF2B5EF4-FFF2-40B4-BE49-F238E27FC236}">
                  <a16:creationId xmlns:a16="http://schemas.microsoft.com/office/drawing/2014/main" id="{E31D7738-64A9-4A9D-A4CA-898822DD2E7C}"/>
                </a:ext>
              </a:extLst>
            </p:cNvPr>
            <p:cNvCxnSpPr>
              <a:cxnSpLocks/>
              <a:stCxn id="409" idx="3"/>
            </p:cNvCxnSpPr>
            <p:nvPr/>
          </p:nvCxnSpPr>
          <p:spPr>
            <a:xfrm>
              <a:off x="3790164" y="2993302"/>
              <a:ext cx="1502193" cy="332879"/>
            </a:xfrm>
            <a:prstGeom prst="straightConnector1">
              <a:avLst/>
            </a:prstGeom>
            <a:ln w="38100">
              <a:solidFill>
                <a:srgbClr val="52CDF9"/>
              </a:solidFill>
              <a:tailEnd type="triangle"/>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E31D7738-64A9-4A9D-A4CA-898822DD2E7C}"/>
                </a:ext>
              </a:extLst>
            </p:cNvPr>
            <p:cNvCxnSpPr>
              <a:cxnSpLocks/>
              <a:stCxn id="371" idx="4"/>
            </p:cNvCxnSpPr>
            <p:nvPr/>
          </p:nvCxnSpPr>
          <p:spPr>
            <a:xfrm flipH="1">
              <a:off x="5534828" y="3823902"/>
              <a:ext cx="1" cy="316308"/>
            </a:xfrm>
            <a:prstGeom prst="straightConnector1">
              <a:avLst/>
            </a:prstGeom>
            <a:ln w="38100">
              <a:solidFill>
                <a:srgbClr val="52CDF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E31D7738-64A9-4A9D-A4CA-898822DD2E7C}"/>
                </a:ext>
              </a:extLst>
            </p:cNvPr>
            <p:cNvCxnSpPr>
              <a:cxnSpLocks/>
            </p:cNvCxnSpPr>
            <p:nvPr/>
          </p:nvCxnSpPr>
          <p:spPr>
            <a:xfrm flipV="1">
              <a:off x="3938912" y="3721399"/>
              <a:ext cx="1353445" cy="821596"/>
            </a:xfrm>
            <a:prstGeom prst="straightConnector1">
              <a:avLst/>
            </a:prstGeom>
            <a:ln w="38100">
              <a:solidFill>
                <a:srgbClr val="52CDF9"/>
              </a:solidFill>
              <a:tailEnd type="triangle"/>
            </a:ln>
          </p:spPr>
          <p:style>
            <a:lnRef idx="1">
              <a:schemeClr val="accent1"/>
            </a:lnRef>
            <a:fillRef idx="0">
              <a:schemeClr val="accent1"/>
            </a:fillRef>
            <a:effectRef idx="0">
              <a:schemeClr val="accent1"/>
            </a:effectRef>
            <a:fontRef idx="minor">
              <a:schemeClr val="tx1"/>
            </a:fontRef>
          </p:style>
        </p:cxnSp>
        <p:grpSp>
          <p:nvGrpSpPr>
            <p:cNvPr id="396" name="Group 395"/>
            <p:cNvGrpSpPr/>
            <p:nvPr/>
          </p:nvGrpSpPr>
          <p:grpSpPr>
            <a:xfrm>
              <a:off x="2868391" y="1933679"/>
              <a:ext cx="802348" cy="714032"/>
              <a:chOff x="1919288" y="1484314"/>
              <a:chExt cx="1355725" cy="1206500"/>
            </a:xfrm>
          </p:grpSpPr>
          <p:sp>
            <p:nvSpPr>
              <p:cNvPr id="397" name="Ovale 23">
                <a:extLst>
                  <a:ext uri="{FF2B5EF4-FFF2-40B4-BE49-F238E27FC236}">
                    <a16:creationId xmlns:a16="http://schemas.microsoft.com/office/drawing/2014/main" id="{04E3F9EE-A8A8-4429-AC15-EBA65A1886F9}"/>
                  </a:ext>
                </a:extLst>
              </p:cNvPr>
              <p:cNvSpPr/>
              <p:nvPr/>
            </p:nvSpPr>
            <p:spPr>
              <a:xfrm rot="2629656">
                <a:off x="2135188" y="1484314"/>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e 25">
                <a:extLst>
                  <a:ext uri="{FF2B5EF4-FFF2-40B4-BE49-F238E27FC236}">
                    <a16:creationId xmlns:a16="http://schemas.microsoft.com/office/drawing/2014/main" id="{998DE21B-E61B-4A28-B371-50C57DA9A017}"/>
                  </a:ext>
                </a:extLst>
              </p:cNvPr>
              <p:cNvSpPr/>
              <p:nvPr/>
            </p:nvSpPr>
            <p:spPr>
              <a:xfrm>
                <a:off x="2566988" y="1557338"/>
                <a:ext cx="635000" cy="419100"/>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e 28">
                <a:extLst>
                  <a:ext uri="{FF2B5EF4-FFF2-40B4-BE49-F238E27FC236}">
                    <a16:creationId xmlns:a16="http://schemas.microsoft.com/office/drawing/2014/main" id="{BFEB63F0-574F-43FC-A535-CE1F3D39E09F}"/>
                  </a:ext>
                </a:extLst>
              </p:cNvPr>
              <p:cNvSpPr>
                <a:spLocks noChangeArrowheads="1"/>
              </p:cNvSpPr>
              <p:nvPr/>
            </p:nvSpPr>
            <p:spPr bwMode="auto">
              <a:xfrm rot="3277394">
                <a:off x="2104232" y="2164557"/>
                <a:ext cx="630238" cy="422275"/>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e 26">
                <a:extLst>
                  <a:ext uri="{FF2B5EF4-FFF2-40B4-BE49-F238E27FC236}">
                    <a16:creationId xmlns:a16="http://schemas.microsoft.com/office/drawing/2014/main" id="{EA11CDE5-9622-400F-844A-F3ED513BCB6F}"/>
                  </a:ext>
                </a:extLst>
              </p:cNvPr>
              <p:cNvSpPr/>
              <p:nvPr/>
            </p:nvSpPr>
            <p:spPr>
              <a:xfrm rot="18961024">
                <a:off x="2424113" y="1989139"/>
                <a:ext cx="633412"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e 24">
                <a:extLst>
                  <a:ext uri="{FF2B5EF4-FFF2-40B4-BE49-F238E27FC236}">
                    <a16:creationId xmlns:a16="http://schemas.microsoft.com/office/drawing/2014/main" id="{EED9FCC3-1335-4DEC-8F0E-216FEDDE7B34}"/>
                  </a:ext>
                </a:extLst>
              </p:cNvPr>
              <p:cNvSpPr/>
              <p:nvPr/>
            </p:nvSpPr>
            <p:spPr>
              <a:xfrm>
                <a:off x="1919288" y="1773239"/>
                <a:ext cx="633412" cy="50323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e 27">
                <a:extLst>
                  <a:ext uri="{FF2B5EF4-FFF2-40B4-BE49-F238E27FC236}">
                    <a16:creationId xmlns:a16="http://schemas.microsoft.com/office/drawing/2014/main" id="{BF39C227-4CED-40F4-B289-84F61DDC1EE6}"/>
                  </a:ext>
                </a:extLst>
              </p:cNvPr>
              <p:cNvSpPr/>
              <p:nvPr/>
            </p:nvSpPr>
            <p:spPr>
              <a:xfrm rot="2190096">
                <a:off x="2640013" y="1989139"/>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3" name="CasellaDiTesto 29">
              <a:extLst>
                <a:ext uri="{FF2B5EF4-FFF2-40B4-BE49-F238E27FC236}">
                  <a16:creationId xmlns:a16="http://schemas.microsoft.com/office/drawing/2014/main" id="{768C039B-52AB-4664-AB47-77C233F47252}"/>
                </a:ext>
              </a:extLst>
            </p:cNvPr>
            <p:cNvSpPr txBox="1"/>
            <p:nvPr/>
          </p:nvSpPr>
          <p:spPr>
            <a:xfrm>
              <a:off x="2307768" y="1586885"/>
              <a:ext cx="1752600" cy="27699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Adipose </a:t>
              </a:r>
              <a:r>
                <a:rPr kumimoji="0" lang="it-IT" sz="1200" b="0" i="0" u="none" strike="noStrike" kern="1200" cap="none" spc="0" normalizeH="0" baseline="0" noProof="0" dirty="0" err="1">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tissue</a:t>
              </a:r>
              <a:endParaRPr kumimoji="0" lang="it-IT" sz="12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4" name="Group 43"/>
            <p:cNvGrpSpPr/>
            <p:nvPr/>
          </p:nvGrpSpPr>
          <p:grpSpPr>
            <a:xfrm>
              <a:off x="2357864" y="3898622"/>
              <a:ext cx="1783442" cy="1688360"/>
              <a:chOff x="1685450" y="3535088"/>
              <a:chExt cx="1783442" cy="1688360"/>
            </a:xfrm>
          </p:grpSpPr>
          <p:pic>
            <p:nvPicPr>
              <p:cNvPr id="404" name="Picture 2" descr="http://www.aicr.org/assets/images/photos/200px-wide/food/fats.jpg">
                <a:extLst>
                  <a:ext uri="{FF2B5EF4-FFF2-40B4-BE49-F238E27FC236}">
                    <a16:creationId xmlns:a16="http://schemas.microsoft.com/office/drawing/2014/main" id="{91B7E495-DBF0-4A37-9849-35F532A729F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156018" y="3535088"/>
                <a:ext cx="842306" cy="12339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 name="CasellaDiTesto 47">
                <a:extLst>
                  <a:ext uri="{FF2B5EF4-FFF2-40B4-BE49-F238E27FC236}">
                    <a16:creationId xmlns:a16="http://schemas.microsoft.com/office/drawing/2014/main" id="{A133CE7D-EFBE-47DE-9447-33072A611C9E}"/>
                  </a:ext>
                </a:extLst>
              </p:cNvPr>
              <p:cNvSpPr txBox="1">
                <a:spLocks noChangeArrowheads="1"/>
              </p:cNvSpPr>
              <p:nvPr/>
            </p:nvSpPr>
            <p:spPr bwMode="auto">
              <a:xfrm>
                <a:off x="1685450" y="4720746"/>
                <a:ext cx="1783442"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ts val="1600"/>
                  </a:lnSpc>
                  <a:spcBef>
                    <a:spcPct val="0"/>
                  </a:spcBef>
                  <a:spcAft>
                    <a:spcPct val="0"/>
                  </a:spcAft>
                  <a:buClrTx/>
                  <a:buSzTx/>
                  <a:buFont typeface="Arial" panose="020B0604020202020204" pitchFamily="34" charset="0"/>
                  <a:buNone/>
                  <a:tabLst/>
                  <a:defRPr/>
                </a:pPr>
                <a:r>
                  <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Times New Roman" panose="02020603050405020304" pitchFamily="18" charset="0"/>
                  </a:rPr>
                  <a:t>Excess </a:t>
                </a:r>
                <a:br>
                  <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Times New Roman" panose="02020603050405020304" pitchFamily="18" charset="0"/>
                  </a:rPr>
                </a:br>
                <a:r>
                  <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Times New Roman" panose="02020603050405020304" pitchFamily="18" charset="0"/>
                  </a:rPr>
                  <a:t>dietary fat</a:t>
                </a:r>
                <a:endParaRPr kumimoji="0" lang="it-IT" altLang="it-IT" sz="14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08" name="Group 407"/>
            <p:cNvGrpSpPr/>
            <p:nvPr/>
          </p:nvGrpSpPr>
          <p:grpSpPr>
            <a:xfrm>
              <a:off x="2709006" y="2767945"/>
              <a:ext cx="1081158" cy="451406"/>
              <a:chOff x="9874751" y="2564808"/>
              <a:chExt cx="1081158" cy="451406"/>
            </a:xfrm>
          </p:grpSpPr>
          <p:sp>
            <p:nvSpPr>
              <p:cNvPr id="409"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lipolysis</a:t>
                </a:r>
              </a:p>
            </p:txBody>
          </p:sp>
        </p:grpSp>
        <p:grpSp>
          <p:nvGrpSpPr>
            <p:cNvPr id="411" name="Group 410"/>
            <p:cNvGrpSpPr/>
            <p:nvPr/>
          </p:nvGrpSpPr>
          <p:grpSpPr>
            <a:xfrm>
              <a:off x="2709006" y="3260003"/>
              <a:ext cx="1081158" cy="451406"/>
              <a:chOff x="9874751" y="2564808"/>
              <a:chExt cx="1081158" cy="451406"/>
            </a:xfrm>
          </p:grpSpPr>
          <p:sp>
            <p:nvSpPr>
              <p:cNvPr id="412" name="Rectangle: Rounded Corners 81">
                <a:extLst>
                  <a:ext uri="{FF2B5EF4-FFF2-40B4-BE49-F238E27FC236}">
                    <a16:creationId xmlns:a16="http://schemas.microsoft.com/office/drawing/2014/main" id="{3749AE3B-105B-4CC7-981C-B58929F417AE}"/>
                  </a:ext>
                </a:extLst>
              </p:cNvPr>
              <p:cNvSpPr/>
              <p:nvPr/>
            </p:nvSpPr>
            <p:spPr>
              <a:xfrm>
                <a:off x="9874753" y="2581080"/>
                <a:ext cx="1081156" cy="418170"/>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 name="Rettangolo 4">
                <a:extLst>
                  <a:ext uri="{FF2B5EF4-FFF2-40B4-BE49-F238E27FC236}">
                    <a16:creationId xmlns:a16="http://schemas.microsoft.com/office/drawing/2014/main" id="{8348D1B3-783C-4F09-888C-7B4B99977CDA}"/>
                  </a:ext>
                </a:extLst>
              </p:cNvPr>
              <p:cNvSpPr/>
              <p:nvPr/>
            </p:nvSpPr>
            <p:spPr>
              <a:xfrm>
                <a:off x="9874751" y="2564808"/>
                <a:ext cx="108115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FFA efflux</a:t>
                </a:r>
              </a:p>
            </p:txBody>
          </p:sp>
        </p:grpSp>
        <p:grpSp>
          <p:nvGrpSpPr>
            <p:cNvPr id="54" name="Group 53"/>
            <p:cNvGrpSpPr/>
            <p:nvPr/>
          </p:nvGrpSpPr>
          <p:grpSpPr>
            <a:xfrm>
              <a:off x="5351617" y="1554159"/>
              <a:ext cx="2027440" cy="3122350"/>
              <a:chOff x="5082281" y="1554159"/>
              <a:chExt cx="2027440" cy="3122350"/>
            </a:xfrm>
          </p:grpSpPr>
          <p:cxnSp>
            <p:nvCxnSpPr>
              <p:cNvPr id="420" name="Connettore 2 38">
                <a:extLst>
                  <a:ext uri="{FF2B5EF4-FFF2-40B4-BE49-F238E27FC236}">
                    <a16:creationId xmlns:a16="http://schemas.microsoft.com/office/drawing/2014/main" id="{72292D33-DB49-4DD4-B67A-EBD1B4D19AD2}"/>
                  </a:ext>
                </a:extLst>
              </p:cNvPr>
              <p:cNvCxnSpPr>
                <a:cxnSpLocks noChangeShapeType="1"/>
                <a:stCxn id="545" idx="2"/>
              </p:cNvCxnSpPr>
              <p:nvPr/>
            </p:nvCxnSpPr>
            <p:spPr bwMode="auto">
              <a:xfrm flipH="1">
                <a:off x="6096000" y="2166404"/>
                <a:ext cx="1" cy="31025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44" name="Group 543"/>
              <p:cNvGrpSpPr/>
              <p:nvPr/>
            </p:nvGrpSpPr>
            <p:grpSpPr>
              <a:xfrm>
                <a:off x="5082281" y="1554159"/>
                <a:ext cx="2027440" cy="612245"/>
                <a:chOff x="9401611" y="2484043"/>
                <a:chExt cx="2027440" cy="612245"/>
              </a:xfrm>
            </p:grpSpPr>
            <p:sp>
              <p:nvSpPr>
                <p:cNvPr id="545" name="Rectangle: Rounded Corners 81">
                  <a:extLst>
                    <a:ext uri="{FF2B5EF4-FFF2-40B4-BE49-F238E27FC236}">
                      <a16:creationId xmlns:a16="http://schemas.microsoft.com/office/drawing/2014/main" id="{3749AE3B-105B-4CC7-981C-B58929F417AE}"/>
                    </a:ext>
                  </a:extLst>
                </p:cNvPr>
                <p:cNvSpPr/>
                <p:nvPr/>
              </p:nvSpPr>
              <p:spPr>
                <a:xfrm>
                  <a:off x="9401611" y="2484043"/>
                  <a:ext cx="2027440" cy="612245"/>
                </a:xfrm>
                <a:prstGeom prst="roundRect">
                  <a:avLst/>
                </a:prstGeom>
                <a:solidFill>
                  <a:srgbClr val="002060"/>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Rettangolo 4">
                  <a:extLst>
                    <a:ext uri="{FF2B5EF4-FFF2-40B4-BE49-F238E27FC236}">
                      <a16:creationId xmlns:a16="http://schemas.microsoft.com/office/drawing/2014/main" id="{8348D1B3-783C-4F09-888C-7B4B99977CDA}"/>
                    </a:ext>
                  </a:extLst>
                </p:cNvPr>
                <p:cNvSpPr/>
                <p:nvPr/>
              </p:nvSpPr>
              <p:spPr>
                <a:xfrm>
                  <a:off x="9419736" y="2561255"/>
                  <a:ext cx="1991188"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INSULIN RESISTANCE</a:t>
                  </a:r>
                  <a:b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I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Hyperglycaemia</a:t>
                  </a:r>
                </a:p>
              </p:txBody>
            </p:sp>
          </p:grpSp>
          <p:cxnSp>
            <p:nvCxnSpPr>
              <p:cNvPr id="186" name="Connettore 2 38">
                <a:extLst>
                  <a:ext uri="{FF2B5EF4-FFF2-40B4-BE49-F238E27FC236}">
                    <a16:creationId xmlns:a16="http://schemas.microsoft.com/office/drawing/2014/main" id="{B07F2178-E655-4371-BC4E-D979CE0840F1}"/>
                  </a:ext>
                </a:extLst>
              </p:cNvPr>
              <p:cNvCxnSpPr>
                <a:cxnSpLocks noChangeShapeType="1"/>
              </p:cNvCxnSpPr>
              <p:nvPr/>
            </p:nvCxnSpPr>
            <p:spPr bwMode="auto">
              <a:xfrm flipH="1">
                <a:off x="6096001" y="4268263"/>
                <a:ext cx="1" cy="408246"/>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5157532" y="3224725"/>
              <a:ext cx="754822" cy="599177"/>
              <a:chOff x="11521080" y="2590471"/>
              <a:chExt cx="754822" cy="599177"/>
            </a:xfrm>
          </p:grpSpPr>
          <p:sp>
            <p:nvSpPr>
              <p:cNvPr id="550" name="Oval 549">
                <a:extLst>
                  <a:ext uri="{FF2B5EF4-FFF2-40B4-BE49-F238E27FC236}">
                    <a16:creationId xmlns:a16="http://schemas.microsoft.com/office/drawing/2014/main" id="{07207EBA-BC60-4DB1-B525-0929174C145E}"/>
                  </a:ext>
                </a:extLst>
              </p:cNvPr>
              <p:cNvSpPr/>
              <p:nvPr/>
            </p:nvSpPr>
            <p:spPr>
              <a:xfrm>
                <a:off x="11598788" y="2590471"/>
                <a:ext cx="599177" cy="599177"/>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1" name="TextBox 342">
                <a:extLst>
                  <a:ext uri="{FF2B5EF4-FFF2-40B4-BE49-F238E27FC236}">
                    <a16:creationId xmlns:a16="http://schemas.microsoft.com/office/drawing/2014/main" id="{75D4BE6C-A3A3-4A9A-9DF9-76963759DF23}"/>
                  </a:ext>
                </a:extLst>
              </p:cNvPr>
              <p:cNvSpPr txBox="1"/>
              <p:nvPr/>
            </p:nvSpPr>
            <p:spPr>
              <a:xfrm>
                <a:off x="11521080" y="2740047"/>
                <a:ext cx="754822" cy="2975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 FFA </a:t>
                </a:r>
              </a:p>
            </p:txBody>
          </p:sp>
        </p:grpSp>
        <p:cxnSp>
          <p:nvCxnSpPr>
            <p:cNvPr id="552" name="Connettore 2 38">
              <a:extLst>
                <a:ext uri="{FF2B5EF4-FFF2-40B4-BE49-F238E27FC236}">
                  <a16:creationId xmlns:a16="http://schemas.microsoft.com/office/drawing/2014/main" id="{72292D33-DB49-4DD4-B67A-EBD1B4D19AD2}"/>
                </a:ext>
              </a:extLst>
            </p:cNvPr>
            <p:cNvCxnSpPr>
              <a:cxnSpLocks noChangeShapeType="1"/>
              <a:stCxn id="545" idx="1"/>
            </p:cNvCxnSpPr>
            <p:nvPr/>
          </p:nvCxnSpPr>
          <p:spPr bwMode="auto">
            <a:xfrm flipH="1">
              <a:off x="3975426" y="1860282"/>
              <a:ext cx="1376191" cy="574971"/>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1" name="Connettore 2 5">
              <a:extLst>
                <a:ext uri="{FF2B5EF4-FFF2-40B4-BE49-F238E27FC236}">
                  <a16:creationId xmlns:a16="http://schemas.microsoft.com/office/drawing/2014/main" id="{31195708-0E31-4298-B3C4-AB43477C4998}"/>
                </a:ext>
              </a:extLst>
            </p:cNvPr>
            <p:cNvCxnSpPr/>
            <p:nvPr/>
          </p:nvCxnSpPr>
          <p:spPr>
            <a:xfrm flipH="1">
              <a:off x="8427636" y="2649814"/>
              <a:ext cx="482048" cy="183644"/>
            </a:xfrm>
            <a:prstGeom prst="straightConnector1">
              <a:avLst/>
            </a:prstGeom>
            <a:ln w="1905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2" name="Connettore 2 7">
              <a:extLst>
                <a:ext uri="{FF2B5EF4-FFF2-40B4-BE49-F238E27FC236}">
                  <a16:creationId xmlns:a16="http://schemas.microsoft.com/office/drawing/2014/main" id="{E0E3F027-2EDC-4882-A197-DA64E334B5FB}"/>
                </a:ext>
              </a:extLst>
            </p:cNvPr>
            <p:cNvCxnSpPr>
              <a:stCxn id="675" idx="1"/>
            </p:cNvCxnSpPr>
            <p:nvPr/>
          </p:nvCxnSpPr>
          <p:spPr>
            <a:xfrm flipH="1" flipV="1">
              <a:off x="7356898" y="2130555"/>
              <a:ext cx="178893" cy="342879"/>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Connettore 2 9">
              <a:extLst>
                <a:ext uri="{FF2B5EF4-FFF2-40B4-BE49-F238E27FC236}">
                  <a16:creationId xmlns:a16="http://schemas.microsoft.com/office/drawing/2014/main" id="{A04E03FB-604C-441F-AE10-2344E2A48D35}"/>
                </a:ext>
              </a:extLst>
            </p:cNvPr>
            <p:cNvCxnSpPr/>
            <p:nvPr/>
          </p:nvCxnSpPr>
          <p:spPr>
            <a:xfrm flipH="1" flipV="1">
              <a:off x="7386982" y="1763588"/>
              <a:ext cx="1505596" cy="597203"/>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5" name="CasellaDiTesto 29">
              <a:extLst>
                <a:ext uri="{FF2B5EF4-FFF2-40B4-BE49-F238E27FC236}">
                  <a16:creationId xmlns:a16="http://schemas.microsoft.com/office/drawing/2014/main" id="{768C039B-52AB-4664-AB47-77C233F47252}"/>
                </a:ext>
              </a:extLst>
            </p:cNvPr>
            <p:cNvSpPr txBox="1"/>
            <p:nvPr/>
          </p:nvSpPr>
          <p:spPr>
            <a:xfrm>
              <a:off x="7535792" y="2334934"/>
              <a:ext cx="1072364" cy="27699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INSULIN↑</a:t>
              </a:r>
            </a:p>
          </p:txBody>
        </p:sp>
        <p:grpSp>
          <p:nvGrpSpPr>
            <p:cNvPr id="190" name="Group 189">
              <a:extLst>
                <a:ext uri="{FF2B5EF4-FFF2-40B4-BE49-F238E27FC236}">
                  <a16:creationId xmlns:a16="http://schemas.microsoft.com/office/drawing/2014/main" id="{AD9C1418-0D43-47EB-B542-A21277B8100B}"/>
                </a:ext>
              </a:extLst>
            </p:cNvPr>
            <p:cNvGrpSpPr/>
            <p:nvPr/>
          </p:nvGrpSpPr>
          <p:grpSpPr>
            <a:xfrm>
              <a:off x="5740936" y="5085821"/>
              <a:ext cx="1256038" cy="459988"/>
              <a:chOff x="9787312" y="2560171"/>
              <a:chExt cx="1256038" cy="459988"/>
            </a:xfrm>
          </p:grpSpPr>
          <p:sp>
            <p:nvSpPr>
              <p:cNvPr id="191" name="Rectangle: Rounded Corners 81">
                <a:extLst>
                  <a:ext uri="{FF2B5EF4-FFF2-40B4-BE49-F238E27FC236}">
                    <a16:creationId xmlns:a16="http://schemas.microsoft.com/office/drawing/2014/main" id="{4F29DD4D-5364-47EB-AA51-2C8B140E6A1A}"/>
                  </a:ext>
                </a:extLst>
              </p:cNvPr>
              <p:cNvSpPr/>
              <p:nvPr/>
            </p:nvSpPr>
            <p:spPr>
              <a:xfrm>
                <a:off x="9787312" y="2560171"/>
                <a:ext cx="1256038" cy="459988"/>
              </a:xfrm>
              <a:prstGeom prst="roundRect">
                <a:avLst/>
              </a:pr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ttangolo 4">
                <a:extLst>
                  <a:ext uri="{FF2B5EF4-FFF2-40B4-BE49-F238E27FC236}">
                    <a16:creationId xmlns:a16="http://schemas.microsoft.com/office/drawing/2014/main" id="{D6E28949-282C-4AB6-BB42-A4E6D1D30002}"/>
                  </a:ext>
                </a:extLst>
              </p:cNvPr>
              <p:cNvSpPr/>
              <p:nvPr/>
            </p:nvSpPr>
            <p:spPr>
              <a:xfrm>
                <a:off x="9856562" y="2567006"/>
                <a:ext cx="1117536"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Atherogenic </a:t>
                </a:r>
                <a:r>
                  <a:rPr kumimoji="0" lang="en-IN"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dyslipidemia</a:t>
                </a:r>
                <a:endParaRPr kumimoji="0" lang="en-I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94" name="Group 193">
              <a:extLst>
                <a:ext uri="{FF2B5EF4-FFF2-40B4-BE49-F238E27FC236}">
                  <a16:creationId xmlns:a16="http://schemas.microsoft.com/office/drawing/2014/main" id="{0F217AD7-63A7-43AB-BD8F-B90873AB9DB4}"/>
                </a:ext>
              </a:extLst>
            </p:cNvPr>
            <p:cNvGrpSpPr/>
            <p:nvPr/>
          </p:nvGrpSpPr>
          <p:grpSpPr>
            <a:xfrm>
              <a:off x="5897115" y="4683288"/>
              <a:ext cx="943680" cy="295180"/>
              <a:chOff x="9943491" y="2642576"/>
              <a:chExt cx="943680" cy="295180"/>
            </a:xfrm>
          </p:grpSpPr>
          <p:sp>
            <p:nvSpPr>
              <p:cNvPr id="195" name="Rectangle: Rounded Corners 81">
                <a:extLst>
                  <a:ext uri="{FF2B5EF4-FFF2-40B4-BE49-F238E27FC236}">
                    <a16:creationId xmlns:a16="http://schemas.microsoft.com/office/drawing/2014/main" id="{64623ECC-AE2C-46CD-943E-5768EB80C602}"/>
                  </a:ext>
                </a:extLst>
              </p:cNvPr>
              <p:cNvSpPr/>
              <p:nvPr/>
            </p:nvSpPr>
            <p:spPr>
              <a:xfrm>
                <a:off x="9943491" y="2642576"/>
                <a:ext cx="943680" cy="295180"/>
              </a:xfrm>
              <a:prstGeom prst="roundRect">
                <a:avLst/>
              </a:prstGeom>
              <a:solidFill>
                <a:srgbClr val="007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ttangolo 4">
                <a:extLst>
                  <a:ext uri="{FF2B5EF4-FFF2-40B4-BE49-F238E27FC236}">
                    <a16:creationId xmlns:a16="http://schemas.microsoft.com/office/drawing/2014/main" id="{AF16980F-1F64-4931-B9FA-FB9984F35464}"/>
                  </a:ext>
                </a:extLst>
              </p:cNvPr>
              <p:cNvSpPr/>
              <p:nvPr/>
            </p:nvSpPr>
            <p:spPr>
              <a:xfrm>
                <a:off x="10015870" y="2651232"/>
                <a:ext cx="798920" cy="271869"/>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VLDL</a:t>
                </a:r>
              </a:p>
            </p:txBody>
          </p:sp>
        </p:grpSp>
        <p:grpSp>
          <p:nvGrpSpPr>
            <p:cNvPr id="13" name="Group 12">
              <a:extLst>
                <a:ext uri="{FF2B5EF4-FFF2-40B4-BE49-F238E27FC236}">
                  <a16:creationId xmlns:a16="http://schemas.microsoft.com/office/drawing/2014/main" id="{05810E78-5907-4327-AE61-B888FD842298}"/>
                </a:ext>
              </a:extLst>
            </p:cNvPr>
            <p:cNvGrpSpPr/>
            <p:nvPr/>
          </p:nvGrpSpPr>
          <p:grpSpPr>
            <a:xfrm>
              <a:off x="8651393" y="1860282"/>
              <a:ext cx="1117536" cy="2117729"/>
              <a:chOff x="8651393" y="1860282"/>
              <a:chExt cx="1117536" cy="2117729"/>
            </a:xfrm>
          </p:grpSpPr>
          <p:pic>
            <p:nvPicPr>
              <p:cNvPr id="11" name="Picture 10">
                <a:extLst>
                  <a:ext uri="{FF2B5EF4-FFF2-40B4-BE49-F238E27FC236}">
                    <a16:creationId xmlns:a16="http://schemas.microsoft.com/office/drawing/2014/main" id="{0BC474BE-D36A-4E22-9200-D6A04A188C7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8728"/>
              <a:stretch/>
            </p:blipFill>
            <p:spPr>
              <a:xfrm>
                <a:off x="8701846" y="1860282"/>
                <a:ext cx="1016632" cy="2102118"/>
              </a:xfrm>
              <a:prstGeom prst="roundRect">
                <a:avLst>
                  <a:gd name="adj" fmla="val 12333"/>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sp>
            <p:nvSpPr>
              <p:cNvPr id="12" name="Rettangolo 4">
                <a:extLst>
                  <a:ext uri="{FF2B5EF4-FFF2-40B4-BE49-F238E27FC236}">
                    <a16:creationId xmlns:a16="http://schemas.microsoft.com/office/drawing/2014/main" id="{1800DB41-4FBF-46D2-9143-DE03A82E468E}"/>
                  </a:ext>
                </a:extLst>
              </p:cNvPr>
              <p:cNvSpPr/>
              <p:nvPr/>
            </p:nvSpPr>
            <p:spPr>
              <a:xfrm>
                <a:off x="8651393" y="3526605"/>
                <a:ext cx="1117536" cy="451406"/>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Metabolic syndrome</a:t>
                </a:r>
              </a:p>
            </p:txBody>
          </p:sp>
        </p:grpSp>
      </p:grpSp>
      <p:sp>
        <p:nvSpPr>
          <p:cNvPr id="75"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34</a:t>
            </a:fld>
            <a:endParaRPr lang="en-IN" b="1" dirty="0"/>
          </a:p>
        </p:txBody>
      </p:sp>
    </p:spTree>
    <p:extLst>
      <p:ext uri="{BB962C8B-B14F-4D97-AF65-F5344CB8AC3E}">
        <p14:creationId xmlns:p14="http://schemas.microsoft.com/office/powerpoint/2010/main" val="146475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47"/>
          <p:cNvGrpSpPr/>
          <p:nvPr/>
        </p:nvGrpSpPr>
        <p:grpSpPr>
          <a:xfrm>
            <a:off x="0" y="0"/>
            <a:ext cx="12191999" cy="6858000"/>
            <a:chOff x="0" y="-819150"/>
            <a:chExt cx="9144000" cy="7677150"/>
          </a:xfrm>
        </p:grpSpPr>
        <p:sp>
          <p:nvSpPr>
            <p:cNvPr id="20" name="Rettangolo 19"/>
            <p:cNvSpPr/>
            <p:nvPr/>
          </p:nvSpPr>
          <p:spPr>
            <a:xfrm>
              <a:off x="0" y="-819150"/>
              <a:ext cx="9144000" cy="767715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4" name="Figura a mano libera 3"/>
            <p:cNvSpPr/>
            <p:nvPr/>
          </p:nvSpPr>
          <p:spPr>
            <a:xfrm>
              <a:off x="2339978" y="1655539"/>
              <a:ext cx="5853113" cy="4135438"/>
            </a:xfrm>
            <a:custGeom>
              <a:avLst/>
              <a:gdLst>
                <a:gd name="connsiteX0" fmla="*/ 154327 w 2070675"/>
                <a:gd name="connsiteY0" fmla="*/ 1576297 h 1605005"/>
                <a:gd name="connsiteX1" fmla="*/ 179727 w 2070675"/>
                <a:gd name="connsiteY1" fmla="*/ 179297 h 1605005"/>
                <a:gd name="connsiteX2" fmla="*/ 2008527 w 2070675"/>
                <a:gd name="connsiteY2" fmla="*/ 64997 h 1605005"/>
                <a:gd name="connsiteX3" fmla="*/ 1602127 w 2070675"/>
                <a:gd name="connsiteY3" fmla="*/ 611097 h 1605005"/>
                <a:gd name="connsiteX4" fmla="*/ 1195727 w 2070675"/>
                <a:gd name="connsiteY4" fmla="*/ 738097 h 1605005"/>
                <a:gd name="connsiteX5" fmla="*/ 941727 w 2070675"/>
                <a:gd name="connsiteY5" fmla="*/ 1093697 h 1605005"/>
                <a:gd name="connsiteX6" fmla="*/ 154327 w 2070675"/>
                <a:gd name="connsiteY6" fmla="*/ 1576297 h 160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75" h="1605005">
                  <a:moveTo>
                    <a:pt x="154327" y="1576297"/>
                  </a:moveTo>
                  <a:cubicBezTo>
                    <a:pt x="27327" y="1423897"/>
                    <a:pt x="-129306" y="431180"/>
                    <a:pt x="179727" y="179297"/>
                  </a:cubicBezTo>
                  <a:cubicBezTo>
                    <a:pt x="488760" y="-72586"/>
                    <a:pt x="1771460" y="-6970"/>
                    <a:pt x="2008527" y="64997"/>
                  </a:cubicBezTo>
                  <a:cubicBezTo>
                    <a:pt x="2245594" y="136964"/>
                    <a:pt x="1737594" y="498914"/>
                    <a:pt x="1602127" y="611097"/>
                  </a:cubicBezTo>
                  <a:cubicBezTo>
                    <a:pt x="1466660" y="723280"/>
                    <a:pt x="1305794" y="657664"/>
                    <a:pt x="1195727" y="738097"/>
                  </a:cubicBezTo>
                  <a:cubicBezTo>
                    <a:pt x="1085660" y="818530"/>
                    <a:pt x="1115294" y="956114"/>
                    <a:pt x="941727" y="1093697"/>
                  </a:cubicBezTo>
                  <a:cubicBezTo>
                    <a:pt x="768160" y="1231280"/>
                    <a:pt x="281327" y="1728697"/>
                    <a:pt x="154327" y="1576297"/>
                  </a:cubicBezTo>
                  <a:close/>
                </a:path>
              </a:pathLst>
            </a:custGeom>
            <a:gradFill>
              <a:gsLst>
                <a:gs pos="0">
                  <a:srgbClr val="FF9900"/>
                </a:gs>
                <a:gs pos="9000">
                  <a:srgbClr val="FFBF85"/>
                </a:gs>
                <a:gs pos="100000">
                  <a:srgbClr val="4D0808"/>
                </a:gs>
              </a:gsLst>
              <a:lin ang="5400000" scaled="0"/>
            </a:gradFill>
            <a:ln>
              <a:solidFill>
                <a:srgbClr val="663300"/>
              </a:solidFill>
            </a:ln>
            <a:scene3d>
              <a:camera prst="orthographicFront"/>
              <a:lightRig rig="threePt" dir="t"/>
            </a:scene3d>
            <a:sp3d>
              <a:bevelT w="139700"/>
              <a:bevelB w="1079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5" name="CasellaDiTesto 4"/>
            <p:cNvSpPr txBox="1">
              <a:spLocks noChangeArrowheads="1"/>
            </p:cNvSpPr>
            <p:nvPr/>
          </p:nvSpPr>
          <p:spPr bwMode="auto">
            <a:xfrm>
              <a:off x="3276601" y="1798420"/>
              <a:ext cx="2749550" cy="415313"/>
            </a:xfrm>
            <a:prstGeom prst="rect">
              <a:avLst/>
            </a:prstGeom>
            <a:solidFill>
              <a:srgbClr val="FFFF99"/>
            </a:solidFill>
            <a:ln w="12700">
              <a:solidFill>
                <a:srgbClr val="993300"/>
              </a:solidFill>
              <a:miter lim="800000"/>
              <a:headEnd/>
              <a:tailEnd/>
            </a:ln>
          </p:spPr>
          <p:txBody>
            <a:bodyPr>
              <a:spAutoFit/>
            </a:bodyPr>
            <a:lstStyle/>
            <a:p>
              <a:pPr defTabSz="910802">
                <a:defRPr/>
              </a:pPr>
              <a:r>
                <a:rPr lang="it-IT" sz="1811" b="1" dirty="0">
                  <a:solidFill>
                    <a:srgbClr val="000000"/>
                  </a:solidFill>
                  <a:latin typeface="Calibri"/>
                  <a:cs typeface="Times New Roman"/>
                </a:rPr>
                <a:t>↑</a:t>
              </a:r>
              <a:r>
                <a:rPr lang="it-IT" sz="1811" b="1" i="1" dirty="0">
                  <a:solidFill>
                    <a:srgbClr val="000000"/>
                  </a:solidFill>
                  <a:latin typeface="Calibri"/>
                  <a:cs typeface="Times New Roman"/>
                </a:rPr>
                <a:t> </a:t>
              </a:r>
              <a:r>
                <a:rPr lang="it-IT" sz="1811" b="1" i="1" dirty="0">
                  <a:solidFill>
                    <a:srgbClr val="000000"/>
                  </a:solidFill>
                  <a:latin typeface="Calibri"/>
                </a:rPr>
                <a:t>De novo LIPOGENESI</a:t>
              </a:r>
              <a:endParaRPr lang="it-IT" sz="1811" b="1" dirty="0">
                <a:solidFill>
                  <a:srgbClr val="000000"/>
                </a:solidFill>
                <a:latin typeface="Calibri"/>
              </a:endParaRPr>
            </a:p>
          </p:txBody>
        </p:sp>
        <p:sp>
          <p:nvSpPr>
            <p:cNvPr id="72709" name="CasellaDiTesto 7"/>
            <p:cNvSpPr txBox="1">
              <a:spLocks noChangeArrowheads="1"/>
            </p:cNvSpPr>
            <p:nvPr/>
          </p:nvSpPr>
          <p:spPr bwMode="auto">
            <a:xfrm>
              <a:off x="2555776" y="3322136"/>
              <a:ext cx="1650927" cy="316832"/>
            </a:xfrm>
            <a:prstGeom prst="rect">
              <a:avLst/>
            </a:prstGeom>
            <a:solidFill>
              <a:srgbClr val="99CC00"/>
            </a:solidFill>
            <a:ln w="12700">
              <a:solidFill>
                <a:srgbClr val="993300"/>
              </a:solidFill>
              <a:miter lim="800000"/>
              <a:headEnd/>
              <a:tailEnd/>
            </a:ln>
          </p:spPr>
          <p:txBody>
            <a:bodyPr wrap="square">
              <a:spAutoFit/>
            </a:bodyPr>
            <a:lstStyle/>
            <a:p>
              <a:pPr defTabSz="910802"/>
              <a:r>
                <a:rPr lang="it-IT" altLang="it-IT" sz="1239" b="1" dirty="0">
                  <a:solidFill>
                    <a:srgbClr val="000000"/>
                  </a:solidFill>
                  <a:latin typeface="Arial" charset="0"/>
                </a:rPr>
                <a:t>  Acidi grassi liberi</a:t>
              </a:r>
              <a:r>
                <a:rPr lang="it-IT" altLang="it-IT" sz="1049" b="1" dirty="0">
                  <a:solidFill>
                    <a:srgbClr val="000000"/>
                  </a:solidFill>
                  <a:latin typeface="Arial" charset="0"/>
                </a:rPr>
                <a:t> </a:t>
              </a:r>
              <a:r>
                <a:rPr lang="it-IT" altLang="it-IT" sz="1049" b="1" dirty="0">
                  <a:solidFill>
                    <a:srgbClr val="000000"/>
                  </a:solidFill>
                  <a:latin typeface="Calibri"/>
                </a:rPr>
                <a:t> </a:t>
              </a:r>
            </a:p>
          </p:txBody>
        </p:sp>
        <p:sp>
          <p:nvSpPr>
            <p:cNvPr id="72710" name="CasellaDiTesto 10"/>
            <p:cNvSpPr txBox="1">
              <a:spLocks noChangeArrowheads="1"/>
            </p:cNvSpPr>
            <p:nvPr/>
          </p:nvSpPr>
          <p:spPr bwMode="auto">
            <a:xfrm>
              <a:off x="4211960" y="2797755"/>
              <a:ext cx="1368552" cy="415313"/>
            </a:xfrm>
            <a:prstGeom prst="rect">
              <a:avLst/>
            </a:prstGeom>
            <a:solidFill>
              <a:schemeClr val="accent3">
                <a:lumMod val="40000"/>
                <a:lumOff val="60000"/>
              </a:schemeClr>
            </a:solidFill>
            <a:ln w="12700">
              <a:solidFill>
                <a:srgbClr val="993300"/>
              </a:solidFill>
              <a:miter lim="800000"/>
              <a:headEnd/>
              <a:tailEnd/>
            </a:ln>
          </p:spPr>
          <p:txBody>
            <a:bodyPr wrap="square">
              <a:spAutoFit/>
            </a:bodyPr>
            <a:lstStyle/>
            <a:p>
              <a:pPr algn="ctr" defTabSz="910802"/>
              <a:r>
                <a:rPr lang="it-IT" altLang="it-IT" sz="1811" b="1" dirty="0">
                  <a:solidFill>
                    <a:srgbClr val="000000"/>
                  </a:solidFill>
                  <a:latin typeface="Arial" charset="0"/>
                </a:rPr>
                <a:t> </a:t>
              </a:r>
              <a:r>
                <a:rPr lang="it-IT" altLang="it-IT" sz="1239" b="1" dirty="0">
                  <a:solidFill>
                    <a:srgbClr val="000000"/>
                  </a:solidFill>
                  <a:latin typeface="Arial" charset="0"/>
                </a:rPr>
                <a:t>Esterificazione</a:t>
              </a:r>
            </a:p>
          </p:txBody>
        </p:sp>
        <p:sp>
          <p:nvSpPr>
            <p:cNvPr id="72711" name="CasellaDiTesto 13"/>
            <p:cNvSpPr txBox="1">
              <a:spLocks noChangeArrowheads="1"/>
            </p:cNvSpPr>
            <p:nvPr/>
          </p:nvSpPr>
          <p:spPr bwMode="auto">
            <a:xfrm>
              <a:off x="6084889" y="2303239"/>
              <a:ext cx="2416202" cy="415313"/>
            </a:xfrm>
            <a:prstGeom prst="rect">
              <a:avLst/>
            </a:prstGeom>
            <a:solidFill>
              <a:srgbClr val="FF5050"/>
            </a:solidFill>
            <a:ln w="12700">
              <a:solidFill>
                <a:srgbClr val="FF0000"/>
              </a:solidFill>
              <a:miter lim="800000"/>
              <a:headEnd/>
              <a:tailEnd/>
            </a:ln>
          </p:spPr>
          <p:txBody>
            <a:bodyPr wrap="square">
              <a:spAutoFit/>
            </a:bodyPr>
            <a:lstStyle/>
            <a:p>
              <a:pPr algn="ctr" defTabSz="910802"/>
              <a:r>
                <a:rPr lang="it-IT" altLang="it-IT" sz="1811" b="1" dirty="0">
                  <a:solidFill>
                    <a:srgbClr val="000000"/>
                  </a:solidFill>
                  <a:latin typeface="Arial" charset="0"/>
                  <a:cs typeface="Times New Roman" pitchFamily="18" charset="0"/>
                </a:rPr>
                <a:t>TRIGLICERIDI</a:t>
              </a:r>
              <a:endParaRPr lang="it-IT" altLang="it-IT" sz="1811" b="1" dirty="0">
                <a:solidFill>
                  <a:srgbClr val="000000"/>
                </a:solidFill>
                <a:latin typeface="Arial" charset="0"/>
              </a:endParaRPr>
            </a:p>
          </p:txBody>
        </p:sp>
        <p:cxnSp>
          <p:nvCxnSpPr>
            <p:cNvPr id="72713" name="Connettore 2 20"/>
            <p:cNvCxnSpPr>
              <a:cxnSpLocks noChangeShapeType="1"/>
            </p:cNvCxnSpPr>
            <p:nvPr/>
          </p:nvCxnSpPr>
          <p:spPr bwMode="auto">
            <a:xfrm>
              <a:off x="6156325" y="3455764"/>
              <a:ext cx="0" cy="1125538"/>
            </a:xfrm>
            <a:prstGeom prst="straightConnector1">
              <a:avLst/>
            </a:prstGeom>
            <a:noFill/>
            <a:ln w="50800" algn="ctr">
              <a:solidFill>
                <a:srgbClr val="161616"/>
              </a:solidFill>
              <a:round/>
              <a:headEnd/>
              <a:tailEnd type="arrow" w="med" len="med"/>
            </a:ln>
          </p:spPr>
        </p:cxnSp>
        <p:sp>
          <p:nvSpPr>
            <p:cNvPr id="72714" name="CasellaDiTesto 22"/>
            <p:cNvSpPr txBox="1">
              <a:spLocks noChangeArrowheads="1"/>
            </p:cNvSpPr>
            <p:nvPr/>
          </p:nvSpPr>
          <p:spPr bwMode="auto">
            <a:xfrm>
              <a:off x="5724528" y="4679727"/>
              <a:ext cx="917575" cy="415313"/>
            </a:xfrm>
            <a:prstGeom prst="rect">
              <a:avLst/>
            </a:prstGeom>
            <a:solidFill>
              <a:srgbClr val="99CCFF"/>
            </a:solidFill>
            <a:ln w="12700">
              <a:solidFill>
                <a:srgbClr val="FF0000"/>
              </a:solidFill>
              <a:miter lim="800000"/>
              <a:headEnd/>
              <a:tailEnd/>
            </a:ln>
          </p:spPr>
          <p:txBody>
            <a:bodyPr>
              <a:spAutoFit/>
            </a:bodyPr>
            <a:lstStyle/>
            <a:p>
              <a:pPr algn="ctr" defTabSz="910802"/>
              <a:r>
                <a:rPr lang="it-IT" altLang="it-IT" sz="1811" b="1" dirty="0">
                  <a:solidFill>
                    <a:srgbClr val="000000"/>
                  </a:solidFill>
                  <a:latin typeface="Arial" charset="0"/>
                  <a:cs typeface="Times New Roman" pitchFamily="18" charset="0"/>
                </a:rPr>
                <a:t>VLDL</a:t>
              </a:r>
              <a:endParaRPr lang="it-IT" altLang="it-IT" sz="1811" b="1" dirty="0">
                <a:solidFill>
                  <a:srgbClr val="000000"/>
                </a:solidFill>
                <a:latin typeface="Arial" charset="0"/>
              </a:endParaRPr>
            </a:p>
          </p:txBody>
        </p:sp>
        <p:sp>
          <p:nvSpPr>
            <p:cNvPr id="24" name="Ovale 23"/>
            <p:cNvSpPr/>
            <p:nvPr/>
          </p:nvSpPr>
          <p:spPr>
            <a:xfrm rot="2629656">
              <a:off x="611188" y="790358"/>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6" name="Ovale 25"/>
            <p:cNvSpPr/>
            <p:nvPr/>
          </p:nvSpPr>
          <p:spPr>
            <a:xfrm>
              <a:off x="1042990" y="863377"/>
              <a:ext cx="635000" cy="419100"/>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9" name="Ovale 28"/>
            <p:cNvSpPr>
              <a:spLocks noChangeArrowheads="1"/>
            </p:cNvSpPr>
            <p:nvPr/>
          </p:nvSpPr>
          <p:spPr bwMode="auto">
            <a:xfrm rot="3277394">
              <a:off x="580232" y="1470601"/>
              <a:ext cx="630238" cy="422275"/>
            </a:xfrm>
            <a:prstGeom prst="ellipse">
              <a:avLst/>
            </a:prstGeom>
            <a:solidFill>
              <a:srgbClr val="FFCCCC"/>
            </a:solidFill>
            <a:ln w="25400" algn="ctr">
              <a:solidFill>
                <a:srgbClr val="FF9999"/>
              </a:solidFill>
              <a:round/>
              <a:headEnd/>
              <a:tailEnd/>
            </a:ln>
          </p:spPr>
          <p:txBody>
            <a:bodyPr rot="10800000" vert="eaVert" anchor="ctr"/>
            <a:lstStyle/>
            <a:p>
              <a:pPr algn="ctr" defTabSz="910802">
                <a:defRPr/>
              </a:pPr>
              <a:endParaRPr lang="it-IT" sz="1811" dirty="0">
                <a:solidFill>
                  <a:srgbClr val="FFFFFF"/>
                </a:solidFill>
                <a:latin typeface="Calibri"/>
              </a:endParaRPr>
            </a:p>
          </p:txBody>
        </p:sp>
        <p:sp>
          <p:nvSpPr>
            <p:cNvPr id="27" name="Ovale 26"/>
            <p:cNvSpPr/>
            <p:nvPr/>
          </p:nvSpPr>
          <p:spPr>
            <a:xfrm rot="18961024">
              <a:off x="900114" y="1295182"/>
              <a:ext cx="633412"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5" name="Ovale 24"/>
            <p:cNvSpPr/>
            <p:nvPr/>
          </p:nvSpPr>
          <p:spPr>
            <a:xfrm>
              <a:off x="395289" y="1079277"/>
              <a:ext cx="633412" cy="50323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28" name="Ovale 27"/>
            <p:cNvSpPr/>
            <p:nvPr/>
          </p:nvSpPr>
          <p:spPr>
            <a:xfrm rot="2190096">
              <a:off x="1116013" y="1295182"/>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802">
                <a:defRPr/>
              </a:pPr>
              <a:endParaRPr lang="it-IT" sz="1811" dirty="0">
                <a:solidFill>
                  <a:srgbClr val="FFFFFF"/>
                </a:solidFill>
                <a:latin typeface="Calibri"/>
              </a:endParaRPr>
            </a:p>
          </p:txBody>
        </p:sp>
        <p:sp>
          <p:nvSpPr>
            <p:cNvPr id="30" name="CasellaDiTesto 29"/>
            <p:cNvSpPr txBox="1"/>
            <p:nvPr/>
          </p:nvSpPr>
          <p:spPr>
            <a:xfrm>
              <a:off x="250825" y="411038"/>
              <a:ext cx="1752600" cy="349707"/>
            </a:xfrm>
            <a:prstGeom prst="rect">
              <a:avLst/>
            </a:prstGeom>
            <a:noFill/>
          </p:spPr>
          <p:txBody>
            <a:bodyPr>
              <a:spAutoFit/>
            </a:bodyPr>
            <a:lstStyle/>
            <a:p>
              <a:pPr algn="ctr" defTabSz="910802">
                <a:defRPr/>
              </a:pPr>
              <a:r>
                <a:rPr lang="it-IT" sz="1430" b="1" dirty="0">
                  <a:solidFill>
                    <a:srgbClr val="000000"/>
                  </a:solidFill>
                  <a:latin typeface="Calibri"/>
                  <a:cs typeface="Times New Roman"/>
                </a:rPr>
                <a:t>Tessuto adiposo </a:t>
              </a:r>
              <a:endParaRPr lang="it-IT" sz="1430" b="1" dirty="0">
                <a:solidFill>
                  <a:srgbClr val="000000"/>
                </a:solidFill>
                <a:latin typeface="Calibri"/>
              </a:endParaRPr>
            </a:p>
          </p:txBody>
        </p:sp>
        <p:sp>
          <p:nvSpPr>
            <p:cNvPr id="72722" name="CasellaDiTesto 30"/>
            <p:cNvSpPr txBox="1">
              <a:spLocks noChangeArrowheads="1"/>
            </p:cNvSpPr>
            <p:nvPr/>
          </p:nvSpPr>
          <p:spPr bwMode="auto">
            <a:xfrm>
              <a:off x="3059832" y="430782"/>
              <a:ext cx="2868622" cy="415313"/>
            </a:xfrm>
            <a:prstGeom prst="rect">
              <a:avLst/>
            </a:prstGeom>
            <a:solidFill>
              <a:srgbClr val="FFFF99"/>
            </a:solidFill>
            <a:ln w="12700">
              <a:solidFill>
                <a:srgbClr val="993300"/>
              </a:solidFill>
              <a:miter lim="800000"/>
              <a:headEnd/>
              <a:tailEnd/>
            </a:ln>
          </p:spPr>
          <p:txBody>
            <a:bodyPr wrap="square">
              <a:spAutoFit/>
            </a:bodyPr>
            <a:lstStyle/>
            <a:p>
              <a:pPr algn="ctr" defTabSz="910802"/>
              <a:r>
                <a:rPr lang="it-IT" altLang="it-IT" sz="1811" b="1" dirty="0">
                  <a:solidFill>
                    <a:srgbClr val="000000"/>
                  </a:solidFill>
                  <a:latin typeface="Arial" charset="0"/>
                  <a:cs typeface="Times New Roman" pitchFamily="18" charset="0"/>
                </a:rPr>
                <a:t>IPERINSULINEMIA</a:t>
              </a:r>
              <a:endParaRPr lang="it-IT" altLang="it-IT" sz="1811" b="1" dirty="0">
                <a:solidFill>
                  <a:srgbClr val="000000"/>
                </a:solidFill>
                <a:latin typeface="Arial" charset="0"/>
              </a:endParaRPr>
            </a:p>
          </p:txBody>
        </p:sp>
        <p:cxnSp>
          <p:nvCxnSpPr>
            <p:cNvPr id="72723" name="Connettore 2 38"/>
            <p:cNvCxnSpPr>
              <a:cxnSpLocks noChangeShapeType="1"/>
            </p:cNvCxnSpPr>
            <p:nvPr/>
          </p:nvCxnSpPr>
          <p:spPr bwMode="auto">
            <a:xfrm>
              <a:off x="3779838" y="1079277"/>
              <a:ext cx="334962" cy="495300"/>
            </a:xfrm>
            <a:prstGeom prst="straightConnector1">
              <a:avLst/>
            </a:prstGeom>
            <a:noFill/>
            <a:ln w="38100" algn="ctr">
              <a:solidFill>
                <a:srgbClr val="993300"/>
              </a:solidFill>
              <a:round/>
              <a:headEnd/>
              <a:tailEnd type="arrow" w="med" len="med"/>
            </a:ln>
          </p:spPr>
        </p:cxnSp>
        <p:pic>
          <p:nvPicPr>
            <p:cNvPr id="72724" name="Picture 2" descr="http://www.aicr.org/assets/images/photos/200px-wide/food/fats.jpg"/>
            <p:cNvPicPr>
              <a:picLocks noChangeAspect="1" noChangeArrowheads="1"/>
            </p:cNvPicPr>
            <p:nvPr/>
          </p:nvPicPr>
          <p:blipFill>
            <a:blip r:embed="rId3" cstate="print"/>
            <a:srcRect/>
            <a:stretch>
              <a:fillRect/>
            </a:stretch>
          </p:blipFill>
          <p:spPr bwMode="auto">
            <a:xfrm>
              <a:off x="693739" y="4100289"/>
              <a:ext cx="893762" cy="1301750"/>
            </a:xfrm>
            <a:prstGeom prst="rect">
              <a:avLst/>
            </a:prstGeom>
            <a:noFill/>
            <a:ln w="9525">
              <a:noFill/>
              <a:miter lim="800000"/>
              <a:headEnd/>
              <a:tailEnd/>
            </a:ln>
          </p:spPr>
        </p:pic>
        <p:sp>
          <p:nvSpPr>
            <p:cNvPr id="72725" name="CasellaDiTesto 47"/>
            <p:cNvSpPr txBox="1">
              <a:spLocks noChangeArrowheads="1"/>
            </p:cNvSpPr>
            <p:nvPr/>
          </p:nvSpPr>
          <p:spPr bwMode="auto">
            <a:xfrm>
              <a:off x="769209" y="5456014"/>
              <a:ext cx="778455" cy="349707"/>
            </a:xfrm>
            <a:prstGeom prst="rect">
              <a:avLst/>
            </a:prstGeom>
            <a:noFill/>
            <a:ln w="9525">
              <a:noFill/>
              <a:miter lim="800000"/>
              <a:headEnd/>
              <a:tailEnd/>
            </a:ln>
          </p:spPr>
          <p:txBody>
            <a:bodyPr wrap="square">
              <a:spAutoFit/>
            </a:bodyPr>
            <a:lstStyle/>
            <a:p>
              <a:pPr algn="ctr" defTabSz="910802"/>
              <a:r>
                <a:rPr lang="it-IT" altLang="it-IT" sz="1430" b="1" dirty="0">
                  <a:solidFill>
                    <a:srgbClr val="000000"/>
                  </a:solidFill>
                  <a:latin typeface="Calibri"/>
                  <a:cs typeface="Times New Roman"/>
                </a:rPr>
                <a:t>Dieta</a:t>
              </a:r>
            </a:p>
          </p:txBody>
        </p:sp>
        <p:sp>
          <p:nvSpPr>
            <p:cNvPr id="72726" name="Text Box 33"/>
            <p:cNvSpPr txBox="1">
              <a:spLocks noChangeArrowheads="1"/>
            </p:cNvSpPr>
            <p:nvPr/>
          </p:nvSpPr>
          <p:spPr bwMode="auto">
            <a:xfrm>
              <a:off x="323379" y="2067222"/>
              <a:ext cx="1584325" cy="349707"/>
            </a:xfrm>
            <a:prstGeom prst="rect">
              <a:avLst/>
            </a:prstGeom>
            <a:solidFill>
              <a:srgbClr val="FFFF99"/>
            </a:solidFill>
            <a:ln w="12700">
              <a:solidFill>
                <a:srgbClr val="993300"/>
              </a:solidFill>
              <a:miter lim="800000"/>
              <a:headEnd/>
              <a:tailEnd/>
            </a:ln>
          </p:spPr>
          <p:txBody>
            <a:bodyPr>
              <a:spAutoFit/>
            </a:bodyPr>
            <a:lstStyle/>
            <a:p>
              <a:pPr algn="ctr" defTabSz="910802">
                <a:spcBef>
                  <a:spcPct val="50000"/>
                </a:spcBef>
              </a:pPr>
              <a:r>
                <a:rPr lang="it-IT" altLang="it-IT" sz="1430" b="1" dirty="0">
                  <a:solidFill>
                    <a:srgbClr val="000000"/>
                  </a:solidFill>
                  <a:latin typeface="Arial" charset="0"/>
                </a:rPr>
                <a:t>lipolisi</a:t>
              </a:r>
            </a:p>
          </p:txBody>
        </p:sp>
        <p:sp>
          <p:nvSpPr>
            <p:cNvPr id="72727" name="Line 34"/>
            <p:cNvSpPr>
              <a:spLocks noChangeShapeType="1"/>
            </p:cNvSpPr>
            <p:nvPr/>
          </p:nvSpPr>
          <p:spPr bwMode="auto">
            <a:xfrm flipV="1">
              <a:off x="1547816" y="3598645"/>
              <a:ext cx="1368425" cy="1368425"/>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2728" name="Line 35"/>
            <p:cNvSpPr>
              <a:spLocks noChangeShapeType="1"/>
            </p:cNvSpPr>
            <p:nvPr/>
          </p:nvSpPr>
          <p:spPr bwMode="auto">
            <a:xfrm>
              <a:off x="2003425" y="2487904"/>
              <a:ext cx="839790" cy="678935"/>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2729" name="Line 36"/>
            <p:cNvSpPr>
              <a:spLocks noChangeShapeType="1"/>
            </p:cNvSpPr>
            <p:nvPr/>
          </p:nvSpPr>
          <p:spPr bwMode="auto">
            <a:xfrm>
              <a:off x="3276600" y="3887564"/>
              <a:ext cx="0" cy="719138"/>
            </a:xfrm>
            <a:prstGeom prst="line">
              <a:avLst/>
            </a:prstGeom>
            <a:noFill/>
            <a:ln w="57150">
              <a:solidFill>
                <a:srgbClr val="FF0000"/>
              </a:solidFill>
              <a:prstDash val="sysDot"/>
              <a:round/>
              <a:headEnd/>
              <a:tailEnd type="triangle" w="med" len="med"/>
            </a:ln>
          </p:spPr>
          <p:txBody>
            <a:bodyPr/>
            <a:lstStyle/>
            <a:p>
              <a:pPr defTabSz="910802"/>
              <a:endParaRPr lang="it-IT" sz="1811" dirty="0">
                <a:solidFill>
                  <a:srgbClr val="FFFFFF"/>
                </a:solidFill>
                <a:latin typeface="Calibri"/>
              </a:endParaRPr>
            </a:p>
          </p:txBody>
        </p:sp>
        <p:sp>
          <p:nvSpPr>
            <p:cNvPr id="72730" name="Line 37"/>
            <p:cNvSpPr>
              <a:spLocks noChangeShapeType="1"/>
            </p:cNvSpPr>
            <p:nvPr/>
          </p:nvSpPr>
          <p:spPr bwMode="auto">
            <a:xfrm flipH="1">
              <a:off x="3635375" y="2303245"/>
              <a:ext cx="360363" cy="576263"/>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2731" name="Line 39"/>
            <p:cNvSpPr>
              <a:spLocks noChangeShapeType="1"/>
            </p:cNvSpPr>
            <p:nvPr/>
          </p:nvSpPr>
          <p:spPr bwMode="auto">
            <a:xfrm flipV="1">
              <a:off x="3707904" y="3058889"/>
              <a:ext cx="433388" cy="215900"/>
            </a:xfrm>
            <a:prstGeom prst="line">
              <a:avLst/>
            </a:prstGeom>
            <a:noFill/>
            <a:ln w="50800">
              <a:solidFill>
                <a:srgbClr val="008000"/>
              </a:solidFill>
              <a:round/>
              <a:headEnd/>
              <a:tailEnd type="triangle" w="med" len="med"/>
            </a:ln>
          </p:spPr>
          <p:txBody>
            <a:bodyPr/>
            <a:lstStyle/>
            <a:p>
              <a:pPr defTabSz="910802"/>
              <a:endParaRPr lang="it-IT" sz="1811" dirty="0">
                <a:solidFill>
                  <a:srgbClr val="FFFFFF"/>
                </a:solidFill>
                <a:latin typeface="Calibri"/>
              </a:endParaRPr>
            </a:p>
          </p:txBody>
        </p:sp>
        <p:sp>
          <p:nvSpPr>
            <p:cNvPr id="72732" name="Line 41"/>
            <p:cNvSpPr>
              <a:spLocks noChangeShapeType="1"/>
            </p:cNvSpPr>
            <p:nvPr/>
          </p:nvSpPr>
          <p:spPr bwMode="auto">
            <a:xfrm flipV="1">
              <a:off x="5170886" y="2487904"/>
              <a:ext cx="855265" cy="268513"/>
            </a:xfrm>
            <a:prstGeom prst="line">
              <a:avLst/>
            </a:prstGeom>
            <a:noFill/>
            <a:ln w="50800">
              <a:solidFill>
                <a:srgbClr val="008000"/>
              </a:solidFill>
              <a:round/>
              <a:headEnd/>
              <a:tailEnd type="triangle" w="med" len="med"/>
            </a:ln>
          </p:spPr>
          <p:txBody>
            <a:bodyPr/>
            <a:lstStyle/>
            <a:p>
              <a:pPr defTabSz="910802"/>
              <a:endParaRPr lang="it-IT" sz="1811" dirty="0">
                <a:solidFill>
                  <a:srgbClr val="FFFFFF"/>
                </a:solidFill>
                <a:latin typeface="Calibri"/>
              </a:endParaRPr>
            </a:p>
          </p:txBody>
        </p:sp>
        <p:sp>
          <p:nvSpPr>
            <p:cNvPr id="72733" name="Line 42"/>
            <p:cNvSpPr>
              <a:spLocks noChangeShapeType="1"/>
            </p:cNvSpPr>
            <p:nvPr/>
          </p:nvSpPr>
          <p:spPr bwMode="auto">
            <a:xfrm flipH="1">
              <a:off x="1908177" y="863377"/>
              <a:ext cx="1079500" cy="792162"/>
            </a:xfrm>
            <a:prstGeom prst="line">
              <a:avLst/>
            </a:prstGeom>
            <a:noFill/>
            <a:ln w="38100">
              <a:solidFill>
                <a:srgbClr val="993300"/>
              </a:solidFill>
              <a:round/>
              <a:headEnd/>
              <a:tailEnd type="triangle" w="med" len="med"/>
            </a:ln>
          </p:spPr>
          <p:txBody>
            <a:bodyPr/>
            <a:lstStyle/>
            <a:p>
              <a:pPr defTabSz="910802"/>
              <a:endParaRPr lang="it-IT" sz="1811" dirty="0">
                <a:solidFill>
                  <a:srgbClr val="FFFFFF"/>
                </a:solidFill>
                <a:latin typeface="Calibri"/>
              </a:endParaRPr>
            </a:p>
          </p:txBody>
        </p:sp>
        <p:sp>
          <p:nvSpPr>
            <p:cNvPr id="72735" name="Text Box 45"/>
            <p:cNvSpPr txBox="1">
              <a:spLocks noChangeArrowheads="1"/>
            </p:cNvSpPr>
            <p:nvPr/>
          </p:nvSpPr>
          <p:spPr bwMode="auto">
            <a:xfrm>
              <a:off x="769210" y="2806478"/>
              <a:ext cx="1234216" cy="525591"/>
            </a:xfrm>
            <a:prstGeom prst="rect">
              <a:avLst/>
            </a:prstGeom>
            <a:solidFill>
              <a:srgbClr val="FFFF99"/>
            </a:solidFill>
            <a:ln w="12700">
              <a:solidFill>
                <a:srgbClr val="993300"/>
              </a:solidFill>
              <a:miter lim="800000"/>
              <a:headEnd/>
              <a:tailEnd/>
            </a:ln>
          </p:spPr>
          <p:txBody>
            <a:bodyPr wrap="square">
              <a:spAutoFit/>
            </a:bodyPr>
            <a:lstStyle/>
            <a:p>
              <a:pPr algn="ctr" defTabSz="910802">
                <a:spcBef>
                  <a:spcPct val="50000"/>
                </a:spcBef>
              </a:pPr>
              <a:r>
                <a:rPr lang="it-IT" altLang="it-IT" sz="1239" b="1" dirty="0">
                  <a:solidFill>
                    <a:prstClr val="black"/>
                  </a:solidFill>
                  <a:latin typeface="Calibri"/>
                </a:rPr>
                <a:t>   Efflusso di acidi grassi liberi</a:t>
              </a:r>
            </a:p>
          </p:txBody>
        </p:sp>
        <p:sp>
          <p:nvSpPr>
            <p:cNvPr id="72736" name="Line 47"/>
            <p:cNvSpPr>
              <a:spLocks noChangeShapeType="1"/>
            </p:cNvSpPr>
            <p:nvPr/>
          </p:nvSpPr>
          <p:spPr bwMode="auto">
            <a:xfrm flipH="1" flipV="1">
              <a:off x="5580064" y="863383"/>
              <a:ext cx="1655762" cy="1366837"/>
            </a:xfrm>
            <a:prstGeom prst="line">
              <a:avLst/>
            </a:prstGeom>
            <a:noFill/>
            <a:ln w="38100">
              <a:solidFill>
                <a:srgbClr val="993300"/>
              </a:solidFill>
              <a:round/>
              <a:headEnd/>
              <a:tailEnd type="triangle" w="med" len="med"/>
            </a:ln>
          </p:spPr>
          <p:txBody>
            <a:bodyPr/>
            <a:lstStyle/>
            <a:p>
              <a:pPr defTabSz="910802"/>
              <a:endParaRPr lang="it-IT" sz="1811" dirty="0">
                <a:solidFill>
                  <a:srgbClr val="FFFFFF"/>
                </a:solidFill>
                <a:latin typeface="Calibri"/>
              </a:endParaRPr>
            </a:p>
          </p:txBody>
        </p:sp>
        <p:sp>
          <p:nvSpPr>
            <p:cNvPr id="72737" name="Text Box 48"/>
            <p:cNvSpPr txBox="1">
              <a:spLocks noChangeArrowheads="1"/>
            </p:cNvSpPr>
            <p:nvPr/>
          </p:nvSpPr>
          <p:spPr bwMode="auto">
            <a:xfrm>
              <a:off x="7002144" y="4751263"/>
              <a:ext cx="1602304" cy="727264"/>
            </a:xfrm>
            <a:prstGeom prst="rect">
              <a:avLst/>
            </a:prstGeom>
            <a:solidFill>
              <a:srgbClr val="FFCC99"/>
            </a:solidFill>
            <a:ln w="12700">
              <a:solidFill>
                <a:srgbClr val="FF0000"/>
              </a:solidFill>
              <a:miter lim="800000"/>
              <a:headEnd/>
              <a:tailEnd/>
            </a:ln>
          </p:spPr>
          <p:txBody>
            <a:bodyPr wrap="square">
              <a:spAutoFit/>
            </a:bodyPr>
            <a:lstStyle/>
            <a:p>
              <a:pPr algn="ctr" defTabSz="910802">
                <a:spcBef>
                  <a:spcPct val="50000"/>
                </a:spcBef>
              </a:pPr>
              <a:r>
                <a:rPr lang="it-IT" altLang="it-IT" sz="1811" dirty="0">
                  <a:solidFill>
                    <a:srgbClr val="000000"/>
                  </a:solidFill>
                  <a:latin typeface="Calibri"/>
                </a:rPr>
                <a:t>Dislipidemia Aterogena</a:t>
              </a:r>
            </a:p>
          </p:txBody>
        </p:sp>
        <p:pic>
          <p:nvPicPr>
            <p:cNvPr id="34" name="Picture 3" descr="ANd9GcSLiEnw9S3ILvB6mKNTNCd-XSOirx3oxpbyraR9eAzJmgHEUsFgqGq1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0616" y="-675456"/>
              <a:ext cx="992199" cy="13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29"/>
            <p:cNvSpPr txBox="1">
              <a:spLocks noChangeArrowheads="1"/>
            </p:cNvSpPr>
            <p:nvPr/>
          </p:nvSpPr>
          <p:spPr bwMode="auto">
            <a:xfrm>
              <a:off x="6183315" y="-433588"/>
              <a:ext cx="1296144" cy="34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r" defTabSz="910802" eaLnBrk="1" hangingPunct="1">
                <a:spcBef>
                  <a:spcPct val="50000"/>
                </a:spcBef>
                <a:buClrTx/>
                <a:buSzTx/>
                <a:buNone/>
              </a:pPr>
              <a:r>
                <a:rPr lang="it-IT" altLang="it-IT" sz="1430" b="1" dirty="0" err="1">
                  <a:solidFill>
                    <a:srgbClr val="000000"/>
                  </a:solidFill>
                  <a:latin typeface="Calibri"/>
                  <a:cs typeface="Times New Roman"/>
                </a:rPr>
                <a:t>Microbiota</a:t>
              </a:r>
              <a:endParaRPr lang="it-IT" altLang="it-IT" sz="1430" b="1" dirty="0">
                <a:solidFill>
                  <a:srgbClr val="000000"/>
                </a:solidFill>
                <a:latin typeface="Calibri"/>
                <a:cs typeface="Times New Roman"/>
              </a:endParaRPr>
            </a:p>
          </p:txBody>
        </p:sp>
        <p:sp>
          <p:nvSpPr>
            <p:cNvPr id="38" name="Text Box 33"/>
            <p:cNvSpPr txBox="1">
              <a:spLocks noChangeArrowheads="1"/>
            </p:cNvSpPr>
            <p:nvPr/>
          </p:nvSpPr>
          <p:spPr bwMode="auto">
            <a:xfrm>
              <a:off x="6955600" y="790823"/>
              <a:ext cx="1893048" cy="525591"/>
            </a:xfrm>
            <a:prstGeom prst="rect">
              <a:avLst/>
            </a:prstGeom>
            <a:solidFill>
              <a:srgbClr val="FFFF99"/>
            </a:solidFill>
            <a:ln w="12700">
              <a:solidFill>
                <a:srgbClr val="993300"/>
              </a:solidFill>
              <a:miter lim="800000"/>
              <a:headEnd/>
              <a:tailEnd/>
            </a:ln>
          </p:spPr>
          <p:txBody>
            <a:bodyPr wrap="square">
              <a:spAutoFit/>
            </a:bodyPr>
            <a:lstStyle/>
            <a:p>
              <a:pPr algn="ctr" defTabSz="910802">
                <a:spcBef>
                  <a:spcPct val="50000"/>
                </a:spcBef>
              </a:pPr>
              <a:r>
                <a:rPr lang="it-IT" altLang="it-IT" sz="1239" b="1" dirty="0">
                  <a:solidFill>
                    <a:prstClr val="black"/>
                  </a:solidFill>
                  <a:latin typeface="Calibri"/>
                </a:rPr>
                <a:t>Segnali e tossine </a:t>
              </a:r>
              <a:br>
                <a:rPr lang="it-IT" altLang="it-IT" sz="1239" b="1" dirty="0">
                  <a:solidFill>
                    <a:prstClr val="black"/>
                  </a:solidFill>
                  <a:latin typeface="Calibri"/>
                </a:rPr>
              </a:br>
              <a:r>
                <a:rPr lang="it-IT" altLang="it-IT" sz="1239" b="1" dirty="0">
                  <a:solidFill>
                    <a:prstClr val="black"/>
                  </a:solidFill>
                  <a:latin typeface="Calibri"/>
                </a:rPr>
                <a:t>di derivazione intestinale</a:t>
              </a:r>
            </a:p>
          </p:txBody>
        </p:sp>
        <p:sp>
          <p:nvSpPr>
            <p:cNvPr id="42" name="Text Box 33"/>
            <p:cNvSpPr txBox="1">
              <a:spLocks noChangeArrowheads="1"/>
            </p:cNvSpPr>
            <p:nvPr/>
          </p:nvSpPr>
          <p:spPr bwMode="auto">
            <a:xfrm>
              <a:off x="4355976" y="5805212"/>
              <a:ext cx="1652314" cy="912454"/>
            </a:xfrm>
            <a:prstGeom prst="rect">
              <a:avLst/>
            </a:prstGeom>
            <a:solidFill>
              <a:srgbClr val="FFFF99"/>
            </a:solidFill>
            <a:ln w="12700">
              <a:solidFill>
                <a:srgbClr val="993300"/>
              </a:solidFill>
              <a:miter lim="800000"/>
              <a:headEnd/>
              <a:tailEnd/>
            </a:ln>
          </p:spPr>
          <p:txBody>
            <a:bodyPr wrap="square">
              <a:spAutoFit/>
            </a:bodyPr>
            <a:lstStyle/>
            <a:p>
              <a:pPr defTabSz="910802">
                <a:lnSpc>
                  <a:spcPct val="93000"/>
                </a:lnSpc>
                <a:spcBef>
                  <a:spcPct val="50000"/>
                </a:spcBef>
                <a:buClr>
                  <a:srgbClr val="000000"/>
                </a:buClr>
                <a:buSzPct val="45000"/>
                <a:defRPr/>
              </a:pPr>
              <a:r>
                <a:rPr lang="it-IT" altLang="it-IT" sz="1239" b="1" dirty="0">
                  <a:solidFill>
                    <a:prstClr val="black"/>
                  </a:solidFill>
                  <a:latin typeface="Calibri"/>
                </a:rPr>
                <a:t>Mutazione PNPLA3</a:t>
              </a:r>
            </a:p>
            <a:p>
              <a:pPr defTabSz="910802">
                <a:lnSpc>
                  <a:spcPct val="93000"/>
                </a:lnSpc>
                <a:spcBef>
                  <a:spcPct val="50000"/>
                </a:spcBef>
                <a:buClr>
                  <a:srgbClr val="000000"/>
                </a:buClr>
                <a:buSzPct val="45000"/>
                <a:defRPr/>
              </a:pPr>
              <a:r>
                <a:rPr lang="it-IT" altLang="it-IT" sz="1239" b="1" dirty="0">
                  <a:solidFill>
                    <a:prstClr val="black"/>
                  </a:solidFill>
                  <a:latin typeface="Calibri"/>
                </a:rPr>
                <a:t>Deficit </a:t>
              </a:r>
              <a:r>
                <a:rPr lang="it-IT" altLang="it-IT" sz="1239" b="1" dirty="0" err="1">
                  <a:solidFill>
                    <a:prstClr val="black"/>
                  </a:solidFill>
                  <a:latin typeface="Calibri"/>
                </a:rPr>
                <a:t>ApoB</a:t>
              </a:r>
              <a:endParaRPr lang="it-IT" altLang="it-IT" sz="1239" b="1" dirty="0">
                <a:solidFill>
                  <a:prstClr val="black"/>
                </a:solidFill>
                <a:latin typeface="Arial" panose="020B0604020202020204" pitchFamily="34" charset="0"/>
              </a:endParaRPr>
            </a:p>
            <a:p>
              <a:pPr defTabSz="910802">
                <a:lnSpc>
                  <a:spcPct val="93000"/>
                </a:lnSpc>
                <a:spcBef>
                  <a:spcPct val="50000"/>
                </a:spcBef>
                <a:buClr>
                  <a:srgbClr val="000000"/>
                </a:buClr>
                <a:buSzPct val="45000"/>
                <a:defRPr/>
              </a:pPr>
              <a:r>
                <a:rPr lang="it-IT" altLang="it-IT" sz="1239" b="1" dirty="0">
                  <a:solidFill>
                    <a:prstClr val="black"/>
                  </a:solidFill>
                  <a:latin typeface="Calibri"/>
                </a:rPr>
                <a:t>Deficit di LAL </a:t>
              </a:r>
              <a:endParaRPr lang="it-IT" altLang="it-IT" sz="1239" b="1" dirty="0">
                <a:solidFill>
                  <a:prstClr val="black"/>
                </a:solidFill>
                <a:latin typeface="Arial" panose="020B0604020202020204" pitchFamily="34" charset="0"/>
              </a:endParaRPr>
            </a:p>
          </p:txBody>
        </p:sp>
        <p:cxnSp>
          <p:nvCxnSpPr>
            <p:cNvPr id="3" name="Connettore 2 2"/>
            <p:cNvCxnSpPr/>
            <p:nvPr/>
          </p:nvCxnSpPr>
          <p:spPr>
            <a:xfrm flipV="1">
              <a:off x="755576" y="2086720"/>
              <a:ext cx="0" cy="216271"/>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ttore 2 51"/>
            <p:cNvCxnSpPr/>
            <p:nvPr/>
          </p:nvCxnSpPr>
          <p:spPr>
            <a:xfrm flipV="1">
              <a:off x="2664281" y="3347629"/>
              <a:ext cx="0" cy="179498"/>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6" name="Gruppo 42"/>
            <p:cNvGrpSpPr/>
            <p:nvPr/>
          </p:nvGrpSpPr>
          <p:grpSpPr>
            <a:xfrm>
              <a:off x="2411760" y="4741971"/>
              <a:ext cx="1727643" cy="415313"/>
              <a:chOff x="2700341" y="5373694"/>
              <a:chExt cx="1727643" cy="415313"/>
            </a:xfrm>
          </p:grpSpPr>
          <p:sp>
            <p:nvSpPr>
              <p:cNvPr id="72712" name="CasellaDiTesto 18"/>
              <p:cNvSpPr txBox="1">
                <a:spLocks noChangeArrowheads="1"/>
              </p:cNvSpPr>
              <p:nvPr/>
            </p:nvSpPr>
            <p:spPr bwMode="auto">
              <a:xfrm>
                <a:off x="2700341" y="5373694"/>
                <a:ext cx="1727643" cy="415313"/>
              </a:xfrm>
              <a:prstGeom prst="rect">
                <a:avLst/>
              </a:prstGeom>
              <a:solidFill>
                <a:schemeClr val="accent3">
                  <a:lumMod val="40000"/>
                  <a:lumOff val="60000"/>
                </a:schemeClr>
              </a:solidFill>
              <a:ln w="12700">
                <a:solidFill>
                  <a:srgbClr val="993300"/>
                </a:solidFill>
                <a:miter lim="800000"/>
                <a:headEnd/>
                <a:tailEnd/>
              </a:ln>
            </p:spPr>
            <p:txBody>
              <a:bodyPr wrap="square">
                <a:spAutoFit/>
              </a:bodyPr>
              <a:lstStyle/>
              <a:p>
                <a:pPr algn="ctr" defTabSz="910802"/>
                <a:r>
                  <a:rPr lang="it-IT" altLang="it-IT" sz="1811" b="1" dirty="0">
                    <a:solidFill>
                      <a:srgbClr val="000000"/>
                    </a:solidFill>
                    <a:latin typeface="Arial" charset="0"/>
                  </a:rPr>
                  <a:t> </a:t>
                </a:r>
                <a:r>
                  <a:rPr lang="el-GR" altLang="it-IT" sz="1716" b="1" dirty="0">
                    <a:solidFill>
                      <a:srgbClr val="000000"/>
                    </a:solidFill>
                    <a:latin typeface="Arial" charset="0"/>
                  </a:rPr>
                  <a:t>β</a:t>
                </a:r>
                <a:r>
                  <a:rPr lang="it-IT" altLang="it-IT" sz="1716" b="1" dirty="0">
                    <a:solidFill>
                      <a:srgbClr val="000000"/>
                    </a:solidFill>
                    <a:latin typeface="Arial" charset="0"/>
                  </a:rPr>
                  <a:t>- ossidazione</a:t>
                </a:r>
                <a:endParaRPr lang="it-IT" altLang="it-IT" sz="1239" b="1" dirty="0">
                  <a:solidFill>
                    <a:srgbClr val="000000"/>
                  </a:solidFill>
                  <a:latin typeface="Arial" charset="0"/>
                </a:endParaRPr>
              </a:p>
            </p:txBody>
          </p:sp>
          <p:cxnSp>
            <p:nvCxnSpPr>
              <p:cNvPr id="57" name="Connettore 2 56"/>
              <p:cNvCxnSpPr/>
              <p:nvPr/>
            </p:nvCxnSpPr>
            <p:spPr>
              <a:xfrm>
                <a:off x="2798434" y="5445224"/>
                <a:ext cx="0" cy="28312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9064" y="5877272"/>
              <a:ext cx="755526" cy="75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CasellaDiTesto 47"/>
            <p:cNvSpPr txBox="1">
              <a:spLocks noChangeArrowheads="1"/>
            </p:cNvSpPr>
            <p:nvPr/>
          </p:nvSpPr>
          <p:spPr bwMode="auto">
            <a:xfrm>
              <a:off x="2398524" y="6101146"/>
              <a:ext cx="1165364" cy="596052"/>
            </a:xfrm>
            <a:prstGeom prst="rect">
              <a:avLst/>
            </a:prstGeom>
            <a:noFill/>
            <a:ln w="9525">
              <a:noFill/>
              <a:miter lim="800000"/>
              <a:headEnd/>
              <a:tailEnd/>
            </a:ln>
          </p:spPr>
          <p:txBody>
            <a:bodyPr wrap="square">
              <a:spAutoFit/>
            </a:bodyPr>
            <a:lstStyle/>
            <a:p>
              <a:pPr algn="ctr" defTabSz="910802"/>
              <a:r>
                <a:rPr lang="it-IT" altLang="it-IT" sz="1430" b="1" dirty="0">
                  <a:solidFill>
                    <a:srgbClr val="000000"/>
                  </a:solidFill>
                  <a:latin typeface="Calibri"/>
                  <a:cs typeface="Times New Roman"/>
                </a:rPr>
                <a:t>Genetica ed epigenetica</a:t>
              </a:r>
            </a:p>
          </p:txBody>
        </p:sp>
        <p:sp>
          <p:nvSpPr>
            <p:cNvPr id="73" name="Line 35"/>
            <p:cNvSpPr>
              <a:spLocks noChangeShapeType="1"/>
            </p:cNvSpPr>
            <p:nvPr/>
          </p:nvSpPr>
          <p:spPr bwMode="auto">
            <a:xfrm flipH="1">
              <a:off x="7604454" y="1279958"/>
              <a:ext cx="272110" cy="431631"/>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sp>
          <p:nvSpPr>
            <p:cNvPr id="74" name="Line 35"/>
            <p:cNvSpPr>
              <a:spLocks noChangeShapeType="1"/>
            </p:cNvSpPr>
            <p:nvPr/>
          </p:nvSpPr>
          <p:spPr bwMode="auto">
            <a:xfrm flipH="1" flipV="1">
              <a:off x="4651374" y="5059138"/>
              <a:ext cx="519509" cy="674117"/>
            </a:xfrm>
            <a:prstGeom prst="line">
              <a:avLst/>
            </a:prstGeom>
            <a:noFill/>
            <a:ln w="57150">
              <a:solidFill>
                <a:srgbClr val="FF0000"/>
              </a:solidFill>
              <a:round/>
              <a:headEnd/>
              <a:tailEnd type="triangle" w="med" len="med"/>
            </a:ln>
          </p:spPr>
          <p:txBody>
            <a:bodyPr/>
            <a:lstStyle/>
            <a:p>
              <a:pPr defTabSz="910802"/>
              <a:endParaRPr lang="it-IT" sz="1811" dirty="0">
                <a:solidFill>
                  <a:srgbClr val="FFFFFF"/>
                </a:solidFill>
                <a:latin typeface="Calibri"/>
              </a:endParaRPr>
            </a:p>
          </p:txBody>
        </p:sp>
        <p:cxnSp>
          <p:nvCxnSpPr>
            <p:cNvPr id="75" name="Connettore 2 74"/>
            <p:cNvCxnSpPr/>
            <p:nvPr/>
          </p:nvCxnSpPr>
          <p:spPr>
            <a:xfrm flipH="1" flipV="1">
              <a:off x="1039708" y="2847652"/>
              <a:ext cx="6564" cy="163024"/>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1657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3"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36</a:t>
            </a:fld>
            <a:endParaRPr lang="en-IN" b="1" dirty="0"/>
          </a:p>
        </p:txBody>
      </p:sp>
      <p:grpSp>
        <p:nvGrpSpPr>
          <p:cNvPr id="3" name="Gruppo 2">
            <a:extLst>
              <a:ext uri="{FF2B5EF4-FFF2-40B4-BE49-F238E27FC236}">
                <a16:creationId xmlns:a16="http://schemas.microsoft.com/office/drawing/2014/main" id="{E88FED5A-CAF6-467E-8D4F-D48187B4E752}"/>
              </a:ext>
            </a:extLst>
          </p:cNvPr>
          <p:cNvGrpSpPr/>
          <p:nvPr/>
        </p:nvGrpSpPr>
        <p:grpSpPr>
          <a:xfrm>
            <a:off x="1171997" y="441639"/>
            <a:ext cx="9262706" cy="6121159"/>
            <a:chOff x="757660" y="211722"/>
            <a:chExt cx="9262706" cy="6121159"/>
          </a:xfrm>
        </p:grpSpPr>
        <p:sp>
          <p:nvSpPr>
            <p:cNvPr id="13" name="Freeform: Shape 12">
              <a:extLst>
                <a:ext uri="{FF2B5EF4-FFF2-40B4-BE49-F238E27FC236}">
                  <a16:creationId xmlns:a16="http://schemas.microsoft.com/office/drawing/2014/main" id="{BF682438-C042-4543-BC28-506CAA5DE9D9}"/>
                </a:ext>
              </a:extLst>
            </p:cNvPr>
            <p:cNvSpPr/>
            <p:nvPr/>
          </p:nvSpPr>
          <p:spPr>
            <a:xfrm>
              <a:off x="4764077" y="1660692"/>
              <a:ext cx="2521930" cy="2521930"/>
            </a:xfrm>
            <a:custGeom>
              <a:avLst/>
              <a:gdLst>
                <a:gd name="connsiteX0" fmla="*/ 1356724 w 2713448"/>
                <a:gd name="connsiteY0" fmla="*/ 0 h 2713448"/>
                <a:gd name="connsiteX1" fmla="*/ 2713448 w 2713448"/>
                <a:gd name="connsiteY1" fmla="*/ 1356724 h 2713448"/>
                <a:gd name="connsiteX2" fmla="*/ 1356724 w 2713448"/>
                <a:gd name="connsiteY2" fmla="*/ 2713448 h 2713448"/>
                <a:gd name="connsiteX3" fmla="*/ 0 w 2713448"/>
                <a:gd name="connsiteY3" fmla="*/ 1356724 h 2713448"/>
                <a:gd name="connsiteX4" fmla="*/ 1356724 w 2713448"/>
                <a:gd name="connsiteY4" fmla="*/ 0 h 271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448" h="2713448">
                  <a:moveTo>
                    <a:pt x="1356724" y="0"/>
                  </a:moveTo>
                  <a:cubicBezTo>
                    <a:pt x="2106022" y="0"/>
                    <a:pt x="2713448" y="607426"/>
                    <a:pt x="2713448" y="1356724"/>
                  </a:cubicBezTo>
                  <a:cubicBezTo>
                    <a:pt x="2713448" y="2106022"/>
                    <a:pt x="2106022" y="2713448"/>
                    <a:pt x="1356724" y="2713448"/>
                  </a:cubicBezTo>
                  <a:cubicBezTo>
                    <a:pt x="607426" y="2713448"/>
                    <a:pt x="0" y="2106022"/>
                    <a:pt x="0" y="1356724"/>
                  </a:cubicBezTo>
                  <a:cubicBezTo>
                    <a:pt x="0" y="607426"/>
                    <a:pt x="607426" y="0"/>
                    <a:pt x="1356724" y="0"/>
                  </a:cubicBezTo>
                  <a:close/>
                </a:path>
              </a:pathLst>
            </a:custGeom>
            <a:solidFill>
              <a:schemeClr val="accent6"/>
            </a:solidFill>
            <a:ln>
              <a:solidFill>
                <a:schemeClr val="accent1">
                  <a:shade val="50000"/>
                  <a:alpha val="60000"/>
                </a:schemeClr>
              </a:solidFill>
            </a:ln>
            <a:scene3d>
              <a:camera prst="orthographicFront"/>
              <a:lightRig rig="threePt" dir="t"/>
            </a:scene3d>
            <a:sp3d extrusionH="190500">
              <a:bevelT w="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11C98049-D87F-43A3-843D-40B698ADFD11}"/>
                </a:ext>
              </a:extLst>
            </p:cNvPr>
            <p:cNvCxnSpPr>
              <a:cxnSpLocks/>
              <a:stCxn id="122" idx="2"/>
            </p:cNvCxnSpPr>
            <p:nvPr/>
          </p:nvCxnSpPr>
          <p:spPr>
            <a:xfrm flipH="1">
              <a:off x="7489372" y="2772229"/>
              <a:ext cx="135943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8F901D3-92CD-4FA5-9BF4-0359D09D825D}"/>
                </a:ext>
              </a:extLst>
            </p:cNvPr>
            <p:cNvCxnSpPr>
              <a:cxnSpLocks/>
            </p:cNvCxnSpPr>
            <p:nvPr/>
          </p:nvCxnSpPr>
          <p:spPr>
            <a:xfrm flipH="1">
              <a:off x="7153287" y="1402132"/>
              <a:ext cx="1652783" cy="5388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87B4A68-BC61-471D-8322-7BB82F54231F}"/>
                </a:ext>
              </a:extLst>
            </p:cNvPr>
            <p:cNvGrpSpPr/>
            <p:nvPr/>
          </p:nvGrpSpPr>
          <p:grpSpPr>
            <a:xfrm>
              <a:off x="8848808" y="2187934"/>
              <a:ext cx="1171558" cy="1168590"/>
              <a:chOff x="9179685" y="2187934"/>
              <a:chExt cx="1171558" cy="1168590"/>
            </a:xfrm>
          </p:grpSpPr>
          <p:sp>
            <p:nvSpPr>
              <p:cNvPr id="122" name="Rectangle: Rounded Corners 81">
                <a:extLst>
                  <a:ext uri="{FF2B5EF4-FFF2-40B4-BE49-F238E27FC236}">
                    <a16:creationId xmlns:a16="http://schemas.microsoft.com/office/drawing/2014/main" id="{13DDE017-CDD7-45AF-8006-176C19DE8644}"/>
                  </a:ext>
                </a:extLst>
              </p:cNvPr>
              <p:cNvSpPr/>
              <p:nvPr/>
            </p:nvSpPr>
            <p:spPr>
              <a:xfrm>
                <a:off x="9179685" y="2187934"/>
                <a:ext cx="1171558" cy="1168590"/>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ttangolo 4">
                <a:extLst>
                  <a:ext uri="{FF2B5EF4-FFF2-40B4-BE49-F238E27FC236}">
                    <a16:creationId xmlns:a16="http://schemas.microsoft.com/office/drawing/2014/main" id="{D97303F5-0AFB-448E-AAB9-6F2B54EE3C8D}"/>
                  </a:ext>
                </a:extLst>
              </p:cNvPr>
              <p:cNvSpPr/>
              <p:nvPr/>
            </p:nvSpPr>
            <p:spPr>
              <a:xfrm>
                <a:off x="9268693" y="2635397"/>
                <a:ext cx="984616" cy="27366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Genes</a:t>
                </a:r>
              </a:p>
            </p:txBody>
          </p:sp>
        </p:grpSp>
        <p:grpSp>
          <p:nvGrpSpPr>
            <p:cNvPr id="50" name="Group 49">
              <a:extLst>
                <a:ext uri="{FF2B5EF4-FFF2-40B4-BE49-F238E27FC236}">
                  <a16:creationId xmlns:a16="http://schemas.microsoft.com/office/drawing/2014/main" id="{CFFA8D16-B469-4BB3-BEB7-CA60F674CEBA}"/>
                </a:ext>
              </a:extLst>
            </p:cNvPr>
            <p:cNvGrpSpPr/>
            <p:nvPr/>
          </p:nvGrpSpPr>
          <p:grpSpPr>
            <a:xfrm>
              <a:off x="8778269" y="755641"/>
              <a:ext cx="1180484" cy="1170000"/>
              <a:chOff x="9109146" y="755641"/>
              <a:chExt cx="1180484" cy="1170000"/>
            </a:xfrm>
          </p:grpSpPr>
          <p:sp>
            <p:nvSpPr>
              <p:cNvPr id="125" name="Rectangle: Rounded Corners 81">
                <a:extLst>
                  <a:ext uri="{FF2B5EF4-FFF2-40B4-BE49-F238E27FC236}">
                    <a16:creationId xmlns:a16="http://schemas.microsoft.com/office/drawing/2014/main" id="{E829C819-060C-4447-A202-61E03D09B204}"/>
                  </a:ext>
                </a:extLst>
              </p:cNvPr>
              <p:cNvSpPr/>
              <p:nvPr/>
            </p:nvSpPr>
            <p:spPr>
              <a:xfrm>
                <a:off x="9114388" y="755641"/>
                <a:ext cx="1170000" cy="1170000"/>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ttangolo 4">
                <a:extLst>
                  <a:ext uri="{FF2B5EF4-FFF2-40B4-BE49-F238E27FC236}">
                    <a16:creationId xmlns:a16="http://schemas.microsoft.com/office/drawing/2014/main" id="{7826243B-78BE-4716-942B-5827B322A915}"/>
                  </a:ext>
                </a:extLst>
              </p:cNvPr>
              <p:cNvSpPr/>
              <p:nvPr/>
            </p:nvSpPr>
            <p:spPr>
              <a:xfrm>
                <a:off x="9109146" y="948226"/>
                <a:ext cx="1180484" cy="784830"/>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600"/>
                  </a:spcAft>
                  <a:buClrTx/>
                  <a:buSzTx/>
                  <a:buFontTx/>
                  <a:buNone/>
                  <a:tabLst/>
                  <a:defRPr/>
                </a:pP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Diet </a:t>
                </a:r>
                <a:b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Sedentary </a:t>
                </a:r>
                <a:b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I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Habit</a:t>
                </a:r>
              </a:p>
            </p:txBody>
          </p:sp>
        </p:grpSp>
        <p:cxnSp>
          <p:nvCxnSpPr>
            <p:cNvPr id="133" name="Straight Arrow Connector 132">
              <a:extLst>
                <a:ext uri="{FF2B5EF4-FFF2-40B4-BE49-F238E27FC236}">
                  <a16:creationId xmlns:a16="http://schemas.microsoft.com/office/drawing/2014/main" id="{1A6E0F58-AACE-4CFF-84E7-77621DE2DEDA}"/>
                </a:ext>
              </a:extLst>
            </p:cNvPr>
            <p:cNvCxnSpPr>
              <a:cxnSpLocks/>
            </p:cNvCxnSpPr>
            <p:nvPr/>
          </p:nvCxnSpPr>
          <p:spPr>
            <a:xfrm flipH="1">
              <a:off x="3692071" y="2772229"/>
              <a:ext cx="104503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13124F9A-6073-461A-9B2B-EC86D5C3E60C}"/>
                </a:ext>
              </a:extLst>
            </p:cNvPr>
            <p:cNvGrpSpPr/>
            <p:nvPr/>
          </p:nvGrpSpPr>
          <p:grpSpPr>
            <a:xfrm>
              <a:off x="2514631" y="2187934"/>
              <a:ext cx="1171558" cy="1168590"/>
              <a:chOff x="9179685" y="2187934"/>
              <a:chExt cx="1171558" cy="1168590"/>
            </a:xfrm>
            <a:solidFill>
              <a:srgbClr val="FFC000"/>
            </a:solidFill>
          </p:grpSpPr>
          <p:sp>
            <p:nvSpPr>
              <p:cNvPr id="135" name="Rectangle: Rounded Corners 81">
                <a:extLst>
                  <a:ext uri="{FF2B5EF4-FFF2-40B4-BE49-F238E27FC236}">
                    <a16:creationId xmlns:a16="http://schemas.microsoft.com/office/drawing/2014/main" id="{2388CEBA-8D66-4EFC-BAD7-AB32C6EC0C3B}"/>
                  </a:ext>
                </a:extLst>
              </p:cNvPr>
              <p:cNvSpPr/>
              <p:nvPr/>
            </p:nvSpPr>
            <p:spPr>
              <a:xfrm>
                <a:off x="9179685" y="2187934"/>
                <a:ext cx="1171558" cy="1168590"/>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ttangolo 4">
                <a:extLst>
                  <a:ext uri="{FF2B5EF4-FFF2-40B4-BE49-F238E27FC236}">
                    <a16:creationId xmlns:a16="http://schemas.microsoft.com/office/drawing/2014/main" id="{E8783D78-6F3A-4765-BA07-4740AA194340}"/>
                  </a:ext>
                </a:extLst>
              </p:cNvPr>
              <p:cNvSpPr/>
              <p:nvPr/>
            </p:nvSpPr>
            <p:spPr>
              <a:xfrm>
                <a:off x="9268693" y="2635397"/>
                <a:ext cx="984616" cy="273665"/>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NAFLD</a:t>
                </a:r>
              </a:p>
            </p:txBody>
          </p:sp>
        </p:grpSp>
        <p:cxnSp>
          <p:nvCxnSpPr>
            <p:cNvPr id="146" name="Straight Arrow Connector 145">
              <a:extLst>
                <a:ext uri="{FF2B5EF4-FFF2-40B4-BE49-F238E27FC236}">
                  <a16:creationId xmlns:a16="http://schemas.microsoft.com/office/drawing/2014/main" id="{B97EAC87-F9D5-49D5-ADA7-2EE334E8782D}"/>
                </a:ext>
              </a:extLst>
            </p:cNvPr>
            <p:cNvCxnSpPr>
              <a:cxnSpLocks/>
            </p:cNvCxnSpPr>
            <p:nvPr/>
          </p:nvCxnSpPr>
          <p:spPr>
            <a:xfrm flipH="1">
              <a:off x="2164068" y="2772229"/>
              <a:ext cx="350563"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99B32D4-B497-4FB7-9E10-1F52F8A65948}"/>
                </a:ext>
              </a:extLst>
            </p:cNvPr>
            <p:cNvCxnSpPr>
              <a:cxnSpLocks/>
            </p:cNvCxnSpPr>
            <p:nvPr/>
          </p:nvCxnSpPr>
          <p:spPr>
            <a:xfrm>
              <a:off x="1573826" y="3305175"/>
              <a:ext cx="0" cy="5074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FADEB305-5AF5-478B-BCD1-CF46F1582C0E}"/>
                </a:ext>
              </a:extLst>
            </p:cNvPr>
            <p:cNvGrpSpPr/>
            <p:nvPr/>
          </p:nvGrpSpPr>
          <p:grpSpPr>
            <a:xfrm>
              <a:off x="1665507" y="4903438"/>
              <a:ext cx="1400608" cy="1429443"/>
              <a:chOff x="9281349" y="2289341"/>
              <a:chExt cx="968230" cy="965777"/>
            </a:xfrm>
            <a:solidFill>
              <a:srgbClr val="FFC000"/>
            </a:solidFill>
          </p:grpSpPr>
          <p:sp>
            <p:nvSpPr>
              <p:cNvPr id="161" name="Rectangle: Rounded Corners 81">
                <a:extLst>
                  <a:ext uri="{FF2B5EF4-FFF2-40B4-BE49-F238E27FC236}">
                    <a16:creationId xmlns:a16="http://schemas.microsoft.com/office/drawing/2014/main" id="{E295037B-9DC1-4177-B1B1-3724E14A63C7}"/>
                  </a:ext>
                </a:extLst>
              </p:cNvPr>
              <p:cNvSpPr/>
              <p:nvPr/>
            </p:nvSpPr>
            <p:spPr>
              <a:xfrm>
                <a:off x="9281349" y="2289341"/>
                <a:ext cx="968230" cy="965777"/>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ttangolo 4">
                <a:extLst>
                  <a:ext uri="{FF2B5EF4-FFF2-40B4-BE49-F238E27FC236}">
                    <a16:creationId xmlns:a16="http://schemas.microsoft.com/office/drawing/2014/main" id="{0F064CF9-D22C-472F-BF3D-922222F566D5}"/>
                  </a:ext>
                </a:extLst>
              </p:cNvPr>
              <p:cNvSpPr/>
              <p:nvPr/>
            </p:nvSpPr>
            <p:spPr>
              <a:xfrm>
                <a:off x="9394131" y="2643914"/>
                <a:ext cx="828075" cy="173070"/>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Transplantation</a:t>
                </a:r>
              </a:p>
            </p:txBody>
          </p:sp>
        </p:grpSp>
        <p:cxnSp>
          <p:nvCxnSpPr>
            <p:cNvPr id="164" name="Straight Arrow Connector 163">
              <a:extLst>
                <a:ext uri="{FF2B5EF4-FFF2-40B4-BE49-F238E27FC236}">
                  <a16:creationId xmlns:a16="http://schemas.microsoft.com/office/drawing/2014/main" id="{40CF4891-4E7D-4F45-B3AC-219F45093BC1}"/>
                </a:ext>
              </a:extLst>
            </p:cNvPr>
            <p:cNvCxnSpPr>
              <a:cxnSpLocks/>
            </p:cNvCxnSpPr>
            <p:nvPr/>
          </p:nvCxnSpPr>
          <p:spPr>
            <a:xfrm>
              <a:off x="1799612" y="4805655"/>
              <a:ext cx="189313" cy="2237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222CE9F8-6F1B-45D3-B6B4-BB3CC323308B}"/>
                </a:ext>
              </a:extLst>
            </p:cNvPr>
            <p:cNvCxnSpPr>
              <a:cxnSpLocks/>
            </p:cNvCxnSpPr>
            <p:nvPr/>
          </p:nvCxnSpPr>
          <p:spPr>
            <a:xfrm flipH="1">
              <a:off x="2748631" y="4706189"/>
              <a:ext cx="299808" cy="35431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8B9315F5-1D9C-4393-B3F5-5102B9EB6AD1}"/>
                </a:ext>
              </a:extLst>
            </p:cNvPr>
            <p:cNvCxnSpPr>
              <a:cxnSpLocks/>
            </p:cNvCxnSpPr>
            <p:nvPr/>
          </p:nvCxnSpPr>
          <p:spPr>
            <a:xfrm>
              <a:off x="2042625" y="3083696"/>
              <a:ext cx="765528" cy="90470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8615ED-C081-4BAA-94A2-168B20519BDD}"/>
                </a:ext>
              </a:extLst>
            </p:cNvPr>
            <p:cNvCxnSpPr>
              <a:cxnSpLocks/>
            </p:cNvCxnSpPr>
            <p:nvPr/>
          </p:nvCxnSpPr>
          <p:spPr>
            <a:xfrm>
              <a:off x="2103386" y="4398674"/>
              <a:ext cx="45222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A4F7E906-82F9-48BF-B6CD-4CB28D0CFEA3}"/>
                </a:ext>
              </a:extLst>
            </p:cNvPr>
            <p:cNvGrpSpPr/>
            <p:nvPr/>
          </p:nvGrpSpPr>
          <p:grpSpPr>
            <a:xfrm>
              <a:off x="2692286" y="3812589"/>
              <a:ext cx="984616" cy="965777"/>
              <a:chOff x="9268693" y="2289341"/>
              <a:chExt cx="984616" cy="965777"/>
            </a:xfrm>
            <a:solidFill>
              <a:srgbClr val="FFC000"/>
            </a:solidFill>
          </p:grpSpPr>
          <p:sp>
            <p:nvSpPr>
              <p:cNvPr id="222" name="Rectangle: Rounded Corners 81">
                <a:extLst>
                  <a:ext uri="{FF2B5EF4-FFF2-40B4-BE49-F238E27FC236}">
                    <a16:creationId xmlns:a16="http://schemas.microsoft.com/office/drawing/2014/main" id="{3F6ECBAC-E252-42E2-A9C0-C989BFF52AF1}"/>
                  </a:ext>
                </a:extLst>
              </p:cNvPr>
              <p:cNvSpPr/>
              <p:nvPr/>
            </p:nvSpPr>
            <p:spPr>
              <a:xfrm>
                <a:off x="9281349" y="2289341"/>
                <a:ext cx="968230" cy="965777"/>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ettangolo 4">
                <a:extLst>
                  <a:ext uri="{FF2B5EF4-FFF2-40B4-BE49-F238E27FC236}">
                    <a16:creationId xmlns:a16="http://schemas.microsoft.com/office/drawing/2014/main" id="{BFD373FF-5480-447D-8C50-1696028BE30E}"/>
                  </a:ext>
                </a:extLst>
              </p:cNvPr>
              <p:cNvSpPr/>
              <p:nvPr/>
            </p:nvSpPr>
            <p:spPr>
              <a:xfrm>
                <a:off x="9268693" y="2635397"/>
                <a:ext cx="984616" cy="273665"/>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HCC</a:t>
                </a:r>
              </a:p>
            </p:txBody>
          </p:sp>
        </p:grpSp>
        <p:grpSp>
          <p:nvGrpSpPr>
            <p:cNvPr id="219" name="Group 218">
              <a:extLst>
                <a:ext uri="{FF2B5EF4-FFF2-40B4-BE49-F238E27FC236}">
                  <a16:creationId xmlns:a16="http://schemas.microsoft.com/office/drawing/2014/main" id="{53F937C4-57F1-48C6-AF95-8D948AA49915}"/>
                </a:ext>
              </a:extLst>
            </p:cNvPr>
            <p:cNvGrpSpPr/>
            <p:nvPr/>
          </p:nvGrpSpPr>
          <p:grpSpPr>
            <a:xfrm>
              <a:off x="757660" y="3824098"/>
              <a:ext cx="1282879" cy="1055673"/>
              <a:chOff x="9179685" y="2187934"/>
              <a:chExt cx="1171558" cy="1168590"/>
            </a:xfrm>
            <a:solidFill>
              <a:srgbClr val="FFC000"/>
            </a:solidFill>
          </p:grpSpPr>
          <p:sp>
            <p:nvSpPr>
              <p:cNvPr id="220" name="Rectangle: Rounded Corners 81">
                <a:extLst>
                  <a:ext uri="{FF2B5EF4-FFF2-40B4-BE49-F238E27FC236}">
                    <a16:creationId xmlns:a16="http://schemas.microsoft.com/office/drawing/2014/main" id="{11C9FC18-48B0-47A7-A811-0E968886AF42}"/>
                  </a:ext>
                </a:extLst>
              </p:cNvPr>
              <p:cNvSpPr/>
              <p:nvPr/>
            </p:nvSpPr>
            <p:spPr>
              <a:xfrm>
                <a:off x="9179685" y="2187934"/>
                <a:ext cx="1171558" cy="1168590"/>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Rettangolo 4">
                <a:extLst>
                  <a:ext uri="{FF2B5EF4-FFF2-40B4-BE49-F238E27FC236}">
                    <a16:creationId xmlns:a16="http://schemas.microsoft.com/office/drawing/2014/main" id="{2496C1DD-DE1D-425B-B371-D7FE7559B4B4}"/>
                  </a:ext>
                </a:extLst>
              </p:cNvPr>
              <p:cNvSpPr/>
              <p:nvPr/>
            </p:nvSpPr>
            <p:spPr>
              <a:xfrm>
                <a:off x="9318488" y="2635570"/>
                <a:ext cx="948550" cy="302937"/>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Cirrhosis</a:t>
                </a:r>
              </a:p>
            </p:txBody>
          </p:sp>
        </p:grpSp>
        <p:grpSp>
          <p:nvGrpSpPr>
            <p:cNvPr id="228" name="Group 227">
              <a:extLst>
                <a:ext uri="{FF2B5EF4-FFF2-40B4-BE49-F238E27FC236}">
                  <a16:creationId xmlns:a16="http://schemas.microsoft.com/office/drawing/2014/main" id="{06D6DF5C-04AD-483A-91B5-9D45AADDF3A0}"/>
                </a:ext>
              </a:extLst>
            </p:cNvPr>
            <p:cNvGrpSpPr/>
            <p:nvPr/>
          </p:nvGrpSpPr>
          <p:grpSpPr>
            <a:xfrm>
              <a:off x="992510" y="2187934"/>
              <a:ext cx="1171558" cy="1168590"/>
              <a:chOff x="9179685" y="2187934"/>
              <a:chExt cx="1171558" cy="1168590"/>
            </a:xfrm>
            <a:solidFill>
              <a:srgbClr val="FFC000"/>
            </a:solidFill>
          </p:grpSpPr>
          <p:sp>
            <p:nvSpPr>
              <p:cNvPr id="229" name="Rectangle: Rounded Corners 81">
                <a:extLst>
                  <a:ext uri="{FF2B5EF4-FFF2-40B4-BE49-F238E27FC236}">
                    <a16:creationId xmlns:a16="http://schemas.microsoft.com/office/drawing/2014/main" id="{A4AAFDD7-95C6-4051-8EA6-E6D3467AD9A3}"/>
                  </a:ext>
                </a:extLst>
              </p:cNvPr>
              <p:cNvSpPr/>
              <p:nvPr/>
            </p:nvSpPr>
            <p:spPr>
              <a:xfrm>
                <a:off x="9179685" y="2187934"/>
                <a:ext cx="1171558" cy="1168590"/>
              </a:xfrm>
              <a:prstGeom prst="ellipse">
                <a:avLst/>
              </a:prstGeom>
              <a:grp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ettangolo 4">
                <a:extLst>
                  <a:ext uri="{FF2B5EF4-FFF2-40B4-BE49-F238E27FC236}">
                    <a16:creationId xmlns:a16="http://schemas.microsoft.com/office/drawing/2014/main" id="{210D5DE4-0987-4870-A776-52A1C82CFE34}"/>
                  </a:ext>
                </a:extLst>
              </p:cNvPr>
              <p:cNvSpPr/>
              <p:nvPr/>
            </p:nvSpPr>
            <p:spPr>
              <a:xfrm>
                <a:off x="9268693" y="2635397"/>
                <a:ext cx="984616" cy="273665"/>
              </a:xfrm>
              <a:prstGeom prst="rect">
                <a:avLst/>
              </a:prstGeom>
              <a:grp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400"/>
                  </a:lnSpc>
                  <a:spcBef>
                    <a:spcPts val="0"/>
                  </a:spcBef>
                  <a:spcAft>
                    <a:spcPts val="600"/>
                  </a:spcAft>
                  <a:buClrTx/>
                  <a:buSzTx/>
                  <a:buFontTx/>
                  <a:buNone/>
                  <a:tabLst/>
                  <a:defRPr/>
                </a:pPr>
                <a:r>
                  <a:rPr kumimoji="0" lang="en-I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NASH</a:t>
                </a:r>
              </a:p>
            </p:txBody>
          </p:sp>
        </p:grpSp>
        <p:sp>
          <p:nvSpPr>
            <p:cNvPr id="243" name="TextBox 242">
              <a:extLst>
                <a:ext uri="{FF2B5EF4-FFF2-40B4-BE49-F238E27FC236}">
                  <a16:creationId xmlns:a16="http://schemas.microsoft.com/office/drawing/2014/main" id="{545CBCC3-B77D-4059-AD50-25A54D11180F}"/>
                </a:ext>
              </a:extLst>
            </p:cNvPr>
            <p:cNvSpPr txBox="1"/>
            <p:nvPr/>
          </p:nvSpPr>
          <p:spPr>
            <a:xfrm flipH="1">
              <a:off x="5045625" y="2544533"/>
              <a:ext cx="1948536" cy="58785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Metabolic Syndrome</a:t>
              </a:r>
            </a:p>
          </p:txBody>
        </p:sp>
        <p:cxnSp>
          <p:nvCxnSpPr>
            <p:cNvPr id="248" name="Straight Arrow Connector 247">
              <a:extLst>
                <a:ext uri="{FF2B5EF4-FFF2-40B4-BE49-F238E27FC236}">
                  <a16:creationId xmlns:a16="http://schemas.microsoft.com/office/drawing/2014/main" id="{A4F0232D-B303-4D5E-981A-4107CDC0440B}"/>
                </a:ext>
              </a:extLst>
            </p:cNvPr>
            <p:cNvCxnSpPr>
              <a:cxnSpLocks/>
            </p:cNvCxnSpPr>
            <p:nvPr/>
          </p:nvCxnSpPr>
          <p:spPr>
            <a:xfrm flipH="1" flipV="1">
              <a:off x="3385931" y="1570688"/>
              <a:ext cx="1443862" cy="6756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0BB9E366-40A2-493E-8B43-444ED0FE398E}"/>
                </a:ext>
              </a:extLst>
            </p:cNvPr>
            <p:cNvCxnSpPr>
              <a:cxnSpLocks/>
            </p:cNvCxnSpPr>
            <p:nvPr/>
          </p:nvCxnSpPr>
          <p:spPr>
            <a:xfrm>
              <a:off x="6348177" y="4076128"/>
              <a:ext cx="311103" cy="6023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24478F58-34F0-42D6-BC2D-EF29F9F3EE14}"/>
                </a:ext>
              </a:extLst>
            </p:cNvPr>
            <p:cNvGrpSpPr/>
            <p:nvPr/>
          </p:nvGrpSpPr>
          <p:grpSpPr>
            <a:xfrm>
              <a:off x="6298559" y="4554374"/>
              <a:ext cx="1838729" cy="1756785"/>
              <a:chOff x="8678455" y="3552485"/>
              <a:chExt cx="1469950" cy="1468800"/>
            </a:xfrm>
          </p:grpSpPr>
          <p:sp>
            <p:nvSpPr>
              <p:cNvPr id="254" name="Rectangle: Rounded Corners 160">
                <a:extLst>
                  <a:ext uri="{FF2B5EF4-FFF2-40B4-BE49-F238E27FC236}">
                    <a16:creationId xmlns:a16="http://schemas.microsoft.com/office/drawing/2014/main" id="{9EA65C46-364C-4B6A-BAE6-64E156B91161}"/>
                  </a:ext>
                </a:extLst>
              </p:cNvPr>
              <p:cNvSpPr/>
              <p:nvPr/>
            </p:nvSpPr>
            <p:spPr>
              <a:xfrm>
                <a:off x="8678455" y="3552485"/>
                <a:ext cx="1469950" cy="1468800"/>
              </a:xfrm>
              <a:prstGeom prst="ellipse">
                <a:avLst/>
              </a:prstGeom>
              <a:solidFill>
                <a:schemeClr val="bg1"/>
              </a:solidFill>
              <a:ln>
                <a:solidFill>
                  <a:srgbClr val="2FBE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ttangolo 4">
                <a:extLst>
                  <a:ext uri="{FF2B5EF4-FFF2-40B4-BE49-F238E27FC236}">
                    <a16:creationId xmlns:a16="http://schemas.microsoft.com/office/drawing/2014/main" id="{CD6C7F88-2679-4BF7-BCED-0D1327A95FBA}"/>
                  </a:ext>
                </a:extLst>
              </p:cNvPr>
              <p:cNvSpPr/>
              <p:nvPr/>
            </p:nvSpPr>
            <p:spPr>
              <a:xfrm>
                <a:off x="8817302" y="4009887"/>
                <a:ext cx="1291569" cy="463183"/>
              </a:xfrm>
              <a:prstGeom prst="rect">
                <a:avLst/>
              </a:prstGeom>
              <a:solidFill>
                <a:schemeClr val="bg1"/>
              </a:solidFill>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Cardiovascular disease</a:t>
                </a:r>
              </a:p>
            </p:txBody>
          </p:sp>
        </p:grpSp>
        <p:grpSp>
          <p:nvGrpSpPr>
            <p:cNvPr id="256" name="Group 255">
              <a:extLst>
                <a:ext uri="{FF2B5EF4-FFF2-40B4-BE49-F238E27FC236}">
                  <a16:creationId xmlns:a16="http://schemas.microsoft.com/office/drawing/2014/main" id="{2FAC63B5-5EEB-42E8-8658-CE970F9598D8}"/>
                </a:ext>
              </a:extLst>
            </p:cNvPr>
            <p:cNvGrpSpPr/>
            <p:nvPr/>
          </p:nvGrpSpPr>
          <p:grpSpPr>
            <a:xfrm>
              <a:off x="2063852" y="211722"/>
              <a:ext cx="1549018" cy="1468800"/>
              <a:chOff x="8638921" y="3552485"/>
              <a:chExt cx="1549018" cy="1468800"/>
            </a:xfrm>
          </p:grpSpPr>
          <p:sp>
            <p:nvSpPr>
              <p:cNvPr id="257" name="Rectangle: Rounded Corners 160">
                <a:extLst>
                  <a:ext uri="{FF2B5EF4-FFF2-40B4-BE49-F238E27FC236}">
                    <a16:creationId xmlns:a16="http://schemas.microsoft.com/office/drawing/2014/main" id="{EE4C2586-7D2B-4226-90EA-6591AFA7E7B2}"/>
                  </a:ext>
                </a:extLst>
              </p:cNvPr>
              <p:cNvSpPr/>
              <p:nvPr/>
            </p:nvSpPr>
            <p:spPr>
              <a:xfrm>
                <a:off x="8678455" y="3552485"/>
                <a:ext cx="1469950" cy="1468800"/>
              </a:xfrm>
              <a:prstGeom prst="ellipse">
                <a:avLst/>
              </a:prstGeom>
              <a:solidFill>
                <a:schemeClr val="bg1"/>
              </a:solidFill>
              <a:ln>
                <a:solidFill>
                  <a:srgbClr val="2FBE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Rettangolo 4">
                <a:extLst>
                  <a:ext uri="{FF2B5EF4-FFF2-40B4-BE49-F238E27FC236}">
                    <a16:creationId xmlns:a16="http://schemas.microsoft.com/office/drawing/2014/main" id="{7BCAC804-DD9C-4294-A7F7-CDB9371BECF6}"/>
                  </a:ext>
                </a:extLst>
              </p:cNvPr>
              <p:cNvSpPr/>
              <p:nvPr/>
            </p:nvSpPr>
            <p:spPr>
              <a:xfrm>
                <a:off x="8638921" y="4125303"/>
                <a:ext cx="1549018" cy="32316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Diabetes</a:t>
                </a:r>
              </a:p>
            </p:txBody>
          </p:sp>
        </p:grpSp>
        <p:cxnSp>
          <p:nvCxnSpPr>
            <p:cNvPr id="61" name="Straight Arrow Connector 250">
              <a:extLst>
                <a:ext uri="{FF2B5EF4-FFF2-40B4-BE49-F238E27FC236}">
                  <a16:creationId xmlns:a16="http://schemas.microsoft.com/office/drawing/2014/main" id="{9E5B22EF-02E6-49A5-BE0B-AD843FD8594A}"/>
                </a:ext>
              </a:extLst>
            </p:cNvPr>
            <p:cNvCxnSpPr>
              <a:cxnSpLocks/>
            </p:cNvCxnSpPr>
            <p:nvPr/>
          </p:nvCxnSpPr>
          <p:spPr>
            <a:xfrm>
              <a:off x="3510490" y="3248175"/>
              <a:ext cx="2778149" cy="19664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132">
              <a:extLst>
                <a:ext uri="{FF2B5EF4-FFF2-40B4-BE49-F238E27FC236}">
                  <a16:creationId xmlns:a16="http://schemas.microsoft.com/office/drawing/2014/main" id="{3F9F3E5C-52C9-45B3-BAE2-AE005454340C}"/>
                </a:ext>
              </a:extLst>
            </p:cNvPr>
            <p:cNvCxnSpPr>
              <a:cxnSpLocks/>
            </p:cNvCxnSpPr>
            <p:nvPr/>
          </p:nvCxnSpPr>
          <p:spPr>
            <a:xfrm>
              <a:off x="3686189" y="2909062"/>
              <a:ext cx="105091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247">
              <a:extLst>
                <a:ext uri="{FF2B5EF4-FFF2-40B4-BE49-F238E27FC236}">
                  <a16:creationId xmlns:a16="http://schemas.microsoft.com/office/drawing/2014/main" id="{208D9E4D-1357-4DF6-94D9-103F76059746}"/>
                </a:ext>
              </a:extLst>
            </p:cNvPr>
            <p:cNvCxnSpPr>
              <a:cxnSpLocks/>
            </p:cNvCxnSpPr>
            <p:nvPr/>
          </p:nvCxnSpPr>
          <p:spPr>
            <a:xfrm flipV="1">
              <a:off x="1851509" y="1606922"/>
              <a:ext cx="521422" cy="599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247">
              <a:extLst>
                <a:ext uri="{FF2B5EF4-FFF2-40B4-BE49-F238E27FC236}">
                  <a16:creationId xmlns:a16="http://schemas.microsoft.com/office/drawing/2014/main" id="{7EEFB700-264A-4F8E-9599-8EA2F60B1DDC}"/>
                </a:ext>
              </a:extLst>
            </p:cNvPr>
            <p:cNvCxnSpPr>
              <a:cxnSpLocks/>
            </p:cNvCxnSpPr>
            <p:nvPr/>
          </p:nvCxnSpPr>
          <p:spPr>
            <a:xfrm flipV="1">
              <a:off x="2875231" y="1721211"/>
              <a:ext cx="0" cy="4988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84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p:txBody>
          <a:bodyPr/>
          <a:lstStyle/>
          <a:p>
            <a:pPr algn="l"/>
            <a:r>
              <a:rPr lang="it-IT" altLang="it-IT" sz="2800" dirty="0">
                <a:solidFill>
                  <a:srgbClr val="FFFF00"/>
                </a:solidFill>
                <a:latin typeface="Verdana" panose="020B0604030504040204" pitchFamily="34" charset="0"/>
              </a:rPr>
              <a:t>FROM CARDIOVASCULAR RISK TO CARDIO-METABOLIC RISK</a:t>
            </a:r>
          </a:p>
        </p:txBody>
      </p:sp>
      <p:sp>
        <p:nvSpPr>
          <p:cNvPr id="265219" name="Oval 3"/>
          <p:cNvSpPr>
            <a:spLocks noChangeArrowheads="1"/>
          </p:cNvSpPr>
          <p:nvPr/>
        </p:nvSpPr>
        <p:spPr bwMode="auto">
          <a:xfrm>
            <a:off x="2351088" y="2636838"/>
            <a:ext cx="1439862" cy="1295400"/>
          </a:xfrm>
          <a:prstGeom prst="ellipse">
            <a:avLst/>
          </a:prstGeom>
          <a:solidFill>
            <a:schemeClr val="accent1"/>
          </a:solidFill>
          <a:ln w="3810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0" name="Oval 4"/>
          <p:cNvSpPr>
            <a:spLocks noChangeArrowheads="1"/>
          </p:cNvSpPr>
          <p:nvPr/>
        </p:nvSpPr>
        <p:spPr bwMode="auto">
          <a:xfrm>
            <a:off x="2424113" y="3644901"/>
            <a:ext cx="1511300" cy="1368425"/>
          </a:xfrm>
          <a:prstGeom prst="ellipse">
            <a:avLst/>
          </a:prstGeom>
          <a:solidFill>
            <a:schemeClr val="accent1"/>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1" name="Oval 5"/>
          <p:cNvSpPr>
            <a:spLocks noChangeArrowheads="1"/>
          </p:cNvSpPr>
          <p:nvPr/>
        </p:nvSpPr>
        <p:spPr bwMode="auto">
          <a:xfrm>
            <a:off x="3575050" y="2781300"/>
            <a:ext cx="1511300" cy="1366838"/>
          </a:xfrm>
          <a:prstGeom prst="ellipse">
            <a:avLst/>
          </a:prstGeom>
          <a:solidFill>
            <a:schemeClr val="accent1"/>
          </a:solidFill>
          <a:ln w="381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2" name="Oval 6"/>
          <p:cNvSpPr>
            <a:spLocks noChangeArrowheads="1"/>
          </p:cNvSpPr>
          <p:nvPr/>
        </p:nvSpPr>
        <p:spPr bwMode="auto">
          <a:xfrm>
            <a:off x="3648076" y="3933825"/>
            <a:ext cx="1584325" cy="1366838"/>
          </a:xfrm>
          <a:prstGeom prst="ellipse">
            <a:avLst/>
          </a:prstGeom>
          <a:solidFill>
            <a:schemeClr val="accent1"/>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3" name="Oval 7"/>
          <p:cNvSpPr>
            <a:spLocks noChangeArrowheads="1"/>
          </p:cNvSpPr>
          <p:nvPr/>
        </p:nvSpPr>
        <p:spPr bwMode="auto">
          <a:xfrm>
            <a:off x="6383338" y="2492376"/>
            <a:ext cx="3816350" cy="37449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4" name="Oval 8"/>
          <p:cNvSpPr>
            <a:spLocks noChangeArrowheads="1"/>
          </p:cNvSpPr>
          <p:nvPr/>
        </p:nvSpPr>
        <p:spPr bwMode="auto">
          <a:xfrm>
            <a:off x="6456364" y="3248027"/>
            <a:ext cx="1727200" cy="1511300"/>
          </a:xfrm>
          <a:prstGeom prst="ellipse">
            <a:avLst/>
          </a:prstGeom>
          <a:solidFill>
            <a:srgbClr val="FFFF00"/>
          </a:solidFill>
          <a:ln w="381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5" name="Oval 9"/>
          <p:cNvSpPr>
            <a:spLocks noChangeArrowheads="1"/>
          </p:cNvSpPr>
          <p:nvPr/>
        </p:nvSpPr>
        <p:spPr bwMode="auto">
          <a:xfrm>
            <a:off x="8040688" y="2906711"/>
            <a:ext cx="1800225" cy="1584325"/>
          </a:xfrm>
          <a:prstGeom prst="ellipse">
            <a:avLst/>
          </a:prstGeom>
          <a:solidFill>
            <a:srgbClr val="FFFF00"/>
          </a:solidFill>
          <a:ln w="381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26" name="Text Box 10"/>
          <p:cNvSpPr txBox="1">
            <a:spLocks noChangeArrowheads="1"/>
          </p:cNvSpPr>
          <p:nvPr/>
        </p:nvSpPr>
        <p:spPr bwMode="auto">
          <a:xfrm>
            <a:off x="2424112" y="3031674"/>
            <a:ext cx="10795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Smoking</a:t>
            </a:r>
          </a:p>
        </p:txBody>
      </p:sp>
      <p:sp>
        <p:nvSpPr>
          <p:cNvPr id="265227" name="Text Box 11"/>
          <p:cNvSpPr txBox="1">
            <a:spLocks noChangeArrowheads="1"/>
          </p:cNvSpPr>
          <p:nvPr/>
        </p:nvSpPr>
        <p:spPr bwMode="auto">
          <a:xfrm>
            <a:off x="3648075" y="3284538"/>
            <a:ext cx="15113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it-IT" altLang="it-IT" sz="1600" b="1" dirty="0" err="1">
                <a:solidFill>
                  <a:srgbClr val="FFFFFF"/>
                </a:solidFill>
                <a:latin typeface="Arial" panose="020B0604020202020204" pitchFamily="34" charset="0"/>
                <a:cs typeface="Arial"/>
              </a:rPr>
              <a:t>Hy</a:t>
            </a:r>
            <a:r>
              <a:rPr kumimoji="0" lang="it-IT" altLang="it-IT"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a:rPr>
              <a:t>pertension</a:t>
            </a:r>
            <a:endPar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265228" name="Text Box 12"/>
          <p:cNvSpPr txBox="1">
            <a:spLocks noChangeArrowheads="1"/>
          </p:cNvSpPr>
          <p:nvPr/>
        </p:nvSpPr>
        <p:spPr bwMode="auto">
          <a:xfrm>
            <a:off x="2495550" y="4206911"/>
            <a:ext cx="10795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a:rPr>
              <a:t>Diabetes</a:t>
            </a:r>
            <a:endPar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265229" name="Text Box 13"/>
          <p:cNvSpPr txBox="1">
            <a:spLocks noChangeArrowheads="1"/>
          </p:cNvSpPr>
          <p:nvPr/>
        </p:nvSpPr>
        <p:spPr bwMode="auto">
          <a:xfrm>
            <a:off x="3792538" y="4437063"/>
            <a:ext cx="1439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a:rPr>
              <a:t>Cholesterol</a:t>
            </a:r>
            <a:endParaRPr kumimoji="0" lang="it-IT" altLang="it-IT"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265230" name="Text Box 14"/>
          <p:cNvSpPr txBox="1">
            <a:spLocks noChangeArrowheads="1"/>
          </p:cNvSpPr>
          <p:nvPr/>
        </p:nvSpPr>
        <p:spPr bwMode="auto">
          <a:xfrm>
            <a:off x="6762355" y="3387251"/>
            <a:ext cx="10810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Visceral</a:t>
            </a:r>
            <a:r>
              <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rPr>
              <a:t> </a:t>
            </a: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obesity</a:t>
            </a:r>
            <a:endPar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endParaRPr>
          </a:p>
        </p:txBody>
      </p:sp>
      <p:sp>
        <p:nvSpPr>
          <p:cNvPr id="265231" name="Text Box 15"/>
          <p:cNvSpPr txBox="1">
            <a:spLocks noChangeArrowheads="1"/>
          </p:cNvSpPr>
          <p:nvPr/>
        </p:nvSpPr>
        <p:spPr bwMode="auto">
          <a:xfrm>
            <a:off x="8198076" y="3190878"/>
            <a:ext cx="15128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Insulin</a:t>
            </a:r>
            <a:r>
              <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rPr>
              <a:t> </a:t>
            </a:r>
            <a:r>
              <a:rPr kumimoji="0" lang="it-IT" altLang="it-IT" sz="16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a:rPr>
              <a:t>resistance</a:t>
            </a:r>
            <a:endParaRPr kumimoji="0" lang="it-IT" altLang="it-IT" sz="16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a:endParaRPr>
          </a:p>
        </p:txBody>
      </p:sp>
      <p:sp>
        <p:nvSpPr>
          <p:cNvPr id="265232" name="Text Box 16"/>
          <p:cNvSpPr txBox="1">
            <a:spLocks noChangeArrowheads="1"/>
          </p:cNvSpPr>
          <p:nvPr/>
        </p:nvSpPr>
        <p:spPr bwMode="auto">
          <a:xfrm>
            <a:off x="7201502" y="2781300"/>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65233" name="Text Box 17"/>
          <p:cNvSpPr txBox="1">
            <a:spLocks noChangeArrowheads="1"/>
          </p:cNvSpPr>
          <p:nvPr/>
        </p:nvSpPr>
        <p:spPr bwMode="auto">
          <a:xfrm>
            <a:off x="7670204" y="2634798"/>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65234" name="Text Box 18"/>
          <p:cNvSpPr txBox="1">
            <a:spLocks noChangeArrowheads="1"/>
          </p:cNvSpPr>
          <p:nvPr/>
        </p:nvSpPr>
        <p:spPr bwMode="auto">
          <a:xfrm>
            <a:off x="8166496" y="2591596"/>
            <a:ext cx="433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65235" name="Text Box 19"/>
          <p:cNvSpPr txBox="1">
            <a:spLocks noChangeArrowheads="1"/>
          </p:cNvSpPr>
          <p:nvPr/>
        </p:nvSpPr>
        <p:spPr bwMode="auto">
          <a:xfrm>
            <a:off x="5591176" y="3644901"/>
            <a:ext cx="5048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4800" b="0" i="0" u="none" strike="noStrike" kern="1200" cap="none" spc="0" normalizeH="0" baseline="0" noProof="0" dirty="0">
                <a:ln>
                  <a:noFill/>
                </a:ln>
                <a:solidFill>
                  <a:srgbClr val="FF6600"/>
                </a:solidFill>
                <a:effectLst/>
                <a:uLnTx/>
                <a:uFillTx/>
                <a:latin typeface="Arial" panose="020B0604020202020204" pitchFamily="34" charset="0"/>
                <a:ea typeface="+mn-ea"/>
                <a:cs typeface="Arial"/>
              </a:rPr>
              <a:t>+</a:t>
            </a:r>
          </a:p>
        </p:txBody>
      </p:sp>
      <p:sp>
        <p:nvSpPr>
          <p:cNvPr id="265236" name="Text Box 20"/>
          <p:cNvSpPr txBox="1">
            <a:spLocks noChangeArrowheads="1"/>
          </p:cNvSpPr>
          <p:nvPr/>
        </p:nvSpPr>
        <p:spPr bwMode="auto">
          <a:xfrm>
            <a:off x="1853586" y="1668859"/>
            <a:ext cx="46085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6600"/>
                </a:solidFill>
                <a:effectLst/>
                <a:uLnTx/>
                <a:uFillTx/>
                <a:latin typeface="Verdana" panose="020B0604030504040204" pitchFamily="34" charset="0"/>
                <a:ea typeface="+mn-ea"/>
                <a:cs typeface="Arial"/>
              </a:rPr>
              <a:t>CLASSICAL RISK FACTORS</a:t>
            </a:r>
          </a:p>
        </p:txBody>
      </p:sp>
      <p:sp>
        <p:nvSpPr>
          <p:cNvPr id="265237" name="Text Box 21"/>
          <p:cNvSpPr txBox="1">
            <a:spLocks noChangeArrowheads="1"/>
          </p:cNvSpPr>
          <p:nvPr/>
        </p:nvSpPr>
        <p:spPr bwMode="auto">
          <a:xfrm>
            <a:off x="7194551" y="1596633"/>
            <a:ext cx="414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6600"/>
                </a:solidFill>
                <a:effectLst/>
                <a:uLnTx/>
                <a:uFillTx/>
                <a:latin typeface="Verdana" panose="020B0604030504040204" pitchFamily="34" charset="0"/>
                <a:ea typeface="+mn-ea"/>
                <a:cs typeface="Arial"/>
              </a:rPr>
              <a:t>EMERGENT RISK FACTORS</a:t>
            </a:r>
          </a:p>
        </p:txBody>
      </p:sp>
      <p:sp>
        <p:nvSpPr>
          <p:cNvPr id="265238" name="Oval 22"/>
          <p:cNvSpPr>
            <a:spLocks noChangeArrowheads="1"/>
          </p:cNvSpPr>
          <p:nvPr/>
        </p:nvSpPr>
        <p:spPr bwMode="auto">
          <a:xfrm>
            <a:off x="6952891" y="4259262"/>
            <a:ext cx="2526073" cy="1978027"/>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aramond"/>
              <a:ea typeface="+mn-ea"/>
              <a:cs typeface="Arial"/>
            </a:endParaRPr>
          </a:p>
        </p:txBody>
      </p:sp>
      <p:sp>
        <p:nvSpPr>
          <p:cNvPr id="265239" name="Text Box 23"/>
          <p:cNvSpPr txBox="1">
            <a:spLocks noChangeArrowheads="1"/>
          </p:cNvSpPr>
          <p:nvPr/>
        </p:nvSpPr>
        <p:spPr bwMode="auto">
          <a:xfrm>
            <a:off x="7319964" y="4868863"/>
            <a:ext cx="1944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METABOLIC SYNDROME</a:t>
            </a:r>
          </a:p>
        </p:txBody>
      </p:sp>
      <p:sp>
        <p:nvSpPr>
          <p:cNvPr id="265240" name="Text Box 24"/>
          <p:cNvSpPr txBox="1">
            <a:spLocks noChangeArrowheads="1"/>
          </p:cNvSpPr>
          <p:nvPr/>
        </p:nvSpPr>
        <p:spPr bwMode="auto">
          <a:xfrm>
            <a:off x="7824837" y="2934243"/>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a:t>
            </a:r>
          </a:p>
        </p:txBody>
      </p:sp>
      <p:sp>
        <p:nvSpPr>
          <p:cNvPr id="25" name="Oval 22"/>
          <p:cNvSpPr>
            <a:spLocks noChangeArrowheads="1"/>
          </p:cNvSpPr>
          <p:nvPr/>
        </p:nvSpPr>
        <p:spPr bwMode="auto">
          <a:xfrm>
            <a:off x="9434575" y="4605338"/>
            <a:ext cx="2303463" cy="1152525"/>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Garamond"/>
              <a:ea typeface="+mn-ea"/>
              <a:cs typeface="Arial"/>
            </a:endParaRPr>
          </a:p>
        </p:txBody>
      </p:sp>
      <p:sp>
        <p:nvSpPr>
          <p:cNvPr id="2" name="CasellaDiTesto 1"/>
          <p:cNvSpPr txBox="1"/>
          <p:nvPr/>
        </p:nvSpPr>
        <p:spPr>
          <a:xfrm>
            <a:off x="10002799" y="4796207"/>
            <a:ext cx="13478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514">
                    <a:lumMod val="50000"/>
                    <a:lumOff val="50000"/>
                  </a:srgbClr>
                </a:solidFill>
                <a:effectLst/>
                <a:uLnTx/>
                <a:uFillTx/>
                <a:latin typeface="Arial" panose="020B0604020202020204" pitchFamily="34" charset="0"/>
                <a:ea typeface="+mn-ea"/>
                <a:cs typeface="Arial" panose="020B0604020202020204" pitchFamily="34" charset="0"/>
              </a:rPr>
              <a:t>NAFLDNASH</a:t>
            </a:r>
          </a:p>
        </p:txBody>
      </p:sp>
    </p:spTree>
    <p:extLst>
      <p:ext uri="{BB962C8B-B14F-4D97-AF65-F5344CB8AC3E}">
        <p14:creationId xmlns:p14="http://schemas.microsoft.com/office/powerpoint/2010/main" val="1563627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5236"/>
                                        </p:tgtEl>
                                        <p:attrNameLst>
                                          <p:attrName>style.visibility</p:attrName>
                                        </p:attrNameLst>
                                      </p:cBhvr>
                                      <p:to>
                                        <p:strVal val="visible"/>
                                      </p:to>
                                    </p:set>
                                    <p:anim calcmode="lin" valueType="num">
                                      <p:cBhvr additive="base">
                                        <p:cTn id="7" dur="500" fill="hold"/>
                                        <p:tgtEl>
                                          <p:spTgt spid="265236"/>
                                        </p:tgtEl>
                                        <p:attrNameLst>
                                          <p:attrName>ppt_x</p:attrName>
                                        </p:attrNameLst>
                                      </p:cBhvr>
                                      <p:tavLst>
                                        <p:tav tm="0">
                                          <p:val>
                                            <p:strVal val="#ppt_x"/>
                                          </p:val>
                                        </p:tav>
                                        <p:tav tm="100000">
                                          <p:val>
                                            <p:strVal val="#ppt_x"/>
                                          </p:val>
                                        </p:tav>
                                      </p:tavLst>
                                    </p:anim>
                                    <p:anim calcmode="lin" valueType="num">
                                      <p:cBhvr additive="base">
                                        <p:cTn id="8" dur="500" fill="hold"/>
                                        <p:tgtEl>
                                          <p:spTgt spid="2652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5219"/>
                                        </p:tgtEl>
                                        <p:attrNameLst>
                                          <p:attrName>style.visibility</p:attrName>
                                        </p:attrNameLst>
                                      </p:cBhvr>
                                      <p:to>
                                        <p:strVal val="visible"/>
                                      </p:to>
                                    </p:set>
                                    <p:anim calcmode="lin" valueType="num">
                                      <p:cBhvr additive="base">
                                        <p:cTn id="11" dur="500" fill="hold"/>
                                        <p:tgtEl>
                                          <p:spTgt spid="265219"/>
                                        </p:tgtEl>
                                        <p:attrNameLst>
                                          <p:attrName>ppt_x</p:attrName>
                                        </p:attrNameLst>
                                      </p:cBhvr>
                                      <p:tavLst>
                                        <p:tav tm="0">
                                          <p:val>
                                            <p:strVal val="#ppt_x"/>
                                          </p:val>
                                        </p:tav>
                                        <p:tav tm="100000">
                                          <p:val>
                                            <p:strVal val="#ppt_x"/>
                                          </p:val>
                                        </p:tav>
                                      </p:tavLst>
                                    </p:anim>
                                    <p:anim calcmode="lin" valueType="num">
                                      <p:cBhvr additive="base">
                                        <p:cTn id="12" dur="500" fill="hold"/>
                                        <p:tgtEl>
                                          <p:spTgt spid="2652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5226"/>
                                        </p:tgtEl>
                                        <p:attrNameLst>
                                          <p:attrName>style.visibility</p:attrName>
                                        </p:attrNameLst>
                                      </p:cBhvr>
                                      <p:to>
                                        <p:strVal val="visible"/>
                                      </p:to>
                                    </p:set>
                                    <p:anim calcmode="lin" valueType="num">
                                      <p:cBhvr additive="base">
                                        <p:cTn id="15" dur="500" fill="hold"/>
                                        <p:tgtEl>
                                          <p:spTgt spid="265226"/>
                                        </p:tgtEl>
                                        <p:attrNameLst>
                                          <p:attrName>ppt_x</p:attrName>
                                        </p:attrNameLst>
                                      </p:cBhvr>
                                      <p:tavLst>
                                        <p:tav tm="0">
                                          <p:val>
                                            <p:strVal val="#ppt_x"/>
                                          </p:val>
                                        </p:tav>
                                        <p:tav tm="100000">
                                          <p:val>
                                            <p:strVal val="#ppt_x"/>
                                          </p:val>
                                        </p:tav>
                                      </p:tavLst>
                                    </p:anim>
                                    <p:anim calcmode="lin" valueType="num">
                                      <p:cBhvr additive="base">
                                        <p:cTn id="16" dur="500" fill="hold"/>
                                        <p:tgtEl>
                                          <p:spTgt spid="2652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5221"/>
                                        </p:tgtEl>
                                        <p:attrNameLst>
                                          <p:attrName>style.visibility</p:attrName>
                                        </p:attrNameLst>
                                      </p:cBhvr>
                                      <p:to>
                                        <p:strVal val="visible"/>
                                      </p:to>
                                    </p:set>
                                    <p:anim calcmode="lin" valueType="num">
                                      <p:cBhvr additive="base">
                                        <p:cTn id="19" dur="500" fill="hold"/>
                                        <p:tgtEl>
                                          <p:spTgt spid="265221"/>
                                        </p:tgtEl>
                                        <p:attrNameLst>
                                          <p:attrName>ppt_x</p:attrName>
                                        </p:attrNameLst>
                                      </p:cBhvr>
                                      <p:tavLst>
                                        <p:tav tm="0">
                                          <p:val>
                                            <p:strVal val="#ppt_x"/>
                                          </p:val>
                                        </p:tav>
                                        <p:tav tm="100000">
                                          <p:val>
                                            <p:strVal val="#ppt_x"/>
                                          </p:val>
                                        </p:tav>
                                      </p:tavLst>
                                    </p:anim>
                                    <p:anim calcmode="lin" valueType="num">
                                      <p:cBhvr additive="base">
                                        <p:cTn id="20" dur="500" fill="hold"/>
                                        <p:tgtEl>
                                          <p:spTgt spid="2652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5227"/>
                                        </p:tgtEl>
                                        <p:attrNameLst>
                                          <p:attrName>style.visibility</p:attrName>
                                        </p:attrNameLst>
                                      </p:cBhvr>
                                      <p:to>
                                        <p:strVal val="visible"/>
                                      </p:to>
                                    </p:set>
                                    <p:anim calcmode="lin" valueType="num">
                                      <p:cBhvr additive="base">
                                        <p:cTn id="23" dur="500" fill="hold"/>
                                        <p:tgtEl>
                                          <p:spTgt spid="265227"/>
                                        </p:tgtEl>
                                        <p:attrNameLst>
                                          <p:attrName>ppt_x</p:attrName>
                                        </p:attrNameLst>
                                      </p:cBhvr>
                                      <p:tavLst>
                                        <p:tav tm="0">
                                          <p:val>
                                            <p:strVal val="#ppt_x"/>
                                          </p:val>
                                        </p:tav>
                                        <p:tav tm="100000">
                                          <p:val>
                                            <p:strVal val="#ppt_x"/>
                                          </p:val>
                                        </p:tav>
                                      </p:tavLst>
                                    </p:anim>
                                    <p:anim calcmode="lin" valueType="num">
                                      <p:cBhvr additive="base">
                                        <p:cTn id="24" dur="500" fill="hold"/>
                                        <p:tgtEl>
                                          <p:spTgt spid="2652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5220"/>
                                        </p:tgtEl>
                                        <p:attrNameLst>
                                          <p:attrName>style.visibility</p:attrName>
                                        </p:attrNameLst>
                                      </p:cBhvr>
                                      <p:to>
                                        <p:strVal val="visible"/>
                                      </p:to>
                                    </p:set>
                                    <p:anim calcmode="lin" valueType="num">
                                      <p:cBhvr additive="base">
                                        <p:cTn id="27" dur="500" fill="hold"/>
                                        <p:tgtEl>
                                          <p:spTgt spid="265220"/>
                                        </p:tgtEl>
                                        <p:attrNameLst>
                                          <p:attrName>ppt_x</p:attrName>
                                        </p:attrNameLst>
                                      </p:cBhvr>
                                      <p:tavLst>
                                        <p:tav tm="0">
                                          <p:val>
                                            <p:strVal val="#ppt_x"/>
                                          </p:val>
                                        </p:tav>
                                        <p:tav tm="100000">
                                          <p:val>
                                            <p:strVal val="#ppt_x"/>
                                          </p:val>
                                        </p:tav>
                                      </p:tavLst>
                                    </p:anim>
                                    <p:anim calcmode="lin" valueType="num">
                                      <p:cBhvr additive="base">
                                        <p:cTn id="28" dur="500" fill="hold"/>
                                        <p:tgtEl>
                                          <p:spTgt spid="2652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5228"/>
                                        </p:tgtEl>
                                        <p:attrNameLst>
                                          <p:attrName>style.visibility</p:attrName>
                                        </p:attrNameLst>
                                      </p:cBhvr>
                                      <p:to>
                                        <p:strVal val="visible"/>
                                      </p:to>
                                    </p:set>
                                    <p:anim calcmode="lin" valueType="num">
                                      <p:cBhvr additive="base">
                                        <p:cTn id="31" dur="500" fill="hold"/>
                                        <p:tgtEl>
                                          <p:spTgt spid="265228"/>
                                        </p:tgtEl>
                                        <p:attrNameLst>
                                          <p:attrName>ppt_x</p:attrName>
                                        </p:attrNameLst>
                                      </p:cBhvr>
                                      <p:tavLst>
                                        <p:tav tm="0">
                                          <p:val>
                                            <p:strVal val="#ppt_x"/>
                                          </p:val>
                                        </p:tav>
                                        <p:tav tm="100000">
                                          <p:val>
                                            <p:strVal val="#ppt_x"/>
                                          </p:val>
                                        </p:tav>
                                      </p:tavLst>
                                    </p:anim>
                                    <p:anim calcmode="lin" valueType="num">
                                      <p:cBhvr additive="base">
                                        <p:cTn id="32" dur="500" fill="hold"/>
                                        <p:tgtEl>
                                          <p:spTgt spid="2652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5222"/>
                                        </p:tgtEl>
                                        <p:attrNameLst>
                                          <p:attrName>style.visibility</p:attrName>
                                        </p:attrNameLst>
                                      </p:cBhvr>
                                      <p:to>
                                        <p:strVal val="visible"/>
                                      </p:to>
                                    </p:set>
                                    <p:anim calcmode="lin" valueType="num">
                                      <p:cBhvr additive="base">
                                        <p:cTn id="35" dur="500" fill="hold"/>
                                        <p:tgtEl>
                                          <p:spTgt spid="265222"/>
                                        </p:tgtEl>
                                        <p:attrNameLst>
                                          <p:attrName>ppt_x</p:attrName>
                                        </p:attrNameLst>
                                      </p:cBhvr>
                                      <p:tavLst>
                                        <p:tav tm="0">
                                          <p:val>
                                            <p:strVal val="#ppt_x"/>
                                          </p:val>
                                        </p:tav>
                                        <p:tav tm="100000">
                                          <p:val>
                                            <p:strVal val="#ppt_x"/>
                                          </p:val>
                                        </p:tav>
                                      </p:tavLst>
                                    </p:anim>
                                    <p:anim calcmode="lin" valueType="num">
                                      <p:cBhvr additive="base">
                                        <p:cTn id="36" dur="500" fill="hold"/>
                                        <p:tgtEl>
                                          <p:spTgt spid="2652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5229"/>
                                        </p:tgtEl>
                                        <p:attrNameLst>
                                          <p:attrName>style.visibility</p:attrName>
                                        </p:attrNameLst>
                                      </p:cBhvr>
                                      <p:to>
                                        <p:strVal val="visible"/>
                                      </p:to>
                                    </p:set>
                                    <p:anim calcmode="lin" valueType="num">
                                      <p:cBhvr additive="base">
                                        <p:cTn id="39" dur="500" fill="hold"/>
                                        <p:tgtEl>
                                          <p:spTgt spid="265229"/>
                                        </p:tgtEl>
                                        <p:attrNameLst>
                                          <p:attrName>ppt_x</p:attrName>
                                        </p:attrNameLst>
                                      </p:cBhvr>
                                      <p:tavLst>
                                        <p:tav tm="0">
                                          <p:val>
                                            <p:strVal val="#ppt_x"/>
                                          </p:val>
                                        </p:tav>
                                        <p:tav tm="100000">
                                          <p:val>
                                            <p:strVal val="#ppt_x"/>
                                          </p:val>
                                        </p:tav>
                                      </p:tavLst>
                                    </p:anim>
                                    <p:anim calcmode="lin" valueType="num">
                                      <p:cBhvr additive="base">
                                        <p:cTn id="40" dur="500" fill="hold"/>
                                        <p:tgtEl>
                                          <p:spTgt spid="2652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5235"/>
                                        </p:tgtEl>
                                        <p:attrNameLst>
                                          <p:attrName>style.visibility</p:attrName>
                                        </p:attrNameLst>
                                      </p:cBhvr>
                                      <p:to>
                                        <p:strVal val="visible"/>
                                      </p:to>
                                    </p:set>
                                    <p:anim calcmode="lin" valueType="num">
                                      <p:cBhvr additive="base">
                                        <p:cTn id="43" dur="500" fill="hold"/>
                                        <p:tgtEl>
                                          <p:spTgt spid="265235"/>
                                        </p:tgtEl>
                                        <p:attrNameLst>
                                          <p:attrName>ppt_x</p:attrName>
                                        </p:attrNameLst>
                                      </p:cBhvr>
                                      <p:tavLst>
                                        <p:tav tm="0">
                                          <p:val>
                                            <p:strVal val="#ppt_x"/>
                                          </p:val>
                                        </p:tav>
                                        <p:tav tm="100000">
                                          <p:val>
                                            <p:strVal val="#ppt_x"/>
                                          </p:val>
                                        </p:tav>
                                      </p:tavLst>
                                    </p:anim>
                                    <p:anim calcmode="lin" valueType="num">
                                      <p:cBhvr additive="base">
                                        <p:cTn id="44" dur="500" fill="hold"/>
                                        <p:tgtEl>
                                          <p:spTgt spid="26523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5237"/>
                                        </p:tgtEl>
                                        <p:attrNameLst>
                                          <p:attrName>style.visibility</p:attrName>
                                        </p:attrNameLst>
                                      </p:cBhvr>
                                      <p:to>
                                        <p:strVal val="visible"/>
                                      </p:to>
                                    </p:set>
                                    <p:anim calcmode="lin" valueType="num">
                                      <p:cBhvr additive="base">
                                        <p:cTn id="49" dur="500" fill="hold"/>
                                        <p:tgtEl>
                                          <p:spTgt spid="265237"/>
                                        </p:tgtEl>
                                        <p:attrNameLst>
                                          <p:attrName>ppt_x</p:attrName>
                                        </p:attrNameLst>
                                      </p:cBhvr>
                                      <p:tavLst>
                                        <p:tav tm="0">
                                          <p:val>
                                            <p:strVal val="#ppt_x"/>
                                          </p:val>
                                        </p:tav>
                                        <p:tav tm="100000">
                                          <p:val>
                                            <p:strVal val="#ppt_x"/>
                                          </p:val>
                                        </p:tav>
                                      </p:tavLst>
                                    </p:anim>
                                    <p:anim calcmode="lin" valueType="num">
                                      <p:cBhvr additive="base">
                                        <p:cTn id="50" dur="500" fill="hold"/>
                                        <p:tgtEl>
                                          <p:spTgt spid="26523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5223"/>
                                        </p:tgtEl>
                                        <p:attrNameLst>
                                          <p:attrName>style.visibility</p:attrName>
                                        </p:attrNameLst>
                                      </p:cBhvr>
                                      <p:to>
                                        <p:strVal val="visible"/>
                                      </p:to>
                                    </p:set>
                                    <p:anim calcmode="lin" valueType="num">
                                      <p:cBhvr additive="base">
                                        <p:cTn id="53" dur="500" fill="hold"/>
                                        <p:tgtEl>
                                          <p:spTgt spid="265223"/>
                                        </p:tgtEl>
                                        <p:attrNameLst>
                                          <p:attrName>ppt_x</p:attrName>
                                        </p:attrNameLst>
                                      </p:cBhvr>
                                      <p:tavLst>
                                        <p:tav tm="0">
                                          <p:val>
                                            <p:strVal val="#ppt_x"/>
                                          </p:val>
                                        </p:tav>
                                        <p:tav tm="100000">
                                          <p:val>
                                            <p:strVal val="#ppt_x"/>
                                          </p:val>
                                        </p:tav>
                                      </p:tavLst>
                                    </p:anim>
                                    <p:anim calcmode="lin" valueType="num">
                                      <p:cBhvr additive="base">
                                        <p:cTn id="54" dur="500" fill="hold"/>
                                        <p:tgtEl>
                                          <p:spTgt spid="26522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5224"/>
                                        </p:tgtEl>
                                        <p:attrNameLst>
                                          <p:attrName>style.visibility</p:attrName>
                                        </p:attrNameLst>
                                      </p:cBhvr>
                                      <p:to>
                                        <p:strVal val="visible"/>
                                      </p:to>
                                    </p:set>
                                    <p:anim calcmode="lin" valueType="num">
                                      <p:cBhvr additive="base">
                                        <p:cTn id="57" dur="500" fill="hold"/>
                                        <p:tgtEl>
                                          <p:spTgt spid="265224"/>
                                        </p:tgtEl>
                                        <p:attrNameLst>
                                          <p:attrName>ppt_x</p:attrName>
                                        </p:attrNameLst>
                                      </p:cBhvr>
                                      <p:tavLst>
                                        <p:tav tm="0">
                                          <p:val>
                                            <p:strVal val="#ppt_x"/>
                                          </p:val>
                                        </p:tav>
                                        <p:tav tm="100000">
                                          <p:val>
                                            <p:strVal val="#ppt_x"/>
                                          </p:val>
                                        </p:tav>
                                      </p:tavLst>
                                    </p:anim>
                                    <p:anim calcmode="lin" valueType="num">
                                      <p:cBhvr additive="base">
                                        <p:cTn id="58" dur="500" fill="hold"/>
                                        <p:tgtEl>
                                          <p:spTgt spid="2652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5230"/>
                                        </p:tgtEl>
                                        <p:attrNameLst>
                                          <p:attrName>style.visibility</p:attrName>
                                        </p:attrNameLst>
                                      </p:cBhvr>
                                      <p:to>
                                        <p:strVal val="visible"/>
                                      </p:to>
                                    </p:set>
                                    <p:anim calcmode="lin" valueType="num">
                                      <p:cBhvr additive="base">
                                        <p:cTn id="61" dur="500" fill="hold"/>
                                        <p:tgtEl>
                                          <p:spTgt spid="265230"/>
                                        </p:tgtEl>
                                        <p:attrNameLst>
                                          <p:attrName>ppt_x</p:attrName>
                                        </p:attrNameLst>
                                      </p:cBhvr>
                                      <p:tavLst>
                                        <p:tav tm="0">
                                          <p:val>
                                            <p:strVal val="#ppt_x"/>
                                          </p:val>
                                        </p:tav>
                                        <p:tav tm="100000">
                                          <p:val>
                                            <p:strVal val="#ppt_x"/>
                                          </p:val>
                                        </p:tav>
                                      </p:tavLst>
                                    </p:anim>
                                    <p:anim calcmode="lin" valueType="num">
                                      <p:cBhvr additive="base">
                                        <p:cTn id="62" dur="500" fill="hold"/>
                                        <p:tgtEl>
                                          <p:spTgt spid="26523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65225"/>
                                        </p:tgtEl>
                                        <p:attrNameLst>
                                          <p:attrName>style.visibility</p:attrName>
                                        </p:attrNameLst>
                                      </p:cBhvr>
                                      <p:to>
                                        <p:strVal val="visible"/>
                                      </p:to>
                                    </p:set>
                                    <p:anim calcmode="lin" valueType="num">
                                      <p:cBhvr additive="base">
                                        <p:cTn id="65" dur="500" fill="hold"/>
                                        <p:tgtEl>
                                          <p:spTgt spid="265225"/>
                                        </p:tgtEl>
                                        <p:attrNameLst>
                                          <p:attrName>ppt_x</p:attrName>
                                        </p:attrNameLst>
                                      </p:cBhvr>
                                      <p:tavLst>
                                        <p:tav tm="0">
                                          <p:val>
                                            <p:strVal val="#ppt_x"/>
                                          </p:val>
                                        </p:tav>
                                        <p:tav tm="100000">
                                          <p:val>
                                            <p:strVal val="#ppt_x"/>
                                          </p:val>
                                        </p:tav>
                                      </p:tavLst>
                                    </p:anim>
                                    <p:anim calcmode="lin" valueType="num">
                                      <p:cBhvr additive="base">
                                        <p:cTn id="66" dur="500" fill="hold"/>
                                        <p:tgtEl>
                                          <p:spTgt spid="26522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5231"/>
                                        </p:tgtEl>
                                        <p:attrNameLst>
                                          <p:attrName>style.visibility</p:attrName>
                                        </p:attrNameLst>
                                      </p:cBhvr>
                                      <p:to>
                                        <p:strVal val="visible"/>
                                      </p:to>
                                    </p:set>
                                    <p:anim calcmode="lin" valueType="num">
                                      <p:cBhvr additive="base">
                                        <p:cTn id="69" dur="500" fill="hold"/>
                                        <p:tgtEl>
                                          <p:spTgt spid="265231"/>
                                        </p:tgtEl>
                                        <p:attrNameLst>
                                          <p:attrName>ppt_x</p:attrName>
                                        </p:attrNameLst>
                                      </p:cBhvr>
                                      <p:tavLst>
                                        <p:tav tm="0">
                                          <p:val>
                                            <p:strVal val="#ppt_x"/>
                                          </p:val>
                                        </p:tav>
                                        <p:tav tm="100000">
                                          <p:val>
                                            <p:strVal val="#ppt_x"/>
                                          </p:val>
                                        </p:tav>
                                      </p:tavLst>
                                    </p:anim>
                                    <p:anim calcmode="lin" valueType="num">
                                      <p:cBhvr additive="base">
                                        <p:cTn id="70" dur="500" fill="hold"/>
                                        <p:tgtEl>
                                          <p:spTgt spid="265231"/>
                                        </p:tgtEl>
                                        <p:attrNameLst>
                                          <p:attrName>ppt_y</p:attrName>
                                        </p:attrNameLst>
                                      </p:cBhvr>
                                      <p:tavLst>
                                        <p:tav tm="0">
                                          <p:val>
                                            <p:strVal val="1+#ppt_h/2"/>
                                          </p:val>
                                        </p:tav>
                                        <p:tav tm="100000">
                                          <p:val>
                                            <p:strVal val="#ppt_y"/>
                                          </p:val>
                                        </p:tav>
                                      </p:tavLst>
                                    </p:anim>
                                  </p:childTnLst>
                                </p:cTn>
                              </p:par>
                              <p:par>
                                <p:cTn id="71" presetID="12" presetClass="entr" presetSubtype="4" fill="hold" grpId="0" nodeType="withEffect">
                                  <p:stCondLst>
                                    <p:cond delay="0"/>
                                  </p:stCondLst>
                                  <p:childTnLst>
                                    <p:set>
                                      <p:cBhvr>
                                        <p:cTn id="72" dur="1" fill="hold">
                                          <p:stCondLst>
                                            <p:cond delay="0"/>
                                          </p:stCondLst>
                                        </p:cTn>
                                        <p:tgtEl>
                                          <p:spTgt spid="265238"/>
                                        </p:tgtEl>
                                        <p:attrNameLst>
                                          <p:attrName>style.visibility</p:attrName>
                                        </p:attrNameLst>
                                      </p:cBhvr>
                                      <p:to>
                                        <p:strVal val="visible"/>
                                      </p:to>
                                    </p:set>
                                    <p:animEffect transition="in" filter="slide(fromBottom)">
                                      <p:cBhvr>
                                        <p:cTn id="73" dur="500"/>
                                        <p:tgtEl>
                                          <p:spTgt spid="265238"/>
                                        </p:tgtEl>
                                      </p:cBhvr>
                                    </p:animEffect>
                                  </p:childTnLst>
                                </p:cTn>
                              </p:par>
                              <p:par>
                                <p:cTn id="74" presetID="6" presetClass="emph" presetSubtype="0" fill="hold" grpId="1" nodeType="withEffect">
                                  <p:stCondLst>
                                    <p:cond delay="0"/>
                                  </p:stCondLst>
                                  <p:childTnLst>
                                    <p:animScale>
                                      <p:cBhvr>
                                        <p:cTn id="75" dur="2000" fill="hold"/>
                                        <p:tgtEl>
                                          <p:spTgt spid="265238"/>
                                        </p:tgtEl>
                                      </p:cBhvr>
                                      <p:by x="150000" y="150000"/>
                                    </p:animScale>
                                  </p:childTnLst>
                                </p:cTn>
                              </p:par>
                              <p:par>
                                <p:cTn id="76" presetID="2" presetClass="entr" presetSubtype="4" fill="hold" grpId="0" nodeType="withEffect">
                                  <p:stCondLst>
                                    <p:cond delay="0"/>
                                  </p:stCondLst>
                                  <p:childTnLst>
                                    <p:set>
                                      <p:cBhvr>
                                        <p:cTn id="77" dur="1" fill="hold">
                                          <p:stCondLst>
                                            <p:cond delay="0"/>
                                          </p:stCondLst>
                                        </p:cTn>
                                        <p:tgtEl>
                                          <p:spTgt spid="265239"/>
                                        </p:tgtEl>
                                        <p:attrNameLst>
                                          <p:attrName>style.visibility</p:attrName>
                                        </p:attrNameLst>
                                      </p:cBhvr>
                                      <p:to>
                                        <p:strVal val="visible"/>
                                      </p:to>
                                    </p:set>
                                    <p:anim calcmode="lin" valueType="num">
                                      <p:cBhvr additive="base">
                                        <p:cTn id="78" dur="500" fill="hold"/>
                                        <p:tgtEl>
                                          <p:spTgt spid="265239"/>
                                        </p:tgtEl>
                                        <p:attrNameLst>
                                          <p:attrName>ppt_x</p:attrName>
                                        </p:attrNameLst>
                                      </p:cBhvr>
                                      <p:tavLst>
                                        <p:tav tm="0">
                                          <p:val>
                                            <p:strVal val="#ppt_x"/>
                                          </p:val>
                                        </p:tav>
                                        <p:tav tm="100000">
                                          <p:val>
                                            <p:strVal val="#ppt_x"/>
                                          </p:val>
                                        </p:tav>
                                      </p:tavLst>
                                    </p:anim>
                                    <p:anim calcmode="lin" valueType="num">
                                      <p:cBhvr additive="base">
                                        <p:cTn id="79" dur="500" fill="hold"/>
                                        <p:tgtEl>
                                          <p:spTgt spid="265239"/>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65240"/>
                                        </p:tgtEl>
                                        <p:attrNameLst>
                                          <p:attrName>style.visibility</p:attrName>
                                        </p:attrNameLst>
                                      </p:cBhvr>
                                      <p:to>
                                        <p:strVal val="visible"/>
                                      </p:to>
                                    </p:set>
                                    <p:anim calcmode="lin" valueType="num">
                                      <p:cBhvr additive="base">
                                        <p:cTn id="84" dur="500" fill="hold"/>
                                        <p:tgtEl>
                                          <p:spTgt spid="265240"/>
                                        </p:tgtEl>
                                        <p:attrNameLst>
                                          <p:attrName>ppt_x</p:attrName>
                                        </p:attrNameLst>
                                      </p:cBhvr>
                                      <p:tavLst>
                                        <p:tav tm="0">
                                          <p:val>
                                            <p:strVal val="#ppt_x"/>
                                          </p:val>
                                        </p:tav>
                                        <p:tav tm="100000">
                                          <p:val>
                                            <p:strVal val="#ppt_x"/>
                                          </p:val>
                                        </p:tav>
                                      </p:tavLst>
                                    </p:anim>
                                    <p:anim calcmode="lin" valueType="num">
                                      <p:cBhvr additive="base">
                                        <p:cTn id="85" dur="500" fill="hold"/>
                                        <p:tgtEl>
                                          <p:spTgt spid="26524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265232"/>
                                        </p:tgtEl>
                                        <p:attrNameLst>
                                          <p:attrName>style.visibility</p:attrName>
                                        </p:attrNameLst>
                                      </p:cBhvr>
                                      <p:to>
                                        <p:strVal val="visible"/>
                                      </p:to>
                                    </p:set>
                                    <p:anim calcmode="lin" valueType="num">
                                      <p:cBhvr additive="base">
                                        <p:cTn id="88" dur="500" fill="hold"/>
                                        <p:tgtEl>
                                          <p:spTgt spid="265232"/>
                                        </p:tgtEl>
                                        <p:attrNameLst>
                                          <p:attrName>ppt_x</p:attrName>
                                        </p:attrNameLst>
                                      </p:cBhvr>
                                      <p:tavLst>
                                        <p:tav tm="0">
                                          <p:val>
                                            <p:strVal val="#ppt_x"/>
                                          </p:val>
                                        </p:tav>
                                        <p:tav tm="100000">
                                          <p:val>
                                            <p:strVal val="#ppt_x"/>
                                          </p:val>
                                        </p:tav>
                                      </p:tavLst>
                                    </p:anim>
                                    <p:anim calcmode="lin" valueType="num">
                                      <p:cBhvr additive="base">
                                        <p:cTn id="89" dur="500" fill="hold"/>
                                        <p:tgtEl>
                                          <p:spTgt spid="265232"/>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65234"/>
                                        </p:tgtEl>
                                        <p:attrNameLst>
                                          <p:attrName>style.visibility</p:attrName>
                                        </p:attrNameLst>
                                      </p:cBhvr>
                                      <p:to>
                                        <p:strVal val="visible"/>
                                      </p:to>
                                    </p:set>
                                    <p:anim calcmode="lin" valueType="num">
                                      <p:cBhvr additive="base">
                                        <p:cTn id="92" dur="500" fill="hold"/>
                                        <p:tgtEl>
                                          <p:spTgt spid="265234"/>
                                        </p:tgtEl>
                                        <p:attrNameLst>
                                          <p:attrName>ppt_x</p:attrName>
                                        </p:attrNameLst>
                                      </p:cBhvr>
                                      <p:tavLst>
                                        <p:tav tm="0">
                                          <p:val>
                                            <p:strVal val="#ppt_x"/>
                                          </p:val>
                                        </p:tav>
                                        <p:tav tm="100000">
                                          <p:val>
                                            <p:strVal val="#ppt_x"/>
                                          </p:val>
                                        </p:tav>
                                      </p:tavLst>
                                    </p:anim>
                                    <p:anim calcmode="lin" valueType="num">
                                      <p:cBhvr additive="base">
                                        <p:cTn id="93" dur="500" fill="hold"/>
                                        <p:tgtEl>
                                          <p:spTgt spid="265234"/>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265233"/>
                                        </p:tgtEl>
                                        <p:attrNameLst>
                                          <p:attrName>style.visibility</p:attrName>
                                        </p:attrNameLst>
                                      </p:cBhvr>
                                      <p:to>
                                        <p:strVal val="visible"/>
                                      </p:to>
                                    </p:set>
                                    <p:anim calcmode="lin" valueType="num">
                                      <p:cBhvr additive="base">
                                        <p:cTn id="96" dur="500" fill="hold"/>
                                        <p:tgtEl>
                                          <p:spTgt spid="265233"/>
                                        </p:tgtEl>
                                        <p:attrNameLst>
                                          <p:attrName>ppt_x</p:attrName>
                                        </p:attrNameLst>
                                      </p:cBhvr>
                                      <p:tavLst>
                                        <p:tav tm="0">
                                          <p:val>
                                            <p:strVal val="#ppt_x"/>
                                          </p:val>
                                        </p:tav>
                                        <p:tav tm="100000">
                                          <p:val>
                                            <p:strVal val="#ppt_x"/>
                                          </p:val>
                                        </p:tav>
                                      </p:tavLst>
                                    </p:anim>
                                    <p:anim calcmode="lin" valueType="num">
                                      <p:cBhvr additive="base">
                                        <p:cTn id="97" dur="500" fill="hold"/>
                                        <p:tgtEl>
                                          <p:spTgt spid="265233"/>
                                        </p:tgtEl>
                                        <p:attrNameLst>
                                          <p:attrName>ppt_y</p:attrName>
                                        </p:attrNameLst>
                                      </p:cBhvr>
                                      <p:tavLst>
                                        <p:tav tm="0">
                                          <p:val>
                                            <p:strVal val="1+#ppt_h/2"/>
                                          </p:val>
                                        </p:tav>
                                        <p:tav tm="100000">
                                          <p:val>
                                            <p:strVal val="#ppt_y"/>
                                          </p:val>
                                        </p:tav>
                                      </p:tavLst>
                                    </p:anim>
                                  </p:childTnLst>
                                </p:cTn>
                              </p:par>
                              <p:par>
                                <p:cTn id="98" presetID="12" presetClass="entr" presetSubtype="4"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slide(fromBottom)">
                                      <p:cBhvr>
                                        <p:cTn id="100" dur="500"/>
                                        <p:tgtEl>
                                          <p:spTgt spid="25"/>
                                        </p:tgtEl>
                                      </p:cBhvr>
                                    </p:animEffect>
                                  </p:childTnLst>
                                </p:cTn>
                              </p:par>
                              <p:par>
                                <p:cTn id="101" presetID="6" presetClass="emph" presetSubtype="0" fill="hold" grpId="1" nodeType="withEffect">
                                  <p:stCondLst>
                                    <p:cond delay="0"/>
                                  </p:stCondLst>
                                  <p:childTnLst>
                                    <p:animScale>
                                      <p:cBhvr>
                                        <p:cTn id="102" dur="2000" fill="hold"/>
                                        <p:tgtEl>
                                          <p:spTgt spid="25"/>
                                        </p:tgtEl>
                                      </p:cBhvr>
                                      <p:by x="150000" y="150000"/>
                                    </p:animScale>
                                  </p:childTnLst>
                                </p:cTn>
                              </p:par>
                              <p:par>
                                <p:cTn id="103" presetID="1"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nimBg="1"/>
      <p:bldP spid="265220" grpId="0" animBg="1"/>
      <p:bldP spid="265221" grpId="0" animBg="1"/>
      <p:bldP spid="265222" grpId="0" animBg="1"/>
      <p:bldP spid="265223" grpId="0" animBg="1"/>
      <p:bldP spid="265224" grpId="0" animBg="1"/>
      <p:bldP spid="265225" grpId="0" animBg="1"/>
      <p:bldP spid="265226" grpId="0"/>
      <p:bldP spid="265227" grpId="0"/>
      <p:bldP spid="265228" grpId="0"/>
      <p:bldP spid="265229" grpId="0"/>
      <p:bldP spid="265230" grpId="0"/>
      <p:bldP spid="265231" grpId="0"/>
      <p:bldP spid="265232" grpId="0"/>
      <p:bldP spid="265233" grpId="0"/>
      <p:bldP spid="265234" grpId="0"/>
      <p:bldP spid="265235" grpId="0"/>
      <p:bldP spid="265236" grpId="0"/>
      <p:bldP spid="265237" grpId="0"/>
      <p:bldP spid="265238" grpId="0" animBg="1"/>
      <p:bldP spid="265238" grpId="1" animBg="1"/>
      <p:bldP spid="265239" grpId="0"/>
      <p:bldP spid="265240" grpId="0"/>
      <p:bldP spid="25" grpId="0" animBg="1"/>
      <p:bldP spid="25" grpId="1"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209477"/>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cxnSp>
        <p:nvCxnSpPr>
          <p:cNvPr id="72" name="Straight Connector 71"/>
          <p:cNvCxnSpPr/>
          <p:nvPr/>
        </p:nvCxnSpPr>
        <p:spPr>
          <a:xfrm flipV="1">
            <a:off x="9213302" y="2893456"/>
            <a:ext cx="0" cy="4466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336780" y="2893456"/>
            <a:ext cx="0" cy="4466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E1B13AEB-9BEF-41F2-A2E2-D311995D1909}"/>
              </a:ext>
            </a:extLst>
          </p:cNvPr>
          <p:cNvSpPr txBox="1">
            <a:spLocks/>
          </p:cNvSpPr>
          <p:nvPr/>
        </p:nvSpPr>
        <p:spPr>
          <a:xfrm>
            <a:off x="11712962"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38</a:t>
            </a:fld>
            <a:endParaRPr lang="en-IN" b="1" dirty="0"/>
          </a:p>
        </p:txBody>
      </p:sp>
      <p:sp>
        <p:nvSpPr>
          <p:cNvPr id="4" name="Oval 3"/>
          <p:cNvSpPr/>
          <p:nvPr/>
        </p:nvSpPr>
        <p:spPr>
          <a:xfrm>
            <a:off x="549762" y="1137357"/>
            <a:ext cx="4183912" cy="4183912"/>
          </a:xfrm>
          <a:prstGeom prst="ellipse">
            <a:avLst/>
          </a:prstGeom>
          <a:solidFill>
            <a:schemeClr val="accent6">
              <a:lumMod val="40000"/>
              <a:lumOff val="60000"/>
            </a:schemeClr>
          </a:solidFill>
          <a:ln>
            <a:noFill/>
          </a:ln>
          <a:scene3d>
            <a:camera prst="orthographicFront"/>
            <a:lightRig rig="threePt" dir="t"/>
          </a:scene3d>
          <a:sp3d extrusionH="254000">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 name="Group 27"/>
          <p:cNvGrpSpPr/>
          <p:nvPr/>
        </p:nvGrpSpPr>
        <p:grpSpPr>
          <a:xfrm>
            <a:off x="6593784" y="968861"/>
            <a:ext cx="2249080" cy="704587"/>
            <a:chOff x="7435416" y="916475"/>
            <a:chExt cx="2249080" cy="704587"/>
          </a:xfrm>
        </p:grpSpPr>
        <p:sp>
          <p:nvSpPr>
            <p:cNvPr id="29" name="Rounded Rectangle 28"/>
            <p:cNvSpPr/>
            <p:nvPr/>
          </p:nvSpPr>
          <p:spPr>
            <a:xfrm>
              <a:off x="7435416" y="916475"/>
              <a:ext cx="2249080" cy="704587"/>
            </a:xfrm>
            <a:prstGeom prst="roundRect">
              <a:avLst>
                <a:gd name="adj" fmla="val 18310"/>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0" name="TextBox 29"/>
            <p:cNvSpPr txBox="1"/>
            <p:nvPr/>
          </p:nvSpPr>
          <p:spPr>
            <a:xfrm>
              <a:off x="7646755" y="1081416"/>
              <a:ext cx="1802738"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FATTY LIVER</a:t>
              </a:r>
            </a:p>
          </p:txBody>
        </p:sp>
      </p:grpSp>
      <p:grpSp>
        <p:nvGrpSpPr>
          <p:cNvPr id="43" name="Group 42"/>
          <p:cNvGrpSpPr/>
          <p:nvPr/>
        </p:nvGrpSpPr>
        <p:grpSpPr>
          <a:xfrm>
            <a:off x="6587361" y="4576665"/>
            <a:ext cx="2249080" cy="704587"/>
            <a:chOff x="7435416" y="916475"/>
            <a:chExt cx="2249080" cy="704587"/>
          </a:xfrm>
        </p:grpSpPr>
        <p:sp>
          <p:nvSpPr>
            <p:cNvPr id="44" name="Rounded Rectangle 43"/>
            <p:cNvSpPr/>
            <p:nvPr/>
          </p:nvSpPr>
          <p:spPr>
            <a:xfrm>
              <a:off x="7435416" y="916475"/>
              <a:ext cx="2249080" cy="704587"/>
            </a:xfrm>
            <a:prstGeom prst="roundRect">
              <a:avLst>
                <a:gd name="adj" fmla="val 18310"/>
              </a:avLst>
            </a:prstGeom>
            <a:solidFill>
              <a:srgbClr val="52CDF9"/>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45" name="TextBox 44"/>
            <p:cNvSpPr txBox="1"/>
            <p:nvPr/>
          </p:nvSpPr>
          <p:spPr>
            <a:xfrm>
              <a:off x="7715107" y="1081416"/>
              <a:ext cx="1666034"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CVD DEATH</a:t>
              </a:r>
            </a:p>
          </p:txBody>
        </p:sp>
      </p:grpSp>
      <p:grpSp>
        <p:nvGrpSpPr>
          <p:cNvPr id="46" name="Group 45"/>
          <p:cNvGrpSpPr/>
          <p:nvPr/>
        </p:nvGrpSpPr>
        <p:grpSpPr>
          <a:xfrm>
            <a:off x="9463882" y="4576665"/>
            <a:ext cx="2249080" cy="704587"/>
            <a:chOff x="7435416" y="916475"/>
            <a:chExt cx="2249080" cy="704587"/>
          </a:xfrm>
        </p:grpSpPr>
        <p:sp>
          <p:nvSpPr>
            <p:cNvPr id="47" name="Rounded Rectangle 46"/>
            <p:cNvSpPr/>
            <p:nvPr/>
          </p:nvSpPr>
          <p:spPr>
            <a:xfrm>
              <a:off x="7435416" y="916475"/>
              <a:ext cx="2249080" cy="704587"/>
            </a:xfrm>
            <a:prstGeom prst="roundRect">
              <a:avLst>
                <a:gd name="adj" fmla="val 18310"/>
              </a:avLst>
            </a:prstGeom>
            <a:solidFill>
              <a:srgbClr val="0070C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48" name="TextBox 47"/>
            <p:cNvSpPr txBox="1"/>
            <p:nvPr/>
          </p:nvSpPr>
          <p:spPr>
            <a:xfrm>
              <a:off x="7608508" y="1081416"/>
              <a:ext cx="1879232"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LIVER DEATH</a:t>
              </a:r>
            </a:p>
          </p:txBody>
        </p:sp>
      </p:grpSp>
      <p:cxnSp>
        <p:nvCxnSpPr>
          <p:cNvPr id="64" name="Straight Connector 63"/>
          <p:cNvCxnSpPr/>
          <p:nvPr/>
        </p:nvCxnSpPr>
        <p:spPr>
          <a:xfrm flipV="1">
            <a:off x="7774203" y="1662815"/>
            <a:ext cx="0" cy="2511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6326372" y="1912652"/>
            <a:ext cx="2895663" cy="302361"/>
            <a:chOff x="6326372" y="1806191"/>
            <a:chExt cx="2895663" cy="302361"/>
          </a:xfrm>
        </p:grpSpPr>
        <p:cxnSp>
          <p:nvCxnSpPr>
            <p:cNvPr id="69" name="Straight Connector 68"/>
            <p:cNvCxnSpPr/>
            <p:nvPr/>
          </p:nvCxnSpPr>
          <p:spPr>
            <a:xfrm flipV="1">
              <a:off x="9213302" y="1806191"/>
              <a:ext cx="0" cy="302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6336780" y="1806191"/>
              <a:ext cx="0" cy="302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326372" y="1807535"/>
              <a:ext cx="28956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6336780" y="4021204"/>
            <a:ext cx="257004" cy="954660"/>
            <a:chOff x="6336780" y="3914743"/>
            <a:chExt cx="257004" cy="954660"/>
          </a:xfrm>
        </p:grpSpPr>
        <p:cxnSp>
          <p:nvCxnSpPr>
            <p:cNvPr id="77" name="Straight Connector 76"/>
            <p:cNvCxnSpPr/>
            <p:nvPr/>
          </p:nvCxnSpPr>
          <p:spPr>
            <a:xfrm flipV="1">
              <a:off x="6336780" y="3914743"/>
              <a:ext cx="0" cy="9546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336780" y="4869403"/>
              <a:ext cx="2570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9206878" y="4021204"/>
            <a:ext cx="257004" cy="954660"/>
            <a:chOff x="9206878" y="3914743"/>
            <a:chExt cx="257004" cy="954660"/>
          </a:xfrm>
        </p:grpSpPr>
        <p:cxnSp>
          <p:nvCxnSpPr>
            <p:cNvPr id="81" name="Straight Connector 80"/>
            <p:cNvCxnSpPr/>
            <p:nvPr/>
          </p:nvCxnSpPr>
          <p:spPr>
            <a:xfrm>
              <a:off x="9206878" y="4869403"/>
              <a:ext cx="2570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9213302" y="3914743"/>
              <a:ext cx="0" cy="9546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311764" y="3324655"/>
            <a:ext cx="2249080" cy="704587"/>
            <a:chOff x="7435416" y="916475"/>
            <a:chExt cx="2249080" cy="704587"/>
          </a:xfrm>
        </p:grpSpPr>
        <p:sp>
          <p:nvSpPr>
            <p:cNvPr id="38" name="Rounded Rectangle 37"/>
            <p:cNvSpPr/>
            <p:nvPr/>
          </p:nvSpPr>
          <p:spPr>
            <a:xfrm>
              <a:off x="7435416" y="916475"/>
              <a:ext cx="2249080" cy="704587"/>
            </a:xfrm>
            <a:prstGeom prst="roundRect">
              <a:avLst>
                <a:gd name="adj" fmla="val 18310"/>
              </a:avLst>
            </a:prstGeom>
            <a:solidFill>
              <a:srgbClr val="52CDF9"/>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9" name="TextBox 38"/>
            <p:cNvSpPr txBox="1"/>
            <p:nvPr/>
          </p:nvSpPr>
          <p:spPr>
            <a:xfrm>
              <a:off x="7828215" y="978824"/>
              <a:ext cx="1439818" cy="605294"/>
            </a:xfrm>
            <a:prstGeom prst="rect">
              <a:avLst/>
            </a:prstGeom>
            <a:noFill/>
          </p:spPr>
          <p:txBody>
            <a:bodyPr wrap="none" rtlCol="0">
              <a:spAutoFit/>
            </a:bodyPr>
            <a:lstStyle/>
            <a:p>
              <a:pPr algn="ctr">
                <a:lnSpc>
                  <a:spcPts val="2000"/>
                </a:lnSpc>
              </a:pPr>
              <a:r>
                <a:rPr lang="en-US" sz="2000" b="1" dirty="0">
                  <a:solidFill>
                    <a:schemeClr val="bg1"/>
                  </a:solidFill>
                  <a:latin typeface="Arial" panose="020B0604020202020204" pitchFamily="34" charset="0"/>
                  <a:cs typeface="Arial" panose="020B0604020202020204" pitchFamily="34" charset="0"/>
                </a:rPr>
                <a:t>Metabolic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Syndrome</a:t>
              </a:r>
            </a:p>
          </p:txBody>
        </p:sp>
      </p:grpSp>
      <p:grpSp>
        <p:nvGrpSpPr>
          <p:cNvPr id="40" name="Group 39"/>
          <p:cNvGrpSpPr/>
          <p:nvPr/>
        </p:nvGrpSpPr>
        <p:grpSpPr>
          <a:xfrm>
            <a:off x="8097495" y="3324655"/>
            <a:ext cx="2249080" cy="704587"/>
            <a:chOff x="7435416" y="916475"/>
            <a:chExt cx="2249080" cy="704587"/>
          </a:xfrm>
        </p:grpSpPr>
        <p:sp>
          <p:nvSpPr>
            <p:cNvPr id="41" name="Rounded Rectangle 40"/>
            <p:cNvSpPr/>
            <p:nvPr/>
          </p:nvSpPr>
          <p:spPr>
            <a:xfrm>
              <a:off x="7435416" y="916475"/>
              <a:ext cx="2249080" cy="704587"/>
            </a:xfrm>
            <a:prstGeom prst="roundRect">
              <a:avLst>
                <a:gd name="adj" fmla="val 18310"/>
              </a:avLst>
            </a:prstGeom>
            <a:solidFill>
              <a:srgbClr val="0070C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42" name="TextBox 41"/>
            <p:cNvSpPr txBox="1"/>
            <p:nvPr/>
          </p:nvSpPr>
          <p:spPr>
            <a:xfrm>
              <a:off x="7893137" y="986800"/>
              <a:ext cx="1309974" cy="605294"/>
            </a:xfrm>
            <a:prstGeom prst="rect">
              <a:avLst/>
            </a:prstGeom>
            <a:noFill/>
          </p:spPr>
          <p:txBody>
            <a:bodyPr wrap="none" rtlCol="0">
              <a:spAutoFit/>
            </a:bodyPr>
            <a:lstStyle/>
            <a:p>
              <a:pPr algn="ctr">
                <a:lnSpc>
                  <a:spcPts val="2000"/>
                </a:lnSpc>
              </a:pPr>
              <a:r>
                <a:rPr lang="en-US" sz="2000" b="1" dirty="0">
                  <a:solidFill>
                    <a:schemeClr val="bg1"/>
                  </a:solidFill>
                  <a:latin typeface="Arial" panose="020B0604020202020204" pitchFamily="34" charset="0"/>
                  <a:cs typeface="Arial" panose="020B0604020202020204" pitchFamily="34" charset="0"/>
                </a:rPr>
                <a:t>Fibrosis</a:t>
              </a:r>
            </a:p>
            <a:p>
              <a:pPr algn="ctr">
                <a:lnSpc>
                  <a:spcPts val="2000"/>
                </a:lnSpc>
              </a:pPr>
              <a:r>
                <a:rPr lang="en-US" sz="2000" b="1" dirty="0">
                  <a:solidFill>
                    <a:schemeClr val="bg1"/>
                  </a:solidFill>
                  <a:latin typeface="Arial" panose="020B0604020202020204" pitchFamily="34" charset="0"/>
                  <a:cs typeface="Arial" panose="020B0604020202020204" pitchFamily="34" charset="0"/>
                </a:rPr>
                <a:t>Cirrhosis</a:t>
              </a:r>
            </a:p>
          </p:txBody>
        </p:sp>
      </p:grpSp>
      <p:grpSp>
        <p:nvGrpSpPr>
          <p:cNvPr id="31" name="Group 30"/>
          <p:cNvGrpSpPr/>
          <p:nvPr/>
        </p:nvGrpSpPr>
        <p:grpSpPr>
          <a:xfrm>
            <a:off x="5311764" y="2188869"/>
            <a:ext cx="2249080" cy="704587"/>
            <a:chOff x="7435416" y="916475"/>
            <a:chExt cx="2249080" cy="704587"/>
          </a:xfrm>
        </p:grpSpPr>
        <p:sp>
          <p:nvSpPr>
            <p:cNvPr id="32" name="Rounded Rectangle 31"/>
            <p:cNvSpPr/>
            <p:nvPr/>
          </p:nvSpPr>
          <p:spPr>
            <a:xfrm>
              <a:off x="7435416" y="916475"/>
              <a:ext cx="2249080" cy="704587"/>
            </a:xfrm>
            <a:prstGeom prst="roundRect">
              <a:avLst>
                <a:gd name="adj" fmla="val 18310"/>
              </a:avLst>
            </a:prstGeom>
            <a:solidFill>
              <a:srgbClr val="52CDF9"/>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3" name="TextBox 32"/>
            <p:cNvSpPr txBox="1"/>
            <p:nvPr/>
          </p:nvSpPr>
          <p:spPr>
            <a:xfrm>
              <a:off x="7551698" y="1081416"/>
              <a:ext cx="1992853" cy="400110"/>
            </a:xfrm>
            <a:prstGeom prst="rect">
              <a:avLst/>
            </a:prstGeom>
            <a:noFill/>
          </p:spPr>
          <p:txBody>
            <a:bodyPr wrap="none" rtlCol="0">
              <a:spAutoFit/>
            </a:bodyPr>
            <a:lstStyle/>
            <a:p>
              <a:pPr algn="ctr"/>
              <a:r>
                <a:rPr lang="en-US" sz="2000" b="1" dirty="0">
                  <a:solidFill>
                    <a:schemeClr val="bg1"/>
                  </a:solidFill>
                  <a:latin typeface="Arial" panose="020B0604020202020204" pitchFamily="34" charset="0"/>
                  <a:cs typeface="Arial" panose="020B0604020202020204" pitchFamily="34" charset="0"/>
                </a:rPr>
                <a:t>CV risk factors</a:t>
              </a:r>
            </a:p>
          </p:txBody>
        </p:sp>
      </p:grpSp>
      <p:grpSp>
        <p:nvGrpSpPr>
          <p:cNvPr id="34" name="Group 33"/>
          <p:cNvGrpSpPr/>
          <p:nvPr/>
        </p:nvGrpSpPr>
        <p:grpSpPr>
          <a:xfrm>
            <a:off x="8097495" y="2188869"/>
            <a:ext cx="2249080" cy="704587"/>
            <a:chOff x="7435416" y="916475"/>
            <a:chExt cx="2249080" cy="704587"/>
          </a:xfrm>
        </p:grpSpPr>
        <p:sp>
          <p:nvSpPr>
            <p:cNvPr id="35" name="Rounded Rectangle 34"/>
            <p:cNvSpPr/>
            <p:nvPr/>
          </p:nvSpPr>
          <p:spPr>
            <a:xfrm>
              <a:off x="7435416" y="916475"/>
              <a:ext cx="2249080" cy="704587"/>
            </a:xfrm>
            <a:prstGeom prst="roundRect">
              <a:avLst>
                <a:gd name="adj" fmla="val 18310"/>
              </a:avLst>
            </a:prstGeom>
            <a:solidFill>
              <a:srgbClr val="0070C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36" name="TextBox 35"/>
            <p:cNvSpPr txBox="1"/>
            <p:nvPr/>
          </p:nvSpPr>
          <p:spPr>
            <a:xfrm>
              <a:off x="7537270" y="1081416"/>
              <a:ext cx="2021707" cy="400110"/>
            </a:xfrm>
            <a:prstGeom prst="rect">
              <a:avLst/>
            </a:prstGeom>
            <a:noFill/>
          </p:spPr>
          <p:txBody>
            <a:bodyPr wrap="none" rtlCol="0">
              <a:spAutoFit/>
            </a:bodyPr>
            <a:lstStyle/>
            <a:p>
              <a:pPr algn="ctr"/>
              <a:r>
                <a:rPr lang="en-US" sz="2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Steatohepatitis</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86" name="Oval 85"/>
          <p:cNvSpPr/>
          <p:nvPr/>
        </p:nvSpPr>
        <p:spPr>
          <a:xfrm>
            <a:off x="381266" y="968861"/>
            <a:ext cx="4520905" cy="4520905"/>
          </a:xfrm>
          <a:prstGeom prst="ellipse">
            <a:avLst/>
          </a:prstGeom>
          <a:noFill/>
          <a:ln>
            <a:solidFill>
              <a:srgbClr val="1DA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asellaDiTesto 2">
            <a:extLst>
              <a:ext uri="{FF2B5EF4-FFF2-40B4-BE49-F238E27FC236}">
                <a16:creationId xmlns:a16="http://schemas.microsoft.com/office/drawing/2014/main" id="{17BC3EE5-3F35-48B1-9C8E-F4A1C899E740}"/>
              </a:ext>
            </a:extLst>
          </p:cNvPr>
          <p:cNvSpPr txBox="1"/>
          <p:nvPr/>
        </p:nvSpPr>
        <p:spPr>
          <a:xfrm>
            <a:off x="1271588" y="2215013"/>
            <a:ext cx="2816113" cy="1692771"/>
          </a:xfrm>
          <a:prstGeom prst="rect">
            <a:avLst/>
          </a:prstGeom>
          <a:noFill/>
        </p:spPr>
        <p:txBody>
          <a:bodyPr wrap="square" rtlCol="0">
            <a:spAutoFit/>
          </a:bodyPr>
          <a:lstStyle/>
          <a:p>
            <a:pPr algn="ctr"/>
            <a:r>
              <a:rPr lang="it-IT" sz="4000" dirty="0">
                <a:effectLst>
                  <a:outerShdw blurRad="38100" dist="38100" dir="2700000" algn="tl">
                    <a:srgbClr val="000000">
                      <a:alpha val="43137"/>
                    </a:srgbClr>
                  </a:outerShdw>
                </a:effectLst>
              </a:rPr>
              <a:t>MAFLD</a:t>
            </a:r>
          </a:p>
          <a:p>
            <a:pPr algn="ctr"/>
            <a:endParaRPr lang="it-IT" sz="2400" dirty="0">
              <a:effectLst>
                <a:outerShdw blurRad="38100" dist="38100" dir="2700000" algn="tl">
                  <a:srgbClr val="000000">
                    <a:alpha val="43137"/>
                  </a:srgbClr>
                </a:outerShdw>
              </a:effectLst>
            </a:endParaRPr>
          </a:p>
          <a:p>
            <a:pPr algn="ctr"/>
            <a:r>
              <a:rPr lang="it-IT" sz="2000" dirty="0">
                <a:effectLst>
                  <a:outerShdw blurRad="38100" dist="38100" dir="2700000" algn="tl">
                    <a:srgbClr val="000000">
                      <a:alpha val="43137"/>
                    </a:srgbClr>
                  </a:outerShdw>
                </a:effectLst>
              </a:rPr>
              <a:t>A MULTISYSTEMIC DISEASE</a:t>
            </a:r>
          </a:p>
        </p:txBody>
      </p:sp>
      <p:grpSp>
        <p:nvGrpSpPr>
          <p:cNvPr id="49" name="Group 42">
            <a:extLst>
              <a:ext uri="{FF2B5EF4-FFF2-40B4-BE49-F238E27FC236}">
                <a16:creationId xmlns:a16="http://schemas.microsoft.com/office/drawing/2014/main" id="{94215058-D925-4021-ADEC-46F0AA1D52B1}"/>
              </a:ext>
            </a:extLst>
          </p:cNvPr>
          <p:cNvGrpSpPr/>
          <p:nvPr/>
        </p:nvGrpSpPr>
        <p:grpSpPr>
          <a:xfrm>
            <a:off x="4087701" y="5442286"/>
            <a:ext cx="2519484" cy="704587"/>
            <a:chOff x="7433288" y="916475"/>
            <a:chExt cx="2251208" cy="704587"/>
          </a:xfrm>
          <a:solidFill>
            <a:schemeClr val="accent1"/>
          </a:solidFill>
        </p:grpSpPr>
        <p:sp>
          <p:nvSpPr>
            <p:cNvPr id="50" name="Rounded Rectangle 43">
              <a:extLst>
                <a:ext uri="{FF2B5EF4-FFF2-40B4-BE49-F238E27FC236}">
                  <a16:creationId xmlns:a16="http://schemas.microsoft.com/office/drawing/2014/main" id="{9ABFF2E7-D567-4945-8E3D-D0D276C89496}"/>
                </a:ext>
              </a:extLst>
            </p:cNvPr>
            <p:cNvSpPr/>
            <p:nvPr/>
          </p:nvSpPr>
          <p:spPr>
            <a:xfrm>
              <a:off x="7435416" y="916475"/>
              <a:ext cx="2249080" cy="704587"/>
            </a:xfrm>
            <a:prstGeom prst="roundRect">
              <a:avLst>
                <a:gd name="adj" fmla="val 18310"/>
              </a:avLst>
            </a:prstGeom>
            <a:solidFill>
              <a:srgbClr val="FFC00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rial" panose="020B0604020202020204" pitchFamily="34" charset="0"/>
                <a:cs typeface="Arial" panose="020B0604020202020204" pitchFamily="34" charset="0"/>
              </a:endParaRPr>
            </a:p>
          </p:txBody>
        </p:sp>
        <p:sp>
          <p:nvSpPr>
            <p:cNvPr id="51" name="TextBox 44">
              <a:extLst>
                <a:ext uri="{FF2B5EF4-FFF2-40B4-BE49-F238E27FC236}">
                  <a16:creationId xmlns:a16="http://schemas.microsoft.com/office/drawing/2014/main" id="{06954667-32AA-4A10-8550-301760ACFC92}"/>
                </a:ext>
              </a:extLst>
            </p:cNvPr>
            <p:cNvSpPr txBox="1"/>
            <p:nvPr/>
          </p:nvSpPr>
          <p:spPr>
            <a:xfrm>
              <a:off x="7433288" y="1081416"/>
              <a:ext cx="2233494"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TYPE 2 DIABETES</a:t>
              </a:r>
            </a:p>
          </p:txBody>
        </p:sp>
      </p:grpSp>
      <p:cxnSp>
        <p:nvCxnSpPr>
          <p:cNvPr id="6" name="Connettore diritto 5">
            <a:extLst>
              <a:ext uri="{FF2B5EF4-FFF2-40B4-BE49-F238E27FC236}">
                <a16:creationId xmlns:a16="http://schemas.microsoft.com/office/drawing/2014/main" id="{4450424F-86D9-4BCA-B1EA-98FBC0D2F3EA}"/>
              </a:ext>
            </a:extLst>
          </p:cNvPr>
          <p:cNvCxnSpPr>
            <a:cxnSpLocks/>
          </p:cNvCxnSpPr>
          <p:nvPr/>
        </p:nvCxnSpPr>
        <p:spPr>
          <a:xfrm flipH="1">
            <a:off x="5311764" y="4975864"/>
            <a:ext cx="10146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2CFB14D3-6298-492C-B5AC-B209D0D3D704}"/>
              </a:ext>
            </a:extLst>
          </p:cNvPr>
          <p:cNvCxnSpPr/>
          <p:nvPr/>
        </p:nvCxnSpPr>
        <p:spPr>
          <a:xfrm>
            <a:off x="5311764" y="4975864"/>
            <a:ext cx="0" cy="46642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1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1000" fill="hold"/>
                                        <p:tgtEl>
                                          <p:spTgt spid="86"/>
                                        </p:tgtEl>
                                      </p:cBhvr>
                                      <p:by x="105000" y="105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childTnLst>
                          </p:cTn>
                        </p:par>
                        <p:par>
                          <p:cTn id="15" fill="hold">
                            <p:stCondLst>
                              <p:cond delay="3000"/>
                            </p:stCondLst>
                            <p:childTnLst>
                              <p:par>
                                <p:cTn id="16" presetID="22" presetClass="entr" presetSubtype="1" fill="hold"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up)">
                                      <p:cBhvr>
                                        <p:cTn id="18" dur="500"/>
                                        <p:tgtEl>
                                          <p:spTgt spid="78"/>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4500"/>
                            </p:stCondLst>
                            <p:childTnLst>
                              <p:par>
                                <p:cTn id="28" presetID="22" presetClass="entr" presetSubtype="1"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up)">
                                      <p:cBhvr>
                                        <p:cTn id="30" dur="500"/>
                                        <p:tgtEl>
                                          <p:spTgt spid="73"/>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par>
                          <p:cTn id="35" fill="hold">
                            <p:stCondLst>
                              <p:cond delay="5500"/>
                            </p:stCondLst>
                            <p:childTnLst>
                              <p:par>
                                <p:cTn id="36" presetID="22" presetClass="entr" presetSubtype="1"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wipe(up)">
                                      <p:cBhvr>
                                        <p:cTn id="38" dur="500"/>
                                        <p:tgtEl>
                                          <p:spTgt spid="84"/>
                                        </p:tgtEl>
                                      </p:cBhvr>
                                    </p:animEffect>
                                  </p:childTnLst>
                                </p:cTn>
                              </p:par>
                            </p:childTnLst>
                          </p:cTn>
                        </p:par>
                        <p:par>
                          <p:cTn id="39" fill="hold">
                            <p:stCondLst>
                              <p:cond delay="60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6500"/>
                            </p:stCondLst>
                            <p:childTnLst>
                              <p:par>
                                <p:cTn id="44" presetID="22" presetClass="entr" presetSubtype="1" fill="hold" nodeType="after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wipe(up)">
                                      <p:cBhvr>
                                        <p:cTn id="46" dur="500"/>
                                        <p:tgtEl>
                                          <p:spTgt spid="72"/>
                                        </p:tgtEl>
                                      </p:cBhvr>
                                    </p:animEffect>
                                  </p:childTnLst>
                                </p:cTn>
                              </p:par>
                            </p:childTnLst>
                          </p:cTn>
                        </p:par>
                        <p:par>
                          <p:cTn id="47" fill="hold">
                            <p:stCondLst>
                              <p:cond delay="7000"/>
                            </p:stCondLst>
                            <p:childTnLst>
                              <p:par>
                                <p:cTn id="48" presetID="10"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par>
                          <p:cTn id="51" fill="hold">
                            <p:stCondLst>
                              <p:cond delay="7500"/>
                            </p:stCondLst>
                            <p:childTnLst>
                              <p:par>
                                <p:cTn id="52" presetID="22" presetClass="entr" presetSubtype="1" fill="hold" nodeType="after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wipe(up)">
                                      <p:cBhvr>
                                        <p:cTn id="54" dur="500"/>
                                        <p:tgtEl>
                                          <p:spTgt spid="83"/>
                                        </p:tgtEl>
                                      </p:cBhvr>
                                    </p:animEffect>
                                  </p:childTnLst>
                                </p:cTn>
                              </p:par>
                            </p:childTnLst>
                          </p:cTn>
                        </p:par>
                        <p:par>
                          <p:cTn id="55" fill="hold">
                            <p:stCondLst>
                              <p:cond delay="8000"/>
                            </p:stCondLst>
                            <p:childTnLst>
                              <p:par>
                                <p:cTn id="56" presetID="10" presetClass="entr" presetSubtype="0"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par>
                          <p:cTn id="59" fill="hold">
                            <p:stCondLst>
                              <p:cond delay="8500"/>
                            </p:stCondLst>
                            <p:childTnLst>
                              <p:par>
                                <p:cTn id="60" presetID="1"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childTnLst>
                                </p:cTn>
                              </p:par>
                            </p:childTnLst>
                          </p:cTn>
                        </p:par>
                        <p:par>
                          <p:cTn id="66" fill="hold">
                            <p:stCondLst>
                              <p:cond delay="8500"/>
                            </p:stCondLst>
                            <p:childTnLst>
                              <p:par>
                                <p:cTn id="67" presetID="10" presetClass="entr" presetSubtype="0"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629203-B37C-4DE2-A1B3-94D53991037F}"/>
              </a:ext>
            </a:extLst>
          </p:cNvPr>
          <p:cNvSpPr>
            <a:spLocks noGrp="1"/>
          </p:cNvSpPr>
          <p:nvPr>
            <p:ph type="title"/>
          </p:nvPr>
        </p:nvSpPr>
        <p:spPr>
          <a:xfrm>
            <a:off x="734123" y="2708804"/>
            <a:ext cx="3960426" cy="1976318"/>
          </a:xfrm>
          <a:prstGeom prst="ellipse">
            <a:avLst/>
          </a:prstGeom>
          <a:solidFill>
            <a:srgbClr val="0070C0"/>
          </a:solidFill>
          <a:ln>
            <a:solidFill>
              <a:schemeClr val="tx1"/>
            </a:solidFill>
          </a:ln>
          <a:scene3d>
            <a:camera prst="orthographicFront"/>
            <a:lightRig rig="threePt" dir="t"/>
          </a:scene3d>
          <a:sp3d extrusionH="133350">
            <a:bevelT w="190500"/>
          </a:sp3d>
        </p:spPr>
        <p:txBody>
          <a:bodyPr>
            <a:normAutofit fontScale="90000"/>
          </a:bodyPr>
          <a:lstStyle/>
          <a:p>
            <a:r>
              <a:rPr lang="it-IT" sz="2400" dirty="0">
                <a:solidFill>
                  <a:schemeClr val="tx1"/>
                </a:solidFill>
              </a:rPr>
              <a:t>MAFLD</a:t>
            </a:r>
            <a:br>
              <a:rPr lang="it-IT" sz="2400" dirty="0">
                <a:solidFill>
                  <a:schemeClr val="tx1"/>
                </a:solidFill>
              </a:rPr>
            </a:br>
            <a:r>
              <a:rPr lang="it-IT" sz="2400" dirty="0">
                <a:solidFill>
                  <a:schemeClr val="tx1"/>
                </a:solidFill>
              </a:rPr>
              <a:t>a </a:t>
            </a:r>
            <a:r>
              <a:rPr lang="it-IT" sz="2400" dirty="0" err="1">
                <a:solidFill>
                  <a:schemeClr val="tx1"/>
                </a:solidFill>
              </a:rPr>
              <a:t>multisystemIc</a:t>
            </a:r>
            <a:r>
              <a:rPr lang="it-IT" sz="2400" dirty="0">
                <a:solidFill>
                  <a:schemeClr val="tx1"/>
                </a:solidFill>
              </a:rPr>
              <a:t> </a:t>
            </a:r>
            <a:r>
              <a:rPr lang="it-IT" sz="2400" dirty="0" err="1">
                <a:solidFill>
                  <a:schemeClr val="tx1"/>
                </a:solidFill>
              </a:rPr>
              <a:t>disease</a:t>
            </a:r>
            <a:endParaRPr lang="it-IT" sz="2400" dirty="0">
              <a:solidFill>
                <a:schemeClr val="tx1"/>
              </a:solidFill>
            </a:endParaRPr>
          </a:p>
        </p:txBody>
      </p:sp>
      <p:sp>
        <p:nvSpPr>
          <p:cNvPr id="19" name="Rectangle 1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2356D5E-3A4B-407B-8074-2D73468D9595}"/>
              </a:ext>
            </a:extLst>
          </p:cNvPr>
          <p:cNvSpPr>
            <a:spLocks noGrp="1"/>
          </p:cNvSpPr>
          <p:nvPr>
            <p:ph idx="1"/>
          </p:nvPr>
        </p:nvSpPr>
        <p:spPr>
          <a:xfrm>
            <a:off x="6049182" y="802638"/>
            <a:ext cx="5408696" cy="5252722"/>
          </a:xfrm>
        </p:spPr>
        <p:txBody>
          <a:bodyPr anchor="ctr">
            <a:normAutofit/>
          </a:bodyPr>
          <a:lstStyle/>
          <a:p>
            <a:r>
              <a:rPr lang="en-US" sz="2000" b="0" i="0" u="none" strike="noStrike" baseline="0" dirty="0">
                <a:solidFill>
                  <a:schemeClr val="bg1"/>
                </a:solidFill>
                <a:latin typeface="STIX-Regular"/>
              </a:rPr>
              <a:t>MAFLD patients should be evaluated for cardiovascular disease and cardiovascular risk, and referred to a cardiologist, if necessary.</a:t>
            </a:r>
          </a:p>
          <a:p>
            <a:r>
              <a:rPr lang="fi-FI" sz="2000" b="0" i="0" u="none" strike="noStrike" baseline="0" dirty="0">
                <a:solidFill>
                  <a:schemeClr val="bg1"/>
                </a:solidFill>
                <a:latin typeface="STIX-Regular"/>
              </a:rPr>
              <a:t>Dyslipidemia, hypertension, and diabetes mellitus </a:t>
            </a:r>
            <a:r>
              <a:rPr lang="en-US" sz="2000" b="0" i="0" u="none" strike="noStrike" baseline="0" dirty="0">
                <a:solidFill>
                  <a:schemeClr val="bg1"/>
                </a:solidFill>
                <a:latin typeface="STIX-Regular"/>
              </a:rPr>
              <a:t>should be identified and treated accordingly to reduce the risk of cardiovascular and kidney disease.</a:t>
            </a:r>
            <a:endParaRPr lang="it-IT" sz="2000" dirty="0">
              <a:solidFill>
                <a:schemeClr val="bg1"/>
              </a:solidFill>
            </a:endParaRPr>
          </a:p>
        </p:txBody>
      </p:sp>
    </p:spTree>
    <p:extLst>
      <p:ext uri="{BB962C8B-B14F-4D97-AF65-F5344CB8AC3E}">
        <p14:creationId xmlns:p14="http://schemas.microsoft.com/office/powerpoint/2010/main" val="28735044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75920" y="1122681"/>
            <a:ext cx="4632960" cy="919479"/>
          </a:xfrm>
        </p:spPr>
        <p:txBody>
          <a:bodyPr>
            <a:normAutofit fontScale="90000"/>
          </a:bodyPr>
          <a:lstStyle/>
          <a:p>
            <a:br>
              <a:rPr lang="it-IT" sz="2400" dirty="0"/>
            </a:br>
            <a:r>
              <a:rPr lang="it-IT" sz="2400" dirty="0"/>
              <a:t>NAS SCORING SYSTEM OF LIVER BIOPSY</a:t>
            </a:r>
            <a:br>
              <a:rPr lang="it-IT" sz="2400" dirty="0"/>
            </a:br>
            <a:br>
              <a:rPr lang="it-IT" sz="2400" dirty="0"/>
            </a:br>
            <a:r>
              <a:rPr lang="it-IT" sz="1300" dirty="0">
                <a:solidFill>
                  <a:schemeClr val="tx1"/>
                </a:solidFill>
                <a:latin typeface="Arial" panose="020B0604020202020204" pitchFamily="34" charset="0"/>
                <a:cs typeface="Arial" panose="020B0604020202020204" pitchFamily="34" charset="0"/>
              </a:rPr>
              <a:t>  </a:t>
            </a:r>
            <a:endParaRPr lang="it-IT" sz="2400" dirty="0">
              <a:solidFill>
                <a:schemeClr val="tx1"/>
              </a:solidFill>
              <a:latin typeface="Arial" panose="020B0604020202020204" pitchFamily="34" charset="0"/>
              <a:cs typeface="Arial" panose="020B0604020202020204" pitchFamily="34" charset="0"/>
            </a:endParaRPr>
          </a:p>
        </p:txBody>
      </p:sp>
      <p:sp>
        <p:nvSpPr>
          <p:cNvPr id="8" name="CasellaDiTesto 7"/>
          <p:cNvSpPr txBox="1"/>
          <p:nvPr/>
        </p:nvSpPr>
        <p:spPr>
          <a:xfrm>
            <a:off x="2123440" y="4734560"/>
            <a:ext cx="8168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0-2 = non-NASH;  3-4 = </a:t>
            </a:r>
            <a:r>
              <a:rPr lang="it-IT" sz="2400" b="1" dirty="0" err="1">
                <a:solidFill>
                  <a:srgbClr val="FFFFFF"/>
                </a:solidFill>
                <a:effectLst>
                  <a:outerShdw blurRad="38100" dist="38100" dir="2700000" algn="tl">
                    <a:srgbClr val="000000">
                      <a:alpha val="43137"/>
                    </a:srgbClr>
                  </a:outerShdw>
                </a:effectLst>
                <a:latin typeface="Gill Sans MT" panose="020B0502020104020203"/>
              </a:rPr>
              <a:t>uncertain</a:t>
            </a:r>
            <a:r>
              <a:rPr lang="it-IT" sz="2400" b="1" dirty="0">
                <a:solidFill>
                  <a:srgbClr val="FFFFFF"/>
                </a:solidFill>
                <a:effectLst>
                  <a:outerShdw blurRad="38100" dist="38100" dir="2700000" algn="tl">
                    <a:srgbClr val="000000">
                      <a:alpha val="43137"/>
                    </a:srgbClr>
                  </a:outerShdw>
                </a:effectLst>
                <a:latin typeface="Gill Sans MT" panose="020B0502020104020203"/>
              </a:rPr>
              <a:t> </a:t>
            </a:r>
            <a:r>
              <a:rPr kumimoji="0" lang="it-IT"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5-8 = NASH</a:t>
            </a:r>
          </a:p>
        </p:txBody>
      </p:sp>
      <p:pic>
        <p:nvPicPr>
          <p:cNvPr id="9" name="Immagine 8"/>
          <p:cNvPicPr>
            <a:picLocks noChangeAspect="1"/>
          </p:cNvPicPr>
          <p:nvPr/>
        </p:nvPicPr>
        <p:blipFill rotWithShape="1">
          <a:blip r:embed="rId2">
            <a:extLst>
              <a:ext uri="{28A0092B-C50C-407E-A947-70E740481C1C}">
                <a14:useLocalDpi xmlns:a14="http://schemas.microsoft.com/office/drawing/2010/main" val="0"/>
              </a:ext>
            </a:extLst>
          </a:blip>
          <a:srcRect b="31040"/>
          <a:stretch/>
        </p:blipFill>
        <p:spPr>
          <a:xfrm>
            <a:off x="5669280" y="1293824"/>
            <a:ext cx="5327779" cy="2495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asellaDiTesto 10"/>
          <p:cNvSpPr txBox="1"/>
          <p:nvPr/>
        </p:nvSpPr>
        <p:spPr>
          <a:xfrm>
            <a:off x="5669280" y="6004560"/>
            <a:ext cx="537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Kleiner</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DE, </a:t>
            </a:r>
            <a:r>
              <a:rPr kumimoji="0" lang="it-IT"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Brunt</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EM et al. </a:t>
            </a:r>
            <a:r>
              <a:rPr kumimoji="0" lang="it-IT"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Hepatology</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 2005;41:1313</a:t>
            </a:r>
          </a:p>
        </p:txBody>
      </p:sp>
      <p:pic>
        <p:nvPicPr>
          <p:cNvPr id="3" name="Immagine 2"/>
          <p:cNvPicPr>
            <a:picLocks noChangeAspect="1"/>
          </p:cNvPicPr>
          <p:nvPr/>
        </p:nvPicPr>
        <p:blipFill>
          <a:blip r:embed="rId3"/>
          <a:stretch>
            <a:fillRect/>
          </a:stretch>
        </p:blipFill>
        <p:spPr>
          <a:xfrm>
            <a:off x="375920" y="2634139"/>
            <a:ext cx="4978126" cy="1365433"/>
          </a:xfrm>
          <a:prstGeom prst="rect">
            <a:avLst/>
          </a:prstGeom>
        </p:spPr>
      </p:pic>
      <p:pic>
        <p:nvPicPr>
          <p:cNvPr id="4" name="Immagine 3"/>
          <p:cNvPicPr>
            <a:picLocks noChangeAspect="1"/>
          </p:cNvPicPr>
          <p:nvPr/>
        </p:nvPicPr>
        <p:blipFill>
          <a:blip r:embed="rId4"/>
          <a:stretch>
            <a:fillRect/>
          </a:stretch>
        </p:blipFill>
        <p:spPr>
          <a:xfrm>
            <a:off x="1953445" y="2684919"/>
            <a:ext cx="3325922" cy="177096"/>
          </a:xfrm>
          <a:prstGeom prst="rect">
            <a:avLst/>
          </a:prstGeom>
        </p:spPr>
      </p:pic>
    </p:spTree>
    <p:extLst>
      <p:ext uri="{BB962C8B-B14F-4D97-AF65-F5344CB8AC3E}">
        <p14:creationId xmlns:p14="http://schemas.microsoft.com/office/powerpoint/2010/main" val="1899520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68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8B4C0F0-5458-4F5C-88F5-847D6FBB6DA8}"/>
              </a:ext>
            </a:extLst>
          </p:cNvPr>
          <p:cNvSpPr>
            <a:spLocks noGrp="1"/>
          </p:cNvSpPr>
          <p:nvPr>
            <p:ph type="title"/>
          </p:nvPr>
        </p:nvSpPr>
        <p:spPr>
          <a:xfrm>
            <a:off x="609600" y="274638"/>
            <a:ext cx="10972800" cy="1143000"/>
          </a:xfrm>
        </p:spPr>
        <p:txBody>
          <a:bodyPr wrap="square" anchor="ctr">
            <a:normAutofit/>
          </a:bodyPr>
          <a:lstStyle/>
          <a:p>
            <a:pPr eaLnBrk="1" hangingPunct="1"/>
            <a:r>
              <a:rPr lang="en-US" altLang="it-IT" b="1"/>
              <a:t>Diagnosis</a:t>
            </a:r>
          </a:p>
        </p:txBody>
      </p:sp>
      <p:sp>
        <p:nvSpPr>
          <p:cNvPr id="18435" name="Content Placeholder 2">
            <a:extLst>
              <a:ext uri="{FF2B5EF4-FFF2-40B4-BE49-F238E27FC236}">
                <a16:creationId xmlns:a16="http://schemas.microsoft.com/office/drawing/2014/main" id="{1A1E28A3-3258-404E-9601-276DFEFB7718}"/>
              </a:ext>
            </a:extLst>
          </p:cNvPr>
          <p:cNvSpPr>
            <a:spLocks noGrp="1"/>
          </p:cNvSpPr>
          <p:nvPr>
            <p:ph idx="1"/>
          </p:nvPr>
        </p:nvSpPr>
        <p:spPr>
          <a:xfrm>
            <a:off x="609600" y="1600201"/>
            <a:ext cx="10972800" cy="4525963"/>
          </a:xfrm>
        </p:spPr>
        <p:txBody>
          <a:bodyPr wrap="square" anchor="t">
            <a:normAutofit/>
          </a:bodyPr>
          <a:lstStyle/>
          <a:p>
            <a:pPr eaLnBrk="1" hangingPunct="1"/>
            <a:r>
              <a:rPr lang="en-US" altLang="it-IT" dirty="0"/>
              <a:t>NAFLD is a diagnosis of exclusion which implies the absence of other liver diseases:</a:t>
            </a:r>
          </a:p>
          <a:p>
            <a:pPr lvl="1" eaLnBrk="1" hangingPunct="1">
              <a:buFontTx/>
              <a:buNone/>
            </a:pPr>
            <a:r>
              <a:rPr lang="en-US" altLang="it-IT" sz="3200"/>
              <a:t>-Alcoholic Hepatitis</a:t>
            </a:r>
          </a:p>
          <a:p>
            <a:pPr lvl="1" eaLnBrk="1" hangingPunct="1">
              <a:buFontTx/>
              <a:buNone/>
            </a:pPr>
            <a:r>
              <a:rPr lang="en-US" altLang="it-IT" sz="3200"/>
              <a:t>-Drug induced Hepatitis (tamoxifen, amiodarone)</a:t>
            </a:r>
          </a:p>
          <a:p>
            <a:pPr lvl="1" eaLnBrk="1" hangingPunct="1">
              <a:buFontTx/>
              <a:buNone/>
            </a:pPr>
            <a:r>
              <a:rPr lang="en-US" altLang="it-IT" sz="3200"/>
              <a:t>-Viral Hepatitis</a:t>
            </a:r>
          </a:p>
          <a:p>
            <a:pPr lvl="1" eaLnBrk="1" hangingPunct="1">
              <a:buFontTx/>
              <a:buNone/>
            </a:pPr>
            <a:r>
              <a:rPr lang="en-US" altLang="it-IT" sz="3200"/>
              <a:t>-Autoimmune Hepatitis</a:t>
            </a:r>
          </a:p>
          <a:p>
            <a:pPr lvl="1" eaLnBrk="1" hangingPunct="1">
              <a:buFontTx/>
              <a:buNone/>
            </a:pPr>
            <a:r>
              <a:rPr lang="en-US" altLang="it-IT" sz="3200"/>
              <a:t>-Metabolic (Wilson and Hemochromatosis)</a:t>
            </a:r>
          </a:p>
          <a:p>
            <a:pPr eaLnBrk="1" hangingPunct="1"/>
            <a:endParaRPr lang="en-US" altLang="it-I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48000">
              <a:schemeClr val="accent2">
                <a:lumMod val="60000"/>
                <a:lumOff val="40000"/>
              </a:schemeClr>
            </a:gs>
            <a:gs pos="100000">
              <a:schemeClr val="accent2">
                <a:lumMod val="75000"/>
              </a:schemeClr>
            </a:gs>
          </a:gsLst>
          <a:lin ang="162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8CC88D-BDB0-4A3A-8C1C-D640FFBCD3D5}"/>
              </a:ext>
            </a:extLst>
          </p:cNvPr>
          <p:cNvSpPr>
            <a:spLocks noGrp="1"/>
          </p:cNvSpPr>
          <p:nvPr>
            <p:ph type="title"/>
          </p:nvPr>
        </p:nvSpPr>
        <p:spPr>
          <a:xfrm>
            <a:off x="1445736" y="261759"/>
            <a:ext cx="9367203" cy="1627644"/>
          </a:xfrm>
          <a:solidFill>
            <a:srgbClr val="FFC000"/>
          </a:solidFill>
          <a:scene3d>
            <a:camera prst="orthographicFront"/>
            <a:lightRig rig="threePt" dir="t"/>
          </a:scene3d>
          <a:sp3d>
            <a:bevelT w="190500"/>
          </a:sp3d>
        </p:spPr>
        <p:txBody>
          <a:bodyPr>
            <a:normAutofit fontScale="90000"/>
          </a:bodyPr>
          <a:lstStyle/>
          <a:p>
            <a:r>
              <a:rPr lang="it-IT" sz="3400" dirty="0" err="1">
                <a:solidFill>
                  <a:srgbClr val="0037A4"/>
                </a:solidFill>
                <a:effectLst>
                  <a:outerShdw blurRad="38100" dist="38100" dir="2700000" algn="tl">
                    <a:srgbClr val="000000">
                      <a:alpha val="43137"/>
                    </a:srgbClr>
                  </a:outerShdw>
                </a:effectLst>
              </a:rPr>
              <a:t>Renaming</a:t>
            </a:r>
            <a:r>
              <a:rPr lang="it-IT" sz="3400" dirty="0">
                <a:solidFill>
                  <a:srgbClr val="0037A4"/>
                </a:solidFill>
                <a:effectLst>
                  <a:outerShdw blurRad="38100" dist="38100" dir="2700000" algn="tl">
                    <a:srgbClr val="000000">
                      <a:alpha val="43137"/>
                    </a:srgbClr>
                  </a:outerShdw>
                </a:effectLst>
              </a:rPr>
              <a:t> Non-</a:t>
            </a:r>
            <a:r>
              <a:rPr lang="it-IT" sz="3400" dirty="0" err="1">
                <a:solidFill>
                  <a:srgbClr val="0037A4"/>
                </a:solidFill>
                <a:effectLst>
                  <a:outerShdw blurRad="38100" dist="38100" dir="2700000" algn="tl">
                    <a:srgbClr val="000000">
                      <a:alpha val="43137"/>
                    </a:srgbClr>
                  </a:outerShdw>
                </a:effectLst>
              </a:rPr>
              <a:t>alcoholic</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fatty</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liver</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disease</a:t>
            </a:r>
            <a:r>
              <a:rPr lang="it-IT" sz="3400" dirty="0">
                <a:solidFill>
                  <a:srgbClr val="0037A4"/>
                </a:solidFill>
                <a:effectLst>
                  <a:outerShdw blurRad="38100" dist="38100" dir="2700000" algn="tl">
                    <a:srgbClr val="000000">
                      <a:alpha val="43137"/>
                    </a:srgbClr>
                  </a:outerShdw>
                </a:effectLst>
              </a:rPr>
              <a:t> (</a:t>
            </a:r>
            <a:r>
              <a:rPr lang="it-IT" sz="3400" b="1" dirty="0">
                <a:solidFill>
                  <a:srgbClr val="0037A4"/>
                </a:solidFill>
                <a:effectLst>
                  <a:outerShdw blurRad="38100" dist="38100" dir="2700000" algn="tl">
                    <a:srgbClr val="000000">
                      <a:alpha val="43137"/>
                    </a:srgbClr>
                  </a:outerShdw>
                </a:effectLst>
              </a:rPr>
              <a:t>NAFLD</a:t>
            </a:r>
            <a:r>
              <a:rPr lang="it-IT" sz="3400" dirty="0">
                <a:solidFill>
                  <a:srgbClr val="0037A4"/>
                </a:solidFill>
                <a:effectLst>
                  <a:outerShdw blurRad="38100" dist="38100" dir="2700000" algn="tl">
                    <a:srgbClr val="000000">
                      <a:alpha val="43137"/>
                    </a:srgbClr>
                  </a:outerShdw>
                </a:effectLst>
              </a:rPr>
              <a:t>) for </a:t>
            </a:r>
            <a:r>
              <a:rPr lang="it-IT" sz="3400" dirty="0" err="1">
                <a:solidFill>
                  <a:srgbClr val="0037A4"/>
                </a:solidFill>
                <a:effectLst>
                  <a:outerShdw blurRad="38100" dist="38100" dir="2700000" algn="tl">
                    <a:srgbClr val="000000">
                      <a:alpha val="43137"/>
                    </a:srgbClr>
                  </a:outerShdw>
                </a:effectLst>
              </a:rPr>
              <a:t>Metabolic-associated</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fatty</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liver</a:t>
            </a:r>
            <a:r>
              <a:rPr lang="it-IT" sz="3400" dirty="0">
                <a:solidFill>
                  <a:srgbClr val="0037A4"/>
                </a:solidFill>
                <a:effectLst>
                  <a:outerShdw blurRad="38100" dist="38100" dir="2700000" algn="tl">
                    <a:srgbClr val="000000">
                      <a:alpha val="43137"/>
                    </a:srgbClr>
                  </a:outerShdw>
                </a:effectLst>
              </a:rPr>
              <a:t> </a:t>
            </a:r>
            <a:r>
              <a:rPr lang="it-IT" sz="3400" dirty="0" err="1">
                <a:solidFill>
                  <a:srgbClr val="0037A4"/>
                </a:solidFill>
                <a:effectLst>
                  <a:outerShdw blurRad="38100" dist="38100" dir="2700000" algn="tl">
                    <a:srgbClr val="000000">
                      <a:alpha val="43137"/>
                    </a:srgbClr>
                  </a:outerShdw>
                </a:effectLst>
              </a:rPr>
              <a:t>disease</a:t>
            </a:r>
            <a:r>
              <a:rPr lang="it-IT" sz="3400" dirty="0">
                <a:solidFill>
                  <a:srgbClr val="0037A4"/>
                </a:solidFill>
                <a:effectLst>
                  <a:outerShdw blurRad="38100" dist="38100" dir="2700000" algn="tl">
                    <a:srgbClr val="000000">
                      <a:alpha val="43137"/>
                    </a:srgbClr>
                  </a:outerShdw>
                </a:effectLst>
              </a:rPr>
              <a:t> (</a:t>
            </a:r>
            <a:r>
              <a:rPr lang="it-IT" sz="3400" b="1" dirty="0">
                <a:solidFill>
                  <a:srgbClr val="0037A4"/>
                </a:solidFill>
                <a:effectLst>
                  <a:outerShdw blurRad="38100" dist="38100" dir="2700000" algn="tl">
                    <a:srgbClr val="000000">
                      <a:alpha val="43137"/>
                    </a:srgbClr>
                  </a:outerShdw>
                </a:effectLst>
              </a:rPr>
              <a:t>MAFLD</a:t>
            </a:r>
            <a:r>
              <a:rPr lang="it-IT" sz="3400" dirty="0">
                <a:solidFill>
                  <a:srgbClr val="0037A4"/>
                </a:solidFill>
                <a:effectLst>
                  <a:outerShdw blurRad="38100" dist="38100" dir="2700000" algn="tl">
                    <a:srgbClr val="000000">
                      <a:alpha val="43137"/>
                    </a:srgbClr>
                  </a:outerShdw>
                </a:effectLst>
              </a:rPr>
              <a:t>)</a:t>
            </a:r>
          </a:p>
        </p:txBody>
      </p:sp>
      <p:sp>
        <p:nvSpPr>
          <p:cNvPr id="3" name="Segnaposto contenuto 2">
            <a:extLst>
              <a:ext uri="{FF2B5EF4-FFF2-40B4-BE49-F238E27FC236}">
                <a16:creationId xmlns:a16="http://schemas.microsoft.com/office/drawing/2014/main" id="{7DB98299-1383-4569-AD6E-004E2FF5E807}"/>
              </a:ext>
            </a:extLst>
          </p:cNvPr>
          <p:cNvSpPr>
            <a:spLocks noGrp="1"/>
          </p:cNvSpPr>
          <p:nvPr>
            <p:ph idx="1"/>
          </p:nvPr>
        </p:nvSpPr>
        <p:spPr>
          <a:xfrm>
            <a:off x="957263" y="2176272"/>
            <a:ext cx="10344150" cy="4041648"/>
          </a:xfrm>
          <a:solidFill>
            <a:schemeClr val="bg1"/>
          </a:solidFill>
          <a:scene3d>
            <a:camera prst="orthographicFront"/>
            <a:lightRig rig="threePt" dir="t"/>
          </a:scene3d>
          <a:sp3d extrusionH="63500" contourW="63500">
            <a:bevelT w="133350"/>
            <a:bevelB w="63500"/>
          </a:sp3d>
        </p:spPr>
        <p:txBody>
          <a:bodyPr anchor="t">
            <a:normAutofit lnSpcReduction="10000"/>
          </a:bodyPr>
          <a:lstStyle/>
          <a:p>
            <a:r>
              <a:rPr lang="it-IT" sz="1800" b="0" i="0" u="none" strike="noStrike" baseline="0" dirty="0" err="1">
                <a:solidFill>
                  <a:schemeClr val="tx1"/>
                </a:solidFill>
                <a:latin typeface="Verdana" panose="020B0604030504040204" pitchFamily="34" charset="0"/>
                <a:ea typeface="Verdana" panose="020B0604030504040204" pitchFamily="34" charset="0"/>
                <a:cs typeface="Calibri" panose="020F0502020204030204" pitchFamily="34" charset="0"/>
              </a:rPr>
              <a:t>It</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 </a:t>
            </a:r>
            <a:r>
              <a:rPr lang="it-IT" sz="1800" b="0" i="0" u="none" strike="noStrike" baseline="0" dirty="0" err="1">
                <a:solidFill>
                  <a:schemeClr val="tx1"/>
                </a:solidFill>
                <a:latin typeface="Verdana" panose="020B0604030504040204" pitchFamily="34" charset="0"/>
                <a:ea typeface="Verdana" panose="020B0604030504040204" pitchFamily="34" charset="0"/>
                <a:cs typeface="Calibri" panose="020F0502020204030204" pitchFamily="34" charset="0"/>
              </a:rPr>
              <a:t>is</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 a new </a:t>
            </a:r>
            <a:r>
              <a:rPr lang="en-US"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definition that incorporates ‘positive criteria’ for the diagnosis, ensures that MAFLD is a clear, distinct entity and circumvent the serious limitation of the current </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a:t>
            </a:r>
            <a:r>
              <a:rPr lang="it-IT" sz="1800" b="0" i="0" u="none" strike="noStrike" baseline="0" dirty="0" err="1">
                <a:solidFill>
                  <a:schemeClr val="tx1"/>
                </a:solidFill>
                <a:latin typeface="Verdana" panose="020B0604030504040204" pitchFamily="34" charset="0"/>
                <a:ea typeface="Verdana" panose="020B0604030504040204" pitchFamily="34" charset="0"/>
                <a:cs typeface="Calibri" panose="020F0502020204030204" pitchFamily="34" charset="0"/>
              </a:rPr>
              <a:t>antidefinition</a:t>
            </a:r>
            <a:r>
              <a:rPr lang="it-IT" sz="1800" b="0" i="0" u="none" strike="noStrike" baseline="0" dirty="0">
                <a:solidFill>
                  <a:schemeClr val="tx1"/>
                </a:solidFill>
                <a:latin typeface="Verdana" panose="020B0604030504040204" pitchFamily="34" charset="0"/>
                <a:ea typeface="Verdana" panose="020B0604030504040204" pitchFamily="34" charset="0"/>
                <a:cs typeface="Calibri" panose="020F0502020204030204" pitchFamily="34" charset="0"/>
              </a:rPr>
              <a:t>’.</a:t>
            </a:r>
          </a:p>
          <a:p>
            <a:pPr algn="l"/>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The diagnosis of MAFLD should be based on the presence of metabolic dysfunction not the absence of other conditions.</a:t>
            </a:r>
            <a:endParaRPr lang="it-IT" sz="1800" b="0" i="0" u="none" strike="noStrike" baseline="0" dirty="0">
              <a:latin typeface="Verdana" panose="020B0604030504040204" pitchFamily="34" charset="0"/>
              <a:ea typeface="Verdana" panose="020B0604030504040204" pitchFamily="34" charset="0"/>
              <a:cs typeface="Calibri" panose="020F0502020204030204" pitchFamily="34" charset="0"/>
            </a:endParaRPr>
          </a:p>
          <a:p>
            <a:r>
              <a:rPr lang="it-IT" sz="1800" dirty="0" err="1">
                <a:latin typeface="Verdana" panose="020B0604030504040204" pitchFamily="34" charset="0"/>
                <a:ea typeface="Verdana" panose="020B0604030504040204" pitchFamily="34" charset="0"/>
                <a:cs typeface="Calibri" panose="020F0502020204030204" pitchFamily="34" charset="0"/>
              </a:rPr>
              <a:t>Diagnostic</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 criteria are based on detection of steatosis with one of different modalities (imaging, blood biomarker or histology) with the presence of one of the three criteria, overweight or obesity, type 2 diabetes mellitus or evidence of metabolic abnormalities.</a:t>
            </a:r>
          </a:p>
          <a:p>
            <a:r>
              <a:rPr lang="en-US" sz="1800" dirty="0">
                <a:latin typeface="Verdana" panose="020B0604030504040204" pitchFamily="34" charset="0"/>
                <a:ea typeface="Verdana" panose="020B0604030504040204" pitchFamily="34" charset="0"/>
                <a:cs typeface="Calibri" panose="020F0502020204030204" pitchFamily="34" charset="0"/>
              </a:rPr>
              <a:t>The</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 exclusion of significant alcohol intake or other chronic liver disease is not prerequisite for the diagnosis of MAFLD anymore.</a:t>
            </a:r>
          </a:p>
          <a:p>
            <a:r>
              <a:rPr lang="en-US" sz="1800" dirty="0">
                <a:latin typeface="Verdana" panose="020B0604030504040204" pitchFamily="34" charset="0"/>
                <a:ea typeface="Verdana" panose="020B0604030504040204" pitchFamily="34" charset="0"/>
                <a:cs typeface="Calibri" panose="020F0502020204030204" pitchFamily="34" charset="0"/>
              </a:rPr>
              <a:t>I</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n order to improve the assessment of patients’ disease severity, the simple  </a:t>
            </a:r>
            <a:r>
              <a:rPr lang="it-IT" sz="1800" b="0" i="0" u="none" strike="noStrike" baseline="0" dirty="0" err="1">
                <a:latin typeface="Verdana" panose="020B0604030504040204" pitchFamily="34" charset="0"/>
                <a:ea typeface="Verdana" panose="020B0604030504040204" pitchFamily="34" charset="0"/>
                <a:cs typeface="Calibri" panose="020F0502020204030204" pitchFamily="34" charset="0"/>
              </a:rPr>
              <a:t>classification</a:t>
            </a:r>
            <a:r>
              <a:rPr lang="it-IT" sz="1800" b="0" i="0" u="none" strike="noStrike" baseline="0" dirty="0">
                <a:latin typeface="Verdana" panose="020B0604030504040204" pitchFamily="34" charset="0"/>
                <a:ea typeface="Verdana" panose="020B0604030504040204" pitchFamily="34" charset="0"/>
                <a:cs typeface="Calibri" panose="020F0502020204030204" pitchFamily="34" charset="0"/>
              </a:rPr>
              <a:t> </a:t>
            </a:r>
            <a:r>
              <a:rPr lang="it-IT" sz="1800" b="0" i="0" u="none" strike="noStrike" baseline="0" dirty="0" err="1">
                <a:latin typeface="Verdana" panose="020B0604030504040204" pitchFamily="34" charset="0"/>
                <a:ea typeface="Verdana" panose="020B0604030504040204" pitchFamily="34" charset="0"/>
                <a:cs typeface="Calibri" panose="020F0502020204030204" pitchFamily="34" charset="0"/>
              </a:rPr>
              <a:t>into</a:t>
            </a:r>
            <a:r>
              <a:rPr lang="it-IT" sz="1800" b="0" i="0" u="none" strike="noStrike" baseline="0" dirty="0">
                <a:latin typeface="Verdana" panose="020B0604030504040204" pitchFamily="34" charset="0"/>
                <a:ea typeface="Verdana" panose="020B0604030504040204" pitchFamily="34" charset="0"/>
                <a:cs typeface="Calibri" panose="020F0502020204030204" pitchFamily="34" charset="0"/>
              </a:rPr>
              <a:t> ‘NASH’ vs ‘non-</a:t>
            </a:r>
            <a:r>
              <a:rPr lang="en-US" sz="1800" b="0" i="0" u="none" strike="noStrike" baseline="0" dirty="0">
                <a:latin typeface="Verdana" panose="020B0604030504040204" pitchFamily="34" charset="0"/>
                <a:ea typeface="Verdana" panose="020B0604030504040204" pitchFamily="34" charset="0"/>
                <a:cs typeface="Calibri" panose="020F0502020204030204" pitchFamily="34" charset="0"/>
              </a:rPr>
              <a:t>NASH’ is proposed to be abandoned.</a:t>
            </a:r>
            <a:endParaRPr lang="it-IT" sz="1800" dirty="0">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5074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23CAC20-6CDA-4484-9AFF-0D8735994699}"/>
              </a:ext>
            </a:extLst>
          </p:cNvPr>
          <p:cNvPicPr>
            <a:picLocks noChangeAspect="1"/>
          </p:cNvPicPr>
          <p:nvPr/>
        </p:nvPicPr>
        <p:blipFill>
          <a:blip r:embed="rId2"/>
          <a:stretch>
            <a:fillRect/>
          </a:stretch>
        </p:blipFill>
        <p:spPr>
          <a:xfrm>
            <a:off x="2041817" y="136525"/>
            <a:ext cx="7889706" cy="5803548"/>
          </a:xfrm>
          <a:prstGeom prst="rect">
            <a:avLst/>
          </a:prstGeom>
        </p:spPr>
      </p:pic>
      <p:sp>
        <p:nvSpPr>
          <p:cNvPr id="5" name="CasellaDiTesto 4">
            <a:extLst>
              <a:ext uri="{FF2B5EF4-FFF2-40B4-BE49-F238E27FC236}">
                <a16:creationId xmlns:a16="http://schemas.microsoft.com/office/drawing/2014/main" id="{D37C006B-1B72-407A-BE0E-EA50C2F75B7C}"/>
              </a:ext>
            </a:extLst>
          </p:cNvPr>
          <p:cNvSpPr txBox="1"/>
          <p:nvPr/>
        </p:nvSpPr>
        <p:spPr>
          <a:xfrm>
            <a:off x="675861" y="6102626"/>
            <a:ext cx="9255662" cy="246221"/>
          </a:xfrm>
          <a:prstGeom prst="rect">
            <a:avLst/>
          </a:prstGeom>
          <a:noFill/>
        </p:spPr>
        <p:txBody>
          <a:bodyPr wrap="square" rtlCol="0">
            <a:spAutoFit/>
          </a:bodyPr>
          <a:lstStyle/>
          <a:p>
            <a:pPr algn="l"/>
            <a:r>
              <a:rPr lang="it-IT" sz="1000" dirty="0" err="1"/>
              <a:t>Eslam</a:t>
            </a:r>
            <a:r>
              <a:rPr lang="it-IT" sz="1000" dirty="0"/>
              <a:t> M et al.</a:t>
            </a:r>
            <a:r>
              <a:rPr lang="en-US" sz="1000" b="0" i="0" u="none" strike="noStrike" baseline="0" dirty="0">
                <a:latin typeface="AdvOTb83ee1dd.B"/>
              </a:rPr>
              <a:t> A new de</a:t>
            </a:r>
            <a:r>
              <a:rPr lang="en-US" sz="1000" b="0" i="0" u="none" strike="noStrike" baseline="0" dirty="0">
                <a:latin typeface="AdvOTb83ee1dd.B+fb"/>
              </a:rPr>
              <a:t>fi</a:t>
            </a:r>
            <a:r>
              <a:rPr lang="en-US" sz="1000" b="0" i="0" u="none" strike="noStrike" baseline="0" dirty="0">
                <a:latin typeface="AdvOTb83ee1dd.B"/>
              </a:rPr>
              <a:t>nition for metabolic dysfunction-associated fatty liver </a:t>
            </a:r>
            <a:r>
              <a:rPr lang="it-IT" sz="1000" b="0" i="0" u="none" strike="noStrike" baseline="0" dirty="0" err="1">
                <a:latin typeface="AdvOTb83ee1dd.B"/>
              </a:rPr>
              <a:t>disease</a:t>
            </a:r>
            <a:r>
              <a:rPr lang="it-IT" sz="1000" b="0" i="0" u="none" strike="noStrike" baseline="0" dirty="0">
                <a:latin typeface="AdvOTb83ee1dd.B"/>
              </a:rPr>
              <a:t>: An international </a:t>
            </a:r>
            <a:r>
              <a:rPr lang="it-IT" sz="1000" b="0" i="0" u="none" strike="noStrike" baseline="0" dirty="0" err="1">
                <a:latin typeface="AdvOTb83ee1dd.B"/>
              </a:rPr>
              <a:t>expert</a:t>
            </a:r>
            <a:r>
              <a:rPr lang="it-IT" sz="1000" b="0" i="0" u="none" strike="noStrike" baseline="0" dirty="0">
                <a:latin typeface="AdvOTb83ee1dd.B"/>
              </a:rPr>
              <a:t> consensus </a:t>
            </a:r>
            <a:r>
              <a:rPr lang="it-IT" sz="1000" b="0" i="0" u="none" strike="noStrike" baseline="0" dirty="0" err="1">
                <a:latin typeface="AdvOTb83ee1dd.B"/>
              </a:rPr>
              <a:t>statement</a:t>
            </a:r>
            <a:r>
              <a:rPr lang="it-IT" sz="1000" b="0" i="0" u="none" strike="noStrike" baseline="0" dirty="0">
                <a:latin typeface="AdvOTb83ee1dd.B"/>
              </a:rPr>
              <a:t>. </a:t>
            </a:r>
            <a:r>
              <a:rPr lang="it-IT" sz="1000" dirty="0"/>
              <a:t>J. </a:t>
            </a:r>
            <a:r>
              <a:rPr lang="it-IT" sz="1000" dirty="0" err="1"/>
              <a:t>Hepatol</a:t>
            </a:r>
            <a:r>
              <a:rPr lang="it-IT" sz="1000" dirty="0"/>
              <a:t>. 2020;73:202-209</a:t>
            </a:r>
          </a:p>
        </p:txBody>
      </p:sp>
    </p:spTree>
    <p:extLst>
      <p:ext uri="{BB962C8B-B14F-4D97-AF65-F5344CB8AC3E}">
        <p14:creationId xmlns:p14="http://schemas.microsoft.com/office/powerpoint/2010/main" val="565797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1C776-29B3-4618-986C-D050DAB2913A}"/>
              </a:ext>
            </a:extLst>
          </p:cNvPr>
          <p:cNvSpPr>
            <a:spLocks noGrp="1"/>
          </p:cNvSpPr>
          <p:nvPr>
            <p:ph type="title"/>
          </p:nvPr>
        </p:nvSpPr>
        <p:spPr>
          <a:xfrm>
            <a:off x="8797292" y="2103966"/>
            <a:ext cx="2745667" cy="2650068"/>
          </a:xfrm>
        </p:spPr>
        <p:txBody>
          <a:bodyPr vert="horz" lIns="182880" tIns="182880" rIns="182880" bIns="182880" rtlCol="0" anchor="ctr">
            <a:normAutofit/>
          </a:bodyPr>
          <a:lstStyle/>
          <a:p>
            <a:r>
              <a:rPr lang="en-US" sz="2000" dirty="0"/>
              <a:t>Recommended </a:t>
            </a:r>
            <a:r>
              <a:rPr lang="en-US" sz="2000" dirty="0" err="1"/>
              <a:t>algoritm</a:t>
            </a:r>
            <a:r>
              <a:rPr lang="en-US" sz="2000" dirty="0"/>
              <a:t> to evaluate and monitor disease severity in patients with MAFLD</a:t>
            </a:r>
          </a:p>
        </p:txBody>
      </p:sp>
      <p:sp>
        <p:nvSpPr>
          <p:cNvPr id="9" name="Rectangle 8">
            <a:extLst>
              <a:ext uri="{FF2B5EF4-FFF2-40B4-BE49-F238E27FC236}">
                <a16:creationId xmlns:a16="http://schemas.microsoft.com/office/drawing/2014/main" id="{D2808634-793C-4F81-80DB-DBD6DDD02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B1C9E743-577E-4706-ACCE-8AF25FF71920}"/>
              </a:ext>
            </a:extLst>
          </p:cNvPr>
          <p:cNvPicPr>
            <a:picLocks noGrp="1" noChangeAspect="1"/>
          </p:cNvPicPr>
          <p:nvPr>
            <p:ph idx="1"/>
          </p:nvPr>
        </p:nvPicPr>
        <p:blipFill>
          <a:blip r:embed="rId2"/>
          <a:stretch>
            <a:fillRect/>
          </a:stretch>
        </p:blipFill>
        <p:spPr>
          <a:xfrm>
            <a:off x="802766" y="278978"/>
            <a:ext cx="6550141" cy="6311287"/>
          </a:xfrm>
          <a:prstGeom prst="rect">
            <a:avLst/>
          </a:prstGeom>
        </p:spPr>
      </p:pic>
    </p:spTree>
    <p:extLst>
      <p:ext uri="{BB962C8B-B14F-4D97-AF65-F5344CB8AC3E}">
        <p14:creationId xmlns:p14="http://schemas.microsoft.com/office/powerpoint/2010/main" val="1712056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1F972FAE-2026-4A53-ADAF-273B8C796BBF}"/>
              </a:ext>
            </a:extLst>
          </p:cNvPr>
          <p:cNvSpPr/>
          <p:nvPr/>
        </p:nvSpPr>
        <p:spPr>
          <a:xfrm rot="16200000">
            <a:off x="6217235" y="883235"/>
            <a:ext cx="6858000" cy="5091530"/>
          </a:xfrm>
          <a:prstGeom prst="rect">
            <a:avLst/>
          </a:prstGeom>
          <a:gradFill flip="none" rotWithShape="1">
            <a:gsLst>
              <a:gs pos="3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8CCB63-B04B-4D2B-A625-46D42108C00E}"/>
              </a:ext>
            </a:extLst>
          </p:cNvPr>
          <p:cNvSpPr/>
          <p:nvPr/>
        </p:nvSpPr>
        <p:spPr>
          <a:xfrm>
            <a:off x="-2" y="4601916"/>
            <a:ext cx="12192002" cy="2295416"/>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58">
            <a:extLst>
              <a:ext uri="{FF2B5EF4-FFF2-40B4-BE49-F238E27FC236}">
                <a16:creationId xmlns:a16="http://schemas.microsoft.com/office/drawing/2014/main" id="{B8001C90-B06E-48D1-9645-29418D069525}"/>
              </a:ext>
            </a:extLst>
          </p:cNvPr>
          <p:cNvSpPr/>
          <p:nvPr/>
        </p:nvSpPr>
        <p:spPr>
          <a:xfrm flipH="1">
            <a:off x="1739561" y="1120839"/>
            <a:ext cx="9579878" cy="3998561"/>
          </a:xfrm>
          <a:prstGeom prst="roundRect">
            <a:avLst>
              <a:gd name="adj" fmla="val 50000"/>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ttangolo 9">
            <a:extLst>
              <a:ext uri="{FF2B5EF4-FFF2-40B4-BE49-F238E27FC236}">
                <a16:creationId xmlns:a16="http://schemas.microsoft.com/office/drawing/2014/main" id="{C09A9A8D-E4F0-49BD-9473-39C6CAD1A3FE}"/>
              </a:ext>
            </a:extLst>
          </p:cNvPr>
          <p:cNvSpPr/>
          <p:nvPr/>
        </p:nvSpPr>
        <p:spPr>
          <a:xfrm>
            <a:off x="2754286" y="1825256"/>
            <a:ext cx="3434958" cy="1119537"/>
          </a:xfrm>
          <a:prstGeom prst="rect">
            <a:avLst/>
          </a:prstGeom>
        </p:spPr>
        <p:txBody>
          <a:bodyPr wrap="square">
            <a:spAutoFit/>
          </a:bodyPr>
          <a:lstStyle/>
          <a:p>
            <a:pPr marL="0" marR="0" lvl="0" indent="0" defTabSz="914400" rtl="0" eaLnBrk="1" fontAlgn="auto" latinLnBrk="0" hangingPunct="1">
              <a:lnSpc>
                <a:spcPts val="1600"/>
              </a:lnSpc>
              <a:spcBef>
                <a:spcPts val="0"/>
              </a:spcBef>
              <a:spcAft>
                <a:spcPts val="0"/>
              </a:spcAft>
              <a:buClrTx/>
              <a:buSzTx/>
              <a:buFontTx/>
              <a:buNone/>
              <a:tabLst/>
              <a:defRPr/>
            </a:pPr>
            <a:r>
              <a:rPr kumimoji="0" lang="en-IN" b="0"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NAFLD and METS are strongly associated with the changes in lifestyle and the obesity epidemic and share many pathophysiological aspects</a:t>
            </a:r>
            <a:r>
              <a:rPr kumimoji="0" lang="en-IN"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grpSp>
        <p:nvGrpSpPr>
          <p:cNvPr id="88" name="Group 87">
            <a:extLst>
              <a:ext uri="{FF2B5EF4-FFF2-40B4-BE49-F238E27FC236}">
                <a16:creationId xmlns:a16="http://schemas.microsoft.com/office/drawing/2014/main" id="{BB9C5E97-5509-4E4D-845D-27AF668093C3}"/>
              </a:ext>
            </a:extLst>
          </p:cNvPr>
          <p:cNvGrpSpPr/>
          <p:nvPr/>
        </p:nvGrpSpPr>
        <p:grpSpPr>
          <a:xfrm>
            <a:off x="6156609" y="1735056"/>
            <a:ext cx="857445" cy="857445"/>
            <a:chOff x="2605315" y="1352933"/>
            <a:chExt cx="951637" cy="951637"/>
          </a:xfrm>
        </p:grpSpPr>
        <p:sp>
          <p:nvSpPr>
            <p:cNvPr id="89" name="Oval 88">
              <a:extLst>
                <a:ext uri="{FF2B5EF4-FFF2-40B4-BE49-F238E27FC236}">
                  <a16:creationId xmlns:a16="http://schemas.microsoft.com/office/drawing/2014/main" id="{C75EA6BB-A8CB-4741-924A-2F25085C299D}"/>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0" name="Oval 89">
              <a:extLst>
                <a:ext uri="{FF2B5EF4-FFF2-40B4-BE49-F238E27FC236}">
                  <a16:creationId xmlns:a16="http://schemas.microsoft.com/office/drawing/2014/main" id="{21EB28C9-88CC-4560-B160-621870959E12}"/>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91" name="Picture 90">
              <a:extLst>
                <a:ext uri="{FF2B5EF4-FFF2-40B4-BE49-F238E27FC236}">
                  <a16:creationId xmlns:a16="http://schemas.microsoft.com/office/drawing/2014/main" id="{48D113E1-9E0C-4BFF-9B7A-8808A9D858B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grpSp>
        <p:nvGrpSpPr>
          <p:cNvPr id="74" name="Group 73">
            <a:extLst>
              <a:ext uri="{FF2B5EF4-FFF2-40B4-BE49-F238E27FC236}">
                <a16:creationId xmlns:a16="http://schemas.microsoft.com/office/drawing/2014/main" id="{882286E6-B793-45FF-9F1D-38796998D52E}"/>
              </a:ext>
            </a:extLst>
          </p:cNvPr>
          <p:cNvGrpSpPr/>
          <p:nvPr/>
        </p:nvGrpSpPr>
        <p:grpSpPr>
          <a:xfrm>
            <a:off x="3438418" y="3534731"/>
            <a:ext cx="2729984" cy="658402"/>
            <a:chOff x="5094740" y="624393"/>
            <a:chExt cx="2729984" cy="658402"/>
          </a:xfrm>
        </p:grpSpPr>
        <p:sp>
          <p:nvSpPr>
            <p:cNvPr id="85" name="Rounded Rectangle 516">
              <a:extLst>
                <a:ext uri="{FF2B5EF4-FFF2-40B4-BE49-F238E27FC236}">
                  <a16:creationId xmlns:a16="http://schemas.microsoft.com/office/drawing/2014/main" id="{BE4F4CAD-157B-4FD0-AE37-714BBA3A4CD7}"/>
                </a:ext>
              </a:extLst>
            </p:cNvPr>
            <p:cNvSpPr/>
            <p:nvPr/>
          </p:nvSpPr>
          <p:spPr>
            <a:xfrm>
              <a:off x="5094740" y="624393"/>
              <a:ext cx="2729984" cy="65840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3034C804-9F3B-4718-AAFB-BC531AA9086A}"/>
                </a:ext>
              </a:extLst>
            </p:cNvPr>
            <p:cNvSpPr txBox="1"/>
            <p:nvPr/>
          </p:nvSpPr>
          <p:spPr>
            <a:xfrm>
              <a:off x="5220072" y="738278"/>
              <a:ext cx="2604652" cy="502702"/>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Insulin-resistance is the common key defect. </a:t>
              </a:r>
            </a:p>
          </p:txBody>
        </p:sp>
      </p:grpSp>
      <p:sp>
        <p:nvSpPr>
          <p:cNvPr id="80" name="Rettangolo 9">
            <a:extLst>
              <a:ext uri="{FF2B5EF4-FFF2-40B4-BE49-F238E27FC236}">
                <a16:creationId xmlns:a16="http://schemas.microsoft.com/office/drawing/2014/main" id="{B1477B1B-4B52-44A1-98D4-91E9CAC829E6}"/>
              </a:ext>
            </a:extLst>
          </p:cNvPr>
          <p:cNvSpPr/>
          <p:nvPr/>
        </p:nvSpPr>
        <p:spPr>
          <a:xfrm>
            <a:off x="7463665" y="3357997"/>
            <a:ext cx="2988774" cy="1323439"/>
          </a:xfrm>
          <a:prstGeom prst="rect">
            <a:avLst/>
          </a:prstGeom>
        </p:spPr>
        <p:txBody>
          <a:bodyPr wrap="square">
            <a:spAutoFit/>
          </a:bodyPr>
          <a:lstStyle/>
          <a:p>
            <a:pPr marL="0" marR="0" lvl="0" indent="0" defTabSz="914400" rtl="0" eaLnBrk="1" fontAlgn="auto" latinLnBrk="0" hangingPunct="1">
              <a:lnSpc>
                <a:spcPts val="1600"/>
              </a:lnSpc>
              <a:spcBef>
                <a:spcPts val="0"/>
              </a:spcBef>
              <a:spcAft>
                <a:spcPts val="0"/>
              </a:spcAft>
              <a:buClrTx/>
              <a:buSzTx/>
              <a:buFontTx/>
              <a:buNone/>
              <a:tabLst/>
              <a:defRPr/>
            </a:pPr>
            <a:r>
              <a:rPr kumimoji="0" lang="en-IN"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Furthermore, reflecting the nature of  multisystem diseases, NAFLD and METS are associated with a high prevalence and incidence of cardiovascular and chronic kidney disease.</a:t>
            </a:r>
          </a:p>
        </p:txBody>
      </p:sp>
      <p:grpSp>
        <p:nvGrpSpPr>
          <p:cNvPr id="26" name="Group 25">
            <a:extLst>
              <a:ext uri="{FF2B5EF4-FFF2-40B4-BE49-F238E27FC236}">
                <a16:creationId xmlns:a16="http://schemas.microsoft.com/office/drawing/2014/main" id="{34CD54D6-977A-4B6C-BC2C-DEFF47E3C54E}"/>
              </a:ext>
            </a:extLst>
          </p:cNvPr>
          <p:cNvGrpSpPr/>
          <p:nvPr/>
        </p:nvGrpSpPr>
        <p:grpSpPr>
          <a:xfrm>
            <a:off x="8243907" y="1657579"/>
            <a:ext cx="2161597" cy="2841684"/>
            <a:chOff x="8328145" y="1881112"/>
            <a:chExt cx="2161597" cy="2841684"/>
          </a:xfrm>
        </p:grpSpPr>
        <p:cxnSp>
          <p:nvCxnSpPr>
            <p:cNvPr id="72" name="Straight Connector 71">
              <a:extLst>
                <a:ext uri="{FF2B5EF4-FFF2-40B4-BE49-F238E27FC236}">
                  <a16:creationId xmlns:a16="http://schemas.microsoft.com/office/drawing/2014/main" id="{A595863D-2118-4051-BC99-DDE25B502FED}"/>
                </a:ext>
              </a:extLst>
            </p:cNvPr>
            <p:cNvCxnSpPr/>
            <p:nvPr/>
          </p:nvCxnSpPr>
          <p:spPr>
            <a:xfrm>
              <a:off x="8328145" y="2531081"/>
              <a:ext cx="0" cy="2191715"/>
            </a:xfrm>
            <a:prstGeom prst="line">
              <a:avLst/>
            </a:prstGeom>
            <a:ln>
              <a:solidFill>
                <a:srgbClr val="52CDF9">
                  <a:alpha val="30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F49F25F-520F-4354-AA6A-102B5D3D771B}"/>
                </a:ext>
              </a:extLst>
            </p:cNvPr>
            <p:cNvGrpSpPr/>
            <p:nvPr/>
          </p:nvGrpSpPr>
          <p:grpSpPr>
            <a:xfrm>
              <a:off x="9632297" y="1881112"/>
              <a:ext cx="857445" cy="857445"/>
              <a:chOff x="2605315" y="1352933"/>
              <a:chExt cx="951637" cy="951637"/>
            </a:xfrm>
          </p:grpSpPr>
          <p:sp>
            <p:nvSpPr>
              <p:cNvPr id="82" name="Oval 81">
                <a:extLst>
                  <a:ext uri="{FF2B5EF4-FFF2-40B4-BE49-F238E27FC236}">
                    <a16:creationId xmlns:a16="http://schemas.microsoft.com/office/drawing/2014/main" id="{7AA62AD4-A754-4D00-ACDB-5AF3538EEDED}"/>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 name="Oval 82">
                <a:extLst>
                  <a:ext uri="{FF2B5EF4-FFF2-40B4-BE49-F238E27FC236}">
                    <a16:creationId xmlns:a16="http://schemas.microsoft.com/office/drawing/2014/main" id="{272E3F1E-4DD3-49A1-A488-41C9C4C4A725}"/>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4" name="Picture 83">
                <a:extLst>
                  <a:ext uri="{FF2B5EF4-FFF2-40B4-BE49-F238E27FC236}">
                    <a16:creationId xmlns:a16="http://schemas.microsoft.com/office/drawing/2014/main" id="{BE642A24-7B9E-414B-92D9-10B738E1B80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grpSp>
      <p:grpSp>
        <p:nvGrpSpPr>
          <p:cNvPr id="77" name="Group 76">
            <a:extLst>
              <a:ext uri="{FF2B5EF4-FFF2-40B4-BE49-F238E27FC236}">
                <a16:creationId xmlns:a16="http://schemas.microsoft.com/office/drawing/2014/main" id="{DC830069-092C-4255-9A0E-0DA27324DA64}"/>
              </a:ext>
            </a:extLst>
          </p:cNvPr>
          <p:cNvGrpSpPr/>
          <p:nvPr/>
        </p:nvGrpSpPr>
        <p:grpSpPr>
          <a:xfrm>
            <a:off x="7164013" y="2559972"/>
            <a:ext cx="3575325" cy="774592"/>
            <a:chOff x="6868711" y="1284307"/>
            <a:chExt cx="3095048" cy="774592"/>
          </a:xfrm>
        </p:grpSpPr>
        <p:sp>
          <p:nvSpPr>
            <p:cNvPr id="78" name="Rounded Rectangle 516">
              <a:extLst>
                <a:ext uri="{FF2B5EF4-FFF2-40B4-BE49-F238E27FC236}">
                  <a16:creationId xmlns:a16="http://schemas.microsoft.com/office/drawing/2014/main" id="{3EC2349B-3B78-491A-B4B3-BFCFF83CE790}"/>
                </a:ext>
              </a:extLst>
            </p:cNvPr>
            <p:cNvSpPr/>
            <p:nvPr/>
          </p:nvSpPr>
          <p:spPr>
            <a:xfrm>
              <a:off x="6879497" y="1284307"/>
              <a:ext cx="3002982" cy="65840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DE0B03DB-C4F7-478D-8629-838C319BA9FB}"/>
                </a:ext>
              </a:extLst>
            </p:cNvPr>
            <p:cNvSpPr txBox="1"/>
            <p:nvPr/>
          </p:nvSpPr>
          <p:spPr>
            <a:xfrm>
              <a:off x="6868711" y="1351013"/>
              <a:ext cx="3095048" cy="707886"/>
            </a:xfrm>
            <a:prstGeom prst="rect">
              <a:avLst/>
            </a:prstGeom>
            <a:noFill/>
          </p:spPr>
          <p:txBody>
            <a:bodyPr wrap="square"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NAFLD can be considered as the hepatic component of METS. </a:t>
              </a:r>
            </a:p>
          </p:txBody>
        </p:sp>
      </p:grpSp>
      <p:sp>
        <p:nvSpPr>
          <p:cNvPr id="18" name="Rectangle: Top Corners Rounded 17">
            <a:extLst>
              <a:ext uri="{FF2B5EF4-FFF2-40B4-BE49-F238E27FC236}">
                <a16:creationId xmlns:a16="http://schemas.microsoft.com/office/drawing/2014/main" id="{D8665193-F8CE-4B6F-8176-F7794DE02253}"/>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lide Number Placeholder 3">
            <a:extLst>
              <a:ext uri="{FF2B5EF4-FFF2-40B4-BE49-F238E27FC236}">
                <a16:creationId xmlns:a16="http://schemas.microsoft.com/office/drawing/2014/main" id="{35676D5D-355D-44B6-88E3-A336BB7E1073}"/>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4F33EC3-35B8-4658-BF5A-552320F94207}" type="slidenum">
              <a:rPr kumimoji="0" lang="en-IN"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IN"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ttangolo 1">
            <a:extLst>
              <a:ext uri="{FF2B5EF4-FFF2-40B4-BE49-F238E27FC236}">
                <a16:creationId xmlns:a16="http://schemas.microsoft.com/office/drawing/2014/main" id="{8441653A-CCCB-476B-B54D-813FE890E1DA}"/>
              </a:ext>
            </a:extLst>
          </p:cNvPr>
          <p:cNvSpPr/>
          <p:nvPr/>
        </p:nvSpPr>
        <p:spPr>
          <a:xfrm>
            <a:off x="691435" y="6146416"/>
            <a:ext cx="6584287" cy="215444"/>
          </a:xfrm>
          <a:prstGeom prst="rect">
            <a:avLst/>
          </a:prstGeom>
        </p:spPr>
        <p:txBody>
          <a:bodyPr wrap="square">
            <a:spAutoFit/>
          </a:bodyPr>
          <a:lstStyle/>
          <a:p>
            <a:r>
              <a:rPr lang="it-IT" sz="800" dirty="0">
                <a:solidFill>
                  <a:schemeClr val="bg2">
                    <a:lumMod val="50000"/>
                  </a:schemeClr>
                </a:solidFill>
                <a:latin typeface="Arial" charset="0"/>
                <a:cs typeface="Arial" charset="0"/>
              </a:rPr>
              <a:t>2.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p>
        </p:txBody>
      </p:sp>
    </p:spTree>
    <p:extLst>
      <p:ext uri="{BB962C8B-B14F-4D97-AF65-F5344CB8AC3E}">
        <p14:creationId xmlns:p14="http://schemas.microsoft.com/office/powerpoint/2010/main" val="67357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500"/>
                                        <p:tgtEl>
                                          <p:spTgt spid="8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7" grpId="0"/>
      <p:bldP spid="8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flipH="1">
            <a:off x="0" y="2247"/>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6" name="Oval 15"/>
          <p:cNvSpPr/>
          <p:nvPr/>
        </p:nvSpPr>
        <p:spPr>
          <a:xfrm>
            <a:off x="4239610" y="1795272"/>
            <a:ext cx="3791678" cy="379167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7"/>
          <p:cNvGrpSpPr/>
          <p:nvPr/>
        </p:nvGrpSpPr>
        <p:grpSpPr>
          <a:xfrm>
            <a:off x="888766" y="1739329"/>
            <a:ext cx="3301200" cy="830997"/>
            <a:chOff x="888766" y="1739329"/>
            <a:chExt cx="3301200" cy="830997"/>
          </a:xfrm>
        </p:grpSpPr>
        <p:sp>
          <p:nvSpPr>
            <p:cNvPr id="19" name="Rectangle 18"/>
            <p:cNvSpPr/>
            <p:nvPr/>
          </p:nvSpPr>
          <p:spPr>
            <a:xfrm>
              <a:off x="888766" y="1739329"/>
              <a:ext cx="2522604" cy="830997"/>
            </a:xfrm>
            <a:prstGeom prst="rect">
              <a:avLst/>
            </a:prstGeom>
          </p:spPr>
          <p:txBody>
            <a:bodyPr wrap="square">
              <a:spAutoFit/>
            </a:bodyPr>
            <a:lstStyle/>
            <a:p>
              <a:pPr lvl="0" algn="r">
                <a:defRPr/>
              </a:pPr>
              <a:r>
                <a:rPr lang="en-US" sz="1600" dirty="0">
                  <a:solidFill>
                    <a:prstClr val="white"/>
                  </a:solidFill>
                  <a:latin typeface="Arial" panose="020B0604020202020204" pitchFamily="34" charset="0"/>
                  <a:cs typeface="Arial" panose="020B0604020202020204" pitchFamily="34" charset="0"/>
                </a:rPr>
                <a:t>NAFLD, METS, and T2D are highly interconnected clinical entities.</a:t>
              </a:r>
            </a:p>
          </p:txBody>
        </p:sp>
        <p:grpSp>
          <p:nvGrpSpPr>
            <p:cNvPr id="22" name="Group 21"/>
            <p:cNvGrpSpPr/>
            <p:nvPr/>
          </p:nvGrpSpPr>
          <p:grpSpPr>
            <a:xfrm>
              <a:off x="3453902" y="1754343"/>
              <a:ext cx="736064" cy="736062"/>
              <a:chOff x="2605315" y="1352933"/>
              <a:chExt cx="951637" cy="951637"/>
            </a:xfrm>
          </p:grpSpPr>
          <p:sp>
            <p:nvSpPr>
              <p:cNvPr id="23" name="Oval 22">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4" name="Oval 23">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7710" y="1583202"/>
                <a:ext cx="491100" cy="491102"/>
              </a:xfrm>
              <a:prstGeom prst="rect">
                <a:avLst/>
              </a:prstGeom>
            </p:spPr>
          </p:pic>
        </p:grpSp>
      </p:grpSp>
      <p:grpSp>
        <p:nvGrpSpPr>
          <p:cNvPr id="20" name="Group 19"/>
          <p:cNvGrpSpPr/>
          <p:nvPr/>
        </p:nvGrpSpPr>
        <p:grpSpPr>
          <a:xfrm>
            <a:off x="415637" y="3321778"/>
            <a:ext cx="3354595" cy="1077218"/>
            <a:chOff x="415637" y="3321778"/>
            <a:chExt cx="3354595" cy="1077218"/>
          </a:xfrm>
        </p:grpSpPr>
        <p:grpSp>
          <p:nvGrpSpPr>
            <p:cNvPr id="30" name="Group 29"/>
            <p:cNvGrpSpPr/>
            <p:nvPr/>
          </p:nvGrpSpPr>
          <p:grpSpPr>
            <a:xfrm>
              <a:off x="3034168" y="3323079"/>
              <a:ext cx="736064" cy="736062"/>
              <a:chOff x="2605315" y="1352933"/>
              <a:chExt cx="951637" cy="951637"/>
            </a:xfrm>
          </p:grpSpPr>
          <p:sp>
            <p:nvSpPr>
              <p:cNvPr id="31" name="Oval 30">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32" name="Oval 31">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27710" y="1583202"/>
                <a:ext cx="491100" cy="491102"/>
              </a:xfrm>
              <a:prstGeom prst="rect">
                <a:avLst/>
              </a:prstGeom>
            </p:spPr>
          </p:pic>
        </p:grpSp>
        <p:sp>
          <p:nvSpPr>
            <p:cNvPr id="56" name="Rectangle 55"/>
            <p:cNvSpPr/>
            <p:nvPr/>
          </p:nvSpPr>
          <p:spPr>
            <a:xfrm>
              <a:off x="415637" y="3321778"/>
              <a:ext cx="2572284" cy="1077218"/>
            </a:xfrm>
            <a:prstGeom prst="rect">
              <a:avLst/>
            </a:prstGeom>
          </p:spPr>
          <p:txBody>
            <a:bodyPr wrap="square">
              <a:spAutoFit/>
            </a:bodyPr>
            <a:lstStyle/>
            <a:p>
              <a:pPr lvl="0" algn="r">
                <a:defRPr/>
              </a:pPr>
              <a:r>
                <a:rPr lang="en-US" sz="1600" dirty="0">
                  <a:solidFill>
                    <a:prstClr val="white"/>
                  </a:solidFill>
                  <a:latin typeface="Arial" panose="020B0604020202020204" pitchFamily="34" charset="0"/>
                  <a:cs typeface="Arial" panose="020B0604020202020204" pitchFamily="34" charset="0"/>
                </a:rPr>
                <a:t>Diagnosis of NAFLD is commonly followed by later diagnosis of METS/T2D</a:t>
              </a:r>
            </a:p>
          </p:txBody>
        </p:sp>
      </p:grpSp>
      <p:grpSp>
        <p:nvGrpSpPr>
          <p:cNvPr id="21" name="Group 20"/>
          <p:cNvGrpSpPr/>
          <p:nvPr/>
        </p:nvGrpSpPr>
        <p:grpSpPr>
          <a:xfrm>
            <a:off x="676826" y="4831573"/>
            <a:ext cx="3523335" cy="1323439"/>
            <a:chOff x="676826" y="4831573"/>
            <a:chExt cx="3523335" cy="1323439"/>
          </a:xfrm>
        </p:grpSpPr>
        <p:grpSp>
          <p:nvGrpSpPr>
            <p:cNvPr id="26" name="Group 25"/>
            <p:cNvGrpSpPr/>
            <p:nvPr/>
          </p:nvGrpSpPr>
          <p:grpSpPr>
            <a:xfrm>
              <a:off x="3464097" y="4915555"/>
              <a:ext cx="736064" cy="736062"/>
              <a:chOff x="2605315" y="1352933"/>
              <a:chExt cx="951637" cy="951637"/>
            </a:xfrm>
          </p:grpSpPr>
          <p:sp>
            <p:nvSpPr>
              <p:cNvPr id="27" name="Oval 26">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28" name="Oval 27">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7710" y="1583202"/>
                <a:ext cx="491100" cy="491102"/>
              </a:xfrm>
              <a:prstGeom prst="rect">
                <a:avLst/>
              </a:prstGeom>
            </p:spPr>
          </p:pic>
        </p:grpSp>
        <p:sp>
          <p:nvSpPr>
            <p:cNvPr id="57" name="Rectangle 56"/>
            <p:cNvSpPr/>
            <p:nvPr/>
          </p:nvSpPr>
          <p:spPr>
            <a:xfrm>
              <a:off x="676826" y="4831573"/>
              <a:ext cx="2725374" cy="1323439"/>
            </a:xfrm>
            <a:prstGeom prst="rect">
              <a:avLst/>
            </a:prstGeom>
          </p:spPr>
          <p:txBody>
            <a:bodyPr wrap="square">
              <a:spAutoFit/>
            </a:bodyPr>
            <a:lstStyle/>
            <a:p>
              <a:pPr lvl="0" algn="r">
                <a:defRPr/>
              </a:pPr>
              <a:r>
                <a:rPr lang="en-US" sz="1600" dirty="0">
                  <a:solidFill>
                    <a:prstClr val="white"/>
                  </a:solidFill>
                  <a:latin typeface="Arial" panose="020B0604020202020204" pitchFamily="34" charset="0"/>
                  <a:cs typeface="Arial" panose="020B0604020202020204" pitchFamily="34" charset="0"/>
                </a:rPr>
                <a:t>NAFLD, METS, and T2D are part of a syndrome sharing insulin resistance as key pathological mechanism.</a:t>
              </a:r>
            </a:p>
          </p:txBody>
        </p:sp>
      </p:grpSp>
      <p:grpSp>
        <p:nvGrpSpPr>
          <p:cNvPr id="34" name="Group 33"/>
          <p:cNvGrpSpPr/>
          <p:nvPr/>
        </p:nvGrpSpPr>
        <p:grpSpPr>
          <a:xfrm>
            <a:off x="8297240" y="2484655"/>
            <a:ext cx="3047026" cy="1077218"/>
            <a:chOff x="8297240" y="2484655"/>
            <a:chExt cx="3047026" cy="1077218"/>
          </a:xfrm>
        </p:grpSpPr>
        <p:grpSp>
          <p:nvGrpSpPr>
            <p:cNvPr id="53" name="Group 52"/>
            <p:cNvGrpSpPr/>
            <p:nvPr/>
          </p:nvGrpSpPr>
          <p:grpSpPr>
            <a:xfrm>
              <a:off x="8297240" y="2490405"/>
              <a:ext cx="736064" cy="736062"/>
              <a:chOff x="8496649" y="2598561"/>
              <a:chExt cx="736064" cy="736062"/>
            </a:xfrm>
          </p:grpSpPr>
          <p:sp>
            <p:nvSpPr>
              <p:cNvPr id="47" name="Oval 46">
                <a:extLst>
                  <a:ext uri="{FF2B5EF4-FFF2-40B4-BE49-F238E27FC236}">
                    <a16:creationId xmlns:a16="http://schemas.microsoft.com/office/drawing/2014/main" id="{1A9A6D98-B7B6-4A50-BB8E-67686356A784}"/>
                  </a:ext>
                </a:extLst>
              </p:cNvPr>
              <p:cNvSpPr/>
              <p:nvPr/>
            </p:nvSpPr>
            <p:spPr>
              <a:xfrm>
                <a:off x="8496649" y="2598561"/>
                <a:ext cx="736064" cy="736062"/>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48" name="Oval 47">
                <a:extLst>
                  <a:ext uri="{FF2B5EF4-FFF2-40B4-BE49-F238E27FC236}">
                    <a16:creationId xmlns:a16="http://schemas.microsoft.com/office/drawing/2014/main" id="{1A9A6D98-B7B6-4A50-BB8E-67686356A784}"/>
                  </a:ext>
                </a:extLst>
              </p:cNvPr>
              <p:cNvSpPr/>
              <p:nvPr/>
            </p:nvSpPr>
            <p:spPr>
              <a:xfrm>
                <a:off x="8552675" y="2654589"/>
                <a:ext cx="624007" cy="624006"/>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8671965" y="2776667"/>
                <a:ext cx="379852" cy="379852"/>
              </a:xfrm>
              <a:prstGeom prst="rect">
                <a:avLst/>
              </a:prstGeom>
            </p:spPr>
          </p:pic>
        </p:grpSp>
        <p:sp>
          <p:nvSpPr>
            <p:cNvPr id="58" name="Rectangle 57"/>
            <p:cNvSpPr/>
            <p:nvPr/>
          </p:nvSpPr>
          <p:spPr>
            <a:xfrm>
              <a:off x="9075836" y="2484655"/>
              <a:ext cx="2268430" cy="1077218"/>
            </a:xfrm>
            <a:prstGeom prst="rect">
              <a:avLst/>
            </a:prstGeom>
          </p:spPr>
          <p:txBody>
            <a:bodyPr wrap="square">
              <a:spAutoFit/>
            </a:bodyPr>
            <a:lstStyle/>
            <a:p>
              <a:pPr lvl="0">
                <a:defRPr/>
              </a:pPr>
              <a:r>
                <a:rPr lang="en-US" sz="1600" dirty="0">
                  <a:solidFill>
                    <a:prstClr val="white"/>
                  </a:solidFill>
                  <a:latin typeface="Arial" panose="020B0604020202020204" pitchFamily="34" charset="0"/>
                  <a:cs typeface="Arial" panose="020B0604020202020204" pitchFamily="34" charset="0"/>
                </a:rPr>
                <a:t>NAFLD is a strong determinant for the future development of METS.</a:t>
              </a:r>
            </a:p>
          </p:txBody>
        </p:sp>
      </p:grpSp>
      <p:grpSp>
        <p:nvGrpSpPr>
          <p:cNvPr id="35" name="Group 34"/>
          <p:cNvGrpSpPr/>
          <p:nvPr/>
        </p:nvGrpSpPr>
        <p:grpSpPr>
          <a:xfrm>
            <a:off x="8297240" y="4184873"/>
            <a:ext cx="3590995" cy="865028"/>
            <a:chOff x="8297240" y="4184873"/>
            <a:chExt cx="3590995" cy="865028"/>
          </a:xfrm>
        </p:grpSpPr>
        <p:grpSp>
          <p:nvGrpSpPr>
            <p:cNvPr id="55" name="Group 54"/>
            <p:cNvGrpSpPr/>
            <p:nvPr/>
          </p:nvGrpSpPr>
          <p:grpSpPr>
            <a:xfrm>
              <a:off x="8297240" y="4184873"/>
              <a:ext cx="736064" cy="736062"/>
              <a:chOff x="8496649" y="4293029"/>
              <a:chExt cx="736064" cy="736062"/>
            </a:xfrm>
          </p:grpSpPr>
          <p:sp>
            <p:nvSpPr>
              <p:cNvPr id="50" name="Oval 49">
                <a:extLst>
                  <a:ext uri="{FF2B5EF4-FFF2-40B4-BE49-F238E27FC236}">
                    <a16:creationId xmlns:a16="http://schemas.microsoft.com/office/drawing/2014/main" id="{1A9A6D98-B7B6-4A50-BB8E-67686356A784}"/>
                  </a:ext>
                </a:extLst>
              </p:cNvPr>
              <p:cNvSpPr/>
              <p:nvPr/>
            </p:nvSpPr>
            <p:spPr>
              <a:xfrm>
                <a:off x="8496649" y="4293029"/>
                <a:ext cx="736064" cy="736062"/>
              </a:xfrm>
              <a:prstGeom prst="ellipse">
                <a:avLst/>
              </a:prstGeom>
              <a:noFill/>
              <a:ln w="19050">
                <a:solidFill>
                  <a:srgbClr val="52CDF9"/>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sp>
            <p:nvSpPr>
              <p:cNvPr id="51" name="Oval 50">
                <a:extLst>
                  <a:ext uri="{FF2B5EF4-FFF2-40B4-BE49-F238E27FC236}">
                    <a16:creationId xmlns:a16="http://schemas.microsoft.com/office/drawing/2014/main" id="{1A9A6D98-B7B6-4A50-BB8E-67686356A784}"/>
                  </a:ext>
                </a:extLst>
              </p:cNvPr>
              <p:cNvSpPr/>
              <p:nvPr/>
            </p:nvSpPr>
            <p:spPr>
              <a:xfrm>
                <a:off x="8552675" y="4349057"/>
                <a:ext cx="624007" cy="624006"/>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700"/>
                  </a:lnSpc>
                </a:pPr>
                <a:endParaRPr lang="en-IN" sz="1400" dirty="0">
                  <a:solidFill>
                    <a:prstClr val="black"/>
                  </a:solidFill>
                  <a:latin typeface="Arial" panose="020B0604020202020204" pitchFamily="34" charset="0"/>
                </a:endParaRPr>
              </a:p>
            </p:txBody>
          </p:sp>
          <p:pic>
            <p:nvPicPr>
              <p:cNvPr id="52" name="Picture 5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680843" y="4480013"/>
                <a:ext cx="379852" cy="379852"/>
              </a:xfrm>
              <a:prstGeom prst="rect">
                <a:avLst/>
              </a:prstGeom>
            </p:spPr>
          </p:pic>
        </p:grpSp>
        <p:sp>
          <p:nvSpPr>
            <p:cNvPr id="59" name="Rectangle 58"/>
            <p:cNvSpPr/>
            <p:nvPr/>
          </p:nvSpPr>
          <p:spPr>
            <a:xfrm>
              <a:off x="9089330" y="4218904"/>
              <a:ext cx="2798905" cy="830997"/>
            </a:xfrm>
            <a:prstGeom prst="rect">
              <a:avLst/>
            </a:prstGeom>
          </p:spPr>
          <p:txBody>
            <a:bodyPr wrap="square">
              <a:spAutoFit/>
            </a:bodyPr>
            <a:lstStyle/>
            <a:p>
              <a:pPr lvl="0">
                <a:defRPr/>
              </a:pPr>
              <a:r>
                <a:rPr lang="en-US" sz="1600" dirty="0">
                  <a:solidFill>
                    <a:prstClr val="white"/>
                  </a:solidFill>
                  <a:latin typeface="Arial" panose="020B0604020202020204" pitchFamily="34" charset="0"/>
                  <a:cs typeface="Arial" panose="020B0604020202020204" pitchFamily="34" charset="0"/>
                </a:rPr>
                <a:t>NAFLD and even more MAFLD are components of METS.</a:t>
              </a:r>
            </a:p>
          </p:txBody>
        </p:sp>
      </p:grpSp>
      <p:cxnSp>
        <p:nvCxnSpPr>
          <p:cNvPr id="3" name="Straight Connector 2"/>
          <p:cNvCxnSpPr/>
          <p:nvPr/>
        </p:nvCxnSpPr>
        <p:spPr>
          <a:xfrm flipH="1">
            <a:off x="523081" y="2886075"/>
            <a:ext cx="3344069" cy="0"/>
          </a:xfrm>
          <a:prstGeom prst="line">
            <a:avLst/>
          </a:prstGeom>
          <a:ln>
            <a:solidFill>
              <a:srgbClr val="1DAEE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23081" y="4438650"/>
            <a:ext cx="3344069" cy="0"/>
          </a:xfrm>
          <a:prstGeom prst="line">
            <a:avLst/>
          </a:prstGeom>
          <a:ln>
            <a:solidFill>
              <a:srgbClr val="1DAEE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481434" y="3629025"/>
            <a:ext cx="3344069" cy="0"/>
          </a:xfrm>
          <a:prstGeom prst="line">
            <a:avLst/>
          </a:prstGeom>
          <a:ln>
            <a:solidFill>
              <a:srgbClr val="96E1FC"/>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06761" y="2475134"/>
            <a:ext cx="3585080" cy="2348606"/>
          </a:xfrm>
          <a:prstGeom prst="rect">
            <a:avLst/>
          </a:prstGeom>
        </p:spPr>
      </p:pic>
      <p:grpSp>
        <p:nvGrpSpPr>
          <p:cNvPr id="7" name="Group 6"/>
          <p:cNvGrpSpPr/>
          <p:nvPr/>
        </p:nvGrpSpPr>
        <p:grpSpPr>
          <a:xfrm>
            <a:off x="1869011" y="335722"/>
            <a:ext cx="8457616" cy="1189107"/>
            <a:chOff x="1869011" y="216454"/>
            <a:chExt cx="8457616" cy="1189107"/>
          </a:xfrm>
        </p:grpSpPr>
        <p:sp>
          <p:nvSpPr>
            <p:cNvPr id="5" name="Rectangle 4">
              <a:extLst>
                <a:ext uri="{FF2B5EF4-FFF2-40B4-BE49-F238E27FC236}">
                  <a16:creationId xmlns:a16="http://schemas.microsoft.com/office/drawing/2014/main" id="{EF0D943D-3224-4B0F-B549-573AC881568B}"/>
                </a:ext>
              </a:extLst>
            </p:cNvPr>
            <p:cNvSpPr/>
            <p:nvPr/>
          </p:nvSpPr>
          <p:spPr>
            <a:xfrm>
              <a:off x="3337560" y="216454"/>
              <a:ext cx="5516880" cy="820738"/>
            </a:xfrm>
            <a:prstGeom prst="rect">
              <a:avLst/>
            </a:prstGeom>
          </p:spPr>
          <p:txBody>
            <a:bodyPr wrap="square" lIns="0" tIns="0" rIns="0" bIns="0">
              <a:spAutoFit/>
            </a:bodyPr>
            <a:lstStyle/>
            <a:p>
              <a:pPr lvl="0" algn="ctr">
                <a:lnSpc>
                  <a:spcPts val="3200"/>
                </a:lnSpc>
                <a:defRPr/>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QUESTION OF </a:t>
              </a:r>
              <a:b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COMES FIRST?’ </a:t>
              </a:r>
              <a:endParaRPr lang="it-IT" sz="2400" dirty="0">
                <a:latin typeface="Arial" panose="020B0604020202020204" pitchFamily="34" charset="0"/>
                <a:cs typeface="Arial" panose="020B0604020202020204" pitchFamily="34" charset="0"/>
              </a:endParaRPr>
            </a:p>
          </p:txBody>
        </p:sp>
        <p:sp>
          <p:nvSpPr>
            <p:cNvPr id="14" name="Rectangle 13"/>
            <p:cNvSpPr/>
            <p:nvPr/>
          </p:nvSpPr>
          <p:spPr>
            <a:xfrm>
              <a:off x="4562920" y="1005451"/>
              <a:ext cx="3066160" cy="400110"/>
            </a:xfrm>
            <a:prstGeom prst="rect">
              <a:avLst/>
            </a:prstGeom>
          </p:spPr>
          <p:txBody>
            <a:bodyPr wrap="none">
              <a:spAutoFit/>
            </a:bodyPr>
            <a:lstStyle/>
            <a:p>
              <a:pPr algn="ctr">
                <a:lnSpc>
                  <a:spcPts val="2400"/>
                </a:lnSpc>
                <a:defRPr/>
              </a:pPr>
              <a:r>
                <a:rPr lang="en-US" dirty="0">
                  <a:latin typeface="Arial" panose="020B0604020202020204" pitchFamily="34" charset="0"/>
                  <a:cs typeface="Arial" panose="020B0604020202020204" pitchFamily="34" charset="0"/>
                </a:rPr>
                <a:t>IS DIFFICULT TO ANSWER</a:t>
              </a:r>
            </a:p>
          </p:txBody>
        </p:sp>
        <p:grpSp>
          <p:nvGrpSpPr>
            <p:cNvPr id="46" name="Group 45"/>
            <p:cNvGrpSpPr/>
            <p:nvPr/>
          </p:nvGrpSpPr>
          <p:grpSpPr>
            <a:xfrm>
              <a:off x="1869011" y="526622"/>
              <a:ext cx="8457616" cy="0"/>
              <a:chOff x="2765732" y="-361168"/>
              <a:chExt cx="8457616" cy="0"/>
            </a:xfrm>
          </p:grpSpPr>
          <p:cxnSp>
            <p:nvCxnSpPr>
              <p:cNvPr id="54" name="Straight Connector 53"/>
              <p:cNvCxnSpPr/>
              <p:nvPr/>
            </p:nvCxnSpPr>
            <p:spPr>
              <a:xfrm>
                <a:off x="9378155"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65732" y="-361168"/>
                <a:ext cx="1845193"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grpSp>
      </p:grpSp>
      <p:sp>
        <p:nvSpPr>
          <p:cNvPr id="61" name="Oval 60"/>
          <p:cNvSpPr/>
          <p:nvPr/>
        </p:nvSpPr>
        <p:spPr>
          <a:xfrm>
            <a:off x="4047462" y="1642573"/>
            <a:ext cx="4097078" cy="4097076"/>
          </a:xfrm>
          <a:prstGeom prst="ellipse">
            <a:avLst/>
          </a:prstGeom>
          <a:noFill/>
          <a:ln>
            <a:solidFill>
              <a:srgbClr val="52C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CasellaDiTesto 1">
            <a:extLst>
              <a:ext uri="{FF2B5EF4-FFF2-40B4-BE49-F238E27FC236}">
                <a16:creationId xmlns:a16="http://schemas.microsoft.com/office/drawing/2014/main" id="{66152CE0-FD7B-44AE-9BC7-EB4E5A045294}"/>
              </a:ext>
            </a:extLst>
          </p:cNvPr>
          <p:cNvSpPr txBox="1"/>
          <p:nvPr/>
        </p:nvSpPr>
        <p:spPr>
          <a:xfrm>
            <a:off x="859714" y="696871"/>
            <a:ext cx="1991519" cy="830997"/>
          </a:xfrm>
          <a:prstGeom prst="rect">
            <a:avLst/>
          </a:prstGeom>
          <a:solidFill>
            <a:srgbClr val="0037A4"/>
          </a:solidFill>
        </p:spPr>
        <p:txBody>
          <a:bodyPr wrap="square" rtlCol="0">
            <a:spAutoFit/>
          </a:bodyPr>
          <a:lstStyle/>
          <a:p>
            <a:pPr algn="ctr"/>
            <a:r>
              <a:rPr lang="it-IT" sz="4800" dirty="0">
                <a:solidFill>
                  <a:schemeClr val="bg1"/>
                </a:solidFill>
                <a:effectLst>
                  <a:outerShdw blurRad="38100" dist="38100" dir="2700000" algn="tl">
                    <a:srgbClr val="000000">
                      <a:alpha val="43137"/>
                    </a:srgbClr>
                  </a:outerShdw>
                </a:effectLst>
              </a:rPr>
              <a:t>METS</a:t>
            </a:r>
          </a:p>
        </p:txBody>
      </p:sp>
      <p:sp>
        <p:nvSpPr>
          <p:cNvPr id="4" name="CasellaDiTesto 3">
            <a:extLst>
              <a:ext uri="{FF2B5EF4-FFF2-40B4-BE49-F238E27FC236}">
                <a16:creationId xmlns:a16="http://schemas.microsoft.com/office/drawing/2014/main" id="{F8327133-C74E-4B37-A3E9-5F7E45F28F49}"/>
              </a:ext>
            </a:extLst>
          </p:cNvPr>
          <p:cNvSpPr txBox="1"/>
          <p:nvPr/>
        </p:nvSpPr>
        <p:spPr>
          <a:xfrm>
            <a:off x="9075834" y="709220"/>
            <a:ext cx="1991519" cy="830997"/>
          </a:xfrm>
          <a:prstGeom prst="rect">
            <a:avLst/>
          </a:prstGeom>
          <a:solidFill>
            <a:srgbClr val="0037A4"/>
          </a:solidFill>
        </p:spPr>
        <p:txBody>
          <a:bodyPr wrap="square" rtlCol="0">
            <a:spAutoFit/>
          </a:bodyPr>
          <a:lstStyle/>
          <a:p>
            <a:pPr algn="ctr"/>
            <a:r>
              <a:rPr lang="it-IT" sz="4400" dirty="0">
                <a:solidFill>
                  <a:schemeClr val="bg1"/>
                </a:solidFill>
                <a:effectLst>
                  <a:outerShdw blurRad="38100" dist="38100" dir="2700000" algn="tl">
                    <a:srgbClr val="000000">
                      <a:alpha val="43137"/>
                    </a:srgbClr>
                  </a:outerShdw>
                </a:effectLst>
              </a:rPr>
              <a:t>NAFLD</a:t>
            </a:r>
            <a:r>
              <a:rPr lang="it-IT" sz="48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7901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1000" fill="hold"/>
                                        <p:tgtEl>
                                          <p:spTgt spid="61"/>
                                        </p:tgtEl>
                                      </p:cBhvr>
                                      <p:by x="103000" y="103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Arrow: Left-Right 23">
            <a:extLst>
              <a:ext uri="{FF2B5EF4-FFF2-40B4-BE49-F238E27FC236}">
                <a16:creationId xmlns:a16="http://schemas.microsoft.com/office/drawing/2014/main" id="{9401A9D9-A174-462C-B5A4-38041FBBAE15}"/>
              </a:ext>
            </a:extLst>
          </p:cNvPr>
          <p:cNvSpPr/>
          <p:nvPr/>
        </p:nvSpPr>
        <p:spPr>
          <a:xfrm>
            <a:off x="5232873" y="1801553"/>
            <a:ext cx="1275799" cy="128842"/>
          </a:xfrm>
          <a:prstGeom prst="leftRightArrow">
            <a:avLst>
              <a:gd name="adj1" fmla="val 47000"/>
              <a:gd name="adj2" fmla="val 48948"/>
            </a:avLst>
          </a:pr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41E68B7-147E-4FD4-A412-4A1E599A19D1}"/>
              </a:ext>
            </a:extLst>
          </p:cNvPr>
          <p:cNvGrpSpPr/>
          <p:nvPr/>
        </p:nvGrpSpPr>
        <p:grpSpPr>
          <a:xfrm>
            <a:off x="1423814" y="547460"/>
            <a:ext cx="3212416" cy="2250949"/>
            <a:chOff x="4463248" y="539748"/>
            <a:chExt cx="3212416" cy="2250949"/>
          </a:xfrm>
        </p:grpSpPr>
        <p:grpSp>
          <p:nvGrpSpPr>
            <p:cNvPr id="20" name="Group 19">
              <a:extLst>
                <a:ext uri="{FF2B5EF4-FFF2-40B4-BE49-F238E27FC236}">
                  <a16:creationId xmlns:a16="http://schemas.microsoft.com/office/drawing/2014/main" id="{D7A787A8-7BEA-497B-AA0C-0C1A334D47E6}"/>
                </a:ext>
              </a:extLst>
            </p:cNvPr>
            <p:cNvGrpSpPr/>
            <p:nvPr/>
          </p:nvGrpSpPr>
          <p:grpSpPr>
            <a:xfrm>
              <a:off x="4463248" y="539748"/>
              <a:ext cx="3212416" cy="2250949"/>
              <a:chOff x="2320155" y="937641"/>
              <a:chExt cx="3212416" cy="2250949"/>
            </a:xfrm>
          </p:grpSpPr>
          <p:sp>
            <p:nvSpPr>
              <p:cNvPr id="62" name="Rounded Rectangle 205">
                <a:extLst>
                  <a:ext uri="{FF2B5EF4-FFF2-40B4-BE49-F238E27FC236}">
                    <a16:creationId xmlns:a16="http://schemas.microsoft.com/office/drawing/2014/main" id="{28318CF3-14AE-4E91-B93F-1787878D3174}"/>
                  </a:ext>
                </a:extLst>
              </p:cNvPr>
              <p:cNvSpPr/>
              <p:nvPr/>
            </p:nvSpPr>
            <p:spPr>
              <a:xfrm>
                <a:off x="2320155" y="1222451"/>
                <a:ext cx="3212416" cy="1966139"/>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9EC5372-2030-4E46-BD01-3D7CAF0CB960}"/>
                  </a:ext>
                </a:extLst>
              </p:cNvPr>
              <p:cNvGrpSpPr/>
              <p:nvPr/>
            </p:nvGrpSpPr>
            <p:grpSpPr>
              <a:xfrm>
                <a:off x="2474976" y="937641"/>
                <a:ext cx="2912864" cy="1903290"/>
                <a:chOff x="2119112" y="937641"/>
                <a:chExt cx="2912864" cy="1903290"/>
              </a:xfrm>
            </p:grpSpPr>
            <p:grpSp>
              <p:nvGrpSpPr>
                <p:cNvPr id="122" name="Group 121">
                  <a:extLst>
                    <a:ext uri="{FF2B5EF4-FFF2-40B4-BE49-F238E27FC236}">
                      <a16:creationId xmlns:a16="http://schemas.microsoft.com/office/drawing/2014/main" id="{B5033661-2277-4179-BE77-0B0A784AF547}"/>
                    </a:ext>
                  </a:extLst>
                </p:cNvPr>
                <p:cNvGrpSpPr/>
                <p:nvPr/>
              </p:nvGrpSpPr>
              <p:grpSpPr>
                <a:xfrm>
                  <a:off x="2119112" y="937641"/>
                  <a:ext cx="2912864" cy="538843"/>
                  <a:chOff x="7039868" y="706157"/>
                  <a:chExt cx="2912864" cy="538843"/>
                </a:xfrm>
              </p:grpSpPr>
              <p:sp>
                <p:nvSpPr>
                  <p:cNvPr id="123" name="Rounded Rectangle 516">
                    <a:extLst>
                      <a:ext uri="{FF2B5EF4-FFF2-40B4-BE49-F238E27FC236}">
                        <a16:creationId xmlns:a16="http://schemas.microsoft.com/office/drawing/2014/main" id="{9164C21B-7530-4BF7-8120-EDB3E627D8CB}"/>
                      </a:ext>
                    </a:extLst>
                  </p:cNvPr>
                  <p:cNvSpPr/>
                  <p:nvPr/>
                </p:nvSpPr>
                <p:spPr>
                  <a:xfrm>
                    <a:off x="7039868" y="706157"/>
                    <a:ext cx="2912864" cy="538843"/>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E1113EC4-CBA0-40F6-9FD4-14AB81CA0B20}"/>
                      </a:ext>
                    </a:extLst>
                  </p:cNvPr>
                  <p:cNvSpPr txBox="1"/>
                  <p:nvPr/>
                </p:nvSpPr>
                <p:spPr>
                  <a:xfrm>
                    <a:off x="7226794" y="806301"/>
                    <a:ext cx="25390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Metabolic NAFLD </a:t>
                    </a:r>
                  </a:p>
                </p:txBody>
              </p:sp>
            </p:grpSp>
            <p:sp>
              <p:nvSpPr>
                <p:cNvPr id="15" name="CasellaDiTesto 12">
                  <a:extLst>
                    <a:ext uri="{FF2B5EF4-FFF2-40B4-BE49-F238E27FC236}">
                      <a16:creationId xmlns:a16="http://schemas.microsoft.com/office/drawing/2014/main" id="{D5F06E08-235C-47B6-934A-75C372043E40}"/>
                    </a:ext>
                  </a:extLst>
                </p:cNvPr>
                <p:cNvSpPr txBox="1">
                  <a:spLocks noChangeAspect="1"/>
                </p:cNvSpPr>
                <p:nvPr/>
              </p:nvSpPr>
              <p:spPr>
                <a:xfrm>
                  <a:off x="2288728" y="1671380"/>
                  <a:ext cx="2573632" cy="116955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Obesity</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Insulin resistance</a:t>
                  </a:r>
                </a:p>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Metabolic syndrome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28" name="Group 27">
              <a:extLst>
                <a:ext uri="{FF2B5EF4-FFF2-40B4-BE49-F238E27FC236}">
                  <a16:creationId xmlns:a16="http://schemas.microsoft.com/office/drawing/2014/main" id="{D044269A-2B34-41DE-9235-418FD2E6DA1E}"/>
                </a:ext>
              </a:extLst>
            </p:cNvPr>
            <p:cNvGrpSpPr/>
            <p:nvPr/>
          </p:nvGrpSpPr>
          <p:grpSpPr>
            <a:xfrm>
              <a:off x="4742012" y="1684734"/>
              <a:ext cx="2654889" cy="405619"/>
              <a:chOff x="2380448" y="1850428"/>
              <a:chExt cx="3212416" cy="405619"/>
            </a:xfrm>
          </p:grpSpPr>
          <p:cxnSp>
            <p:nvCxnSpPr>
              <p:cNvPr id="27" name="Straight Connector 26">
                <a:extLst>
                  <a:ext uri="{FF2B5EF4-FFF2-40B4-BE49-F238E27FC236}">
                    <a16:creationId xmlns:a16="http://schemas.microsoft.com/office/drawing/2014/main" id="{CB17679A-3C34-4B6D-A1D4-ADCD43B80460}"/>
                  </a:ext>
                </a:extLst>
              </p:cNvPr>
              <p:cNvCxnSpPr/>
              <p:nvPr/>
            </p:nvCxnSpPr>
            <p:spPr>
              <a:xfrm>
                <a:off x="2380448" y="1850428"/>
                <a:ext cx="321241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F6A4DE2-FB94-4869-A9C0-92116D282DC3}"/>
                  </a:ext>
                </a:extLst>
              </p:cNvPr>
              <p:cNvCxnSpPr/>
              <p:nvPr/>
            </p:nvCxnSpPr>
            <p:spPr>
              <a:xfrm>
                <a:off x="2380448" y="2256047"/>
                <a:ext cx="321241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660F7363-9F96-4E68-B6B7-A5B5180D4AD9}"/>
              </a:ext>
            </a:extLst>
          </p:cNvPr>
          <p:cNvGrpSpPr/>
          <p:nvPr/>
        </p:nvGrpSpPr>
        <p:grpSpPr>
          <a:xfrm>
            <a:off x="7105315" y="590320"/>
            <a:ext cx="3212416" cy="2250949"/>
            <a:chOff x="8681936" y="539748"/>
            <a:chExt cx="3212416" cy="2250949"/>
          </a:xfrm>
        </p:grpSpPr>
        <p:grpSp>
          <p:nvGrpSpPr>
            <p:cNvPr id="21" name="Group 20">
              <a:extLst>
                <a:ext uri="{FF2B5EF4-FFF2-40B4-BE49-F238E27FC236}">
                  <a16:creationId xmlns:a16="http://schemas.microsoft.com/office/drawing/2014/main" id="{FD1CE912-CD27-494B-8CC6-7E3339C5012E}"/>
                </a:ext>
              </a:extLst>
            </p:cNvPr>
            <p:cNvGrpSpPr/>
            <p:nvPr/>
          </p:nvGrpSpPr>
          <p:grpSpPr>
            <a:xfrm>
              <a:off x="8681936" y="539748"/>
              <a:ext cx="3212416" cy="2250949"/>
              <a:chOff x="6659431" y="937641"/>
              <a:chExt cx="3212416" cy="2250949"/>
            </a:xfrm>
          </p:grpSpPr>
          <p:sp>
            <p:nvSpPr>
              <p:cNvPr id="139" name="Rounded Rectangle 205">
                <a:extLst>
                  <a:ext uri="{FF2B5EF4-FFF2-40B4-BE49-F238E27FC236}">
                    <a16:creationId xmlns:a16="http://schemas.microsoft.com/office/drawing/2014/main" id="{53E2F07B-48AF-472E-B8E8-6EEFAB91F37C}"/>
                  </a:ext>
                </a:extLst>
              </p:cNvPr>
              <p:cNvSpPr/>
              <p:nvPr/>
            </p:nvSpPr>
            <p:spPr>
              <a:xfrm>
                <a:off x="6659431" y="1222451"/>
                <a:ext cx="3212416" cy="1966139"/>
              </a:xfrm>
              <a:prstGeom prst="roundRect">
                <a:avLst>
                  <a:gd name="adj" fmla="val 4373"/>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1C9E96E-AA33-4771-A223-3716497EB1AA}"/>
                  </a:ext>
                </a:extLst>
              </p:cNvPr>
              <p:cNvGrpSpPr/>
              <p:nvPr/>
            </p:nvGrpSpPr>
            <p:grpSpPr>
              <a:xfrm>
                <a:off x="6804160" y="937641"/>
                <a:ext cx="2912864" cy="1903290"/>
                <a:chOff x="7155703" y="937641"/>
                <a:chExt cx="2912864" cy="1903290"/>
              </a:xfrm>
            </p:grpSpPr>
            <p:grpSp>
              <p:nvGrpSpPr>
                <p:cNvPr id="131" name="Group 130">
                  <a:extLst>
                    <a:ext uri="{FF2B5EF4-FFF2-40B4-BE49-F238E27FC236}">
                      <a16:creationId xmlns:a16="http://schemas.microsoft.com/office/drawing/2014/main" id="{366B4CF4-BBF4-443D-98C7-90E64CB786B5}"/>
                    </a:ext>
                  </a:extLst>
                </p:cNvPr>
                <p:cNvGrpSpPr/>
                <p:nvPr/>
              </p:nvGrpSpPr>
              <p:grpSpPr>
                <a:xfrm>
                  <a:off x="7155703" y="937641"/>
                  <a:ext cx="2912864" cy="538843"/>
                  <a:chOff x="7039868" y="706157"/>
                  <a:chExt cx="2912864" cy="538843"/>
                </a:xfrm>
              </p:grpSpPr>
              <p:sp>
                <p:nvSpPr>
                  <p:cNvPr id="132" name="Rounded Rectangle 516">
                    <a:extLst>
                      <a:ext uri="{FF2B5EF4-FFF2-40B4-BE49-F238E27FC236}">
                        <a16:creationId xmlns:a16="http://schemas.microsoft.com/office/drawing/2014/main" id="{85574E0E-3DBC-46BA-8DC7-23410BB83EFF}"/>
                      </a:ext>
                    </a:extLst>
                  </p:cNvPr>
                  <p:cNvSpPr/>
                  <p:nvPr/>
                </p:nvSpPr>
                <p:spPr>
                  <a:xfrm>
                    <a:off x="7039868" y="706157"/>
                    <a:ext cx="2912864" cy="538843"/>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TextBox 132">
                    <a:extLst>
                      <a:ext uri="{FF2B5EF4-FFF2-40B4-BE49-F238E27FC236}">
                        <a16:creationId xmlns:a16="http://schemas.microsoft.com/office/drawing/2014/main" id="{925CD0BD-EBD0-49ED-AC9A-3E7836A18F6E}"/>
                      </a:ext>
                    </a:extLst>
                  </p:cNvPr>
                  <p:cNvSpPr txBox="1"/>
                  <p:nvPr/>
                </p:nvSpPr>
                <p:spPr>
                  <a:xfrm>
                    <a:off x="7226794" y="806301"/>
                    <a:ext cx="25390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Genetic NAFLD </a:t>
                    </a:r>
                  </a:p>
                </p:txBody>
              </p:sp>
            </p:grpSp>
            <p:sp>
              <p:nvSpPr>
                <p:cNvPr id="134" name="CasellaDiTesto 12">
                  <a:extLst>
                    <a:ext uri="{FF2B5EF4-FFF2-40B4-BE49-F238E27FC236}">
                      <a16:creationId xmlns:a16="http://schemas.microsoft.com/office/drawing/2014/main" id="{FE9ED639-844D-413A-ABB7-225721AC6600}"/>
                    </a:ext>
                  </a:extLst>
                </p:cNvPr>
                <p:cNvSpPr txBox="1">
                  <a:spLocks noChangeAspect="1"/>
                </p:cNvSpPr>
                <p:nvPr/>
              </p:nvSpPr>
              <p:spPr>
                <a:xfrm>
                  <a:off x="7155703" y="1671380"/>
                  <a:ext cx="2912864" cy="1169551"/>
                </a:xfrm>
                <a:prstGeom prst="rect">
                  <a:avLst/>
                </a:prstGeom>
                <a:noFill/>
              </p:spPr>
              <p:txBody>
                <a:bodyPr wrap="square" rtlCol="0">
                  <a:spAutoFit/>
                </a:bodyPr>
                <a:lstStyle>
                  <a:defPPr>
                    <a:defRPr lang="en-US"/>
                  </a:defPPr>
                  <a:lvl1pPr marR="0" lvl="0" indent="0" algn="ctr" fontAlgn="auto">
                    <a:lnSpc>
                      <a:spcPts val="2000"/>
                    </a:lnSpc>
                    <a:spcBef>
                      <a:spcPts val="1200"/>
                    </a:spcBef>
                    <a:spcAft>
                      <a:spcPts val="0"/>
                    </a:spcAft>
                    <a:buClrTx/>
                    <a:buSzTx/>
                    <a:buFontTx/>
                    <a:buNone/>
                    <a:tabLst/>
                    <a:defRPr kumimoji="0" b="0" i="0" u="none" strike="noStrike" cap="none" spc="0" normalizeH="0" baseline="0">
                      <a:ln>
                        <a:noFill/>
                      </a:ln>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Genetics</a:t>
                  </a:r>
                </a:p>
                <a:p>
                  <a:pPr marL="0" marR="0" lvl="0" indent="0" algn="ctr" defTabSz="914400" rtl="0" eaLnBrk="1" fontAlgn="auto" latinLnBrk="0" hangingPunct="1">
                    <a:lnSpc>
                      <a:spcPts val="2000"/>
                    </a:lnSpc>
                    <a:spcBef>
                      <a:spcPts val="12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a: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metabolic</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alterations</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2000"/>
                    </a:lnSpc>
                    <a:spcBef>
                      <a:spcPts val="1200"/>
                    </a:spcBef>
                    <a:spcAft>
                      <a:spcPts val="0"/>
                    </a:spcAft>
                    <a:buClrTx/>
                    <a:buSzTx/>
                    <a:buFontTx/>
                    <a:buNone/>
                    <a:tabLst/>
                    <a:defRPr/>
                  </a:pPr>
                  <a:r>
                    <a:rPr lang="it-IT" dirty="0">
                      <a:solidFill>
                        <a:prstClr val="black"/>
                      </a:solidFill>
                    </a:rPr>
                    <a:t>Lean NAFLD</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cxnSp>
          <p:nvCxnSpPr>
            <p:cNvPr id="154" name="Straight Connector 153">
              <a:extLst>
                <a:ext uri="{FF2B5EF4-FFF2-40B4-BE49-F238E27FC236}">
                  <a16:creationId xmlns:a16="http://schemas.microsoft.com/office/drawing/2014/main" id="{3A787676-ED2E-4A2D-8E9A-CF6A2EF806DD}"/>
                </a:ext>
              </a:extLst>
            </p:cNvPr>
            <p:cNvCxnSpPr/>
            <p:nvPr/>
          </p:nvCxnSpPr>
          <p:spPr>
            <a:xfrm>
              <a:off x="8955652" y="1684734"/>
              <a:ext cx="265488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23A2586-0EEC-475F-9AC7-31605F7E92CC}"/>
              </a:ext>
            </a:extLst>
          </p:cNvPr>
          <p:cNvGrpSpPr/>
          <p:nvPr/>
        </p:nvGrpSpPr>
        <p:grpSpPr>
          <a:xfrm>
            <a:off x="4491499" y="3437672"/>
            <a:ext cx="6999662" cy="2588058"/>
            <a:chOff x="3815548" y="3649764"/>
            <a:chExt cx="6321230" cy="2299293"/>
          </a:xfrm>
        </p:grpSpPr>
        <p:grpSp>
          <p:nvGrpSpPr>
            <p:cNvPr id="30" name="Group 29">
              <a:extLst>
                <a:ext uri="{FF2B5EF4-FFF2-40B4-BE49-F238E27FC236}">
                  <a16:creationId xmlns:a16="http://schemas.microsoft.com/office/drawing/2014/main" id="{2147BFD8-6180-449E-9ECD-92BDD6CAADB7}"/>
                </a:ext>
              </a:extLst>
            </p:cNvPr>
            <p:cNvGrpSpPr/>
            <p:nvPr/>
          </p:nvGrpSpPr>
          <p:grpSpPr>
            <a:xfrm>
              <a:off x="3822726" y="3721374"/>
              <a:ext cx="6311874" cy="2227682"/>
              <a:chOff x="2387626" y="3354487"/>
              <a:chExt cx="6311874" cy="2227682"/>
            </a:xfrm>
          </p:grpSpPr>
          <p:sp>
            <p:nvSpPr>
              <p:cNvPr id="339" name="Rectangle: Rounded Corners 338">
                <a:extLst>
                  <a:ext uri="{FF2B5EF4-FFF2-40B4-BE49-F238E27FC236}">
                    <a16:creationId xmlns:a16="http://schemas.microsoft.com/office/drawing/2014/main" id="{00321A73-DA91-448A-9F55-AFC2CE9A4A04}"/>
                  </a:ext>
                </a:extLst>
              </p:cNvPr>
              <p:cNvSpPr/>
              <p:nvPr/>
            </p:nvSpPr>
            <p:spPr>
              <a:xfrm>
                <a:off x="2387626" y="3355913"/>
                <a:ext cx="6311874" cy="2218034"/>
              </a:xfrm>
              <a:prstGeom prst="roundRect">
                <a:avLst>
                  <a:gd name="adj" fmla="val 4357"/>
                </a:avLst>
              </a:prstGeom>
              <a:solidFill>
                <a:schemeClr val="bg1"/>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2C3D1F-DB9D-4E0B-A455-0C9C7904E2DE}"/>
                  </a:ext>
                </a:extLst>
              </p:cNvPr>
              <p:cNvSpPr/>
              <p:nvPr/>
            </p:nvSpPr>
            <p:spPr>
              <a:xfrm>
                <a:off x="2387626" y="3911600"/>
                <a:ext cx="6311874" cy="55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9" name="Rectangle 288">
                <a:extLst>
                  <a:ext uri="{FF2B5EF4-FFF2-40B4-BE49-F238E27FC236}">
                    <a16:creationId xmlns:a16="http://schemas.microsoft.com/office/drawing/2014/main" id="{5C7FD20A-C530-4AB3-AB5E-F918106A70AD}"/>
                  </a:ext>
                </a:extLst>
              </p:cNvPr>
              <p:cNvSpPr/>
              <p:nvPr/>
            </p:nvSpPr>
            <p:spPr>
              <a:xfrm>
                <a:off x="2387626" y="4468713"/>
                <a:ext cx="6311874" cy="5563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Rectangle: Top Corners Rounded 289">
                <a:extLst>
                  <a:ext uri="{FF2B5EF4-FFF2-40B4-BE49-F238E27FC236}">
                    <a16:creationId xmlns:a16="http://schemas.microsoft.com/office/drawing/2014/main" id="{05458948-5ED2-4E9E-8A0D-2405566ABE89}"/>
                  </a:ext>
                </a:extLst>
              </p:cNvPr>
              <p:cNvSpPr/>
              <p:nvPr/>
            </p:nvSpPr>
            <p:spPr>
              <a:xfrm rot="10800000">
                <a:off x="2387626" y="5025826"/>
                <a:ext cx="6311874" cy="556343"/>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Rectangle: Top Corners Rounded 290">
                <a:extLst>
                  <a:ext uri="{FF2B5EF4-FFF2-40B4-BE49-F238E27FC236}">
                    <a16:creationId xmlns:a16="http://schemas.microsoft.com/office/drawing/2014/main" id="{F92142DF-119F-4C39-B710-6EA6C3CF4C8E}"/>
                  </a:ext>
                </a:extLst>
              </p:cNvPr>
              <p:cNvSpPr/>
              <p:nvPr/>
            </p:nvSpPr>
            <p:spPr>
              <a:xfrm>
                <a:off x="2387626" y="3354487"/>
                <a:ext cx="6311874" cy="556343"/>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7" name="Straight Connector 36">
              <a:extLst>
                <a:ext uri="{FF2B5EF4-FFF2-40B4-BE49-F238E27FC236}">
                  <a16:creationId xmlns:a16="http://schemas.microsoft.com/office/drawing/2014/main" id="{2B718EA7-6EE6-4D3E-B799-40890BF5DF0C}"/>
                </a:ext>
              </a:extLst>
            </p:cNvPr>
            <p:cNvCxnSpPr>
              <a:cxnSpLocks/>
            </p:cNvCxnSpPr>
            <p:nvPr/>
          </p:nvCxnSpPr>
          <p:spPr>
            <a:xfrm>
              <a:off x="3815548" y="4830864"/>
              <a:ext cx="63190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0337B2E8-684E-4B75-AFAB-52C7B819EC74}"/>
                </a:ext>
              </a:extLst>
            </p:cNvPr>
            <p:cNvCxnSpPr>
              <a:cxnSpLocks/>
            </p:cNvCxnSpPr>
            <p:nvPr/>
          </p:nvCxnSpPr>
          <p:spPr>
            <a:xfrm>
              <a:off x="3815548" y="5389830"/>
              <a:ext cx="63190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09" name="Group 308">
              <a:extLst>
                <a:ext uri="{FF2B5EF4-FFF2-40B4-BE49-F238E27FC236}">
                  <a16:creationId xmlns:a16="http://schemas.microsoft.com/office/drawing/2014/main" id="{4222CE89-9439-49B5-AE04-C815E4E9CF30}"/>
                </a:ext>
              </a:extLst>
            </p:cNvPr>
            <p:cNvGrpSpPr/>
            <p:nvPr/>
          </p:nvGrpSpPr>
          <p:grpSpPr>
            <a:xfrm>
              <a:off x="5404017" y="3649764"/>
              <a:ext cx="3363695" cy="2299293"/>
              <a:chOff x="5504285" y="1844422"/>
              <a:chExt cx="3363695" cy="4767296"/>
            </a:xfrm>
          </p:grpSpPr>
          <p:pic>
            <p:nvPicPr>
              <p:cNvPr id="310" name="Picture 309">
                <a:extLst>
                  <a:ext uri="{FF2B5EF4-FFF2-40B4-BE49-F238E27FC236}">
                    <a16:creationId xmlns:a16="http://schemas.microsoft.com/office/drawing/2014/main" id="{C816ED8B-64A1-4260-AD8C-A7E7C7520C89}"/>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3220247" y="4128460"/>
                <a:ext cx="4767294" cy="199217"/>
              </a:xfrm>
              <a:prstGeom prst="rect">
                <a:avLst/>
              </a:prstGeom>
            </p:spPr>
          </p:pic>
          <p:pic>
            <p:nvPicPr>
              <p:cNvPr id="311" name="Picture 310">
                <a:extLst>
                  <a:ext uri="{FF2B5EF4-FFF2-40B4-BE49-F238E27FC236}">
                    <a16:creationId xmlns:a16="http://schemas.microsoft.com/office/drawing/2014/main" id="{66AAFB93-E284-4FE5-8E32-48B0F142C187}"/>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4802486" y="4128461"/>
                <a:ext cx="4767294" cy="199217"/>
              </a:xfrm>
              <a:prstGeom prst="rect">
                <a:avLst/>
              </a:prstGeom>
            </p:spPr>
          </p:pic>
          <p:pic>
            <p:nvPicPr>
              <p:cNvPr id="312" name="Picture 311">
                <a:extLst>
                  <a:ext uri="{FF2B5EF4-FFF2-40B4-BE49-F238E27FC236}">
                    <a16:creationId xmlns:a16="http://schemas.microsoft.com/office/drawing/2014/main" id="{52659D80-9188-4650-BC03-984076E6BC20}"/>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6384725" y="4128462"/>
                <a:ext cx="4767294" cy="199217"/>
              </a:xfrm>
              <a:prstGeom prst="rect">
                <a:avLst/>
              </a:prstGeom>
            </p:spPr>
          </p:pic>
        </p:grpSp>
        <p:grpSp>
          <p:nvGrpSpPr>
            <p:cNvPr id="41" name="Group 40">
              <a:extLst>
                <a:ext uri="{FF2B5EF4-FFF2-40B4-BE49-F238E27FC236}">
                  <a16:creationId xmlns:a16="http://schemas.microsoft.com/office/drawing/2014/main" id="{27E90556-6900-491B-BDE9-75CD53CE6302}"/>
                </a:ext>
              </a:extLst>
            </p:cNvPr>
            <p:cNvGrpSpPr/>
            <p:nvPr/>
          </p:nvGrpSpPr>
          <p:grpSpPr>
            <a:xfrm>
              <a:off x="3822507" y="4395241"/>
              <a:ext cx="1574346" cy="1539245"/>
              <a:chOff x="2387407" y="4395241"/>
              <a:chExt cx="1853358" cy="1539245"/>
            </a:xfrm>
          </p:grpSpPr>
          <p:sp>
            <p:nvSpPr>
              <p:cNvPr id="39" name="TextBox 38">
                <a:extLst>
                  <a:ext uri="{FF2B5EF4-FFF2-40B4-BE49-F238E27FC236}">
                    <a16:creationId xmlns:a16="http://schemas.microsoft.com/office/drawing/2014/main" id="{D0479BA7-F715-4562-BFEA-D96E75658AAC}"/>
                  </a:ext>
                </a:extLst>
              </p:cNvPr>
              <p:cNvSpPr txBox="1"/>
              <p:nvPr/>
            </p:nvSpPr>
            <p:spPr>
              <a:xfrm>
                <a:off x="2387407" y="4395241"/>
                <a:ext cx="18533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PNPLA3-MM</a:t>
                </a:r>
              </a:p>
            </p:txBody>
          </p:sp>
          <p:sp>
            <p:nvSpPr>
              <p:cNvPr id="316" name="TextBox 315">
                <a:extLst>
                  <a:ext uri="{FF2B5EF4-FFF2-40B4-BE49-F238E27FC236}">
                    <a16:creationId xmlns:a16="http://schemas.microsoft.com/office/drawing/2014/main" id="{158A2CE9-391B-491B-A0F5-0DA8A07AC233}"/>
                  </a:ext>
                </a:extLst>
              </p:cNvPr>
              <p:cNvSpPr txBox="1"/>
              <p:nvPr/>
            </p:nvSpPr>
            <p:spPr>
              <a:xfrm>
                <a:off x="2387407" y="4847303"/>
                <a:ext cx="1853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Hypo-Beta Lipoproteinemia</a:t>
                </a:r>
              </a:p>
            </p:txBody>
          </p:sp>
          <p:sp>
            <p:nvSpPr>
              <p:cNvPr id="317" name="TextBox 316">
                <a:extLst>
                  <a:ext uri="{FF2B5EF4-FFF2-40B4-BE49-F238E27FC236}">
                    <a16:creationId xmlns:a16="http://schemas.microsoft.com/office/drawing/2014/main" id="{E39C3055-1527-4CDD-B440-8746D9D9EC48}"/>
                  </a:ext>
                </a:extLst>
              </p:cNvPr>
              <p:cNvSpPr txBox="1"/>
              <p:nvPr/>
            </p:nvSpPr>
            <p:spPr>
              <a:xfrm>
                <a:off x="2387407" y="5411266"/>
                <a:ext cx="1853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CESD</a:t>
                </a:r>
                <a:b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(LAL Deficiency)</a:t>
                </a:r>
              </a:p>
            </p:txBody>
          </p:sp>
        </p:grpSp>
        <p:sp>
          <p:nvSpPr>
            <p:cNvPr id="318" name="TextBox 317">
              <a:extLst>
                <a:ext uri="{FF2B5EF4-FFF2-40B4-BE49-F238E27FC236}">
                  <a16:creationId xmlns:a16="http://schemas.microsoft.com/office/drawing/2014/main" id="{FA8C23C7-DB63-43D2-A60B-C68A76CE443E}"/>
                </a:ext>
              </a:extLst>
            </p:cNvPr>
            <p:cNvSpPr txBox="1"/>
            <p:nvPr/>
          </p:nvSpPr>
          <p:spPr>
            <a:xfrm>
              <a:off x="5409794" y="4395241"/>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319" name="TextBox 318">
              <a:extLst>
                <a:ext uri="{FF2B5EF4-FFF2-40B4-BE49-F238E27FC236}">
                  <a16:creationId xmlns:a16="http://schemas.microsoft.com/office/drawing/2014/main" id="{02F390D7-695A-43F7-A7BD-E52BACAF2B0C}"/>
                </a:ext>
              </a:extLst>
            </p:cNvPr>
            <p:cNvSpPr txBox="1"/>
            <p:nvPr/>
          </p:nvSpPr>
          <p:spPr>
            <a:xfrm>
              <a:off x="5409794" y="497037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320" name="TextBox 319">
              <a:extLst>
                <a:ext uri="{FF2B5EF4-FFF2-40B4-BE49-F238E27FC236}">
                  <a16:creationId xmlns:a16="http://schemas.microsoft.com/office/drawing/2014/main" id="{9C69167B-BB87-4E73-A562-B48856A886F2}"/>
                </a:ext>
              </a:extLst>
            </p:cNvPr>
            <p:cNvSpPr txBox="1"/>
            <p:nvPr/>
          </p:nvSpPr>
          <p:spPr>
            <a:xfrm>
              <a:off x="5409794" y="553406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323" name="TextBox 322">
              <a:extLst>
                <a:ext uri="{FF2B5EF4-FFF2-40B4-BE49-F238E27FC236}">
                  <a16:creationId xmlns:a16="http://schemas.microsoft.com/office/drawing/2014/main" id="{0FDFC868-411E-4067-8AE7-6ABC5094A03E}"/>
                </a:ext>
              </a:extLst>
            </p:cNvPr>
            <p:cNvSpPr txBox="1"/>
            <p:nvPr/>
          </p:nvSpPr>
          <p:spPr>
            <a:xfrm>
              <a:off x="6988442" y="4395241"/>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4" name="TextBox 323">
              <a:extLst>
                <a:ext uri="{FF2B5EF4-FFF2-40B4-BE49-F238E27FC236}">
                  <a16:creationId xmlns:a16="http://schemas.microsoft.com/office/drawing/2014/main" id="{95807299-8941-4ACC-B3ED-9093CCD7FD8F}"/>
                </a:ext>
              </a:extLst>
            </p:cNvPr>
            <p:cNvSpPr txBox="1"/>
            <p:nvPr/>
          </p:nvSpPr>
          <p:spPr>
            <a:xfrm>
              <a:off x="6988442" y="497037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5" name="TextBox 324">
              <a:extLst>
                <a:ext uri="{FF2B5EF4-FFF2-40B4-BE49-F238E27FC236}">
                  <a16:creationId xmlns:a16="http://schemas.microsoft.com/office/drawing/2014/main" id="{A7CC3488-8AA4-48CC-AB1E-868C3AC5C828}"/>
                </a:ext>
              </a:extLst>
            </p:cNvPr>
            <p:cNvSpPr txBox="1"/>
            <p:nvPr/>
          </p:nvSpPr>
          <p:spPr>
            <a:xfrm>
              <a:off x="6988442" y="553406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7" name="TextBox 326">
              <a:extLst>
                <a:ext uri="{FF2B5EF4-FFF2-40B4-BE49-F238E27FC236}">
                  <a16:creationId xmlns:a16="http://schemas.microsoft.com/office/drawing/2014/main" id="{6C84D4ED-838C-4390-8943-DAF3D8E51C0D}"/>
                </a:ext>
              </a:extLst>
            </p:cNvPr>
            <p:cNvSpPr txBox="1"/>
            <p:nvPr/>
          </p:nvSpPr>
          <p:spPr>
            <a:xfrm>
              <a:off x="8560320" y="4395241"/>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8" name="TextBox 327">
              <a:extLst>
                <a:ext uri="{FF2B5EF4-FFF2-40B4-BE49-F238E27FC236}">
                  <a16:creationId xmlns:a16="http://schemas.microsoft.com/office/drawing/2014/main" id="{C231FDA9-1DD6-45F7-B9FE-9F70CBA2C616}"/>
                </a:ext>
              </a:extLst>
            </p:cNvPr>
            <p:cNvSpPr txBox="1"/>
            <p:nvPr/>
          </p:nvSpPr>
          <p:spPr>
            <a:xfrm>
              <a:off x="8560320" y="497037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9" name="TextBox 328">
              <a:extLst>
                <a:ext uri="{FF2B5EF4-FFF2-40B4-BE49-F238E27FC236}">
                  <a16:creationId xmlns:a16="http://schemas.microsoft.com/office/drawing/2014/main" id="{4859BF5F-7757-49A5-8D84-3F884D521D39}"/>
                </a:ext>
              </a:extLst>
            </p:cNvPr>
            <p:cNvSpPr txBox="1"/>
            <p:nvPr/>
          </p:nvSpPr>
          <p:spPr>
            <a:xfrm>
              <a:off x="8560320" y="5534060"/>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30" name="TextBox 329">
              <a:extLst>
                <a:ext uri="{FF2B5EF4-FFF2-40B4-BE49-F238E27FC236}">
                  <a16:creationId xmlns:a16="http://schemas.microsoft.com/office/drawing/2014/main" id="{B538EF19-85E6-4B4F-A1D4-CB7C3F34EC7A}"/>
                </a:ext>
              </a:extLst>
            </p:cNvPr>
            <p:cNvSpPr txBox="1"/>
            <p:nvPr/>
          </p:nvSpPr>
          <p:spPr>
            <a:xfrm>
              <a:off x="3822507" y="3842136"/>
              <a:ext cx="15815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Gene</a:t>
              </a:r>
            </a:p>
          </p:txBody>
        </p:sp>
        <p:sp>
          <p:nvSpPr>
            <p:cNvPr id="331" name="TextBox 330">
              <a:extLst>
                <a:ext uri="{FF2B5EF4-FFF2-40B4-BE49-F238E27FC236}">
                  <a16:creationId xmlns:a16="http://schemas.microsoft.com/office/drawing/2014/main" id="{3C62F713-1585-49D4-A133-BFC0C9439D79}"/>
                </a:ext>
              </a:extLst>
            </p:cNvPr>
            <p:cNvSpPr txBox="1"/>
            <p:nvPr/>
          </p:nvSpPr>
          <p:spPr>
            <a:xfrm>
              <a:off x="5409794" y="3842136"/>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Liver Fat</a:t>
              </a:r>
            </a:p>
          </p:txBody>
        </p:sp>
        <p:sp>
          <p:nvSpPr>
            <p:cNvPr id="332" name="TextBox 331">
              <a:extLst>
                <a:ext uri="{FF2B5EF4-FFF2-40B4-BE49-F238E27FC236}">
                  <a16:creationId xmlns:a16="http://schemas.microsoft.com/office/drawing/2014/main" id="{CA1B1D9D-AD04-4491-AC9A-250F0ACFB361}"/>
                </a:ext>
              </a:extLst>
            </p:cNvPr>
            <p:cNvSpPr txBox="1"/>
            <p:nvPr/>
          </p:nvSpPr>
          <p:spPr>
            <a:xfrm>
              <a:off x="6988442" y="3842136"/>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Hepatic IR</a:t>
              </a:r>
            </a:p>
          </p:txBody>
        </p:sp>
        <p:sp>
          <p:nvSpPr>
            <p:cNvPr id="333" name="TextBox 332">
              <a:extLst>
                <a:ext uri="{FF2B5EF4-FFF2-40B4-BE49-F238E27FC236}">
                  <a16:creationId xmlns:a16="http://schemas.microsoft.com/office/drawing/2014/main" id="{8BC95297-23BA-4711-BE0F-0C5C6E9D69F9}"/>
                </a:ext>
              </a:extLst>
            </p:cNvPr>
            <p:cNvSpPr txBox="1"/>
            <p:nvPr/>
          </p:nvSpPr>
          <p:spPr>
            <a:xfrm>
              <a:off x="8560320" y="3842136"/>
              <a:ext cx="1576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Pheripheral</a:t>
              </a:r>
              <a:r>
                <a:rPr kumimoji="0" lang="en-I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IR</a:t>
              </a:r>
            </a:p>
          </p:txBody>
        </p:sp>
      </p:grpSp>
      <p:sp>
        <p:nvSpPr>
          <p:cNvPr id="56" name="Rettangolo 55">
            <a:extLst>
              <a:ext uri="{FF2B5EF4-FFF2-40B4-BE49-F238E27FC236}">
                <a16:creationId xmlns:a16="http://schemas.microsoft.com/office/drawing/2014/main" id="{5F984638-155C-4D0B-8ECF-E395AD844244}"/>
              </a:ext>
            </a:extLst>
          </p:cNvPr>
          <p:cNvSpPr/>
          <p:nvPr/>
        </p:nvSpPr>
        <p:spPr>
          <a:xfrm>
            <a:off x="683819" y="6158419"/>
            <a:ext cx="6999662" cy="215444"/>
          </a:xfrm>
          <a:prstGeom prst="rect">
            <a:avLst/>
          </a:prstGeom>
        </p:spPr>
        <p:txBody>
          <a:bodyPr wrap="square">
            <a:spAutoFit/>
          </a:bodyPr>
          <a:lstStyle/>
          <a:p>
            <a:pPr defTabSz="914287">
              <a:defRPr/>
            </a:pPr>
            <a:r>
              <a:rPr lang="pt-BR" sz="800" dirty="0">
                <a:solidFill>
                  <a:schemeClr val="bg2">
                    <a:lumMod val="50000"/>
                  </a:schemeClr>
                </a:solidFill>
                <a:latin typeface="Arial" charset="0"/>
                <a:cs typeface="Arial" charset="0"/>
              </a:rPr>
              <a:t>1. H Yki-Jarvinen - Lancet Diabetes Endocrinol 2014; 2: 901–10</a:t>
            </a:r>
            <a:endParaRPr lang="en-US" sz="800" dirty="0">
              <a:solidFill>
                <a:schemeClr val="bg2">
                  <a:lumMod val="50000"/>
                </a:schemeClr>
              </a:solidFill>
              <a:latin typeface="Arial" charset="0"/>
              <a:cs typeface="Arial" charset="0"/>
            </a:endParaRPr>
          </a:p>
        </p:txBody>
      </p:sp>
      <p:pic>
        <p:nvPicPr>
          <p:cNvPr id="6" name="Picture 10">
            <a:extLst>
              <a:ext uri="{FF2B5EF4-FFF2-40B4-BE49-F238E27FC236}">
                <a16:creationId xmlns:a16="http://schemas.microsoft.com/office/drawing/2014/main" id="{760BBADB-CA5B-4E7E-A3C1-28374372E2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8728"/>
          <a:stretch/>
        </p:blipFill>
        <p:spPr>
          <a:xfrm>
            <a:off x="384346" y="764280"/>
            <a:ext cx="1016632" cy="2076990"/>
          </a:xfrm>
          <a:prstGeom prst="roundRect">
            <a:avLst>
              <a:gd name="adj" fmla="val 12333"/>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cxnSp>
        <p:nvCxnSpPr>
          <p:cNvPr id="8" name="Connettore 2 7">
            <a:extLst>
              <a:ext uri="{FF2B5EF4-FFF2-40B4-BE49-F238E27FC236}">
                <a16:creationId xmlns:a16="http://schemas.microsoft.com/office/drawing/2014/main" id="{88CE57CA-5776-4AA2-93AD-81B34C0017CC}"/>
              </a:ext>
            </a:extLst>
          </p:cNvPr>
          <p:cNvCxnSpPr/>
          <p:nvPr/>
        </p:nvCxnSpPr>
        <p:spPr>
          <a:xfrm>
            <a:off x="8706475" y="2945353"/>
            <a:ext cx="0" cy="496438"/>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68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Grp="1" noChangeArrowheads="1"/>
          </p:cNvSpPr>
          <p:nvPr>
            <p:ph idx="1"/>
          </p:nvPr>
        </p:nvSpPr>
        <p:spPr>
          <a:xfrm>
            <a:off x="1944688" y="2057400"/>
            <a:ext cx="8229600" cy="4032250"/>
          </a:xfrm>
        </p:spPr>
        <p:txBody>
          <a:bodyPr/>
          <a:lstStyle/>
          <a:p>
            <a:pPr eaLnBrk="1" hangingPunct="1">
              <a:lnSpc>
                <a:spcPct val="80000"/>
              </a:lnSpc>
            </a:pPr>
            <a:r>
              <a:rPr lang="en-GB" altLang="it-IT" sz="2400" dirty="0">
                <a:solidFill>
                  <a:schemeClr val="tx1"/>
                </a:solidFill>
                <a:latin typeface="Comic Sans MS" pitchFamily="66" charset="0"/>
              </a:rPr>
              <a:t>Most people with fatty liver, in the absence of significant hepatic fibrosis, do not develop severe liver disease. </a:t>
            </a:r>
          </a:p>
          <a:p>
            <a:pPr eaLnBrk="1" hangingPunct="1">
              <a:lnSpc>
                <a:spcPct val="80000"/>
              </a:lnSpc>
            </a:pPr>
            <a:endParaRPr lang="en-GB" altLang="it-IT" sz="2400" dirty="0">
              <a:solidFill>
                <a:schemeClr val="tx1"/>
              </a:solidFill>
              <a:latin typeface="Comic Sans MS" pitchFamily="66" charset="0"/>
            </a:endParaRPr>
          </a:p>
          <a:p>
            <a:pPr eaLnBrk="1" hangingPunct="1">
              <a:lnSpc>
                <a:spcPct val="80000"/>
              </a:lnSpc>
            </a:pPr>
            <a:r>
              <a:rPr lang="en-GB" altLang="it-IT" sz="2400" dirty="0">
                <a:solidFill>
                  <a:schemeClr val="tx1"/>
                </a:solidFill>
                <a:latin typeface="Comic Sans MS" pitchFamily="66" charset="0"/>
              </a:rPr>
              <a:t>Conversely, they  have an increased chance of developing cardiovascular diseases (CVD).  </a:t>
            </a:r>
            <a:endParaRPr lang="en-GB" altLang="it-IT" sz="2400" b="1" u="sng" dirty="0">
              <a:solidFill>
                <a:schemeClr val="tx1"/>
              </a:solidFill>
              <a:latin typeface="Comic Sans MS" pitchFamily="66" charset="0"/>
            </a:endParaRPr>
          </a:p>
          <a:p>
            <a:pPr eaLnBrk="1" hangingPunct="1">
              <a:lnSpc>
                <a:spcPct val="80000"/>
              </a:lnSpc>
            </a:pPr>
            <a:endParaRPr lang="en-GB" altLang="it-IT" sz="2400" dirty="0">
              <a:solidFill>
                <a:schemeClr val="tx1"/>
              </a:solidFill>
              <a:latin typeface="Comic Sans MS" pitchFamily="66" charset="0"/>
            </a:endParaRPr>
          </a:p>
          <a:p>
            <a:pPr eaLnBrk="1" hangingPunct="1">
              <a:lnSpc>
                <a:spcPct val="80000"/>
              </a:lnSpc>
            </a:pPr>
            <a:r>
              <a:rPr lang="en-GB" altLang="it-IT" sz="2400" dirty="0">
                <a:solidFill>
                  <a:schemeClr val="tx1"/>
                </a:solidFill>
                <a:latin typeface="Comic Sans MS" pitchFamily="66" charset="0"/>
              </a:rPr>
              <a:t>Indeed,  CVD is the single most important cause of morbidity and mortality in this patient population and many patients will die of CVD before the development of end-stage liver disease.</a:t>
            </a:r>
            <a:endParaRPr lang="it-IT" altLang="it-IT" sz="2400" dirty="0">
              <a:solidFill>
                <a:schemeClr val="tx1"/>
              </a:solidFill>
              <a:latin typeface="Comic Sans MS" pitchFamily="66" charset="0"/>
            </a:endParaRPr>
          </a:p>
        </p:txBody>
      </p:sp>
      <p:sp>
        <p:nvSpPr>
          <p:cNvPr id="66562" name="CasellaDiTesto 1"/>
          <p:cNvSpPr txBox="1">
            <a:spLocks noChangeArrowheads="1"/>
          </p:cNvSpPr>
          <p:nvPr/>
        </p:nvSpPr>
        <p:spPr bwMode="auto">
          <a:xfrm>
            <a:off x="2036763" y="549275"/>
            <a:ext cx="7905750" cy="57943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Fatty</a:t>
            </a:r>
            <a:r>
              <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rPr>
              <a:t> </a:t>
            </a: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liver</a:t>
            </a:r>
            <a:r>
              <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rPr>
              <a:t> and </a:t>
            </a: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cardiovascular</a:t>
            </a:r>
            <a:r>
              <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rPr>
              <a:t> </a:t>
            </a:r>
            <a:r>
              <a:rPr kumimoji="0" lang="it-IT" altLang="it-IT" sz="3200" b="0" i="0" u="none" strike="noStrike" kern="1200" cap="none" spc="0" normalizeH="0" baseline="0" noProof="0" dirty="0" err="1">
                <a:ln>
                  <a:noFill/>
                </a:ln>
                <a:solidFill>
                  <a:srgbClr val="0070C0"/>
                </a:solidFill>
                <a:effectLst/>
                <a:uLnTx/>
                <a:uFillTx/>
                <a:latin typeface="Comic Sans MS" pitchFamily="66" charset="0"/>
                <a:ea typeface="MS PGothic" pitchFamily="34" charset="-128"/>
                <a:cs typeface="Arial" charset="0"/>
              </a:rPr>
              <a:t>disease</a:t>
            </a:r>
            <a:endParaRPr kumimoji="0" lang="it-IT" altLang="it-IT" sz="3200" b="0" i="0" u="none" strike="noStrike" kern="1200" cap="none" spc="0" normalizeH="0" baseline="0" noProof="0" dirty="0">
              <a:ln>
                <a:noFill/>
              </a:ln>
              <a:solidFill>
                <a:srgbClr val="0070C0"/>
              </a:solidFill>
              <a:effectLst/>
              <a:uLnTx/>
              <a:uFillTx/>
              <a:latin typeface="Comic Sans MS" pitchFamily="66" charset="0"/>
              <a:ea typeface="MS PGothic" pitchFamily="34" charset="-128"/>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cstate="print"/>
          <a:srcRect/>
          <a:stretch>
            <a:fillRect/>
          </a:stretch>
        </p:blipFill>
        <p:spPr bwMode="auto">
          <a:xfrm>
            <a:off x="1521812" y="1909764"/>
            <a:ext cx="3798151" cy="1428750"/>
          </a:xfrm>
          <a:prstGeom prst="rect">
            <a:avLst/>
          </a:prstGeom>
          <a:noFill/>
          <a:ln w="9525">
            <a:noFill/>
            <a:miter lim="800000"/>
            <a:headEnd/>
            <a:tailEnd/>
          </a:ln>
        </p:spPr>
      </p:pic>
      <p:pic>
        <p:nvPicPr>
          <p:cNvPr id="220163" name="Picture 3"/>
          <p:cNvPicPr>
            <a:picLocks noChangeAspect="1" noChangeArrowheads="1"/>
          </p:cNvPicPr>
          <p:nvPr/>
        </p:nvPicPr>
        <p:blipFill>
          <a:blip r:embed="rId4" cstate="print"/>
          <a:srcRect/>
          <a:stretch>
            <a:fillRect/>
          </a:stretch>
        </p:blipFill>
        <p:spPr bwMode="auto">
          <a:xfrm>
            <a:off x="2219219" y="3573467"/>
            <a:ext cx="2205048" cy="223837"/>
          </a:xfrm>
          <a:prstGeom prst="rect">
            <a:avLst/>
          </a:prstGeom>
          <a:noFill/>
          <a:ln w="9525">
            <a:noFill/>
            <a:miter lim="800000"/>
            <a:headEnd/>
            <a:tailEnd/>
          </a:ln>
        </p:spPr>
      </p:pic>
      <p:pic>
        <p:nvPicPr>
          <p:cNvPr id="220164" name="Picture 4" descr="Figure 2Possible Mechanisms Leading to Cardiovascular Disease in Patients with Nonalcoholic Fatty Liver Disease."/>
          <p:cNvPicPr>
            <a:picLocks noChangeAspect="1" noChangeArrowheads="1"/>
          </p:cNvPicPr>
          <p:nvPr/>
        </p:nvPicPr>
        <p:blipFill>
          <a:blip r:embed="rId5" cstate="print"/>
          <a:srcRect/>
          <a:stretch>
            <a:fillRect/>
          </a:stretch>
        </p:blipFill>
        <p:spPr bwMode="auto">
          <a:xfrm>
            <a:off x="5778063" y="404813"/>
            <a:ext cx="4616927" cy="61595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a:stretch>
            <a:fillRect/>
          </a:stretch>
        </p:blipFill>
        <p:spPr bwMode="auto">
          <a:xfrm>
            <a:off x="1968500" y="549275"/>
            <a:ext cx="7935913" cy="1227138"/>
          </a:xfrm>
          <a:prstGeom prst="rect">
            <a:avLst/>
          </a:prstGeom>
          <a:noFill/>
          <a:ln w="9525">
            <a:noFill/>
            <a:miter lim="800000"/>
            <a:headEnd/>
            <a:tailEnd/>
          </a:ln>
        </p:spPr>
      </p:pic>
      <p:pic>
        <p:nvPicPr>
          <p:cNvPr id="142339" name="Picture 3"/>
          <p:cNvPicPr>
            <a:picLocks noChangeAspect="1" noChangeArrowheads="1"/>
          </p:cNvPicPr>
          <p:nvPr/>
        </p:nvPicPr>
        <p:blipFill>
          <a:blip r:embed="rId4"/>
          <a:srcRect/>
          <a:stretch>
            <a:fillRect/>
          </a:stretch>
        </p:blipFill>
        <p:spPr bwMode="auto">
          <a:xfrm>
            <a:off x="7056438" y="1916113"/>
            <a:ext cx="3435350" cy="203200"/>
          </a:xfrm>
          <a:prstGeom prst="rect">
            <a:avLst/>
          </a:prstGeom>
          <a:noFill/>
          <a:ln w="9525">
            <a:noFill/>
            <a:miter lim="800000"/>
            <a:headEnd/>
            <a:tailEnd/>
          </a:ln>
        </p:spPr>
      </p:pic>
      <p:pic>
        <p:nvPicPr>
          <p:cNvPr id="142340" name="Picture 5"/>
          <p:cNvPicPr>
            <a:picLocks noChangeAspect="1" noChangeArrowheads="1"/>
          </p:cNvPicPr>
          <p:nvPr/>
        </p:nvPicPr>
        <p:blipFill>
          <a:blip r:embed="rId5"/>
          <a:srcRect/>
          <a:stretch>
            <a:fillRect/>
          </a:stretch>
        </p:blipFill>
        <p:spPr bwMode="auto">
          <a:xfrm>
            <a:off x="7151688" y="3573463"/>
            <a:ext cx="3765550" cy="2957512"/>
          </a:xfrm>
          <a:prstGeom prst="rect">
            <a:avLst/>
          </a:prstGeom>
          <a:noFill/>
          <a:ln w="9525">
            <a:noFill/>
            <a:miter lim="800000"/>
            <a:headEnd/>
            <a:tailEnd/>
          </a:ln>
        </p:spPr>
      </p:pic>
      <p:sp>
        <p:nvSpPr>
          <p:cNvPr id="142341" name="Text Box 6"/>
          <p:cNvSpPr txBox="1">
            <a:spLocks noChangeArrowheads="1"/>
          </p:cNvSpPr>
          <p:nvPr/>
        </p:nvSpPr>
        <p:spPr bwMode="auto">
          <a:xfrm>
            <a:off x="1295400" y="2266950"/>
            <a:ext cx="5281613"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sz="2000" b="0"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Survival</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and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mortality</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in 256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subjects</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with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biopsy-proven</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NAFLD in </a:t>
            </a:r>
            <a:r>
              <a:rPr kumimoji="0" lang="it-IT" sz="2000"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years</a:t>
            </a:r>
            <a:r>
              <a:rPr kumimoji="0" lang="it-IT" sz="20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Calibri" panose="020F0502020204030204"/>
                <a:ea typeface="MS PGothic" pitchFamily="34" charset="-128"/>
                <a:cs typeface="+mn-cs"/>
              </a:rPr>
              <a:t> 1980-84.</a:t>
            </a:r>
            <a:r>
              <a:rPr kumimoji="0" lang="it-IT" sz="20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a:t>
            </a:r>
          </a:p>
        </p:txBody>
      </p:sp>
      <p:pic>
        <p:nvPicPr>
          <p:cNvPr id="142342" name="Picture 2"/>
          <p:cNvPicPr>
            <a:picLocks noChangeAspect="1" noChangeArrowheads="1"/>
          </p:cNvPicPr>
          <p:nvPr/>
        </p:nvPicPr>
        <p:blipFill>
          <a:blip r:embed="rId6"/>
          <a:srcRect/>
          <a:stretch>
            <a:fillRect/>
          </a:stretch>
        </p:blipFill>
        <p:spPr bwMode="auto">
          <a:xfrm>
            <a:off x="431800" y="3573463"/>
            <a:ext cx="6565900" cy="2965450"/>
          </a:xfrm>
          <a:prstGeom prst="rect">
            <a:avLst/>
          </a:prstGeom>
          <a:noFill/>
          <a:ln w="9525">
            <a:noFill/>
            <a:miter lim="800000"/>
            <a:headEnd/>
            <a:tailEnd/>
          </a:ln>
        </p:spPr>
      </p:pic>
    </p:spTree>
    <p:extLst>
      <p:ext uri="{BB962C8B-B14F-4D97-AF65-F5344CB8AC3E}">
        <p14:creationId xmlns:p14="http://schemas.microsoft.com/office/powerpoint/2010/main" val="184998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0" y="0"/>
            <a:ext cx="12192000" cy="6858000"/>
          </a:xfrm>
          <a:prstGeom prst="rect">
            <a:avLst/>
          </a:prstGeom>
          <a:gradFill flip="none" rotWithShape="1">
            <a:gsLst>
              <a:gs pos="0">
                <a:srgbClr val="00B0F0">
                  <a:alpha val="80000"/>
                </a:srgbClr>
              </a:gs>
              <a:gs pos="100000">
                <a:srgbClr val="005DA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1" name="Rounded Rectangle 10"/>
          <p:cNvSpPr/>
          <p:nvPr/>
        </p:nvSpPr>
        <p:spPr>
          <a:xfrm>
            <a:off x="350874" y="924667"/>
            <a:ext cx="9740428" cy="5047335"/>
          </a:xfrm>
          <a:prstGeom prst="roundRect">
            <a:avLst>
              <a:gd name="adj" fmla="val 36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p:cNvGrpSpPr/>
          <p:nvPr/>
        </p:nvGrpSpPr>
        <p:grpSpPr>
          <a:xfrm>
            <a:off x="383569" y="1165970"/>
            <a:ext cx="2572735" cy="1685518"/>
            <a:chOff x="383569" y="1165970"/>
            <a:chExt cx="2572735" cy="1685518"/>
          </a:xfrm>
        </p:grpSpPr>
        <p:pic>
          <p:nvPicPr>
            <p:cNvPr id="16" name="Picture 15"/>
            <p:cNvPicPr>
              <a:picLocks noChangeAspect="1"/>
            </p:cNvPicPr>
            <p:nvPr/>
          </p:nvPicPr>
          <p:blipFill>
            <a:blip r:embed="rId2"/>
            <a:stretch>
              <a:fillRect/>
            </a:stretch>
          </p:blipFill>
          <p:spPr>
            <a:xfrm>
              <a:off x="383569" y="1165970"/>
              <a:ext cx="2572735" cy="1639966"/>
            </a:xfrm>
            <a:prstGeom prst="rect">
              <a:avLst/>
            </a:prstGeom>
          </p:spPr>
        </p:pic>
        <p:sp>
          <p:nvSpPr>
            <p:cNvPr id="32" name="Rectangle 31"/>
            <p:cNvSpPr/>
            <p:nvPr/>
          </p:nvSpPr>
          <p:spPr>
            <a:xfrm>
              <a:off x="994411" y="2543711"/>
              <a:ext cx="979755" cy="307777"/>
            </a:xfrm>
            <a:prstGeom prst="rect">
              <a:avLst/>
            </a:prstGeom>
          </p:spPr>
          <p:txBody>
            <a:bodyPr wrap="none">
              <a:spAutoFit/>
            </a:bodyPr>
            <a:lstStyle/>
            <a:p>
              <a:pPr algn="ctr" fontAlgn="base">
                <a:spcBef>
                  <a:spcPct val="0"/>
                </a:spcBef>
                <a:spcAft>
                  <a:spcPct val="0"/>
                </a:spcAft>
                <a:defRPr/>
              </a:pPr>
              <a:r>
                <a:rPr lang="it-IT" sz="1400" b="1" dirty="0">
                  <a:latin typeface="Arial" panose="020B0604020202020204" pitchFamily="34" charset="0"/>
                  <a:cs typeface="Arial" panose="020B0604020202020204" pitchFamily="34" charset="0"/>
                </a:rPr>
                <a:t>Steatosis</a:t>
              </a:r>
            </a:p>
          </p:txBody>
        </p:sp>
      </p:grpSp>
      <p:grpSp>
        <p:nvGrpSpPr>
          <p:cNvPr id="3" name="Group 2"/>
          <p:cNvGrpSpPr/>
          <p:nvPr/>
        </p:nvGrpSpPr>
        <p:grpSpPr>
          <a:xfrm>
            <a:off x="2810954" y="1574527"/>
            <a:ext cx="2567367" cy="2009760"/>
            <a:chOff x="2810954" y="1574527"/>
            <a:chExt cx="2567367" cy="200976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0954" y="1574527"/>
              <a:ext cx="2567367" cy="1641750"/>
            </a:xfrm>
            <a:prstGeom prst="rect">
              <a:avLst/>
            </a:prstGeom>
          </p:spPr>
        </p:pic>
        <p:sp>
          <p:nvSpPr>
            <p:cNvPr id="33" name="Rectangle 32"/>
            <p:cNvSpPr/>
            <p:nvPr/>
          </p:nvSpPr>
          <p:spPr>
            <a:xfrm>
              <a:off x="3348920" y="3061067"/>
              <a:ext cx="1356462" cy="523220"/>
            </a:xfrm>
            <a:prstGeom prst="rect">
              <a:avLst/>
            </a:prstGeom>
          </p:spPr>
          <p:txBody>
            <a:bodyPr wrap="none">
              <a:spAutoFit/>
            </a:bodyPr>
            <a:lstStyle/>
            <a:p>
              <a:pPr algn="ctr" fontAlgn="base">
                <a:spcBef>
                  <a:spcPct val="0"/>
                </a:spcBef>
                <a:spcAft>
                  <a:spcPct val="0"/>
                </a:spcAft>
                <a:defRPr/>
              </a:pPr>
              <a:r>
                <a:rPr lang="it-IT" sz="1400" b="1" dirty="0">
                  <a:latin typeface="Arial" panose="020B0604020202020204" pitchFamily="34" charset="0"/>
                  <a:cs typeface="Arial" panose="020B0604020202020204" pitchFamily="34" charset="0"/>
                </a:rPr>
                <a:t>NASH and/or </a:t>
              </a:r>
              <a:br>
                <a:rPr lang="it-IT" sz="1400" b="1" dirty="0">
                  <a:latin typeface="Arial" panose="020B0604020202020204" pitchFamily="34" charset="0"/>
                  <a:cs typeface="Arial" panose="020B0604020202020204" pitchFamily="34" charset="0"/>
                </a:rPr>
              </a:br>
              <a:r>
                <a:rPr lang="it-IT" sz="1400" b="1" dirty="0">
                  <a:latin typeface="Arial" panose="020B0604020202020204" pitchFamily="34" charset="0"/>
                  <a:cs typeface="Arial" panose="020B0604020202020204" pitchFamily="34" charset="0"/>
                </a:rPr>
                <a:t>F1-F2 fibrosis</a:t>
              </a:r>
            </a:p>
          </p:txBody>
        </p:sp>
      </p:grpSp>
      <p:grpSp>
        <p:nvGrpSpPr>
          <p:cNvPr id="18" name="Group 17"/>
          <p:cNvGrpSpPr/>
          <p:nvPr/>
        </p:nvGrpSpPr>
        <p:grpSpPr>
          <a:xfrm>
            <a:off x="5621490" y="2522609"/>
            <a:ext cx="2567365" cy="2096979"/>
            <a:chOff x="5621490" y="2522609"/>
            <a:chExt cx="2567365" cy="2096979"/>
          </a:xfrm>
        </p:grpSpPr>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1490" y="2522609"/>
              <a:ext cx="2567365" cy="1641750"/>
            </a:xfrm>
            <a:prstGeom prst="rect">
              <a:avLst/>
            </a:prstGeom>
          </p:spPr>
        </p:pic>
        <p:sp>
          <p:nvSpPr>
            <p:cNvPr id="34" name="Rectangle 33"/>
            <p:cNvSpPr/>
            <p:nvPr/>
          </p:nvSpPr>
          <p:spPr>
            <a:xfrm>
              <a:off x="6027775" y="4096368"/>
              <a:ext cx="1207382" cy="523220"/>
            </a:xfrm>
            <a:prstGeom prst="rect">
              <a:avLst/>
            </a:prstGeom>
          </p:spPr>
          <p:txBody>
            <a:bodyPr wrap="none">
              <a:spAutoFit/>
            </a:bodyPr>
            <a:lstStyle/>
            <a:p>
              <a:pPr fontAlgn="base">
                <a:spcBef>
                  <a:spcPct val="0"/>
                </a:spcBef>
                <a:spcAft>
                  <a:spcPct val="0"/>
                </a:spcAft>
                <a:defRPr/>
              </a:pPr>
              <a:r>
                <a:rPr lang="it-IT" sz="1400" b="1" dirty="0">
                  <a:latin typeface="Arial" panose="020B0604020202020204" pitchFamily="34" charset="0"/>
                  <a:cs typeface="Arial" panose="020B0604020202020204" pitchFamily="34" charset="0"/>
                </a:rPr>
                <a:t>Severe </a:t>
              </a:r>
              <a:br>
                <a:rPr lang="it-IT" sz="1400" b="1" dirty="0">
                  <a:latin typeface="Arial" panose="020B0604020202020204" pitchFamily="34" charset="0"/>
                  <a:cs typeface="Arial" panose="020B0604020202020204" pitchFamily="34" charset="0"/>
                </a:rPr>
              </a:br>
              <a:r>
                <a:rPr lang="it-IT" sz="1400" b="1" dirty="0">
                  <a:latin typeface="Arial" panose="020B0604020202020204" pitchFamily="34" charset="0"/>
                  <a:cs typeface="Arial" panose="020B0604020202020204" pitchFamily="34" charset="0"/>
                </a:rPr>
                <a:t>fibrosis (F3)</a:t>
              </a:r>
            </a:p>
          </p:txBody>
        </p:sp>
      </p:grpSp>
      <p:grpSp>
        <p:nvGrpSpPr>
          <p:cNvPr id="22" name="Group 21"/>
          <p:cNvGrpSpPr/>
          <p:nvPr/>
        </p:nvGrpSpPr>
        <p:grpSpPr>
          <a:xfrm>
            <a:off x="7561999" y="3942187"/>
            <a:ext cx="2567365" cy="1825340"/>
            <a:chOff x="7561999" y="3942187"/>
            <a:chExt cx="2567365" cy="1825340"/>
          </a:xfrm>
        </p:grpSpPr>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61999" y="3942187"/>
              <a:ext cx="2567365" cy="1641750"/>
            </a:xfrm>
            <a:prstGeom prst="rect">
              <a:avLst/>
            </a:prstGeom>
          </p:spPr>
        </p:pic>
        <p:sp>
          <p:nvSpPr>
            <p:cNvPr id="35" name="Rectangle 34"/>
            <p:cNvSpPr/>
            <p:nvPr/>
          </p:nvSpPr>
          <p:spPr>
            <a:xfrm>
              <a:off x="7815979" y="5459750"/>
              <a:ext cx="971741" cy="307777"/>
            </a:xfrm>
            <a:prstGeom prst="rect">
              <a:avLst/>
            </a:prstGeom>
          </p:spPr>
          <p:txBody>
            <a:bodyPr wrap="none">
              <a:spAutoFit/>
            </a:bodyPr>
            <a:lstStyle/>
            <a:p>
              <a:pPr algn="ctr" fontAlgn="base">
                <a:spcBef>
                  <a:spcPct val="0"/>
                </a:spcBef>
                <a:spcAft>
                  <a:spcPct val="0"/>
                </a:spcAft>
                <a:defRPr/>
              </a:pPr>
              <a:r>
                <a:rPr lang="it-IT" sz="1400" b="1" dirty="0">
                  <a:latin typeface="Arial" panose="020B0604020202020204" pitchFamily="34" charset="0"/>
                  <a:cs typeface="Arial" panose="020B0604020202020204" pitchFamily="34" charset="0"/>
                </a:rPr>
                <a:t>Cirrhosis</a:t>
              </a:r>
            </a:p>
          </p:txBody>
        </p:sp>
      </p:grpSp>
      <p:grpSp>
        <p:nvGrpSpPr>
          <p:cNvPr id="41" name="Group 40"/>
          <p:cNvGrpSpPr/>
          <p:nvPr/>
        </p:nvGrpSpPr>
        <p:grpSpPr>
          <a:xfrm>
            <a:off x="460615" y="3353652"/>
            <a:ext cx="2567365" cy="1831962"/>
            <a:chOff x="460615" y="3353652"/>
            <a:chExt cx="2567365" cy="1831962"/>
          </a:xfrm>
        </p:grpSpPr>
        <p:pic>
          <p:nvPicPr>
            <p:cNvPr id="36" name="Picture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0615" y="3543864"/>
              <a:ext cx="2567365" cy="1641750"/>
            </a:xfrm>
            <a:prstGeom prst="rect">
              <a:avLst/>
            </a:prstGeom>
          </p:spPr>
        </p:pic>
        <p:grpSp>
          <p:nvGrpSpPr>
            <p:cNvPr id="37" name="Group 36"/>
            <p:cNvGrpSpPr/>
            <p:nvPr/>
          </p:nvGrpSpPr>
          <p:grpSpPr>
            <a:xfrm>
              <a:off x="1251280" y="3353652"/>
              <a:ext cx="746669" cy="311247"/>
              <a:chOff x="2165085" y="1903111"/>
              <a:chExt cx="821336" cy="342372"/>
            </a:xfrm>
          </p:grpSpPr>
          <p:sp>
            <p:nvSpPr>
              <p:cNvPr id="38" name="Rounded Rectangle 37"/>
              <p:cNvSpPr/>
              <p:nvPr/>
            </p:nvSpPr>
            <p:spPr>
              <a:xfrm>
                <a:off x="2165085" y="1905461"/>
                <a:ext cx="821336" cy="340022"/>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39" name="Rectangle 38"/>
              <p:cNvSpPr/>
              <p:nvPr/>
            </p:nvSpPr>
            <p:spPr>
              <a:xfrm>
                <a:off x="2288655" y="1903111"/>
                <a:ext cx="574196"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HCC</a:t>
                </a:r>
              </a:p>
            </p:txBody>
          </p:sp>
        </p:grpSp>
      </p:grpSp>
      <p:grpSp>
        <p:nvGrpSpPr>
          <p:cNvPr id="23" name="Group 22"/>
          <p:cNvGrpSpPr/>
          <p:nvPr/>
        </p:nvGrpSpPr>
        <p:grpSpPr>
          <a:xfrm>
            <a:off x="2885082" y="4346401"/>
            <a:ext cx="2101309" cy="1356818"/>
            <a:chOff x="2885082" y="4346401"/>
            <a:chExt cx="2101309" cy="1356818"/>
          </a:xfrm>
        </p:grpSpPr>
        <p:pic>
          <p:nvPicPr>
            <p:cNvPr id="40" name="Picture 39"/>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885082" y="4346401"/>
              <a:ext cx="2101309" cy="1356818"/>
            </a:xfrm>
            <a:prstGeom prst="rect">
              <a:avLst/>
            </a:prstGeom>
          </p:spPr>
        </p:pic>
        <p:sp>
          <p:nvSpPr>
            <p:cNvPr id="75" name="Rectangle 74"/>
            <p:cNvSpPr/>
            <p:nvPr/>
          </p:nvSpPr>
          <p:spPr>
            <a:xfrm>
              <a:off x="2966239" y="4489008"/>
              <a:ext cx="1259427" cy="923330"/>
            </a:xfrm>
            <a:prstGeom prst="rect">
              <a:avLst/>
            </a:prstGeom>
          </p:spPr>
          <p:txBody>
            <a:bodyPr wrap="square">
              <a:spAutoFit/>
            </a:bodyPr>
            <a:lstStyle/>
            <a:p>
              <a:pPr algn="ctr" fontAlgn="base">
                <a:spcBef>
                  <a:spcPct val="0"/>
                </a:spcBef>
                <a:spcAft>
                  <a:spcPct val="0"/>
                </a:spcAft>
                <a:defRPr/>
              </a:pPr>
              <a:r>
                <a:rPr lang="it-IT" b="1" dirty="0">
                  <a:latin typeface="Arial" panose="020B0604020202020204" pitchFamily="34" charset="0"/>
                  <a:cs typeface="Arial" panose="020B0604020202020204" pitchFamily="34" charset="0"/>
                </a:rPr>
                <a:t>Liver Death/</a:t>
              </a:r>
            </a:p>
            <a:p>
              <a:pPr algn="ctr" fontAlgn="base">
                <a:spcBef>
                  <a:spcPct val="0"/>
                </a:spcBef>
                <a:spcAft>
                  <a:spcPct val="0"/>
                </a:spcAft>
                <a:defRPr/>
              </a:pPr>
              <a:r>
                <a:rPr lang="it-IT" b="1" dirty="0">
                  <a:latin typeface="Arial" panose="020B0604020202020204" pitchFamily="34" charset="0"/>
                  <a:cs typeface="Arial" panose="020B0604020202020204" pitchFamily="34" charset="0"/>
                </a:rPr>
                <a:t>OLTx</a:t>
              </a:r>
            </a:p>
          </p:txBody>
        </p:sp>
      </p:grpSp>
      <p:sp>
        <p:nvSpPr>
          <p:cNvPr id="7"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5</a:t>
            </a:fld>
            <a:endParaRPr lang="en-IN" b="1" dirty="0"/>
          </a:p>
        </p:txBody>
      </p:sp>
      <p:sp>
        <p:nvSpPr>
          <p:cNvPr id="17" name="Arc 16"/>
          <p:cNvSpPr/>
          <p:nvPr/>
        </p:nvSpPr>
        <p:spPr>
          <a:xfrm rot="19931065">
            <a:off x="-3635137" y="1786778"/>
            <a:ext cx="11106396" cy="11106396"/>
          </a:xfrm>
          <a:prstGeom prst="arc">
            <a:avLst>
              <a:gd name="adj1" fmla="val 18227967"/>
              <a:gd name="adj2" fmla="val 18699952"/>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9" name="Arc 18"/>
          <p:cNvSpPr/>
          <p:nvPr/>
        </p:nvSpPr>
        <p:spPr>
          <a:xfrm rot="20554958">
            <a:off x="-2135438" y="2069267"/>
            <a:ext cx="11106396" cy="11106396"/>
          </a:xfrm>
          <a:prstGeom prst="arc">
            <a:avLst>
              <a:gd name="adj1" fmla="val 18227967"/>
              <a:gd name="adj2" fmla="val 19051649"/>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20" name="Arc 19"/>
          <p:cNvSpPr/>
          <p:nvPr/>
        </p:nvSpPr>
        <p:spPr>
          <a:xfrm>
            <a:off x="-1126754" y="2591788"/>
            <a:ext cx="11106396" cy="11106396"/>
          </a:xfrm>
          <a:prstGeom prst="arc">
            <a:avLst>
              <a:gd name="adj1" fmla="val 18227967"/>
              <a:gd name="adj2" fmla="val 18802644"/>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nvGrpSpPr>
          <p:cNvPr id="25" name="Group 24"/>
          <p:cNvGrpSpPr/>
          <p:nvPr/>
        </p:nvGrpSpPr>
        <p:grpSpPr>
          <a:xfrm>
            <a:off x="2240482" y="2075990"/>
            <a:ext cx="746669" cy="311247"/>
            <a:chOff x="2165085" y="1903111"/>
            <a:chExt cx="821336" cy="342372"/>
          </a:xfrm>
        </p:grpSpPr>
        <p:sp>
          <p:nvSpPr>
            <p:cNvPr id="21" name="Rounded Rectangle 20"/>
            <p:cNvSpPr/>
            <p:nvPr/>
          </p:nvSpPr>
          <p:spPr>
            <a:xfrm>
              <a:off x="2165085" y="1905461"/>
              <a:ext cx="821336"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4" name="Rectangle 23"/>
            <p:cNvSpPr/>
            <p:nvPr/>
          </p:nvSpPr>
          <p:spPr>
            <a:xfrm>
              <a:off x="2174841" y="1903111"/>
              <a:ext cx="801823"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12-40%</a:t>
              </a:r>
            </a:p>
          </p:txBody>
        </p:sp>
      </p:grpSp>
      <p:grpSp>
        <p:nvGrpSpPr>
          <p:cNvPr id="26" name="Group 25"/>
          <p:cNvGrpSpPr/>
          <p:nvPr/>
        </p:nvGrpSpPr>
        <p:grpSpPr>
          <a:xfrm>
            <a:off x="4838571" y="2697774"/>
            <a:ext cx="746669" cy="311247"/>
            <a:chOff x="2165085" y="1903111"/>
            <a:chExt cx="821336" cy="342372"/>
          </a:xfrm>
        </p:grpSpPr>
        <p:sp>
          <p:nvSpPr>
            <p:cNvPr id="27" name="Rounded Rectangle 26"/>
            <p:cNvSpPr/>
            <p:nvPr/>
          </p:nvSpPr>
          <p:spPr>
            <a:xfrm>
              <a:off x="2165085" y="1905461"/>
              <a:ext cx="821336"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8" name="Rectangle 27"/>
            <p:cNvSpPr/>
            <p:nvPr/>
          </p:nvSpPr>
          <p:spPr>
            <a:xfrm>
              <a:off x="2224535" y="1903111"/>
              <a:ext cx="702435"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5-10%</a:t>
              </a:r>
            </a:p>
          </p:txBody>
        </p:sp>
      </p:grpSp>
      <p:grpSp>
        <p:nvGrpSpPr>
          <p:cNvPr id="29" name="Group 28"/>
          <p:cNvGrpSpPr/>
          <p:nvPr/>
        </p:nvGrpSpPr>
        <p:grpSpPr>
          <a:xfrm>
            <a:off x="7071746" y="3912633"/>
            <a:ext cx="746669" cy="311247"/>
            <a:chOff x="2165085" y="1903111"/>
            <a:chExt cx="821336" cy="342372"/>
          </a:xfrm>
        </p:grpSpPr>
        <p:sp>
          <p:nvSpPr>
            <p:cNvPr id="30" name="Rounded Rectangle 29"/>
            <p:cNvSpPr/>
            <p:nvPr/>
          </p:nvSpPr>
          <p:spPr>
            <a:xfrm>
              <a:off x="2165085" y="1905461"/>
              <a:ext cx="821336"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31" name="Rectangle 30"/>
            <p:cNvSpPr/>
            <p:nvPr/>
          </p:nvSpPr>
          <p:spPr>
            <a:xfrm>
              <a:off x="2224535" y="1903111"/>
              <a:ext cx="702435"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0-50%</a:t>
              </a:r>
            </a:p>
          </p:txBody>
        </p:sp>
      </p:grpSp>
      <p:sp>
        <p:nvSpPr>
          <p:cNvPr id="44" name="Arc 43"/>
          <p:cNvSpPr/>
          <p:nvPr/>
        </p:nvSpPr>
        <p:spPr>
          <a:xfrm rot="20504870">
            <a:off x="214467" y="1402592"/>
            <a:ext cx="6553354" cy="4973187"/>
          </a:xfrm>
          <a:prstGeom prst="arc">
            <a:avLst>
              <a:gd name="adj1" fmla="val 16200000"/>
              <a:gd name="adj2" fmla="val 21444068"/>
            </a:avLst>
          </a:prstGeom>
          <a:ln w="19050">
            <a:solidFill>
              <a:schemeClr val="bg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5" name="Arc 44"/>
          <p:cNvSpPr/>
          <p:nvPr/>
        </p:nvSpPr>
        <p:spPr>
          <a:xfrm rot="21322009">
            <a:off x="2257933" y="1963238"/>
            <a:ext cx="6553354" cy="4973187"/>
          </a:xfrm>
          <a:prstGeom prst="arc">
            <a:avLst>
              <a:gd name="adj1" fmla="val 15929526"/>
              <a:gd name="adj2" fmla="val 21444068"/>
            </a:avLst>
          </a:prstGeom>
          <a:ln w="19050">
            <a:solidFill>
              <a:schemeClr val="bg1">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nvGrpSpPr>
          <p:cNvPr id="46" name="Group 45"/>
          <p:cNvGrpSpPr/>
          <p:nvPr/>
        </p:nvGrpSpPr>
        <p:grpSpPr>
          <a:xfrm>
            <a:off x="4520745" y="1250586"/>
            <a:ext cx="560984" cy="311247"/>
            <a:chOff x="2267212" y="1903111"/>
            <a:chExt cx="617082" cy="342372"/>
          </a:xfrm>
        </p:grpSpPr>
        <p:sp>
          <p:nvSpPr>
            <p:cNvPr id="47" name="Rounded Rectangle 46"/>
            <p:cNvSpPr/>
            <p:nvPr/>
          </p:nvSpPr>
          <p:spPr>
            <a:xfrm>
              <a:off x="2267212" y="1905461"/>
              <a:ext cx="617082"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48" name="Rectangle 47"/>
            <p:cNvSpPr/>
            <p:nvPr/>
          </p:nvSpPr>
          <p:spPr>
            <a:xfrm>
              <a:off x="2353577" y="1903111"/>
              <a:ext cx="444352"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8%</a:t>
              </a:r>
            </a:p>
          </p:txBody>
        </p:sp>
      </p:grpSp>
      <p:grpSp>
        <p:nvGrpSpPr>
          <p:cNvPr id="49" name="Group 48"/>
          <p:cNvGrpSpPr/>
          <p:nvPr/>
        </p:nvGrpSpPr>
        <p:grpSpPr>
          <a:xfrm>
            <a:off x="7194807" y="2258504"/>
            <a:ext cx="617082" cy="311247"/>
            <a:chOff x="2236358" y="1903111"/>
            <a:chExt cx="678790" cy="342372"/>
          </a:xfrm>
        </p:grpSpPr>
        <p:sp>
          <p:nvSpPr>
            <p:cNvPr id="50" name="Rounded Rectangle 49"/>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51" name="Rectangle 50"/>
            <p:cNvSpPr/>
            <p:nvPr/>
          </p:nvSpPr>
          <p:spPr>
            <a:xfrm>
              <a:off x="2303884" y="1903111"/>
              <a:ext cx="543739"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13%</a:t>
              </a:r>
            </a:p>
          </p:txBody>
        </p:sp>
      </p:grpSp>
      <p:cxnSp>
        <p:nvCxnSpPr>
          <p:cNvPr id="53" name="Straight Arrow Connector 52"/>
          <p:cNvCxnSpPr/>
          <p:nvPr/>
        </p:nvCxnSpPr>
        <p:spPr>
          <a:xfrm flipH="1">
            <a:off x="4520745" y="5024284"/>
            <a:ext cx="3211298" cy="0"/>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2199849" y="4559099"/>
            <a:ext cx="650500" cy="288204"/>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2675981" y="3116878"/>
            <a:ext cx="520383" cy="672597"/>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4903492" y="3736831"/>
            <a:ext cx="1031306" cy="752697"/>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2613553" y="3250021"/>
            <a:ext cx="617082" cy="311247"/>
            <a:chOff x="2236358" y="1903111"/>
            <a:chExt cx="678790" cy="342372"/>
          </a:xfrm>
        </p:grpSpPr>
        <p:sp>
          <p:nvSpPr>
            <p:cNvPr id="63" name="Rounded Rectangle 62"/>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64" name="Rectangle 63"/>
            <p:cNvSpPr/>
            <p:nvPr/>
          </p:nvSpPr>
          <p:spPr>
            <a:xfrm>
              <a:off x="2303884" y="1903111"/>
              <a:ext cx="543739"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14%</a:t>
              </a:r>
            </a:p>
          </p:txBody>
        </p:sp>
      </p:grpSp>
      <p:grpSp>
        <p:nvGrpSpPr>
          <p:cNvPr id="65" name="Group 64"/>
          <p:cNvGrpSpPr/>
          <p:nvPr/>
        </p:nvGrpSpPr>
        <p:grpSpPr>
          <a:xfrm>
            <a:off x="5155755" y="3908037"/>
            <a:ext cx="617082" cy="311247"/>
            <a:chOff x="2236358" y="1903111"/>
            <a:chExt cx="678790" cy="342372"/>
          </a:xfrm>
        </p:grpSpPr>
        <p:sp>
          <p:nvSpPr>
            <p:cNvPr id="66" name="Rounded Rectangle 65"/>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67" name="Rectangle 66"/>
            <p:cNvSpPr/>
            <p:nvPr/>
          </p:nvSpPr>
          <p:spPr>
            <a:xfrm>
              <a:off x="2303884" y="1903111"/>
              <a:ext cx="543739"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25%</a:t>
              </a:r>
            </a:p>
          </p:txBody>
        </p:sp>
      </p:grpSp>
      <p:grpSp>
        <p:nvGrpSpPr>
          <p:cNvPr id="68" name="Group 67"/>
          <p:cNvGrpSpPr/>
          <p:nvPr/>
        </p:nvGrpSpPr>
        <p:grpSpPr>
          <a:xfrm>
            <a:off x="1938152" y="4812115"/>
            <a:ext cx="617082" cy="311247"/>
            <a:chOff x="2236358" y="1903111"/>
            <a:chExt cx="678790" cy="342372"/>
          </a:xfrm>
        </p:grpSpPr>
        <p:sp>
          <p:nvSpPr>
            <p:cNvPr id="69" name="Rounded Rectangle 68"/>
            <p:cNvSpPr/>
            <p:nvPr/>
          </p:nvSpPr>
          <p:spPr>
            <a:xfrm>
              <a:off x="2236358" y="1905461"/>
              <a:ext cx="678790" cy="340022"/>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70" name="Rectangle 69"/>
            <p:cNvSpPr/>
            <p:nvPr/>
          </p:nvSpPr>
          <p:spPr>
            <a:xfrm>
              <a:off x="2353577" y="1903111"/>
              <a:ext cx="444352" cy="307777"/>
            </a:xfrm>
            <a:prstGeom prst="rect">
              <a:avLst/>
            </a:prstGeom>
          </p:spPr>
          <p:txBody>
            <a:bodyPr wrap="non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7%</a:t>
              </a:r>
            </a:p>
          </p:txBody>
        </p:sp>
      </p:grpSp>
      <p:grpSp>
        <p:nvGrpSpPr>
          <p:cNvPr id="71" name="Group 70"/>
          <p:cNvGrpSpPr/>
          <p:nvPr/>
        </p:nvGrpSpPr>
        <p:grpSpPr>
          <a:xfrm>
            <a:off x="5077138" y="4739484"/>
            <a:ext cx="2394112" cy="515465"/>
            <a:chOff x="1378698" y="1808920"/>
            <a:chExt cx="2394112" cy="515465"/>
          </a:xfrm>
        </p:grpSpPr>
        <p:sp>
          <p:nvSpPr>
            <p:cNvPr id="72" name="Rounded Rectangle 71"/>
            <p:cNvSpPr/>
            <p:nvPr/>
          </p:nvSpPr>
          <p:spPr>
            <a:xfrm>
              <a:off x="1848229" y="1826559"/>
              <a:ext cx="1455048" cy="497826"/>
            </a:xfrm>
            <a:prstGeom prst="roundRect">
              <a:avLst/>
            </a:prstGeom>
            <a:solidFill>
              <a:srgbClr val="1DAEE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73" name="Rectangle 72"/>
            <p:cNvSpPr/>
            <p:nvPr/>
          </p:nvSpPr>
          <p:spPr>
            <a:xfrm>
              <a:off x="1378698" y="1808920"/>
              <a:ext cx="2394112" cy="492443"/>
            </a:xfrm>
            <a:prstGeom prst="rect">
              <a:avLst/>
            </a:prstGeom>
          </p:spPr>
          <p:txBody>
            <a:bodyPr wrap="square">
              <a:spAutoFit/>
            </a:bodyPr>
            <a:lstStyle/>
            <a:p>
              <a:pPr algn="ctr" fontAlgn="base">
                <a:spcBef>
                  <a:spcPct val="0"/>
                </a:spcBef>
                <a:spcAft>
                  <a:spcPct val="0"/>
                </a:spcAft>
                <a:defRPr/>
              </a:pPr>
              <a:r>
                <a:rPr lang="it-IT" sz="1400" b="1" dirty="0">
                  <a:solidFill>
                    <a:schemeClr val="bg1"/>
                  </a:solidFill>
                  <a:latin typeface="Arial" panose="020B0604020202020204" pitchFamily="34" charset="0"/>
                  <a:cs typeface="Arial" panose="020B0604020202020204" pitchFamily="34" charset="0"/>
                </a:rPr>
                <a:t>25-50%</a:t>
              </a:r>
            </a:p>
            <a:p>
              <a:pPr algn="ctr" fontAlgn="base">
                <a:spcBef>
                  <a:spcPct val="0"/>
                </a:spcBef>
                <a:spcAft>
                  <a:spcPct val="0"/>
                </a:spcAft>
                <a:defRPr/>
              </a:pPr>
              <a:r>
                <a:rPr lang="it-IT" sz="1100" b="1" dirty="0">
                  <a:solidFill>
                    <a:schemeClr val="bg1"/>
                  </a:solidFill>
                  <a:latin typeface="Arial" panose="020B0604020202020204" pitchFamily="34" charset="0"/>
                  <a:cs typeface="Arial" panose="020B0604020202020204" pitchFamily="34" charset="0"/>
                </a:rPr>
                <a:t>(Child’s A)</a:t>
              </a:r>
            </a:p>
          </p:txBody>
        </p:sp>
      </p:grpSp>
      <p:grpSp>
        <p:nvGrpSpPr>
          <p:cNvPr id="80" name="Group 79"/>
          <p:cNvGrpSpPr/>
          <p:nvPr/>
        </p:nvGrpSpPr>
        <p:grpSpPr>
          <a:xfrm>
            <a:off x="10169171" y="4156876"/>
            <a:ext cx="1826184" cy="1811601"/>
            <a:chOff x="10169171" y="2356115"/>
            <a:chExt cx="1826184" cy="1811601"/>
          </a:xfrm>
        </p:grpSpPr>
        <p:grpSp>
          <p:nvGrpSpPr>
            <p:cNvPr id="78" name="Group 77"/>
            <p:cNvGrpSpPr/>
            <p:nvPr/>
          </p:nvGrpSpPr>
          <p:grpSpPr>
            <a:xfrm>
              <a:off x="10258838" y="2356115"/>
              <a:ext cx="1736517" cy="1811601"/>
              <a:chOff x="10258838" y="2356115"/>
              <a:chExt cx="1736517" cy="1811601"/>
            </a:xfrm>
          </p:grpSpPr>
          <p:sp>
            <p:nvSpPr>
              <p:cNvPr id="76" name="Rounded Rectangle 75"/>
              <p:cNvSpPr/>
              <p:nvPr/>
            </p:nvSpPr>
            <p:spPr>
              <a:xfrm>
                <a:off x="10258838" y="2356115"/>
                <a:ext cx="1736517" cy="1811601"/>
              </a:xfrm>
              <a:prstGeom prst="roundRect">
                <a:avLst>
                  <a:gd name="adj" fmla="val 817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CasellaDiTesto 77">
                <a:extLst>
                  <a:ext uri="{FF2B5EF4-FFF2-40B4-BE49-F238E27FC236}">
                    <a16:creationId xmlns:a16="http://schemas.microsoft.com/office/drawing/2014/main" id="{A7EBDFBC-A264-438C-AD30-475AF690BDB8}"/>
                  </a:ext>
                </a:extLst>
              </p:cNvPr>
              <p:cNvSpPr txBox="1"/>
              <p:nvPr/>
            </p:nvSpPr>
            <p:spPr>
              <a:xfrm>
                <a:off x="10410279" y="2523251"/>
                <a:ext cx="1377772" cy="1477328"/>
              </a:xfrm>
              <a:prstGeom prst="rect">
                <a:avLst/>
              </a:prstGeom>
              <a:noFill/>
            </p:spPr>
            <p:txBody>
              <a:bodyPr wrap="square">
                <a:spAutoFit/>
              </a:bodyPr>
              <a:lstStyle/>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Ratzui</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2002</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Harrison 2003</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Fassio</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2004</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Adams 2005</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Sanyal</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2006</a:t>
                </a:r>
              </a:p>
              <a:p>
                <a:pPr marL="0" marR="0" lvl="0" indent="0" algn="r" defTabSz="914400" rtl="0" eaLnBrk="1" fontAlgn="base" latinLnBrk="0" hangingPunct="1">
                  <a:lnSpc>
                    <a:spcPts val="1800"/>
                  </a:lnSpc>
                  <a:spcBef>
                    <a:spcPct val="0"/>
                  </a:spcBef>
                  <a:spcAft>
                    <a:spcPct val="0"/>
                  </a:spcAft>
                  <a:buClrTx/>
                  <a:buSzTx/>
                  <a:buFontTx/>
                  <a:buNone/>
                  <a:tabLst/>
                  <a:defRPr/>
                </a:pPr>
                <a:r>
                  <a:rPr kumimoji="0" lang="it-IT" sz="1400"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Ekstedt</a:t>
                </a: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2006</a:t>
                </a:r>
              </a:p>
            </p:txBody>
          </p:sp>
        </p:grpSp>
        <p:sp>
          <p:nvSpPr>
            <p:cNvPr id="79" name="Isosceles Triangle 78"/>
            <p:cNvSpPr/>
            <p:nvPr/>
          </p:nvSpPr>
          <p:spPr>
            <a:xfrm rot="16200000">
              <a:off x="10028535" y="3215344"/>
              <a:ext cx="373626" cy="9235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p:cNvGrpSpPr/>
          <p:nvPr/>
        </p:nvGrpSpPr>
        <p:grpSpPr>
          <a:xfrm>
            <a:off x="1001388" y="242717"/>
            <a:ext cx="9580667" cy="541174"/>
            <a:chOff x="1001388" y="242717"/>
            <a:chExt cx="9580667" cy="541174"/>
          </a:xfrm>
        </p:grpSpPr>
        <p:sp>
          <p:nvSpPr>
            <p:cNvPr id="10" name="Rectangle 9"/>
            <p:cNvSpPr/>
            <p:nvPr/>
          </p:nvSpPr>
          <p:spPr>
            <a:xfrm>
              <a:off x="2042952" y="242717"/>
              <a:ext cx="7529626" cy="541174"/>
            </a:xfrm>
            <a:prstGeom prst="rect">
              <a:avLst/>
            </a:prstGeom>
          </p:spPr>
          <p:txBody>
            <a:bodyPr wrap="none">
              <a:spAutoFit/>
            </a:bodyPr>
            <a:lstStyle/>
            <a:p>
              <a:pPr algn="ctr" fontAlgn="base">
                <a:lnSpc>
                  <a:spcPts val="3500"/>
                </a:lnSpc>
                <a:spcBef>
                  <a:spcPct val="0"/>
                </a:spcBef>
                <a:spcAft>
                  <a:spcPct val="0"/>
                </a:spcAft>
                <a:defRPr/>
              </a:pPr>
              <a:r>
                <a:rPr lang="it-IT"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 History of NAFLD ( ~ 8-13 yrs)</a:t>
              </a:r>
            </a:p>
          </p:txBody>
        </p:sp>
        <p:cxnSp>
          <p:nvCxnSpPr>
            <p:cNvPr id="84" name="Straight Connector 83"/>
            <p:cNvCxnSpPr/>
            <p:nvPr/>
          </p:nvCxnSpPr>
          <p:spPr>
            <a:xfrm>
              <a:off x="1001388" y="501444"/>
              <a:ext cx="1041564" cy="0"/>
            </a:xfrm>
            <a:prstGeom prst="line">
              <a:avLst/>
            </a:prstGeom>
            <a:ln w="12700">
              <a:solidFill>
                <a:srgbClr val="52CDF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540491" y="501444"/>
              <a:ext cx="1041564" cy="0"/>
            </a:xfrm>
            <a:prstGeom prst="line">
              <a:avLst/>
            </a:prstGeom>
            <a:ln w="12700">
              <a:solidFill>
                <a:srgbClr val="96E1F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808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500"/>
                                        <p:tgtEl>
                                          <p:spTgt spid="44"/>
                                        </p:tgtEl>
                                      </p:cBhvr>
                                    </p:animEffect>
                                  </p:childTnLst>
                                </p:cTn>
                              </p:par>
                              <p:par>
                                <p:cTn id="45" presetID="10"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4000"/>
                            </p:stCondLst>
                            <p:childTnLst>
                              <p:par>
                                <p:cTn id="49" presetID="22" presetClass="entr" presetSubtype="1" fill="hold" grpId="0"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up)">
                                      <p:cBhvr>
                                        <p:cTn id="51" dur="500"/>
                                        <p:tgtEl>
                                          <p:spTgt spid="45"/>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4500"/>
                            </p:stCondLst>
                            <p:childTnLst>
                              <p:par>
                                <p:cTn id="56" presetID="22" presetClass="entr" presetSubtype="2" fill="hold"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500"/>
                                        <p:tgtEl>
                                          <p:spTgt spid="71"/>
                                        </p:tgtEl>
                                      </p:cBhvr>
                                    </p:animEffect>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par>
                          <p:cTn id="66" fill="hold">
                            <p:stCondLst>
                              <p:cond delay="5500"/>
                            </p:stCondLst>
                            <p:childTnLst>
                              <p:par>
                                <p:cTn id="67" presetID="22" presetClass="entr" presetSubtype="2" fill="hold" nodeType="after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right)">
                                      <p:cBhvr>
                                        <p:cTn id="69" dur="500"/>
                                        <p:tgtEl>
                                          <p:spTgt spid="54"/>
                                        </p:tgtEl>
                                      </p:cBhvr>
                                    </p:animEffect>
                                  </p:childTnLst>
                                </p:cTn>
                              </p:par>
                              <p:par>
                                <p:cTn id="70" presetID="10" presetClass="entr" presetSubtype="0"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500"/>
                                        <p:tgtEl>
                                          <p:spTgt spid="68"/>
                                        </p:tgtEl>
                                      </p:cBhvr>
                                    </p:animEffect>
                                  </p:childTnLst>
                                </p:cTn>
                              </p:par>
                            </p:childTnLst>
                          </p:cTn>
                        </p:par>
                        <p:par>
                          <p:cTn id="73" fill="hold">
                            <p:stCondLst>
                              <p:cond delay="6000"/>
                            </p:stCondLst>
                            <p:childTnLst>
                              <p:par>
                                <p:cTn id="74" presetID="10" presetClass="entr" presetSubtype="0"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childTnLst>
                          </p:cTn>
                        </p:par>
                        <p:par>
                          <p:cTn id="77" fill="hold">
                            <p:stCondLst>
                              <p:cond delay="6500"/>
                            </p:stCondLst>
                            <p:childTnLst>
                              <p:par>
                                <p:cTn id="78" presetID="22" presetClass="entr" presetSubtype="1" fill="hold" nodeType="after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wipe(up)">
                                      <p:cBhvr>
                                        <p:cTn id="80" dur="500"/>
                                        <p:tgtEl>
                                          <p:spTgt spid="58"/>
                                        </p:tgtEl>
                                      </p:cBhvr>
                                    </p:animEffect>
                                  </p:childTnLst>
                                </p:cTn>
                              </p:par>
                              <p:par>
                                <p:cTn id="81" presetID="10"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childTnLst>
                                </p:cTn>
                              </p:par>
                            </p:childTnLst>
                          </p:cTn>
                        </p:par>
                        <p:par>
                          <p:cTn id="84" fill="hold">
                            <p:stCondLst>
                              <p:cond delay="7000"/>
                            </p:stCondLst>
                            <p:childTnLst>
                              <p:par>
                                <p:cTn id="85" presetID="22" presetClass="entr" presetSubtype="1" fill="hold"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ipe(up)">
                                      <p:cBhvr>
                                        <p:cTn id="87" dur="500"/>
                                        <p:tgtEl>
                                          <p:spTgt spid="60"/>
                                        </p:tgtEl>
                                      </p:cBhvr>
                                    </p:animEffect>
                                  </p:childTnLst>
                                </p:cTn>
                              </p:par>
                              <p:par>
                                <p:cTn id="88" presetID="10" presetClass="entr" presetSubtype="0" fill="hold"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cTn>
                              </p:par>
                            </p:childTnLst>
                          </p:cTn>
                        </p:par>
                        <p:par>
                          <p:cTn id="91" fill="hold">
                            <p:stCondLst>
                              <p:cond delay="7500"/>
                            </p:stCondLst>
                            <p:childTnLst>
                              <p:par>
                                <p:cTn id="92" presetID="10" presetClass="entr" presetSubtype="0" fill="hold" nodeType="after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fade">
                                      <p:cBhvr>
                                        <p:cTn id="9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44" grpId="0" animBg="1"/>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a:srcRect/>
          <a:stretch>
            <a:fillRect/>
          </a:stretch>
        </p:blipFill>
        <p:spPr bwMode="auto">
          <a:xfrm>
            <a:off x="4224338" y="1125538"/>
            <a:ext cx="3667125" cy="4995862"/>
          </a:xfrm>
          <a:prstGeom prst="rect">
            <a:avLst/>
          </a:prstGeom>
          <a:noFill/>
          <a:ln w="9525">
            <a:noFill/>
            <a:miter lim="800000"/>
            <a:headEnd/>
            <a:tailEnd/>
          </a:ln>
        </p:spPr>
      </p:pic>
      <p:pic>
        <p:nvPicPr>
          <p:cNvPr id="77826" name="Picture 3"/>
          <p:cNvPicPr>
            <a:picLocks noChangeAspect="1" noChangeArrowheads="1"/>
          </p:cNvPicPr>
          <p:nvPr/>
        </p:nvPicPr>
        <p:blipFill>
          <a:blip r:embed="rId4"/>
          <a:srcRect/>
          <a:stretch>
            <a:fillRect/>
          </a:stretch>
        </p:blipFill>
        <p:spPr bwMode="auto">
          <a:xfrm>
            <a:off x="4367213" y="6257925"/>
            <a:ext cx="4249737" cy="239713"/>
          </a:xfrm>
          <a:prstGeom prst="rect">
            <a:avLst/>
          </a:prstGeom>
          <a:noFill/>
          <a:ln w="9525">
            <a:noFill/>
            <a:miter lim="800000"/>
            <a:headEnd/>
            <a:tailEnd/>
          </a:ln>
        </p:spPr>
      </p:pic>
      <p:pic>
        <p:nvPicPr>
          <p:cNvPr id="77827" name="Picture 4"/>
          <p:cNvPicPr>
            <a:picLocks noGrp="1" noChangeAspect="1" noChangeArrowheads="1"/>
          </p:cNvPicPr>
          <p:nvPr>
            <p:ph idx="1"/>
          </p:nvPr>
        </p:nvPicPr>
        <p:blipFill>
          <a:blip r:embed="rId5"/>
          <a:srcRect/>
          <a:stretch>
            <a:fillRect/>
          </a:stretch>
        </p:blipFill>
        <p:spPr>
          <a:xfrm>
            <a:off x="2063750" y="333375"/>
            <a:ext cx="8139113" cy="727075"/>
          </a:xfrm>
        </p:spPr>
      </p:pic>
    </p:spTree>
    <p:extLst>
      <p:ext uri="{BB962C8B-B14F-4D97-AF65-F5344CB8AC3E}">
        <p14:creationId xmlns:p14="http://schemas.microsoft.com/office/powerpoint/2010/main" val="1272874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xternal file that holds a picture, illustration, etc.&#10;Object name is bmjopen2014004973f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344" y="2261870"/>
            <a:ext cx="5355069" cy="4407634"/>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3782636" y="270883"/>
            <a:ext cx="4874485" cy="1773600"/>
          </a:xfrm>
          <a:prstGeom prst="rect">
            <a:avLst/>
          </a:prstGeom>
        </p:spPr>
      </p:pic>
      <p:pic>
        <p:nvPicPr>
          <p:cNvPr id="5" name="Immagine 4"/>
          <p:cNvPicPr>
            <a:picLocks noChangeAspect="1"/>
          </p:cNvPicPr>
          <p:nvPr/>
        </p:nvPicPr>
        <p:blipFill>
          <a:blip r:embed="rId4"/>
          <a:stretch>
            <a:fillRect/>
          </a:stretch>
        </p:blipFill>
        <p:spPr>
          <a:xfrm>
            <a:off x="4997524" y="1369359"/>
            <a:ext cx="3493279" cy="218558"/>
          </a:xfrm>
          <a:prstGeom prst="rect">
            <a:avLst/>
          </a:prstGeom>
        </p:spPr>
      </p:pic>
    </p:spTree>
    <p:extLst>
      <p:ext uri="{BB962C8B-B14F-4D97-AF65-F5344CB8AC3E}">
        <p14:creationId xmlns:p14="http://schemas.microsoft.com/office/powerpoint/2010/main" val="2000852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igure 1Carotid-Artery Intimal Medial Thickness in Patients with Nonalcoholic Fatty Liver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583" y="1339256"/>
            <a:ext cx="4187881"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809" y="404813"/>
            <a:ext cx="527160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809" y="1341439"/>
            <a:ext cx="34819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8"/>
          <p:cNvSpPr txBox="1">
            <a:spLocks noChangeArrowheads="1"/>
          </p:cNvSpPr>
          <p:nvPr/>
        </p:nvSpPr>
        <p:spPr bwMode="auto">
          <a:xfrm>
            <a:off x="2296140" y="3500439"/>
            <a:ext cx="3432353" cy="127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7" tIns="47723" rIns="95447" bIns="47723">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ea typeface="MS PGothic" pitchFamily="34" charset="-128"/>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ea typeface="MS PGothic" pitchFamily="34" charset="-128"/>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ea typeface="MS PGothic" pitchFamily="34" charset="-128"/>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ea typeface="MS PGothic" pitchFamily="34" charset="-128"/>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ea typeface="MS PGothic" pitchFamily="34" charset="-128"/>
                <a:cs typeface="Arial" charset="0"/>
              </a:defRPr>
            </a:lvl9pPr>
          </a:lstStyle>
          <a:p>
            <a:pPr defTabSz="910802" eaLnBrk="1" hangingPunct="1">
              <a:spcBef>
                <a:spcPct val="50000"/>
              </a:spcBef>
              <a:buClrTx/>
              <a:buSzTx/>
              <a:buNone/>
            </a:pPr>
            <a:r>
              <a:rPr lang="it-IT" altLang="it-IT" sz="1907" dirty="0">
                <a:solidFill>
                  <a:prstClr val="white"/>
                </a:solidFill>
              </a:rPr>
              <a:t>85 SUBJECTS WITH LIVER BIOPSY POSITIVE FOR NAFLD / NASH AND 160 HEALTHY CONTROLS</a:t>
            </a:r>
          </a:p>
        </p:txBody>
      </p:sp>
      <p:pic>
        <p:nvPicPr>
          <p:cNvPr id="9319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729" y="2276476"/>
            <a:ext cx="2403331"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247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30078" y="5443714"/>
            <a:ext cx="10515600" cy="711835"/>
          </a:xfrm>
        </p:spPr>
        <p:txBody>
          <a:bodyPr>
            <a:normAutofit/>
          </a:bodyPr>
          <a:lstStyle/>
          <a:p>
            <a:r>
              <a:rPr lang="it-IT" sz="1800" dirty="0">
                <a:solidFill>
                  <a:schemeClr val="bg2">
                    <a:lumMod val="10000"/>
                  </a:schemeClr>
                </a:solidFill>
                <a:effectLst>
                  <a:outerShdw blurRad="38100" dist="38100" dir="2700000" algn="tl">
                    <a:srgbClr val="000000">
                      <a:alpha val="43137"/>
                    </a:srgbClr>
                  </a:outerShdw>
                </a:effectLst>
                <a:latin typeface="+mn-lt"/>
              </a:rPr>
              <a:t>Baratta et al. FIB-4 and NFS </a:t>
            </a:r>
            <a:r>
              <a:rPr lang="it-IT" sz="1800" dirty="0" err="1">
                <a:solidFill>
                  <a:schemeClr val="bg2">
                    <a:lumMod val="10000"/>
                  </a:schemeClr>
                </a:solidFill>
                <a:effectLst>
                  <a:outerShdw blurRad="38100" dist="38100" dir="2700000" algn="tl">
                    <a:srgbClr val="000000">
                      <a:alpha val="43137"/>
                    </a:srgbClr>
                  </a:outerShdw>
                </a:effectLst>
                <a:latin typeface="+mn-lt"/>
              </a:rPr>
              <a:t>predict</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incident</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cardiovascular</a:t>
            </a:r>
            <a:r>
              <a:rPr lang="it-IT" sz="1800" dirty="0">
                <a:solidFill>
                  <a:schemeClr val="bg2">
                    <a:lumMod val="10000"/>
                  </a:schemeClr>
                </a:solidFill>
                <a:effectLst>
                  <a:outerShdw blurRad="38100" dist="38100" dir="2700000" algn="tl">
                    <a:srgbClr val="000000">
                      <a:alpha val="43137"/>
                    </a:srgbClr>
                  </a:outerShdw>
                </a:effectLst>
                <a:latin typeface="+mn-lt"/>
              </a:rPr>
              <a:t> events in non </a:t>
            </a:r>
            <a:r>
              <a:rPr lang="it-IT" sz="1800" dirty="0" err="1">
                <a:solidFill>
                  <a:schemeClr val="bg2">
                    <a:lumMod val="10000"/>
                  </a:schemeClr>
                </a:solidFill>
                <a:effectLst>
                  <a:outerShdw blurRad="38100" dist="38100" dir="2700000" algn="tl">
                    <a:srgbClr val="000000">
                      <a:alpha val="43137"/>
                    </a:srgbClr>
                  </a:outerShdw>
                </a:effectLst>
                <a:latin typeface="+mn-lt"/>
              </a:rPr>
              <a:t>alcoholic</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fatty</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liver</a:t>
            </a:r>
            <a:r>
              <a:rPr lang="it-IT" sz="1800" dirty="0">
                <a:solidFill>
                  <a:schemeClr val="bg2">
                    <a:lumMod val="10000"/>
                  </a:schemeClr>
                </a:solidFill>
                <a:effectLst>
                  <a:outerShdw blurRad="38100" dist="38100" dir="2700000" algn="tl">
                    <a:srgbClr val="000000">
                      <a:alpha val="43137"/>
                    </a:srgbClr>
                  </a:outerShdw>
                </a:effectLst>
                <a:latin typeface="+mn-lt"/>
              </a:rPr>
              <a:t> </a:t>
            </a:r>
            <a:r>
              <a:rPr lang="it-IT" sz="1800" dirty="0" err="1">
                <a:solidFill>
                  <a:schemeClr val="bg2">
                    <a:lumMod val="10000"/>
                  </a:schemeClr>
                </a:solidFill>
                <a:effectLst>
                  <a:outerShdw blurRad="38100" dist="38100" dir="2700000" algn="tl">
                    <a:srgbClr val="000000">
                      <a:alpha val="43137"/>
                    </a:srgbClr>
                  </a:outerShdw>
                </a:effectLst>
                <a:latin typeface="+mn-lt"/>
              </a:rPr>
              <a:t>disease</a:t>
            </a:r>
            <a:r>
              <a:rPr lang="it-IT" sz="1800" dirty="0">
                <a:solidFill>
                  <a:schemeClr val="bg2">
                    <a:lumMod val="10000"/>
                  </a:schemeClr>
                </a:solidFill>
                <a:effectLst>
                  <a:outerShdw blurRad="38100" dist="38100" dir="2700000" algn="tl">
                    <a:srgbClr val="000000">
                      <a:alpha val="43137"/>
                    </a:srgbClr>
                  </a:outerShdw>
                </a:effectLst>
                <a:latin typeface="+mn-lt"/>
              </a:rPr>
              <a:t>. </a:t>
            </a:r>
            <a:br>
              <a:rPr lang="it-IT" sz="1800" dirty="0">
                <a:solidFill>
                  <a:schemeClr val="bg2">
                    <a:lumMod val="10000"/>
                  </a:schemeClr>
                </a:solidFill>
                <a:effectLst>
                  <a:outerShdw blurRad="38100" dist="38100" dir="2700000" algn="tl">
                    <a:srgbClr val="000000">
                      <a:alpha val="43137"/>
                    </a:srgbClr>
                  </a:outerShdw>
                </a:effectLst>
                <a:latin typeface="+mn-lt"/>
              </a:rPr>
            </a:br>
            <a:r>
              <a:rPr lang="it-IT" sz="1600" dirty="0" err="1">
                <a:solidFill>
                  <a:schemeClr val="bg2">
                    <a:lumMod val="10000"/>
                  </a:schemeClr>
                </a:solidFill>
                <a:effectLst>
                  <a:outerShdw blurRad="38100" dist="38100" dir="2700000" algn="tl">
                    <a:srgbClr val="000000">
                      <a:alpha val="43137"/>
                    </a:srgbClr>
                  </a:outerShdw>
                </a:effectLst>
                <a:latin typeface="+mn-lt"/>
              </a:rPr>
              <a:t>Clinical</a:t>
            </a:r>
            <a:r>
              <a:rPr lang="it-IT" sz="1600" dirty="0">
                <a:solidFill>
                  <a:schemeClr val="bg2">
                    <a:lumMod val="10000"/>
                  </a:schemeClr>
                </a:solidFill>
                <a:effectLst>
                  <a:outerShdw blurRad="38100" dist="38100" dir="2700000" algn="tl">
                    <a:srgbClr val="000000">
                      <a:alpha val="43137"/>
                    </a:srgbClr>
                  </a:outerShdw>
                </a:effectLst>
                <a:latin typeface="+mn-lt"/>
              </a:rPr>
              <a:t> </a:t>
            </a:r>
            <a:r>
              <a:rPr lang="it-IT" sz="1600" dirty="0" err="1">
                <a:solidFill>
                  <a:schemeClr val="bg2">
                    <a:lumMod val="10000"/>
                  </a:schemeClr>
                </a:solidFill>
                <a:effectLst>
                  <a:outerShdw blurRad="38100" dist="38100" dir="2700000" algn="tl">
                    <a:srgbClr val="000000">
                      <a:alpha val="43137"/>
                    </a:srgbClr>
                  </a:outerShdw>
                </a:effectLst>
                <a:latin typeface="+mn-lt"/>
              </a:rPr>
              <a:t>Gastroenterology</a:t>
            </a:r>
            <a:r>
              <a:rPr lang="it-IT" sz="1600" dirty="0">
                <a:solidFill>
                  <a:schemeClr val="bg2">
                    <a:lumMod val="10000"/>
                  </a:schemeClr>
                </a:solidFill>
                <a:effectLst>
                  <a:outerShdw blurRad="38100" dist="38100" dir="2700000" algn="tl">
                    <a:srgbClr val="000000">
                      <a:alpha val="43137"/>
                    </a:srgbClr>
                  </a:outerShdw>
                </a:effectLst>
                <a:latin typeface="+mn-lt"/>
              </a:rPr>
              <a:t> </a:t>
            </a:r>
            <a:r>
              <a:rPr lang="it-IT" sz="1600" dirty="0" err="1">
                <a:solidFill>
                  <a:schemeClr val="bg2">
                    <a:lumMod val="10000"/>
                  </a:schemeClr>
                </a:solidFill>
                <a:effectLst>
                  <a:outerShdw blurRad="38100" dist="38100" dir="2700000" algn="tl">
                    <a:srgbClr val="000000">
                      <a:alpha val="43137"/>
                    </a:srgbClr>
                  </a:outerShdw>
                </a:effectLst>
                <a:latin typeface="+mn-lt"/>
              </a:rPr>
              <a:t>Hepatology</a:t>
            </a:r>
            <a:r>
              <a:rPr lang="it-IT" sz="1600" dirty="0">
                <a:solidFill>
                  <a:schemeClr val="bg2">
                    <a:lumMod val="10000"/>
                  </a:schemeClr>
                </a:solidFill>
                <a:effectLst>
                  <a:outerShdw blurRad="38100" dist="38100" dir="2700000" algn="tl">
                    <a:srgbClr val="000000">
                      <a:alpha val="43137"/>
                    </a:srgbClr>
                  </a:outerShdw>
                </a:effectLst>
                <a:latin typeface="+mn-lt"/>
              </a:rPr>
              <a:t> 2020</a:t>
            </a:r>
            <a:endParaRPr lang="it-IT" sz="1800" dirty="0">
              <a:solidFill>
                <a:schemeClr val="bg2">
                  <a:lumMod val="10000"/>
                </a:schemeClr>
              </a:solidFill>
              <a:effectLst>
                <a:outerShdw blurRad="38100" dist="38100" dir="2700000" algn="tl">
                  <a:srgbClr val="000000">
                    <a:alpha val="43137"/>
                  </a:srgbClr>
                </a:outerShdw>
              </a:effectLst>
              <a:latin typeface="+mn-lt"/>
            </a:endParaRPr>
          </a:p>
        </p:txBody>
      </p:sp>
      <p:pic>
        <p:nvPicPr>
          <p:cNvPr id="4" name="Immagine 3"/>
          <p:cNvPicPr>
            <a:picLocks noChangeAspect="1"/>
          </p:cNvPicPr>
          <p:nvPr/>
        </p:nvPicPr>
        <p:blipFill>
          <a:blip r:embed="rId2" cstate="print"/>
          <a:stretch>
            <a:fillRect/>
          </a:stretch>
        </p:blipFill>
        <p:spPr>
          <a:xfrm>
            <a:off x="402662" y="1503988"/>
            <a:ext cx="5585216" cy="3188005"/>
          </a:xfrm>
          <a:prstGeom prst="rect">
            <a:avLst/>
          </a:prstGeom>
        </p:spPr>
      </p:pic>
      <p:pic>
        <p:nvPicPr>
          <p:cNvPr id="5" name="Immagine 4"/>
          <p:cNvPicPr>
            <a:picLocks noChangeAspect="1"/>
          </p:cNvPicPr>
          <p:nvPr/>
        </p:nvPicPr>
        <p:blipFill>
          <a:blip r:embed="rId3" cstate="print"/>
          <a:stretch>
            <a:fillRect/>
          </a:stretch>
        </p:blipFill>
        <p:spPr>
          <a:xfrm>
            <a:off x="6216602" y="1503989"/>
            <a:ext cx="5624878" cy="3188005"/>
          </a:xfrm>
          <a:prstGeom prst="rect">
            <a:avLst/>
          </a:prstGeom>
        </p:spPr>
      </p:pic>
    </p:spTree>
    <p:extLst>
      <p:ext uri="{BB962C8B-B14F-4D97-AF65-F5344CB8AC3E}">
        <p14:creationId xmlns:p14="http://schemas.microsoft.com/office/powerpoint/2010/main" val="1603733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541338"/>
          </a:xfrm>
        </p:spPr>
        <p:txBody>
          <a:bodyPr rtlCol="0">
            <a:normAutofit fontScale="90000"/>
          </a:bodyPr>
          <a:lstStyle/>
          <a:p>
            <a:pPr algn="ctr" eaLnBrk="1" fontAlgn="auto" hangingPunct="1">
              <a:spcAft>
                <a:spcPts val="0"/>
              </a:spcAft>
              <a:defRPr/>
            </a:pPr>
            <a:r>
              <a:rPr lang="it-IT" sz="3200" dirty="0" err="1">
                <a:solidFill>
                  <a:schemeClr val="bg1"/>
                </a:solidFill>
                <a:effectLst>
                  <a:outerShdw blurRad="38100" dist="38100" dir="2700000" algn="tl">
                    <a:srgbClr val="000000">
                      <a:alpha val="43137"/>
                    </a:srgbClr>
                  </a:outerShdw>
                </a:effectLst>
              </a:rPr>
              <a:t>Longitudinal</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studies</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assessing</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cardiovascular</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risk</a:t>
            </a:r>
            <a:r>
              <a:rPr lang="it-IT" sz="3200" dirty="0">
                <a:solidFill>
                  <a:schemeClr val="bg1"/>
                </a:solidFill>
                <a:effectLst>
                  <a:outerShdw blurRad="38100" dist="38100" dir="2700000" algn="tl">
                    <a:srgbClr val="000000">
                      <a:alpha val="43137"/>
                    </a:srgbClr>
                  </a:outerShdw>
                </a:effectLst>
              </a:rPr>
              <a:t> in </a:t>
            </a:r>
            <a:br>
              <a:rPr lang="it-IT" sz="3200" dirty="0">
                <a:solidFill>
                  <a:schemeClr val="bg1"/>
                </a:solidFill>
                <a:effectLst>
                  <a:outerShdw blurRad="38100" dist="38100" dir="2700000" algn="tl">
                    <a:srgbClr val="000000">
                      <a:alpha val="43137"/>
                    </a:srgbClr>
                  </a:outerShdw>
                </a:effectLst>
              </a:rPr>
            </a:br>
            <a:r>
              <a:rPr lang="it-IT" sz="3200" dirty="0">
                <a:solidFill>
                  <a:schemeClr val="bg1"/>
                </a:solidFill>
                <a:effectLst>
                  <a:outerShdw blurRad="38100" dist="38100" dir="2700000" algn="tl">
                    <a:srgbClr val="000000">
                      <a:alpha val="43137"/>
                    </a:srgbClr>
                  </a:outerShdw>
                </a:effectLst>
              </a:rPr>
              <a:t>non </a:t>
            </a:r>
            <a:r>
              <a:rPr lang="it-IT" sz="3200" dirty="0" err="1">
                <a:solidFill>
                  <a:schemeClr val="bg1"/>
                </a:solidFill>
                <a:effectLst>
                  <a:outerShdw blurRad="38100" dist="38100" dir="2700000" algn="tl">
                    <a:srgbClr val="000000">
                      <a:alpha val="43137"/>
                    </a:srgbClr>
                  </a:outerShdw>
                </a:effectLst>
              </a:rPr>
              <a:t>alcoholic</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fatty</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liver</a:t>
            </a:r>
            <a:r>
              <a:rPr lang="it-IT" sz="3200" dirty="0">
                <a:solidFill>
                  <a:schemeClr val="bg1"/>
                </a:solidFill>
                <a:effectLst>
                  <a:outerShdw blurRad="38100" dist="38100" dir="2700000" algn="tl">
                    <a:srgbClr val="000000">
                      <a:alpha val="43137"/>
                    </a:srgbClr>
                  </a:outerShdw>
                </a:effectLst>
              </a:rPr>
              <a:t> </a:t>
            </a:r>
            <a:r>
              <a:rPr lang="it-IT" sz="3200" dirty="0" err="1">
                <a:solidFill>
                  <a:schemeClr val="bg1"/>
                </a:solidFill>
                <a:effectLst>
                  <a:outerShdw blurRad="38100" dist="38100" dir="2700000" algn="tl">
                    <a:srgbClr val="000000">
                      <a:alpha val="43137"/>
                    </a:srgbClr>
                  </a:outerShdw>
                </a:effectLst>
              </a:rPr>
              <a:t>disease</a:t>
            </a:r>
            <a:endParaRPr lang="it-IT" sz="3200" dirty="0">
              <a:solidFill>
                <a:schemeClr val="bg1"/>
              </a:solidFill>
              <a:effectLst>
                <a:outerShdw blurRad="38100" dist="38100" dir="2700000" algn="tl">
                  <a:srgbClr val="000000">
                    <a:alpha val="43137"/>
                  </a:srgbClr>
                </a:outerShdw>
              </a:effectLst>
            </a:endParaRPr>
          </a:p>
        </p:txBody>
      </p:sp>
      <p:pic>
        <p:nvPicPr>
          <p:cNvPr id="68610" name="Picture 3"/>
          <p:cNvPicPr>
            <a:picLocks noChangeAspect="1" noChangeArrowheads="1"/>
          </p:cNvPicPr>
          <p:nvPr/>
        </p:nvPicPr>
        <p:blipFill>
          <a:blip r:embed="rId2" cstate="print"/>
          <a:srcRect/>
          <a:stretch>
            <a:fillRect/>
          </a:stretch>
        </p:blipFill>
        <p:spPr bwMode="auto">
          <a:xfrm>
            <a:off x="960438" y="1365250"/>
            <a:ext cx="10436225" cy="5040313"/>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811" r="8770"/>
          <a:stretch/>
        </p:blipFill>
        <p:spPr bwMode="auto">
          <a:xfrm>
            <a:off x="6109402" y="4691236"/>
            <a:ext cx="1566954" cy="12066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ttangolo 3"/>
          <p:cNvSpPr/>
          <p:nvPr/>
        </p:nvSpPr>
        <p:spPr>
          <a:xfrm>
            <a:off x="1776504" y="3385478"/>
            <a:ext cx="2160240" cy="720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a:solidFill>
                  <a:srgbClr val="000000"/>
                </a:solidFill>
                <a:latin typeface="Calibri"/>
              </a:rPr>
              <a:t>Risk </a:t>
            </a:r>
            <a:r>
              <a:rPr lang="it-IT" sz="1200" b="1" dirty="0" err="1">
                <a:solidFill>
                  <a:srgbClr val="000000"/>
                </a:solidFill>
                <a:latin typeface="Calibri"/>
              </a:rPr>
              <a:t>factors</a:t>
            </a:r>
            <a:endParaRPr lang="it-IT" sz="1200" b="1" dirty="0">
              <a:solidFill>
                <a:srgbClr val="000000"/>
              </a:solidFill>
              <a:latin typeface="Calibri"/>
            </a:endParaRPr>
          </a:p>
          <a:p>
            <a:pPr algn="ctr" defTabSz="914400"/>
            <a:r>
              <a:rPr lang="it-IT" sz="1200" b="1" dirty="0">
                <a:solidFill>
                  <a:srgbClr val="000000"/>
                </a:solidFill>
                <a:latin typeface="Calibri"/>
              </a:rPr>
              <a:t>(</a:t>
            </a:r>
            <a:r>
              <a:rPr lang="it-IT" sz="1200" b="1" dirty="0" err="1">
                <a:solidFill>
                  <a:srgbClr val="000000"/>
                </a:solidFill>
                <a:latin typeface="Calibri"/>
              </a:rPr>
              <a:t>Hypertension</a:t>
            </a:r>
            <a:r>
              <a:rPr lang="it-IT" sz="1200" b="1" dirty="0">
                <a:solidFill>
                  <a:srgbClr val="000000"/>
                </a:solidFill>
                <a:latin typeface="Calibri"/>
              </a:rPr>
              <a:t>, </a:t>
            </a:r>
            <a:r>
              <a:rPr lang="it-IT" sz="1200" b="1" dirty="0" err="1">
                <a:solidFill>
                  <a:srgbClr val="000000"/>
                </a:solidFill>
                <a:latin typeface="Calibri"/>
              </a:rPr>
              <a:t>diabetes</a:t>
            </a:r>
            <a:r>
              <a:rPr lang="it-IT" sz="1200" b="1" dirty="0">
                <a:solidFill>
                  <a:srgbClr val="000000"/>
                </a:solidFill>
                <a:latin typeface="Calibri"/>
              </a:rPr>
              <a:t>, </a:t>
            </a:r>
            <a:r>
              <a:rPr lang="it-IT" sz="1200" b="1" dirty="0" err="1">
                <a:solidFill>
                  <a:srgbClr val="000000"/>
                </a:solidFill>
                <a:latin typeface="Calibri"/>
              </a:rPr>
              <a:t>dyslipidaemia</a:t>
            </a:r>
            <a:r>
              <a:rPr lang="it-IT" sz="1200" b="1" dirty="0">
                <a:solidFill>
                  <a:srgbClr val="000000"/>
                </a:solidFill>
                <a:latin typeface="Calibri"/>
              </a:rPr>
              <a:t>, </a:t>
            </a:r>
            <a:r>
              <a:rPr lang="it-IT" sz="1200" b="1" dirty="0" err="1">
                <a:solidFill>
                  <a:srgbClr val="000000"/>
                </a:solidFill>
                <a:latin typeface="Calibri"/>
              </a:rPr>
              <a:t>metabolic</a:t>
            </a:r>
            <a:r>
              <a:rPr lang="it-IT" sz="1200" b="1" dirty="0">
                <a:solidFill>
                  <a:srgbClr val="000000"/>
                </a:solidFill>
                <a:latin typeface="Calibri"/>
              </a:rPr>
              <a:t> </a:t>
            </a:r>
            <a:r>
              <a:rPr lang="it-IT" sz="1200" b="1" dirty="0" err="1">
                <a:solidFill>
                  <a:srgbClr val="000000"/>
                </a:solidFill>
                <a:latin typeface="Calibri"/>
              </a:rPr>
              <a:t>syndrome</a:t>
            </a:r>
            <a:r>
              <a:rPr lang="it-IT" sz="1200" b="1" dirty="0">
                <a:solidFill>
                  <a:srgbClr val="000000"/>
                </a:solidFill>
                <a:latin typeface="Calibri"/>
              </a:rPr>
              <a:t>, PAD, OSAS)</a:t>
            </a:r>
          </a:p>
        </p:txBody>
      </p:sp>
      <p:cxnSp>
        <p:nvCxnSpPr>
          <p:cNvPr id="6" name="Connettore 2 5"/>
          <p:cNvCxnSpPr>
            <a:stCxn id="4" idx="3"/>
          </p:cNvCxnSpPr>
          <p:nvPr/>
        </p:nvCxnSpPr>
        <p:spPr>
          <a:xfrm>
            <a:off x="3936744" y="3745518"/>
            <a:ext cx="576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4512808" y="3501009"/>
            <a:ext cx="1800200" cy="4890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Unbalance</a:t>
            </a:r>
            <a:r>
              <a:rPr lang="it-IT" sz="1200" b="1" dirty="0">
                <a:solidFill>
                  <a:srgbClr val="000000"/>
                </a:solidFill>
                <a:latin typeface="Calibri"/>
              </a:rPr>
              <a:t> Pro-</a:t>
            </a:r>
            <a:r>
              <a:rPr lang="it-IT" sz="1200" b="1" dirty="0" err="1">
                <a:solidFill>
                  <a:srgbClr val="000000"/>
                </a:solidFill>
                <a:latin typeface="Calibri"/>
              </a:rPr>
              <a:t>oxidants</a:t>
            </a:r>
            <a:r>
              <a:rPr lang="it-IT" sz="1200" b="1" dirty="0">
                <a:solidFill>
                  <a:srgbClr val="000000"/>
                </a:solidFill>
                <a:latin typeface="Calibri"/>
              </a:rPr>
              <a:t> /Anti-</a:t>
            </a:r>
            <a:r>
              <a:rPr lang="it-IT" sz="1200" b="1" dirty="0" err="1">
                <a:solidFill>
                  <a:srgbClr val="000000"/>
                </a:solidFill>
                <a:latin typeface="Calibri"/>
              </a:rPr>
              <a:t>oxidants</a:t>
            </a:r>
            <a:endParaRPr lang="it-IT" sz="1200" b="1" dirty="0">
              <a:solidFill>
                <a:srgbClr val="000000"/>
              </a:solidFill>
              <a:latin typeface="Calibri"/>
            </a:endParaRPr>
          </a:p>
        </p:txBody>
      </p:sp>
      <p:sp>
        <p:nvSpPr>
          <p:cNvPr id="9" name="Rettangolo 8"/>
          <p:cNvSpPr/>
          <p:nvPr/>
        </p:nvSpPr>
        <p:spPr>
          <a:xfrm>
            <a:off x="7769460" y="1196752"/>
            <a:ext cx="1368152" cy="360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Lipid</a:t>
            </a:r>
            <a:r>
              <a:rPr lang="it-IT" sz="1200" b="1" dirty="0">
                <a:solidFill>
                  <a:srgbClr val="000000"/>
                </a:solidFill>
                <a:latin typeface="Calibri"/>
              </a:rPr>
              <a:t> </a:t>
            </a:r>
            <a:r>
              <a:rPr lang="it-IT" sz="1200" b="1" dirty="0" err="1">
                <a:solidFill>
                  <a:srgbClr val="000000"/>
                </a:solidFill>
                <a:latin typeface="Calibri"/>
              </a:rPr>
              <a:t>peroxidation</a:t>
            </a:r>
            <a:endParaRPr lang="it-IT" sz="1200" b="1" dirty="0">
              <a:solidFill>
                <a:srgbClr val="000000"/>
              </a:solidFill>
              <a:latin typeface="Calibri"/>
            </a:endParaRPr>
          </a:p>
        </p:txBody>
      </p:sp>
      <p:sp>
        <p:nvSpPr>
          <p:cNvPr id="11" name="Rettangolo 10"/>
          <p:cNvSpPr/>
          <p:nvPr/>
        </p:nvSpPr>
        <p:spPr>
          <a:xfrm>
            <a:off x="7788210" y="2009420"/>
            <a:ext cx="1368152" cy="7715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Inflammation</a:t>
            </a:r>
            <a:r>
              <a:rPr lang="it-IT" sz="1200" b="1" dirty="0">
                <a:solidFill>
                  <a:srgbClr val="000000"/>
                </a:solidFill>
                <a:latin typeface="Calibri"/>
              </a:rPr>
              <a:t> and </a:t>
            </a:r>
            <a:r>
              <a:rPr lang="it-IT" sz="1200" b="1" dirty="0" err="1">
                <a:solidFill>
                  <a:srgbClr val="000000"/>
                </a:solidFill>
                <a:latin typeface="Calibri"/>
              </a:rPr>
              <a:t>activation</a:t>
            </a:r>
            <a:r>
              <a:rPr lang="it-IT" sz="1200" b="1" dirty="0">
                <a:solidFill>
                  <a:srgbClr val="000000"/>
                </a:solidFill>
                <a:latin typeface="Calibri"/>
              </a:rPr>
              <a:t> of stellate </a:t>
            </a:r>
            <a:r>
              <a:rPr lang="it-IT" sz="1200" b="1" dirty="0" err="1">
                <a:solidFill>
                  <a:srgbClr val="000000"/>
                </a:solidFill>
                <a:latin typeface="Calibri"/>
              </a:rPr>
              <a:t>cells</a:t>
            </a:r>
            <a:endParaRPr lang="it-IT" sz="1200" b="1" dirty="0">
              <a:solidFill>
                <a:srgbClr val="000000"/>
              </a:solidFill>
              <a:latin typeface="Calibri"/>
            </a:endParaRPr>
          </a:p>
        </p:txBody>
      </p:sp>
      <p:sp>
        <p:nvSpPr>
          <p:cNvPr id="12" name="Rettangolo 11"/>
          <p:cNvSpPr/>
          <p:nvPr/>
        </p:nvSpPr>
        <p:spPr>
          <a:xfrm>
            <a:off x="9320600" y="1628800"/>
            <a:ext cx="1185164" cy="3103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a:solidFill>
                  <a:srgbClr val="000000"/>
                </a:solidFill>
                <a:latin typeface="Calibri"/>
              </a:rPr>
              <a:t>NAFLD/NASH</a:t>
            </a:r>
          </a:p>
        </p:txBody>
      </p:sp>
      <p:sp>
        <p:nvSpPr>
          <p:cNvPr id="13" name="Rettangolo 12"/>
          <p:cNvSpPr/>
          <p:nvPr/>
        </p:nvSpPr>
        <p:spPr>
          <a:xfrm>
            <a:off x="7824192" y="4509120"/>
            <a:ext cx="1386902" cy="925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Activation</a:t>
            </a:r>
            <a:r>
              <a:rPr lang="it-IT" sz="1200" b="1" dirty="0">
                <a:solidFill>
                  <a:srgbClr val="000000"/>
                </a:solidFill>
                <a:latin typeface="Calibri"/>
              </a:rPr>
              <a:t> of </a:t>
            </a:r>
            <a:r>
              <a:rPr lang="it-IT" sz="1200" b="1" dirty="0" err="1">
                <a:solidFill>
                  <a:srgbClr val="000000"/>
                </a:solidFill>
                <a:latin typeface="Calibri"/>
              </a:rPr>
              <a:t>monocyte</a:t>
            </a:r>
            <a:r>
              <a:rPr lang="it-IT" sz="1200" b="1" dirty="0">
                <a:solidFill>
                  <a:srgbClr val="000000"/>
                </a:solidFill>
                <a:latin typeface="Calibri"/>
              </a:rPr>
              <a:t>/ </a:t>
            </a:r>
            <a:r>
              <a:rPr lang="it-IT" sz="1200" b="1" dirty="0" err="1">
                <a:solidFill>
                  <a:srgbClr val="000000"/>
                </a:solidFill>
                <a:latin typeface="Calibri"/>
              </a:rPr>
              <a:t>macrophages</a:t>
            </a:r>
            <a:endParaRPr lang="it-IT" sz="1200" b="1" dirty="0">
              <a:solidFill>
                <a:srgbClr val="000000"/>
              </a:solidFill>
              <a:latin typeface="Calibri"/>
            </a:endParaRPr>
          </a:p>
          <a:p>
            <a:pPr algn="ctr" defTabSz="914400"/>
            <a:r>
              <a:rPr lang="it-IT" sz="1200" b="1" dirty="0" err="1">
                <a:solidFill>
                  <a:srgbClr val="000000"/>
                </a:solidFill>
                <a:latin typeface="Calibri"/>
              </a:rPr>
              <a:t>Oxidation</a:t>
            </a:r>
            <a:r>
              <a:rPr lang="it-IT" sz="1200" b="1" dirty="0">
                <a:solidFill>
                  <a:srgbClr val="000000"/>
                </a:solidFill>
                <a:latin typeface="Calibri"/>
              </a:rPr>
              <a:t> of LDL</a:t>
            </a:r>
          </a:p>
        </p:txBody>
      </p:sp>
      <p:sp>
        <p:nvSpPr>
          <p:cNvPr id="14" name="Rettangolo 13"/>
          <p:cNvSpPr/>
          <p:nvPr/>
        </p:nvSpPr>
        <p:spPr>
          <a:xfrm>
            <a:off x="7834061" y="5896039"/>
            <a:ext cx="1367165" cy="5554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err="1">
                <a:solidFill>
                  <a:srgbClr val="000000"/>
                </a:solidFill>
                <a:latin typeface="Calibri"/>
              </a:rPr>
              <a:t>Endotelial</a:t>
            </a:r>
            <a:r>
              <a:rPr lang="it-IT" sz="1200" b="1" dirty="0">
                <a:solidFill>
                  <a:srgbClr val="000000"/>
                </a:solidFill>
                <a:latin typeface="Calibri"/>
              </a:rPr>
              <a:t> </a:t>
            </a:r>
            <a:r>
              <a:rPr lang="it-IT" sz="1200" b="1" dirty="0" err="1">
                <a:solidFill>
                  <a:srgbClr val="000000"/>
                </a:solidFill>
                <a:latin typeface="Calibri"/>
              </a:rPr>
              <a:t>dysfunction</a:t>
            </a:r>
            <a:endParaRPr lang="it-IT" sz="1200" b="1" dirty="0">
              <a:solidFill>
                <a:srgbClr val="000000"/>
              </a:solidFill>
              <a:latin typeface="Calibri"/>
            </a:endParaRPr>
          </a:p>
          <a:p>
            <a:pPr algn="ctr" defTabSz="914400"/>
            <a:r>
              <a:rPr lang="it-IT" sz="1200" b="1" dirty="0" err="1">
                <a:solidFill>
                  <a:srgbClr val="000000"/>
                </a:solidFill>
                <a:latin typeface="Calibri"/>
              </a:rPr>
              <a:t>Atherosclerosis</a:t>
            </a:r>
            <a:endParaRPr lang="it-IT" sz="1200" b="1" dirty="0">
              <a:solidFill>
                <a:srgbClr val="000000"/>
              </a:solidFill>
              <a:latin typeface="Calibri"/>
            </a:endParaRPr>
          </a:p>
        </p:txBody>
      </p:sp>
      <p:sp>
        <p:nvSpPr>
          <p:cNvPr id="15" name="Rettangolo 14"/>
          <p:cNvSpPr/>
          <p:nvPr/>
        </p:nvSpPr>
        <p:spPr>
          <a:xfrm>
            <a:off x="9366188" y="5489372"/>
            <a:ext cx="1185164" cy="3103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200" b="1" dirty="0">
                <a:solidFill>
                  <a:srgbClr val="000000"/>
                </a:solidFill>
                <a:latin typeface="Calibri"/>
              </a:rPr>
              <a:t>CVD</a:t>
            </a:r>
          </a:p>
        </p:txBody>
      </p:sp>
      <p:sp>
        <p:nvSpPr>
          <p:cNvPr id="19" name="Esplosione 1 18"/>
          <p:cNvSpPr/>
          <p:nvPr/>
        </p:nvSpPr>
        <p:spPr>
          <a:xfrm>
            <a:off x="4295308" y="2562222"/>
            <a:ext cx="2017700" cy="864096"/>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dirty="0">
                <a:solidFill>
                  <a:prstClr val="white"/>
                </a:solidFill>
                <a:latin typeface="Calibri"/>
              </a:rPr>
              <a:t> </a:t>
            </a:r>
            <a:r>
              <a:rPr lang="it-IT" sz="1100" b="1" dirty="0" err="1">
                <a:solidFill>
                  <a:prstClr val="white"/>
                </a:solidFill>
                <a:latin typeface="Calibri"/>
              </a:rPr>
              <a:t>Adiponectin</a:t>
            </a:r>
            <a:endParaRPr lang="it-IT" sz="1100" b="1" dirty="0">
              <a:solidFill>
                <a:prstClr val="white"/>
              </a:solidFill>
              <a:latin typeface="Calibri"/>
            </a:endParaRPr>
          </a:p>
        </p:txBody>
      </p:sp>
      <p:cxnSp>
        <p:nvCxnSpPr>
          <p:cNvPr id="20" name="Connettore 2 19"/>
          <p:cNvCxnSpPr/>
          <p:nvPr/>
        </p:nvCxnSpPr>
        <p:spPr>
          <a:xfrm>
            <a:off x="4783084" y="2879634"/>
            <a:ext cx="0" cy="14228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2" name="Esplosione 1 21"/>
          <p:cNvSpPr/>
          <p:nvPr/>
        </p:nvSpPr>
        <p:spPr>
          <a:xfrm>
            <a:off x="2711624" y="4764494"/>
            <a:ext cx="1692188" cy="864096"/>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b="1" dirty="0" err="1">
                <a:solidFill>
                  <a:prstClr val="white"/>
                </a:solidFill>
                <a:latin typeface="Calibri"/>
              </a:rPr>
              <a:t>Isoprostanes</a:t>
            </a:r>
            <a:endParaRPr lang="it-IT" sz="1100" b="1" dirty="0">
              <a:solidFill>
                <a:prstClr val="white"/>
              </a:solidFill>
              <a:latin typeface="Calibri"/>
            </a:endParaRPr>
          </a:p>
        </p:txBody>
      </p:sp>
      <p:cxnSp>
        <p:nvCxnSpPr>
          <p:cNvPr id="23" name="Connettore 2 22"/>
          <p:cNvCxnSpPr/>
          <p:nvPr/>
        </p:nvCxnSpPr>
        <p:spPr>
          <a:xfrm flipV="1">
            <a:off x="3106930" y="5054448"/>
            <a:ext cx="0" cy="186484"/>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5" name="Esplosione 1 24"/>
          <p:cNvSpPr/>
          <p:nvPr/>
        </p:nvSpPr>
        <p:spPr>
          <a:xfrm>
            <a:off x="3916282" y="4141181"/>
            <a:ext cx="1143744" cy="712458"/>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dirty="0">
                <a:solidFill>
                  <a:prstClr val="white"/>
                </a:solidFill>
                <a:latin typeface="Calibri"/>
              </a:rPr>
              <a:t> </a:t>
            </a:r>
            <a:r>
              <a:rPr lang="it-IT" sz="1100" b="1" dirty="0">
                <a:solidFill>
                  <a:prstClr val="white"/>
                </a:solidFill>
                <a:latin typeface="Calibri"/>
              </a:rPr>
              <a:t>ROS</a:t>
            </a:r>
          </a:p>
        </p:txBody>
      </p:sp>
      <p:cxnSp>
        <p:nvCxnSpPr>
          <p:cNvPr id="26" name="Connettore 2 25"/>
          <p:cNvCxnSpPr/>
          <p:nvPr/>
        </p:nvCxnSpPr>
        <p:spPr>
          <a:xfrm flipV="1">
            <a:off x="4295072" y="4377534"/>
            <a:ext cx="0" cy="186484"/>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9" name="Esplosione 1 28"/>
          <p:cNvSpPr/>
          <p:nvPr/>
        </p:nvSpPr>
        <p:spPr>
          <a:xfrm>
            <a:off x="4404058" y="4986795"/>
            <a:ext cx="1491148" cy="1008112"/>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b="1" dirty="0">
                <a:solidFill>
                  <a:prstClr val="white"/>
                </a:solidFill>
                <a:latin typeface="Calibri"/>
              </a:rPr>
              <a:t>NADPH-</a:t>
            </a:r>
            <a:r>
              <a:rPr lang="it-IT" sz="1100" b="1">
                <a:solidFill>
                  <a:prstClr val="white"/>
                </a:solidFill>
                <a:latin typeface="Calibri"/>
              </a:rPr>
              <a:t>oxidase</a:t>
            </a:r>
            <a:endParaRPr lang="it-IT" sz="1100" b="1" dirty="0">
              <a:solidFill>
                <a:prstClr val="white"/>
              </a:solidFill>
              <a:latin typeface="Calibri"/>
            </a:endParaRPr>
          </a:p>
        </p:txBody>
      </p:sp>
      <p:cxnSp>
        <p:nvCxnSpPr>
          <p:cNvPr id="30" name="Connettore 2 29"/>
          <p:cNvCxnSpPr/>
          <p:nvPr/>
        </p:nvCxnSpPr>
        <p:spPr>
          <a:xfrm flipV="1">
            <a:off x="4796634" y="5276788"/>
            <a:ext cx="0" cy="186484"/>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065" name="Connettore 2 2064"/>
          <p:cNvCxnSpPr/>
          <p:nvPr/>
        </p:nvCxnSpPr>
        <p:spPr>
          <a:xfrm flipV="1">
            <a:off x="6313008" y="2542249"/>
            <a:ext cx="431064" cy="12032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7" name="Connettore 2 2066"/>
          <p:cNvCxnSpPr>
            <a:stCxn id="7" idx="3"/>
          </p:cNvCxnSpPr>
          <p:nvPr/>
        </p:nvCxnSpPr>
        <p:spPr>
          <a:xfrm>
            <a:off x="6313008" y="3745518"/>
            <a:ext cx="431064" cy="9457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558" y="1721282"/>
            <a:ext cx="1506468" cy="8436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2071" name="Connettore 2 2070"/>
          <p:cNvCxnSpPr>
            <a:stCxn id="9" idx="2"/>
            <a:endCxn id="11" idx="0"/>
          </p:cNvCxnSpPr>
          <p:nvPr/>
        </p:nvCxnSpPr>
        <p:spPr>
          <a:xfrm>
            <a:off x="8453536" y="1556792"/>
            <a:ext cx="18750" cy="452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55"/>
          <p:cNvCxnSpPr>
            <a:stCxn id="13" idx="2"/>
            <a:endCxn id="14" idx="0"/>
          </p:cNvCxnSpPr>
          <p:nvPr/>
        </p:nvCxnSpPr>
        <p:spPr>
          <a:xfrm>
            <a:off x="8517643" y="5434169"/>
            <a:ext cx="0" cy="4618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3" name="Connettore 2 2072"/>
          <p:cNvCxnSpPr>
            <a:endCxn id="12" idx="1"/>
          </p:cNvCxnSpPr>
          <p:nvPr/>
        </p:nvCxnSpPr>
        <p:spPr>
          <a:xfrm>
            <a:off x="8472780" y="1783106"/>
            <a:ext cx="847821" cy="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Connettore 2 59"/>
          <p:cNvCxnSpPr/>
          <p:nvPr/>
        </p:nvCxnSpPr>
        <p:spPr>
          <a:xfrm>
            <a:off x="8524984" y="5654182"/>
            <a:ext cx="847821" cy="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Esplosione 1 9"/>
          <p:cNvSpPr/>
          <p:nvPr/>
        </p:nvSpPr>
        <p:spPr>
          <a:xfrm>
            <a:off x="4147100" y="1628800"/>
            <a:ext cx="1588860" cy="936104"/>
          </a:xfrm>
          <a:prstGeom prst="irregularSeal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it-IT" sz="1100" b="1" dirty="0">
                <a:solidFill>
                  <a:prstClr val="white"/>
                </a:solidFill>
                <a:latin typeface="Calibri"/>
              </a:rPr>
              <a:t> </a:t>
            </a:r>
            <a:r>
              <a:rPr lang="it-IT" sz="1100" b="1" dirty="0" err="1">
                <a:solidFill>
                  <a:prstClr val="white"/>
                </a:solidFill>
                <a:latin typeface="Calibri"/>
              </a:rPr>
              <a:t>Vitamin</a:t>
            </a:r>
            <a:r>
              <a:rPr lang="it-IT" sz="1100" b="1" dirty="0">
                <a:solidFill>
                  <a:prstClr val="white"/>
                </a:solidFill>
                <a:latin typeface="Calibri"/>
              </a:rPr>
              <a:t> E</a:t>
            </a:r>
          </a:p>
        </p:txBody>
      </p:sp>
      <p:cxnSp>
        <p:nvCxnSpPr>
          <p:cNvPr id="65" name="Connettore 2 64"/>
          <p:cNvCxnSpPr/>
          <p:nvPr/>
        </p:nvCxnSpPr>
        <p:spPr>
          <a:xfrm>
            <a:off x="4552261" y="1919436"/>
            <a:ext cx="0" cy="142280"/>
          </a:xfrm>
          <a:prstGeom prst="straightConnector1">
            <a:avLst/>
          </a:prstGeom>
          <a:solidFill>
            <a:srgbClr val="FF0000"/>
          </a:solidFill>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EB168854-94B2-4E03-A6BC-D2183D6D8E2B}"/>
              </a:ext>
            </a:extLst>
          </p:cNvPr>
          <p:cNvSpPr txBox="1"/>
          <p:nvPr/>
        </p:nvSpPr>
        <p:spPr>
          <a:xfrm>
            <a:off x="1619250" y="361950"/>
            <a:ext cx="8932102" cy="461665"/>
          </a:xfrm>
          <a:prstGeom prst="rect">
            <a:avLst/>
          </a:prstGeom>
          <a:noFill/>
        </p:spPr>
        <p:txBody>
          <a:bodyPr wrap="square" rtlCol="0">
            <a:spAutoFit/>
          </a:bodyPr>
          <a:lstStyle/>
          <a:p>
            <a:r>
              <a:rPr lang="it-IT" sz="2400" dirty="0">
                <a:effectLst>
                  <a:outerShdw blurRad="38100" dist="38100" dir="2700000" algn="tl">
                    <a:srgbClr val="000000">
                      <a:alpha val="43137"/>
                    </a:srgbClr>
                  </a:outerShdw>
                </a:effectLst>
              </a:rPr>
              <a:t>OXIDATIVE STRESS: A POSSIBLE LINK BETWEEN NAFLD AND CVD?</a:t>
            </a:r>
          </a:p>
        </p:txBody>
      </p:sp>
    </p:spTree>
    <p:extLst>
      <p:ext uri="{BB962C8B-B14F-4D97-AF65-F5344CB8AC3E}">
        <p14:creationId xmlns:p14="http://schemas.microsoft.com/office/powerpoint/2010/main" val="2443310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2" descr="LIVER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789363"/>
            <a:ext cx="42672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Grp="1" noChangeArrowheads="1"/>
          </p:cNvSpPr>
          <p:nvPr>
            <p:ph type="title" sz="quarter" idx="4294967295"/>
          </p:nvPr>
        </p:nvSpPr>
        <p:spPr>
          <a:xfrm>
            <a:off x="1703389" y="1"/>
            <a:ext cx="8713787" cy="836613"/>
          </a:xfrm>
        </p:spPr>
        <p:txBody>
          <a:bodyPr anchorCtr="0">
            <a:normAutofit fontScale="90000"/>
          </a:bodyPr>
          <a:lstStyle/>
          <a:p>
            <a:pPr eaLnBrk="1" hangingPunct="1">
              <a:defRPr/>
            </a:pPr>
            <a:r>
              <a:rPr lang="en-US" altLang="it-IT" b="1">
                <a:solidFill>
                  <a:srgbClr val="FF9900"/>
                </a:solidFill>
                <a:latin typeface="Comic Sans MS" pitchFamily="66" charset="0"/>
              </a:rPr>
              <a:t>FATTY LIVER</a:t>
            </a:r>
            <a:r>
              <a:rPr lang="en-US" altLang="it-IT">
                <a:latin typeface="Comic Sans MS" pitchFamily="66" charset="0"/>
              </a:rPr>
              <a:t>                     </a:t>
            </a:r>
            <a:r>
              <a:rPr lang="en-US" altLang="it-IT" b="1">
                <a:solidFill>
                  <a:srgbClr val="FF9900"/>
                </a:solidFill>
                <a:latin typeface="Comic Sans MS" pitchFamily="66" charset="0"/>
              </a:rPr>
              <a:t>NORMAL LIVER</a:t>
            </a:r>
          </a:p>
        </p:txBody>
      </p:sp>
      <p:pic>
        <p:nvPicPr>
          <p:cNvPr id="171012" name="Picture 9" descr="fatty_live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774825" y="1412875"/>
            <a:ext cx="4267200" cy="2286000"/>
          </a:xfrm>
        </p:spPr>
      </p:pic>
      <p:pic>
        <p:nvPicPr>
          <p:cNvPr id="171013" name="Picture 5" descr="liver20human_1"/>
          <p:cNvPicPr>
            <a:picLocks noChangeAspect="1" noChangeArrowheads="1"/>
          </p:cNvPicPr>
          <p:nvPr/>
        </p:nvPicPr>
        <p:blipFill>
          <a:blip r:embed="rId5">
            <a:extLst>
              <a:ext uri="{28A0092B-C50C-407E-A947-70E740481C1C}">
                <a14:useLocalDpi xmlns:a14="http://schemas.microsoft.com/office/drawing/2010/main" val="0"/>
              </a:ext>
            </a:extLst>
          </a:blip>
          <a:srcRect t="22917" b="8333"/>
          <a:stretch>
            <a:fillRect/>
          </a:stretch>
        </p:blipFill>
        <p:spPr bwMode="auto">
          <a:xfrm>
            <a:off x="6311900" y="1484313"/>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AutoShape 24" descr="9k="/>
          <p:cNvSpPr>
            <a:spLocks noChangeAspect="1" noChangeArrowheads="1"/>
          </p:cNvSpPr>
          <p:nvPr/>
        </p:nvSpPr>
        <p:spPr bwMode="auto">
          <a:xfrm>
            <a:off x="5486401" y="2971800"/>
            <a:ext cx="12287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eaLnBrk="0" fontAlgn="base" hangingPunct="0">
              <a:spcBef>
                <a:spcPct val="0"/>
              </a:spcBef>
              <a:spcAft>
                <a:spcPct val="0"/>
              </a:spcAft>
              <a:buClrTx/>
              <a:buSzTx/>
              <a:buNone/>
              <a:defRPr/>
            </a:pPr>
            <a:endParaRPr lang="en-US" altLang="it-IT" sz="1800">
              <a:solidFill>
                <a:srgbClr val="FFFFFF"/>
              </a:solidFill>
              <a:latin typeface="Tahoma" panose="020B0604030504040204" pitchFamily="34" charset="0"/>
            </a:endParaRPr>
          </a:p>
        </p:txBody>
      </p:sp>
      <p:pic>
        <p:nvPicPr>
          <p:cNvPr id="171015" name="Picture 26" descr="liver_portal_triad_40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3803650"/>
            <a:ext cx="40386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9"/>
          <p:cNvSpPr>
            <a:spLocks noChangeArrowheads="1"/>
          </p:cNvSpPr>
          <p:nvPr/>
        </p:nvSpPr>
        <p:spPr bwMode="auto">
          <a:xfrm>
            <a:off x="3043238" y="921545"/>
            <a:ext cx="532765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0"/>
              </a:spcBef>
              <a:spcAft>
                <a:spcPct val="0"/>
              </a:spcAft>
              <a:buClrTx/>
              <a:buSzTx/>
              <a:buNone/>
              <a:defRPr/>
            </a:pPr>
            <a:r>
              <a:rPr lang="it-IT" altLang="it-IT" dirty="0">
                <a:solidFill>
                  <a:srgbClr val="0070C0"/>
                </a:solidFill>
                <a:latin typeface="Comic Sans MS" panose="030F0702030302020204" pitchFamily="66" charset="0"/>
              </a:rPr>
              <a:t>How to </a:t>
            </a:r>
            <a:r>
              <a:rPr lang="it-IT" altLang="it-IT" dirty="0" err="1">
                <a:solidFill>
                  <a:srgbClr val="0070C0"/>
                </a:solidFill>
                <a:latin typeface="Comic Sans MS" panose="030F0702030302020204" pitchFamily="66" charset="0"/>
              </a:rPr>
              <a:t>defend</a:t>
            </a:r>
            <a:r>
              <a:rPr lang="it-IT" altLang="it-IT" dirty="0">
                <a:solidFill>
                  <a:srgbClr val="0070C0"/>
                </a:solidFill>
                <a:latin typeface="Comic Sans MS" panose="030F0702030302020204" pitchFamily="66" charset="0"/>
              </a:rPr>
              <a:t> </a:t>
            </a:r>
            <a:r>
              <a:rPr lang="it-IT" altLang="it-IT" dirty="0" err="1">
                <a:solidFill>
                  <a:srgbClr val="0070C0"/>
                </a:solidFill>
                <a:latin typeface="Comic Sans MS" panose="030F0702030302020204" pitchFamily="66" charset="0"/>
              </a:rPr>
              <a:t>ourselves</a:t>
            </a:r>
            <a:r>
              <a:rPr lang="it-IT" altLang="it-IT" dirty="0">
                <a:solidFill>
                  <a:srgbClr val="0070C0"/>
                </a:solidFill>
                <a:latin typeface="Comic Sans MS" panose="030F0702030302020204" pitchFamily="66" charset="0"/>
              </a:rPr>
              <a:t> ?</a:t>
            </a:r>
          </a:p>
        </p:txBody>
      </p:sp>
    </p:spTree>
    <p:extLst>
      <p:ext uri="{BB962C8B-B14F-4D97-AF65-F5344CB8AC3E}">
        <p14:creationId xmlns:p14="http://schemas.microsoft.com/office/powerpoint/2010/main" val="107896245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664" y="2586039"/>
            <a:ext cx="69246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645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ED59CEF-6DC4-4D2C-9D8C-B4E4797E49F4}"/>
              </a:ext>
            </a:extLst>
          </p:cNvPr>
          <p:cNvPicPr>
            <a:picLocks noChangeAspect="1"/>
          </p:cNvPicPr>
          <p:nvPr/>
        </p:nvPicPr>
        <p:blipFill>
          <a:blip r:embed="rId2"/>
          <a:stretch>
            <a:fillRect/>
          </a:stretch>
        </p:blipFill>
        <p:spPr>
          <a:xfrm>
            <a:off x="3428474" y="2160920"/>
            <a:ext cx="5403830" cy="3827713"/>
          </a:xfrm>
          <a:prstGeom prst="rect">
            <a:avLst/>
          </a:prstGeom>
        </p:spPr>
      </p:pic>
      <p:pic>
        <p:nvPicPr>
          <p:cNvPr id="5" name="Immagine 4">
            <a:extLst>
              <a:ext uri="{FF2B5EF4-FFF2-40B4-BE49-F238E27FC236}">
                <a16:creationId xmlns:a16="http://schemas.microsoft.com/office/drawing/2014/main" id="{B864B8F7-17C6-4BE6-BC2C-AC3992D459FD}"/>
              </a:ext>
            </a:extLst>
          </p:cNvPr>
          <p:cNvPicPr>
            <a:picLocks noChangeAspect="1"/>
          </p:cNvPicPr>
          <p:nvPr/>
        </p:nvPicPr>
        <p:blipFill>
          <a:blip r:embed="rId3"/>
          <a:stretch>
            <a:fillRect/>
          </a:stretch>
        </p:blipFill>
        <p:spPr>
          <a:xfrm>
            <a:off x="2639616" y="692696"/>
            <a:ext cx="7154534" cy="1282586"/>
          </a:xfrm>
          <a:prstGeom prst="rect">
            <a:avLst/>
          </a:prstGeom>
        </p:spPr>
      </p:pic>
      <p:pic>
        <p:nvPicPr>
          <p:cNvPr id="6" name="Immagine 5">
            <a:extLst>
              <a:ext uri="{FF2B5EF4-FFF2-40B4-BE49-F238E27FC236}">
                <a16:creationId xmlns:a16="http://schemas.microsoft.com/office/drawing/2014/main" id="{AE235276-8783-4F4D-8E0F-47406A7AC88C}"/>
              </a:ext>
            </a:extLst>
          </p:cNvPr>
          <p:cNvPicPr>
            <a:picLocks noChangeAspect="1"/>
          </p:cNvPicPr>
          <p:nvPr/>
        </p:nvPicPr>
        <p:blipFill>
          <a:blip r:embed="rId4"/>
          <a:stretch>
            <a:fillRect/>
          </a:stretch>
        </p:blipFill>
        <p:spPr>
          <a:xfrm>
            <a:off x="7896201" y="6090974"/>
            <a:ext cx="2143533" cy="148661"/>
          </a:xfrm>
          <a:prstGeom prst="rect">
            <a:avLst/>
          </a:prstGeom>
        </p:spPr>
      </p:pic>
    </p:spTree>
    <p:extLst>
      <p:ext uri="{BB962C8B-B14F-4D97-AF65-F5344CB8AC3E}">
        <p14:creationId xmlns:p14="http://schemas.microsoft.com/office/powerpoint/2010/main" val="28625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061A259-0D29-4A39-AD96-D43E4D5DF546}"/>
              </a:ext>
            </a:extLst>
          </p:cNvPr>
          <p:cNvPicPr>
            <a:picLocks noGrp="1" noChangeAspect="1"/>
          </p:cNvPicPr>
          <p:nvPr>
            <p:ph idx="1"/>
          </p:nvPr>
        </p:nvPicPr>
        <p:blipFill>
          <a:blip r:embed="rId2"/>
          <a:stretch>
            <a:fillRect/>
          </a:stretch>
        </p:blipFill>
        <p:spPr>
          <a:xfrm>
            <a:off x="6192253" y="3177120"/>
            <a:ext cx="4286250" cy="2293144"/>
          </a:xfrm>
          <a:prstGeom prst="rect">
            <a:avLst/>
          </a:prstGeom>
        </p:spPr>
      </p:pic>
      <p:pic>
        <p:nvPicPr>
          <p:cNvPr id="7" name="Immagine 6">
            <a:extLst>
              <a:ext uri="{FF2B5EF4-FFF2-40B4-BE49-F238E27FC236}">
                <a16:creationId xmlns:a16="http://schemas.microsoft.com/office/drawing/2014/main" id="{ACF09B0A-CAF4-4027-93B0-F8F0A45D0929}"/>
              </a:ext>
            </a:extLst>
          </p:cNvPr>
          <p:cNvPicPr>
            <a:picLocks noChangeAspect="1"/>
          </p:cNvPicPr>
          <p:nvPr/>
        </p:nvPicPr>
        <p:blipFill>
          <a:blip r:embed="rId3"/>
          <a:stretch>
            <a:fillRect/>
          </a:stretch>
        </p:blipFill>
        <p:spPr>
          <a:xfrm>
            <a:off x="1713498" y="3159261"/>
            <a:ext cx="4286250" cy="2328863"/>
          </a:xfrm>
          <a:prstGeom prst="rect">
            <a:avLst/>
          </a:prstGeom>
        </p:spPr>
      </p:pic>
      <p:pic>
        <p:nvPicPr>
          <p:cNvPr id="8" name="Immagine 7">
            <a:extLst>
              <a:ext uri="{FF2B5EF4-FFF2-40B4-BE49-F238E27FC236}">
                <a16:creationId xmlns:a16="http://schemas.microsoft.com/office/drawing/2014/main" id="{B8CFE2D2-D96C-4815-A36C-2BE6A9831E4F}"/>
              </a:ext>
            </a:extLst>
          </p:cNvPr>
          <p:cNvPicPr>
            <a:picLocks noChangeAspect="1"/>
          </p:cNvPicPr>
          <p:nvPr/>
        </p:nvPicPr>
        <p:blipFill>
          <a:blip r:embed="rId4"/>
          <a:stretch>
            <a:fillRect/>
          </a:stretch>
        </p:blipFill>
        <p:spPr>
          <a:xfrm>
            <a:off x="8040216" y="6000724"/>
            <a:ext cx="2144454" cy="146317"/>
          </a:xfrm>
          <a:prstGeom prst="rect">
            <a:avLst/>
          </a:prstGeom>
        </p:spPr>
      </p:pic>
      <p:sp>
        <p:nvSpPr>
          <p:cNvPr id="5" name="CasellaDiTesto 4">
            <a:extLst>
              <a:ext uri="{FF2B5EF4-FFF2-40B4-BE49-F238E27FC236}">
                <a16:creationId xmlns:a16="http://schemas.microsoft.com/office/drawing/2014/main" id="{EC1ACA1A-7003-4835-92AE-41FB7D0B58D9}"/>
              </a:ext>
            </a:extLst>
          </p:cNvPr>
          <p:cNvSpPr txBox="1"/>
          <p:nvPr/>
        </p:nvSpPr>
        <p:spPr>
          <a:xfrm>
            <a:off x="2447837" y="1052737"/>
            <a:ext cx="7488833" cy="984885"/>
          </a:xfrm>
          <a:prstGeom prst="rect">
            <a:avLst/>
          </a:prstGeom>
          <a:noFill/>
        </p:spPr>
        <p:txBody>
          <a:bodyPr wrap="square" rtlCol="0">
            <a:spAutoFit/>
          </a:bodyPr>
          <a:lstStyle/>
          <a:p>
            <a:pPr defTabSz="914400">
              <a:spcAft>
                <a:spcPts val="600"/>
              </a:spcAft>
            </a:pP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Effects</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of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dietary</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treatment of 30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subjects</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with NASH </a:t>
            </a:r>
          </a:p>
          <a:p>
            <a:pPr defTabSz="914400">
              <a:spcAft>
                <a:spcPts val="600"/>
              </a:spcAft>
            </a:pP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mean</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weight</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loss</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9.3% of body </a:t>
            </a:r>
            <a:r>
              <a:rPr lang="it-IT" sz="1600" dirty="0" err="1">
                <a:solidFill>
                  <a:srgbClr val="FFFFFF"/>
                </a:solidFill>
                <a:effectLst>
                  <a:outerShdw blurRad="38100" dist="38100" dir="2700000" algn="tl">
                    <a:srgbClr val="000000">
                      <a:alpha val="43137"/>
                    </a:srgbClr>
                  </a:outerShdw>
                </a:effectLst>
                <a:latin typeface="Verdana"/>
                <a:cs typeface="Arial" panose="020B0604020202020204" pitchFamily="34" charset="0"/>
              </a:rPr>
              <a:t>weight</a:t>
            </a:r>
            <a:r>
              <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p>
          <a:p>
            <a:pPr defTabSz="914400">
              <a:spcAft>
                <a:spcPts val="600"/>
              </a:spcAft>
            </a:pPr>
            <a:r>
              <a:rPr lang="en-US" sz="1600" dirty="0">
                <a:solidFill>
                  <a:srgbClr val="FFFFFF"/>
                </a:solidFill>
                <a:effectLst>
                  <a:outerShdw blurRad="38100" dist="38100" dir="2700000" algn="tl">
                    <a:srgbClr val="000000">
                      <a:alpha val="43137"/>
                    </a:srgbClr>
                  </a:outerShdw>
                </a:effectLst>
                <a:latin typeface="Verdana"/>
                <a:cs typeface="Arial" panose="020B0604020202020204" pitchFamily="34" charset="0"/>
              </a:rPr>
              <a:t> </a:t>
            </a:r>
            <a:endParaRPr lang="it-IT" sz="1600" dirty="0">
              <a:solidFill>
                <a:srgbClr val="FFFFFF"/>
              </a:solidFill>
              <a:effectLst>
                <a:outerShdw blurRad="38100" dist="38100" dir="2700000" algn="tl">
                  <a:srgbClr val="000000">
                    <a:alpha val="43137"/>
                  </a:srgbClr>
                </a:outerShdw>
              </a:effectLst>
              <a:latin typeface="Verdana"/>
              <a:cs typeface="Arial" panose="020B0604020202020204" pitchFamily="34" charset="0"/>
            </a:endParaRPr>
          </a:p>
        </p:txBody>
      </p:sp>
    </p:spTree>
    <p:extLst>
      <p:ext uri="{BB962C8B-B14F-4D97-AF65-F5344CB8AC3E}">
        <p14:creationId xmlns:p14="http://schemas.microsoft.com/office/powerpoint/2010/main" val="4192976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88BB65-D171-424B-852E-C6B138F22FDF}"/>
              </a:ext>
            </a:extLst>
          </p:cNvPr>
          <p:cNvSpPr/>
          <p:nvPr/>
        </p:nvSpPr>
        <p:spPr>
          <a:xfrm flipH="1">
            <a:off x="0" y="3669410"/>
            <a:ext cx="12192000" cy="3188590"/>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ounded Rectangle 205">
            <a:extLst>
              <a:ext uri="{FF2B5EF4-FFF2-40B4-BE49-F238E27FC236}">
                <a16:creationId xmlns:a16="http://schemas.microsoft.com/office/drawing/2014/main" id="{A1C32263-0782-4633-9AB9-E61CCA18E1E9}"/>
              </a:ext>
            </a:extLst>
          </p:cNvPr>
          <p:cNvSpPr/>
          <p:nvPr/>
        </p:nvSpPr>
        <p:spPr>
          <a:xfrm>
            <a:off x="2324100" y="1460488"/>
            <a:ext cx="7543800" cy="4424369"/>
          </a:xfrm>
          <a:prstGeom prst="roundRect">
            <a:avLst>
              <a:gd name="adj" fmla="val 4373"/>
            </a:avLst>
          </a:prstGeom>
          <a:solidFill>
            <a:schemeClr val="accent3">
              <a:lumMod val="40000"/>
              <a:lumOff val="60000"/>
            </a:schemeClr>
          </a:solidFill>
          <a:ln>
            <a:noFill/>
          </a:ln>
          <a:effectLst>
            <a:outerShdw blurRad="88900" algn="ctr" rotWithShape="0">
              <a:schemeClr val="accent5">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00A7B0A-1D30-4630-BC2F-748CA2215071}"/>
              </a:ext>
            </a:extLst>
          </p:cNvPr>
          <p:cNvGrpSpPr/>
          <p:nvPr/>
        </p:nvGrpSpPr>
        <p:grpSpPr>
          <a:xfrm>
            <a:off x="6452565" y="3637941"/>
            <a:ext cx="2713456" cy="2030924"/>
            <a:chOff x="6452565" y="3637941"/>
            <a:chExt cx="2713456" cy="2030924"/>
          </a:xfrm>
        </p:grpSpPr>
        <p:grpSp>
          <p:nvGrpSpPr>
            <p:cNvPr id="256" name="Group 255">
              <a:extLst>
                <a:ext uri="{FF2B5EF4-FFF2-40B4-BE49-F238E27FC236}">
                  <a16:creationId xmlns:a16="http://schemas.microsoft.com/office/drawing/2014/main" id="{CC75431D-F6BA-47BE-BB9B-BC65760530F5}"/>
                </a:ext>
              </a:extLst>
            </p:cNvPr>
            <p:cNvGrpSpPr/>
            <p:nvPr/>
          </p:nvGrpSpPr>
          <p:grpSpPr>
            <a:xfrm>
              <a:off x="6452565" y="3637941"/>
              <a:ext cx="2713456" cy="2030924"/>
              <a:chOff x="3149600" y="2933128"/>
              <a:chExt cx="2713456" cy="2030924"/>
            </a:xfrm>
          </p:grpSpPr>
          <p:pic>
            <p:nvPicPr>
              <p:cNvPr id="260" name="Picture 259">
                <a:extLst>
                  <a:ext uri="{FF2B5EF4-FFF2-40B4-BE49-F238E27FC236}">
                    <a16:creationId xmlns:a16="http://schemas.microsoft.com/office/drawing/2014/main" id="{D0FFFDCC-8D81-4EA2-81E8-0A91D6D211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9044" y="2962592"/>
                <a:ext cx="2674568" cy="1971996"/>
              </a:xfrm>
              <a:prstGeom prst="rect">
                <a:avLst/>
              </a:prstGeom>
            </p:spPr>
          </p:pic>
          <p:sp>
            <p:nvSpPr>
              <p:cNvPr id="261" name="Rectangle 260">
                <a:extLst>
                  <a:ext uri="{FF2B5EF4-FFF2-40B4-BE49-F238E27FC236}">
                    <a16:creationId xmlns:a16="http://schemas.microsoft.com/office/drawing/2014/main" id="{F3CDF38C-C5D6-4255-AF6A-33B9FABD5205}"/>
                  </a:ext>
                </a:extLst>
              </p:cNvPr>
              <p:cNvSpPr/>
              <p:nvPr/>
            </p:nvSpPr>
            <p:spPr>
              <a:xfrm>
                <a:off x="3149600" y="2933128"/>
                <a:ext cx="2713456" cy="203092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3" name="Group 272">
              <a:extLst>
                <a:ext uri="{FF2B5EF4-FFF2-40B4-BE49-F238E27FC236}">
                  <a16:creationId xmlns:a16="http://schemas.microsoft.com/office/drawing/2014/main" id="{A9871F89-1668-429E-8433-2FD32AD50B76}"/>
                </a:ext>
              </a:extLst>
            </p:cNvPr>
            <p:cNvGrpSpPr/>
            <p:nvPr/>
          </p:nvGrpSpPr>
          <p:grpSpPr>
            <a:xfrm>
              <a:off x="6774531" y="4098035"/>
              <a:ext cx="1872395" cy="895908"/>
              <a:chOff x="6737369" y="4209370"/>
              <a:chExt cx="1872395" cy="895908"/>
            </a:xfrm>
            <a:solidFill>
              <a:srgbClr val="0262A6"/>
            </a:solidFill>
          </p:grpSpPr>
          <p:sp>
            <p:nvSpPr>
              <p:cNvPr id="278" name="Lightning Bolt 277">
                <a:extLst>
                  <a:ext uri="{FF2B5EF4-FFF2-40B4-BE49-F238E27FC236}">
                    <a16:creationId xmlns:a16="http://schemas.microsoft.com/office/drawing/2014/main" id="{B07DABF5-C3B2-4884-A1FA-81FE9B8D86EB}"/>
                  </a:ext>
                </a:extLst>
              </p:cNvPr>
              <p:cNvSpPr/>
              <p:nvPr/>
            </p:nvSpPr>
            <p:spPr>
              <a:xfrm rot="364575">
                <a:off x="6737369" y="4689452"/>
                <a:ext cx="415826" cy="415826"/>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Lightning Bolt 279">
                <a:extLst>
                  <a:ext uri="{FF2B5EF4-FFF2-40B4-BE49-F238E27FC236}">
                    <a16:creationId xmlns:a16="http://schemas.microsoft.com/office/drawing/2014/main" id="{F991736C-1753-4366-85B6-AFFFF21336D9}"/>
                  </a:ext>
                </a:extLst>
              </p:cNvPr>
              <p:cNvSpPr/>
              <p:nvPr/>
            </p:nvSpPr>
            <p:spPr>
              <a:xfrm rot="364575">
                <a:off x="7143387" y="4309348"/>
                <a:ext cx="535083" cy="535083"/>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Lightning Bolt 280">
                <a:extLst>
                  <a:ext uri="{FF2B5EF4-FFF2-40B4-BE49-F238E27FC236}">
                    <a16:creationId xmlns:a16="http://schemas.microsoft.com/office/drawing/2014/main" id="{B3EDC88E-FE55-4026-847E-E845819824E3}"/>
                  </a:ext>
                </a:extLst>
              </p:cNvPr>
              <p:cNvSpPr/>
              <p:nvPr/>
            </p:nvSpPr>
            <p:spPr>
              <a:xfrm rot="364575">
                <a:off x="7668662" y="4209370"/>
                <a:ext cx="535083" cy="535083"/>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2" name="Lightning Bolt 281">
                <a:extLst>
                  <a:ext uri="{FF2B5EF4-FFF2-40B4-BE49-F238E27FC236}">
                    <a16:creationId xmlns:a16="http://schemas.microsoft.com/office/drawing/2014/main" id="{EE39DE99-CDEB-42F1-83F9-9AF60D35BDF8}"/>
                  </a:ext>
                </a:extLst>
              </p:cNvPr>
              <p:cNvSpPr/>
              <p:nvPr/>
            </p:nvSpPr>
            <p:spPr>
              <a:xfrm rot="364575">
                <a:off x="8193938" y="4269190"/>
                <a:ext cx="415826" cy="415826"/>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27CB281F-9129-4A4A-9272-10D0AB3CD8AA}"/>
              </a:ext>
            </a:extLst>
          </p:cNvPr>
          <p:cNvGrpSpPr/>
          <p:nvPr/>
        </p:nvGrpSpPr>
        <p:grpSpPr>
          <a:xfrm>
            <a:off x="3025980" y="3637941"/>
            <a:ext cx="2713456" cy="2030924"/>
            <a:chOff x="3025980" y="3637941"/>
            <a:chExt cx="2713456" cy="2030924"/>
          </a:xfrm>
        </p:grpSpPr>
        <p:grpSp>
          <p:nvGrpSpPr>
            <p:cNvPr id="229" name="Group 228">
              <a:extLst>
                <a:ext uri="{FF2B5EF4-FFF2-40B4-BE49-F238E27FC236}">
                  <a16:creationId xmlns:a16="http://schemas.microsoft.com/office/drawing/2014/main" id="{7A15121E-0DA9-4E56-B289-0A6AFF7A8C42}"/>
                </a:ext>
              </a:extLst>
            </p:cNvPr>
            <p:cNvGrpSpPr/>
            <p:nvPr/>
          </p:nvGrpSpPr>
          <p:grpSpPr>
            <a:xfrm>
              <a:off x="3025980" y="3637941"/>
              <a:ext cx="2713456" cy="2030924"/>
              <a:chOff x="3149600" y="2933128"/>
              <a:chExt cx="2713456" cy="2030924"/>
            </a:xfrm>
          </p:grpSpPr>
          <p:pic>
            <p:nvPicPr>
              <p:cNvPr id="233" name="Picture 232">
                <a:extLst>
                  <a:ext uri="{FF2B5EF4-FFF2-40B4-BE49-F238E27FC236}">
                    <a16:creationId xmlns:a16="http://schemas.microsoft.com/office/drawing/2014/main" id="{1BB18C87-2CF7-422F-A2E7-E1B49FE204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9044" y="2962592"/>
                <a:ext cx="2674568" cy="1971996"/>
              </a:xfrm>
              <a:prstGeom prst="rect">
                <a:avLst/>
              </a:prstGeom>
            </p:spPr>
          </p:pic>
          <p:sp>
            <p:nvSpPr>
              <p:cNvPr id="234" name="Rectangle 233">
                <a:extLst>
                  <a:ext uri="{FF2B5EF4-FFF2-40B4-BE49-F238E27FC236}">
                    <a16:creationId xmlns:a16="http://schemas.microsoft.com/office/drawing/2014/main" id="{5DED3A50-D4C5-4087-9166-702CBDEDC1BD}"/>
                  </a:ext>
                </a:extLst>
              </p:cNvPr>
              <p:cNvSpPr/>
              <p:nvPr/>
            </p:nvSpPr>
            <p:spPr>
              <a:xfrm>
                <a:off x="3149600" y="2933128"/>
                <a:ext cx="2713456" cy="203092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3" name="Oval 282">
              <a:extLst>
                <a:ext uri="{FF2B5EF4-FFF2-40B4-BE49-F238E27FC236}">
                  <a16:creationId xmlns:a16="http://schemas.microsoft.com/office/drawing/2014/main" id="{4F979561-AEE1-4E4A-A3CC-FF1C1AE2D493}"/>
                </a:ext>
              </a:extLst>
            </p:cNvPr>
            <p:cNvSpPr/>
            <p:nvPr/>
          </p:nvSpPr>
          <p:spPr>
            <a:xfrm>
              <a:off x="3298114" y="4237463"/>
              <a:ext cx="544706" cy="544706"/>
            </a:xfrm>
            <a:prstGeom prst="ellipse">
              <a:avLst/>
            </a:prstGeom>
            <a:solidFill>
              <a:srgbClr val="2FBE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2" name="Group 341">
              <a:extLst>
                <a:ext uri="{FF2B5EF4-FFF2-40B4-BE49-F238E27FC236}">
                  <a16:creationId xmlns:a16="http://schemas.microsoft.com/office/drawing/2014/main" id="{53115CC7-0159-406F-948C-863C24AB154D}"/>
                </a:ext>
              </a:extLst>
            </p:cNvPr>
            <p:cNvGrpSpPr/>
            <p:nvPr/>
          </p:nvGrpSpPr>
          <p:grpSpPr>
            <a:xfrm>
              <a:off x="3309259" y="4257211"/>
              <a:ext cx="1950399" cy="502702"/>
              <a:chOff x="3306991" y="4376351"/>
              <a:chExt cx="1950399" cy="502702"/>
            </a:xfrm>
          </p:grpSpPr>
          <p:sp>
            <p:nvSpPr>
              <p:cNvPr id="343" name="TextBox 342">
                <a:extLst>
                  <a:ext uri="{FF2B5EF4-FFF2-40B4-BE49-F238E27FC236}">
                    <a16:creationId xmlns:a16="http://schemas.microsoft.com/office/drawing/2014/main" id="{D66D48A8-D9AF-49E8-BF72-9EC9479CC37F}"/>
                  </a:ext>
                </a:extLst>
              </p:cNvPr>
              <p:cNvSpPr txBox="1"/>
              <p:nvPr/>
            </p:nvSpPr>
            <p:spPr>
              <a:xfrm>
                <a:off x="3306991" y="4478944"/>
                <a:ext cx="522644" cy="297517"/>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FFA</a:t>
                </a:r>
              </a:p>
            </p:txBody>
          </p:sp>
          <p:sp>
            <p:nvSpPr>
              <p:cNvPr id="344" name="TextBox 343">
                <a:extLst>
                  <a:ext uri="{FF2B5EF4-FFF2-40B4-BE49-F238E27FC236}">
                    <a16:creationId xmlns:a16="http://schemas.microsoft.com/office/drawing/2014/main" id="{50B0DBFD-D6AF-4A94-8F9D-81C493EA32E7}"/>
                  </a:ext>
                </a:extLst>
              </p:cNvPr>
              <p:cNvSpPr txBox="1"/>
              <p:nvPr/>
            </p:nvSpPr>
            <p:spPr>
              <a:xfrm>
                <a:off x="3864060" y="4376351"/>
                <a:ext cx="1393330" cy="502702"/>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novo</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LIPOGENESIS</a:t>
                </a:r>
              </a:p>
            </p:txBody>
          </p:sp>
        </p:grpSp>
      </p:grpSp>
      <p:grpSp>
        <p:nvGrpSpPr>
          <p:cNvPr id="30" name="Group 29"/>
          <p:cNvGrpSpPr/>
          <p:nvPr/>
        </p:nvGrpSpPr>
        <p:grpSpPr>
          <a:xfrm>
            <a:off x="1896372" y="456289"/>
            <a:ext cx="8399256" cy="0"/>
            <a:chOff x="2590341" y="565620"/>
            <a:chExt cx="16367772" cy="0"/>
          </a:xfrm>
        </p:grpSpPr>
        <p:cxnSp>
          <p:nvCxnSpPr>
            <p:cNvPr id="89" name="Straight Connector 88"/>
            <p:cNvCxnSpPr/>
            <p:nvPr/>
          </p:nvCxnSpPr>
          <p:spPr>
            <a:xfrm>
              <a:off x="13841151" y="565620"/>
              <a:ext cx="5116962" cy="0"/>
            </a:xfrm>
            <a:prstGeom prst="line">
              <a:avLst/>
            </a:prstGeom>
            <a:ln w="12700">
              <a:gradFill>
                <a:gsLst>
                  <a:gs pos="0">
                    <a:schemeClr val="bg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a:cxnSpLocks/>
            </p:cNvCxnSpPr>
            <p:nvPr/>
          </p:nvCxnSpPr>
          <p:spPr>
            <a:xfrm>
              <a:off x="2590341" y="565620"/>
              <a:ext cx="51169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9" name="Rectangle 68">
            <a:extLst>
              <a:ext uri="{FF2B5EF4-FFF2-40B4-BE49-F238E27FC236}">
                <a16:creationId xmlns:a16="http://schemas.microsoft.com/office/drawing/2014/main" id="{9AB61797-D454-4835-AF2B-BE7AD5AC0D4F}"/>
              </a:ext>
            </a:extLst>
          </p:cNvPr>
          <p:cNvSpPr/>
          <p:nvPr/>
        </p:nvSpPr>
        <p:spPr>
          <a:xfrm>
            <a:off x="3032621" y="134733"/>
            <a:ext cx="6126758" cy="1231106"/>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PATHOGENESIS</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t>THE “TWO HIT” HYPOTHESIS</a:t>
            </a:r>
            <a:br>
              <a:rPr kumimoji="0" lang="en-US"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br>
            <a:endParaRPr kumimoji="0" lang="it-IT"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Arrow: Pentagon 25">
            <a:extLst>
              <a:ext uri="{FF2B5EF4-FFF2-40B4-BE49-F238E27FC236}">
                <a16:creationId xmlns:a16="http://schemas.microsoft.com/office/drawing/2014/main" id="{013B8F3E-34F3-4C06-8EC3-BFBFFBB3B1D2}"/>
              </a:ext>
            </a:extLst>
          </p:cNvPr>
          <p:cNvSpPr/>
          <p:nvPr/>
        </p:nvSpPr>
        <p:spPr>
          <a:xfrm rot="5400000">
            <a:off x="3263511" y="1167082"/>
            <a:ext cx="2238393" cy="2825206"/>
          </a:xfrm>
          <a:prstGeom prst="homePlate">
            <a:avLst>
              <a:gd name="adj" fmla="val 196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7" name="Group 226">
            <a:extLst>
              <a:ext uri="{FF2B5EF4-FFF2-40B4-BE49-F238E27FC236}">
                <a16:creationId xmlns:a16="http://schemas.microsoft.com/office/drawing/2014/main" id="{257B0929-35BF-4A70-9CDA-EFC8603A42F5}"/>
              </a:ext>
            </a:extLst>
          </p:cNvPr>
          <p:cNvGrpSpPr/>
          <p:nvPr/>
        </p:nvGrpSpPr>
        <p:grpSpPr>
          <a:xfrm>
            <a:off x="3643568" y="1204913"/>
            <a:ext cx="1478280" cy="453932"/>
            <a:chOff x="7757160" y="597338"/>
            <a:chExt cx="1478280" cy="453932"/>
          </a:xfrm>
        </p:grpSpPr>
        <p:sp>
          <p:nvSpPr>
            <p:cNvPr id="235" name="Rounded Rectangle 250">
              <a:extLst>
                <a:ext uri="{FF2B5EF4-FFF2-40B4-BE49-F238E27FC236}">
                  <a16:creationId xmlns:a16="http://schemas.microsoft.com/office/drawing/2014/main" id="{A137E052-A370-42BD-9889-D75711F958DB}"/>
                </a:ext>
              </a:extLst>
            </p:cNvPr>
            <p:cNvSpPr/>
            <p:nvPr/>
          </p:nvSpPr>
          <p:spPr>
            <a:xfrm>
              <a:off x="7757160" y="597338"/>
              <a:ext cx="1478280" cy="45393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TextBox 235">
              <a:extLst>
                <a:ext uri="{FF2B5EF4-FFF2-40B4-BE49-F238E27FC236}">
                  <a16:creationId xmlns:a16="http://schemas.microsoft.com/office/drawing/2014/main" id="{1B35DE32-A70C-4783-8EAD-16DE7306CB65}"/>
                </a:ext>
              </a:extLst>
            </p:cNvPr>
            <p:cNvSpPr txBox="1"/>
            <p:nvPr/>
          </p:nvSpPr>
          <p:spPr>
            <a:xfrm>
              <a:off x="7975965" y="676021"/>
              <a:ext cx="104067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FIRST HIT</a:t>
              </a:r>
            </a:p>
          </p:txBody>
        </p:sp>
      </p:grpSp>
      <p:sp>
        <p:nvSpPr>
          <p:cNvPr id="252" name="Arrow: Pentagon 251">
            <a:extLst>
              <a:ext uri="{FF2B5EF4-FFF2-40B4-BE49-F238E27FC236}">
                <a16:creationId xmlns:a16="http://schemas.microsoft.com/office/drawing/2014/main" id="{1F623A25-22B2-410B-9C8C-AFE880009165}"/>
              </a:ext>
            </a:extLst>
          </p:cNvPr>
          <p:cNvSpPr/>
          <p:nvPr/>
        </p:nvSpPr>
        <p:spPr>
          <a:xfrm rot="5400000">
            <a:off x="6690096" y="1167082"/>
            <a:ext cx="2238393" cy="2825206"/>
          </a:xfrm>
          <a:prstGeom prst="homePlate">
            <a:avLst>
              <a:gd name="adj" fmla="val 196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4" name="Group 253">
            <a:extLst>
              <a:ext uri="{FF2B5EF4-FFF2-40B4-BE49-F238E27FC236}">
                <a16:creationId xmlns:a16="http://schemas.microsoft.com/office/drawing/2014/main" id="{F61F042E-4C70-4094-86AE-487FF0F97948}"/>
              </a:ext>
            </a:extLst>
          </p:cNvPr>
          <p:cNvGrpSpPr/>
          <p:nvPr/>
        </p:nvGrpSpPr>
        <p:grpSpPr>
          <a:xfrm>
            <a:off x="7070153" y="1204913"/>
            <a:ext cx="1478280" cy="453932"/>
            <a:chOff x="7757160" y="597338"/>
            <a:chExt cx="1478280" cy="453932"/>
          </a:xfrm>
        </p:grpSpPr>
        <p:sp>
          <p:nvSpPr>
            <p:cNvPr id="262" name="Rounded Rectangle 250">
              <a:extLst>
                <a:ext uri="{FF2B5EF4-FFF2-40B4-BE49-F238E27FC236}">
                  <a16:creationId xmlns:a16="http://schemas.microsoft.com/office/drawing/2014/main" id="{0B2D6410-2D4B-4289-BFA9-A81B14CA0367}"/>
                </a:ext>
              </a:extLst>
            </p:cNvPr>
            <p:cNvSpPr/>
            <p:nvPr/>
          </p:nvSpPr>
          <p:spPr>
            <a:xfrm>
              <a:off x="7757160" y="597338"/>
              <a:ext cx="1478280" cy="453932"/>
            </a:xfrm>
            <a:prstGeom prst="roundRect">
              <a:avLst>
                <a:gd name="adj" fmla="val 50000"/>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TextBox 262">
              <a:extLst>
                <a:ext uri="{FF2B5EF4-FFF2-40B4-BE49-F238E27FC236}">
                  <a16:creationId xmlns:a16="http://schemas.microsoft.com/office/drawing/2014/main" id="{29C21D8A-E31A-4B71-8CB9-01AB491B18BA}"/>
                </a:ext>
              </a:extLst>
            </p:cNvPr>
            <p:cNvSpPr txBox="1"/>
            <p:nvPr/>
          </p:nvSpPr>
          <p:spPr>
            <a:xfrm>
              <a:off x="7850130" y="676021"/>
              <a:ext cx="129234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SECOND HIT</a:t>
              </a:r>
            </a:p>
          </p:txBody>
        </p:sp>
      </p:grpSp>
      <p:grpSp>
        <p:nvGrpSpPr>
          <p:cNvPr id="257" name="Group 256">
            <a:extLst>
              <a:ext uri="{FF2B5EF4-FFF2-40B4-BE49-F238E27FC236}">
                <a16:creationId xmlns:a16="http://schemas.microsoft.com/office/drawing/2014/main" id="{5AFB3D9D-7792-46CB-A57D-60599B967CCE}"/>
              </a:ext>
            </a:extLst>
          </p:cNvPr>
          <p:cNvGrpSpPr/>
          <p:nvPr/>
        </p:nvGrpSpPr>
        <p:grpSpPr>
          <a:xfrm>
            <a:off x="7116570" y="5419043"/>
            <a:ext cx="1385447" cy="378508"/>
            <a:chOff x="3813605" y="4850904"/>
            <a:chExt cx="1385447" cy="378508"/>
          </a:xfrm>
        </p:grpSpPr>
        <p:sp>
          <p:nvSpPr>
            <p:cNvPr id="258" name="Rounded Rectangle 97">
              <a:extLst>
                <a:ext uri="{FF2B5EF4-FFF2-40B4-BE49-F238E27FC236}">
                  <a16:creationId xmlns:a16="http://schemas.microsoft.com/office/drawing/2014/main" id="{5B0F786E-7406-44FC-A876-3F2345983934}"/>
                </a:ext>
              </a:extLst>
            </p:cNvPr>
            <p:cNvSpPr/>
            <p:nvPr/>
          </p:nvSpPr>
          <p:spPr>
            <a:xfrm>
              <a:off x="3813605" y="4850904"/>
              <a:ext cx="1385447" cy="378508"/>
            </a:xfrm>
            <a:prstGeom prst="roundRect">
              <a:avLst>
                <a:gd name="adj" fmla="val 50000"/>
              </a:avLst>
            </a:prstGeom>
            <a:solidFill>
              <a:srgbClr val="026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TextBox 258">
              <a:extLst>
                <a:ext uri="{FF2B5EF4-FFF2-40B4-BE49-F238E27FC236}">
                  <a16:creationId xmlns:a16="http://schemas.microsoft.com/office/drawing/2014/main" id="{91700CBA-F4D4-481A-9F63-35B2AEBB08EB}"/>
                </a:ext>
              </a:extLst>
            </p:cNvPr>
            <p:cNvSpPr txBox="1"/>
            <p:nvPr/>
          </p:nvSpPr>
          <p:spPr>
            <a:xfrm>
              <a:off x="4159118" y="4887493"/>
              <a:ext cx="69442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NASH</a:t>
              </a:r>
            </a:p>
          </p:txBody>
        </p:sp>
      </p:grpSp>
      <p:sp>
        <p:nvSpPr>
          <p:cNvPr id="351" name="Arrow: Down 350">
            <a:extLst>
              <a:ext uri="{FF2B5EF4-FFF2-40B4-BE49-F238E27FC236}">
                <a16:creationId xmlns:a16="http://schemas.microsoft.com/office/drawing/2014/main" id="{E4995CB4-E4CB-48F3-8571-F2527EC97C4D}"/>
              </a:ext>
            </a:extLst>
          </p:cNvPr>
          <p:cNvSpPr/>
          <p:nvPr/>
        </p:nvSpPr>
        <p:spPr>
          <a:xfrm rot="16200000">
            <a:off x="5994654" y="4308767"/>
            <a:ext cx="202692" cy="58604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C8BA51-7E50-47FE-A8A3-BAD97E21C860}"/>
              </a:ext>
            </a:extLst>
          </p:cNvPr>
          <p:cNvGrpSpPr/>
          <p:nvPr/>
        </p:nvGrpSpPr>
        <p:grpSpPr>
          <a:xfrm>
            <a:off x="3060367" y="2089787"/>
            <a:ext cx="2644678" cy="1914046"/>
            <a:chOff x="3060367" y="2089787"/>
            <a:chExt cx="2644678" cy="1914046"/>
          </a:xfrm>
        </p:grpSpPr>
        <p:sp>
          <p:nvSpPr>
            <p:cNvPr id="2048" name="Rectangle: Rounded Corners 2047">
              <a:extLst>
                <a:ext uri="{FF2B5EF4-FFF2-40B4-BE49-F238E27FC236}">
                  <a16:creationId xmlns:a16="http://schemas.microsoft.com/office/drawing/2014/main" id="{08A24A08-0F87-4470-83EF-5F99E18E31C7}"/>
                </a:ext>
              </a:extLst>
            </p:cNvPr>
            <p:cNvSpPr/>
            <p:nvPr/>
          </p:nvSpPr>
          <p:spPr>
            <a:xfrm>
              <a:off x="3060367" y="2089787"/>
              <a:ext cx="2644678" cy="395087"/>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55" name="Straight Arrow Connector 2054">
              <a:extLst>
                <a:ext uri="{FF2B5EF4-FFF2-40B4-BE49-F238E27FC236}">
                  <a16:creationId xmlns:a16="http://schemas.microsoft.com/office/drawing/2014/main" id="{A5B4839D-071B-492A-AB65-F7A5B5EEF7AD}"/>
                </a:ext>
              </a:extLst>
            </p:cNvPr>
            <p:cNvCxnSpPr/>
            <p:nvPr/>
          </p:nvCxnSpPr>
          <p:spPr>
            <a:xfrm>
              <a:off x="5600270" y="2480971"/>
              <a:ext cx="0" cy="1522862"/>
            </a:xfrm>
            <a:prstGeom prst="straightConnector1">
              <a:avLst/>
            </a:prstGeom>
            <a:ln w="28575">
              <a:solidFill>
                <a:srgbClr val="2FBE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77C8F3D-4170-4076-B1FA-8EC1708BDACE}"/>
              </a:ext>
            </a:extLst>
          </p:cNvPr>
          <p:cNvGrpSpPr/>
          <p:nvPr/>
        </p:nvGrpSpPr>
        <p:grpSpPr>
          <a:xfrm>
            <a:off x="6486952" y="2089787"/>
            <a:ext cx="2644678" cy="1914046"/>
            <a:chOff x="6486952" y="2089787"/>
            <a:chExt cx="2644678" cy="1914046"/>
          </a:xfrm>
        </p:grpSpPr>
        <p:sp>
          <p:nvSpPr>
            <p:cNvPr id="346" name="Rectangle: Rounded Corners 345">
              <a:extLst>
                <a:ext uri="{FF2B5EF4-FFF2-40B4-BE49-F238E27FC236}">
                  <a16:creationId xmlns:a16="http://schemas.microsoft.com/office/drawing/2014/main" id="{4204F8E7-BB08-4FB3-B280-B2D0DB47EA43}"/>
                </a:ext>
              </a:extLst>
            </p:cNvPr>
            <p:cNvSpPr/>
            <p:nvPr/>
          </p:nvSpPr>
          <p:spPr>
            <a:xfrm>
              <a:off x="6486952" y="2089787"/>
              <a:ext cx="2644678" cy="395087"/>
            </a:xfrm>
            <a:prstGeom prst="roundRect">
              <a:avLst/>
            </a:prstGeom>
            <a:solidFill>
              <a:schemeClr val="bg1"/>
            </a:solidFill>
            <a:ln>
              <a:solidFill>
                <a:srgbClr val="2FB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2" name="Straight Arrow Connector 351">
              <a:extLst>
                <a:ext uri="{FF2B5EF4-FFF2-40B4-BE49-F238E27FC236}">
                  <a16:creationId xmlns:a16="http://schemas.microsoft.com/office/drawing/2014/main" id="{8F2EBCEB-866F-45EA-B2CC-0CE7F0C12D02}"/>
                </a:ext>
              </a:extLst>
            </p:cNvPr>
            <p:cNvCxnSpPr/>
            <p:nvPr/>
          </p:nvCxnSpPr>
          <p:spPr>
            <a:xfrm>
              <a:off x="6588552" y="2480971"/>
              <a:ext cx="0" cy="1522862"/>
            </a:xfrm>
            <a:prstGeom prst="straightConnector1">
              <a:avLst/>
            </a:prstGeom>
            <a:ln w="28575">
              <a:solidFill>
                <a:srgbClr val="2FBE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B194DDB-5B3A-4C70-B05A-BB53B7776C2B}"/>
              </a:ext>
            </a:extLst>
          </p:cNvPr>
          <p:cNvGrpSpPr/>
          <p:nvPr/>
        </p:nvGrpSpPr>
        <p:grpSpPr>
          <a:xfrm>
            <a:off x="3215266" y="1806685"/>
            <a:ext cx="2334882" cy="1733808"/>
            <a:chOff x="3215266" y="1806685"/>
            <a:chExt cx="2334882" cy="1733808"/>
          </a:xfrm>
        </p:grpSpPr>
        <p:sp>
          <p:nvSpPr>
            <p:cNvPr id="2049" name="TextBox 2048">
              <a:extLst>
                <a:ext uri="{FF2B5EF4-FFF2-40B4-BE49-F238E27FC236}">
                  <a16:creationId xmlns:a16="http://schemas.microsoft.com/office/drawing/2014/main" id="{EE9B9D22-1765-43C3-9B30-9E36DF7C78ED}"/>
                </a:ext>
              </a:extLst>
            </p:cNvPr>
            <p:cNvSpPr txBox="1"/>
            <p:nvPr/>
          </p:nvSpPr>
          <p:spPr>
            <a:xfrm>
              <a:off x="3389491" y="1806685"/>
              <a:ext cx="1986442" cy="1733808"/>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Overweight/ Obesity</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Insulin Resistance</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 Syndrome</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Hypercaloric Diet</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FFA</a:t>
              </a:r>
            </a:p>
          </p:txBody>
        </p:sp>
        <p:grpSp>
          <p:nvGrpSpPr>
            <p:cNvPr id="2060" name="Group 2059">
              <a:extLst>
                <a:ext uri="{FF2B5EF4-FFF2-40B4-BE49-F238E27FC236}">
                  <a16:creationId xmlns:a16="http://schemas.microsoft.com/office/drawing/2014/main" id="{78A60171-CD82-45A9-B034-9559AF7054FD}"/>
                </a:ext>
              </a:extLst>
            </p:cNvPr>
            <p:cNvGrpSpPr/>
            <p:nvPr/>
          </p:nvGrpSpPr>
          <p:grpSpPr>
            <a:xfrm>
              <a:off x="3215266" y="2863850"/>
              <a:ext cx="2334882" cy="342970"/>
              <a:chOff x="2970104" y="2863850"/>
              <a:chExt cx="2825207" cy="342970"/>
            </a:xfrm>
          </p:grpSpPr>
          <p:cxnSp>
            <p:nvCxnSpPr>
              <p:cNvPr id="2059" name="Straight Connector 2058">
                <a:extLst>
                  <a:ext uri="{FF2B5EF4-FFF2-40B4-BE49-F238E27FC236}">
                    <a16:creationId xmlns:a16="http://schemas.microsoft.com/office/drawing/2014/main" id="{BBB5FE27-CD9B-4E7C-B3B9-101D69D83ECF}"/>
                  </a:ext>
                </a:extLst>
              </p:cNvPr>
              <p:cNvCxnSpPr/>
              <p:nvPr/>
            </p:nvCxnSpPr>
            <p:spPr>
              <a:xfrm>
                <a:off x="2970104" y="2863850"/>
                <a:ext cx="28252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95F9FA67-2E7E-4B92-A522-FA1D188E942E}"/>
                  </a:ext>
                </a:extLst>
              </p:cNvPr>
              <p:cNvCxnSpPr/>
              <p:nvPr/>
            </p:nvCxnSpPr>
            <p:spPr>
              <a:xfrm>
                <a:off x="2970104" y="3206820"/>
                <a:ext cx="28252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AA16E11C-8CA5-4E64-A47F-57DC698C39FE}"/>
              </a:ext>
            </a:extLst>
          </p:cNvPr>
          <p:cNvGrpSpPr/>
          <p:nvPr/>
        </p:nvGrpSpPr>
        <p:grpSpPr>
          <a:xfrm>
            <a:off x="6590056" y="1806685"/>
            <a:ext cx="2438488" cy="1374735"/>
            <a:chOff x="6590056" y="1806685"/>
            <a:chExt cx="2438488" cy="1374735"/>
          </a:xfrm>
        </p:grpSpPr>
        <p:sp>
          <p:nvSpPr>
            <p:cNvPr id="2050" name="TextBox 2049">
              <a:extLst>
                <a:ext uri="{FF2B5EF4-FFF2-40B4-BE49-F238E27FC236}">
                  <a16:creationId xmlns:a16="http://schemas.microsoft.com/office/drawing/2014/main" id="{9ED884CF-87A3-4241-9226-06FAA2527AF9}"/>
                </a:ext>
              </a:extLst>
            </p:cNvPr>
            <p:cNvSpPr txBox="1"/>
            <p:nvPr/>
          </p:nvSpPr>
          <p:spPr>
            <a:xfrm>
              <a:off x="6590056" y="1806685"/>
              <a:ext cx="2438488" cy="1374735"/>
            </a:xfrm>
            <a:prstGeom prst="rect">
              <a:avLst/>
            </a:prstGeom>
            <a:noFill/>
          </p:spPr>
          <p:txBody>
            <a:bodyPr wrap="none" rtlCol="0">
              <a:spAutoFit/>
            </a:bodyPr>
            <a:lstStyle/>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Mitochondrial Dysfunction</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Oxidative stress</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Pro-inflammatory Cytokines</a:t>
              </a:r>
            </a:p>
            <a:p>
              <a:pPr marL="0" marR="0" lvl="0" indent="0" algn="ctr" defTabSz="914400" rtl="0" eaLnBrk="1" fontAlgn="auto" latinLnBrk="0" hangingPunct="1">
                <a:lnSpc>
                  <a:spcPts val="1600"/>
                </a:lnSpc>
                <a:spcBef>
                  <a:spcPts val="12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Gut Dysbiosis &amp; Endotoxin</a:t>
              </a:r>
            </a:p>
          </p:txBody>
        </p:sp>
        <p:cxnSp>
          <p:nvCxnSpPr>
            <p:cNvPr id="400" name="Straight Connector 399">
              <a:extLst>
                <a:ext uri="{FF2B5EF4-FFF2-40B4-BE49-F238E27FC236}">
                  <a16:creationId xmlns:a16="http://schemas.microsoft.com/office/drawing/2014/main" id="{B6A72954-BAE3-44A6-A2D0-3DE44210CCF3}"/>
                </a:ext>
              </a:extLst>
            </p:cNvPr>
            <p:cNvCxnSpPr/>
            <p:nvPr/>
          </p:nvCxnSpPr>
          <p:spPr>
            <a:xfrm>
              <a:off x="6640532" y="2863850"/>
              <a:ext cx="233488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F6F51B7C-1643-4D41-81F9-347505E660BA}"/>
              </a:ext>
            </a:extLst>
          </p:cNvPr>
          <p:cNvGrpSpPr/>
          <p:nvPr/>
        </p:nvGrpSpPr>
        <p:grpSpPr>
          <a:xfrm>
            <a:off x="3689985" y="5419043"/>
            <a:ext cx="1385447" cy="378508"/>
            <a:chOff x="3813605" y="4850904"/>
            <a:chExt cx="1385447" cy="378508"/>
          </a:xfrm>
        </p:grpSpPr>
        <p:sp>
          <p:nvSpPr>
            <p:cNvPr id="67" name="Rounded Rectangle 97">
              <a:extLst>
                <a:ext uri="{FF2B5EF4-FFF2-40B4-BE49-F238E27FC236}">
                  <a16:creationId xmlns:a16="http://schemas.microsoft.com/office/drawing/2014/main" id="{994F4BEC-5BF7-42C9-8E69-2C64E72B6B65}"/>
                </a:ext>
              </a:extLst>
            </p:cNvPr>
            <p:cNvSpPr/>
            <p:nvPr/>
          </p:nvSpPr>
          <p:spPr>
            <a:xfrm>
              <a:off x="3813605" y="4850904"/>
              <a:ext cx="1385447" cy="37850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EC922287-3693-4894-A0F7-69F6A12FD85E}"/>
                </a:ext>
              </a:extLst>
            </p:cNvPr>
            <p:cNvSpPr txBox="1"/>
            <p:nvPr/>
          </p:nvSpPr>
          <p:spPr>
            <a:xfrm>
              <a:off x="4110226" y="4887493"/>
              <a:ext cx="79220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NAFLD</a:t>
              </a:r>
            </a:p>
          </p:txBody>
        </p:sp>
      </p:grpSp>
      <p:sp>
        <p:nvSpPr>
          <p:cNvPr id="59" name="Rectangle: Top Corners Rounded 7">
            <a:extLst>
              <a:ext uri="{FF2B5EF4-FFF2-40B4-BE49-F238E27FC236}">
                <a16:creationId xmlns:a16="http://schemas.microsoft.com/office/drawing/2014/main" id="{3F41B804-1FB1-435E-891D-19F39CBC726B}"/>
              </a:ext>
            </a:extLst>
          </p:cNvPr>
          <p:cNvSpPr/>
          <p:nvPr/>
        </p:nvSpPr>
        <p:spPr>
          <a:xfrm rot="5400000">
            <a:off x="105998" y="6169349"/>
            <a:ext cx="373177" cy="585176"/>
          </a:xfrm>
          <a:prstGeom prst="round2SameRect">
            <a:avLst>
              <a:gd name="adj1" fmla="val 50000"/>
              <a:gd name="adj2" fmla="val 0"/>
            </a:avLst>
          </a:prstGeom>
          <a:solidFill>
            <a:srgbClr val="00B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Slide Number Placeholder 3">
            <a:extLst>
              <a:ext uri="{FF2B5EF4-FFF2-40B4-BE49-F238E27FC236}">
                <a16:creationId xmlns:a16="http://schemas.microsoft.com/office/drawing/2014/main" id="{E1B13AEB-9BEF-41F2-A2E2-D311995D1909}"/>
              </a:ext>
            </a:extLst>
          </p:cNvPr>
          <p:cNvSpPr txBox="1">
            <a:spLocks/>
          </p:cNvSpPr>
          <p:nvPr/>
        </p:nvSpPr>
        <p:spPr>
          <a:xfrm>
            <a:off x="176645" y="6247186"/>
            <a:ext cx="373177" cy="401337"/>
          </a:xfrm>
          <a:prstGeom prst="rect">
            <a:avLst/>
          </a:prstGeom>
        </p:spPr>
        <p:txBody>
          <a:bodyPr anchor="ct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F33EC3-35B8-4658-BF5A-552320F94207}" type="slidenum">
              <a:rPr lang="en-IN" b="1" smtClean="0"/>
              <a:pPr algn="ctr"/>
              <a:t>6</a:t>
            </a:fld>
            <a:endParaRPr lang="en-IN" b="1" dirty="0"/>
          </a:p>
        </p:txBody>
      </p:sp>
    </p:spTree>
    <p:extLst>
      <p:ext uri="{BB962C8B-B14F-4D97-AF65-F5344CB8AC3E}">
        <p14:creationId xmlns:p14="http://schemas.microsoft.com/office/powerpoint/2010/main" val="372022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par>
                                <p:cTn id="8" presetID="10" presetClass="entr" presetSubtype="0"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fade">
                                      <p:cBhvr>
                                        <p:cTn id="10" dur="500"/>
                                        <p:tgtEl>
                                          <p:spTgt spid="25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500"/>
                                        <p:tgtEl>
                                          <p:spTgt spid="25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1"/>
                                        </p:tgtEl>
                                        <p:attrNameLst>
                                          <p:attrName>style.visibility</p:attrName>
                                        </p:attrNameLst>
                                      </p:cBhvr>
                                      <p:to>
                                        <p:strVal val="visible"/>
                                      </p:to>
                                    </p:set>
                                    <p:animEffect transition="in" filter="fade">
                                      <p:cBhvr>
                                        <p:cTn id="42" dur="500"/>
                                        <p:tgtEl>
                                          <p:spTgt spid="351"/>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nodeType="withEffect">
                                  <p:stCondLst>
                                    <p:cond delay="0"/>
                                  </p:stCondLst>
                                  <p:childTnLst>
                                    <p:set>
                                      <p:cBhvr>
                                        <p:cTn id="48" dur="1" fill="hold">
                                          <p:stCondLst>
                                            <p:cond delay="0"/>
                                          </p:stCondLst>
                                        </p:cTn>
                                        <p:tgtEl>
                                          <p:spTgt spid="257"/>
                                        </p:tgtEl>
                                        <p:attrNameLst>
                                          <p:attrName>style.visibility</p:attrName>
                                        </p:attrNameLst>
                                      </p:cBhvr>
                                      <p:to>
                                        <p:strVal val="visible"/>
                                      </p:to>
                                    </p:set>
                                    <p:animEffect transition="in" filter="fade">
                                      <p:cBhvr>
                                        <p:cTn id="49"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2" grpId="0" animBg="1"/>
      <p:bldP spid="35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098" name="Picture 2" descr="An external file that holds a picture, illustration, etc.&#10;Object name is nihms-150161-f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1001" y="332657"/>
            <a:ext cx="4248472" cy="281815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4"/>
          <a:stretch>
            <a:fillRect/>
          </a:stretch>
        </p:blipFill>
        <p:spPr>
          <a:xfrm>
            <a:off x="2063552" y="6335570"/>
            <a:ext cx="2957408" cy="189775"/>
          </a:xfrm>
          <a:prstGeom prst="rect">
            <a:avLst/>
          </a:prstGeom>
        </p:spPr>
      </p:pic>
      <p:pic>
        <p:nvPicPr>
          <p:cNvPr id="8" name="Immagine 7">
            <a:extLst>
              <a:ext uri="{FF2B5EF4-FFF2-40B4-BE49-F238E27FC236}">
                <a16:creationId xmlns:a16="http://schemas.microsoft.com/office/drawing/2014/main" id="{7D33D008-FCD5-4F6E-BE24-0B673AC60326}"/>
              </a:ext>
            </a:extLst>
          </p:cNvPr>
          <p:cNvPicPr>
            <a:picLocks noChangeAspect="1"/>
          </p:cNvPicPr>
          <p:nvPr/>
        </p:nvPicPr>
        <p:blipFill>
          <a:blip r:embed="rId5"/>
          <a:stretch>
            <a:fillRect/>
          </a:stretch>
        </p:blipFill>
        <p:spPr>
          <a:xfrm>
            <a:off x="6168009" y="2852937"/>
            <a:ext cx="4357409" cy="3861490"/>
          </a:xfrm>
          <a:prstGeom prst="rect">
            <a:avLst/>
          </a:prstGeom>
        </p:spPr>
      </p:pic>
      <p:sp>
        <p:nvSpPr>
          <p:cNvPr id="2" name="Freccia a destra 1"/>
          <p:cNvSpPr/>
          <p:nvPr/>
        </p:nvSpPr>
        <p:spPr>
          <a:xfrm>
            <a:off x="5447929" y="3645024"/>
            <a:ext cx="591545" cy="144016"/>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srgbClr val="FFFFFF"/>
              </a:solidFill>
              <a:latin typeface="Verdana"/>
              <a:cs typeface="Arial"/>
            </a:endParaRPr>
          </a:p>
        </p:txBody>
      </p:sp>
      <p:sp>
        <p:nvSpPr>
          <p:cNvPr id="3" name="CasellaDiTesto 2"/>
          <p:cNvSpPr txBox="1"/>
          <p:nvPr/>
        </p:nvSpPr>
        <p:spPr>
          <a:xfrm>
            <a:off x="1928315" y="3789040"/>
            <a:ext cx="3528392" cy="2308324"/>
          </a:xfrm>
          <a:prstGeom prst="rect">
            <a:avLst/>
          </a:prstGeom>
          <a:noFill/>
        </p:spPr>
        <p:txBody>
          <a:bodyPr wrap="square" rtlCol="0">
            <a:spAutoFit/>
          </a:bodyPr>
          <a:lstStyle/>
          <a:p>
            <a:pPr defTabSz="914400"/>
            <a:endParaRPr lang="it-IT" dirty="0">
              <a:solidFill>
                <a:srgbClr val="FFFFFF"/>
              </a:solidFill>
              <a:latin typeface="Verdana"/>
              <a:cs typeface="Arial"/>
            </a:endParaRPr>
          </a:p>
          <a:p>
            <a:pPr defTabSz="914400"/>
            <a:r>
              <a:rPr lang="it-IT" dirty="0">
                <a:solidFill>
                  <a:srgbClr val="FFFFFF"/>
                </a:solidFill>
                <a:latin typeface="Verdana"/>
                <a:cs typeface="Arial"/>
              </a:rPr>
              <a:t>EFFECTS OF 7%-10% WEIGHT REDUCTION ON LIVER HISTOLOGY:</a:t>
            </a:r>
          </a:p>
          <a:p>
            <a:pPr defTabSz="914400"/>
            <a:endParaRPr lang="it-IT" dirty="0">
              <a:solidFill>
                <a:srgbClr val="FFFFFF"/>
              </a:solidFill>
              <a:latin typeface="Verdana"/>
              <a:cs typeface="Arial"/>
            </a:endParaRPr>
          </a:p>
          <a:p>
            <a:pPr marL="285750" indent="-285750" defTabSz="914400">
              <a:buFont typeface="Arial" panose="020B0604020202020204" pitchFamily="34" charset="0"/>
              <a:buChar char="•"/>
            </a:pPr>
            <a:r>
              <a:rPr lang="it-IT" dirty="0" err="1">
                <a:solidFill>
                  <a:srgbClr val="FFFFFF"/>
                </a:solidFill>
                <a:latin typeface="Verdana"/>
                <a:cs typeface="Arial"/>
              </a:rPr>
              <a:t>Improvement</a:t>
            </a:r>
            <a:r>
              <a:rPr lang="it-IT" dirty="0">
                <a:solidFill>
                  <a:srgbClr val="FFFFFF"/>
                </a:solidFill>
                <a:latin typeface="Verdana"/>
                <a:cs typeface="Arial"/>
              </a:rPr>
              <a:t> of </a:t>
            </a:r>
            <a:r>
              <a:rPr lang="it-IT" dirty="0" err="1">
                <a:solidFill>
                  <a:srgbClr val="FFFFFF"/>
                </a:solidFill>
                <a:latin typeface="Verdana"/>
                <a:cs typeface="Arial"/>
              </a:rPr>
              <a:t>steatosis</a:t>
            </a:r>
            <a:endParaRPr lang="it-IT" dirty="0">
              <a:solidFill>
                <a:srgbClr val="FFFFFF"/>
              </a:solidFill>
              <a:latin typeface="Verdana"/>
              <a:cs typeface="Arial"/>
            </a:endParaRPr>
          </a:p>
          <a:p>
            <a:pPr marL="285750" indent="-285750" defTabSz="914400">
              <a:buFont typeface="Arial" panose="020B0604020202020204" pitchFamily="34" charset="0"/>
              <a:buChar char="•"/>
            </a:pPr>
            <a:r>
              <a:rPr lang="it-IT" dirty="0">
                <a:solidFill>
                  <a:srgbClr val="FFFFFF"/>
                </a:solidFill>
                <a:latin typeface="Verdana"/>
                <a:cs typeface="Arial"/>
              </a:rPr>
              <a:t>No </a:t>
            </a:r>
            <a:r>
              <a:rPr lang="it-IT" dirty="0" err="1">
                <a:solidFill>
                  <a:srgbClr val="FFFFFF"/>
                </a:solidFill>
                <a:latin typeface="Verdana"/>
                <a:cs typeface="Arial"/>
              </a:rPr>
              <a:t>effect</a:t>
            </a:r>
            <a:r>
              <a:rPr lang="it-IT" dirty="0">
                <a:solidFill>
                  <a:srgbClr val="FFFFFF"/>
                </a:solidFill>
                <a:latin typeface="Verdana"/>
                <a:cs typeface="Arial"/>
              </a:rPr>
              <a:t> on </a:t>
            </a:r>
            <a:r>
              <a:rPr lang="it-IT" dirty="0" err="1">
                <a:solidFill>
                  <a:srgbClr val="FFFFFF"/>
                </a:solidFill>
                <a:latin typeface="Verdana"/>
                <a:cs typeface="Arial"/>
              </a:rPr>
              <a:t>fibrosis</a:t>
            </a:r>
            <a:endParaRPr lang="it-IT" dirty="0">
              <a:solidFill>
                <a:srgbClr val="FFFFFF"/>
              </a:solidFill>
              <a:latin typeface="Verdana"/>
              <a:cs typeface="Arial"/>
            </a:endParaRPr>
          </a:p>
          <a:p>
            <a:pPr marL="285750" indent="-285750" defTabSz="914400">
              <a:buFont typeface="Arial" panose="020B0604020202020204" pitchFamily="34" charset="0"/>
              <a:buChar char="•"/>
            </a:pPr>
            <a:endParaRPr lang="it-IT" dirty="0">
              <a:solidFill>
                <a:srgbClr val="FFFFFF"/>
              </a:solidFill>
              <a:latin typeface="Verdana"/>
              <a:cs typeface="Arial"/>
            </a:endParaRPr>
          </a:p>
        </p:txBody>
      </p:sp>
    </p:spTree>
    <p:extLst>
      <p:ext uri="{BB962C8B-B14F-4D97-AF65-F5344CB8AC3E}">
        <p14:creationId xmlns:p14="http://schemas.microsoft.com/office/powerpoint/2010/main" val="1763085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9777" y="260649"/>
            <a:ext cx="4488383" cy="167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48329" y="548680"/>
            <a:ext cx="1285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2315270" y="3429000"/>
            <a:ext cx="3529013" cy="2339102"/>
          </a:xfrm>
          <a:prstGeom prst="rect">
            <a:avLst/>
          </a:prstGeom>
          <a:noFill/>
          <a:ln w="19050">
            <a:solidFill>
              <a:schemeClr val="accent1"/>
            </a:solidFill>
            <a:miter lim="800000"/>
            <a:headEnd/>
            <a:tailEnd/>
          </a:ln>
          <a:effec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4400" eaLnBrk="1" hangingPunct="1">
              <a:spcBef>
                <a:spcPct val="0"/>
              </a:spcBef>
              <a:buClrTx/>
              <a:buSzTx/>
              <a:buNone/>
              <a:defRPr/>
            </a:pPr>
            <a:r>
              <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DIET</a:t>
            </a:r>
          </a:p>
          <a:p>
            <a:pPr algn="ctr" defTabSz="914400" eaLnBrk="1" hangingPunct="1">
              <a:spcBef>
                <a:spcPct val="0"/>
              </a:spcBef>
              <a:buClrTx/>
              <a:buSzTx/>
              <a:buNone/>
              <a:defRPr/>
            </a:pPr>
            <a:endPar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a:p>
            <a:pPr defTabSz="914400" eaLnBrk="1" hangingPunct="1">
              <a:spcBef>
                <a:spcPct val="0"/>
              </a:spcBef>
              <a:buClrTx/>
              <a:buSzTx/>
              <a:buNone/>
              <a:defRPr/>
            </a:pPr>
            <a:r>
              <a:rPr lang="it-IT" altLang="it-IT" sz="1600" dirty="0" err="1">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Recommendation</a:t>
            </a:r>
            <a:r>
              <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a:t>
            </a:r>
          </a:p>
          <a:p>
            <a:pPr defTabSz="914400" eaLnBrk="1" hangingPunct="1">
              <a:spcBef>
                <a:spcPct val="0"/>
              </a:spcBef>
              <a:buClrTx/>
              <a:buSzTx/>
              <a:buNone/>
              <a:defRPr/>
            </a:pPr>
            <a:r>
              <a:rPr lang="en-US" sz="1600" dirty="0">
                <a:solidFill>
                  <a:srgbClr val="FFFFFF"/>
                </a:solidFill>
                <a:cs typeface="Arial"/>
              </a:rPr>
              <a:t>A reduction of body weight of at least 3-5% is required to achieve improvement of </a:t>
            </a:r>
            <a:r>
              <a:rPr lang="en-US" sz="1600" dirty="0" err="1">
                <a:solidFill>
                  <a:srgbClr val="FFFFFF"/>
                </a:solidFill>
                <a:cs typeface="Arial"/>
              </a:rPr>
              <a:t>steatosis.Weight</a:t>
            </a:r>
            <a:r>
              <a:rPr lang="en-US" sz="1600" dirty="0">
                <a:solidFill>
                  <a:srgbClr val="FFFFFF"/>
                </a:solidFill>
                <a:cs typeface="Arial"/>
              </a:rPr>
              <a:t> reduction must be </a:t>
            </a:r>
            <a:r>
              <a:rPr lang="en-US" sz="1600" dirty="0">
                <a:solidFill>
                  <a:srgbClr val="FFFF00"/>
                </a:solidFill>
                <a:cs typeface="Arial"/>
              </a:rPr>
              <a:t>at least 10% </a:t>
            </a:r>
            <a:r>
              <a:rPr lang="en-US" sz="1600" dirty="0">
                <a:solidFill>
                  <a:srgbClr val="FFFFFF"/>
                </a:solidFill>
                <a:cs typeface="Arial"/>
              </a:rPr>
              <a:t>to improve liver histology.</a:t>
            </a:r>
          </a:p>
          <a:p>
            <a:pPr defTabSz="914400" eaLnBrk="1" hangingPunct="1">
              <a:spcBef>
                <a:spcPct val="0"/>
              </a:spcBef>
              <a:buClrTx/>
              <a:buSzTx/>
              <a:buNone/>
              <a:defRPr/>
            </a:pPr>
            <a:r>
              <a:rPr lang="en-US" sz="1600" dirty="0">
                <a:solidFill>
                  <a:srgbClr val="FFFFFF"/>
                </a:solidFill>
                <a:cs typeface="Arial"/>
              </a:rPr>
              <a:t> </a:t>
            </a:r>
            <a:r>
              <a:rPr lang="it-IT" sz="1200" dirty="0">
                <a:solidFill>
                  <a:srgbClr val="FFFFFF"/>
                </a:solidFill>
                <a:cs typeface="Arial"/>
              </a:rPr>
              <a:t>(</a:t>
            </a:r>
            <a:r>
              <a:rPr lang="it-IT" sz="1200" dirty="0" err="1">
                <a:solidFill>
                  <a:srgbClr val="FFFFFF"/>
                </a:solidFill>
                <a:cs typeface="Arial"/>
              </a:rPr>
              <a:t>Strength</a:t>
            </a:r>
            <a:r>
              <a:rPr lang="it-IT" sz="1200" dirty="0">
                <a:solidFill>
                  <a:srgbClr val="FFFFFF"/>
                </a:solidFill>
                <a:cs typeface="Arial"/>
              </a:rPr>
              <a:t> </a:t>
            </a:r>
            <a:r>
              <a:rPr lang="it-IT" sz="1800" dirty="0">
                <a:solidFill>
                  <a:srgbClr val="FFFFFF"/>
                </a:solidFill>
                <a:cs typeface="Arial"/>
              </a:rPr>
              <a:t>1</a:t>
            </a:r>
            <a:r>
              <a:rPr lang="it-IT" sz="1200" dirty="0">
                <a:solidFill>
                  <a:srgbClr val="FFFFFF"/>
                </a:solidFill>
                <a:cs typeface="Arial"/>
              </a:rPr>
              <a:t> , </a:t>
            </a:r>
            <a:r>
              <a:rPr lang="it-IT" sz="1200" dirty="0" err="1">
                <a:solidFill>
                  <a:srgbClr val="FFFFFF"/>
                </a:solidFill>
                <a:cs typeface="Arial"/>
              </a:rPr>
              <a:t>Evidence</a:t>
            </a:r>
            <a:r>
              <a:rPr lang="it-IT" sz="1200" dirty="0">
                <a:solidFill>
                  <a:srgbClr val="FFFFFF"/>
                </a:solidFill>
                <a:cs typeface="Arial"/>
              </a:rPr>
              <a:t> - B)</a:t>
            </a:r>
            <a:endParaRPr lang="it-IT" altLang="it-IT" sz="12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
        <p:nvSpPr>
          <p:cNvPr id="7" name="Text Box 7"/>
          <p:cNvSpPr txBox="1">
            <a:spLocks noChangeArrowheads="1"/>
          </p:cNvSpPr>
          <p:nvPr/>
        </p:nvSpPr>
        <p:spPr bwMode="auto">
          <a:xfrm>
            <a:off x="6456041" y="3428999"/>
            <a:ext cx="3529013" cy="2339102"/>
          </a:xfrm>
          <a:prstGeom prst="rect">
            <a:avLst/>
          </a:prstGeom>
          <a:noFill/>
          <a:ln w="19050">
            <a:solidFill>
              <a:schemeClr val="accent1"/>
            </a:solidFill>
            <a:miter lim="800000"/>
            <a:headEnd/>
            <a:tailEnd/>
          </a:ln>
          <a:effec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4400" eaLnBrk="1" hangingPunct="1">
              <a:spcBef>
                <a:spcPct val="0"/>
              </a:spcBef>
              <a:buClrTx/>
              <a:buSzTx/>
              <a:buNone/>
              <a:defRPr/>
            </a:pPr>
            <a:r>
              <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PHYSICAL EXERCISE</a:t>
            </a:r>
          </a:p>
          <a:p>
            <a:pPr algn="ctr" defTabSz="914400" eaLnBrk="1" hangingPunct="1">
              <a:spcBef>
                <a:spcPct val="0"/>
              </a:spcBef>
              <a:buClrTx/>
              <a:buSzTx/>
              <a:buNone/>
              <a:defRPr/>
            </a:pPr>
            <a:endPar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a:p>
            <a:pPr defTabSz="914400" eaLnBrk="1" hangingPunct="1">
              <a:spcBef>
                <a:spcPct val="0"/>
              </a:spcBef>
              <a:buClrTx/>
              <a:buSzTx/>
              <a:buNone/>
              <a:defRPr/>
            </a:pPr>
            <a:r>
              <a:rPr lang="it-IT" altLang="it-IT" sz="1600" dirty="0" err="1">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Recommendation</a:t>
            </a:r>
            <a:r>
              <a:rPr lang="it-IT" altLang="it-IT" sz="1600"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a:t>
            </a:r>
          </a:p>
          <a:p>
            <a:pPr defTabSz="914400" eaLnBrk="1" hangingPunct="1">
              <a:spcBef>
                <a:spcPct val="0"/>
              </a:spcBef>
              <a:buClrTx/>
              <a:buSzTx/>
              <a:buNone/>
              <a:defRPr/>
            </a:pPr>
            <a:r>
              <a:rPr lang="en-US" sz="1600" dirty="0">
                <a:solidFill>
                  <a:srgbClr val="FFFFFF"/>
                </a:solidFill>
                <a:cs typeface="Arial"/>
              </a:rPr>
              <a:t>Exercise alone in adults with NAFLD may reduce hepatic steatosis, but its ability to improve other aspects of the disease, particularly liver histology, remains to be demonstrated.</a:t>
            </a:r>
            <a:r>
              <a:rPr lang="it-IT" altLang="it-IT" sz="16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 </a:t>
            </a:r>
          </a:p>
          <a:p>
            <a:pPr defTabSz="914400" eaLnBrk="1" hangingPunct="1">
              <a:spcBef>
                <a:spcPct val="0"/>
              </a:spcBef>
              <a:buClrTx/>
              <a:buSzTx/>
              <a:buNone/>
              <a:defRPr/>
            </a:pPr>
            <a:r>
              <a:rPr lang="it-IT" sz="1200" dirty="0">
                <a:solidFill>
                  <a:srgbClr val="FFFFFF"/>
                </a:solidFill>
                <a:cs typeface="Arial"/>
              </a:rPr>
              <a:t>(</a:t>
            </a:r>
            <a:r>
              <a:rPr lang="it-IT" sz="1200" dirty="0" err="1">
                <a:solidFill>
                  <a:srgbClr val="FFFFFF"/>
                </a:solidFill>
                <a:cs typeface="Arial"/>
              </a:rPr>
              <a:t>Strength</a:t>
            </a:r>
            <a:r>
              <a:rPr lang="it-IT" sz="1200" dirty="0">
                <a:solidFill>
                  <a:srgbClr val="FFFFFF"/>
                </a:solidFill>
                <a:cs typeface="Arial"/>
              </a:rPr>
              <a:t> </a:t>
            </a:r>
            <a:r>
              <a:rPr lang="it-IT" sz="1800" dirty="0">
                <a:solidFill>
                  <a:srgbClr val="FFFFFF"/>
                </a:solidFill>
                <a:cs typeface="Arial"/>
              </a:rPr>
              <a:t>1</a:t>
            </a:r>
            <a:r>
              <a:rPr lang="it-IT" sz="1200" dirty="0">
                <a:solidFill>
                  <a:srgbClr val="FFFFFF"/>
                </a:solidFill>
                <a:cs typeface="Arial"/>
              </a:rPr>
              <a:t> , </a:t>
            </a:r>
            <a:r>
              <a:rPr lang="it-IT" sz="1200" dirty="0" err="1">
                <a:solidFill>
                  <a:srgbClr val="FFFFFF"/>
                </a:solidFill>
                <a:cs typeface="Arial"/>
              </a:rPr>
              <a:t>Evidence</a:t>
            </a:r>
            <a:r>
              <a:rPr lang="it-IT" sz="1200" dirty="0">
                <a:solidFill>
                  <a:srgbClr val="FFFFFF"/>
                </a:solidFill>
                <a:cs typeface="Arial"/>
              </a:rPr>
              <a:t> - B)</a:t>
            </a:r>
            <a:endParaRPr lang="it-IT" altLang="it-IT" sz="12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405" y="1936732"/>
            <a:ext cx="21431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315269" y="2259171"/>
            <a:ext cx="7669784" cy="1107996"/>
          </a:xfrm>
          <a:prstGeom prst="rect">
            <a:avLst/>
          </a:prstGeom>
          <a:noFill/>
          <a:ln w="19050">
            <a:solidFill>
              <a:schemeClr val="accent1"/>
            </a:solidFill>
            <a:miter lim="800000"/>
            <a:headEnd/>
            <a:tailEnd/>
          </a:ln>
          <a:effectLst/>
        </p:spPr>
        <p:txBody>
          <a:bodyPr wrap="squar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4400" eaLnBrk="1" hangingPunct="1">
              <a:spcBef>
                <a:spcPct val="0"/>
              </a:spcBef>
              <a:buClrTx/>
              <a:buSzTx/>
              <a:buNone/>
              <a:defRPr/>
            </a:pPr>
            <a:r>
              <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DIET AND PHYSICAL EXERCISE</a:t>
            </a:r>
          </a:p>
          <a:p>
            <a:pPr defTabSz="914400" eaLnBrk="1" hangingPunct="1">
              <a:spcBef>
                <a:spcPct val="0"/>
              </a:spcBef>
              <a:buClrTx/>
              <a:buSzTx/>
              <a:buNone/>
              <a:defRPr/>
            </a:pPr>
            <a:endParaRPr lang="it-IT" altLang="it-IT" sz="1600" b="1" dirty="0">
              <a:solidFill>
                <a:srgbClr val="FFC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a:p>
            <a:pPr defTabSz="914400" eaLnBrk="1" hangingPunct="1">
              <a:spcBef>
                <a:spcPct val="0"/>
              </a:spcBef>
              <a:buClrTx/>
              <a:buSzTx/>
              <a:buNone/>
              <a:defRPr/>
            </a:pPr>
            <a:r>
              <a:rPr lang="en-US" sz="1600" dirty="0">
                <a:solidFill>
                  <a:srgbClr val="FFFFFF"/>
                </a:solidFill>
                <a:cs typeface="Arial"/>
              </a:rPr>
              <a:t>Weight loss achieved by diet and exercise reduces steatosis</a:t>
            </a:r>
            <a:br>
              <a:rPr lang="en-US" sz="1600" dirty="0">
                <a:solidFill>
                  <a:srgbClr val="FFFFFF"/>
                </a:solidFill>
                <a:cs typeface="Arial"/>
              </a:rPr>
            </a:br>
            <a:r>
              <a:rPr lang="en-US" sz="1600" dirty="0">
                <a:solidFill>
                  <a:srgbClr val="FFFFFF"/>
                </a:solidFill>
                <a:cs typeface="Arial"/>
              </a:rPr>
              <a:t>(Strength - </a:t>
            </a:r>
            <a:r>
              <a:rPr lang="en-US" sz="1800" dirty="0">
                <a:solidFill>
                  <a:srgbClr val="FFFFFF"/>
                </a:solidFill>
                <a:cs typeface="Arial"/>
              </a:rPr>
              <a:t>1</a:t>
            </a:r>
            <a:r>
              <a:rPr lang="en-US" sz="1600" dirty="0">
                <a:solidFill>
                  <a:srgbClr val="FFFFFF"/>
                </a:solidFill>
                <a:cs typeface="Arial"/>
              </a:rPr>
              <a:t>, Evidence - A)</a:t>
            </a:r>
            <a:endParaRPr lang="it-IT" altLang="it-IT" sz="1200" dirty="0">
              <a:solidFill>
                <a:srgbClr val="0066CC"/>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322157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F6441BF-BCFE-4B1B-A92B-145A8C5DA315}"/>
              </a:ext>
            </a:extLst>
          </p:cNvPr>
          <p:cNvPicPr>
            <a:picLocks noChangeAspect="1"/>
          </p:cNvPicPr>
          <p:nvPr/>
        </p:nvPicPr>
        <p:blipFill>
          <a:blip r:embed="rId2"/>
          <a:stretch>
            <a:fillRect/>
          </a:stretch>
        </p:blipFill>
        <p:spPr>
          <a:xfrm>
            <a:off x="2063665" y="2276872"/>
            <a:ext cx="5461804" cy="4336472"/>
          </a:xfrm>
          <a:prstGeom prst="rect">
            <a:avLst/>
          </a:prstGeom>
        </p:spPr>
      </p:pic>
      <p:pic>
        <p:nvPicPr>
          <p:cNvPr id="5" name="Immagine 4">
            <a:extLst>
              <a:ext uri="{FF2B5EF4-FFF2-40B4-BE49-F238E27FC236}">
                <a16:creationId xmlns:a16="http://schemas.microsoft.com/office/drawing/2014/main" id="{3CA68D8D-62B1-47EA-BF12-9CCBFAE7CB91}"/>
              </a:ext>
            </a:extLst>
          </p:cNvPr>
          <p:cNvPicPr>
            <a:picLocks noChangeAspect="1"/>
          </p:cNvPicPr>
          <p:nvPr/>
        </p:nvPicPr>
        <p:blipFill>
          <a:blip r:embed="rId3"/>
          <a:stretch>
            <a:fillRect/>
          </a:stretch>
        </p:blipFill>
        <p:spPr>
          <a:xfrm>
            <a:off x="2855641" y="502896"/>
            <a:ext cx="6773243" cy="749873"/>
          </a:xfrm>
          <a:prstGeom prst="rect">
            <a:avLst/>
          </a:prstGeom>
        </p:spPr>
      </p:pic>
      <p:pic>
        <p:nvPicPr>
          <p:cNvPr id="7" name="Immagine 6">
            <a:extLst>
              <a:ext uri="{FF2B5EF4-FFF2-40B4-BE49-F238E27FC236}">
                <a16:creationId xmlns:a16="http://schemas.microsoft.com/office/drawing/2014/main" id="{3CD1074A-DCF1-40D1-9539-7A004D737197}"/>
              </a:ext>
            </a:extLst>
          </p:cNvPr>
          <p:cNvPicPr>
            <a:picLocks noChangeAspect="1"/>
          </p:cNvPicPr>
          <p:nvPr/>
        </p:nvPicPr>
        <p:blipFill>
          <a:blip r:embed="rId4"/>
          <a:stretch>
            <a:fillRect/>
          </a:stretch>
        </p:blipFill>
        <p:spPr>
          <a:xfrm>
            <a:off x="8328248" y="1701573"/>
            <a:ext cx="2016224" cy="203006"/>
          </a:xfrm>
          <a:prstGeom prst="rect">
            <a:avLst/>
          </a:prstGeom>
        </p:spPr>
      </p:pic>
      <p:sp>
        <p:nvSpPr>
          <p:cNvPr id="8" name="Rettangolo 7">
            <a:extLst>
              <a:ext uri="{FF2B5EF4-FFF2-40B4-BE49-F238E27FC236}">
                <a16:creationId xmlns:a16="http://schemas.microsoft.com/office/drawing/2014/main" id="{025000B0-0365-49B3-9A2E-310FD11754AE}"/>
              </a:ext>
            </a:extLst>
          </p:cNvPr>
          <p:cNvSpPr/>
          <p:nvPr/>
        </p:nvSpPr>
        <p:spPr>
          <a:xfrm>
            <a:off x="3215680" y="1237478"/>
            <a:ext cx="6120680" cy="461665"/>
          </a:xfrm>
          <a:prstGeom prst="rect">
            <a:avLst/>
          </a:prstGeom>
        </p:spPr>
        <p:txBody>
          <a:bodyPr wrap="square">
            <a:spAutoFit/>
          </a:bodyPr>
          <a:lstStyle/>
          <a:p>
            <a:pPr defTabSz="914400"/>
            <a:r>
              <a:rPr lang="it-IT" sz="1200" dirty="0">
                <a:solidFill>
                  <a:srgbClr val="FFFFFF"/>
                </a:solidFill>
                <a:latin typeface="Verdana"/>
                <a:cs typeface="Arial"/>
              </a:rPr>
              <a:t>Vilar-Gomez E, Martinez-Perez Y, </a:t>
            </a:r>
            <a:r>
              <a:rPr lang="it-IT" sz="1200" dirty="0" err="1">
                <a:solidFill>
                  <a:srgbClr val="FFFFFF"/>
                </a:solidFill>
                <a:latin typeface="Verdana"/>
                <a:cs typeface="Arial"/>
              </a:rPr>
              <a:t>Calzadilla-Bertot</a:t>
            </a:r>
            <a:r>
              <a:rPr lang="it-IT" sz="1200" dirty="0">
                <a:solidFill>
                  <a:srgbClr val="FFFFFF"/>
                </a:solidFill>
                <a:latin typeface="Verdana"/>
                <a:cs typeface="Arial"/>
              </a:rPr>
              <a:t> L, Torres-</a:t>
            </a:r>
            <a:r>
              <a:rPr lang="it-IT" sz="1200" dirty="0" err="1">
                <a:solidFill>
                  <a:srgbClr val="FFFFFF"/>
                </a:solidFill>
                <a:latin typeface="Verdana"/>
                <a:cs typeface="Arial"/>
              </a:rPr>
              <a:t>Gonzalez</a:t>
            </a:r>
            <a:r>
              <a:rPr lang="it-IT" sz="1200" dirty="0">
                <a:solidFill>
                  <a:srgbClr val="FFFFFF"/>
                </a:solidFill>
                <a:latin typeface="Verdana"/>
                <a:cs typeface="Arial"/>
              </a:rPr>
              <a:t> A, </a:t>
            </a:r>
            <a:r>
              <a:rPr lang="it-IT" sz="1200" dirty="0" err="1">
                <a:solidFill>
                  <a:srgbClr val="FFFFFF"/>
                </a:solidFill>
                <a:latin typeface="Verdana"/>
                <a:cs typeface="Arial"/>
              </a:rPr>
              <a:t>Gra-Oramas</a:t>
            </a:r>
            <a:r>
              <a:rPr lang="it-IT" sz="1200" dirty="0">
                <a:solidFill>
                  <a:srgbClr val="FFFFFF"/>
                </a:solidFill>
                <a:latin typeface="Verdana"/>
                <a:cs typeface="Arial"/>
              </a:rPr>
              <a:t> B, </a:t>
            </a:r>
            <a:r>
              <a:rPr lang="it-IT" sz="1200" dirty="0" err="1">
                <a:solidFill>
                  <a:srgbClr val="FFFFFF"/>
                </a:solidFill>
                <a:latin typeface="Verdana"/>
                <a:cs typeface="Arial"/>
              </a:rPr>
              <a:t>Gonzalez</a:t>
            </a:r>
            <a:r>
              <a:rPr lang="it-IT" sz="1200" dirty="0">
                <a:solidFill>
                  <a:srgbClr val="FFFFFF"/>
                </a:solidFill>
                <a:latin typeface="Verdana"/>
                <a:cs typeface="Arial"/>
              </a:rPr>
              <a:t>-Fabian L, Friedman SL, </a:t>
            </a:r>
            <a:r>
              <a:rPr lang="it-IT" sz="1200" dirty="0" err="1">
                <a:solidFill>
                  <a:srgbClr val="FFFFFF"/>
                </a:solidFill>
                <a:latin typeface="Verdana"/>
                <a:cs typeface="Arial"/>
              </a:rPr>
              <a:t>Diago</a:t>
            </a:r>
            <a:r>
              <a:rPr lang="it-IT" sz="1200" dirty="0">
                <a:solidFill>
                  <a:srgbClr val="FFFFFF"/>
                </a:solidFill>
                <a:latin typeface="Verdana"/>
                <a:cs typeface="Arial"/>
              </a:rPr>
              <a:t> M, Romero-Gomez M</a:t>
            </a:r>
          </a:p>
        </p:txBody>
      </p:sp>
    </p:spTree>
    <p:extLst>
      <p:ext uri="{BB962C8B-B14F-4D97-AF65-F5344CB8AC3E}">
        <p14:creationId xmlns:p14="http://schemas.microsoft.com/office/powerpoint/2010/main" val="1234939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pic>
        <p:nvPicPr>
          <p:cNvPr id="7" name="Immagine 3">
            <a:extLst>
              <a:ext uri="{FF2B5EF4-FFF2-40B4-BE49-F238E27FC236}">
                <a16:creationId xmlns:a16="http://schemas.microsoft.com/office/drawing/2014/main" id="{AB8EBBDF-32D5-40FA-8F98-F5125BC51230}"/>
              </a:ext>
            </a:extLst>
          </p:cNvPr>
          <p:cNvPicPr>
            <a:picLocks noGrp="1" noChangeAspect="1"/>
          </p:cNvPicPr>
          <p:nvPr>
            <p:ph idx="1"/>
          </p:nvPr>
        </p:nvPicPr>
        <p:blipFill>
          <a:blip r:embed="rId2"/>
          <a:stretch>
            <a:fillRect/>
          </a:stretch>
        </p:blipFill>
        <p:spPr>
          <a:xfrm>
            <a:off x="3873068" y="1428624"/>
            <a:ext cx="4095140" cy="5024713"/>
          </a:xfrm>
          <a:prstGeom prst="rect">
            <a:avLst/>
          </a:prstGeom>
        </p:spPr>
      </p:pic>
      <p:sp>
        <p:nvSpPr>
          <p:cNvPr id="2" name="CasellaDiTesto 1">
            <a:extLst>
              <a:ext uri="{FF2B5EF4-FFF2-40B4-BE49-F238E27FC236}">
                <a16:creationId xmlns:a16="http://schemas.microsoft.com/office/drawing/2014/main" id="{58F97917-A694-4041-96A4-7A61DDB37667}"/>
              </a:ext>
            </a:extLst>
          </p:cNvPr>
          <p:cNvSpPr txBox="1"/>
          <p:nvPr/>
        </p:nvSpPr>
        <p:spPr>
          <a:xfrm>
            <a:off x="1775520" y="836712"/>
            <a:ext cx="8280920" cy="369332"/>
          </a:xfrm>
          <a:prstGeom prst="rect">
            <a:avLst/>
          </a:prstGeom>
          <a:noFill/>
        </p:spPr>
        <p:txBody>
          <a:bodyPr wrap="square" rtlCol="0">
            <a:spAutoFit/>
          </a:bodyPr>
          <a:lstStyle/>
          <a:p>
            <a:pPr algn="ctr" defTabSz="914400"/>
            <a:r>
              <a:rPr lang="it-IT" dirty="0" err="1">
                <a:solidFill>
                  <a:srgbClr val="0066CC"/>
                </a:solidFill>
                <a:effectLst>
                  <a:outerShdw blurRad="38100" dist="38100" dir="2700000" algn="tl">
                    <a:srgbClr val="000000">
                      <a:alpha val="43137"/>
                    </a:srgbClr>
                  </a:outerShdw>
                </a:effectLst>
                <a:latin typeface="Verdana"/>
                <a:cs typeface="Arial"/>
              </a:rPr>
              <a:t>Correlation</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between</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weight</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loss</a:t>
            </a:r>
            <a:r>
              <a:rPr lang="it-IT" dirty="0">
                <a:solidFill>
                  <a:srgbClr val="0066CC"/>
                </a:solidFill>
                <a:effectLst>
                  <a:outerShdw blurRad="38100" dist="38100" dir="2700000" algn="tl">
                    <a:srgbClr val="000000">
                      <a:alpha val="43137"/>
                    </a:srgbClr>
                  </a:outerShdw>
                </a:effectLst>
                <a:latin typeface="Verdana"/>
                <a:cs typeface="Arial"/>
              </a:rPr>
              <a:t> and </a:t>
            </a:r>
            <a:r>
              <a:rPr lang="it-IT" dirty="0" err="1">
                <a:solidFill>
                  <a:srgbClr val="0066CC"/>
                </a:solidFill>
                <a:effectLst>
                  <a:outerShdw blurRad="38100" dist="38100" dir="2700000" algn="tl">
                    <a:srgbClr val="000000">
                      <a:alpha val="43137"/>
                    </a:srgbClr>
                  </a:outerShdw>
                </a:effectLst>
                <a:latin typeface="Verdana"/>
                <a:cs typeface="Arial"/>
              </a:rPr>
              <a:t>changes</a:t>
            </a:r>
            <a:r>
              <a:rPr lang="it-IT" dirty="0">
                <a:solidFill>
                  <a:srgbClr val="0066CC"/>
                </a:solidFill>
                <a:effectLst>
                  <a:outerShdw blurRad="38100" dist="38100" dir="2700000" algn="tl">
                    <a:srgbClr val="000000">
                      <a:alpha val="43137"/>
                    </a:srgbClr>
                  </a:outerShdw>
                </a:effectLst>
                <a:latin typeface="Verdana"/>
                <a:cs typeface="Arial"/>
              </a:rPr>
              <a:t> in </a:t>
            </a:r>
            <a:r>
              <a:rPr lang="it-IT" dirty="0" err="1">
                <a:solidFill>
                  <a:srgbClr val="0066CC"/>
                </a:solidFill>
                <a:effectLst>
                  <a:outerShdw blurRad="38100" dist="38100" dir="2700000" algn="tl">
                    <a:srgbClr val="000000">
                      <a:alpha val="43137"/>
                    </a:srgbClr>
                  </a:outerShdw>
                </a:effectLst>
                <a:latin typeface="Verdana"/>
                <a:cs typeface="Arial"/>
              </a:rPr>
              <a:t>liver</a:t>
            </a:r>
            <a:r>
              <a:rPr lang="it-IT" dirty="0">
                <a:solidFill>
                  <a:srgbClr val="0066CC"/>
                </a:solidFill>
                <a:effectLst>
                  <a:outerShdw blurRad="38100" dist="38100" dir="2700000" algn="tl">
                    <a:srgbClr val="000000">
                      <a:alpha val="43137"/>
                    </a:srgbClr>
                  </a:outerShdw>
                </a:effectLst>
                <a:latin typeface="Verdana"/>
                <a:cs typeface="Arial"/>
              </a:rPr>
              <a:t> </a:t>
            </a:r>
            <a:r>
              <a:rPr lang="it-IT" dirty="0" err="1">
                <a:solidFill>
                  <a:srgbClr val="0066CC"/>
                </a:solidFill>
                <a:effectLst>
                  <a:outerShdw blurRad="38100" dist="38100" dir="2700000" algn="tl">
                    <a:srgbClr val="000000">
                      <a:alpha val="43137"/>
                    </a:srgbClr>
                  </a:outerShdw>
                </a:effectLst>
                <a:latin typeface="Verdana"/>
                <a:cs typeface="Arial"/>
              </a:rPr>
              <a:t>histology</a:t>
            </a:r>
            <a:endParaRPr lang="it-IT" dirty="0">
              <a:solidFill>
                <a:srgbClr val="0066CC"/>
              </a:solidFill>
              <a:effectLst>
                <a:outerShdw blurRad="38100" dist="38100" dir="2700000" algn="tl">
                  <a:srgbClr val="000000">
                    <a:alpha val="43137"/>
                  </a:srgbClr>
                </a:outerShdw>
              </a:effectLst>
              <a:latin typeface="Verdana"/>
              <a:cs typeface="Arial"/>
            </a:endParaRPr>
          </a:p>
        </p:txBody>
      </p:sp>
      <p:pic>
        <p:nvPicPr>
          <p:cNvPr id="3" name="Immagine 2">
            <a:extLst>
              <a:ext uri="{FF2B5EF4-FFF2-40B4-BE49-F238E27FC236}">
                <a16:creationId xmlns:a16="http://schemas.microsoft.com/office/drawing/2014/main" id="{F3EAFD55-D96B-417C-B78E-8538C8C53164}"/>
              </a:ext>
            </a:extLst>
          </p:cNvPr>
          <p:cNvPicPr>
            <a:picLocks noChangeAspect="1"/>
          </p:cNvPicPr>
          <p:nvPr/>
        </p:nvPicPr>
        <p:blipFill>
          <a:blip r:embed="rId3"/>
          <a:stretch>
            <a:fillRect/>
          </a:stretch>
        </p:blipFill>
        <p:spPr>
          <a:xfrm>
            <a:off x="8184233" y="6453337"/>
            <a:ext cx="2017951" cy="201185"/>
          </a:xfrm>
          <a:prstGeom prst="rect">
            <a:avLst/>
          </a:prstGeom>
        </p:spPr>
      </p:pic>
    </p:spTree>
    <p:extLst>
      <p:ext uri="{BB962C8B-B14F-4D97-AF65-F5344CB8AC3E}">
        <p14:creationId xmlns:p14="http://schemas.microsoft.com/office/powerpoint/2010/main" val="772409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pic>
        <p:nvPicPr>
          <p:cNvPr id="4" name="Immagine 3">
            <a:extLst>
              <a:ext uri="{FF2B5EF4-FFF2-40B4-BE49-F238E27FC236}">
                <a16:creationId xmlns:a16="http://schemas.microsoft.com/office/drawing/2014/main" id="{67F1243B-DFFD-4E62-9E19-5B3E3BEC177D}"/>
              </a:ext>
            </a:extLst>
          </p:cNvPr>
          <p:cNvPicPr>
            <a:picLocks noChangeAspect="1"/>
          </p:cNvPicPr>
          <p:nvPr/>
        </p:nvPicPr>
        <p:blipFill>
          <a:blip r:embed="rId2"/>
          <a:stretch>
            <a:fillRect/>
          </a:stretch>
        </p:blipFill>
        <p:spPr>
          <a:xfrm>
            <a:off x="3227143" y="1675228"/>
            <a:ext cx="5737712" cy="4394199"/>
          </a:xfrm>
          <a:prstGeom prst="rect">
            <a:avLst/>
          </a:prstGeom>
        </p:spPr>
      </p:pic>
      <p:sp>
        <p:nvSpPr>
          <p:cNvPr id="2" name="Titolo 1">
            <a:extLst>
              <a:ext uri="{FF2B5EF4-FFF2-40B4-BE49-F238E27FC236}">
                <a16:creationId xmlns:a16="http://schemas.microsoft.com/office/drawing/2014/main" id="{414E1A09-3FBB-4C70-9B68-F66BD9A8D5D9}"/>
              </a:ext>
            </a:extLst>
          </p:cNvPr>
          <p:cNvSpPr>
            <a:spLocks noGrp="1"/>
          </p:cNvSpPr>
          <p:nvPr>
            <p:ph type="title"/>
          </p:nvPr>
        </p:nvSpPr>
        <p:spPr>
          <a:xfrm>
            <a:off x="1941400" y="643467"/>
            <a:ext cx="8408193" cy="744836"/>
          </a:xfrm>
        </p:spPr>
        <p:txBody>
          <a:bodyPr vert="horz" wrap="square" lIns="91440" tIns="45720" rIns="91440" bIns="45720" numCol="1" rtlCol="0" anchor="ctr" anchorCtr="1" compatLnSpc="1">
            <a:prstTxWarp prst="textNoShape">
              <a:avLst/>
            </a:prstTxWarp>
            <a:normAutofit fontScale="90000"/>
          </a:bodyPr>
          <a:lstStyle/>
          <a:p>
            <a:pPr>
              <a:lnSpc>
                <a:spcPct val="90000"/>
              </a:lnSpc>
            </a:pPr>
            <a:r>
              <a:rPr lang="en-US" sz="2800" kern="1200" dirty="0">
                <a:solidFill>
                  <a:schemeClr val="bg1"/>
                </a:solidFill>
                <a:ea typeface="+mj-ea"/>
              </a:rPr>
              <a:t>Proportions of patients according to fibrosis changes in the different categories of weight loss  </a:t>
            </a:r>
          </a:p>
        </p:txBody>
      </p:sp>
      <p:pic>
        <p:nvPicPr>
          <p:cNvPr id="5" name="Immagine 4">
            <a:extLst>
              <a:ext uri="{FF2B5EF4-FFF2-40B4-BE49-F238E27FC236}">
                <a16:creationId xmlns:a16="http://schemas.microsoft.com/office/drawing/2014/main" id="{3BE6FB51-EC16-4430-B259-E4DAF999B301}"/>
              </a:ext>
            </a:extLst>
          </p:cNvPr>
          <p:cNvPicPr>
            <a:picLocks noChangeAspect="1"/>
          </p:cNvPicPr>
          <p:nvPr/>
        </p:nvPicPr>
        <p:blipFill>
          <a:blip r:embed="rId3"/>
          <a:stretch>
            <a:fillRect/>
          </a:stretch>
        </p:blipFill>
        <p:spPr>
          <a:xfrm>
            <a:off x="8112225" y="6255758"/>
            <a:ext cx="2017951" cy="201185"/>
          </a:xfrm>
          <a:prstGeom prst="rect">
            <a:avLst/>
          </a:prstGeom>
        </p:spPr>
      </p:pic>
    </p:spTree>
    <p:extLst>
      <p:ext uri="{BB962C8B-B14F-4D97-AF65-F5344CB8AC3E}">
        <p14:creationId xmlns:p14="http://schemas.microsoft.com/office/powerpoint/2010/main" val="2552440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sp>
        <p:nvSpPr>
          <p:cNvPr id="140" name="Rectangle 139">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Verdana"/>
              <a:cs typeface="Arial"/>
            </a:endParaRPr>
          </a:p>
        </p:txBody>
      </p:sp>
      <p:pic>
        <p:nvPicPr>
          <p:cNvPr id="1029" name="Picture 2" descr="The NASH Die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214363" y="1855477"/>
            <a:ext cx="3971037" cy="3147046"/>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07DCA708-D748-404F-AEFD-4519DCB1468D}"/>
              </a:ext>
            </a:extLst>
          </p:cNvPr>
          <p:cNvPicPr>
            <a:picLocks noChangeAspect="1"/>
          </p:cNvPicPr>
          <p:nvPr/>
        </p:nvPicPr>
        <p:blipFill>
          <a:blip r:embed="rId3"/>
          <a:stretch>
            <a:fillRect/>
          </a:stretch>
        </p:blipFill>
        <p:spPr>
          <a:xfrm>
            <a:off x="2006601" y="2193014"/>
            <a:ext cx="3971037" cy="2471970"/>
          </a:xfrm>
          <a:prstGeom prst="rect">
            <a:avLst/>
          </a:prstGeom>
        </p:spPr>
      </p:pic>
      <p:cxnSp>
        <p:nvCxnSpPr>
          <p:cNvPr id="142" name="Straight Connector 141">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3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629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4E186BD-D64C-423A-8489-55C3DCEF128E}"/>
              </a:ext>
            </a:extLst>
          </p:cNvPr>
          <p:cNvPicPr>
            <a:picLocks noChangeAspect="1"/>
          </p:cNvPicPr>
          <p:nvPr/>
        </p:nvPicPr>
        <p:blipFill>
          <a:blip r:embed="rId2"/>
          <a:stretch>
            <a:fillRect/>
          </a:stretch>
        </p:blipFill>
        <p:spPr>
          <a:xfrm>
            <a:off x="2351584" y="66843"/>
            <a:ext cx="7499176" cy="1364393"/>
          </a:xfrm>
          <a:prstGeom prst="rect">
            <a:avLst/>
          </a:prstGeom>
        </p:spPr>
      </p:pic>
      <p:pic>
        <p:nvPicPr>
          <p:cNvPr id="9" name="Immagine 8">
            <a:extLst>
              <a:ext uri="{FF2B5EF4-FFF2-40B4-BE49-F238E27FC236}">
                <a16:creationId xmlns:a16="http://schemas.microsoft.com/office/drawing/2014/main" id="{57BC7E58-A947-4E09-A245-E93F30CE692A}"/>
              </a:ext>
            </a:extLst>
          </p:cNvPr>
          <p:cNvPicPr>
            <a:picLocks noChangeAspect="1"/>
          </p:cNvPicPr>
          <p:nvPr/>
        </p:nvPicPr>
        <p:blipFill>
          <a:blip r:embed="rId3"/>
          <a:stretch>
            <a:fillRect/>
          </a:stretch>
        </p:blipFill>
        <p:spPr>
          <a:xfrm>
            <a:off x="3863752" y="1469034"/>
            <a:ext cx="4187700" cy="201059"/>
          </a:xfrm>
          <a:prstGeom prst="rect">
            <a:avLst/>
          </a:prstGeom>
        </p:spPr>
      </p:pic>
      <p:sp>
        <p:nvSpPr>
          <p:cNvPr id="10" name="Rettangolo 9">
            <a:extLst>
              <a:ext uri="{FF2B5EF4-FFF2-40B4-BE49-F238E27FC236}">
                <a16:creationId xmlns:a16="http://schemas.microsoft.com/office/drawing/2014/main" id="{792F1ADB-4B0E-4F15-9347-ECA415DCDCDD}"/>
              </a:ext>
            </a:extLst>
          </p:cNvPr>
          <p:cNvSpPr/>
          <p:nvPr/>
        </p:nvSpPr>
        <p:spPr>
          <a:xfrm>
            <a:off x="3071664" y="1827820"/>
            <a:ext cx="4572000" cy="3215752"/>
          </a:xfrm>
          <a:prstGeom prst="rect">
            <a:avLst/>
          </a:prstGeom>
        </p:spPr>
        <p:txBody>
          <a:bodyPr>
            <a:spAutoFit/>
          </a:bodyPr>
          <a:lstStyle/>
          <a:p>
            <a:pPr defTabSz="914400">
              <a:lnSpc>
                <a:spcPct val="115000"/>
              </a:lnSpc>
              <a:spcAft>
                <a:spcPts val="1000"/>
              </a:spcAft>
            </a:pPr>
            <a:r>
              <a:rPr lang="en-GB" sz="1200" b="1" cap="all" dirty="0">
                <a:solidFill>
                  <a:srgbClr val="FFFFFF"/>
                </a:solidFill>
                <a:latin typeface="Calibri" panose="020F0502020204030204" pitchFamily="34" charset="0"/>
                <a:ea typeface="Calibri" panose="020F0502020204030204" pitchFamily="34" charset="0"/>
                <a:cs typeface="Times New Roman" panose="02020603050405020304" pitchFamily="18" charset="0"/>
              </a:rPr>
              <a:t>Med-Diet Questionnaire</a:t>
            </a:r>
            <a:endParaRPr lang="it-IT"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914400">
              <a:lnSpc>
                <a:spcPct val="115000"/>
              </a:lnSpc>
              <a:spcAft>
                <a:spcPts val="1000"/>
              </a:spcAft>
            </a:pPr>
            <a:r>
              <a:rPr lang="en-GB" sz="1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1 point for: </a:t>
            </a:r>
            <a:endParaRPr lang="it-IT" sz="1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olive oil (≥1 spoon/day. i.e. tablespoon of 10 gr of olive oil);</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fruit (≥1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vegetables or salad (≥1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both fruit (≥1 serving/day) and vegetables (≥1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legumes (≥2 servings/week);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fish (≥3 servings/week);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wine (≥1 glass/day, </a:t>
            </a:r>
            <a:r>
              <a:rPr lang="en-GB" sz="1200" dirty="0">
                <a:solidFill>
                  <a:srgbClr val="FFFFFF"/>
                </a:solidFill>
                <a:latin typeface="Calibri" panose="020F0502020204030204" pitchFamily="34" charset="0"/>
                <a:ea typeface="Calibri" panose="020F0502020204030204" pitchFamily="34" charset="0"/>
                <a:cs typeface="Calibri" panose="020F0502020204030204" pitchFamily="34" charset="0"/>
              </a:rPr>
              <a:t>≤</a:t>
            </a: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20g for women and </a:t>
            </a:r>
            <a:r>
              <a:rPr lang="en-GB" sz="1200" dirty="0">
                <a:solidFill>
                  <a:srgbClr val="FFFFFF"/>
                </a:solidFill>
                <a:latin typeface="Calibri" panose="020F0502020204030204" pitchFamily="34" charset="0"/>
                <a:ea typeface="Calibri" panose="020F0502020204030204" pitchFamily="34" charset="0"/>
                <a:cs typeface="Calibri" panose="020F0502020204030204" pitchFamily="34" charset="0"/>
              </a:rPr>
              <a:t>≤</a:t>
            </a: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30g for men, as for EASL position paper on NAFLD/NASH(29));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meat (&lt;1 serving/day); </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914400">
              <a:lnSpc>
                <a:spcPct val="115000"/>
              </a:lnSpc>
              <a:spcAft>
                <a:spcPts val="1000"/>
              </a:spcAft>
              <a:buFont typeface="+mj-lt"/>
              <a:buAutoNum type="romanLcParenBoth"/>
            </a:pPr>
            <a:r>
              <a:rPr lang="en-GB"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[both white bread (&lt;1/day) and rice (&lt;1/week)] or whole-grain bread (&gt;5/week).</a:t>
            </a:r>
            <a:endParaRPr lang="it-IT" sz="1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CasellaDiTesto 10">
            <a:extLst>
              <a:ext uri="{FF2B5EF4-FFF2-40B4-BE49-F238E27FC236}">
                <a16:creationId xmlns:a16="http://schemas.microsoft.com/office/drawing/2014/main" id="{9B6B063A-7558-46B3-B193-A12B094C88B4}"/>
              </a:ext>
            </a:extLst>
          </p:cNvPr>
          <p:cNvSpPr txBox="1"/>
          <p:nvPr/>
        </p:nvSpPr>
        <p:spPr>
          <a:xfrm>
            <a:off x="2711624" y="5031021"/>
            <a:ext cx="7056784" cy="584775"/>
          </a:xfrm>
          <a:prstGeom prst="rect">
            <a:avLst/>
          </a:prstGeom>
          <a:noFill/>
        </p:spPr>
        <p:txBody>
          <a:bodyPr wrap="square" rtlCol="0">
            <a:spAutoFit/>
          </a:bodyPr>
          <a:lstStyle/>
          <a:p>
            <a:pPr defTabSz="914400"/>
            <a:r>
              <a:rPr lang="en-US" sz="1600" dirty="0">
                <a:solidFill>
                  <a:srgbClr val="FFFFFF"/>
                </a:solidFill>
                <a:latin typeface="Verdana"/>
                <a:cs typeface="Arial"/>
              </a:rPr>
              <a:t>Med-Diet score: low (0-2), intermediate (3-6) and high adherence (7-9) points  </a:t>
            </a:r>
            <a:endParaRPr lang="it-IT" sz="1600" dirty="0">
              <a:solidFill>
                <a:srgbClr val="FFFFFF"/>
              </a:solidFill>
              <a:latin typeface="Verdana"/>
              <a:cs typeface="Arial"/>
            </a:endParaRPr>
          </a:p>
        </p:txBody>
      </p:sp>
      <p:sp>
        <p:nvSpPr>
          <p:cNvPr id="2" name="CasellaDiTesto 1"/>
          <p:cNvSpPr txBox="1"/>
          <p:nvPr/>
        </p:nvSpPr>
        <p:spPr>
          <a:xfrm>
            <a:off x="2711624" y="5733256"/>
            <a:ext cx="6910182" cy="369332"/>
          </a:xfrm>
          <a:prstGeom prst="rect">
            <a:avLst/>
          </a:prstGeom>
          <a:noFill/>
        </p:spPr>
        <p:txBody>
          <a:bodyPr wrap="square" rtlCol="0">
            <a:spAutoFit/>
          </a:bodyPr>
          <a:lstStyle/>
          <a:p>
            <a:pPr defTabSz="914400"/>
            <a:r>
              <a:rPr lang="it-IT" dirty="0">
                <a:solidFill>
                  <a:srgbClr val="FFFFFF"/>
                </a:solidFill>
                <a:latin typeface="Verdana"/>
                <a:cs typeface="Arial"/>
              </a:rPr>
              <a:t>584 consecutive </a:t>
            </a:r>
            <a:r>
              <a:rPr lang="it-IT" dirty="0" err="1">
                <a:solidFill>
                  <a:srgbClr val="FFFFFF"/>
                </a:solidFill>
                <a:latin typeface="Verdana"/>
                <a:cs typeface="Arial"/>
              </a:rPr>
              <a:t>subjects</a:t>
            </a:r>
            <a:r>
              <a:rPr lang="it-IT" dirty="0">
                <a:solidFill>
                  <a:srgbClr val="FFFFFF"/>
                </a:solidFill>
                <a:latin typeface="Verdana"/>
                <a:cs typeface="Arial"/>
              </a:rPr>
              <a:t> with </a:t>
            </a:r>
            <a:r>
              <a:rPr lang="it-IT" dirty="0" err="1">
                <a:solidFill>
                  <a:srgbClr val="FFFFFF"/>
                </a:solidFill>
                <a:latin typeface="Verdana"/>
                <a:cs typeface="Arial"/>
              </a:rPr>
              <a:t>at</a:t>
            </a:r>
            <a:r>
              <a:rPr lang="it-IT" dirty="0">
                <a:solidFill>
                  <a:srgbClr val="FFFFFF"/>
                </a:solidFill>
                <a:latin typeface="Verdana"/>
                <a:cs typeface="Arial"/>
              </a:rPr>
              <a:t> </a:t>
            </a:r>
            <a:r>
              <a:rPr lang="it-IT" dirty="0" err="1">
                <a:solidFill>
                  <a:srgbClr val="FFFFFF"/>
                </a:solidFill>
                <a:latin typeface="Verdana"/>
                <a:cs typeface="Arial"/>
              </a:rPr>
              <a:t>least</a:t>
            </a:r>
            <a:r>
              <a:rPr lang="it-IT" dirty="0">
                <a:solidFill>
                  <a:srgbClr val="FFFFFF"/>
                </a:solidFill>
                <a:latin typeface="Verdana"/>
                <a:cs typeface="Arial"/>
              </a:rPr>
              <a:t> 1 CV </a:t>
            </a:r>
            <a:r>
              <a:rPr lang="it-IT" dirty="0" err="1">
                <a:solidFill>
                  <a:srgbClr val="FFFFFF"/>
                </a:solidFill>
                <a:latin typeface="Verdana"/>
                <a:cs typeface="Arial"/>
              </a:rPr>
              <a:t>risk</a:t>
            </a:r>
            <a:r>
              <a:rPr lang="it-IT" dirty="0">
                <a:solidFill>
                  <a:srgbClr val="FFFFFF"/>
                </a:solidFill>
                <a:latin typeface="Verdana"/>
                <a:cs typeface="Arial"/>
              </a:rPr>
              <a:t> </a:t>
            </a:r>
            <a:r>
              <a:rPr lang="it-IT" dirty="0" err="1">
                <a:solidFill>
                  <a:srgbClr val="FFFFFF"/>
                </a:solidFill>
                <a:latin typeface="Verdana"/>
                <a:cs typeface="Arial"/>
              </a:rPr>
              <a:t>factor</a:t>
            </a:r>
            <a:endParaRPr lang="it-IT" dirty="0">
              <a:solidFill>
                <a:srgbClr val="FFFFFF"/>
              </a:solidFill>
              <a:latin typeface="Verdana"/>
              <a:cs typeface="Arial"/>
            </a:endParaRPr>
          </a:p>
        </p:txBody>
      </p:sp>
    </p:spTree>
    <p:extLst>
      <p:ext uri="{BB962C8B-B14F-4D97-AF65-F5344CB8AC3E}">
        <p14:creationId xmlns:p14="http://schemas.microsoft.com/office/powerpoint/2010/main" val="2619922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CA878E10-02E3-4B11-B499-102B77BF24A0}"/>
              </a:ext>
            </a:extLst>
          </p:cNvPr>
          <p:cNvGraphicFramePr>
            <a:graphicFrameLocks noGrp="1"/>
          </p:cNvGraphicFramePr>
          <p:nvPr>
            <p:ph idx="1"/>
          </p:nvPr>
        </p:nvGraphicFramePr>
        <p:xfrm>
          <a:off x="3359696" y="1124744"/>
          <a:ext cx="5336094" cy="5148326"/>
        </p:xfrm>
        <a:graphic>
          <a:graphicData uri="http://schemas.openxmlformats.org/drawingml/2006/table">
            <a:tbl>
              <a:tblPr firstRow="1" firstCol="1" bandRow="1"/>
              <a:tblGrid>
                <a:gridCol w="1730111">
                  <a:extLst>
                    <a:ext uri="{9D8B030D-6E8A-4147-A177-3AD203B41FA5}">
                      <a16:colId xmlns:a16="http://schemas.microsoft.com/office/drawing/2014/main" val="4050803601"/>
                    </a:ext>
                  </a:extLst>
                </a:gridCol>
                <a:gridCol w="1001310">
                  <a:extLst>
                    <a:ext uri="{9D8B030D-6E8A-4147-A177-3AD203B41FA5}">
                      <a16:colId xmlns:a16="http://schemas.microsoft.com/office/drawing/2014/main" val="3909808692"/>
                    </a:ext>
                  </a:extLst>
                </a:gridCol>
                <a:gridCol w="1001310">
                  <a:extLst>
                    <a:ext uri="{9D8B030D-6E8A-4147-A177-3AD203B41FA5}">
                      <a16:colId xmlns:a16="http://schemas.microsoft.com/office/drawing/2014/main" val="3057709600"/>
                    </a:ext>
                  </a:extLst>
                </a:gridCol>
                <a:gridCol w="1001310">
                  <a:extLst>
                    <a:ext uri="{9D8B030D-6E8A-4147-A177-3AD203B41FA5}">
                      <a16:colId xmlns:a16="http://schemas.microsoft.com/office/drawing/2014/main" val="687074021"/>
                    </a:ext>
                  </a:extLst>
                </a:gridCol>
                <a:gridCol w="602053">
                  <a:extLst>
                    <a:ext uri="{9D8B030D-6E8A-4147-A177-3AD203B41FA5}">
                      <a16:colId xmlns:a16="http://schemas.microsoft.com/office/drawing/2014/main" val="1928719193"/>
                    </a:ext>
                  </a:extLst>
                </a:gridCol>
              </a:tblGrid>
              <a:tr h="60941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Low Adherence</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 points)</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(n=57)</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Intermediate Adherence</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 points)</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(n=436)</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 Adherence</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 points)</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(n=91)</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75687"/>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Age (years)</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51.7 ± 11.3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56.4 ± 12.6</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57.7 ± 11.9</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*0.012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extLst>
                  <a:ext uri="{0D108BD9-81ED-4DB2-BD59-A6C34878D82A}">
                    <a16:rowId xmlns:a16="http://schemas.microsoft.com/office/drawing/2014/main" val="799566359"/>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Waist circumference (cm)</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108.1 ± 13.2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105.9 ± 12.5</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103.0 ± 11.4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0.050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*0.056</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3623256095"/>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Blood glucose </a:t>
                      </a:r>
                      <a:r>
                        <a:rPr lang="en-GB" sz="9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108.2 ± 42.0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105.0 ± 29.0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100.2 ± 16.6</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0.248</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*0.347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2599721163"/>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HOMA-IR</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3.7 (2.5-7.7)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3.2 (2.2-5.2) </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2.8 (1.9-4.8)</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0.052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*0.020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807636374"/>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cholesterol (mg/dl)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206.0 ± 40.4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199.9 ± 40.4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196.2 ± 42.0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0.389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*0.511</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3909614389"/>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HDL cholesterol (mg/dl)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46.6 ± 10.7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49.7 ± 14.8</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49.1 ± 12.3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0.307</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*0.943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1352202544"/>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Triglycerides (mg/dl)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158 (110/232)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135 (99/184)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120 (103/159)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0.013</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*0.005</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3081058898"/>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a:t>
                      </a: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(IU/l)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30 (21/40)</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26 (18/42)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23 (17/31)</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0.043</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*0.012</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2692874173"/>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GGT</a:t>
                      </a: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(IU/l)</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29 (21/44)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26 (18/42)</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23 (16/34)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0.116</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*0.050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2078029672"/>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Type 2 diabetes (%)</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26.3</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28.5</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0.358</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*0.544</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solidFill>
                      <a:srgbClr val="C0C0C0"/>
                    </a:solidFill>
                  </a:tcPr>
                </a:tc>
                <a:extLst>
                  <a:ext uri="{0D108BD9-81ED-4DB2-BD59-A6C34878D82A}">
                    <a16:rowId xmlns:a16="http://schemas.microsoft.com/office/drawing/2014/main" val="3434556527"/>
                  </a:ext>
                </a:extLst>
              </a:tr>
              <a:tr h="304709">
                <a:tc>
                  <a:txBody>
                    <a:bodyPr/>
                    <a:lstStyle/>
                    <a:p>
                      <a:pPr algn="ctr">
                        <a:lnSpc>
                          <a:spcPct val="115000"/>
                        </a:lnSpc>
                        <a:spcAft>
                          <a:spcPts val="0"/>
                        </a:spcAft>
                      </a:pP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Arterial hypertension (%)</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53.6</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58.9</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54.1</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0.578</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*1.000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839819986"/>
                  </a:ext>
                </a:extLst>
              </a:tr>
              <a:tr h="304709">
                <a:tc>
                  <a:txBody>
                    <a:bodyPr/>
                    <a:lstStyle/>
                    <a:p>
                      <a:pPr algn="ctr">
                        <a:lnSpc>
                          <a:spcPct val="115000"/>
                        </a:lnSpc>
                        <a:spcAft>
                          <a:spcPts val="0"/>
                        </a:spcAft>
                      </a:pPr>
                      <a:r>
                        <a:rPr lang="en-GB" sz="1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Metabolic Syndrome</a:t>
                      </a:r>
                      <a:r>
                        <a:rPr lang="en-GB"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it-IT"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63.2</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56.4</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46.4</a:t>
                      </a:r>
                      <a:endParaRPr lang="it-IT"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tc>
                  <a:txBody>
                    <a:bodyPr/>
                    <a:lstStyle/>
                    <a:p>
                      <a:pPr algn="ctr">
                        <a:lnSpc>
                          <a:spcPct val="115000"/>
                        </a:lnSpc>
                        <a:spcAft>
                          <a:spcPts val="0"/>
                        </a:spcAft>
                      </a:pPr>
                      <a:r>
                        <a:rPr lang="en-GB"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0.117</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*0.060</a:t>
                      </a:r>
                      <a:endPar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a:noFill/>
                    </a:lnB>
                  </a:tcPr>
                </a:tc>
                <a:extLst>
                  <a:ext uri="{0D108BD9-81ED-4DB2-BD59-A6C34878D82A}">
                    <a16:rowId xmlns:a16="http://schemas.microsoft.com/office/drawing/2014/main" val="3552085466"/>
                  </a:ext>
                </a:extLst>
              </a:tr>
              <a:tr h="304709">
                <a:tc>
                  <a:txBody>
                    <a:bodyPr/>
                    <a:lstStyle/>
                    <a:p>
                      <a:pPr algn="ctr">
                        <a:lnSpc>
                          <a:spcPct val="115000"/>
                        </a:lnSpc>
                        <a:spcAft>
                          <a:spcPts val="0"/>
                        </a:spcAft>
                      </a:pPr>
                      <a:r>
                        <a:rPr lang="en-GB" sz="1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NAFLD </a:t>
                      </a:r>
                      <a:r>
                        <a:rPr lang="en-GB" sz="1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it-IT"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96.5</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83.3</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71.4</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pPr>
                      <a:r>
                        <a:rPr lang="en-GB" sz="10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&lt;0.001</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*&lt;0.001</a:t>
                      </a:r>
                      <a:endParaRPr lang="it-IT"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69" marR="42369"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401618341"/>
                  </a:ext>
                </a:extLst>
              </a:tr>
            </a:tbl>
          </a:graphicData>
        </a:graphic>
      </p:graphicFrame>
      <p:sp>
        <p:nvSpPr>
          <p:cNvPr id="2" name="CasellaDiTesto 1">
            <a:extLst>
              <a:ext uri="{FF2B5EF4-FFF2-40B4-BE49-F238E27FC236}">
                <a16:creationId xmlns:a16="http://schemas.microsoft.com/office/drawing/2014/main" id="{F3AC50A9-1FB9-4D78-9166-18F8BA30494C}"/>
              </a:ext>
            </a:extLst>
          </p:cNvPr>
          <p:cNvSpPr txBox="1"/>
          <p:nvPr/>
        </p:nvSpPr>
        <p:spPr>
          <a:xfrm>
            <a:off x="3359696" y="476673"/>
            <a:ext cx="5336094" cy="646331"/>
          </a:xfrm>
          <a:prstGeom prst="rect">
            <a:avLst/>
          </a:prstGeom>
          <a:noFill/>
        </p:spPr>
        <p:txBody>
          <a:bodyPr wrap="square" rtlCol="0">
            <a:spAutoFit/>
          </a:bodyPr>
          <a:lstStyle/>
          <a:p>
            <a:pPr defTabSz="914400"/>
            <a:r>
              <a:rPr lang="it-IT" dirty="0" err="1">
                <a:solidFill>
                  <a:prstClr val="black"/>
                </a:solidFill>
                <a:latin typeface="Calibri"/>
              </a:rPr>
              <a:t>Clinical</a:t>
            </a:r>
            <a:r>
              <a:rPr lang="it-IT" dirty="0">
                <a:solidFill>
                  <a:prstClr val="black"/>
                </a:solidFill>
                <a:latin typeface="Calibri"/>
              </a:rPr>
              <a:t> and </a:t>
            </a:r>
            <a:r>
              <a:rPr lang="it-IT" dirty="0" err="1">
                <a:solidFill>
                  <a:prstClr val="black"/>
                </a:solidFill>
                <a:latin typeface="Calibri"/>
              </a:rPr>
              <a:t>biochemical</a:t>
            </a:r>
            <a:r>
              <a:rPr lang="it-IT" dirty="0">
                <a:solidFill>
                  <a:prstClr val="black"/>
                </a:solidFill>
                <a:latin typeface="Calibri"/>
              </a:rPr>
              <a:t> </a:t>
            </a:r>
            <a:r>
              <a:rPr lang="it-IT" dirty="0" err="1">
                <a:solidFill>
                  <a:prstClr val="black"/>
                </a:solidFill>
                <a:latin typeface="Calibri"/>
              </a:rPr>
              <a:t>features</a:t>
            </a:r>
            <a:r>
              <a:rPr lang="it-IT" dirty="0">
                <a:solidFill>
                  <a:prstClr val="black"/>
                </a:solidFill>
                <a:latin typeface="Calibri"/>
              </a:rPr>
              <a:t> of 584 </a:t>
            </a:r>
            <a:r>
              <a:rPr lang="it-IT" dirty="0" err="1">
                <a:solidFill>
                  <a:prstClr val="black"/>
                </a:solidFill>
                <a:latin typeface="Calibri"/>
              </a:rPr>
              <a:t>subjects</a:t>
            </a:r>
            <a:r>
              <a:rPr lang="it-IT" dirty="0">
                <a:solidFill>
                  <a:prstClr val="black"/>
                </a:solidFill>
                <a:latin typeface="Calibri"/>
              </a:rPr>
              <a:t> </a:t>
            </a:r>
            <a:r>
              <a:rPr lang="it-IT" dirty="0" err="1">
                <a:solidFill>
                  <a:prstClr val="black"/>
                </a:solidFill>
                <a:latin typeface="Calibri"/>
              </a:rPr>
              <a:t>according</a:t>
            </a:r>
            <a:r>
              <a:rPr lang="it-IT" dirty="0">
                <a:solidFill>
                  <a:prstClr val="black"/>
                </a:solidFill>
                <a:latin typeface="Calibri"/>
              </a:rPr>
              <a:t> to </a:t>
            </a:r>
            <a:r>
              <a:rPr lang="it-IT" dirty="0" err="1">
                <a:solidFill>
                  <a:prstClr val="black"/>
                </a:solidFill>
                <a:latin typeface="Calibri"/>
              </a:rPr>
              <a:t>adherence</a:t>
            </a:r>
            <a:r>
              <a:rPr lang="it-IT" dirty="0">
                <a:solidFill>
                  <a:prstClr val="black"/>
                </a:solidFill>
                <a:latin typeface="Calibri"/>
              </a:rPr>
              <a:t> to </a:t>
            </a:r>
            <a:r>
              <a:rPr lang="it-IT" dirty="0" err="1">
                <a:solidFill>
                  <a:prstClr val="black"/>
                </a:solidFill>
                <a:latin typeface="Calibri"/>
              </a:rPr>
              <a:t>Mediterranean</a:t>
            </a:r>
            <a:r>
              <a:rPr lang="it-IT" dirty="0">
                <a:solidFill>
                  <a:prstClr val="black"/>
                </a:solidFill>
                <a:latin typeface="Calibri"/>
              </a:rPr>
              <a:t> </a:t>
            </a:r>
            <a:r>
              <a:rPr lang="it-IT" dirty="0" err="1">
                <a:solidFill>
                  <a:prstClr val="black"/>
                </a:solidFill>
                <a:latin typeface="Calibri"/>
              </a:rPr>
              <a:t>Diet</a:t>
            </a:r>
            <a:endParaRPr lang="it-IT" dirty="0">
              <a:solidFill>
                <a:prstClr val="black"/>
              </a:solidFill>
              <a:latin typeface="Calibri"/>
            </a:endParaRPr>
          </a:p>
        </p:txBody>
      </p:sp>
      <p:pic>
        <p:nvPicPr>
          <p:cNvPr id="5" name="Immagine 4">
            <a:extLst>
              <a:ext uri="{FF2B5EF4-FFF2-40B4-BE49-F238E27FC236}">
                <a16:creationId xmlns:a16="http://schemas.microsoft.com/office/drawing/2014/main" id="{71C034B7-91E0-4861-8969-4E297FD49BF5}"/>
              </a:ext>
            </a:extLst>
          </p:cNvPr>
          <p:cNvPicPr>
            <a:picLocks noChangeAspect="1"/>
          </p:cNvPicPr>
          <p:nvPr/>
        </p:nvPicPr>
        <p:blipFill>
          <a:blip r:embed="rId2"/>
          <a:stretch>
            <a:fillRect/>
          </a:stretch>
        </p:blipFill>
        <p:spPr>
          <a:xfrm>
            <a:off x="6168008" y="6525345"/>
            <a:ext cx="4114898" cy="155971"/>
          </a:xfrm>
          <a:prstGeom prst="rect">
            <a:avLst/>
          </a:prstGeom>
        </p:spPr>
      </p:pic>
    </p:spTree>
    <p:extLst>
      <p:ext uri="{BB962C8B-B14F-4D97-AF65-F5344CB8AC3E}">
        <p14:creationId xmlns:p14="http://schemas.microsoft.com/office/powerpoint/2010/main" val="3904792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6291" y="1628801"/>
            <a:ext cx="7283435" cy="447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a:extLst>
              <a:ext uri="{FF2B5EF4-FFF2-40B4-BE49-F238E27FC236}">
                <a16:creationId xmlns:a16="http://schemas.microsoft.com/office/drawing/2014/main" id="{71C034B7-91E0-4861-8969-4E297FD49BF5}"/>
              </a:ext>
            </a:extLst>
          </p:cNvPr>
          <p:cNvPicPr>
            <a:picLocks noChangeAspect="1"/>
          </p:cNvPicPr>
          <p:nvPr/>
        </p:nvPicPr>
        <p:blipFill>
          <a:blip r:embed="rId3"/>
          <a:stretch>
            <a:fillRect/>
          </a:stretch>
        </p:blipFill>
        <p:spPr>
          <a:xfrm>
            <a:off x="6168008" y="6453337"/>
            <a:ext cx="4114898" cy="155971"/>
          </a:xfrm>
          <a:prstGeom prst="rect">
            <a:avLst/>
          </a:prstGeom>
        </p:spPr>
      </p:pic>
      <p:sp>
        <p:nvSpPr>
          <p:cNvPr id="2" name="CasellaDiTesto 1">
            <a:extLst>
              <a:ext uri="{FF2B5EF4-FFF2-40B4-BE49-F238E27FC236}">
                <a16:creationId xmlns:a16="http://schemas.microsoft.com/office/drawing/2014/main" id="{C99847CB-5988-42DB-84CE-7BF564E98801}"/>
              </a:ext>
            </a:extLst>
          </p:cNvPr>
          <p:cNvSpPr txBox="1"/>
          <p:nvPr/>
        </p:nvSpPr>
        <p:spPr>
          <a:xfrm>
            <a:off x="2423592" y="1089855"/>
            <a:ext cx="7200800" cy="369332"/>
          </a:xfrm>
          <a:prstGeom prst="rect">
            <a:avLst/>
          </a:prstGeom>
          <a:noFill/>
        </p:spPr>
        <p:txBody>
          <a:bodyPr wrap="square" rtlCol="0">
            <a:spAutoFit/>
          </a:bodyPr>
          <a:lstStyle/>
          <a:p>
            <a:pPr algn="ctr" defTabSz="914400"/>
            <a:r>
              <a:rPr lang="it-IT" dirty="0">
                <a:solidFill>
                  <a:prstClr val="black"/>
                </a:solidFill>
                <a:latin typeface="Calibri"/>
              </a:rPr>
              <a:t>Multivariate </a:t>
            </a:r>
            <a:r>
              <a:rPr lang="it-IT" dirty="0" err="1">
                <a:solidFill>
                  <a:prstClr val="black"/>
                </a:solidFill>
                <a:latin typeface="Calibri"/>
              </a:rPr>
              <a:t>analysis</a:t>
            </a:r>
            <a:r>
              <a:rPr lang="it-IT" dirty="0">
                <a:solidFill>
                  <a:prstClr val="black"/>
                </a:solidFill>
                <a:latin typeface="Calibri"/>
              </a:rPr>
              <a:t> of </a:t>
            </a:r>
            <a:r>
              <a:rPr lang="it-IT" dirty="0" err="1">
                <a:solidFill>
                  <a:prstClr val="black"/>
                </a:solidFill>
                <a:latin typeface="Calibri"/>
              </a:rPr>
              <a:t>factors</a:t>
            </a:r>
            <a:r>
              <a:rPr lang="it-IT" dirty="0">
                <a:solidFill>
                  <a:prstClr val="black"/>
                </a:solidFill>
                <a:latin typeface="Calibri"/>
              </a:rPr>
              <a:t> </a:t>
            </a:r>
            <a:r>
              <a:rPr lang="it-IT" dirty="0" err="1">
                <a:solidFill>
                  <a:prstClr val="black"/>
                </a:solidFill>
                <a:latin typeface="Calibri"/>
              </a:rPr>
              <a:t>independently</a:t>
            </a:r>
            <a:r>
              <a:rPr lang="it-IT" dirty="0">
                <a:solidFill>
                  <a:prstClr val="black"/>
                </a:solidFill>
                <a:latin typeface="Calibri"/>
              </a:rPr>
              <a:t> </a:t>
            </a:r>
            <a:r>
              <a:rPr lang="it-IT" dirty="0" err="1">
                <a:solidFill>
                  <a:prstClr val="black"/>
                </a:solidFill>
                <a:latin typeface="Calibri"/>
              </a:rPr>
              <a:t>associated</a:t>
            </a:r>
            <a:r>
              <a:rPr lang="it-IT" dirty="0">
                <a:solidFill>
                  <a:prstClr val="black"/>
                </a:solidFill>
                <a:latin typeface="Calibri"/>
              </a:rPr>
              <a:t> with NAFLD</a:t>
            </a:r>
          </a:p>
        </p:txBody>
      </p:sp>
      <p:sp>
        <p:nvSpPr>
          <p:cNvPr id="3" name="Freccia a destra 2"/>
          <p:cNvSpPr/>
          <p:nvPr/>
        </p:nvSpPr>
        <p:spPr>
          <a:xfrm>
            <a:off x="1919536" y="5445225"/>
            <a:ext cx="576064"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Tree>
    <p:extLst>
      <p:ext uri="{BB962C8B-B14F-4D97-AF65-F5344CB8AC3E}">
        <p14:creationId xmlns:p14="http://schemas.microsoft.com/office/powerpoint/2010/main" val="2118541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1561" y="985966"/>
            <a:ext cx="6399213" cy="56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magine 1">
            <a:extLst>
              <a:ext uri="{FF2B5EF4-FFF2-40B4-BE49-F238E27FC236}">
                <a16:creationId xmlns:a16="http://schemas.microsoft.com/office/drawing/2014/main" id="{B0206AB2-47E2-44D9-B43B-526941C5C1B9}"/>
              </a:ext>
            </a:extLst>
          </p:cNvPr>
          <p:cNvPicPr>
            <a:picLocks noChangeAspect="1"/>
          </p:cNvPicPr>
          <p:nvPr/>
        </p:nvPicPr>
        <p:blipFill>
          <a:blip r:embed="rId3"/>
          <a:stretch>
            <a:fillRect/>
          </a:stretch>
        </p:blipFill>
        <p:spPr>
          <a:xfrm>
            <a:off x="6091167" y="6453336"/>
            <a:ext cx="4187700" cy="158730"/>
          </a:xfrm>
          <a:prstGeom prst="rect">
            <a:avLst/>
          </a:prstGeom>
        </p:spPr>
      </p:pic>
      <p:sp>
        <p:nvSpPr>
          <p:cNvPr id="3" name="Freccia a destra 2"/>
          <p:cNvSpPr/>
          <p:nvPr/>
        </p:nvSpPr>
        <p:spPr>
          <a:xfrm flipH="1">
            <a:off x="9290773" y="4437113"/>
            <a:ext cx="648072" cy="117727"/>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white"/>
              </a:solidFill>
              <a:latin typeface="Calibri"/>
            </a:endParaRPr>
          </a:p>
        </p:txBody>
      </p:sp>
      <p:sp>
        <p:nvSpPr>
          <p:cNvPr id="4" name="Rettangolo 3"/>
          <p:cNvSpPr/>
          <p:nvPr/>
        </p:nvSpPr>
        <p:spPr>
          <a:xfrm>
            <a:off x="2891561" y="260649"/>
            <a:ext cx="6133679" cy="646331"/>
          </a:xfrm>
          <a:prstGeom prst="rect">
            <a:avLst/>
          </a:prstGeom>
        </p:spPr>
        <p:txBody>
          <a:bodyPr wrap="square">
            <a:spAutoFit/>
          </a:bodyPr>
          <a:lstStyle/>
          <a:p>
            <a:pPr defTabSz="914400"/>
            <a:r>
              <a:rPr lang="en-US" b="1" dirty="0">
                <a:solidFill>
                  <a:prstClr val="black"/>
                </a:solidFill>
                <a:latin typeface="TradeGothicLTStd-Bd2"/>
              </a:rPr>
              <a:t>Unadjusted and adjusted odd ratios of food intakes associated with the presence of NAFLD</a:t>
            </a:r>
            <a:endParaRPr lang="it-IT" dirty="0">
              <a:solidFill>
                <a:prstClr val="black"/>
              </a:solidFill>
              <a:latin typeface="Calibri"/>
            </a:endParaRPr>
          </a:p>
        </p:txBody>
      </p:sp>
    </p:spTree>
    <p:extLst>
      <p:ext uri="{BB962C8B-B14F-4D97-AF65-F5344CB8AC3E}">
        <p14:creationId xmlns:p14="http://schemas.microsoft.com/office/powerpoint/2010/main" val="271339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flipH="1">
            <a:off x="3415454" y="1159099"/>
            <a:ext cx="5954996" cy="4532244"/>
          </a:xfrm>
          <a:prstGeom prst="roundRect">
            <a:avLst>
              <a:gd name="adj" fmla="val 12365"/>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ttangolo 4">
            <a:extLst>
              <a:ext uri="{FF2B5EF4-FFF2-40B4-BE49-F238E27FC236}">
                <a16:creationId xmlns:a16="http://schemas.microsoft.com/office/drawing/2014/main" id="{3CF66570-763F-45D5-90AD-DAFC940764D4}"/>
              </a:ext>
            </a:extLst>
          </p:cNvPr>
          <p:cNvSpPr/>
          <p:nvPr/>
        </p:nvSpPr>
        <p:spPr>
          <a:xfrm>
            <a:off x="209549" y="3340743"/>
            <a:ext cx="2370541" cy="1195199"/>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Prevalence is higher than 30% in South America and Middle East.</a:t>
            </a:r>
          </a:p>
        </p:txBody>
      </p:sp>
      <p:grpSp>
        <p:nvGrpSpPr>
          <p:cNvPr id="82" name="Group 81"/>
          <p:cNvGrpSpPr/>
          <p:nvPr/>
        </p:nvGrpSpPr>
        <p:grpSpPr>
          <a:xfrm>
            <a:off x="2676966" y="2996078"/>
            <a:ext cx="857445" cy="857445"/>
            <a:chOff x="2605315" y="1352933"/>
            <a:chExt cx="951637" cy="951637"/>
          </a:xfrm>
        </p:grpSpPr>
        <p:sp>
          <p:nvSpPr>
            <p:cNvPr id="83" name="Oval 82">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4" name="Oval 83">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5" name="Picture 84"/>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sp>
        <p:nvSpPr>
          <p:cNvPr id="86" name="Rettangolo 4">
            <a:extLst>
              <a:ext uri="{FF2B5EF4-FFF2-40B4-BE49-F238E27FC236}">
                <a16:creationId xmlns:a16="http://schemas.microsoft.com/office/drawing/2014/main" id="{3CF66570-763F-45D5-90AD-DAFC940764D4}"/>
              </a:ext>
            </a:extLst>
          </p:cNvPr>
          <p:cNvSpPr/>
          <p:nvPr/>
        </p:nvSpPr>
        <p:spPr>
          <a:xfrm>
            <a:off x="9685546" y="2763080"/>
            <a:ext cx="1982992" cy="1528624"/>
          </a:xfrm>
          <a:prstGeom prst="rect">
            <a:avLst/>
          </a:prstGeom>
        </p:spPr>
        <p:txBody>
          <a:bodyPr vert="horz" wrap="square" lIns="91440" tIns="45720" rIns="91440" bIns="45720" rtlCol="0">
            <a:spAutoFit/>
          </a:bodyPr>
          <a:lstStyle/>
          <a:p>
            <a:pPr marL="0" marR="0" lvl="0" indent="0" algn="l" defTabSz="914400" rtl="0" eaLnBrk="1" fontAlgn="auto" latinLnBrk="0" hangingPunct="1">
              <a:lnSpc>
                <a:spcPts val="1600"/>
              </a:lnSpc>
              <a:spcBef>
                <a:spcPts val="0"/>
              </a:spcBef>
              <a:spcAft>
                <a:spcPts val="6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Prevalence in subgroups of patients such as those with diabetes and morbid obesity may be as high as 70-80%</a:t>
            </a:r>
          </a:p>
        </p:txBody>
      </p:sp>
      <p:grpSp>
        <p:nvGrpSpPr>
          <p:cNvPr id="87" name="Group 86"/>
          <p:cNvGrpSpPr/>
          <p:nvPr/>
        </p:nvGrpSpPr>
        <p:grpSpPr>
          <a:xfrm>
            <a:off x="8657589" y="2996078"/>
            <a:ext cx="857445" cy="857445"/>
            <a:chOff x="2605315" y="1352933"/>
            <a:chExt cx="951637" cy="951637"/>
          </a:xfrm>
        </p:grpSpPr>
        <p:sp>
          <p:nvSpPr>
            <p:cNvPr id="102" name="Oval 101">
              <a:extLst>
                <a:ext uri="{FF2B5EF4-FFF2-40B4-BE49-F238E27FC236}">
                  <a16:creationId xmlns:a16="http://schemas.microsoft.com/office/drawing/2014/main" id="{1A9A6D98-B7B6-4A50-BB8E-67686356A784}"/>
                </a:ext>
              </a:extLst>
            </p:cNvPr>
            <p:cNvSpPr/>
            <p:nvPr/>
          </p:nvSpPr>
          <p:spPr>
            <a:xfrm flipH="1">
              <a:off x="2605315" y="1352933"/>
              <a:ext cx="951637" cy="951637"/>
            </a:xfrm>
            <a:prstGeom prst="ellipse">
              <a:avLst/>
            </a:prstGeom>
            <a:noFill/>
            <a:ln w="19050">
              <a:solidFill>
                <a:srgbClr val="00B0F0"/>
              </a:solidFill>
              <a:prstDash val="sysDot"/>
            </a:ln>
            <a:effectLst>
              <a:outerShdw blurRad="63500" algn="ctr" rotWithShape="0">
                <a:prstClr val="black">
                  <a:alpha val="3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3" name="Oval 102">
              <a:extLst>
                <a:ext uri="{FF2B5EF4-FFF2-40B4-BE49-F238E27FC236}">
                  <a16:creationId xmlns:a16="http://schemas.microsoft.com/office/drawing/2014/main" id="{1A9A6D98-B7B6-4A50-BB8E-67686356A784}"/>
                </a:ext>
              </a:extLst>
            </p:cNvPr>
            <p:cNvSpPr/>
            <p:nvPr/>
          </p:nvSpPr>
          <p:spPr>
            <a:xfrm flipH="1">
              <a:off x="2677754" y="1425370"/>
              <a:ext cx="806762" cy="806762"/>
            </a:xfrm>
            <a:prstGeom prst="ellipse">
              <a:avLst/>
            </a:prstGeom>
            <a:solidFill>
              <a:schemeClr val="bg1"/>
            </a:solidFill>
            <a:ln w="1905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4" name="Picture 103"/>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27710" y="1583202"/>
              <a:ext cx="491101" cy="491101"/>
            </a:xfrm>
            <a:prstGeom prst="rect">
              <a:avLst/>
            </a:prstGeom>
          </p:spPr>
        </p:pic>
      </p:grpSp>
      <p:sp>
        <p:nvSpPr>
          <p:cNvPr id="113" name="Rectangle 112">
            <a:extLst>
              <a:ext uri="{FF2B5EF4-FFF2-40B4-BE49-F238E27FC236}">
                <a16:creationId xmlns:a16="http://schemas.microsoft.com/office/drawing/2014/main" id="{0FAD1E79-F5BB-4115-938C-2B66A09E4C1E}"/>
              </a:ext>
            </a:extLst>
          </p:cNvPr>
          <p:cNvSpPr/>
          <p:nvPr/>
        </p:nvSpPr>
        <p:spPr>
          <a:xfrm>
            <a:off x="3118502" y="134733"/>
            <a:ext cx="5954996"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78D2"/>
                </a:solidFill>
                <a:effectLst/>
                <a:uLnTx/>
                <a:uFillTx/>
                <a:latin typeface="Arial" panose="020B0604020202020204" pitchFamily="34" charset="0"/>
                <a:ea typeface="+mn-ea"/>
                <a:cs typeface="Arial" panose="020B0604020202020204" pitchFamily="34" charset="0"/>
              </a:rPr>
              <a:t>PREVALENCE OF NAFLD</a:t>
            </a:r>
          </a:p>
        </p:txBody>
      </p:sp>
      <p:grpSp>
        <p:nvGrpSpPr>
          <p:cNvPr id="114" name="Group 113">
            <a:extLst>
              <a:ext uri="{FF2B5EF4-FFF2-40B4-BE49-F238E27FC236}">
                <a16:creationId xmlns:a16="http://schemas.microsoft.com/office/drawing/2014/main" id="{7E4F205D-B4E3-4096-A4AF-4966E5894CFA}"/>
              </a:ext>
            </a:extLst>
          </p:cNvPr>
          <p:cNvGrpSpPr/>
          <p:nvPr/>
        </p:nvGrpSpPr>
        <p:grpSpPr>
          <a:xfrm>
            <a:off x="464092" y="380954"/>
            <a:ext cx="11263816" cy="0"/>
            <a:chOff x="2502121" y="380954"/>
            <a:chExt cx="11263816" cy="0"/>
          </a:xfrm>
        </p:grpSpPr>
        <p:cxnSp>
          <p:nvCxnSpPr>
            <p:cNvPr id="115" name="Straight Connector 114">
              <a:extLst>
                <a:ext uri="{FF2B5EF4-FFF2-40B4-BE49-F238E27FC236}">
                  <a16:creationId xmlns:a16="http://schemas.microsoft.com/office/drawing/2014/main" id="{D8D70ED5-C39F-41D1-AFCA-C07AECA73378}"/>
                </a:ext>
              </a:extLst>
            </p:cNvPr>
            <p:cNvCxnSpPr/>
            <p:nvPr/>
          </p:nvCxnSpPr>
          <p:spPr>
            <a:xfrm>
              <a:off x="10842234" y="380954"/>
              <a:ext cx="29237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0198EC8-A02D-4CD6-9C78-A5C925E4CD19}"/>
                </a:ext>
              </a:extLst>
            </p:cNvPr>
            <p:cNvCxnSpPr/>
            <p:nvPr/>
          </p:nvCxnSpPr>
          <p:spPr>
            <a:xfrm>
              <a:off x="2502121" y="380954"/>
              <a:ext cx="29237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D631FB33-8C60-4E04-A892-9A33962E903B}"/>
              </a:ext>
            </a:extLst>
          </p:cNvPr>
          <p:cNvPicPr>
            <a:picLocks noChangeAspect="1"/>
          </p:cNvPicPr>
          <p:nvPr/>
        </p:nvPicPr>
        <p:blipFill>
          <a:blip r:embed="rId4"/>
          <a:stretch>
            <a:fillRect/>
          </a:stretch>
        </p:blipFill>
        <p:spPr>
          <a:xfrm>
            <a:off x="3691477" y="2359820"/>
            <a:ext cx="4809046" cy="2712368"/>
          </a:xfrm>
          <a:prstGeom prst="rect">
            <a:avLst/>
          </a:prstGeom>
          <a:effectLst>
            <a:outerShdw blurRad="25400" dist="12700" dir="10800000" algn="r" rotWithShape="0">
              <a:prstClr val="black">
                <a:alpha val="40000"/>
              </a:prstClr>
            </a:outerShdw>
          </a:effectLst>
        </p:spPr>
      </p:pic>
      <p:grpSp>
        <p:nvGrpSpPr>
          <p:cNvPr id="8" name="Group 7">
            <a:extLst>
              <a:ext uri="{FF2B5EF4-FFF2-40B4-BE49-F238E27FC236}">
                <a16:creationId xmlns:a16="http://schemas.microsoft.com/office/drawing/2014/main" id="{D98020CB-8C23-4BD0-8584-BE3ED835F482}"/>
              </a:ext>
            </a:extLst>
          </p:cNvPr>
          <p:cNvGrpSpPr/>
          <p:nvPr/>
        </p:nvGrpSpPr>
        <p:grpSpPr>
          <a:xfrm>
            <a:off x="7635792" y="1794847"/>
            <a:ext cx="539678" cy="539676"/>
            <a:chOff x="7635792" y="1794847"/>
            <a:chExt cx="539678" cy="539676"/>
          </a:xfrm>
        </p:grpSpPr>
        <p:grpSp>
          <p:nvGrpSpPr>
            <p:cNvPr id="98" name="Group 97">
              <a:extLst>
                <a:ext uri="{FF2B5EF4-FFF2-40B4-BE49-F238E27FC236}">
                  <a16:creationId xmlns:a16="http://schemas.microsoft.com/office/drawing/2014/main" id="{30DFCEEA-0003-4674-9155-5E20009871B2}"/>
                </a:ext>
              </a:extLst>
            </p:cNvPr>
            <p:cNvGrpSpPr/>
            <p:nvPr/>
          </p:nvGrpSpPr>
          <p:grpSpPr>
            <a:xfrm>
              <a:off x="7635792" y="1794847"/>
              <a:ext cx="539678" cy="539676"/>
              <a:chOff x="4082329" y="-327668"/>
              <a:chExt cx="539678" cy="539676"/>
            </a:xfrm>
          </p:grpSpPr>
          <p:sp>
            <p:nvSpPr>
              <p:cNvPr id="99" name="Oval 98">
                <a:extLst>
                  <a:ext uri="{FF2B5EF4-FFF2-40B4-BE49-F238E27FC236}">
                    <a16:creationId xmlns:a16="http://schemas.microsoft.com/office/drawing/2014/main" id="{9B142153-4375-4389-B2E1-377AA270A129}"/>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6CD38253-645C-49AF-A8AB-B8718091B69D}"/>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Block Arc 100">
                <a:extLst>
                  <a:ext uri="{FF2B5EF4-FFF2-40B4-BE49-F238E27FC236}">
                    <a16:creationId xmlns:a16="http://schemas.microsoft.com/office/drawing/2014/main" id="{B2B33354-7F11-4935-9EB9-29A91A7A40D8}"/>
                  </a:ext>
                </a:extLst>
              </p:cNvPr>
              <p:cNvSpPr/>
              <p:nvPr/>
            </p:nvSpPr>
            <p:spPr>
              <a:xfrm rot="21149201">
                <a:off x="4125949" y="-284049"/>
                <a:ext cx="452437" cy="452437"/>
              </a:xfrm>
              <a:prstGeom prst="blockArc">
                <a:avLst>
                  <a:gd name="adj1" fmla="val 16614265"/>
                  <a:gd name="adj2" fmla="val 12"/>
                  <a:gd name="adj3" fmla="val 17632"/>
                </a:avLst>
              </a:prstGeom>
              <a:pattFill prst="pct90">
                <a:fgClr>
                  <a:srgbClr val="0070C0"/>
                </a:fgClr>
                <a:bgClr>
                  <a:srgbClr val="52CDF9"/>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Rettangolo 4">
              <a:extLst>
                <a:ext uri="{FF2B5EF4-FFF2-40B4-BE49-F238E27FC236}">
                  <a16:creationId xmlns:a16="http://schemas.microsoft.com/office/drawing/2014/main" id="{31B6FF57-9AFA-441C-97BE-C42B2DD4A85B}"/>
                </a:ext>
              </a:extLst>
            </p:cNvPr>
            <p:cNvSpPr/>
            <p:nvPr/>
          </p:nvSpPr>
          <p:spPr>
            <a:xfrm>
              <a:off x="7683817"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a:t>
              </a:r>
            </a:p>
          </p:txBody>
        </p:sp>
      </p:grpSp>
      <p:grpSp>
        <p:nvGrpSpPr>
          <p:cNvPr id="7" name="Group 6">
            <a:extLst>
              <a:ext uri="{FF2B5EF4-FFF2-40B4-BE49-F238E27FC236}">
                <a16:creationId xmlns:a16="http://schemas.microsoft.com/office/drawing/2014/main" id="{E21E8846-E19B-485D-B6EE-0EA11E3A631F}"/>
              </a:ext>
            </a:extLst>
          </p:cNvPr>
          <p:cNvGrpSpPr/>
          <p:nvPr/>
        </p:nvGrpSpPr>
        <p:grpSpPr>
          <a:xfrm>
            <a:off x="6792439" y="1794847"/>
            <a:ext cx="539678" cy="539676"/>
            <a:chOff x="6792439" y="1794847"/>
            <a:chExt cx="539678" cy="539676"/>
          </a:xfrm>
        </p:grpSpPr>
        <p:grpSp>
          <p:nvGrpSpPr>
            <p:cNvPr id="94" name="Group 93">
              <a:extLst>
                <a:ext uri="{FF2B5EF4-FFF2-40B4-BE49-F238E27FC236}">
                  <a16:creationId xmlns:a16="http://schemas.microsoft.com/office/drawing/2014/main" id="{33001994-2BE4-42B2-9558-09B78DBAE5ED}"/>
                </a:ext>
              </a:extLst>
            </p:cNvPr>
            <p:cNvGrpSpPr/>
            <p:nvPr/>
          </p:nvGrpSpPr>
          <p:grpSpPr>
            <a:xfrm>
              <a:off x="6792439" y="1794847"/>
              <a:ext cx="539678" cy="539676"/>
              <a:chOff x="4082329" y="-327668"/>
              <a:chExt cx="539678" cy="539676"/>
            </a:xfrm>
          </p:grpSpPr>
          <p:sp>
            <p:nvSpPr>
              <p:cNvPr id="95" name="Oval 94">
                <a:extLst>
                  <a:ext uri="{FF2B5EF4-FFF2-40B4-BE49-F238E27FC236}">
                    <a16:creationId xmlns:a16="http://schemas.microsoft.com/office/drawing/2014/main" id="{E29C9A5F-D809-411F-A68C-199B886E401F}"/>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D6C7CC19-23E6-4407-BFF1-B06F7E96FB92}"/>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Block Arc 96">
                <a:extLst>
                  <a:ext uri="{FF2B5EF4-FFF2-40B4-BE49-F238E27FC236}">
                    <a16:creationId xmlns:a16="http://schemas.microsoft.com/office/drawing/2014/main" id="{5F2AE17F-A1CC-4AF8-8AFF-6A92B37D75E5}"/>
                  </a:ext>
                </a:extLst>
              </p:cNvPr>
              <p:cNvSpPr/>
              <p:nvPr/>
            </p:nvSpPr>
            <p:spPr>
              <a:xfrm>
                <a:off x="4125949" y="-284049"/>
                <a:ext cx="452437" cy="452437"/>
              </a:xfrm>
              <a:prstGeom prst="blockArc">
                <a:avLst>
                  <a:gd name="adj1" fmla="val 16203825"/>
                  <a:gd name="adj2" fmla="val 12"/>
                  <a:gd name="adj3" fmla="val 17632"/>
                </a:avLst>
              </a:prstGeom>
              <a:solidFill>
                <a:srgbClr val="52CDF9"/>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 name="Rettangolo 4">
              <a:extLst>
                <a:ext uri="{FF2B5EF4-FFF2-40B4-BE49-F238E27FC236}">
                  <a16:creationId xmlns:a16="http://schemas.microsoft.com/office/drawing/2014/main" id="{7D35E6C1-E6ED-4F51-8488-36F42966059D}"/>
                </a:ext>
              </a:extLst>
            </p:cNvPr>
            <p:cNvSpPr/>
            <p:nvPr/>
          </p:nvSpPr>
          <p:spPr>
            <a:xfrm>
              <a:off x="6841991"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a:t>
              </a:r>
            </a:p>
          </p:txBody>
        </p:sp>
      </p:grpSp>
      <p:grpSp>
        <p:nvGrpSpPr>
          <p:cNvPr id="3" name="Group 2">
            <a:extLst>
              <a:ext uri="{FF2B5EF4-FFF2-40B4-BE49-F238E27FC236}">
                <a16:creationId xmlns:a16="http://schemas.microsoft.com/office/drawing/2014/main" id="{F6AA9F28-3889-449D-8B5A-CD901C90DB51}"/>
              </a:ext>
            </a:extLst>
          </p:cNvPr>
          <p:cNvGrpSpPr/>
          <p:nvPr/>
        </p:nvGrpSpPr>
        <p:grpSpPr>
          <a:xfrm>
            <a:off x="5884628" y="1794847"/>
            <a:ext cx="539678" cy="539676"/>
            <a:chOff x="5884628" y="1794847"/>
            <a:chExt cx="539678" cy="539676"/>
          </a:xfrm>
        </p:grpSpPr>
        <p:grpSp>
          <p:nvGrpSpPr>
            <p:cNvPr id="90" name="Group 89">
              <a:extLst>
                <a:ext uri="{FF2B5EF4-FFF2-40B4-BE49-F238E27FC236}">
                  <a16:creationId xmlns:a16="http://schemas.microsoft.com/office/drawing/2014/main" id="{D6C3D14F-BE7C-430C-8F5A-F0F4E9F70C4D}"/>
                </a:ext>
              </a:extLst>
            </p:cNvPr>
            <p:cNvGrpSpPr/>
            <p:nvPr/>
          </p:nvGrpSpPr>
          <p:grpSpPr>
            <a:xfrm>
              <a:off x="5884628" y="1794847"/>
              <a:ext cx="539678" cy="539676"/>
              <a:chOff x="4082329" y="-327668"/>
              <a:chExt cx="539678" cy="539676"/>
            </a:xfrm>
          </p:grpSpPr>
          <p:sp>
            <p:nvSpPr>
              <p:cNvPr id="91" name="Oval 90">
                <a:extLst>
                  <a:ext uri="{FF2B5EF4-FFF2-40B4-BE49-F238E27FC236}">
                    <a16:creationId xmlns:a16="http://schemas.microsoft.com/office/drawing/2014/main" id="{8B5AEBD3-F47B-474C-A950-308FDB5E679B}"/>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25C4184C-1E05-4B85-97C0-FEED532D732A}"/>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Block Arc 92">
                <a:extLst>
                  <a:ext uri="{FF2B5EF4-FFF2-40B4-BE49-F238E27FC236}">
                    <a16:creationId xmlns:a16="http://schemas.microsoft.com/office/drawing/2014/main" id="{53150C61-BDF0-442F-81D9-74BE945E5918}"/>
                  </a:ext>
                </a:extLst>
              </p:cNvPr>
              <p:cNvSpPr/>
              <p:nvPr/>
            </p:nvSpPr>
            <p:spPr>
              <a:xfrm rot="20700000">
                <a:off x="4125949" y="-284049"/>
                <a:ext cx="452437" cy="452437"/>
              </a:xfrm>
              <a:prstGeom prst="blockArc">
                <a:avLst>
                  <a:gd name="adj1" fmla="val 17110642"/>
                  <a:gd name="adj2" fmla="val 12"/>
                  <a:gd name="adj3" fmla="val 17632"/>
                </a:avLst>
              </a:prstGeom>
              <a:solidFill>
                <a:srgbClr val="002060"/>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1" name="Rettangolo 4">
              <a:extLst>
                <a:ext uri="{FF2B5EF4-FFF2-40B4-BE49-F238E27FC236}">
                  <a16:creationId xmlns:a16="http://schemas.microsoft.com/office/drawing/2014/main" id="{FDB4F8F9-EE5F-49A5-B10A-7728B658F9AC}"/>
                </a:ext>
              </a:extLst>
            </p:cNvPr>
            <p:cNvSpPr/>
            <p:nvPr/>
          </p:nvSpPr>
          <p:spPr>
            <a:xfrm>
              <a:off x="5932619"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grpSp>
      <p:grpSp>
        <p:nvGrpSpPr>
          <p:cNvPr id="4" name="Group 3">
            <a:extLst>
              <a:ext uri="{FF2B5EF4-FFF2-40B4-BE49-F238E27FC236}">
                <a16:creationId xmlns:a16="http://schemas.microsoft.com/office/drawing/2014/main" id="{93D37933-8D2A-4C6F-8314-FF963825E48A}"/>
              </a:ext>
            </a:extLst>
          </p:cNvPr>
          <p:cNvGrpSpPr/>
          <p:nvPr/>
        </p:nvGrpSpPr>
        <p:grpSpPr>
          <a:xfrm>
            <a:off x="3895828" y="1794847"/>
            <a:ext cx="539678" cy="539676"/>
            <a:chOff x="3895828" y="1794847"/>
            <a:chExt cx="539678" cy="539676"/>
          </a:xfrm>
        </p:grpSpPr>
        <p:grpSp>
          <p:nvGrpSpPr>
            <p:cNvPr id="46" name="Group 45">
              <a:extLst>
                <a:ext uri="{FF2B5EF4-FFF2-40B4-BE49-F238E27FC236}">
                  <a16:creationId xmlns:a16="http://schemas.microsoft.com/office/drawing/2014/main" id="{EA771A77-3DD9-4911-AC8B-3C8C11B41868}"/>
                </a:ext>
              </a:extLst>
            </p:cNvPr>
            <p:cNvGrpSpPr/>
            <p:nvPr/>
          </p:nvGrpSpPr>
          <p:grpSpPr>
            <a:xfrm>
              <a:off x="3895828" y="1794847"/>
              <a:ext cx="539678" cy="539676"/>
              <a:chOff x="4082329" y="-327668"/>
              <a:chExt cx="539678" cy="539676"/>
            </a:xfrm>
          </p:grpSpPr>
          <p:sp>
            <p:nvSpPr>
              <p:cNvPr id="62" name="Oval 61">
                <a:extLst>
                  <a:ext uri="{FF2B5EF4-FFF2-40B4-BE49-F238E27FC236}">
                    <a16:creationId xmlns:a16="http://schemas.microsoft.com/office/drawing/2014/main" id="{425E05A0-EF8B-4626-B47D-BEB40064EDF2}"/>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18D70BB-3EF6-4BCF-B36F-E45FBBBEEF28}"/>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Block Arc 44">
                <a:extLst>
                  <a:ext uri="{FF2B5EF4-FFF2-40B4-BE49-F238E27FC236}">
                    <a16:creationId xmlns:a16="http://schemas.microsoft.com/office/drawing/2014/main" id="{8FF316CC-A95E-4B72-8AA1-3706EEFC0E74}"/>
                  </a:ext>
                </a:extLst>
              </p:cNvPr>
              <p:cNvSpPr/>
              <p:nvPr/>
            </p:nvSpPr>
            <p:spPr>
              <a:xfrm rot="20700000">
                <a:off x="4125949" y="-284049"/>
                <a:ext cx="452437" cy="452437"/>
              </a:xfrm>
              <a:prstGeom prst="blockArc">
                <a:avLst>
                  <a:gd name="adj1" fmla="val 17110642"/>
                  <a:gd name="adj2" fmla="val 12"/>
                  <a:gd name="adj3" fmla="val 17632"/>
                </a:avLst>
              </a:prstGeom>
              <a:pattFill prst="dkUpDiag">
                <a:fgClr>
                  <a:srgbClr val="0070C0"/>
                </a:fgClr>
                <a:bgClr>
                  <a:srgbClr val="52CDF9"/>
                </a:bgClr>
              </a:patt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 name="Rettangolo 4">
              <a:extLst>
                <a:ext uri="{FF2B5EF4-FFF2-40B4-BE49-F238E27FC236}">
                  <a16:creationId xmlns:a16="http://schemas.microsoft.com/office/drawing/2014/main" id="{F44AACA8-8BAE-4D68-A395-F091702DA813}"/>
                </a:ext>
              </a:extLst>
            </p:cNvPr>
            <p:cNvSpPr/>
            <p:nvPr/>
          </p:nvSpPr>
          <p:spPr>
            <a:xfrm>
              <a:off x="3943333" y="1922751"/>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grpSp>
      <p:grpSp>
        <p:nvGrpSpPr>
          <p:cNvPr id="10" name="Group 9">
            <a:extLst>
              <a:ext uri="{FF2B5EF4-FFF2-40B4-BE49-F238E27FC236}">
                <a16:creationId xmlns:a16="http://schemas.microsoft.com/office/drawing/2014/main" id="{9E76FD63-26C2-4817-B00B-A4A23220D5DF}"/>
              </a:ext>
            </a:extLst>
          </p:cNvPr>
          <p:cNvGrpSpPr/>
          <p:nvPr/>
        </p:nvGrpSpPr>
        <p:grpSpPr>
          <a:xfrm>
            <a:off x="3895828" y="4287745"/>
            <a:ext cx="539678" cy="539676"/>
            <a:chOff x="3895828" y="4287745"/>
            <a:chExt cx="539678" cy="539676"/>
          </a:xfrm>
        </p:grpSpPr>
        <p:grpSp>
          <p:nvGrpSpPr>
            <p:cNvPr id="73" name="Group 72">
              <a:extLst>
                <a:ext uri="{FF2B5EF4-FFF2-40B4-BE49-F238E27FC236}">
                  <a16:creationId xmlns:a16="http://schemas.microsoft.com/office/drawing/2014/main" id="{288BF25F-C669-4492-8366-53FDEA9FD08D}"/>
                </a:ext>
              </a:extLst>
            </p:cNvPr>
            <p:cNvGrpSpPr/>
            <p:nvPr/>
          </p:nvGrpSpPr>
          <p:grpSpPr>
            <a:xfrm>
              <a:off x="3895828" y="4287745"/>
              <a:ext cx="539678" cy="539676"/>
              <a:chOff x="4082329" y="-327668"/>
              <a:chExt cx="539678" cy="539676"/>
            </a:xfrm>
          </p:grpSpPr>
          <p:sp>
            <p:nvSpPr>
              <p:cNvPr id="74" name="Oval 73">
                <a:extLst>
                  <a:ext uri="{FF2B5EF4-FFF2-40B4-BE49-F238E27FC236}">
                    <a16:creationId xmlns:a16="http://schemas.microsoft.com/office/drawing/2014/main" id="{E0BB694F-391F-4B61-B1F4-3EEB935792FA}"/>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642BE347-C364-4F8B-88BE-0E6B0C138D94}"/>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Block Arc 75">
                <a:extLst>
                  <a:ext uri="{FF2B5EF4-FFF2-40B4-BE49-F238E27FC236}">
                    <a16:creationId xmlns:a16="http://schemas.microsoft.com/office/drawing/2014/main" id="{52B52D27-6DDF-4ECB-84E0-6D40FE8D8C4F}"/>
                  </a:ext>
                </a:extLst>
              </p:cNvPr>
              <p:cNvSpPr/>
              <p:nvPr/>
            </p:nvSpPr>
            <p:spPr>
              <a:xfrm rot="900000">
                <a:off x="4125949" y="-284049"/>
                <a:ext cx="452437" cy="452437"/>
              </a:xfrm>
              <a:prstGeom prst="blockArc">
                <a:avLst>
                  <a:gd name="adj1" fmla="val 15402282"/>
                  <a:gd name="adj2" fmla="val 12"/>
                  <a:gd name="adj3" fmla="val 17632"/>
                </a:avLst>
              </a:prstGeom>
              <a:solidFill>
                <a:schemeClr val="bg1"/>
              </a:solidFill>
              <a:ln>
                <a:noFill/>
              </a:ln>
              <a:effectLst>
                <a:outerShdw blurRad="25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Rettangolo 4">
              <a:extLst>
                <a:ext uri="{FF2B5EF4-FFF2-40B4-BE49-F238E27FC236}">
                  <a16:creationId xmlns:a16="http://schemas.microsoft.com/office/drawing/2014/main" id="{E0CBFB2F-69A2-4CD3-AC9D-C7A1A427A642}"/>
                </a:ext>
              </a:extLst>
            </p:cNvPr>
            <p:cNvSpPr/>
            <p:nvPr/>
          </p:nvSpPr>
          <p:spPr>
            <a:xfrm>
              <a:off x="3943333" y="4414525"/>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grpSp>
      <p:grpSp>
        <p:nvGrpSpPr>
          <p:cNvPr id="9" name="Group 8">
            <a:extLst>
              <a:ext uri="{FF2B5EF4-FFF2-40B4-BE49-F238E27FC236}">
                <a16:creationId xmlns:a16="http://schemas.microsoft.com/office/drawing/2014/main" id="{AD43F6A6-D350-4B66-AEF2-96E4AF46C482}"/>
              </a:ext>
            </a:extLst>
          </p:cNvPr>
          <p:cNvGrpSpPr/>
          <p:nvPr/>
        </p:nvGrpSpPr>
        <p:grpSpPr>
          <a:xfrm>
            <a:off x="6834746" y="4108454"/>
            <a:ext cx="539678" cy="539676"/>
            <a:chOff x="6834746" y="4108454"/>
            <a:chExt cx="539678" cy="539676"/>
          </a:xfrm>
        </p:grpSpPr>
        <p:grpSp>
          <p:nvGrpSpPr>
            <p:cNvPr id="105" name="Group 104">
              <a:extLst>
                <a:ext uri="{FF2B5EF4-FFF2-40B4-BE49-F238E27FC236}">
                  <a16:creationId xmlns:a16="http://schemas.microsoft.com/office/drawing/2014/main" id="{0B8D9C7F-506D-4F2C-993D-73149FBE7A58}"/>
                </a:ext>
              </a:extLst>
            </p:cNvPr>
            <p:cNvGrpSpPr/>
            <p:nvPr/>
          </p:nvGrpSpPr>
          <p:grpSpPr>
            <a:xfrm>
              <a:off x="6834746" y="4108454"/>
              <a:ext cx="539678" cy="539676"/>
              <a:chOff x="4082329" y="-327668"/>
              <a:chExt cx="539678" cy="539676"/>
            </a:xfrm>
          </p:grpSpPr>
          <p:sp>
            <p:nvSpPr>
              <p:cNvPr id="110" name="Oval 109">
                <a:extLst>
                  <a:ext uri="{FF2B5EF4-FFF2-40B4-BE49-F238E27FC236}">
                    <a16:creationId xmlns:a16="http://schemas.microsoft.com/office/drawing/2014/main" id="{6D5759DE-6BAE-4BBD-97C6-86905D88EB0B}"/>
                  </a:ext>
                </a:extLst>
              </p:cNvPr>
              <p:cNvSpPr/>
              <p:nvPr/>
            </p:nvSpPr>
            <p:spPr>
              <a:xfrm>
                <a:off x="4082329" y="-327668"/>
                <a:ext cx="539678" cy="53967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234C8258-FA57-4A0D-9AE1-ED96000B979E}"/>
                  </a:ext>
                </a:extLst>
              </p:cNvPr>
              <p:cNvSpPr/>
              <p:nvPr/>
            </p:nvSpPr>
            <p:spPr>
              <a:xfrm>
                <a:off x="4125948" y="-284050"/>
                <a:ext cx="452438" cy="452438"/>
              </a:xfrm>
              <a:custGeom>
                <a:avLst/>
                <a:gdLst>
                  <a:gd name="connsiteX0" fmla="*/ 226219 w 452438"/>
                  <a:gd name="connsiteY0" fmla="*/ 0 h 452438"/>
                  <a:gd name="connsiteX1" fmla="*/ 452438 w 452438"/>
                  <a:gd name="connsiteY1" fmla="*/ 226219 h 452438"/>
                  <a:gd name="connsiteX2" fmla="*/ 226219 w 452438"/>
                  <a:gd name="connsiteY2" fmla="*/ 452438 h 452438"/>
                  <a:gd name="connsiteX3" fmla="*/ 0 w 452438"/>
                  <a:gd name="connsiteY3" fmla="*/ 226219 h 452438"/>
                  <a:gd name="connsiteX4" fmla="*/ 226219 w 452438"/>
                  <a:gd name="connsiteY4" fmla="*/ 0 h 452438"/>
                  <a:gd name="connsiteX5" fmla="*/ 226218 w 452438"/>
                  <a:gd name="connsiteY5" fmla="*/ 81368 h 452438"/>
                  <a:gd name="connsiteX6" fmla="*/ 81367 w 452438"/>
                  <a:gd name="connsiteY6" fmla="*/ 226218 h 452438"/>
                  <a:gd name="connsiteX7" fmla="*/ 226218 w 452438"/>
                  <a:gd name="connsiteY7" fmla="*/ 371068 h 452438"/>
                  <a:gd name="connsiteX8" fmla="*/ 371069 w 452438"/>
                  <a:gd name="connsiteY8" fmla="*/ 226218 h 452438"/>
                  <a:gd name="connsiteX9" fmla="*/ 226218 w 452438"/>
                  <a:gd name="connsiteY9" fmla="*/ 8136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8" h="452438">
                    <a:moveTo>
                      <a:pt x="226219" y="0"/>
                    </a:moveTo>
                    <a:cubicBezTo>
                      <a:pt x="351156" y="0"/>
                      <a:pt x="452438" y="101282"/>
                      <a:pt x="452438" y="226219"/>
                    </a:cubicBezTo>
                    <a:cubicBezTo>
                      <a:pt x="452438" y="351156"/>
                      <a:pt x="351156" y="452438"/>
                      <a:pt x="226219" y="452438"/>
                    </a:cubicBezTo>
                    <a:cubicBezTo>
                      <a:pt x="101282" y="452438"/>
                      <a:pt x="0" y="351156"/>
                      <a:pt x="0" y="226219"/>
                    </a:cubicBezTo>
                    <a:cubicBezTo>
                      <a:pt x="0" y="101282"/>
                      <a:pt x="101282" y="0"/>
                      <a:pt x="226219" y="0"/>
                    </a:cubicBezTo>
                    <a:close/>
                    <a:moveTo>
                      <a:pt x="226218" y="81368"/>
                    </a:moveTo>
                    <a:cubicBezTo>
                      <a:pt x="146219" y="81368"/>
                      <a:pt x="81367" y="146220"/>
                      <a:pt x="81367" y="226218"/>
                    </a:cubicBezTo>
                    <a:cubicBezTo>
                      <a:pt x="81367" y="306216"/>
                      <a:pt x="146219" y="371068"/>
                      <a:pt x="226218" y="371068"/>
                    </a:cubicBezTo>
                    <a:cubicBezTo>
                      <a:pt x="306217" y="371068"/>
                      <a:pt x="371069" y="306216"/>
                      <a:pt x="371069" y="226218"/>
                    </a:cubicBezTo>
                    <a:cubicBezTo>
                      <a:pt x="371069" y="146220"/>
                      <a:pt x="306217" y="81368"/>
                      <a:pt x="226218" y="8136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Block Arc 111">
                <a:extLst>
                  <a:ext uri="{FF2B5EF4-FFF2-40B4-BE49-F238E27FC236}">
                    <a16:creationId xmlns:a16="http://schemas.microsoft.com/office/drawing/2014/main" id="{6074C46D-D847-47EA-9520-FBC0AEDC19BE}"/>
                  </a:ext>
                </a:extLst>
              </p:cNvPr>
              <p:cNvSpPr/>
              <p:nvPr/>
            </p:nvSpPr>
            <p:spPr>
              <a:xfrm rot="18545789">
                <a:off x="4125949" y="-284049"/>
                <a:ext cx="452437" cy="452437"/>
              </a:xfrm>
              <a:prstGeom prst="blockArc">
                <a:avLst>
                  <a:gd name="adj1" fmla="val 19206691"/>
                  <a:gd name="adj2" fmla="val 12"/>
                  <a:gd name="adj3" fmla="val 17632"/>
                </a:avLst>
              </a:prstGeom>
              <a:pattFill prst="pct30">
                <a:fgClr>
                  <a:srgbClr val="52CDF9"/>
                </a:fgClr>
                <a:bgClr>
                  <a:srgbClr val="002060"/>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4" name="Rettangolo 4">
              <a:extLst>
                <a:ext uri="{FF2B5EF4-FFF2-40B4-BE49-F238E27FC236}">
                  <a16:creationId xmlns:a16="http://schemas.microsoft.com/office/drawing/2014/main" id="{B6498432-351D-4936-AD93-B7CE183BA3B1}"/>
                </a:ext>
              </a:extLst>
            </p:cNvPr>
            <p:cNvSpPr/>
            <p:nvPr/>
          </p:nvSpPr>
          <p:spPr>
            <a:xfrm>
              <a:off x="6882756" y="4235234"/>
              <a:ext cx="443628" cy="281295"/>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a:t>
              </a:r>
            </a:p>
          </p:txBody>
        </p:sp>
      </p:grpSp>
      <p:cxnSp>
        <p:nvCxnSpPr>
          <p:cNvPr id="54" name="Straight Connector 53">
            <a:extLst>
              <a:ext uri="{FF2B5EF4-FFF2-40B4-BE49-F238E27FC236}">
                <a16:creationId xmlns:a16="http://schemas.microsoft.com/office/drawing/2014/main" id="{B97C333B-258B-4B29-9E03-80907DB3FD19}"/>
              </a:ext>
            </a:extLst>
          </p:cNvPr>
          <p:cNvCxnSpPr>
            <a:cxnSpLocks/>
            <a:stCxn id="62" idx="4"/>
          </p:cNvCxnSpPr>
          <p:nvPr/>
        </p:nvCxnSpPr>
        <p:spPr>
          <a:xfrm>
            <a:off x="4165667" y="2334523"/>
            <a:ext cx="0" cy="551378"/>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356614A-ADD6-4ACE-82D6-A141F5DD64AD}"/>
              </a:ext>
            </a:extLst>
          </p:cNvPr>
          <p:cNvCxnSpPr>
            <a:cxnSpLocks/>
          </p:cNvCxnSpPr>
          <p:nvPr/>
        </p:nvCxnSpPr>
        <p:spPr>
          <a:xfrm>
            <a:off x="4435506" y="4557583"/>
            <a:ext cx="649256" cy="0"/>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0E3A49D-353B-43D7-9998-C2833FE771B1}"/>
              </a:ext>
            </a:extLst>
          </p:cNvPr>
          <p:cNvCxnSpPr>
            <a:cxnSpLocks/>
          </p:cNvCxnSpPr>
          <p:nvPr/>
        </p:nvCxnSpPr>
        <p:spPr>
          <a:xfrm>
            <a:off x="6139247" y="2334523"/>
            <a:ext cx="0" cy="847622"/>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C2098C9E-C3A0-4EE6-92E6-1AF291F5E12D}"/>
              </a:ext>
            </a:extLst>
          </p:cNvPr>
          <p:cNvGrpSpPr/>
          <p:nvPr/>
        </p:nvGrpSpPr>
        <p:grpSpPr>
          <a:xfrm>
            <a:off x="6559550" y="2334523"/>
            <a:ext cx="507488" cy="1063522"/>
            <a:chOff x="6347029" y="2117828"/>
            <a:chExt cx="507488" cy="1063522"/>
          </a:xfrm>
        </p:grpSpPr>
        <p:cxnSp>
          <p:nvCxnSpPr>
            <p:cNvPr id="127" name="Straight Connector 126">
              <a:extLst>
                <a:ext uri="{FF2B5EF4-FFF2-40B4-BE49-F238E27FC236}">
                  <a16:creationId xmlns:a16="http://schemas.microsoft.com/office/drawing/2014/main" id="{88F2D7CD-8BAB-4B17-A1F6-08A022AD504A}"/>
                </a:ext>
              </a:extLst>
            </p:cNvPr>
            <p:cNvCxnSpPr>
              <a:cxnSpLocks/>
            </p:cNvCxnSpPr>
            <p:nvPr/>
          </p:nvCxnSpPr>
          <p:spPr>
            <a:xfrm>
              <a:off x="6849755" y="2117828"/>
              <a:ext cx="0" cy="1063522"/>
            </a:xfrm>
            <a:prstGeom prst="line">
              <a:avLst/>
            </a:prstGeom>
            <a:ln>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1B7EC31-F1D2-4BBA-95BC-D7C3DBE6856F}"/>
                </a:ext>
              </a:extLst>
            </p:cNvPr>
            <p:cNvCxnSpPr>
              <a:cxnSpLocks/>
            </p:cNvCxnSpPr>
            <p:nvPr/>
          </p:nvCxnSpPr>
          <p:spPr>
            <a:xfrm flipH="1">
              <a:off x="6347029" y="3181350"/>
              <a:ext cx="507488" cy="0"/>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129" name="Straight Connector 128">
            <a:extLst>
              <a:ext uri="{FF2B5EF4-FFF2-40B4-BE49-F238E27FC236}">
                <a16:creationId xmlns:a16="http://schemas.microsoft.com/office/drawing/2014/main" id="{DB5AF9FD-D1C5-48D1-88F3-E6895E1CD72E}"/>
              </a:ext>
            </a:extLst>
          </p:cNvPr>
          <p:cNvCxnSpPr>
            <a:cxnSpLocks/>
          </p:cNvCxnSpPr>
          <p:nvPr/>
        </p:nvCxnSpPr>
        <p:spPr>
          <a:xfrm flipH="1">
            <a:off x="6296060" y="4378292"/>
            <a:ext cx="538686" cy="0"/>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7A0151F-39C6-436A-BFA1-6005D2DD7566}"/>
              </a:ext>
            </a:extLst>
          </p:cNvPr>
          <p:cNvCxnSpPr>
            <a:cxnSpLocks/>
          </p:cNvCxnSpPr>
          <p:nvPr/>
        </p:nvCxnSpPr>
        <p:spPr>
          <a:xfrm>
            <a:off x="7905631" y="2334523"/>
            <a:ext cx="0" cy="551378"/>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85B5E23E-1779-4D24-B75E-4D8F80E5F07F}"/>
              </a:ext>
            </a:extLst>
          </p:cNvPr>
          <p:cNvGrpSpPr/>
          <p:nvPr/>
        </p:nvGrpSpPr>
        <p:grpSpPr>
          <a:xfrm>
            <a:off x="5734678" y="1463239"/>
            <a:ext cx="830229" cy="306785"/>
            <a:chOff x="5734678" y="1463239"/>
            <a:chExt cx="830229" cy="306785"/>
          </a:xfrm>
        </p:grpSpPr>
        <p:sp>
          <p:nvSpPr>
            <p:cNvPr id="158" name="Freeform: Shape 157">
              <a:extLst>
                <a:ext uri="{FF2B5EF4-FFF2-40B4-BE49-F238E27FC236}">
                  <a16:creationId xmlns:a16="http://schemas.microsoft.com/office/drawing/2014/main" id="{F9B1C95E-5E3E-4FDF-9FE6-82C4389B80E9}"/>
                </a:ext>
              </a:extLst>
            </p:cNvPr>
            <p:cNvSpPr/>
            <p:nvPr/>
          </p:nvSpPr>
          <p:spPr>
            <a:xfrm>
              <a:off x="5734678" y="152294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ttangolo 4">
              <a:extLst>
                <a:ext uri="{FF2B5EF4-FFF2-40B4-BE49-F238E27FC236}">
                  <a16:creationId xmlns:a16="http://schemas.microsoft.com/office/drawing/2014/main" id="{3E626F22-5620-43FF-9232-E2C3F77E3477}"/>
                </a:ext>
              </a:extLst>
            </p:cNvPr>
            <p:cNvSpPr/>
            <p:nvPr/>
          </p:nvSpPr>
          <p:spPr>
            <a:xfrm>
              <a:off x="5743959" y="1463239"/>
              <a:ext cx="820948"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Europe</a:t>
              </a:r>
            </a:p>
          </p:txBody>
        </p:sp>
      </p:grpSp>
      <p:grpSp>
        <p:nvGrpSpPr>
          <p:cNvPr id="164" name="Group 163">
            <a:extLst>
              <a:ext uri="{FF2B5EF4-FFF2-40B4-BE49-F238E27FC236}">
                <a16:creationId xmlns:a16="http://schemas.microsoft.com/office/drawing/2014/main" id="{E60D62BF-1870-4C9E-97DB-8DC393462B31}"/>
              </a:ext>
            </a:extLst>
          </p:cNvPr>
          <p:cNvGrpSpPr/>
          <p:nvPr/>
        </p:nvGrpSpPr>
        <p:grpSpPr>
          <a:xfrm>
            <a:off x="6620740" y="1463239"/>
            <a:ext cx="892352" cy="306785"/>
            <a:chOff x="5708257" y="1463239"/>
            <a:chExt cx="892352" cy="306785"/>
          </a:xfrm>
        </p:grpSpPr>
        <p:sp>
          <p:nvSpPr>
            <p:cNvPr id="165" name="Freeform: Shape 164">
              <a:extLst>
                <a:ext uri="{FF2B5EF4-FFF2-40B4-BE49-F238E27FC236}">
                  <a16:creationId xmlns:a16="http://schemas.microsoft.com/office/drawing/2014/main" id="{F879A9A7-2409-450C-8E10-A5DD3123CD8D}"/>
                </a:ext>
              </a:extLst>
            </p:cNvPr>
            <p:cNvSpPr/>
            <p:nvPr/>
          </p:nvSpPr>
          <p:spPr>
            <a:xfrm>
              <a:off x="5734678" y="152294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ttangolo 4">
              <a:extLst>
                <a:ext uri="{FF2B5EF4-FFF2-40B4-BE49-F238E27FC236}">
                  <a16:creationId xmlns:a16="http://schemas.microsoft.com/office/drawing/2014/main" id="{ACD5BA63-5656-45EF-A8B6-680367E7174C}"/>
                </a:ext>
              </a:extLst>
            </p:cNvPr>
            <p:cNvSpPr/>
            <p:nvPr/>
          </p:nvSpPr>
          <p:spPr>
            <a:xfrm>
              <a:off x="5708257" y="1463239"/>
              <a:ext cx="892352"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Middle East</a:t>
              </a:r>
            </a:p>
          </p:txBody>
        </p:sp>
      </p:grpSp>
      <p:grpSp>
        <p:nvGrpSpPr>
          <p:cNvPr id="167" name="Group 166">
            <a:extLst>
              <a:ext uri="{FF2B5EF4-FFF2-40B4-BE49-F238E27FC236}">
                <a16:creationId xmlns:a16="http://schemas.microsoft.com/office/drawing/2014/main" id="{B9FDFCA1-9C74-4D53-BAC7-B88F144F31D8}"/>
              </a:ext>
            </a:extLst>
          </p:cNvPr>
          <p:cNvGrpSpPr/>
          <p:nvPr/>
        </p:nvGrpSpPr>
        <p:grpSpPr>
          <a:xfrm>
            <a:off x="7503811" y="1463239"/>
            <a:ext cx="830229" cy="306785"/>
            <a:chOff x="5734678" y="1463239"/>
            <a:chExt cx="830229" cy="306785"/>
          </a:xfrm>
        </p:grpSpPr>
        <p:sp>
          <p:nvSpPr>
            <p:cNvPr id="168" name="Freeform: Shape 167">
              <a:extLst>
                <a:ext uri="{FF2B5EF4-FFF2-40B4-BE49-F238E27FC236}">
                  <a16:creationId xmlns:a16="http://schemas.microsoft.com/office/drawing/2014/main" id="{85110112-A4D3-40BE-8F37-57F5489C5B12}"/>
                </a:ext>
              </a:extLst>
            </p:cNvPr>
            <p:cNvSpPr/>
            <p:nvPr/>
          </p:nvSpPr>
          <p:spPr>
            <a:xfrm>
              <a:off x="5734678" y="152294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ttangolo 4">
              <a:extLst>
                <a:ext uri="{FF2B5EF4-FFF2-40B4-BE49-F238E27FC236}">
                  <a16:creationId xmlns:a16="http://schemas.microsoft.com/office/drawing/2014/main" id="{C0358117-C245-4A3E-A2FD-D8713CE6355D}"/>
                </a:ext>
              </a:extLst>
            </p:cNvPr>
            <p:cNvSpPr/>
            <p:nvPr/>
          </p:nvSpPr>
          <p:spPr>
            <a:xfrm>
              <a:off x="5743959" y="1463239"/>
              <a:ext cx="820948"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Asia</a:t>
              </a:r>
            </a:p>
          </p:txBody>
        </p:sp>
      </p:grpSp>
      <p:grpSp>
        <p:nvGrpSpPr>
          <p:cNvPr id="170" name="Group 169">
            <a:extLst>
              <a:ext uri="{FF2B5EF4-FFF2-40B4-BE49-F238E27FC236}">
                <a16:creationId xmlns:a16="http://schemas.microsoft.com/office/drawing/2014/main" id="{72367174-6B35-4210-8357-A3878F34B101}"/>
              </a:ext>
            </a:extLst>
          </p:cNvPr>
          <p:cNvGrpSpPr/>
          <p:nvPr/>
        </p:nvGrpSpPr>
        <p:grpSpPr>
          <a:xfrm>
            <a:off x="6689455" y="4666205"/>
            <a:ext cx="830229" cy="275396"/>
            <a:chOff x="5734678" y="1463239"/>
            <a:chExt cx="830229" cy="275396"/>
          </a:xfrm>
        </p:grpSpPr>
        <p:sp>
          <p:nvSpPr>
            <p:cNvPr id="171" name="Freeform: Shape 170">
              <a:extLst>
                <a:ext uri="{FF2B5EF4-FFF2-40B4-BE49-F238E27FC236}">
                  <a16:creationId xmlns:a16="http://schemas.microsoft.com/office/drawing/2014/main" id="{4FDF4396-8FB6-4271-A17A-7C1C84380866}"/>
                </a:ext>
              </a:extLst>
            </p:cNvPr>
            <p:cNvSpPr/>
            <p:nvPr/>
          </p:nvSpPr>
          <p:spPr>
            <a:xfrm flipV="1">
              <a:off x="5734678" y="1463239"/>
              <a:ext cx="809136" cy="247075"/>
            </a:xfrm>
            <a:custGeom>
              <a:avLst/>
              <a:gdLst>
                <a:gd name="connsiteX0" fmla="*/ 0 w 809136"/>
                <a:gd name="connsiteY0" fmla="*/ 94536 h 247075"/>
                <a:gd name="connsiteX1" fmla="*/ 0 w 809136"/>
                <a:gd name="connsiteY1" fmla="*/ 94537 h 247075"/>
                <a:gd name="connsiteX2" fmla="*/ 0 w 809136"/>
                <a:gd name="connsiteY2" fmla="*/ 94537 h 247075"/>
                <a:gd name="connsiteX3" fmla="*/ 94537 w 809136"/>
                <a:gd name="connsiteY3" fmla="*/ 0 h 247075"/>
                <a:gd name="connsiteX4" fmla="*/ 714599 w 809136"/>
                <a:gd name="connsiteY4" fmla="*/ 0 h 247075"/>
                <a:gd name="connsiteX5" fmla="*/ 809136 w 809136"/>
                <a:gd name="connsiteY5" fmla="*/ 94537 h 247075"/>
                <a:gd name="connsiteX6" fmla="*/ 809135 w 809136"/>
                <a:gd name="connsiteY6" fmla="*/ 94537 h 247075"/>
                <a:gd name="connsiteX7" fmla="*/ 714598 w 809136"/>
                <a:gd name="connsiteY7" fmla="*/ 189074 h 247075"/>
                <a:gd name="connsiteX8" fmla="*/ 438208 w 809136"/>
                <a:gd name="connsiteY8" fmla="*/ 189074 h 247075"/>
                <a:gd name="connsiteX9" fmla="*/ 404567 w 809136"/>
                <a:gd name="connsiteY9" fmla="*/ 247075 h 247075"/>
                <a:gd name="connsiteX10" fmla="*/ 370926 w 809136"/>
                <a:gd name="connsiteY10" fmla="*/ 189074 h 247075"/>
                <a:gd name="connsiteX11" fmla="*/ 94537 w 809136"/>
                <a:gd name="connsiteY11" fmla="*/ 189073 h 247075"/>
                <a:gd name="connsiteX12" fmla="*/ 7430 w 809136"/>
                <a:gd name="connsiteY12" fmla="*/ 131334 h 247075"/>
                <a:gd name="connsiteX13" fmla="*/ 0 w 809136"/>
                <a:gd name="connsiteY13" fmla="*/ 94537 h 247075"/>
                <a:gd name="connsiteX14" fmla="*/ 7430 w 809136"/>
                <a:gd name="connsiteY14" fmla="*/ 57739 h 247075"/>
                <a:gd name="connsiteX15" fmla="*/ 94537 w 809136"/>
                <a:gd name="connsiteY15" fmla="*/ 0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136" h="247075">
                  <a:moveTo>
                    <a:pt x="0" y="94536"/>
                  </a:moveTo>
                  <a:lnTo>
                    <a:pt x="0" y="94537"/>
                  </a:lnTo>
                  <a:lnTo>
                    <a:pt x="0" y="94537"/>
                  </a:lnTo>
                  <a:close/>
                  <a:moveTo>
                    <a:pt x="94537" y="0"/>
                  </a:moveTo>
                  <a:lnTo>
                    <a:pt x="714599" y="0"/>
                  </a:lnTo>
                  <a:cubicBezTo>
                    <a:pt x="766810" y="0"/>
                    <a:pt x="809136" y="42326"/>
                    <a:pt x="809136" y="94537"/>
                  </a:cubicBezTo>
                  <a:lnTo>
                    <a:pt x="809135" y="94537"/>
                  </a:lnTo>
                  <a:cubicBezTo>
                    <a:pt x="809135" y="146748"/>
                    <a:pt x="766809" y="189074"/>
                    <a:pt x="714598" y="189074"/>
                  </a:cubicBezTo>
                  <a:lnTo>
                    <a:pt x="438208" y="189074"/>
                  </a:lnTo>
                  <a:lnTo>
                    <a:pt x="404567" y="247075"/>
                  </a:lnTo>
                  <a:lnTo>
                    <a:pt x="370926" y="189074"/>
                  </a:lnTo>
                  <a:lnTo>
                    <a:pt x="94537" y="189073"/>
                  </a:lnTo>
                  <a:cubicBezTo>
                    <a:pt x="55379" y="189073"/>
                    <a:pt x="21781" y="165265"/>
                    <a:pt x="7430" y="131334"/>
                  </a:cubicBezTo>
                  <a:lnTo>
                    <a:pt x="0" y="94537"/>
                  </a:lnTo>
                  <a:lnTo>
                    <a:pt x="7430" y="57739"/>
                  </a:lnTo>
                  <a:cubicBezTo>
                    <a:pt x="21781" y="23808"/>
                    <a:pt x="55379" y="0"/>
                    <a:pt x="94537" y="0"/>
                  </a:cubicBez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ttangolo 4">
              <a:extLst>
                <a:ext uri="{FF2B5EF4-FFF2-40B4-BE49-F238E27FC236}">
                  <a16:creationId xmlns:a16="http://schemas.microsoft.com/office/drawing/2014/main" id="{D2998DAC-ED8D-493B-A3E5-F4EDE1594848}"/>
                </a:ext>
              </a:extLst>
            </p:cNvPr>
            <p:cNvSpPr/>
            <p:nvPr/>
          </p:nvSpPr>
          <p:spPr>
            <a:xfrm>
              <a:off x="5743959" y="1463239"/>
              <a:ext cx="820948"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Africa</a:t>
              </a:r>
            </a:p>
          </p:txBody>
        </p:sp>
      </p:grpSp>
      <p:grpSp>
        <p:nvGrpSpPr>
          <p:cNvPr id="188" name="Group 187">
            <a:extLst>
              <a:ext uri="{FF2B5EF4-FFF2-40B4-BE49-F238E27FC236}">
                <a16:creationId xmlns:a16="http://schemas.microsoft.com/office/drawing/2014/main" id="{A0205A2F-E5CF-452E-9E40-292D016E9F5D}"/>
              </a:ext>
            </a:extLst>
          </p:cNvPr>
          <p:cNvGrpSpPr/>
          <p:nvPr/>
        </p:nvGrpSpPr>
        <p:grpSpPr>
          <a:xfrm>
            <a:off x="3620371" y="4836308"/>
            <a:ext cx="1065929" cy="275396"/>
            <a:chOff x="3620371" y="4836308"/>
            <a:chExt cx="1065929" cy="275396"/>
          </a:xfrm>
        </p:grpSpPr>
        <p:sp>
          <p:nvSpPr>
            <p:cNvPr id="185" name="Freeform: Shape 184">
              <a:extLst>
                <a:ext uri="{FF2B5EF4-FFF2-40B4-BE49-F238E27FC236}">
                  <a16:creationId xmlns:a16="http://schemas.microsoft.com/office/drawing/2014/main" id="{D51FE06F-7F41-4329-A6D5-EE3F97DA4C78}"/>
                </a:ext>
              </a:extLst>
            </p:cNvPr>
            <p:cNvSpPr/>
            <p:nvPr/>
          </p:nvSpPr>
          <p:spPr>
            <a:xfrm flipV="1">
              <a:off x="3620371" y="4836308"/>
              <a:ext cx="1065929" cy="247075"/>
            </a:xfrm>
            <a:custGeom>
              <a:avLst/>
              <a:gdLst>
                <a:gd name="connsiteX0" fmla="*/ 534228 w 1065929"/>
                <a:gd name="connsiteY0" fmla="*/ 247075 h 247075"/>
                <a:gd name="connsiteX1" fmla="*/ 567106 w 1065929"/>
                <a:gd name="connsiteY1" fmla="*/ 190391 h 247075"/>
                <a:gd name="connsiteX2" fmla="*/ 971391 w 1065929"/>
                <a:gd name="connsiteY2" fmla="*/ 190391 h 247075"/>
                <a:gd name="connsiteX3" fmla="*/ 1065928 w 1065929"/>
                <a:gd name="connsiteY3" fmla="*/ 95854 h 247075"/>
                <a:gd name="connsiteX4" fmla="*/ 1065929 w 1065929"/>
                <a:gd name="connsiteY4" fmla="*/ 95854 h 247075"/>
                <a:gd name="connsiteX5" fmla="*/ 971392 w 1065929"/>
                <a:gd name="connsiteY5" fmla="*/ 1317 h 247075"/>
                <a:gd name="connsiteX6" fmla="*/ 850784 w 1065929"/>
                <a:gd name="connsiteY6" fmla="*/ 1317 h 247075"/>
                <a:gd name="connsiteX7" fmla="*/ 844260 w 1065929"/>
                <a:gd name="connsiteY7" fmla="*/ 0 h 247075"/>
                <a:gd name="connsiteX8" fmla="*/ 224198 w 1065929"/>
                <a:gd name="connsiteY8" fmla="*/ 0 h 247075"/>
                <a:gd name="connsiteX9" fmla="*/ 215487 w 1065929"/>
                <a:gd name="connsiteY9" fmla="*/ 1317 h 247075"/>
                <a:gd name="connsiteX10" fmla="*/ 94537 w 1065929"/>
                <a:gd name="connsiteY10" fmla="*/ 1317 h 247075"/>
                <a:gd name="connsiteX11" fmla="*/ 7430 w 1065929"/>
                <a:gd name="connsiteY11" fmla="*/ 59056 h 247075"/>
                <a:gd name="connsiteX12" fmla="*/ 0 w 1065929"/>
                <a:gd name="connsiteY12" fmla="*/ 95854 h 247075"/>
                <a:gd name="connsiteX13" fmla="*/ 7430 w 1065929"/>
                <a:gd name="connsiteY13" fmla="*/ 132651 h 247075"/>
                <a:gd name="connsiteX14" fmla="*/ 94537 w 1065929"/>
                <a:gd name="connsiteY14" fmla="*/ 190390 h 247075"/>
                <a:gd name="connsiteX15" fmla="*/ 501351 w 1065929"/>
                <a:gd name="connsiteY15" fmla="*/ 190391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929" h="247075">
                  <a:moveTo>
                    <a:pt x="534228" y="247075"/>
                  </a:moveTo>
                  <a:lnTo>
                    <a:pt x="567106" y="190391"/>
                  </a:lnTo>
                  <a:lnTo>
                    <a:pt x="971391" y="190391"/>
                  </a:lnTo>
                  <a:cubicBezTo>
                    <a:pt x="1023602" y="190391"/>
                    <a:pt x="1065928" y="148065"/>
                    <a:pt x="1065928" y="95854"/>
                  </a:cubicBezTo>
                  <a:lnTo>
                    <a:pt x="1065929" y="95854"/>
                  </a:lnTo>
                  <a:cubicBezTo>
                    <a:pt x="1065929" y="43643"/>
                    <a:pt x="1023603" y="1317"/>
                    <a:pt x="971392" y="1317"/>
                  </a:cubicBezTo>
                  <a:lnTo>
                    <a:pt x="850784" y="1317"/>
                  </a:lnTo>
                  <a:lnTo>
                    <a:pt x="844260" y="0"/>
                  </a:lnTo>
                  <a:lnTo>
                    <a:pt x="224198" y="0"/>
                  </a:lnTo>
                  <a:lnTo>
                    <a:pt x="215487" y="1317"/>
                  </a:lnTo>
                  <a:lnTo>
                    <a:pt x="94537" y="1317"/>
                  </a:lnTo>
                  <a:cubicBezTo>
                    <a:pt x="55379" y="1317"/>
                    <a:pt x="21781" y="25125"/>
                    <a:pt x="7430" y="59056"/>
                  </a:cubicBezTo>
                  <a:lnTo>
                    <a:pt x="0" y="95854"/>
                  </a:lnTo>
                  <a:lnTo>
                    <a:pt x="7430" y="132651"/>
                  </a:lnTo>
                  <a:cubicBezTo>
                    <a:pt x="21781" y="166582"/>
                    <a:pt x="55379" y="190390"/>
                    <a:pt x="94537" y="190390"/>
                  </a:cubicBezTo>
                  <a:lnTo>
                    <a:pt x="501351" y="190391"/>
                  </a:ln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ettangolo 4">
              <a:extLst>
                <a:ext uri="{FF2B5EF4-FFF2-40B4-BE49-F238E27FC236}">
                  <a16:creationId xmlns:a16="http://schemas.microsoft.com/office/drawing/2014/main" id="{59EAD884-EF9F-44F0-B0F4-95E51ADEF58D}"/>
                </a:ext>
              </a:extLst>
            </p:cNvPr>
            <p:cNvSpPr/>
            <p:nvPr/>
          </p:nvSpPr>
          <p:spPr>
            <a:xfrm>
              <a:off x="3643180" y="4836308"/>
              <a:ext cx="1033026"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 America</a:t>
              </a:r>
            </a:p>
          </p:txBody>
        </p:sp>
      </p:grpSp>
      <p:grpSp>
        <p:nvGrpSpPr>
          <p:cNvPr id="194" name="Group 193">
            <a:extLst>
              <a:ext uri="{FF2B5EF4-FFF2-40B4-BE49-F238E27FC236}">
                <a16:creationId xmlns:a16="http://schemas.microsoft.com/office/drawing/2014/main" id="{7B1935A3-8359-49B8-A890-1756C07F6951}"/>
              </a:ext>
            </a:extLst>
          </p:cNvPr>
          <p:cNvGrpSpPr/>
          <p:nvPr/>
        </p:nvGrpSpPr>
        <p:grpSpPr>
          <a:xfrm>
            <a:off x="3626728" y="1458512"/>
            <a:ext cx="1065929" cy="310993"/>
            <a:chOff x="3626728" y="1458512"/>
            <a:chExt cx="1065929" cy="310993"/>
          </a:xfrm>
        </p:grpSpPr>
        <p:sp>
          <p:nvSpPr>
            <p:cNvPr id="190" name="Freeform: Shape 189">
              <a:extLst>
                <a:ext uri="{FF2B5EF4-FFF2-40B4-BE49-F238E27FC236}">
                  <a16:creationId xmlns:a16="http://schemas.microsoft.com/office/drawing/2014/main" id="{43555A50-FB77-49BE-A94E-7C8CC53C109C}"/>
                </a:ext>
              </a:extLst>
            </p:cNvPr>
            <p:cNvSpPr/>
            <p:nvPr/>
          </p:nvSpPr>
          <p:spPr>
            <a:xfrm>
              <a:off x="3626728" y="1522430"/>
              <a:ext cx="1065929" cy="247075"/>
            </a:xfrm>
            <a:custGeom>
              <a:avLst/>
              <a:gdLst>
                <a:gd name="connsiteX0" fmla="*/ 534228 w 1065929"/>
                <a:gd name="connsiteY0" fmla="*/ 247075 h 247075"/>
                <a:gd name="connsiteX1" fmla="*/ 567106 w 1065929"/>
                <a:gd name="connsiteY1" fmla="*/ 190391 h 247075"/>
                <a:gd name="connsiteX2" fmla="*/ 971391 w 1065929"/>
                <a:gd name="connsiteY2" fmla="*/ 190391 h 247075"/>
                <a:gd name="connsiteX3" fmla="*/ 1065928 w 1065929"/>
                <a:gd name="connsiteY3" fmla="*/ 95854 h 247075"/>
                <a:gd name="connsiteX4" fmla="*/ 1065929 w 1065929"/>
                <a:gd name="connsiteY4" fmla="*/ 95854 h 247075"/>
                <a:gd name="connsiteX5" fmla="*/ 971392 w 1065929"/>
                <a:gd name="connsiteY5" fmla="*/ 1317 h 247075"/>
                <a:gd name="connsiteX6" fmla="*/ 850784 w 1065929"/>
                <a:gd name="connsiteY6" fmla="*/ 1317 h 247075"/>
                <a:gd name="connsiteX7" fmla="*/ 844260 w 1065929"/>
                <a:gd name="connsiteY7" fmla="*/ 0 h 247075"/>
                <a:gd name="connsiteX8" fmla="*/ 224198 w 1065929"/>
                <a:gd name="connsiteY8" fmla="*/ 0 h 247075"/>
                <a:gd name="connsiteX9" fmla="*/ 215487 w 1065929"/>
                <a:gd name="connsiteY9" fmla="*/ 1317 h 247075"/>
                <a:gd name="connsiteX10" fmla="*/ 94537 w 1065929"/>
                <a:gd name="connsiteY10" fmla="*/ 1317 h 247075"/>
                <a:gd name="connsiteX11" fmla="*/ 7430 w 1065929"/>
                <a:gd name="connsiteY11" fmla="*/ 59056 h 247075"/>
                <a:gd name="connsiteX12" fmla="*/ 0 w 1065929"/>
                <a:gd name="connsiteY12" fmla="*/ 95854 h 247075"/>
                <a:gd name="connsiteX13" fmla="*/ 7430 w 1065929"/>
                <a:gd name="connsiteY13" fmla="*/ 132651 h 247075"/>
                <a:gd name="connsiteX14" fmla="*/ 94537 w 1065929"/>
                <a:gd name="connsiteY14" fmla="*/ 190390 h 247075"/>
                <a:gd name="connsiteX15" fmla="*/ 501351 w 1065929"/>
                <a:gd name="connsiteY15" fmla="*/ 190391 h 2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929" h="247075">
                  <a:moveTo>
                    <a:pt x="534228" y="247075"/>
                  </a:moveTo>
                  <a:lnTo>
                    <a:pt x="567106" y="190391"/>
                  </a:lnTo>
                  <a:lnTo>
                    <a:pt x="971391" y="190391"/>
                  </a:lnTo>
                  <a:cubicBezTo>
                    <a:pt x="1023602" y="190391"/>
                    <a:pt x="1065928" y="148065"/>
                    <a:pt x="1065928" y="95854"/>
                  </a:cubicBezTo>
                  <a:lnTo>
                    <a:pt x="1065929" y="95854"/>
                  </a:lnTo>
                  <a:cubicBezTo>
                    <a:pt x="1065929" y="43643"/>
                    <a:pt x="1023603" y="1317"/>
                    <a:pt x="971392" y="1317"/>
                  </a:cubicBezTo>
                  <a:lnTo>
                    <a:pt x="850784" y="1317"/>
                  </a:lnTo>
                  <a:lnTo>
                    <a:pt x="844260" y="0"/>
                  </a:lnTo>
                  <a:lnTo>
                    <a:pt x="224198" y="0"/>
                  </a:lnTo>
                  <a:lnTo>
                    <a:pt x="215487" y="1317"/>
                  </a:lnTo>
                  <a:lnTo>
                    <a:pt x="94537" y="1317"/>
                  </a:lnTo>
                  <a:cubicBezTo>
                    <a:pt x="55379" y="1317"/>
                    <a:pt x="21781" y="25125"/>
                    <a:pt x="7430" y="59056"/>
                  </a:cubicBezTo>
                  <a:lnTo>
                    <a:pt x="0" y="95854"/>
                  </a:lnTo>
                  <a:lnTo>
                    <a:pt x="7430" y="132651"/>
                  </a:lnTo>
                  <a:cubicBezTo>
                    <a:pt x="21781" y="166582"/>
                    <a:pt x="55379" y="190390"/>
                    <a:pt x="94537" y="190390"/>
                  </a:cubicBezTo>
                  <a:lnTo>
                    <a:pt x="501351" y="190391"/>
                  </a:lnTo>
                  <a:close/>
                </a:path>
              </a:pathLst>
            </a:custGeom>
            <a:solidFill>
              <a:srgbClr val="52CD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ttangolo 4">
              <a:extLst>
                <a:ext uri="{FF2B5EF4-FFF2-40B4-BE49-F238E27FC236}">
                  <a16:creationId xmlns:a16="http://schemas.microsoft.com/office/drawing/2014/main" id="{78013EA0-FC48-4D4C-91F5-5F2DD2237127}"/>
                </a:ext>
              </a:extLst>
            </p:cNvPr>
            <p:cNvSpPr/>
            <p:nvPr/>
          </p:nvSpPr>
          <p:spPr>
            <a:xfrm>
              <a:off x="3643179" y="1458512"/>
              <a:ext cx="1033026" cy="275396"/>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ts val="1600"/>
                </a:lnSpc>
                <a:spcBef>
                  <a:spcPts val="0"/>
                </a:spcBef>
                <a:spcAft>
                  <a:spcPts val="60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North America</a:t>
              </a:r>
            </a:p>
          </p:txBody>
        </p:sp>
      </p:grpSp>
      <p:sp>
        <p:nvSpPr>
          <p:cNvPr id="5" name="Rettangolo 4">
            <a:extLst>
              <a:ext uri="{FF2B5EF4-FFF2-40B4-BE49-F238E27FC236}">
                <a16:creationId xmlns:a16="http://schemas.microsoft.com/office/drawing/2014/main" id="{C178ABED-9F94-48D2-B7DE-A8E6520ED5C9}"/>
              </a:ext>
            </a:extLst>
          </p:cNvPr>
          <p:cNvSpPr/>
          <p:nvPr/>
        </p:nvSpPr>
        <p:spPr>
          <a:xfrm>
            <a:off x="690359" y="6031030"/>
            <a:ext cx="6096000" cy="369332"/>
          </a:xfrm>
          <a:prstGeom prst="rect">
            <a:avLst/>
          </a:prstGeom>
        </p:spPr>
        <p:txBody>
          <a:bodyPr>
            <a:spAutoFit/>
          </a:bodyPr>
          <a:lstStyle/>
          <a:p>
            <a:pPr defTabSz="914287">
              <a:defRPr/>
            </a:pPr>
            <a:r>
              <a:rPr lang="it-IT" sz="800" dirty="0">
                <a:solidFill>
                  <a:schemeClr val="bg2">
                    <a:lumMod val="50000"/>
                  </a:schemeClr>
                </a:solidFill>
                <a:latin typeface="Arial" charset="0"/>
                <a:cs typeface="Arial" charset="0"/>
              </a:rPr>
              <a:t>2 - </a:t>
            </a:r>
            <a:r>
              <a:rPr lang="it-IT" sz="800" dirty="0" err="1">
                <a:solidFill>
                  <a:schemeClr val="bg2">
                    <a:lumMod val="50000"/>
                  </a:schemeClr>
                </a:solidFill>
                <a:latin typeface="Arial" charset="0"/>
                <a:cs typeface="Arial" charset="0"/>
              </a:rPr>
              <a:t>Younossi</a:t>
            </a:r>
            <a:r>
              <a:rPr lang="it-IT" sz="800" dirty="0">
                <a:solidFill>
                  <a:schemeClr val="bg2">
                    <a:lumMod val="50000"/>
                  </a:schemeClr>
                </a:solidFill>
                <a:latin typeface="Arial" charset="0"/>
                <a:cs typeface="Arial" charset="0"/>
              </a:rPr>
              <a:t> et al HEPATOLOGY, VOL. 64, NO. 1, 2016</a:t>
            </a:r>
            <a:r>
              <a:rPr lang="it-IT" dirty="0">
                <a:solidFill>
                  <a:prstClr val="white"/>
                </a:solidFill>
                <a:latin typeface="Arial" charset="0"/>
                <a:cs typeface="Arial" charset="0"/>
              </a:rPr>
              <a:t>.</a:t>
            </a:r>
            <a:endParaRPr lang="en-US" dirty="0">
              <a:solidFill>
                <a:prstClr val="white"/>
              </a:solidFill>
              <a:latin typeface="Arial" charset="0"/>
              <a:cs typeface="Arial" charset="0"/>
            </a:endParaRPr>
          </a:p>
        </p:txBody>
      </p:sp>
      <p:sp>
        <p:nvSpPr>
          <p:cNvPr id="88" name="CasellaDiTesto 87">
            <a:extLst>
              <a:ext uri="{FF2B5EF4-FFF2-40B4-BE49-F238E27FC236}">
                <a16:creationId xmlns:a16="http://schemas.microsoft.com/office/drawing/2014/main" id="{4732A2B0-0043-412E-9723-052CA25185BC}"/>
              </a:ext>
            </a:extLst>
          </p:cNvPr>
          <p:cNvSpPr txBox="1"/>
          <p:nvPr/>
        </p:nvSpPr>
        <p:spPr>
          <a:xfrm>
            <a:off x="209549" y="1537453"/>
            <a:ext cx="2898615" cy="1283735"/>
          </a:xfrm>
          <a:prstGeom prst="rect">
            <a:avLst/>
          </a:prstGeom>
          <a:noFill/>
        </p:spPr>
        <p:txBody>
          <a:bodyPr wrap="square" tIns="108000">
            <a:spAutoFit/>
          </a:bodyPr>
          <a:lstStyle/>
          <a:p>
            <a:pPr marR="0" lvl="0" indent="0" algn="ctr" defTabSz="914400" rtl="0" eaLnBrk="1" fontAlgn="auto" latinLnBrk="0" hangingPunct="1">
              <a:lnSpc>
                <a:spcPts val="2200"/>
              </a:lnSpc>
              <a:spcAft>
                <a:spcPts val="60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Prevalence of NAFLD is ranging between 25 and 30% in the </a:t>
            </a:r>
            <a:r>
              <a:rPr lang="en-IN" sz="2000" dirty="0">
                <a:solidFill>
                  <a:prstClr val="black"/>
                </a:solidFill>
                <a:latin typeface="Arial" panose="020B0604020202020204" pitchFamily="34" charset="0"/>
                <a:cs typeface="Arial" panose="020B0604020202020204" pitchFamily="34" charset="0"/>
              </a:rPr>
              <a:t>adult</a:t>
            </a:r>
            <a:r>
              <a:rPr kumimoji="0" lang="en-I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population worldwide. </a:t>
            </a:r>
          </a:p>
        </p:txBody>
      </p:sp>
    </p:spTree>
    <p:extLst>
      <p:ext uri="{BB962C8B-B14F-4D97-AF65-F5344CB8AC3E}">
        <p14:creationId xmlns:p14="http://schemas.microsoft.com/office/powerpoint/2010/main" val="37381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down)">
                                      <p:cBhvr>
                                        <p:cTn id="15" dur="500"/>
                                        <p:tgtEl>
                                          <p:spTgt spid="5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4"/>
                                        </p:tgtEl>
                                        <p:attrNameLst>
                                          <p:attrName>style.visibility</p:attrName>
                                        </p:attrNameLst>
                                      </p:cBhvr>
                                      <p:to>
                                        <p:strVal val="visible"/>
                                      </p:to>
                                    </p:set>
                                    <p:animEffect transition="in" filter="fade">
                                      <p:cBhvr>
                                        <p:cTn id="23" dur="500"/>
                                        <p:tgtEl>
                                          <p:spTgt spid="19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wipe(down)">
                                      <p:cBhvr>
                                        <p:cTn id="27" dur="500"/>
                                        <p:tgtEl>
                                          <p:spTgt spid="1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3"/>
                                        </p:tgtEl>
                                        <p:attrNameLst>
                                          <p:attrName>style.visibility</p:attrName>
                                        </p:attrNameLst>
                                      </p:cBhvr>
                                      <p:to>
                                        <p:strVal val="visible"/>
                                      </p:to>
                                    </p:set>
                                    <p:animEffect transition="in" filter="fade">
                                      <p:cBhvr>
                                        <p:cTn id="35" dur="500"/>
                                        <p:tgtEl>
                                          <p:spTgt spid="16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down)">
                                      <p:cBhvr>
                                        <p:cTn id="39" dur="500"/>
                                        <p:tgtEl>
                                          <p:spTgt spid="7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4"/>
                                        </p:tgtEl>
                                        <p:attrNameLst>
                                          <p:attrName>style.visibility</p:attrName>
                                        </p:attrNameLst>
                                      </p:cBhvr>
                                      <p:to>
                                        <p:strVal val="visible"/>
                                      </p:to>
                                    </p:set>
                                    <p:animEffect transition="in" filter="fade">
                                      <p:cBhvr>
                                        <p:cTn id="47" dur="500"/>
                                        <p:tgtEl>
                                          <p:spTgt spid="164"/>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31"/>
                                        </p:tgtEl>
                                        <p:attrNameLst>
                                          <p:attrName>style.visibility</p:attrName>
                                        </p:attrNameLst>
                                      </p:cBhvr>
                                      <p:to>
                                        <p:strVal val="visible"/>
                                      </p:to>
                                    </p:set>
                                    <p:animEffect transition="in" filter="wipe(down)">
                                      <p:cBhvr>
                                        <p:cTn id="51" dur="500"/>
                                        <p:tgtEl>
                                          <p:spTgt spid="1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67"/>
                                        </p:tgtEl>
                                        <p:attrNameLst>
                                          <p:attrName>style.visibility</p:attrName>
                                        </p:attrNameLst>
                                      </p:cBhvr>
                                      <p:to>
                                        <p:strVal val="visible"/>
                                      </p:to>
                                    </p:set>
                                    <p:animEffect transition="in" filter="fade">
                                      <p:cBhvr>
                                        <p:cTn id="59" dur="500"/>
                                        <p:tgtEl>
                                          <p:spTgt spid="167"/>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129"/>
                                        </p:tgtEl>
                                        <p:attrNameLst>
                                          <p:attrName>style.visibility</p:attrName>
                                        </p:attrNameLst>
                                      </p:cBhvr>
                                      <p:to>
                                        <p:strVal val="visible"/>
                                      </p:to>
                                    </p:set>
                                    <p:animEffect transition="in" filter="wipe(left)">
                                      <p:cBhvr>
                                        <p:cTn id="63" dur="500"/>
                                        <p:tgtEl>
                                          <p:spTgt spid="129"/>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70"/>
                                        </p:tgtEl>
                                        <p:attrNameLst>
                                          <p:attrName>style.visibility</p:attrName>
                                        </p:attrNameLst>
                                      </p:cBhvr>
                                      <p:to>
                                        <p:strVal val="visible"/>
                                      </p:to>
                                    </p:set>
                                    <p:animEffect transition="in" filter="fade">
                                      <p:cBhvr>
                                        <p:cTn id="71" dur="500"/>
                                        <p:tgtEl>
                                          <p:spTgt spid="170"/>
                                        </p:tgtEl>
                                      </p:cBhvr>
                                    </p:animEffect>
                                  </p:childTnLst>
                                </p:cTn>
                              </p:par>
                            </p:childTnLst>
                          </p:cTn>
                        </p:par>
                        <p:par>
                          <p:cTn id="72" fill="hold">
                            <p:stCondLst>
                              <p:cond delay="8500"/>
                            </p:stCondLst>
                            <p:childTnLst>
                              <p:par>
                                <p:cTn id="73" presetID="22" presetClass="entr" presetSubtype="2" fill="hold" nodeType="afterEffect">
                                  <p:stCondLst>
                                    <p:cond delay="0"/>
                                  </p:stCondLst>
                                  <p:childTnLst>
                                    <p:set>
                                      <p:cBhvr>
                                        <p:cTn id="74" dur="1" fill="hold">
                                          <p:stCondLst>
                                            <p:cond delay="0"/>
                                          </p:stCondLst>
                                        </p:cTn>
                                        <p:tgtEl>
                                          <p:spTgt spid="125"/>
                                        </p:tgtEl>
                                        <p:attrNameLst>
                                          <p:attrName>style.visibility</p:attrName>
                                        </p:attrNameLst>
                                      </p:cBhvr>
                                      <p:to>
                                        <p:strVal val="visible"/>
                                      </p:to>
                                    </p:set>
                                    <p:animEffect transition="in" filter="wipe(right)">
                                      <p:cBhvr>
                                        <p:cTn id="75" dur="500"/>
                                        <p:tgtEl>
                                          <p:spTgt spid="12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88"/>
                                        </p:tgtEl>
                                        <p:attrNameLst>
                                          <p:attrName>style.visibility</p:attrName>
                                        </p:attrNameLst>
                                      </p:cBhvr>
                                      <p:to>
                                        <p:strVal val="visible"/>
                                      </p:to>
                                    </p:set>
                                    <p:animEffect transition="in" filter="fade">
                                      <p:cBhvr>
                                        <p:cTn id="83" dur="500"/>
                                        <p:tgtEl>
                                          <p:spTgt spid="188"/>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fade">
                                      <p:cBhvr>
                                        <p:cTn id="87" dur="500"/>
                                        <p:tgtEl>
                                          <p:spTgt spid="82"/>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fade">
                                      <p:cBhvr>
                                        <p:cTn id="91" dur="500"/>
                                        <p:tgtEl>
                                          <p:spTgt spid="81"/>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fade">
                                      <p:cBhvr>
                                        <p:cTn id="95" dur="500"/>
                                        <p:tgtEl>
                                          <p:spTgt spid="87"/>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fade">
                                      <p:cBhvr>
                                        <p:cTn id="9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1" grpId="0"/>
      <p:bldP spid="86"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523C6456-2E85-4C05-807E-81527D226E60}"/>
              </a:ext>
            </a:extLst>
          </p:cNvPr>
          <p:cNvGraphicFramePr>
            <a:graphicFrameLocks noGrp="1"/>
          </p:cNvGraphicFramePr>
          <p:nvPr>
            <p:ph idx="1"/>
          </p:nvPr>
        </p:nvGraphicFramePr>
        <p:xfrm>
          <a:off x="1981200" y="2643981"/>
          <a:ext cx="8229600" cy="2299340"/>
        </p:xfrm>
        <a:graphic>
          <a:graphicData uri="http://schemas.openxmlformats.org/drawingml/2006/table">
            <a:tbl>
              <a:tblPr/>
              <a:tblGrid>
                <a:gridCol w="2931384">
                  <a:extLst>
                    <a:ext uri="{9D8B030D-6E8A-4147-A177-3AD203B41FA5}">
                      <a16:colId xmlns:a16="http://schemas.microsoft.com/office/drawing/2014/main" val="3164598712"/>
                    </a:ext>
                  </a:extLst>
                </a:gridCol>
                <a:gridCol w="1420429">
                  <a:extLst>
                    <a:ext uri="{9D8B030D-6E8A-4147-A177-3AD203B41FA5}">
                      <a16:colId xmlns:a16="http://schemas.microsoft.com/office/drawing/2014/main" val="1296844415"/>
                    </a:ext>
                  </a:extLst>
                </a:gridCol>
                <a:gridCol w="1183416">
                  <a:extLst>
                    <a:ext uri="{9D8B030D-6E8A-4147-A177-3AD203B41FA5}">
                      <a16:colId xmlns:a16="http://schemas.microsoft.com/office/drawing/2014/main" val="1118071445"/>
                    </a:ext>
                  </a:extLst>
                </a:gridCol>
                <a:gridCol w="1138977">
                  <a:extLst>
                    <a:ext uri="{9D8B030D-6E8A-4147-A177-3AD203B41FA5}">
                      <a16:colId xmlns:a16="http://schemas.microsoft.com/office/drawing/2014/main" val="170836101"/>
                    </a:ext>
                  </a:extLst>
                </a:gridCol>
                <a:gridCol w="1555394">
                  <a:extLst>
                    <a:ext uri="{9D8B030D-6E8A-4147-A177-3AD203B41FA5}">
                      <a16:colId xmlns:a16="http://schemas.microsoft.com/office/drawing/2014/main" val="2356343596"/>
                    </a:ext>
                  </a:extLst>
                </a:gridCol>
              </a:tblGrid>
              <a:tr h="0">
                <a:tc>
                  <a:txBody>
                    <a:bodyPr/>
                    <a:lstStyle/>
                    <a:p>
                      <a:pPr marL="38100" marR="38100">
                        <a:lnSpc>
                          <a:spcPts val="1600"/>
                        </a:lnSpc>
                        <a:spcAft>
                          <a:spcPts val="0"/>
                        </a:spcAft>
                      </a:pPr>
                      <a:r>
                        <a:rPr lang="en-GB"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it-I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a:txBody>
                    <a:bodyPr/>
                    <a:lstStyle/>
                    <a:p>
                      <a:pPr marL="38100" marR="38100" algn="ctr">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p</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a:txBody>
                    <a:bodyPr/>
                    <a:lstStyle/>
                    <a:p>
                      <a:pPr marL="38100" marR="38100" algn="ctr">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Odd Ratio</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gridSpan="2">
                  <a:txBody>
                    <a:bodyPr/>
                    <a:lstStyle/>
                    <a:p>
                      <a:pPr marL="38100" marR="38100" algn="ctr">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95% Confidence Intervals</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CCCC"/>
                    </a:solidFill>
                  </a:tcPr>
                </a:tc>
                <a:tc hMerge="1">
                  <a:txBody>
                    <a:bodyPr/>
                    <a:lstStyle/>
                    <a:p>
                      <a:endParaRPr lang="it-IT"/>
                    </a:p>
                  </a:txBody>
                  <a:tcPr/>
                </a:tc>
                <a:extLst>
                  <a:ext uri="{0D108BD9-81ED-4DB2-BD59-A6C34878D82A}">
                    <a16:rowId xmlns:a16="http://schemas.microsoft.com/office/drawing/2014/main" val="3114980389"/>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Female Sex</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0.855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1.060</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0.567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1.982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29639750"/>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Age (</a:t>
                      </a:r>
                      <a:r>
                        <a:rPr lang="en-GB" sz="11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continuous</a:t>
                      </a: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0.025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1.035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1.004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1.067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1968674551"/>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High waist circumference (&gt;102 for men and &gt;88 cm for women)</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&lt;0.001</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7.855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2.809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21.964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94679908"/>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Hypertriglyceridemia (triglycerides ≥150 mg/dl)</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0.011</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2.152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1.196</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3.872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1546555379"/>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Arterial hypertension</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0.535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0.818</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0.434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1.542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84665944"/>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Statin use</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0.167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0.629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0.326</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1.214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3465521514"/>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Log(ALT)</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0.002</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2.549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1.397</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4.649</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07631502"/>
                  </a:ext>
                </a:extLst>
              </a:tr>
              <a:tr h="0">
                <a:tc>
                  <a:txBody>
                    <a:bodyPr/>
                    <a:lstStyle/>
                    <a:p>
                      <a:pPr marL="38100" marR="38100">
                        <a:lnSpc>
                          <a:spcPts val="1600"/>
                        </a:lnSpc>
                        <a:spcAft>
                          <a:spcPts val="0"/>
                        </a:spcAft>
                      </a:pPr>
                      <a:r>
                        <a:rPr lang="en-GB"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Previous MACCE</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0.394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1.705</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0.500</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38100" marR="38100" algn="ctr">
                        <a:lnSpc>
                          <a:spcPts val="1600"/>
                        </a:lnSpc>
                        <a:spcAft>
                          <a:spcPts val="0"/>
                        </a:spcAft>
                      </a:pPr>
                      <a:r>
                        <a:rPr lang="it-IT"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5.814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3295194730"/>
                  </a:ext>
                </a:extLst>
              </a:tr>
              <a:tr h="0">
                <a:tc>
                  <a:txBody>
                    <a:bodyPr/>
                    <a:lstStyle/>
                    <a:p>
                      <a:pPr marL="38100" marR="38100">
                        <a:lnSpc>
                          <a:spcPts val="1600"/>
                        </a:lnSpc>
                        <a:spcAft>
                          <a:spcPts val="0"/>
                        </a:spcAft>
                      </a:pPr>
                      <a:r>
                        <a:rPr lang="en-GB" sz="1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Med-Diet score (for each point)</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0.018</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0.801</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0.667</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38100" marR="38100" algn="ctr">
                        <a:lnSpc>
                          <a:spcPts val="1600"/>
                        </a:lnSpc>
                        <a:spcAft>
                          <a:spcPts val="0"/>
                        </a:spcAft>
                      </a:pPr>
                      <a:r>
                        <a:rPr lang="it-IT"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0.962</a:t>
                      </a:r>
                      <a:endParaRPr lang="it-IT"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41569"/>
                  </a:ext>
                </a:extLst>
              </a:tr>
            </a:tbl>
          </a:graphicData>
        </a:graphic>
      </p:graphicFrame>
      <p:sp>
        <p:nvSpPr>
          <p:cNvPr id="5" name="CasellaDiTesto 4">
            <a:extLst>
              <a:ext uri="{FF2B5EF4-FFF2-40B4-BE49-F238E27FC236}">
                <a16:creationId xmlns:a16="http://schemas.microsoft.com/office/drawing/2014/main" id="{0CD42644-77D1-4A5A-8FD5-92DD2EF06063}"/>
              </a:ext>
            </a:extLst>
          </p:cNvPr>
          <p:cNvSpPr txBox="1"/>
          <p:nvPr/>
        </p:nvSpPr>
        <p:spPr>
          <a:xfrm>
            <a:off x="2063552" y="1484785"/>
            <a:ext cx="8229600" cy="646331"/>
          </a:xfrm>
          <a:prstGeom prst="rect">
            <a:avLst/>
          </a:prstGeom>
          <a:noFill/>
        </p:spPr>
        <p:txBody>
          <a:bodyPr wrap="square" rtlCol="0">
            <a:spAutoFit/>
          </a:bodyPr>
          <a:lstStyle/>
          <a:p>
            <a:pPr defTabSz="914400"/>
            <a:r>
              <a:rPr lang="en-GB" dirty="0">
                <a:solidFill>
                  <a:srgbClr val="000000"/>
                </a:solidFill>
                <a:latin typeface="Calibri"/>
                <a:ea typeface="Calibri" panose="020F0502020204030204" pitchFamily="34" charset="0"/>
              </a:rPr>
              <a:t>Multivariable logistic regression analysis exploring factors associated to </a:t>
            </a:r>
            <a:r>
              <a:rPr lang="en-GB" dirty="0">
                <a:solidFill>
                  <a:srgbClr val="FF0000"/>
                </a:solidFill>
                <a:latin typeface="Calibri"/>
                <a:ea typeface="Calibri" panose="020F0502020204030204" pitchFamily="34" charset="0"/>
              </a:rPr>
              <a:t>insulin resistance</a:t>
            </a:r>
            <a:r>
              <a:rPr lang="en-GB" dirty="0">
                <a:solidFill>
                  <a:srgbClr val="000000"/>
                </a:solidFill>
                <a:latin typeface="Calibri"/>
                <a:ea typeface="Calibri" panose="020F0502020204030204" pitchFamily="34" charset="0"/>
              </a:rPr>
              <a:t> (75</a:t>
            </a:r>
            <a:r>
              <a:rPr lang="en-GB" baseline="30000" dirty="0">
                <a:solidFill>
                  <a:srgbClr val="000000"/>
                </a:solidFill>
                <a:latin typeface="Calibri"/>
                <a:ea typeface="Calibri" panose="020F0502020204030204" pitchFamily="34" charset="0"/>
              </a:rPr>
              <a:t>th</a:t>
            </a:r>
            <a:r>
              <a:rPr lang="en-GB" dirty="0">
                <a:solidFill>
                  <a:srgbClr val="000000"/>
                </a:solidFill>
                <a:latin typeface="Calibri"/>
                <a:ea typeface="Calibri" panose="020F0502020204030204" pitchFamily="34" charset="0"/>
              </a:rPr>
              <a:t> percentile of HOMA-IR, ≥3.8) in 334 non-diabetic patients with NAFLD</a:t>
            </a:r>
            <a:endParaRPr lang="it-IT" dirty="0">
              <a:solidFill>
                <a:prstClr val="black"/>
              </a:solidFill>
              <a:latin typeface="Calibri"/>
            </a:endParaRPr>
          </a:p>
        </p:txBody>
      </p:sp>
    </p:spTree>
    <p:extLst>
      <p:ext uri="{BB962C8B-B14F-4D97-AF65-F5344CB8AC3E}">
        <p14:creationId xmlns:p14="http://schemas.microsoft.com/office/powerpoint/2010/main" val="332533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623404" y="209928"/>
            <a:ext cx="5593265" cy="1173773"/>
          </a:xfrm>
          <a:prstGeom prst="rect">
            <a:avLst/>
          </a:prstGeom>
        </p:spPr>
      </p:pic>
      <p:pic>
        <p:nvPicPr>
          <p:cNvPr id="6" name="Immagine 5"/>
          <p:cNvPicPr>
            <a:picLocks noChangeAspect="1"/>
          </p:cNvPicPr>
          <p:nvPr/>
        </p:nvPicPr>
        <p:blipFill>
          <a:blip r:embed="rId3"/>
          <a:stretch>
            <a:fillRect/>
          </a:stretch>
        </p:blipFill>
        <p:spPr>
          <a:xfrm>
            <a:off x="8400257" y="1662868"/>
            <a:ext cx="1632825" cy="209300"/>
          </a:xfrm>
          <a:prstGeom prst="rect">
            <a:avLst/>
          </a:prstGeom>
        </p:spPr>
      </p:pic>
      <p:pic>
        <p:nvPicPr>
          <p:cNvPr id="7" name="Immagine 6"/>
          <p:cNvPicPr>
            <a:picLocks noChangeAspect="1"/>
          </p:cNvPicPr>
          <p:nvPr/>
        </p:nvPicPr>
        <p:blipFill>
          <a:blip r:embed="rId4"/>
          <a:stretch>
            <a:fillRect/>
          </a:stretch>
        </p:blipFill>
        <p:spPr>
          <a:xfrm>
            <a:off x="3563454" y="1982829"/>
            <a:ext cx="5653215" cy="3324390"/>
          </a:xfrm>
          <a:prstGeom prst="rect">
            <a:avLst/>
          </a:prstGeom>
        </p:spPr>
      </p:pic>
      <p:pic>
        <p:nvPicPr>
          <p:cNvPr id="9" name="Immagine 8"/>
          <p:cNvPicPr>
            <a:picLocks noChangeAspect="1"/>
          </p:cNvPicPr>
          <p:nvPr/>
        </p:nvPicPr>
        <p:blipFill>
          <a:blip r:embed="rId5"/>
          <a:stretch>
            <a:fillRect/>
          </a:stretch>
        </p:blipFill>
        <p:spPr>
          <a:xfrm>
            <a:off x="2207569" y="5417880"/>
            <a:ext cx="8023031" cy="1225402"/>
          </a:xfrm>
          <a:prstGeom prst="rect">
            <a:avLst/>
          </a:prstGeom>
        </p:spPr>
      </p:pic>
    </p:spTree>
    <p:extLst>
      <p:ext uri="{BB962C8B-B14F-4D97-AF65-F5344CB8AC3E}">
        <p14:creationId xmlns:p14="http://schemas.microsoft.com/office/powerpoint/2010/main" val="1426173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4442995" y="2987774"/>
            <a:ext cx="2619375" cy="1743075"/>
          </a:xfrm>
          <a:prstGeom prst="rect">
            <a:avLst/>
          </a:prstGeom>
        </p:spPr>
      </p:pic>
      <p:pic>
        <p:nvPicPr>
          <p:cNvPr id="5" name="Segnaposto contenuto 4"/>
          <p:cNvPicPr>
            <a:picLocks noGrp="1" noChangeAspect="1"/>
          </p:cNvPicPr>
          <p:nvPr>
            <p:ph idx="1"/>
          </p:nvPr>
        </p:nvPicPr>
        <p:blipFill>
          <a:blip r:embed="rId3"/>
          <a:stretch>
            <a:fillRect/>
          </a:stretch>
        </p:blipFill>
        <p:spPr>
          <a:xfrm>
            <a:off x="7455218" y="5013177"/>
            <a:ext cx="3016131" cy="1765855"/>
          </a:xfrm>
          <a:prstGeom prst="rect">
            <a:avLst/>
          </a:prstGeom>
        </p:spPr>
      </p:pic>
      <p:pic>
        <p:nvPicPr>
          <p:cNvPr id="6" name="Immagine 5"/>
          <p:cNvPicPr>
            <a:picLocks noChangeAspect="1"/>
          </p:cNvPicPr>
          <p:nvPr/>
        </p:nvPicPr>
        <p:blipFill>
          <a:blip r:embed="rId4"/>
          <a:stretch>
            <a:fillRect/>
          </a:stretch>
        </p:blipFill>
        <p:spPr>
          <a:xfrm>
            <a:off x="1775520" y="4948692"/>
            <a:ext cx="2533650" cy="1809750"/>
          </a:xfrm>
          <a:prstGeom prst="rect">
            <a:avLst/>
          </a:prstGeom>
        </p:spPr>
      </p:pic>
      <p:pic>
        <p:nvPicPr>
          <p:cNvPr id="7" name="Immagine 6"/>
          <p:cNvPicPr>
            <a:picLocks noChangeAspect="1"/>
          </p:cNvPicPr>
          <p:nvPr/>
        </p:nvPicPr>
        <p:blipFill>
          <a:blip r:embed="rId5"/>
          <a:stretch>
            <a:fillRect/>
          </a:stretch>
        </p:blipFill>
        <p:spPr>
          <a:xfrm>
            <a:off x="4954456" y="888127"/>
            <a:ext cx="2343150" cy="1952625"/>
          </a:xfrm>
          <a:prstGeom prst="rect">
            <a:avLst/>
          </a:prstGeom>
        </p:spPr>
      </p:pic>
      <p:pic>
        <p:nvPicPr>
          <p:cNvPr id="8" name="Immagine 7"/>
          <p:cNvPicPr>
            <a:picLocks noChangeAspect="1"/>
          </p:cNvPicPr>
          <p:nvPr/>
        </p:nvPicPr>
        <p:blipFill>
          <a:blip r:embed="rId6"/>
          <a:stretch>
            <a:fillRect/>
          </a:stretch>
        </p:blipFill>
        <p:spPr>
          <a:xfrm>
            <a:off x="1832547" y="2835374"/>
            <a:ext cx="2419350" cy="1895475"/>
          </a:xfrm>
          <a:prstGeom prst="rect">
            <a:avLst/>
          </a:prstGeom>
        </p:spPr>
      </p:pic>
      <p:pic>
        <p:nvPicPr>
          <p:cNvPr id="9" name="Immagine 8"/>
          <p:cNvPicPr>
            <a:picLocks noChangeAspect="1"/>
          </p:cNvPicPr>
          <p:nvPr/>
        </p:nvPicPr>
        <p:blipFill>
          <a:blip r:embed="rId7"/>
          <a:stretch>
            <a:fillRect/>
          </a:stretch>
        </p:blipFill>
        <p:spPr>
          <a:xfrm>
            <a:off x="1926378" y="476673"/>
            <a:ext cx="2619375" cy="1743075"/>
          </a:xfrm>
          <a:prstGeom prst="rect">
            <a:avLst/>
          </a:prstGeom>
        </p:spPr>
      </p:pic>
      <p:pic>
        <p:nvPicPr>
          <p:cNvPr id="11" name="Immagine 10"/>
          <p:cNvPicPr>
            <a:picLocks noChangeAspect="1"/>
          </p:cNvPicPr>
          <p:nvPr/>
        </p:nvPicPr>
        <p:blipFill>
          <a:blip r:embed="rId8"/>
          <a:stretch>
            <a:fillRect/>
          </a:stretch>
        </p:blipFill>
        <p:spPr>
          <a:xfrm>
            <a:off x="4535356" y="5024892"/>
            <a:ext cx="2762250" cy="1657350"/>
          </a:xfrm>
          <a:prstGeom prst="rect">
            <a:avLst/>
          </a:prstGeom>
        </p:spPr>
      </p:pic>
      <p:pic>
        <p:nvPicPr>
          <p:cNvPr id="12" name="Immagine 11"/>
          <p:cNvPicPr>
            <a:picLocks noChangeAspect="1"/>
          </p:cNvPicPr>
          <p:nvPr/>
        </p:nvPicPr>
        <p:blipFill>
          <a:blip r:embed="rId9"/>
          <a:stretch>
            <a:fillRect/>
          </a:stretch>
        </p:blipFill>
        <p:spPr>
          <a:xfrm>
            <a:off x="8184232" y="476672"/>
            <a:ext cx="1924050" cy="2381250"/>
          </a:xfrm>
          <a:prstGeom prst="rect">
            <a:avLst/>
          </a:prstGeom>
        </p:spPr>
      </p:pic>
      <p:pic>
        <p:nvPicPr>
          <p:cNvPr id="13" name="Immagine 12"/>
          <p:cNvPicPr>
            <a:picLocks noChangeAspect="1"/>
          </p:cNvPicPr>
          <p:nvPr/>
        </p:nvPicPr>
        <p:blipFill>
          <a:blip r:embed="rId10"/>
          <a:stretch>
            <a:fillRect/>
          </a:stretch>
        </p:blipFill>
        <p:spPr>
          <a:xfrm>
            <a:off x="7163921" y="3405473"/>
            <a:ext cx="3438525" cy="1333500"/>
          </a:xfrm>
          <a:prstGeom prst="rect">
            <a:avLst/>
          </a:prstGeom>
        </p:spPr>
      </p:pic>
      <p:sp>
        <p:nvSpPr>
          <p:cNvPr id="2" name="CasellaDiTesto 1"/>
          <p:cNvSpPr txBox="1"/>
          <p:nvPr/>
        </p:nvSpPr>
        <p:spPr>
          <a:xfrm>
            <a:off x="5087888" y="260648"/>
            <a:ext cx="2076032" cy="400110"/>
          </a:xfrm>
          <a:prstGeom prst="rect">
            <a:avLst/>
          </a:prstGeom>
          <a:noFill/>
        </p:spPr>
        <p:txBody>
          <a:bodyPr wrap="square" rtlCol="0">
            <a:spAutoFit/>
          </a:bodyPr>
          <a:lstStyle/>
          <a:p>
            <a:pPr algn="ctr" defTabSz="914400"/>
            <a:r>
              <a:rPr lang="it-IT" sz="2000" b="1" dirty="0">
                <a:latin typeface="Verdana"/>
                <a:cs typeface="Arial"/>
              </a:rPr>
              <a:t>FRUCTOSE</a:t>
            </a:r>
          </a:p>
        </p:txBody>
      </p:sp>
    </p:spTree>
    <p:extLst>
      <p:ext uri="{BB962C8B-B14F-4D97-AF65-F5344CB8AC3E}">
        <p14:creationId xmlns:p14="http://schemas.microsoft.com/office/powerpoint/2010/main" val="697358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94BAE82-8067-4F97-89A2-A3D3F198989D}"/>
              </a:ext>
            </a:extLst>
          </p:cNvPr>
          <p:cNvPicPr>
            <a:picLocks noChangeAspect="1"/>
          </p:cNvPicPr>
          <p:nvPr/>
        </p:nvPicPr>
        <p:blipFill>
          <a:blip r:embed="rId2"/>
          <a:stretch>
            <a:fillRect/>
          </a:stretch>
        </p:blipFill>
        <p:spPr>
          <a:xfrm>
            <a:off x="2007545" y="404665"/>
            <a:ext cx="7976887" cy="5900711"/>
          </a:xfrm>
          <a:prstGeom prst="rect">
            <a:avLst/>
          </a:prstGeom>
        </p:spPr>
      </p:pic>
    </p:spTree>
    <p:extLst>
      <p:ext uri="{BB962C8B-B14F-4D97-AF65-F5344CB8AC3E}">
        <p14:creationId xmlns:p14="http://schemas.microsoft.com/office/powerpoint/2010/main" val="132687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608168" y="274638"/>
            <a:ext cx="2685206" cy="6021288"/>
          </a:xfrm>
          <a:prstGeom prst="rect">
            <a:avLst/>
          </a:prstGeom>
        </p:spPr>
      </p:pic>
      <p:pic>
        <p:nvPicPr>
          <p:cNvPr id="5" name="Immagine 4"/>
          <p:cNvPicPr>
            <a:picLocks noChangeAspect="1"/>
          </p:cNvPicPr>
          <p:nvPr/>
        </p:nvPicPr>
        <p:blipFill>
          <a:blip r:embed="rId3"/>
          <a:stretch>
            <a:fillRect/>
          </a:stretch>
        </p:blipFill>
        <p:spPr>
          <a:xfrm>
            <a:off x="1848768" y="266670"/>
            <a:ext cx="5419875" cy="1218114"/>
          </a:xfrm>
          <a:prstGeom prst="rect">
            <a:avLst/>
          </a:prstGeom>
        </p:spPr>
      </p:pic>
      <p:pic>
        <p:nvPicPr>
          <p:cNvPr id="6" name="Immagine 5"/>
          <p:cNvPicPr>
            <a:picLocks noChangeAspect="1"/>
          </p:cNvPicPr>
          <p:nvPr/>
        </p:nvPicPr>
        <p:blipFill>
          <a:blip r:embed="rId4"/>
          <a:stretch>
            <a:fillRect/>
          </a:stretch>
        </p:blipFill>
        <p:spPr>
          <a:xfrm>
            <a:off x="4465658" y="6062076"/>
            <a:ext cx="2309850" cy="209300"/>
          </a:xfrm>
          <a:prstGeom prst="rect">
            <a:avLst/>
          </a:prstGeom>
        </p:spPr>
      </p:pic>
      <p:sp>
        <p:nvSpPr>
          <p:cNvPr id="7" name="CasellaDiTesto 6"/>
          <p:cNvSpPr txBox="1"/>
          <p:nvPr/>
        </p:nvSpPr>
        <p:spPr>
          <a:xfrm>
            <a:off x="2279576" y="2492897"/>
            <a:ext cx="4104456" cy="1200329"/>
          </a:xfrm>
          <a:prstGeom prst="rect">
            <a:avLst/>
          </a:prstGeom>
          <a:noFill/>
        </p:spPr>
        <p:txBody>
          <a:bodyPr wrap="square" rtlCol="0">
            <a:spAutoFit/>
          </a:bodyPr>
          <a:lstStyle/>
          <a:p>
            <a:pPr defTabSz="914400"/>
            <a:r>
              <a:rPr lang="it-IT" dirty="0">
                <a:solidFill>
                  <a:srgbClr val="FFFFFF"/>
                </a:solidFill>
                <a:latin typeface="Verdana"/>
                <a:cs typeface="Arial"/>
              </a:rPr>
              <a:t>Short-</a:t>
            </a:r>
            <a:r>
              <a:rPr lang="it-IT" dirty="0" err="1">
                <a:solidFill>
                  <a:srgbClr val="FFFFFF"/>
                </a:solidFill>
                <a:latin typeface="Verdana"/>
                <a:cs typeface="Arial"/>
              </a:rPr>
              <a:t>term</a:t>
            </a:r>
            <a:r>
              <a:rPr lang="it-IT" dirty="0">
                <a:solidFill>
                  <a:srgbClr val="FFFFFF"/>
                </a:solidFill>
                <a:latin typeface="Verdana"/>
                <a:cs typeface="Arial"/>
              </a:rPr>
              <a:t> </a:t>
            </a:r>
            <a:r>
              <a:rPr lang="it-IT" dirty="0" err="1">
                <a:solidFill>
                  <a:srgbClr val="FFFFFF"/>
                </a:solidFill>
                <a:latin typeface="Verdana"/>
                <a:cs typeface="Arial"/>
              </a:rPr>
              <a:t>restriction</a:t>
            </a:r>
            <a:r>
              <a:rPr lang="it-IT" dirty="0">
                <a:solidFill>
                  <a:srgbClr val="FFFFFF"/>
                </a:solidFill>
                <a:latin typeface="Verdana"/>
                <a:cs typeface="Arial"/>
              </a:rPr>
              <a:t> of </a:t>
            </a:r>
            <a:r>
              <a:rPr lang="it-IT" dirty="0" err="1">
                <a:solidFill>
                  <a:srgbClr val="FFFFFF"/>
                </a:solidFill>
                <a:latin typeface="Verdana"/>
                <a:cs typeface="Arial"/>
              </a:rPr>
              <a:t>dietary</a:t>
            </a:r>
            <a:r>
              <a:rPr lang="it-IT" dirty="0">
                <a:solidFill>
                  <a:srgbClr val="FFFFFF"/>
                </a:solidFill>
                <a:latin typeface="Verdana"/>
                <a:cs typeface="Arial"/>
              </a:rPr>
              <a:t> </a:t>
            </a:r>
            <a:r>
              <a:rPr lang="it-IT" dirty="0" err="1">
                <a:solidFill>
                  <a:srgbClr val="FFFFFF"/>
                </a:solidFill>
                <a:latin typeface="Verdana"/>
                <a:cs typeface="Arial"/>
              </a:rPr>
              <a:t>fructose</a:t>
            </a:r>
            <a:r>
              <a:rPr lang="it-IT" dirty="0">
                <a:solidFill>
                  <a:srgbClr val="FFFFFF"/>
                </a:solidFill>
                <a:latin typeface="Verdana"/>
                <a:cs typeface="Arial"/>
              </a:rPr>
              <a:t> </a:t>
            </a:r>
            <a:r>
              <a:rPr lang="it-IT" dirty="0" err="1">
                <a:solidFill>
                  <a:srgbClr val="FFFFFF"/>
                </a:solidFill>
                <a:latin typeface="Verdana"/>
                <a:cs typeface="Arial"/>
              </a:rPr>
              <a:t>intake</a:t>
            </a:r>
            <a:r>
              <a:rPr lang="it-IT" dirty="0">
                <a:solidFill>
                  <a:srgbClr val="FFFFFF"/>
                </a:solidFill>
                <a:latin typeface="Verdana"/>
                <a:cs typeface="Arial"/>
              </a:rPr>
              <a:t> </a:t>
            </a:r>
            <a:r>
              <a:rPr lang="it-IT" dirty="0" err="1">
                <a:solidFill>
                  <a:srgbClr val="FFFFFF"/>
                </a:solidFill>
                <a:latin typeface="Verdana"/>
                <a:cs typeface="Arial"/>
              </a:rPr>
              <a:t>improves</a:t>
            </a:r>
            <a:r>
              <a:rPr lang="it-IT" dirty="0">
                <a:solidFill>
                  <a:srgbClr val="FFFFFF"/>
                </a:solidFill>
                <a:latin typeface="Verdana"/>
                <a:cs typeface="Arial"/>
              </a:rPr>
              <a:t> </a:t>
            </a:r>
            <a:r>
              <a:rPr lang="it-IT" dirty="0" err="1">
                <a:solidFill>
                  <a:srgbClr val="FFFFFF"/>
                </a:solidFill>
                <a:latin typeface="Verdana"/>
                <a:cs typeface="Arial"/>
              </a:rPr>
              <a:t>liver</a:t>
            </a:r>
            <a:r>
              <a:rPr lang="it-IT" dirty="0">
                <a:solidFill>
                  <a:srgbClr val="FFFFFF"/>
                </a:solidFill>
                <a:latin typeface="Verdana"/>
                <a:cs typeface="Arial"/>
              </a:rPr>
              <a:t> </a:t>
            </a:r>
            <a:r>
              <a:rPr lang="it-IT" dirty="0" err="1">
                <a:solidFill>
                  <a:srgbClr val="FFFFFF"/>
                </a:solidFill>
                <a:latin typeface="Verdana"/>
                <a:cs typeface="Arial"/>
              </a:rPr>
              <a:t>fat</a:t>
            </a:r>
            <a:r>
              <a:rPr lang="it-IT" dirty="0">
                <a:solidFill>
                  <a:srgbClr val="FFFFFF"/>
                </a:solidFill>
                <a:latin typeface="Verdana"/>
                <a:cs typeface="Arial"/>
              </a:rPr>
              <a:t>, </a:t>
            </a:r>
            <a:r>
              <a:rPr lang="it-IT" dirty="0" err="1">
                <a:solidFill>
                  <a:srgbClr val="FFFFFF"/>
                </a:solidFill>
                <a:latin typeface="Verdana"/>
                <a:cs typeface="Arial"/>
              </a:rPr>
              <a:t>visceral</a:t>
            </a:r>
            <a:r>
              <a:rPr lang="it-IT" dirty="0">
                <a:solidFill>
                  <a:srgbClr val="FFFFFF"/>
                </a:solidFill>
                <a:latin typeface="Verdana"/>
                <a:cs typeface="Arial"/>
              </a:rPr>
              <a:t> </a:t>
            </a:r>
            <a:r>
              <a:rPr lang="it-IT" dirty="0" err="1">
                <a:solidFill>
                  <a:srgbClr val="FFFFFF"/>
                </a:solidFill>
                <a:latin typeface="Verdana"/>
                <a:cs typeface="Arial"/>
              </a:rPr>
              <a:t>fat</a:t>
            </a:r>
            <a:r>
              <a:rPr lang="it-IT" dirty="0">
                <a:solidFill>
                  <a:srgbClr val="FFFFFF"/>
                </a:solidFill>
                <a:latin typeface="Verdana"/>
                <a:cs typeface="Arial"/>
              </a:rPr>
              <a:t> and de-novo </a:t>
            </a:r>
            <a:r>
              <a:rPr lang="it-IT" dirty="0" err="1">
                <a:solidFill>
                  <a:srgbClr val="FFFFFF"/>
                </a:solidFill>
                <a:latin typeface="Verdana"/>
                <a:cs typeface="Arial"/>
              </a:rPr>
              <a:t>lipogenesis</a:t>
            </a:r>
            <a:r>
              <a:rPr lang="it-IT" dirty="0">
                <a:solidFill>
                  <a:srgbClr val="FFFFFF"/>
                </a:solidFill>
                <a:latin typeface="Verdana"/>
                <a:cs typeface="Arial"/>
              </a:rPr>
              <a:t>  in 41 obese </a:t>
            </a:r>
            <a:r>
              <a:rPr lang="it-IT" dirty="0" err="1">
                <a:solidFill>
                  <a:srgbClr val="FFFFFF"/>
                </a:solidFill>
                <a:latin typeface="Verdana"/>
                <a:cs typeface="Arial"/>
              </a:rPr>
              <a:t>children</a:t>
            </a:r>
            <a:r>
              <a:rPr lang="it-IT" dirty="0">
                <a:solidFill>
                  <a:srgbClr val="FFFFFF"/>
                </a:solidFill>
                <a:latin typeface="Verdana"/>
                <a:cs typeface="Arial"/>
              </a:rPr>
              <a:t>.  </a:t>
            </a:r>
          </a:p>
        </p:txBody>
      </p:sp>
      <p:pic>
        <p:nvPicPr>
          <p:cNvPr id="8" name="Immagine 7"/>
          <p:cNvPicPr>
            <a:picLocks noChangeAspect="1"/>
          </p:cNvPicPr>
          <p:nvPr/>
        </p:nvPicPr>
        <p:blipFill>
          <a:blip r:embed="rId5"/>
          <a:stretch>
            <a:fillRect/>
          </a:stretch>
        </p:blipFill>
        <p:spPr>
          <a:xfrm>
            <a:off x="2207568" y="4641726"/>
            <a:ext cx="1368152" cy="1800200"/>
          </a:xfrm>
          <a:prstGeom prst="rect">
            <a:avLst/>
          </a:prstGeom>
        </p:spPr>
      </p:pic>
    </p:spTree>
    <p:extLst>
      <p:ext uri="{BB962C8B-B14F-4D97-AF65-F5344CB8AC3E}">
        <p14:creationId xmlns:p14="http://schemas.microsoft.com/office/powerpoint/2010/main" val="1498501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1196753"/>
            <a:ext cx="8229600" cy="4525963"/>
          </a:xfrm>
        </p:spPr>
        <p:txBody>
          <a:bodyPr>
            <a:normAutofit fontScale="92500" lnSpcReduction="20000"/>
          </a:bodyPr>
          <a:lstStyle/>
          <a:p>
            <a:r>
              <a:rPr lang="en-US" sz="2400" dirty="0"/>
              <a:t>In overweight or obese patients with NAFLD the goal is to achieve a weight reduction of 7-10%, which is accompanied by an improvement in liver enzymes and histology.</a:t>
            </a:r>
          </a:p>
          <a:p>
            <a:endParaRPr lang="it-IT" sz="2400" dirty="0">
              <a:solidFill>
                <a:schemeClr val="bg1"/>
              </a:solidFill>
            </a:endParaRPr>
          </a:p>
          <a:p>
            <a:r>
              <a:rPr lang="en-US" sz="2400" dirty="0"/>
              <a:t>Bad adherence to Med-Diet is associated with a higher prevalence of NAFLD.</a:t>
            </a:r>
          </a:p>
          <a:p>
            <a:endParaRPr lang="it-IT" sz="2400" dirty="0">
              <a:solidFill>
                <a:schemeClr val="bg1"/>
              </a:solidFill>
            </a:endParaRPr>
          </a:p>
          <a:p>
            <a:r>
              <a:rPr lang="en-US" sz="2400" dirty="0"/>
              <a:t>In non-diabetic subjects with NAFLD poor adherence to the Med-Diet is associated with the presence of greater insulin resistance.</a:t>
            </a:r>
          </a:p>
          <a:p>
            <a:endParaRPr lang="it-IT" sz="2400" dirty="0">
              <a:solidFill>
                <a:schemeClr val="bg1"/>
              </a:solidFill>
            </a:endParaRPr>
          </a:p>
          <a:p>
            <a:r>
              <a:rPr lang="en-US" sz="2400" dirty="0"/>
              <a:t>The consumption of foods and drinks containing fructose must be kept to a minimum.</a:t>
            </a:r>
            <a:r>
              <a:rPr lang="it-IT" sz="2400" dirty="0">
                <a:solidFill>
                  <a:schemeClr val="bg1"/>
                </a:solidFill>
              </a:rPr>
              <a:t>.</a:t>
            </a:r>
          </a:p>
          <a:p>
            <a:endParaRPr lang="it-IT" dirty="0"/>
          </a:p>
        </p:txBody>
      </p:sp>
      <p:sp>
        <p:nvSpPr>
          <p:cNvPr id="2" name="CasellaDiTesto 1">
            <a:extLst>
              <a:ext uri="{FF2B5EF4-FFF2-40B4-BE49-F238E27FC236}">
                <a16:creationId xmlns:a16="http://schemas.microsoft.com/office/drawing/2014/main" id="{341C2241-9426-4921-A38F-8F2177FEB1A9}"/>
              </a:ext>
            </a:extLst>
          </p:cNvPr>
          <p:cNvSpPr txBox="1"/>
          <p:nvPr/>
        </p:nvSpPr>
        <p:spPr>
          <a:xfrm>
            <a:off x="3959440" y="372862"/>
            <a:ext cx="4323425" cy="369332"/>
          </a:xfrm>
          <a:prstGeom prst="rect">
            <a:avLst/>
          </a:prstGeom>
          <a:noFill/>
        </p:spPr>
        <p:txBody>
          <a:bodyPr wrap="square" rtlCol="0">
            <a:spAutoFit/>
          </a:bodyPr>
          <a:lstStyle/>
          <a:p>
            <a:r>
              <a:rPr lang="it-IT" dirty="0">
                <a:solidFill>
                  <a:srgbClr val="FFFF00"/>
                </a:solidFill>
              </a:rPr>
              <a:t>DIETARY RECOMMENDATIONS</a:t>
            </a:r>
          </a:p>
        </p:txBody>
      </p:sp>
    </p:spTree>
    <p:extLst>
      <p:ext uri="{BB962C8B-B14F-4D97-AF65-F5344CB8AC3E}">
        <p14:creationId xmlns:p14="http://schemas.microsoft.com/office/powerpoint/2010/main" val="17541554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p:cNvSpPr txBox="1"/>
          <p:nvPr/>
        </p:nvSpPr>
        <p:spPr>
          <a:xfrm>
            <a:off x="2044131" y="3507982"/>
            <a:ext cx="461665" cy="2633076"/>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Overweight</a:t>
            </a:r>
            <a:r>
              <a:rPr lang="it-IT" dirty="0">
                <a:solidFill>
                  <a:prstClr val="black"/>
                </a:solidFill>
                <a:latin typeface="Calibri"/>
                <a:ea typeface="MS PGothic" pitchFamily="34" charset="-128"/>
              </a:rPr>
              <a:t> - </a:t>
            </a:r>
            <a:r>
              <a:rPr lang="it-IT" dirty="0" err="1">
                <a:solidFill>
                  <a:prstClr val="black"/>
                </a:solidFill>
                <a:latin typeface="Calibri"/>
                <a:ea typeface="MS PGothic" pitchFamily="34" charset="-128"/>
              </a:rPr>
              <a:t>Obesity</a:t>
            </a:r>
            <a:endParaRPr lang="it-IT" dirty="0">
              <a:solidFill>
                <a:prstClr val="black"/>
              </a:solidFill>
              <a:latin typeface="Calibri"/>
              <a:ea typeface="MS PGothic" pitchFamily="34" charset="-128"/>
            </a:endParaRPr>
          </a:p>
        </p:txBody>
      </p:sp>
      <p:sp>
        <p:nvSpPr>
          <p:cNvPr id="30" name="CasellaDiTesto 29"/>
          <p:cNvSpPr txBox="1"/>
          <p:nvPr/>
        </p:nvSpPr>
        <p:spPr>
          <a:xfrm>
            <a:off x="2672391" y="3507984"/>
            <a:ext cx="461665" cy="2633075"/>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Sedentary</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lifestyles</a:t>
            </a:r>
            <a:endParaRPr lang="it-IT" dirty="0">
              <a:solidFill>
                <a:prstClr val="black"/>
              </a:solidFill>
              <a:latin typeface="Calibri"/>
              <a:ea typeface="MS PGothic" pitchFamily="34" charset="-128"/>
            </a:endParaRPr>
          </a:p>
        </p:txBody>
      </p:sp>
      <p:sp>
        <p:nvSpPr>
          <p:cNvPr id="31" name="CasellaDiTesto 30"/>
          <p:cNvSpPr txBox="1"/>
          <p:nvPr/>
        </p:nvSpPr>
        <p:spPr>
          <a:xfrm>
            <a:off x="3288588" y="3507982"/>
            <a:ext cx="461665" cy="2633076"/>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Insulin</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resistance</a:t>
            </a:r>
            <a:endParaRPr lang="it-IT" dirty="0">
              <a:solidFill>
                <a:prstClr val="black"/>
              </a:solidFill>
              <a:latin typeface="Calibri"/>
              <a:ea typeface="MS PGothic" pitchFamily="34" charset="-128"/>
            </a:endParaRPr>
          </a:p>
        </p:txBody>
      </p:sp>
      <p:sp>
        <p:nvSpPr>
          <p:cNvPr id="32" name="CasellaDiTesto 31"/>
          <p:cNvSpPr txBox="1"/>
          <p:nvPr/>
        </p:nvSpPr>
        <p:spPr>
          <a:xfrm>
            <a:off x="3927650" y="3507982"/>
            <a:ext cx="461665" cy="2633077"/>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Oxidative</a:t>
            </a:r>
            <a:r>
              <a:rPr lang="it-IT" dirty="0">
                <a:solidFill>
                  <a:prstClr val="black"/>
                </a:solidFill>
                <a:latin typeface="Calibri"/>
                <a:ea typeface="MS PGothic" pitchFamily="34" charset="-128"/>
              </a:rPr>
              <a:t> stress</a:t>
            </a:r>
          </a:p>
        </p:txBody>
      </p:sp>
      <p:sp>
        <p:nvSpPr>
          <p:cNvPr id="33" name="CasellaDiTesto 32"/>
          <p:cNvSpPr txBox="1"/>
          <p:nvPr/>
        </p:nvSpPr>
        <p:spPr>
          <a:xfrm>
            <a:off x="4602144" y="3488633"/>
            <a:ext cx="461665" cy="2652427"/>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Chronic</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inflammation</a:t>
            </a:r>
            <a:endParaRPr lang="it-IT" dirty="0">
              <a:solidFill>
                <a:prstClr val="black"/>
              </a:solidFill>
              <a:latin typeface="Calibri"/>
              <a:ea typeface="MS PGothic" pitchFamily="34" charset="-128"/>
            </a:endParaRPr>
          </a:p>
        </p:txBody>
      </p:sp>
      <p:sp>
        <p:nvSpPr>
          <p:cNvPr id="34" name="CasellaDiTesto 33"/>
          <p:cNvSpPr txBox="1"/>
          <p:nvPr/>
        </p:nvSpPr>
        <p:spPr>
          <a:xfrm>
            <a:off x="5276638" y="3507981"/>
            <a:ext cx="461665" cy="264367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Vitamin</a:t>
            </a:r>
            <a:r>
              <a:rPr lang="it-IT" dirty="0">
                <a:solidFill>
                  <a:prstClr val="black"/>
                </a:solidFill>
                <a:latin typeface="Calibri"/>
                <a:ea typeface="MS PGothic" pitchFamily="34" charset="-128"/>
              </a:rPr>
              <a:t> D </a:t>
            </a:r>
            <a:r>
              <a:rPr lang="it-IT" dirty="0" err="1">
                <a:solidFill>
                  <a:prstClr val="black"/>
                </a:solidFill>
                <a:latin typeface="Calibri"/>
                <a:ea typeface="MS PGothic" pitchFamily="34" charset="-128"/>
              </a:rPr>
              <a:t>deficiency</a:t>
            </a:r>
            <a:endParaRPr lang="it-IT" dirty="0">
              <a:solidFill>
                <a:prstClr val="black"/>
              </a:solidFill>
              <a:latin typeface="Calibri"/>
              <a:ea typeface="MS PGothic" pitchFamily="34" charset="-128"/>
            </a:endParaRPr>
          </a:p>
        </p:txBody>
      </p:sp>
      <p:sp>
        <p:nvSpPr>
          <p:cNvPr id="35" name="CasellaDiTesto 34"/>
          <p:cNvSpPr txBox="1"/>
          <p:nvPr/>
        </p:nvSpPr>
        <p:spPr>
          <a:xfrm>
            <a:off x="5923910" y="3507985"/>
            <a:ext cx="461665" cy="2643667"/>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Intestinal</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microbiota</a:t>
            </a:r>
            <a:endParaRPr lang="it-IT" dirty="0">
              <a:solidFill>
                <a:prstClr val="black"/>
              </a:solidFill>
              <a:latin typeface="Calibri"/>
              <a:ea typeface="MS PGothic" pitchFamily="34" charset="-128"/>
            </a:endParaRPr>
          </a:p>
        </p:txBody>
      </p:sp>
      <p:sp>
        <p:nvSpPr>
          <p:cNvPr id="36" name="CasellaDiTesto 35"/>
          <p:cNvSpPr txBox="1"/>
          <p:nvPr/>
        </p:nvSpPr>
        <p:spPr>
          <a:xfrm>
            <a:off x="6605857" y="3488632"/>
            <a:ext cx="461665" cy="266302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Atherogenic</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dyslipidemia</a:t>
            </a:r>
            <a:endParaRPr lang="it-IT" dirty="0">
              <a:solidFill>
                <a:prstClr val="black"/>
              </a:solidFill>
              <a:latin typeface="Calibri"/>
              <a:ea typeface="MS PGothic" pitchFamily="34" charset="-128"/>
            </a:endParaRPr>
          </a:p>
        </p:txBody>
      </p:sp>
      <p:sp>
        <p:nvSpPr>
          <p:cNvPr id="37" name="CasellaDiTesto 36"/>
          <p:cNvSpPr txBox="1"/>
          <p:nvPr/>
        </p:nvSpPr>
        <p:spPr>
          <a:xfrm>
            <a:off x="7244879" y="3488632"/>
            <a:ext cx="461665" cy="266302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Mytocondrial</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dysfunction</a:t>
            </a:r>
            <a:endParaRPr lang="it-IT" dirty="0">
              <a:solidFill>
                <a:prstClr val="black"/>
              </a:solidFill>
              <a:latin typeface="Calibri"/>
              <a:ea typeface="MS PGothic" pitchFamily="34" charset="-128"/>
            </a:endParaRPr>
          </a:p>
        </p:txBody>
      </p:sp>
      <p:sp>
        <p:nvSpPr>
          <p:cNvPr id="39" name="CasellaDiTesto 38"/>
          <p:cNvSpPr txBox="1"/>
          <p:nvPr/>
        </p:nvSpPr>
        <p:spPr>
          <a:xfrm>
            <a:off x="7856346" y="3507981"/>
            <a:ext cx="461665" cy="2643671"/>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Hepatocellular</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protection</a:t>
            </a:r>
            <a:endParaRPr lang="it-IT" dirty="0">
              <a:solidFill>
                <a:prstClr val="black"/>
              </a:solidFill>
              <a:latin typeface="Calibri"/>
              <a:ea typeface="MS PGothic" pitchFamily="34" charset="-128"/>
            </a:endParaRPr>
          </a:p>
        </p:txBody>
      </p:sp>
      <p:sp>
        <p:nvSpPr>
          <p:cNvPr id="40" name="CasellaDiTesto 39"/>
          <p:cNvSpPr txBox="1"/>
          <p:nvPr/>
        </p:nvSpPr>
        <p:spPr>
          <a:xfrm>
            <a:off x="8492060" y="3507983"/>
            <a:ext cx="461665" cy="2643669"/>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Metabolic</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syndome</a:t>
            </a:r>
            <a:endParaRPr lang="it-IT" dirty="0">
              <a:solidFill>
                <a:prstClr val="black"/>
              </a:solidFill>
              <a:latin typeface="Calibri"/>
              <a:ea typeface="MS PGothic" pitchFamily="34" charset="-128"/>
            </a:endParaRPr>
          </a:p>
        </p:txBody>
      </p:sp>
      <p:sp>
        <p:nvSpPr>
          <p:cNvPr id="41" name="CasellaDiTesto 40"/>
          <p:cNvSpPr txBox="1"/>
          <p:nvPr/>
        </p:nvSpPr>
        <p:spPr>
          <a:xfrm>
            <a:off x="9134389" y="3507981"/>
            <a:ext cx="461665" cy="2643670"/>
          </a:xfrm>
          <a:prstGeom prst="rect">
            <a:avLst/>
          </a:prstGeom>
          <a:solidFill>
            <a:schemeClr val="accent1">
              <a:lumMod val="40000"/>
              <a:lumOff val="60000"/>
            </a:schemeClr>
          </a:solidFill>
        </p:spPr>
        <p:txBody>
          <a:bodyPr vert="vert270">
            <a:spAutoFit/>
          </a:bodyPr>
          <a:lstStyle/>
          <a:p>
            <a:pPr defTabSz="342900">
              <a:defRPr/>
            </a:pPr>
            <a:r>
              <a:rPr lang="it-IT" dirty="0" err="1">
                <a:solidFill>
                  <a:prstClr val="black"/>
                </a:solidFill>
                <a:latin typeface="Calibri"/>
                <a:ea typeface="MS PGothic" pitchFamily="34" charset="-128"/>
              </a:rPr>
              <a:t>Cardiovascular</a:t>
            </a:r>
            <a:r>
              <a:rPr lang="it-IT" dirty="0">
                <a:solidFill>
                  <a:prstClr val="black"/>
                </a:solidFill>
                <a:latin typeface="Calibri"/>
                <a:ea typeface="MS PGothic" pitchFamily="34" charset="-128"/>
              </a:rPr>
              <a:t> </a:t>
            </a:r>
            <a:r>
              <a:rPr lang="it-IT" dirty="0" err="1">
                <a:solidFill>
                  <a:prstClr val="black"/>
                </a:solidFill>
                <a:latin typeface="Calibri"/>
                <a:ea typeface="MS PGothic" pitchFamily="34" charset="-128"/>
              </a:rPr>
              <a:t>risk</a:t>
            </a:r>
            <a:endParaRPr lang="it-IT" dirty="0">
              <a:solidFill>
                <a:prstClr val="black"/>
              </a:solidFill>
              <a:latin typeface="Calibri"/>
              <a:ea typeface="MS PGothic" pitchFamily="34" charset="-128"/>
            </a:endParaRPr>
          </a:p>
        </p:txBody>
      </p:sp>
      <p:sp>
        <p:nvSpPr>
          <p:cNvPr id="42" name="CasellaDiTesto 41"/>
          <p:cNvSpPr txBox="1"/>
          <p:nvPr/>
        </p:nvSpPr>
        <p:spPr>
          <a:xfrm>
            <a:off x="9770103" y="3507981"/>
            <a:ext cx="461665" cy="2643671"/>
          </a:xfrm>
          <a:prstGeom prst="rect">
            <a:avLst/>
          </a:prstGeom>
          <a:solidFill>
            <a:schemeClr val="accent1">
              <a:lumMod val="40000"/>
              <a:lumOff val="60000"/>
            </a:schemeClr>
          </a:solidFill>
        </p:spPr>
        <p:txBody>
          <a:bodyPr vert="vert270">
            <a:spAutoFit/>
          </a:bodyPr>
          <a:lstStyle/>
          <a:p>
            <a:pPr defTabSz="342900">
              <a:defRPr/>
            </a:pPr>
            <a:r>
              <a:rPr lang="it-IT" dirty="0">
                <a:solidFill>
                  <a:prstClr val="black"/>
                </a:solidFill>
                <a:latin typeface="Calibri"/>
                <a:ea typeface="MS PGothic" pitchFamily="34" charset="-128"/>
              </a:rPr>
              <a:t>LAL </a:t>
            </a:r>
            <a:r>
              <a:rPr lang="it-IT" dirty="0" err="1">
                <a:solidFill>
                  <a:prstClr val="black"/>
                </a:solidFill>
                <a:latin typeface="Calibri"/>
                <a:ea typeface="MS PGothic" pitchFamily="34" charset="-128"/>
              </a:rPr>
              <a:t>deficiency</a:t>
            </a:r>
            <a:endParaRPr lang="it-IT" dirty="0">
              <a:solidFill>
                <a:prstClr val="black"/>
              </a:solidFill>
              <a:latin typeface="Calibri"/>
              <a:ea typeface="MS PGothic" pitchFamily="34" charset="-128"/>
            </a:endParaRPr>
          </a:p>
        </p:txBody>
      </p:sp>
      <p:sp>
        <p:nvSpPr>
          <p:cNvPr id="43" name="CasellaDiTesto 42"/>
          <p:cNvSpPr txBox="1"/>
          <p:nvPr/>
        </p:nvSpPr>
        <p:spPr>
          <a:xfrm>
            <a:off x="2025651" y="6175375"/>
            <a:ext cx="8315325" cy="369888"/>
          </a:xfrm>
          <a:prstGeom prst="rect">
            <a:avLst/>
          </a:prstGeom>
          <a:solidFill>
            <a:srgbClr val="002060"/>
          </a:solidFill>
        </p:spPr>
        <p:txBody>
          <a:bodyPr>
            <a:spAutoFit/>
          </a:bodyPr>
          <a:lstStyle/>
          <a:p>
            <a:pPr algn="ctr" defTabSz="342900">
              <a:defRPr/>
            </a:pPr>
            <a:r>
              <a:rPr lang="it-IT" dirty="0">
                <a:solidFill>
                  <a:srgbClr val="FFC000"/>
                </a:solidFill>
                <a:effectLst>
                  <a:outerShdw blurRad="38100" dist="38100" dir="2700000" algn="tl">
                    <a:srgbClr val="000000">
                      <a:alpha val="43137"/>
                    </a:srgbClr>
                  </a:outerShdw>
                </a:effectLst>
                <a:latin typeface="Calibri"/>
                <a:ea typeface="MS PGothic" pitchFamily="34" charset="-128"/>
              </a:rPr>
              <a:t>PROPOSED TARGETS OF INTERVENTION</a:t>
            </a:r>
          </a:p>
        </p:txBody>
      </p:sp>
      <p:sp>
        <p:nvSpPr>
          <p:cNvPr id="44" name="CasellaDiTesto 43"/>
          <p:cNvSpPr txBox="1"/>
          <p:nvPr/>
        </p:nvSpPr>
        <p:spPr>
          <a:xfrm>
            <a:off x="1858964" y="1501776"/>
            <a:ext cx="1260475" cy="923925"/>
          </a:xfrm>
          <a:prstGeom prst="rect">
            <a:avLst/>
          </a:prstGeom>
          <a:noFill/>
          <a:ln w="25400">
            <a:solidFill>
              <a:schemeClr val="accent4">
                <a:lumMod val="60000"/>
                <a:lumOff val="40000"/>
              </a:schemeClr>
            </a:solidFill>
          </a:ln>
        </p:spPr>
        <p:txBody>
          <a:bodyPr>
            <a:spAutoFit/>
          </a:bodyPr>
          <a:lstStyle/>
          <a:p>
            <a:pPr algn="ctr" defTabSz="342900">
              <a:defRPr/>
            </a:pPr>
            <a:r>
              <a:rPr lang="it-IT" dirty="0" err="1">
                <a:solidFill>
                  <a:prstClr val="white"/>
                </a:solidFill>
                <a:latin typeface="Calibri"/>
                <a:ea typeface="MS PGothic" pitchFamily="34" charset="-128"/>
              </a:rPr>
              <a:t>Low</a:t>
            </a:r>
            <a:r>
              <a:rPr lang="it-IT" dirty="0">
                <a:solidFill>
                  <a:prstClr val="white"/>
                </a:solidFill>
                <a:latin typeface="Calibri"/>
                <a:ea typeface="MS PGothic" pitchFamily="34" charset="-128"/>
              </a:rPr>
              <a:t>-calorie </a:t>
            </a:r>
            <a:r>
              <a:rPr lang="it-IT" dirty="0" err="1">
                <a:solidFill>
                  <a:prstClr val="white"/>
                </a:solidFill>
                <a:latin typeface="Calibri"/>
                <a:ea typeface="MS PGothic" pitchFamily="34" charset="-128"/>
              </a:rPr>
              <a:t>diet</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Exercise</a:t>
            </a:r>
            <a:endParaRPr lang="it-IT" dirty="0">
              <a:solidFill>
                <a:prstClr val="white"/>
              </a:solidFill>
              <a:latin typeface="Calibri"/>
              <a:ea typeface="MS PGothic" pitchFamily="34" charset="-128"/>
            </a:endParaRPr>
          </a:p>
        </p:txBody>
      </p:sp>
      <p:sp>
        <p:nvSpPr>
          <p:cNvPr id="46" name="CasellaDiTesto 45"/>
          <p:cNvSpPr txBox="1"/>
          <p:nvPr/>
        </p:nvSpPr>
        <p:spPr>
          <a:xfrm>
            <a:off x="3186114" y="1514476"/>
            <a:ext cx="1171575" cy="646113"/>
          </a:xfrm>
          <a:prstGeom prst="rect">
            <a:avLst/>
          </a:prstGeom>
          <a:noFill/>
          <a:ln w="25400">
            <a:solidFill>
              <a:schemeClr val="accent4">
                <a:lumMod val="60000"/>
                <a:lumOff val="40000"/>
              </a:schemeClr>
            </a:solidFill>
          </a:ln>
        </p:spPr>
        <p:txBody>
          <a:bodyPr>
            <a:spAutoFit/>
          </a:bodyPr>
          <a:lstStyle/>
          <a:p>
            <a:pPr algn="ctr" defTabSz="342900">
              <a:defRPr/>
            </a:pPr>
            <a:r>
              <a:rPr lang="it-IT" dirty="0" err="1">
                <a:solidFill>
                  <a:prstClr val="white"/>
                </a:solidFill>
                <a:latin typeface="Calibri"/>
                <a:ea typeface="MS PGothic" pitchFamily="34" charset="-128"/>
              </a:rPr>
              <a:t>Insulin</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sensitizers</a:t>
            </a:r>
            <a:endParaRPr lang="it-IT" dirty="0">
              <a:solidFill>
                <a:prstClr val="white"/>
              </a:solidFill>
              <a:latin typeface="Calibri"/>
              <a:ea typeface="MS PGothic" pitchFamily="34" charset="-128"/>
            </a:endParaRPr>
          </a:p>
        </p:txBody>
      </p:sp>
      <p:sp>
        <p:nvSpPr>
          <p:cNvPr id="47" name="CasellaDiTesto 46"/>
          <p:cNvSpPr txBox="1"/>
          <p:nvPr/>
        </p:nvSpPr>
        <p:spPr>
          <a:xfrm>
            <a:off x="4424363" y="1514476"/>
            <a:ext cx="1612900" cy="646113"/>
          </a:xfrm>
          <a:prstGeom prst="rect">
            <a:avLst/>
          </a:prstGeom>
          <a:noFill/>
          <a:ln w="25400">
            <a:solidFill>
              <a:schemeClr val="accent4">
                <a:lumMod val="60000"/>
                <a:lumOff val="40000"/>
              </a:schemeClr>
            </a:solidFill>
          </a:ln>
        </p:spPr>
        <p:txBody>
          <a:bodyPr>
            <a:spAutoFit/>
          </a:bodyPr>
          <a:lstStyle/>
          <a:p>
            <a:pPr algn="ctr" defTabSz="342900">
              <a:defRPr/>
            </a:pPr>
            <a:r>
              <a:rPr lang="it-IT" dirty="0">
                <a:solidFill>
                  <a:prstClr val="white"/>
                </a:solidFill>
                <a:latin typeface="Calibri"/>
                <a:ea typeface="MS PGothic" pitchFamily="34" charset="-128"/>
              </a:rPr>
              <a:t>Anti-</a:t>
            </a:r>
            <a:r>
              <a:rPr lang="it-IT" dirty="0" err="1">
                <a:solidFill>
                  <a:prstClr val="white"/>
                </a:solidFill>
                <a:latin typeface="Calibri"/>
                <a:ea typeface="MS PGothic" pitchFamily="34" charset="-128"/>
              </a:rPr>
              <a:t>oxidants</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Vit</a:t>
            </a:r>
            <a:r>
              <a:rPr lang="it-IT" dirty="0">
                <a:solidFill>
                  <a:prstClr val="white"/>
                </a:solidFill>
                <a:latin typeface="Calibri"/>
                <a:ea typeface="MS PGothic" pitchFamily="34" charset="-128"/>
              </a:rPr>
              <a:t> E – </a:t>
            </a:r>
            <a:r>
              <a:rPr lang="it-IT" dirty="0" err="1">
                <a:solidFill>
                  <a:prstClr val="white"/>
                </a:solidFill>
                <a:latin typeface="Calibri"/>
                <a:ea typeface="MS PGothic" pitchFamily="34" charset="-128"/>
              </a:rPr>
              <a:t>Vit</a:t>
            </a:r>
            <a:r>
              <a:rPr lang="it-IT" dirty="0">
                <a:solidFill>
                  <a:prstClr val="white"/>
                </a:solidFill>
                <a:latin typeface="Calibri"/>
                <a:ea typeface="MS PGothic" pitchFamily="34" charset="-128"/>
              </a:rPr>
              <a:t> C</a:t>
            </a:r>
          </a:p>
        </p:txBody>
      </p:sp>
      <p:sp>
        <p:nvSpPr>
          <p:cNvPr id="48" name="CasellaDiTesto 47"/>
          <p:cNvSpPr txBox="1"/>
          <p:nvPr/>
        </p:nvSpPr>
        <p:spPr>
          <a:xfrm>
            <a:off x="6111876" y="1514476"/>
            <a:ext cx="1336675" cy="646113"/>
          </a:xfrm>
          <a:prstGeom prst="rect">
            <a:avLst/>
          </a:prstGeom>
          <a:noFill/>
          <a:ln w="25400">
            <a:solidFill>
              <a:schemeClr val="accent4">
                <a:lumMod val="60000"/>
                <a:lumOff val="40000"/>
              </a:schemeClr>
            </a:solidFill>
          </a:ln>
        </p:spPr>
        <p:txBody>
          <a:bodyPr>
            <a:spAutoFit/>
          </a:bodyPr>
          <a:lstStyle/>
          <a:p>
            <a:pPr defTabSz="342900">
              <a:defRPr/>
            </a:pPr>
            <a:r>
              <a:rPr lang="it-IT" dirty="0" err="1">
                <a:solidFill>
                  <a:prstClr val="white"/>
                </a:solidFill>
                <a:latin typeface="Calibri"/>
                <a:ea typeface="MS PGothic" pitchFamily="34" charset="-128"/>
              </a:rPr>
              <a:t>Polyphenols</a:t>
            </a:r>
            <a:endParaRPr lang="it-IT" dirty="0">
              <a:solidFill>
                <a:prstClr val="white"/>
              </a:solidFill>
              <a:latin typeface="Calibri"/>
              <a:ea typeface="MS PGothic" pitchFamily="34" charset="-128"/>
            </a:endParaRPr>
          </a:p>
          <a:p>
            <a:pPr algn="ctr" defTabSz="342900">
              <a:defRPr/>
            </a:pPr>
            <a:r>
              <a:rPr lang="it-IT" dirty="0" err="1">
                <a:solidFill>
                  <a:prstClr val="white"/>
                </a:solidFill>
                <a:latin typeface="Calibri"/>
                <a:ea typeface="MS PGothic" pitchFamily="34" charset="-128"/>
              </a:rPr>
              <a:t>Sylimarin</a:t>
            </a:r>
            <a:endParaRPr lang="it-IT" dirty="0">
              <a:solidFill>
                <a:prstClr val="white"/>
              </a:solidFill>
              <a:latin typeface="Calibri"/>
              <a:ea typeface="MS PGothic" pitchFamily="34" charset="-128"/>
            </a:endParaRPr>
          </a:p>
        </p:txBody>
      </p:sp>
      <p:sp>
        <p:nvSpPr>
          <p:cNvPr id="49" name="CasellaDiTesto 48"/>
          <p:cNvSpPr txBox="1"/>
          <p:nvPr/>
        </p:nvSpPr>
        <p:spPr>
          <a:xfrm>
            <a:off x="7542214" y="1512888"/>
            <a:ext cx="657225" cy="646112"/>
          </a:xfrm>
          <a:prstGeom prst="rect">
            <a:avLst/>
          </a:prstGeom>
          <a:noFill/>
          <a:ln w="25400">
            <a:solidFill>
              <a:schemeClr val="accent4">
                <a:lumMod val="60000"/>
                <a:lumOff val="40000"/>
              </a:schemeClr>
            </a:solidFill>
          </a:ln>
        </p:spPr>
        <p:txBody>
          <a:bodyPr>
            <a:spAutoFit/>
          </a:bodyPr>
          <a:lstStyle/>
          <a:p>
            <a:pPr algn="ctr" defTabSz="342900">
              <a:defRPr/>
            </a:pPr>
            <a:r>
              <a:rPr lang="it-IT" dirty="0" err="1">
                <a:solidFill>
                  <a:prstClr val="white"/>
                </a:solidFill>
                <a:latin typeface="Calibri"/>
                <a:ea typeface="MS PGothic" pitchFamily="34" charset="-128"/>
              </a:rPr>
              <a:t>Vit</a:t>
            </a:r>
            <a:r>
              <a:rPr lang="it-IT" dirty="0">
                <a:solidFill>
                  <a:prstClr val="white"/>
                </a:solidFill>
                <a:latin typeface="Calibri"/>
                <a:ea typeface="MS PGothic" pitchFamily="34" charset="-128"/>
              </a:rPr>
              <a:t> D</a:t>
            </a:r>
          </a:p>
          <a:p>
            <a:pPr algn="ctr" defTabSz="342900">
              <a:defRPr/>
            </a:pPr>
            <a:endParaRPr lang="it-IT" dirty="0">
              <a:solidFill>
                <a:prstClr val="black"/>
              </a:solidFill>
              <a:latin typeface="Calibri"/>
              <a:ea typeface="MS PGothic" pitchFamily="34" charset="-128"/>
            </a:endParaRPr>
          </a:p>
        </p:txBody>
      </p:sp>
      <p:sp>
        <p:nvSpPr>
          <p:cNvPr id="50" name="CasellaDiTesto 49"/>
          <p:cNvSpPr txBox="1"/>
          <p:nvPr/>
        </p:nvSpPr>
        <p:spPr>
          <a:xfrm>
            <a:off x="8312150" y="1512888"/>
            <a:ext cx="819150" cy="646112"/>
          </a:xfrm>
          <a:prstGeom prst="rect">
            <a:avLst/>
          </a:prstGeom>
          <a:noFill/>
          <a:ln w="25400">
            <a:solidFill>
              <a:schemeClr val="accent4">
                <a:lumMod val="60000"/>
                <a:lumOff val="40000"/>
              </a:schemeClr>
            </a:solidFill>
          </a:ln>
        </p:spPr>
        <p:txBody>
          <a:bodyPr>
            <a:spAutoFit/>
          </a:bodyPr>
          <a:lstStyle/>
          <a:p>
            <a:pPr defTabSz="342900">
              <a:defRPr/>
            </a:pPr>
            <a:r>
              <a:rPr lang="it-IT" dirty="0" err="1">
                <a:solidFill>
                  <a:prstClr val="white"/>
                </a:solidFill>
                <a:latin typeface="Calibri"/>
                <a:ea typeface="MS PGothic" pitchFamily="34" charset="-128"/>
              </a:rPr>
              <a:t>Statins</a:t>
            </a:r>
            <a:endParaRPr lang="it-IT" dirty="0">
              <a:solidFill>
                <a:prstClr val="white"/>
              </a:solidFill>
              <a:latin typeface="Calibri"/>
              <a:ea typeface="MS PGothic" pitchFamily="34" charset="-128"/>
            </a:endParaRPr>
          </a:p>
          <a:p>
            <a:pPr defTabSz="342900">
              <a:defRPr/>
            </a:pPr>
            <a:endParaRPr lang="it-IT" dirty="0">
              <a:solidFill>
                <a:prstClr val="black"/>
              </a:solidFill>
              <a:latin typeface="Calibri"/>
              <a:ea typeface="MS PGothic" pitchFamily="34" charset="-128"/>
            </a:endParaRPr>
          </a:p>
        </p:txBody>
      </p:sp>
      <p:sp>
        <p:nvSpPr>
          <p:cNvPr id="51" name="CasellaDiTesto 50"/>
          <p:cNvSpPr txBox="1"/>
          <p:nvPr/>
        </p:nvSpPr>
        <p:spPr>
          <a:xfrm>
            <a:off x="9217025" y="1504951"/>
            <a:ext cx="1214438" cy="646113"/>
          </a:xfrm>
          <a:prstGeom prst="rect">
            <a:avLst/>
          </a:prstGeom>
          <a:noFill/>
          <a:ln w="25400">
            <a:solidFill>
              <a:schemeClr val="accent4">
                <a:lumMod val="60000"/>
                <a:lumOff val="40000"/>
              </a:schemeClr>
            </a:solidFill>
          </a:ln>
        </p:spPr>
        <p:txBody>
          <a:bodyPr>
            <a:spAutoFit/>
          </a:bodyPr>
          <a:lstStyle/>
          <a:p>
            <a:pPr defTabSz="342900">
              <a:defRPr/>
            </a:pPr>
            <a:r>
              <a:rPr lang="it-IT" dirty="0">
                <a:solidFill>
                  <a:prstClr val="white"/>
                </a:solidFill>
                <a:latin typeface="Calibri"/>
                <a:ea typeface="MS PGothic" pitchFamily="34" charset="-128"/>
              </a:rPr>
              <a:t>Omega-3</a:t>
            </a:r>
          </a:p>
          <a:p>
            <a:pPr defTabSz="342900">
              <a:defRPr/>
            </a:pPr>
            <a:r>
              <a:rPr lang="it-IT" dirty="0" err="1">
                <a:solidFill>
                  <a:prstClr val="white"/>
                </a:solidFill>
                <a:latin typeface="Calibri"/>
                <a:ea typeface="MS PGothic" pitchFamily="34" charset="-128"/>
              </a:rPr>
              <a:t>Fatty</a:t>
            </a:r>
            <a:r>
              <a:rPr lang="it-IT" dirty="0">
                <a:solidFill>
                  <a:prstClr val="white"/>
                </a:solidFill>
                <a:latin typeface="Calibri"/>
                <a:ea typeface="MS PGothic" pitchFamily="34" charset="-128"/>
              </a:rPr>
              <a:t> </a:t>
            </a:r>
            <a:r>
              <a:rPr lang="it-IT" dirty="0" err="1">
                <a:solidFill>
                  <a:prstClr val="white"/>
                </a:solidFill>
                <a:latin typeface="Calibri"/>
                <a:ea typeface="MS PGothic" pitchFamily="34" charset="-128"/>
              </a:rPr>
              <a:t>acids</a:t>
            </a:r>
            <a:endParaRPr lang="it-IT" dirty="0">
              <a:solidFill>
                <a:prstClr val="white"/>
              </a:solidFill>
              <a:latin typeface="Calibri"/>
              <a:ea typeface="MS PGothic" pitchFamily="34" charset="-128"/>
            </a:endParaRPr>
          </a:p>
        </p:txBody>
      </p:sp>
      <p:sp>
        <p:nvSpPr>
          <p:cNvPr id="52" name="CasellaDiTesto 51"/>
          <p:cNvSpPr txBox="1"/>
          <p:nvPr/>
        </p:nvSpPr>
        <p:spPr>
          <a:xfrm>
            <a:off x="2733676" y="1027114"/>
            <a:ext cx="6702425" cy="415925"/>
          </a:xfrm>
          <a:prstGeom prst="rect">
            <a:avLst/>
          </a:prstGeom>
          <a:solidFill>
            <a:schemeClr val="accent6">
              <a:lumMod val="50000"/>
            </a:schemeClr>
          </a:solidFill>
        </p:spPr>
        <p:txBody>
          <a:bodyPr>
            <a:spAutoFit/>
          </a:bodyPr>
          <a:lstStyle/>
          <a:p>
            <a:pPr algn="ctr" defTabSz="342900">
              <a:defRPr/>
            </a:pPr>
            <a:r>
              <a:rPr lang="it-IT" sz="2100" dirty="0">
                <a:solidFill>
                  <a:srgbClr val="FFC000"/>
                </a:solidFill>
                <a:effectLst>
                  <a:outerShdw blurRad="38100" dist="38100" dir="2700000" algn="tl">
                    <a:srgbClr val="000000">
                      <a:alpha val="43137"/>
                    </a:srgbClr>
                  </a:outerShdw>
                </a:effectLst>
                <a:latin typeface="Calibri"/>
                <a:ea typeface="MS PGothic" pitchFamily="34" charset="-128"/>
              </a:rPr>
              <a:t>MULTIFACTORIAL APPROACH TO NAFLD</a:t>
            </a:r>
          </a:p>
        </p:txBody>
      </p:sp>
      <p:cxnSp>
        <p:nvCxnSpPr>
          <p:cNvPr id="54" name="Connettore 2 53"/>
          <p:cNvCxnSpPr>
            <a:stCxn id="44" idx="2"/>
          </p:cNvCxnSpPr>
          <p:nvPr/>
        </p:nvCxnSpPr>
        <p:spPr>
          <a:xfrm flipH="1">
            <a:off x="2051050" y="2425700"/>
            <a:ext cx="438150"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p:cNvCxnSpPr>
            <a:stCxn id="44" idx="2"/>
          </p:cNvCxnSpPr>
          <p:nvPr/>
        </p:nvCxnSpPr>
        <p:spPr>
          <a:xfrm>
            <a:off x="2489200" y="2425701"/>
            <a:ext cx="190500" cy="9763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8" name="Connettore 2 57"/>
          <p:cNvCxnSpPr>
            <a:stCxn id="44" idx="2"/>
          </p:cNvCxnSpPr>
          <p:nvPr/>
        </p:nvCxnSpPr>
        <p:spPr>
          <a:xfrm>
            <a:off x="2489200" y="2425700"/>
            <a:ext cx="806450"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p:cNvCxnSpPr>
            <a:stCxn id="44" idx="2"/>
          </p:cNvCxnSpPr>
          <p:nvPr/>
        </p:nvCxnSpPr>
        <p:spPr>
          <a:xfrm>
            <a:off x="2489200" y="2425700"/>
            <a:ext cx="1379538"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2" name="Connettore 2 61"/>
          <p:cNvCxnSpPr>
            <a:stCxn id="44" idx="2"/>
          </p:cNvCxnSpPr>
          <p:nvPr/>
        </p:nvCxnSpPr>
        <p:spPr>
          <a:xfrm>
            <a:off x="2489200" y="2425700"/>
            <a:ext cx="4046538"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4" name="Connettore 2 63"/>
          <p:cNvCxnSpPr>
            <a:stCxn id="44" idx="2"/>
          </p:cNvCxnSpPr>
          <p:nvPr/>
        </p:nvCxnSpPr>
        <p:spPr>
          <a:xfrm>
            <a:off x="2489200" y="2425700"/>
            <a:ext cx="5919788" cy="960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6" name="Connettore 2 65"/>
          <p:cNvCxnSpPr>
            <a:stCxn id="44" idx="2"/>
          </p:cNvCxnSpPr>
          <p:nvPr/>
        </p:nvCxnSpPr>
        <p:spPr>
          <a:xfrm>
            <a:off x="2489201" y="2425700"/>
            <a:ext cx="6589713" cy="9525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67"/>
          <p:cNvCxnSpPr>
            <a:stCxn id="49" idx="2"/>
          </p:cNvCxnSpPr>
          <p:nvPr/>
        </p:nvCxnSpPr>
        <p:spPr>
          <a:xfrm flipH="1">
            <a:off x="3744913" y="2159000"/>
            <a:ext cx="4125912"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ttore 2 69"/>
          <p:cNvCxnSpPr>
            <a:stCxn id="49" idx="2"/>
          </p:cNvCxnSpPr>
          <p:nvPr/>
        </p:nvCxnSpPr>
        <p:spPr>
          <a:xfrm flipH="1">
            <a:off x="5705475" y="2159000"/>
            <a:ext cx="2165350"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ttore 2 71"/>
          <p:cNvCxnSpPr>
            <a:stCxn id="49" idx="2"/>
          </p:cNvCxnSpPr>
          <p:nvPr/>
        </p:nvCxnSpPr>
        <p:spPr>
          <a:xfrm flipH="1">
            <a:off x="5035551" y="2159000"/>
            <a:ext cx="2835275"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ttore 2 73"/>
          <p:cNvCxnSpPr>
            <a:stCxn id="44" idx="2"/>
          </p:cNvCxnSpPr>
          <p:nvPr/>
        </p:nvCxnSpPr>
        <p:spPr>
          <a:xfrm>
            <a:off x="2489200" y="2425700"/>
            <a:ext cx="2020888" cy="97155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p:cNvCxnSpPr>
            <a:stCxn id="49" idx="2"/>
          </p:cNvCxnSpPr>
          <p:nvPr/>
        </p:nvCxnSpPr>
        <p:spPr>
          <a:xfrm>
            <a:off x="7870826" y="2159000"/>
            <a:ext cx="1012825" cy="123190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p:cNvCxnSpPr>
            <a:stCxn id="50" idx="2"/>
          </p:cNvCxnSpPr>
          <p:nvPr/>
        </p:nvCxnSpPr>
        <p:spPr>
          <a:xfrm flipH="1">
            <a:off x="7100889" y="2159001"/>
            <a:ext cx="1620837"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ttore 2 81"/>
          <p:cNvCxnSpPr>
            <a:stCxn id="50" idx="2"/>
          </p:cNvCxnSpPr>
          <p:nvPr/>
        </p:nvCxnSpPr>
        <p:spPr>
          <a:xfrm>
            <a:off x="8721726" y="2159001"/>
            <a:ext cx="906463"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ttore 2 86"/>
          <p:cNvCxnSpPr>
            <a:stCxn id="50" idx="2"/>
          </p:cNvCxnSpPr>
          <p:nvPr/>
        </p:nvCxnSpPr>
        <p:spPr>
          <a:xfrm>
            <a:off x="8721726" y="2159001"/>
            <a:ext cx="1489075"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ttore 2 88"/>
          <p:cNvCxnSpPr>
            <a:stCxn id="50" idx="2"/>
          </p:cNvCxnSpPr>
          <p:nvPr/>
        </p:nvCxnSpPr>
        <p:spPr>
          <a:xfrm flipH="1">
            <a:off x="8350251" y="2159001"/>
            <a:ext cx="371475" cy="124142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ttore 2 90"/>
          <p:cNvCxnSpPr>
            <a:stCxn id="47" idx="2"/>
          </p:cNvCxnSpPr>
          <p:nvPr/>
        </p:nvCxnSpPr>
        <p:spPr>
          <a:xfrm flipH="1">
            <a:off x="4202113" y="2160588"/>
            <a:ext cx="1028700" cy="12319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ttore 2 92"/>
          <p:cNvCxnSpPr>
            <a:stCxn id="47" idx="2"/>
          </p:cNvCxnSpPr>
          <p:nvPr/>
        </p:nvCxnSpPr>
        <p:spPr>
          <a:xfrm>
            <a:off x="5230813" y="2160588"/>
            <a:ext cx="2716212" cy="12319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ttore 2 94"/>
          <p:cNvCxnSpPr>
            <a:stCxn id="46" idx="2"/>
          </p:cNvCxnSpPr>
          <p:nvPr/>
        </p:nvCxnSpPr>
        <p:spPr>
          <a:xfrm flipH="1">
            <a:off x="3422650" y="2160588"/>
            <a:ext cx="349250" cy="12319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ttore 2 96"/>
          <p:cNvCxnSpPr>
            <a:stCxn id="46" idx="2"/>
          </p:cNvCxnSpPr>
          <p:nvPr/>
        </p:nvCxnSpPr>
        <p:spPr>
          <a:xfrm>
            <a:off x="3771901" y="2160588"/>
            <a:ext cx="4752975" cy="12319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ttore 2 98"/>
          <p:cNvCxnSpPr>
            <a:stCxn id="47" idx="2"/>
          </p:cNvCxnSpPr>
          <p:nvPr/>
        </p:nvCxnSpPr>
        <p:spPr>
          <a:xfrm>
            <a:off x="5230814" y="2160588"/>
            <a:ext cx="3963987" cy="125095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ttore 2 100"/>
          <p:cNvCxnSpPr>
            <a:stCxn id="51" idx="2"/>
          </p:cNvCxnSpPr>
          <p:nvPr/>
        </p:nvCxnSpPr>
        <p:spPr>
          <a:xfrm flipH="1">
            <a:off x="9507538" y="2151064"/>
            <a:ext cx="317500"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ttore 2 102"/>
          <p:cNvCxnSpPr>
            <a:stCxn id="51" idx="2"/>
          </p:cNvCxnSpPr>
          <p:nvPr/>
        </p:nvCxnSpPr>
        <p:spPr>
          <a:xfrm flipH="1">
            <a:off x="7035800" y="2151063"/>
            <a:ext cx="2789238" cy="124936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ttore 2 104"/>
          <p:cNvCxnSpPr>
            <a:stCxn id="51" idx="2"/>
          </p:cNvCxnSpPr>
          <p:nvPr/>
        </p:nvCxnSpPr>
        <p:spPr>
          <a:xfrm flipH="1">
            <a:off x="4402138" y="2151064"/>
            <a:ext cx="5422900"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ttore 2 106"/>
          <p:cNvCxnSpPr>
            <a:stCxn id="51" idx="2"/>
          </p:cNvCxnSpPr>
          <p:nvPr/>
        </p:nvCxnSpPr>
        <p:spPr>
          <a:xfrm flipH="1">
            <a:off x="3727450" y="2151064"/>
            <a:ext cx="6097588"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nettore 2 108"/>
          <p:cNvCxnSpPr>
            <a:stCxn id="50" idx="2"/>
          </p:cNvCxnSpPr>
          <p:nvPr/>
        </p:nvCxnSpPr>
        <p:spPr>
          <a:xfrm flipH="1">
            <a:off x="5197475" y="2159001"/>
            <a:ext cx="3524250" cy="126047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ttore 2 110"/>
          <p:cNvCxnSpPr>
            <a:stCxn id="51" idx="2"/>
          </p:cNvCxnSpPr>
          <p:nvPr/>
        </p:nvCxnSpPr>
        <p:spPr>
          <a:xfrm flipH="1">
            <a:off x="8304214" y="2151064"/>
            <a:ext cx="1520825" cy="124142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ttore 2 112"/>
          <p:cNvCxnSpPr>
            <a:stCxn id="48" idx="2"/>
          </p:cNvCxnSpPr>
          <p:nvPr/>
        </p:nvCxnSpPr>
        <p:spPr>
          <a:xfrm flipH="1">
            <a:off x="4518025" y="2160588"/>
            <a:ext cx="2262188"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ttore 2 114"/>
          <p:cNvCxnSpPr>
            <a:stCxn id="48" idx="2"/>
          </p:cNvCxnSpPr>
          <p:nvPr/>
        </p:nvCxnSpPr>
        <p:spPr>
          <a:xfrm>
            <a:off x="6780213" y="2160588"/>
            <a:ext cx="1573212"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ttore 2 116"/>
          <p:cNvCxnSpPr>
            <a:stCxn id="48" idx="2"/>
          </p:cNvCxnSpPr>
          <p:nvPr/>
        </p:nvCxnSpPr>
        <p:spPr>
          <a:xfrm flipH="1">
            <a:off x="3900489" y="2160588"/>
            <a:ext cx="2879725"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8" name="CasellaDiTesto 117"/>
          <p:cNvSpPr txBox="1"/>
          <p:nvPr/>
        </p:nvSpPr>
        <p:spPr>
          <a:xfrm>
            <a:off x="9899651" y="3162300"/>
            <a:ext cx="341313"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sp>
        <p:nvSpPr>
          <p:cNvPr id="121" name="CasellaDiTesto 120"/>
          <p:cNvSpPr txBox="1"/>
          <p:nvPr/>
        </p:nvSpPr>
        <p:spPr>
          <a:xfrm>
            <a:off x="5970588" y="3181350"/>
            <a:ext cx="341312"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cxnSp>
        <p:nvCxnSpPr>
          <p:cNvPr id="123" name="Connettore 2 122"/>
          <p:cNvCxnSpPr>
            <a:stCxn id="48" idx="2"/>
          </p:cNvCxnSpPr>
          <p:nvPr/>
        </p:nvCxnSpPr>
        <p:spPr>
          <a:xfrm>
            <a:off x="6780213" y="2160588"/>
            <a:ext cx="373062" cy="12319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ttore 2 124"/>
          <p:cNvCxnSpPr>
            <a:stCxn id="50" idx="2"/>
          </p:cNvCxnSpPr>
          <p:nvPr/>
        </p:nvCxnSpPr>
        <p:spPr>
          <a:xfrm flipH="1">
            <a:off x="4522789" y="2159001"/>
            <a:ext cx="4198937" cy="126047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750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asellaDiTesto 30"/>
          <p:cNvSpPr txBox="1"/>
          <p:nvPr/>
        </p:nvSpPr>
        <p:spPr>
          <a:xfrm>
            <a:off x="1970362" y="3692359"/>
            <a:ext cx="430887" cy="2380311"/>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Insulin</a:t>
            </a:r>
            <a:r>
              <a:rPr lang="it-IT" sz="1600"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resistance</a:t>
            </a:r>
            <a:endParaRPr lang="it-IT" sz="1600" dirty="0">
              <a:solidFill>
                <a:prstClr val="black"/>
              </a:solidFill>
              <a:latin typeface="Calibri"/>
              <a:ea typeface="MS PGothic" pitchFamily="34" charset="-128"/>
            </a:endParaRPr>
          </a:p>
        </p:txBody>
      </p:sp>
      <p:sp>
        <p:nvSpPr>
          <p:cNvPr id="32" name="CasellaDiTesto 31"/>
          <p:cNvSpPr txBox="1"/>
          <p:nvPr/>
        </p:nvSpPr>
        <p:spPr>
          <a:xfrm>
            <a:off x="2691113" y="3673412"/>
            <a:ext cx="430887" cy="2399259"/>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Oxidative</a:t>
            </a:r>
            <a:r>
              <a:rPr lang="it-IT" sz="1600" dirty="0">
                <a:solidFill>
                  <a:prstClr val="black"/>
                </a:solidFill>
                <a:latin typeface="Calibri"/>
                <a:ea typeface="MS PGothic" pitchFamily="34" charset="-128"/>
              </a:rPr>
              <a:t> stress</a:t>
            </a:r>
          </a:p>
        </p:txBody>
      </p:sp>
      <p:sp>
        <p:nvSpPr>
          <p:cNvPr id="33" name="CasellaDiTesto 32"/>
          <p:cNvSpPr txBox="1"/>
          <p:nvPr/>
        </p:nvSpPr>
        <p:spPr>
          <a:xfrm>
            <a:off x="3514167" y="3647172"/>
            <a:ext cx="461665" cy="2425499"/>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Chronic</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inflammation</a:t>
            </a:r>
            <a:endParaRPr lang="it-IT" sz="1600" dirty="0">
              <a:solidFill>
                <a:prstClr val="black"/>
              </a:solidFill>
              <a:latin typeface="Calibri"/>
              <a:ea typeface="MS PGothic" pitchFamily="34" charset="-128"/>
            </a:endParaRPr>
          </a:p>
        </p:txBody>
      </p:sp>
      <p:sp>
        <p:nvSpPr>
          <p:cNvPr id="34" name="CasellaDiTesto 33"/>
          <p:cNvSpPr txBox="1"/>
          <p:nvPr/>
        </p:nvSpPr>
        <p:spPr>
          <a:xfrm>
            <a:off x="4257162" y="3647172"/>
            <a:ext cx="430887" cy="2425499"/>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Vitamin</a:t>
            </a:r>
            <a:r>
              <a:rPr lang="it-IT" sz="1600" dirty="0">
                <a:solidFill>
                  <a:prstClr val="black"/>
                </a:solidFill>
                <a:latin typeface="Calibri"/>
                <a:ea typeface="MS PGothic" pitchFamily="34" charset="-128"/>
              </a:rPr>
              <a:t> D </a:t>
            </a:r>
            <a:r>
              <a:rPr lang="it-IT" sz="1600" dirty="0" err="1">
                <a:solidFill>
                  <a:prstClr val="black"/>
                </a:solidFill>
                <a:latin typeface="Calibri"/>
                <a:ea typeface="MS PGothic" pitchFamily="34" charset="-128"/>
              </a:rPr>
              <a:t>deficiency</a:t>
            </a:r>
            <a:endParaRPr lang="it-IT" sz="1600" dirty="0">
              <a:solidFill>
                <a:prstClr val="black"/>
              </a:solidFill>
              <a:latin typeface="Calibri"/>
              <a:ea typeface="MS PGothic" pitchFamily="34" charset="-128"/>
            </a:endParaRPr>
          </a:p>
        </p:txBody>
      </p:sp>
      <p:sp>
        <p:nvSpPr>
          <p:cNvPr id="35" name="CasellaDiTesto 34"/>
          <p:cNvSpPr txBox="1"/>
          <p:nvPr/>
        </p:nvSpPr>
        <p:spPr>
          <a:xfrm>
            <a:off x="4981946" y="3630805"/>
            <a:ext cx="461665" cy="2441867"/>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Intestinal</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microbiota</a:t>
            </a:r>
            <a:endParaRPr lang="it-IT" sz="1600" dirty="0">
              <a:solidFill>
                <a:prstClr val="black"/>
              </a:solidFill>
              <a:latin typeface="Calibri"/>
              <a:ea typeface="MS PGothic" pitchFamily="34" charset="-128"/>
            </a:endParaRPr>
          </a:p>
        </p:txBody>
      </p:sp>
      <p:sp>
        <p:nvSpPr>
          <p:cNvPr id="36" name="CasellaDiTesto 35"/>
          <p:cNvSpPr txBox="1"/>
          <p:nvPr/>
        </p:nvSpPr>
        <p:spPr>
          <a:xfrm>
            <a:off x="5741839" y="3630805"/>
            <a:ext cx="461665" cy="2441867"/>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Atherogenic</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dyslipidemia</a:t>
            </a:r>
            <a:endParaRPr lang="it-IT" sz="1600" dirty="0">
              <a:solidFill>
                <a:prstClr val="black"/>
              </a:solidFill>
              <a:latin typeface="Calibri"/>
              <a:ea typeface="MS PGothic" pitchFamily="34" charset="-128"/>
            </a:endParaRPr>
          </a:p>
        </p:txBody>
      </p:sp>
      <p:sp>
        <p:nvSpPr>
          <p:cNvPr id="37" name="CasellaDiTesto 36"/>
          <p:cNvSpPr txBox="1"/>
          <p:nvPr/>
        </p:nvSpPr>
        <p:spPr>
          <a:xfrm>
            <a:off x="6602511" y="3585618"/>
            <a:ext cx="461665" cy="2476792"/>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Mytocondrial</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dysfunction</a:t>
            </a:r>
            <a:endParaRPr lang="it-IT" sz="1600" dirty="0">
              <a:solidFill>
                <a:prstClr val="black"/>
              </a:solidFill>
              <a:latin typeface="Calibri"/>
              <a:ea typeface="MS PGothic" pitchFamily="34" charset="-128"/>
            </a:endParaRPr>
          </a:p>
        </p:txBody>
      </p:sp>
      <p:sp>
        <p:nvSpPr>
          <p:cNvPr id="39" name="CasellaDiTesto 38"/>
          <p:cNvSpPr txBox="1"/>
          <p:nvPr/>
        </p:nvSpPr>
        <p:spPr>
          <a:xfrm>
            <a:off x="7413569" y="3585618"/>
            <a:ext cx="461665" cy="2476774"/>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Hepatocellular</a:t>
            </a:r>
            <a:r>
              <a:rPr lang="it-IT"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protection</a:t>
            </a:r>
            <a:endParaRPr lang="it-IT" sz="1600" dirty="0">
              <a:solidFill>
                <a:prstClr val="black"/>
              </a:solidFill>
              <a:latin typeface="Calibri"/>
              <a:ea typeface="MS PGothic" pitchFamily="34" charset="-128"/>
            </a:endParaRPr>
          </a:p>
        </p:txBody>
      </p:sp>
      <p:sp>
        <p:nvSpPr>
          <p:cNvPr id="40" name="CasellaDiTesto 39"/>
          <p:cNvSpPr txBox="1"/>
          <p:nvPr/>
        </p:nvSpPr>
        <p:spPr>
          <a:xfrm>
            <a:off x="8272634" y="3585618"/>
            <a:ext cx="430887" cy="2472772"/>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Metabolic</a:t>
            </a:r>
            <a:r>
              <a:rPr lang="it-IT" sz="1600"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syndome</a:t>
            </a:r>
            <a:endParaRPr lang="it-IT" sz="1600" dirty="0">
              <a:solidFill>
                <a:prstClr val="black"/>
              </a:solidFill>
              <a:latin typeface="Calibri"/>
              <a:ea typeface="MS PGothic" pitchFamily="34" charset="-128"/>
            </a:endParaRPr>
          </a:p>
        </p:txBody>
      </p:sp>
      <p:sp>
        <p:nvSpPr>
          <p:cNvPr id="41" name="CasellaDiTesto 40"/>
          <p:cNvSpPr txBox="1"/>
          <p:nvPr/>
        </p:nvSpPr>
        <p:spPr>
          <a:xfrm>
            <a:off x="9005109" y="3585618"/>
            <a:ext cx="430887" cy="2477153"/>
          </a:xfrm>
          <a:prstGeom prst="rect">
            <a:avLst/>
          </a:prstGeom>
          <a:solidFill>
            <a:schemeClr val="accent1">
              <a:lumMod val="40000"/>
              <a:lumOff val="60000"/>
            </a:schemeClr>
          </a:solidFill>
        </p:spPr>
        <p:txBody>
          <a:bodyPr vert="vert270">
            <a:spAutoFit/>
          </a:bodyPr>
          <a:lstStyle/>
          <a:p>
            <a:pPr defTabSz="342900">
              <a:defRPr/>
            </a:pPr>
            <a:r>
              <a:rPr lang="it-IT" sz="1600" dirty="0" err="1">
                <a:solidFill>
                  <a:prstClr val="black"/>
                </a:solidFill>
                <a:latin typeface="Calibri"/>
                <a:ea typeface="MS PGothic" pitchFamily="34" charset="-128"/>
              </a:rPr>
              <a:t>Cardiovascular</a:t>
            </a:r>
            <a:r>
              <a:rPr lang="it-IT" sz="1600" dirty="0">
                <a:solidFill>
                  <a:prstClr val="black"/>
                </a:solidFill>
                <a:latin typeface="Calibri"/>
                <a:ea typeface="MS PGothic" pitchFamily="34" charset="-128"/>
              </a:rPr>
              <a:t> </a:t>
            </a:r>
            <a:r>
              <a:rPr lang="it-IT" sz="1600" dirty="0" err="1">
                <a:solidFill>
                  <a:prstClr val="black"/>
                </a:solidFill>
                <a:latin typeface="Calibri"/>
                <a:ea typeface="MS PGothic" pitchFamily="34" charset="-128"/>
              </a:rPr>
              <a:t>risk</a:t>
            </a:r>
            <a:endParaRPr lang="it-IT" sz="1600" dirty="0">
              <a:solidFill>
                <a:prstClr val="black"/>
              </a:solidFill>
              <a:latin typeface="Calibri"/>
              <a:ea typeface="MS PGothic" pitchFamily="34" charset="-128"/>
            </a:endParaRPr>
          </a:p>
        </p:txBody>
      </p:sp>
      <p:sp>
        <p:nvSpPr>
          <p:cNvPr id="42" name="CasellaDiTesto 41"/>
          <p:cNvSpPr txBox="1"/>
          <p:nvPr/>
        </p:nvSpPr>
        <p:spPr>
          <a:xfrm>
            <a:off x="9715764" y="3585618"/>
            <a:ext cx="430887" cy="2476774"/>
          </a:xfrm>
          <a:prstGeom prst="rect">
            <a:avLst/>
          </a:prstGeom>
          <a:solidFill>
            <a:schemeClr val="accent1">
              <a:lumMod val="40000"/>
              <a:lumOff val="60000"/>
            </a:schemeClr>
          </a:solidFill>
        </p:spPr>
        <p:txBody>
          <a:bodyPr vert="vert270">
            <a:spAutoFit/>
          </a:bodyPr>
          <a:lstStyle/>
          <a:p>
            <a:pPr defTabSz="342900">
              <a:defRPr/>
            </a:pPr>
            <a:r>
              <a:rPr lang="it-IT" sz="1600" dirty="0">
                <a:solidFill>
                  <a:prstClr val="black"/>
                </a:solidFill>
                <a:latin typeface="Calibri"/>
                <a:ea typeface="MS PGothic" pitchFamily="34" charset="-128"/>
              </a:rPr>
              <a:t>LAL </a:t>
            </a:r>
            <a:r>
              <a:rPr lang="it-IT" sz="1600" dirty="0" err="1">
                <a:solidFill>
                  <a:prstClr val="black"/>
                </a:solidFill>
                <a:latin typeface="Calibri"/>
                <a:ea typeface="MS PGothic" pitchFamily="34" charset="-128"/>
              </a:rPr>
              <a:t>deficiency</a:t>
            </a:r>
            <a:endParaRPr lang="it-IT" sz="1600" dirty="0">
              <a:solidFill>
                <a:prstClr val="black"/>
              </a:solidFill>
              <a:latin typeface="Calibri"/>
              <a:ea typeface="MS PGothic" pitchFamily="34" charset="-128"/>
            </a:endParaRPr>
          </a:p>
        </p:txBody>
      </p:sp>
      <p:sp>
        <p:nvSpPr>
          <p:cNvPr id="43" name="CasellaDiTesto 42"/>
          <p:cNvSpPr txBox="1"/>
          <p:nvPr/>
        </p:nvSpPr>
        <p:spPr>
          <a:xfrm>
            <a:off x="1970088" y="6176964"/>
            <a:ext cx="8261350" cy="369887"/>
          </a:xfrm>
          <a:prstGeom prst="rect">
            <a:avLst/>
          </a:prstGeom>
          <a:solidFill>
            <a:srgbClr val="002060"/>
          </a:solidFill>
          <a:ln>
            <a:solidFill>
              <a:schemeClr val="accent4"/>
            </a:solidFill>
            <a:prstDash val="lgDash"/>
          </a:ln>
        </p:spPr>
        <p:txBody>
          <a:bodyPr>
            <a:spAutoFit/>
          </a:bodyPr>
          <a:lstStyle/>
          <a:p>
            <a:pPr algn="ctr" defTabSz="342900">
              <a:defRPr/>
            </a:pPr>
            <a:r>
              <a:rPr lang="it-IT" dirty="0">
                <a:solidFill>
                  <a:srgbClr val="FFC000"/>
                </a:solidFill>
                <a:effectLst>
                  <a:outerShdw blurRad="38100" dist="38100" dir="2700000" algn="tl">
                    <a:srgbClr val="000000">
                      <a:alpha val="43137"/>
                    </a:srgbClr>
                  </a:outerShdw>
                </a:effectLst>
                <a:latin typeface="Calibri"/>
                <a:ea typeface="MS PGothic" pitchFamily="34" charset="-128"/>
              </a:rPr>
              <a:t>PROPOSED TARGETS OF INTERVENTION</a:t>
            </a:r>
          </a:p>
        </p:txBody>
      </p:sp>
      <p:sp>
        <p:nvSpPr>
          <p:cNvPr id="44" name="CasellaDiTesto 43"/>
          <p:cNvSpPr txBox="1"/>
          <p:nvPr/>
        </p:nvSpPr>
        <p:spPr>
          <a:xfrm>
            <a:off x="1738313" y="1520825"/>
            <a:ext cx="633412" cy="554038"/>
          </a:xfrm>
          <a:prstGeom prst="rect">
            <a:avLst/>
          </a:prstGeom>
          <a:noFill/>
          <a:ln w="25400">
            <a:solidFill>
              <a:schemeClr val="accent4">
                <a:lumMod val="60000"/>
                <a:lumOff val="40000"/>
              </a:schemeClr>
            </a:solidFill>
          </a:ln>
        </p:spPr>
        <p:txBody>
          <a:bodyPr>
            <a:spAutoFit/>
          </a:bodyPr>
          <a:lstStyle/>
          <a:p>
            <a:pPr algn="ctr" defTabSz="342900">
              <a:defRPr/>
            </a:pPr>
            <a:r>
              <a:rPr lang="it-IT" dirty="0">
                <a:solidFill>
                  <a:prstClr val="white"/>
                </a:solidFill>
                <a:latin typeface="Calibri"/>
                <a:ea typeface="MS PGothic" pitchFamily="34" charset="-128"/>
              </a:rPr>
              <a:t> </a:t>
            </a:r>
            <a:r>
              <a:rPr lang="it-IT" sz="1400" dirty="0" err="1">
                <a:solidFill>
                  <a:prstClr val="white"/>
                </a:solidFill>
                <a:latin typeface="Calibri"/>
                <a:ea typeface="MS PGothic" pitchFamily="34" charset="-128"/>
              </a:rPr>
              <a:t>Vit</a:t>
            </a:r>
            <a:r>
              <a:rPr lang="it-IT" sz="1400" dirty="0">
                <a:solidFill>
                  <a:prstClr val="white"/>
                </a:solidFill>
                <a:latin typeface="Calibri"/>
                <a:ea typeface="MS PGothic" pitchFamily="34" charset="-128"/>
              </a:rPr>
              <a:t> D</a:t>
            </a:r>
            <a:endParaRPr lang="it-IT" dirty="0">
              <a:solidFill>
                <a:prstClr val="white"/>
              </a:solidFill>
              <a:latin typeface="Calibri"/>
              <a:ea typeface="MS PGothic" pitchFamily="34" charset="-128"/>
            </a:endParaRPr>
          </a:p>
          <a:p>
            <a:pPr algn="ctr" defTabSz="342900">
              <a:defRPr/>
            </a:pPr>
            <a:endParaRPr lang="it-IT" sz="1200" dirty="0">
              <a:solidFill>
                <a:prstClr val="white"/>
              </a:solidFill>
              <a:latin typeface="Calibri"/>
              <a:ea typeface="MS PGothic" pitchFamily="34" charset="-128"/>
            </a:endParaRPr>
          </a:p>
        </p:txBody>
      </p:sp>
      <p:sp>
        <p:nvSpPr>
          <p:cNvPr id="46" name="CasellaDiTesto 45"/>
          <p:cNvSpPr txBox="1"/>
          <p:nvPr/>
        </p:nvSpPr>
        <p:spPr>
          <a:xfrm>
            <a:off x="2447926" y="1539875"/>
            <a:ext cx="868363" cy="522288"/>
          </a:xfrm>
          <a:prstGeom prst="rect">
            <a:avLst/>
          </a:prstGeom>
          <a:noFill/>
          <a:ln w="25400">
            <a:solidFill>
              <a:schemeClr val="accent4">
                <a:lumMod val="60000"/>
                <a:lumOff val="40000"/>
              </a:schemeClr>
            </a:solidFill>
          </a:ln>
        </p:spPr>
        <p:txBody>
          <a:bodyPr>
            <a:spAutoFit/>
          </a:bodyPr>
          <a:lstStyle/>
          <a:p>
            <a:pPr algn="ctr" defTabSz="342900">
              <a:defRPr/>
            </a:pPr>
            <a:r>
              <a:rPr lang="it-IT" sz="1400" dirty="0">
                <a:solidFill>
                  <a:prstClr val="white"/>
                </a:solidFill>
                <a:latin typeface="Calibri"/>
                <a:ea typeface="MS PGothic" pitchFamily="34" charset="-128"/>
              </a:rPr>
              <a:t>Carnitine</a:t>
            </a:r>
          </a:p>
          <a:p>
            <a:pPr algn="ctr" defTabSz="342900">
              <a:defRPr/>
            </a:pPr>
            <a:endParaRPr lang="it-IT" sz="1400" dirty="0">
              <a:solidFill>
                <a:prstClr val="white"/>
              </a:solidFill>
              <a:latin typeface="Calibri"/>
              <a:ea typeface="MS PGothic" pitchFamily="34" charset="-128"/>
            </a:endParaRPr>
          </a:p>
        </p:txBody>
      </p:sp>
      <p:sp>
        <p:nvSpPr>
          <p:cNvPr id="47" name="CasellaDiTesto 46"/>
          <p:cNvSpPr txBox="1"/>
          <p:nvPr/>
        </p:nvSpPr>
        <p:spPr>
          <a:xfrm>
            <a:off x="3430588" y="1539875"/>
            <a:ext cx="1111250" cy="522288"/>
          </a:xfrm>
          <a:prstGeom prst="rect">
            <a:avLst/>
          </a:prstGeom>
          <a:noFill/>
          <a:ln w="25400">
            <a:solidFill>
              <a:schemeClr val="accent4">
                <a:lumMod val="60000"/>
                <a:lumOff val="40000"/>
              </a:schemeClr>
            </a:solidFill>
          </a:ln>
        </p:spPr>
        <p:txBody>
          <a:bodyPr>
            <a:spAutoFit/>
          </a:bodyPr>
          <a:lstStyle/>
          <a:p>
            <a:pPr algn="ctr" defTabSz="342900">
              <a:defRPr/>
            </a:pPr>
            <a:r>
              <a:rPr lang="it-IT" sz="1400" dirty="0" err="1">
                <a:solidFill>
                  <a:prstClr val="white"/>
                </a:solidFill>
                <a:latin typeface="Calibri"/>
                <a:ea typeface="MS PGothic" pitchFamily="34" charset="-128"/>
              </a:rPr>
              <a:t>Vit</a:t>
            </a:r>
            <a:r>
              <a:rPr lang="it-IT" sz="1400" dirty="0">
                <a:solidFill>
                  <a:prstClr val="white"/>
                </a:solidFill>
                <a:latin typeface="Calibri"/>
                <a:ea typeface="MS PGothic" pitchFamily="34" charset="-128"/>
              </a:rPr>
              <a:t> E</a:t>
            </a:r>
          </a:p>
          <a:p>
            <a:pPr algn="ctr" defTabSz="342900">
              <a:defRPr/>
            </a:pPr>
            <a:r>
              <a:rPr lang="it-IT" sz="1400" dirty="0" err="1">
                <a:solidFill>
                  <a:prstClr val="white"/>
                </a:solidFill>
                <a:latin typeface="Calibri"/>
                <a:ea typeface="MS PGothic" pitchFamily="34" charset="-128"/>
              </a:rPr>
              <a:t>Tocotrienols</a:t>
            </a:r>
            <a:endParaRPr lang="it-IT" sz="1400" dirty="0">
              <a:solidFill>
                <a:prstClr val="white"/>
              </a:solidFill>
              <a:latin typeface="Calibri"/>
              <a:ea typeface="MS PGothic" pitchFamily="34" charset="-128"/>
            </a:endParaRPr>
          </a:p>
        </p:txBody>
      </p:sp>
      <p:sp>
        <p:nvSpPr>
          <p:cNvPr id="48" name="CasellaDiTesto 47"/>
          <p:cNvSpPr txBox="1"/>
          <p:nvPr/>
        </p:nvSpPr>
        <p:spPr>
          <a:xfrm>
            <a:off x="4637088" y="1536700"/>
            <a:ext cx="533400" cy="522288"/>
          </a:xfrm>
          <a:prstGeom prst="rect">
            <a:avLst/>
          </a:prstGeom>
          <a:noFill/>
          <a:ln w="25400">
            <a:solidFill>
              <a:schemeClr val="accent4">
                <a:lumMod val="60000"/>
                <a:lumOff val="40000"/>
              </a:schemeClr>
            </a:solidFill>
          </a:ln>
        </p:spPr>
        <p:txBody>
          <a:bodyPr>
            <a:spAutoFit/>
          </a:bodyPr>
          <a:lstStyle/>
          <a:p>
            <a:pPr defTabSz="342900">
              <a:defRPr/>
            </a:pPr>
            <a:r>
              <a:rPr lang="it-IT" sz="1400" dirty="0" err="1">
                <a:solidFill>
                  <a:prstClr val="white"/>
                </a:solidFill>
                <a:latin typeface="Calibri"/>
                <a:ea typeface="MS PGothic" pitchFamily="34" charset="-128"/>
              </a:rPr>
              <a:t>Vit</a:t>
            </a:r>
            <a:r>
              <a:rPr lang="it-IT" sz="1400" dirty="0">
                <a:solidFill>
                  <a:prstClr val="white"/>
                </a:solidFill>
                <a:latin typeface="Calibri"/>
                <a:ea typeface="MS PGothic" pitchFamily="34" charset="-128"/>
              </a:rPr>
              <a:t> C</a:t>
            </a:r>
          </a:p>
          <a:p>
            <a:pPr defTabSz="342900">
              <a:defRPr/>
            </a:pPr>
            <a:endParaRPr lang="it-IT" sz="1400" dirty="0">
              <a:solidFill>
                <a:prstClr val="white"/>
              </a:solidFill>
              <a:latin typeface="Calibri"/>
              <a:ea typeface="MS PGothic" pitchFamily="34" charset="-128"/>
            </a:endParaRPr>
          </a:p>
        </p:txBody>
      </p:sp>
      <p:sp>
        <p:nvSpPr>
          <p:cNvPr id="49" name="CasellaDiTesto 48"/>
          <p:cNvSpPr txBox="1"/>
          <p:nvPr/>
        </p:nvSpPr>
        <p:spPr>
          <a:xfrm>
            <a:off x="5275264" y="1535114"/>
            <a:ext cx="960437" cy="522287"/>
          </a:xfrm>
          <a:prstGeom prst="rect">
            <a:avLst/>
          </a:prstGeom>
          <a:noFill/>
          <a:ln w="25400">
            <a:solidFill>
              <a:schemeClr val="accent4">
                <a:lumMod val="60000"/>
                <a:lumOff val="40000"/>
              </a:schemeClr>
            </a:solidFill>
          </a:ln>
        </p:spPr>
        <p:txBody>
          <a:bodyPr>
            <a:spAutoFit/>
          </a:bodyPr>
          <a:lstStyle/>
          <a:p>
            <a:pPr algn="ctr" defTabSz="342900">
              <a:defRPr/>
            </a:pPr>
            <a:r>
              <a:rPr lang="it-IT" sz="1400" dirty="0">
                <a:solidFill>
                  <a:prstClr val="white"/>
                </a:solidFill>
                <a:latin typeface="Calibri"/>
                <a:ea typeface="MS PGothic" pitchFamily="34" charset="-128"/>
              </a:rPr>
              <a:t>Omega-3</a:t>
            </a:r>
          </a:p>
          <a:p>
            <a:pPr algn="ctr" defTabSz="342900">
              <a:defRPr/>
            </a:pPr>
            <a:r>
              <a:rPr lang="it-IT" sz="1400" dirty="0" err="1">
                <a:solidFill>
                  <a:prstClr val="white"/>
                </a:solidFill>
                <a:latin typeface="Calibri"/>
                <a:ea typeface="MS PGothic" pitchFamily="34" charset="-128"/>
              </a:rPr>
              <a:t>Fatty</a:t>
            </a:r>
            <a:r>
              <a:rPr lang="it-IT" sz="1400" dirty="0">
                <a:solidFill>
                  <a:prstClr val="white"/>
                </a:solidFill>
                <a:latin typeface="Calibri"/>
                <a:ea typeface="MS PGothic" pitchFamily="34" charset="-128"/>
              </a:rPr>
              <a:t> </a:t>
            </a:r>
            <a:r>
              <a:rPr lang="it-IT" sz="1400" dirty="0" err="1">
                <a:solidFill>
                  <a:prstClr val="white"/>
                </a:solidFill>
                <a:latin typeface="Calibri"/>
                <a:ea typeface="MS PGothic" pitchFamily="34" charset="-128"/>
              </a:rPr>
              <a:t>acids</a:t>
            </a:r>
            <a:endParaRPr lang="it-IT" sz="1400" dirty="0">
              <a:solidFill>
                <a:prstClr val="white"/>
              </a:solidFill>
              <a:latin typeface="Calibri"/>
              <a:ea typeface="MS PGothic" pitchFamily="34" charset="-128"/>
            </a:endParaRPr>
          </a:p>
        </p:txBody>
      </p:sp>
      <p:sp>
        <p:nvSpPr>
          <p:cNvPr id="50" name="CasellaDiTesto 49"/>
          <p:cNvSpPr txBox="1"/>
          <p:nvPr/>
        </p:nvSpPr>
        <p:spPr>
          <a:xfrm>
            <a:off x="6316664" y="1527175"/>
            <a:ext cx="866775" cy="522288"/>
          </a:xfrm>
          <a:prstGeom prst="rect">
            <a:avLst/>
          </a:prstGeom>
          <a:noFill/>
          <a:ln w="25400">
            <a:solidFill>
              <a:schemeClr val="accent4">
                <a:lumMod val="60000"/>
                <a:lumOff val="40000"/>
              </a:schemeClr>
            </a:solidFill>
          </a:ln>
        </p:spPr>
        <p:txBody>
          <a:bodyPr>
            <a:spAutoFit/>
          </a:bodyPr>
          <a:lstStyle/>
          <a:p>
            <a:pPr defTabSz="342900">
              <a:defRPr/>
            </a:pPr>
            <a:r>
              <a:rPr lang="it-IT" sz="1400" dirty="0" err="1">
                <a:solidFill>
                  <a:prstClr val="white"/>
                </a:solidFill>
                <a:latin typeface="Calibri"/>
                <a:ea typeface="MS PGothic" pitchFamily="34" charset="-128"/>
              </a:rPr>
              <a:t>Sylimarin</a:t>
            </a:r>
            <a:endParaRPr lang="it-IT" sz="1400" dirty="0">
              <a:solidFill>
                <a:prstClr val="white"/>
              </a:solidFill>
              <a:latin typeface="Calibri"/>
              <a:ea typeface="MS PGothic" pitchFamily="34" charset="-128"/>
            </a:endParaRPr>
          </a:p>
          <a:p>
            <a:pPr defTabSz="342900">
              <a:defRPr/>
            </a:pPr>
            <a:endParaRPr lang="it-IT" sz="1400" dirty="0">
              <a:solidFill>
                <a:prstClr val="black"/>
              </a:solidFill>
              <a:latin typeface="Calibri"/>
              <a:ea typeface="MS PGothic" pitchFamily="34" charset="-128"/>
            </a:endParaRPr>
          </a:p>
        </p:txBody>
      </p:sp>
      <p:sp>
        <p:nvSpPr>
          <p:cNvPr id="51" name="CasellaDiTesto 50"/>
          <p:cNvSpPr txBox="1"/>
          <p:nvPr/>
        </p:nvSpPr>
        <p:spPr>
          <a:xfrm>
            <a:off x="7270751" y="1524000"/>
            <a:ext cx="1038225" cy="554038"/>
          </a:xfrm>
          <a:prstGeom prst="rect">
            <a:avLst/>
          </a:prstGeom>
          <a:noFill/>
          <a:ln w="25400">
            <a:solidFill>
              <a:schemeClr val="accent4">
                <a:lumMod val="60000"/>
                <a:lumOff val="40000"/>
              </a:schemeClr>
            </a:solidFill>
          </a:ln>
        </p:spPr>
        <p:txBody>
          <a:bodyPr>
            <a:spAutoFit/>
          </a:bodyPr>
          <a:lstStyle/>
          <a:p>
            <a:pPr defTabSz="342900">
              <a:defRPr/>
            </a:pPr>
            <a:r>
              <a:rPr lang="it-IT" sz="1400" dirty="0" err="1">
                <a:solidFill>
                  <a:prstClr val="white"/>
                </a:solidFill>
                <a:latin typeface="Calibri"/>
                <a:ea typeface="MS PGothic" pitchFamily="34" charset="-128"/>
              </a:rPr>
              <a:t>Resveratrol</a:t>
            </a:r>
            <a:endParaRPr lang="it-IT" sz="1400" dirty="0">
              <a:solidFill>
                <a:prstClr val="white"/>
              </a:solidFill>
              <a:latin typeface="Calibri"/>
              <a:ea typeface="MS PGothic" pitchFamily="34" charset="-128"/>
            </a:endParaRPr>
          </a:p>
          <a:p>
            <a:pPr defTabSz="342900">
              <a:defRPr/>
            </a:pPr>
            <a:endParaRPr lang="it-IT" sz="1600" dirty="0">
              <a:solidFill>
                <a:prstClr val="white"/>
              </a:solidFill>
              <a:latin typeface="Calibri"/>
              <a:ea typeface="MS PGothic" pitchFamily="34" charset="-128"/>
            </a:endParaRPr>
          </a:p>
        </p:txBody>
      </p:sp>
      <p:sp>
        <p:nvSpPr>
          <p:cNvPr id="52" name="CasellaDiTesto 51"/>
          <p:cNvSpPr txBox="1"/>
          <p:nvPr/>
        </p:nvSpPr>
        <p:spPr>
          <a:xfrm>
            <a:off x="2654301" y="515939"/>
            <a:ext cx="6702425" cy="415925"/>
          </a:xfrm>
          <a:prstGeom prst="rect">
            <a:avLst/>
          </a:prstGeom>
          <a:solidFill>
            <a:schemeClr val="accent6">
              <a:lumMod val="50000"/>
            </a:schemeClr>
          </a:solidFill>
        </p:spPr>
        <p:txBody>
          <a:bodyPr>
            <a:spAutoFit/>
          </a:bodyPr>
          <a:lstStyle/>
          <a:p>
            <a:pPr algn="ctr" defTabSz="342900">
              <a:defRPr/>
            </a:pPr>
            <a:r>
              <a:rPr lang="it-IT" sz="2100" dirty="0">
                <a:solidFill>
                  <a:srgbClr val="FFC000"/>
                </a:solidFill>
                <a:effectLst>
                  <a:outerShdw blurRad="38100" dist="38100" dir="2700000" algn="tl">
                    <a:srgbClr val="000000">
                      <a:alpha val="43137"/>
                    </a:srgbClr>
                  </a:outerShdw>
                </a:effectLst>
                <a:latin typeface="Calibri"/>
                <a:ea typeface="MS PGothic" pitchFamily="34" charset="-128"/>
              </a:rPr>
              <a:t>MAIN NUTRACEUTICAL INTERVENTIONS FOR NAFLD</a:t>
            </a:r>
          </a:p>
        </p:txBody>
      </p:sp>
      <p:sp>
        <p:nvSpPr>
          <p:cNvPr id="118" name="CasellaDiTesto 117"/>
          <p:cNvSpPr txBox="1"/>
          <p:nvPr/>
        </p:nvSpPr>
        <p:spPr>
          <a:xfrm>
            <a:off x="9899651" y="3162300"/>
            <a:ext cx="341313"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sp>
        <p:nvSpPr>
          <p:cNvPr id="121" name="CasellaDiTesto 120"/>
          <p:cNvSpPr txBox="1"/>
          <p:nvPr/>
        </p:nvSpPr>
        <p:spPr>
          <a:xfrm>
            <a:off x="5135563" y="3162300"/>
            <a:ext cx="341312" cy="368300"/>
          </a:xfrm>
          <a:prstGeom prst="rect">
            <a:avLst/>
          </a:prstGeom>
          <a:noFill/>
        </p:spPr>
        <p:txBody>
          <a:bodyPr>
            <a:spAutoFit/>
          </a:bodyPr>
          <a:lstStyle/>
          <a:p>
            <a:pPr defTabSz="342900">
              <a:defRPr/>
            </a:pPr>
            <a:r>
              <a:rPr lang="it-IT" b="1" dirty="0">
                <a:solidFill>
                  <a:prstClr val="white"/>
                </a:solidFill>
                <a:effectLst>
                  <a:outerShdw blurRad="38100" dist="38100" dir="2700000" algn="tl">
                    <a:srgbClr val="000000">
                      <a:alpha val="43137"/>
                    </a:srgbClr>
                  </a:outerShdw>
                </a:effectLst>
                <a:latin typeface="Calibri"/>
                <a:ea typeface="MS PGothic" pitchFamily="34" charset="-128"/>
              </a:rPr>
              <a:t>?</a:t>
            </a:r>
          </a:p>
        </p:txBody>
      </p:sp>
      <p:sp>
        <p:nvSpPr>
          <p:cNvPr id="108" name="CasellaDiTesto 107"/>
          <p:cNvSpPr txBox="1"/>
          <p:nvPr/>
        </p:nvSpPr>
        <p:spPr>
          <a:xfrm>
            <a:off x="8408989" y="1539875"/>
            <a:ext cx="1152525" cy="584200"/>
          </a:xfrm>
          <a:prstGeom prst="rect">
            <a:avLst/>
          </a:prstGeom>
          <a:noFill/>
          <a:ln w="25400">
            <a:solidFill>
              <a:schemeClr val="accent4">
                <a:lumMod val="60000"/>
                <a:lumOff val="40000"/>
              </a:schemeClr>
            </a:solidFill>
          </a:ln>
        </p:spPr>
        <p:txBody>
          <a:bodyPr>
            <a:spAutoFit/>
          </a:bodyPr>
          <a:lstStyle/>
          <a:p>
            <a:pPr defTabSz="342900">
              <a:defRPr/>
            </a:pPr>
            <a:r>
              <a:rPr lang="it-IT" sz="1200" dirty="0" err="1">
                <a:solidFill>
                  <a:prstClr val="white"/>
                </a:solidFill>
                <a:latin typeface="Calibri"/>
                <a:ea typeface="MS PGothic" pitchFamily="34" charset="-128"/>
              </a:rPr>
              <a:t>Anthocyanins</a:t>
            </a:r>
            <a:endParaRPr lang="it-IT" sz="1200" dirty="0">
              <a:solidFill>
                <a:prstClr val="white"/>
              </a:solidFill>
              <a:latin typeface="Calibri"/>
              <a:ea typeface="MS PGothic" pitchFamily="34" charset="-128"/>
            </a:endParaRPr>
          </a:p>
          <a:p>
            <a:pPr algn="ctr" defTabSz="342900">
              <a:defRPr/>
            </a:pPr>
            <a:r>
              <a:rPr lang="it-IT" sz="1200" dirty="0">
                <a:solidFill>
                  <a:prstClr val="white"/>
                </a:solidFill>
                <a:latin typeface="Calibri"/>
                <a:ea typeface="MS PGothic" pitchFamily="34" charset="-128"/>
              </a:rPr>
              <a:t>Betaine</a:t>
            </a:r>
          </a:p>
          <a:p>
            <a:pPr algn="ctr" defTabSz="342900">
              <a:defRPr/>
            </a:pPr>
            <a:endParaRPr lang="it-IT" sz="800" dirty="0">
              <a:solidFill>
                <a:prstClr val="white"/>
              </a:solidFill>
              <a:latin typeface="Calibri"/>
              <a:ea typeface="MS PGothic" pitchFamily="34" charset="-128"/>
            </a:endParaRPr>
          </a:p>
        </p:txBody>
      </p:sp>
      <p:sp>
        <p:nvSpPr>
          <p:cNvPr id="110" name="CasellaDiTesto 109"/>
          <p:cNvSpPr txBox="1"/>
          <p:nvPr/>
        </p:nvSpPr>
        <p:spPr>
          <a:xfrm>
            <a:off x="9661525" y="1535114"/>
            <a:ext cx="903288" cy="554037"/>
          </a:xfrm>
          <a:prstGeom prst="rect">
            <a:avLst/>
          </a:prstGeom>
          <a:noFill/>
          <a:ln w="25400">
            <a:solidFill>
              <a:schemeClr val="accent4">
                <a:lumMod val="60000"/>
                <a:lumOff val="40000"/>
              </a:schemeClr>
            </a:solidFill>
          </a:ln>
        </p:spPr>
        <p:txBody>
          <a:bodyPr>
            <a:spAutoFit/>
          </a:bodyPr>
          <a:lstStyle/>
          <a:p>
            <a:pPr defTabSz="342900">
              <a:defRPr/>
            </a:pPr>
            <a:r>
              <a:rPr lang="it-IT" sz="1200" dirty="0" err="1">
                <a:solidFill>
                  <a:prstClr val="white"/>
                </a:solidFill>
                <a:latin typeface="Calibri"/>
                <a:ea typeface="MS PGothic" pitchFamily="34" charset="-128"/>
              </a:rPr>
              <a:t>Probiotics</a:t>
            </a:r>
            <a:endParaRPr lang="it-IT" sz="1200" dirty="0">
              <a:solidFill>
                <a:prstClr val="white"/>
              </a:solidFill>
              <a:latin typeface="Calibri"/>
              <a:ea typeface="MS PGothic" pitchFamily="34" charset="-128"/>
            </a:endParaRPr>
          </a:p>
          <a:p>
            <a:pPr defTabSz="342900">
              <a:defRPr/>
            </a:pPr>
            <a:endParaRPr lang="it-IT" dirty="0">
              <a:solidFill>
                <a:prstClr val="black"/>
              </a:solidFill>
              <a:latin typeface="Calibri"/>
              <a:ea typeface="MS PGothic" pitchFamily="34" charset="-128"/>
            </a:endParaRPr>
          </a:p>
        </p:txBody>
      </p:sp>
      <p:cxnSp>
        <p:nvCxnSpPr>
          <p:cNvPr id="114" name="Connettore 2 113"/>
          <p:cNvCxnSpPr>
            <a:stCxn id="44" idx="2"/>
          </p:cNvCxnSpPr>
          <p:nvPr/>
        </p:nvCxnSpPr>
        <p:spPr>
          <a:xfrm>
            <a:off x="2054226" y="2074864"/>
            <a:ext cx="144463" cy="1265237"/>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9" name="Connettore 2 118"/>
          <p:cNvCxnSpPr>
            <a:stCxn id="44" idx="2"/>
          </p:cNvCxnSpPr>
          <p:nvPr/>
        </p:nvCxnSpPr>
        <p:spPr>
          <a:xfrm>
            <a:off x="2054226" y="2074864"/>
            <a:ext cx="1635125" cy="1265237"/>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2" name="Connettore 2 121"/>
          <p:cNvCxnSpPr>
            <a:stCxn id="44" idx="2"/>
          </p:cNvCxnSpPr>
          <p:nvPr/>
        </p:nvCxnSpPr>
        <p:spPr>
          <a:xfrm>
            <a:off x="2054226" y="2074864"/>
            <a:ext cx="2454275" cy="1265237"/>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6" name="Connettore 2 125"/>
          <p:cNvCxnSpPr>
            <a:stCxn id="44" idx="2"/>
          </p:cNvCxnSpPr>
          <p:nvPr/>
        </p:nvCxnSpPr>
        <p:spPr>
          <a:xfrm>
            <a:off x="2054225" y="2074863"/>
            <a:ext cx="6299200" cy="1338262"/>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8" name="Connettore 2 127"/>
          <p:cNvCxnSpPr>
            <a:stCxn id="50" idx="2"/>
          </p:cNvCxnSpPr>
          <p:nvPr/>
        </p:nvCxnSpPr>
        <p:spPr>
          <a:xfrm flipH="1">
            <a:off x="2859088" y="2049464"/>
            <a:ext cx="3890962" cy="1296987"/>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0" name="Connettore 2 129"/>
          <p:cNvCxnSpPr>
            <a:stCxn id="50" idx="2"/>
          </p:cNvCxnSpPr>
          <p:nvPr/>
        </p:nvCxnSpPr>
        <p:spPr>
          <a:xfrm>
            <a:off x="6750050" y="2049463"/>
            <a:ext cx="0" cy="137001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2" name="Connettore 2 131"/>
          <p:cNvCxnSpPr>
            <a:stCxn id="50" idx="2"/>
          </p:cNvCxnSpPr>
          <p:nvPr/>
        </p:nvCxnSpPr>
        <p:spPr>
          <a:xfrm>
            <a:off x="6750050" y="2049463"/>
            <a:ext cx="1601788" cy="137001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4" name="Connettore 2 133"/>
          <p:cNvCxnSpPr>
            <a:stCxn id="50" idx="2"/>
          </p:cNvCxnSpPr>
          <p:nvPr/>
        </p:nvCxnSpPr>
        <p:spPr>
          <a:xfrm flipH="1">
            <a:off x="2170114" y="2049464"/>
            <a:ext cx="4579937" cy="1296987"/>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6" name="Connettore 2 135"/>
          <p:cNvCxnSpPr>
            <a:stCxn id="46" idx="2"/>
          </p:cNvCxnSpPr>
          <p:nvPr/>
        </p:nvCxnSpPr>
        <p:spPr>
          <a:xfrm>
            <a:off x="2882900" y="2062164"/>
            <a:ext cx="827088" cy="12922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8" name="Connettore 2 137"/>
          <p:cNvCxnSpPr>
            <a:stCxn id="46" idx="2"/>
          </p:cNvCxnSpPr>
          <p:nvPr/>
        </p:nvCxnSpPr>
        <p:spPr>
          <a:xfrm>
            <a:off x="2882900" y="2062163"/>
            <a:ext cx="4725988" cy="136525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0" name="Connettore 2 139"/>
          <p:cNvCxnSpPr>
            <a:stCxn id="46" idx="2"/>
          </p:cNvCxnSpPr>
          <p:nvPr/>
        </p:nvCxnSpPr>
        <p:spPr>
          <a:xfrm flipH="1">
            <a:off x="2228850" y="2062164"/>
            <a:ext cx="654050" cy="12731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2" name="Connettore 2 141"/>
          <p:cNvCxnSpPr>
            <a:stCxn id="47" idx="2"/>
          </p:cNvCxnSpPr>
          <p:nvPr/>
        </p:nvCxnSpPr>
        <p:spPr>
          <a:xfrm flipH="1">
            <a:off x="2868613" y="2062164"/>
            <a:ext cx="1117600" cy="1292225"/>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4" name="Connettore 2 143"/>
          <p:cNvCxnSpPr>
            <a:stCxn id="47" idx="2"/>
          </p:cNvCxnSpPr>
          <p:nvPr/>
        </p:nvCxnSpPr>
        <p:spPr>
          <a:xfrm>
            <a:off x="3986214" y="2062163"/>
            <a:ext cx="5172075" cy="1365250"/>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6" name="Connettore 2 145"/>
          <p:cNvCxnSpPr>
            <a:stCxn id="48" idx="2"/>
          </p:cNvCxnSpPr>
          <p:nvPr/>
        </p:nvCxnSpPr>
        <p:spPr>
          <a:xfrm flipH="1">
            <a:off x="3024188" y="2058988"/>
            <a:ext cx="1879600" cy="1295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0" name="Connettore 2 149"/>
          <p:cNvCxnSpPr>
            <a:stCxn id="48" idx="2"/>
          </p:cNvCxnSpPr>
          <p:nvPr/>
        </p:nvCxnSpPr>
        <p:spPr>
          <a:xfrm>
            <a:off x="4903789" y="2058989"/>
            <a:ext cx="2636837" cy="136842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2" name="Connettore 2 151"/>
          <p:cNvCxnSpPr>
            <a:stCxn id="50" idx="2"/>
          </p:cNvCxnSpPr>
          <p:nvPr/>
        </p:nvCxnSpPr>
        <p:spPr>
          <a:xfrm flipH="1">
            <a:off x="6005514" y="2049464"/>
            <a:ext cx="744537" cy="1277937"/>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4" name="Connettore 2 153"/>
          <p:cNvCxnSpPr>
            <a:stCxn id="49" idx="2"/>
          </p:cNvCxnSpPr>
          <p:nvPr/>
        </p:nvCxnSpPr>
        <p:spPr>
          <a:xfrm>
            <a:off x="5756276" y="2057401"/>
            <a:ext cx="3402013" cy="1370013"/>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56" name="Connettore 2 155"/>
          <p:cNvCxnSpPr>
            <a:stCxn id="49" idx="2"/>
          </p:cNvCxnSpPr>
          <p:nvPr/>
        </p:nvCxnSpPr>
        <p:spPr>
          <a:xfrm>
            <a:off x="5756276" y="2057400"/>
            <a:ext cx="239713" cy="1277938"/>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58" name="Connettore 2 157"/>
          <p:cNvCxnSpPr>
            <a:stCxn id="49" idx="2"/>
          </p:cNvCxnSpPr>
          <p:nvPr/>
        </p:nvCxnSpPr>
        <p:spPr>
          <a:xfrm>
            <a:off x="5756275" y="2057401"/>
            <a:ext cx="1887538" cy="1370013"/>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0" name="Connettore 2 159"/>
          <p:cNvCxnSpPr>
            <a:stCxn id="49" idx="2"/>
          </p:cNvCxnSpPr>
          <p:nvPr/>
        </p:nvCxnSpPr>
        <p:spPr>
          <a:xfrm flipH="1">
            <a:off x="3089275" y="2057400"/>
            <a:ext cx="2667000" cy="1277938"/>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2" name="Connettore 2 161"/>
          <p:cNvCxnSpPr>
            <a:stCxn id="49" idx="2"/>
          </p:cNvCxnSpPr>
          <p:nvPr/>
        </p:nvCxnSpPr>
        <p:spPr>
          <a:xfrm flipH="1">
            <a:off x="2228851" y="2057400"/>
            <a:ext cx="3527425" cy="1277938"/>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4" name="Connettore 2 163"/>
          <p:cNvCxnSpPr>
            <a:stCxn id="51" idx="2"/>
          </p:cNvCxnSpPr>
          <p:nvPr/>
        </p:nvCxnSpPr>
        <p:spPr>
          <a:xfrm flipH="1">
            <a:off x="7643813" y="2078038"/>
            <a:ext cx="146050" cy="12763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6" name="Connettore 2 165"/>
          <p:cNvCxnSpPr>
            <a:stCxn id="51" idx="2"/>
          </p:cNvCxnSpPr>
          <p:nvPr/>
        </p:nvCxnSpPr>
        <p:spPr>
          <a:xfrm flipH="1">
            <a:off x="6108701" y="2078038"/>
            <a:ext cx="1681163" cy="12573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8" name="Connettore 2 167"/>
          <p:cNvCxnSpPr>
            <a:stCxn id="51" idx="2"/>
          </p:cNvCxnSpPr>
          <p:nvPr/>
        </p:nvCxnSpPr>
        <p:spPr>
          <a:xfrm>
            <a:off x="7789864" y="2078039"/>
            <a:ext cx="1368425" cy="13493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0" name="Connettore 2 169"/>
          <p:cNvCxnSpPr>
            <a:stCxn id="108" idx="2"/>
          </p:cNvCxnSpPr>
          <p:nvPr/>
        </p:nvCxnSpPr>
        <p:spPr>
          <a:xfrm flipH="1">
            <a:off x="7731126" y="2124075"/>
            <a:ext cx="1254125" cy="13033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2" name="Connettore 2 171"/>
          <p:cNvCxnSpPr>
            <a:stCxn id="108" idx="2"/>
          </p:cNvCxnSpPr>
          <p:nvPr/>
        </p:nvCxnSpPr>
        <p:spPr>
          <a:xfrm flipH="1">
            <a:off x="6962776" y="2124075"/>
            <a:ext cx="2022475" cy="13033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4" name="Connettore 2 173"/>
          <p:cNvCxnSpPr>
            <a:stCxn id="108" idx="2"/>
          </p:cNvCxnSpPr>
          <p:nvPr/>
        </p:nvCxnSpPr>
        <p:spPr>
          <a:xfrm flipH="1">
            <a:off x="3024188" y="2124076"/>
            <a:ext cx="5961062" cy="123031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6" name="Connettore 2 175"/>
          <p:cNvCxnSpPr>
            <a:stCxn id="108" idx="2"/>
          </p:cNvCxnSpPr>
          <p:nvPr/>
        </p:nvCxnSpPr>
        <p:spPr>
          <a:xfrm flipH="1">
            <a:off x="2228850" y="2124076"/>
            <a:ext cx="6756400" cy="121126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0" name="Connettore 2 179"/>
          <p:cNvCxnSpPr>
            <a:stCxn id="110" idx="2"/>
          </p:cNvCxnSpPr>
          <p:nvPr/>
        </p:nvCxnSpPr>
        <p:spPr>
          <a:xfrm flipH="1">
            <a:off x="5305425" y="2089151"/>
            <a:ext cx="4808538" cy="1338263"/>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938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2564904"/>
            <a:ext cx="8229600" cy="1540764"/>
          </a:xfrm>
        </p:spPr>
        <p:txBody>
          <a:bodyPr/>
          <a:lstStyle/>
          <a:p>
            <a:pPr algn="ctr"/>
            <a:r>
              <a:rPr lang="en-US" dirty="0">
                <a:latin typeface="Comic Sans MS" panose="030F0702030302020204" pitchFamily="66" charset="0"/>
              </a:rPr>
              <a:t>There are currently no drugs approved for the treatment of NAFLD.</a:t>
            </a:r>
            <a:endParaRPr lang="it-IT" dirty="0">
              <a:latin typeface="Comic Sans MS" panose="030F0702030302020204" pitchFamily="66" charset="0"/>
            </a:endParaRPr>
          </a:p>
        </p:txBody>
      </p:sp>
    </p:spTree>
    <p:extLst>
      <p:ext uri="{BB962C8B-B14F-4D97-AF65-F5344CB8AC3E}">
        <p14:creationId xmlns:p14="http://schemas.microsoft.com/office/powerpoint/2010/main" val="4503412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C02DE83-D9C9-418D-AADE-D8724EAFCD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4108" y="0"/>
            <a:ext cx="349304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54" name="Rectangle 53">
            <a:extLst>
              <a:ext uri="{FF2B5EF4-FFF2-40B4-BE49-F238E27FC236}">
                <a16:creationId xmlns:a16="http://schemas.microsoft.com/office/drawing/2014/main" id="{6722C7E4-9B6F-42C7-973D-BCD39710DC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090108" cy="6858000"/>
          </a:xfrm>
          <a:prstGeom prst="rect">
            <a:avLst/>
          </a:prstGeom>
          <a:solidFill>
            <a:srgbClr val="5959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47" name="Segnaposto contenuto 2">
            <a:extLst>
              <a:ext uri="{FF2B5EF4-FFF2-40B4-BE49-F238E27FC236}">
                <a16:creationId xmlns:a16="http://schemas.microsoft.com/office/drawing/2014/main" id="{738FD627-0F35-4C71-B889-194E368C7725}"/>
              </a:ext>
            </a:extLst>
          </p:cNvPr>
          <p:cNvSpPr>
            <a:spLocks noGrp="1"/>
          </p:cNvSpPr>
          <p:nvPr>
            <p:ph idx="1"/>
          </p:nvPr>
        </p:nvSpPr>
        <p:spPr>
          <a:xfrm>
            <a:off x="6451655" y="1111754"/>
            <a:ext cx="3793047" cy="4628275"/>
          </a:xfrm>
          <a:solidFill>
            <a:schemeClr val="accent2">
              <a:lumMod val="20000"/>
              <a:lumOff val="80000"/>
            </a:schemeClr>
          </a:solidFill>
        </p:spPr>
        <p:txBody>
          <a:bodyPr vert="horz" wrap="square" lIns="91440" tIns="45720" rIns="91440" bIns="45720" numCol="1" rtlCol="0" anchor="ctr" anchorCtr="0" compatLnSpc="1">
            <a:prstTxWarp prst="textNoShape">
              <a:avLst/>
            </a:prstTxWarp>
            <a:normAutofit lnSpcReduction="10000"/>
          </a:bodyPr>
          <a:lstStyle/>
          <a:p>
            <a:pPr indent="-228600" defTabSz="914400" eaLnBrk="1" hangingPunct="1">
              <a:buFont typeface="Arial" panose="020B0604020202020204" pitchFamily="34" charset="0"/>
              <a:buChar char="•"/>
            </a:pPr>
            <a:endParaRPr lang="en-US" sz="1800" dirty="0">
              <a:solidFill>
                <a:schemeClr val="tx1">
                  <a:lumMod val="85000"/>
                  <a:lumOff val="15000"/>
                </a:schemeClr>
              </a:solidFill>
            </a:endParaRPr>
          </a:p>
          <a:p>
            <a:pPr marL="0" indent="0" defTabSz="914400" eaLnBrk="1" hangingPunct="1">
              <a:buNone/>
            </a:pPr>
            <a:r>
              <a:rPr lang="en-US" sz="1800" dirty="0">
                <a:solidFill>
                  <a:schemeClr val="tx1">
                    <a:lumMod val="85000"/>
                    <a:lumOff val="15000"/>
                  </a:schemeClr>
                </a:solidFill>
              </a:rPr>
              <a:t>The drug therapies in the pipeline for the treatment of NASH can be classified into:</a:t>
            </a:r>
          </a:p>
          <a:p>
            <a:pPr indent="-228600" defTabSz="914400" eaLnBrk="1" hangingPunct="1">
              <a:buFont typeface="Arial" panose="020B0604020202020204" pitchFamily="34" charset="0"/>
              <a:buChar char="•"/>
            </a:pPr>
            <a:endParaRPr lang="en-US" sz="1800" dirty="0">
              <a:solidFill>
                <a:schemeClr val="tx1">
                  <a:lumMod val="85000"/>
                  <a:lumOff val="15000"/>
                </a:schemeClr>
              </a:solidFill>
            </a:endParaRPr>
          </a:p>
          <a:p>
            <a:pPr marL="800100" lvl="1" indent="-228600" defTabSz="914400" eaLnBrk="1" hangingPunct="1">
              <a:buFont typeface="Arial" panose="020B0604020202020204" pitchFamily="34" charset="0"/>
              <a:buChar char="•"/>
            </a:pPr>
            <a:r>
              <a:rPr lang="en-US" dirty="0">
                <a:solidFill>
                  <a:schemeClr val="tx1">
                    <a:lumMod val="85000"/>
                    <a:lumOff val="15000"/>
                  </a:schemeClr>
                </a:solidFill>
              </a:rPr>
              <a:t>Therapies that target metabolic alterations that play a pathogenic role in the disease, such as insulin resistance and de novo lipogenesis.</a:t>
            </a:r>
          </a:p>
          <a:p>
            <a:pPr marL="800100" lvl="1" indent="-228600" defTabSz="914400" eaLnBrk="1" hangingPunct="1">
              <a:buFont typeface="Arial" panose="020B0604020202020204" pitchFamily="34" charset="0"/>
              <a:buChar char="•"/>
            </a:pPr>
            <a:endParaRPr lang="en-US" dirty="0">
              <a:solidFill>
                <a:schemeClr val="tx1">
                  <a:lumMod val="85000"/>
                  <a:lumOff val="15000"/>
                </a:schemeClr>
              </a:solidFill>
            </a:endParaRPr>
          </a:p>
          <a:p>
            <a:pPr marL="800100" lvl="1" indent="-228600" defTabSz="914400" eaLnBrk="1" hangingPunct="1">
              <a:buFont typeface="Arial" panose="020B0604020202020204" pitchFamily="34" charset="0"/>
              <a:buChar char="•"/>
            </a:pPr>
            <a:r>
              <a:rPr lang="en-US" dirty="0">
                <a:solidFill>
                  <a:schemeClr val="tx1">
                    <a:lumMod val="85000"/>
                    <a:lumOff val="15000"/>
                  </a:schemeClr>
                </a:solidFill>
              </a:rPr>
              <a:t>Therapies that target the downstream processes, such as oxidative stress, apoptosis, inflammation and fibrosis</a:t>
            </a:r>
            <a:endParaRPr lang="en-US" sz="1200" dirty="0">
              <a:solidFill>
                <a:schemeClr val="tx1">
                  <a:lumMod val="85000"/>
                  <a:lumOff val="15000"/>
                </a:schemeClr>
              </a:solidFill>
            </a:endParaRPr>
          </a:p>
          <a:p>
            <a:pPr marL="0" indent="0" defTabSz="914400" eaLnBrk="1" hangingPunct="1">
              <a:buNone/>
            </a:pPr>
            <a:r>
              <a:rPr lang="en-US" sz="1200" dirty="0">
                <a:solidFill>
                  <a:schemeClr val="tx1">
                    <a:lumMod val="85000"/>
                    <a:lumOff val="15000"/>
                  </a:schemeClr>
                </a:solidFill>
              </a:rPr>
              <a:t> </a:t>
            </a:r>
          </a:p>
          <a:p>
            <a:pPr indent="-228600" defTabSz="914400" eaLnBrk="1" hangingPunct="1">
              <a:buFont typeface="Arial" panose="020B0604020202020204" pitchFamily="34" charset="0"/>
              <a:buChar char="•"/>
            </a:pPr>
            <a:endParaRPr lang="en-US" sz="1200" dirty="0">
              <a:solidFill>
                <a:schemeClr val="tx1">
                  <a:lumMod val="85000"/>
                  <a:lumOff val="15000"/>
                </a:schemeClr>
              </a:solidFill>
            </a:endParaRPr>
          </a:p>
        </p:txBody>
      </p:sp>
      <p:sp>
        <p:nvSpPr>
          <p:cNvPr id="4" name="CasellaDiTesto 3">
            <a:extLst>
              <a:ext uri="{FF2B5EF4-FFF2-40B4-BE49-F238E27FC236}">
                <a16:creationId xmlns:a16="http://schemas.microsoft.com/office/drawing/2014/main" id="{EC8D6C9C-A57C-4839-8052-4AA065527E68}"/>
              </a:ext>
            </a:extLst>
          </p:cNvPr>
          <p:cNvSpPr txBox="1"/>
          <p:nvPr/>
        </p:nvSpPr>
        <p:spPr>
          <a:xfrm>
            <a:off x="2949873" y="3050435"/>
            <a:ext cx="2790265" cy="757130"/>
          </a:xfrm>
          <a:prstGeom prst="rect">
            <a:avLst/>
          </a:prstGeom>
          <a:ln w="25400" cap="sq">
            <a:solidFill>
              <a:srgbClr val="FFFFFF"/>
            </a:solidFill>
            <a:miter lim="800000"/>
          </a:ln>
        </p:spPr>
        <p:txBody>
          <a:bodyPr vert="horz" lIns="91440" tIns="45720" rIns="91440" bIns="45720" rtlCol="0" anchor="ctr">
            <a:normAutofit fontScale="92500" lnSpcReduction="20000"/>
          </a:bodyPr>
          <a:lstStyle/>
          <a:p>
            <a:pPr algn="ctr" defTabSz="914400" fontAlgn="base">
              <a:lnSpc>
                <a:spcPct val="90000"/>
              </a:lnSpc>
              <a:spcBef>
                <a:spcPct val="0"/>
              </a:spcBef>
              <a:spcAft>
                <a:spcPts val="600"/>
              </a:spcAft>
            </a:pPr>
            <a:r>
              <a:rPr lang="en-US" sz="2200" dirty="0">
                <a:solidFill>
                  <a:srgbClr val="FFFFFF"/>
                </a:solidFill>
                <a:latin typeface="Calibri Light"/>
              </a:rPr>
              <a:t>Future drugs for the treatment of NAFLD/NASH</a:t>
            </a:r>
          </a:p>
        </p:txBody>
      </p:sp>
    </p:spTree>
    <p:extLst>
      <p:ext uri="{BB962C8B-B14F-4D97-AF65-F5344CB8AC3E}">
        <p14:creationId xmlns:p14="http://schemas.microsoft.com/office/powerpoint/2010/main" val="2018892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uppo 14">
            <a:extLst>
              <a:ext uri="{FF2B5EF4-FFF2-40B4-BE49-F238E27FC236}">
                <a16:creationId xmlns:a16="http://schemas.microsoft.com/office/drawing/2014/main" id="{E8B159DF-0299-4A47-8CCC-D97FBFE6C9EE}"/>
              </a:ext>
            </a:extLst>
          </p:cNvPr>
          <p:cNvGrpSpPr>
            <a:grpSpLocks/>
          </p:cNvGrpSpPr>
          <p:nvPr/>
        </p:nvGrpSpPr>
        <p:grpSpPr bwMode="auto">
          <a:xfrm>
            <a:off x="2562225" y="692151"/>
            <a:ext cx="7056438" cy="5883275"/>
            <a:chOff x="1115616" y="506884"/>
            <a:chExt cx="7056437" cy="5883275"/>
          </a:xfrm>
        </p:grpSpPr>
        <p:grpSp>
          <p:nvGrpSpPr>
            <p:cNvPr id="3076" name="Gruppo 3">
              <a:extLst>
                <a:ext uri="{FF2B5EF4-FFF2-40B4-BE49-F238E27FC236}">
                  <a16:creationId xmlns:a16="http://schemas.microsoft.com/office/drawing/2014/main" id="{BB9577B6-6D08-4D91-8567-1ABEB3582A97}"/>
                </a:ext>
              </a:extLst>
            </p:cNvPr>
            <p:cNvGrpSpPr>
              <a:grpSpLocks/>
            </p:cNvGrpSpPr>
            <p:nvPr/>
          </p:nvGrpSpPr>
          <p:grpSpPr bwMode="auto">
            <a:xfrm>
              <a:off x="1115616" y="506884"/>
              <a:ext cx="7056437" cy="5883275"/>
              <a:chOff x="1042986" y="490338"/>
              <a:chExt cx="7056437" cy="5883275"/>
            </a:xfrm>
          </p:grpSpPr>
          <p:pic>
            <p:nvPicPr>
              <p:cNvPr id="3080" name="Picture 2">
                <a:extLst>
                  <a:ext uri="{FF2B5EF4-FFF2-40B4-BE49-F238E27FC236}">
                    <a16:creationId xmlns:a16="http://schemas.microsoft.com/office/drawing/2014/main" id="{02F5BBFA-5170-41E1-BF86-013C8EDB1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6" y="490338"/>
                <a:ext cx="7056437"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arrotondato 2">
                <a:extLst>
                  <a:ext uri="{FF2B5EF4-FFF2-40B4-BE49-F238E27FC236}">
                    <a16:creationId xmlns:a16="http://schemas.microsoft.com/office/drawing/2014/main" id="{0ADF2FC6-AC4E-4D15-813B-D336A1433BEB}"/>
                  </a:ext>
                </a:extLst>
              </p:cNvPr>
              <p:cNvSpPr/>
              <p:nvPr/>
            </p:nvSpPr>
            <p:spPr>
              <a:xfrm>
                <a:off x="6659560" y="1701601"/>
                <a:ext cx="649288"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6" name="Rettangolo arrotondato 5">
                <a:extLst>
                  <a:ext uri="{FF2B5EF4-FFF2-40B4-BE49-F238E27FC236}">
                    <a16:creationId xmlns:a16="http://schemas.microsoft.com/office/drawing/2014/main" id="{82339A4A-1D0A-420A-8E75-E8950A3BC852}"/>
                  </a:ext>
                </a:extLst>
              </p:cNvPr>
              <p:cNvSpPr/>
              <p:nvPr/>
            </p:nvSpPr>
            <p:spPr>
              <a:xfrm>
                <a:off x="6659560" y="3717726"/>
                <a:ext cx="649288" cy="2873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0" name="Rettangolo arrotondato 9">
                <a:extLst>
                  <a:ext uri="{FF2B5EF4-FFF2-40B4-BE49-F238E27FC236}">
                    <a16:creationId xmlns:a16="http://schemas.microsoft.com/office/drawing/2014/main" id="{B84C431D-392B-45FD-A34C-A74486224609}"/>
                  </a:ext>
                </a:extLst>
              </p:cNvPr>
              <p:cNvSpPr/>
              <p:nvPr/>
            </p:nvSpPr>
            <p:spPr>
              <a:xfrm>
                <a:off x="6659560" y="5373488"/>
                <a:ext cx="649288" cy="287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2" name="Rettangolo arrotondato 11">
                <a:extLst>
                  <a:ext uri="{FF2B5EF4-FFF2-40B4-BE49-F238E27FC236}">
                    <a16:creationId xmlns:a16="http://schemas.microsoft.com/office/drawing/2014/main" id="{01439ABB-E88C-43BC-A665-AF9CF79B9467}"/>
                  </a:ext>
                </a:extLst>
              </p:cNvPr>
              <p:cNvSpPr/>
              <p:nvPr/>
            </p:nvSpPr>
            <p:spPr>
              <a:xfrm>
                <a:off x="6659560" y="5694163"/>
                <a:ext cx="325438"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grpSp>
        <p:sp>
          <p:nvSpPr>
            <p:cNvPr id="13" name="Ovale 12">
              <a:extLst>
                <a:ext uri="{FF2B5EF4-FFF2-40B4-BE49-F238E27FC236}">
                  <a16:creationId xmlns:a16="http://schemas.microsoft.com/office/drawing/2014/main" id="{FB55138A-B4A8-49BE-AF65-64628BFDE758}"/>
                </a:ext>
              </a:extLst>
            </p:cNvPr>
            <p:cNvSpPr/>
            <p:nvPr/>
          </p:nvSpPr>
          <p:spPr>
            <a:xfrm>
              <a:off x="6697265" y="4380384"/>
              <a:ext cx="360363" cy="2873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4" name="Rettangolo 13">
              <a:extLst>
                <a:ext uri="{FF2B5EF4-FFF2-40B4-BE49-F238E27FC236}">
                  <a16:creationId xmlns:a16="http://schemas.microsoft.com/office/drawing/2014/main" id="{4C476FD5-FA29-4918-AAB5-B24F8F476F1B}"/>
                </a:ext>
              </a:extLst>
            </p:cNvPr>
            <p:cNvSpPr/>
            <p:nvPr/>
          </p:nvSpPr>
          <p:spPr>
            <a:xfrm>
              <a:off x="6697265" y="4699472"/>
              <a:ext cx="647700" cy="28733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sp>
          <p:nvSpPr>
            <p:cNvPr id="16" name="Rettangolo 15">
              <a:extLst>
                <a:ext uri="{FF2B5EF4-FFF2-40B4-BE49-F238E27FC236}">
                  <a16:creationId xmlns:a16="http://schemas.microsoft.com/office/drawing/2014/main" id="{9B5A712A-A58F-42DA-B702-B475A575D744}"/>
                </a:ext>
              </a:extLst>
            </p:cNvPr>
            <p:cNvSpPr/>
            <p:nvPr/>
          </p:nvSpPr>
          <p:spPr>
            <a:xfrm>
              <a:off x="6732190" y="2005484"/>
              <a:ext cx="649288" cy="28733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Arial"/>
                <a:cs typeface="Arial"/>
              </a:endParaRPr>
            </a:p>
          </p:txBody>
        </p:sp>
      </p:grpSp>
      <p:sp>
        <p:nvSpPr>
          <p:cNvPr id="3075" name="CasellaDiTesto 1">
            <a:extLst>
              <a:ext uri="{FF2B5EF4-FFF2-40B4-BE49-F238E27FC236}">
                <a16:creationId xmlns:a16="http://schemas.microsoft.com/office/drawing/2014/main" id="{7C01BE4A-FD3C-4F4E-AD00-2687B325BB99}"/>
              </a:ext>
            </a:extLst>
          </p:cNvPr>
          <p:cNvSpPr txBox="1">
            <a:spLocks noChangeArrowheads="1"/>
          </p:cNvSpPr>
          <p:nvPr/>
        </p:nvSpPr>
        <p:spPr bwMode="auto">
          <a:xfrm>
            <a:off x="4038600" y="188913"/>
            <a:ext cx="4103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buNone/>
            </a:pPr>
            <a:r>
              <a:rPr lang="it-IT" altLang="it-IT" sz="1800" b="1">
                <a:solidFill>
                  <a:srgbClr val="FF0000"/>
                </a:solidFill>
                <a:ea typeface="MS PGothic" panose="020B0600070205080204" pitchFamily="34" charset="-128"/>
              </a:rPr>
              <a:t>PREVALENCE OF NAFLD</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691858503"/>
              </p:ext>
            </p:extLst>
          </p:nvPr>
        </p:nvGraphicFramePr>
        <p:xfrm>
          <a:off x="2423592" y="1484784"/>
          <a:ext cx="7344816" cy="3789680"/>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tblGrid>
              <a:tr h="370840">
                <a:tc>
                  <a:txBody>
                    <a:bodyPr/>
                    <a:lstStyle/>
                    <a:p>
                      <a:r>
                        <a:rPr lang="it-IT" sz="1600" dirty="0" err="1">
                          <a:solidFill>
                            <a:schemeClr val="bg2"/>
                          </a:solidFill>
                          <a:effectLst/>
                        </a:rPr>
                        <a:t>Therapeutic</a:t>
                      </a:r>
                      <a:r>
                        <a:rPr lang="it-IT" sz="1600" dirty="0">
                          <a:solidFill>
                            <a:schemeClr val="bg2"/>
                          </a:solidFill>
                          <a:effectLst/>
                        </a:rPr>
                        <a:t> benefits</a:t>
                      </a:r>
                    </a:p>
                  </a:txBody>
                  <a:tcPr/>
                </a:tc>
                <a:tc>
                  <a:txBody>
                    <a:bodyPr/>
                    <a:lstStyle/>
                    <a:p>
                      <a:r>
                        <a:rPr lang="it-IT" sz="1600" dirty="0" err="1">
                          <a:solidFill>
                            <a:schemeClr val="bg2"/>
                          </a:solidFill>
                          <a:effectLst/>
                        </a:rPr>
                        <a:t>Type</a:t>
                      </a:r>
                      <a:r>
                        <a:rPr lang="it-IT" sz="1600" dirty="0">
                          <a:solidFill>
                            <a:schemeClr val="bg2"/>
                          </a:solidFill>
                          <a:effectLst/>
                        </a:rPr>
                        <a:t> of </a:t>
                      </a:r>
                      <a:r>
                        <a:rPr lang="it-IT" sz="1600" dirty="0" err="1">
                          <a:solidFill>
                            <a:schemeClr val="bg2"/>
                          </a:solidFill>
                          <a:effectLst/>
                        </a:rPr>
                        <a:t>intervention</a:t>
                      </a:r>
                      <a:r>
                        <a:rPr lang="it-IT" sz="1600" dirty="0">
                          <a:solidFill>
                            <a:schemeClr val="bg2"/>
                          </a:solidFill>
                          <a:effectLst/>
                        </a:rPr>
                        <a:t> / </a:t>
                      </a:r>
                      <a:r>
                        <a:rPr lang="it-IT" sz="1600" dirty="0" err="1">
                          <a:solidFill>
                            <a:schemeClr val="bg2"/>
                          </a:solidFill>
                          <a:effectLst/>
                        </a:rPr>
                        <a:t>drug</a:t>
                      </a:r>
                      <a:endParaRPr lang="it-IT" sz="1600" dirty="0">
                        <a:solidFill>
                          <a:schemeClr val="bg2"/>
                        </a:solidFill>
                        <a:effectLst/>
                      </a:endParaRPr>
                    </a:p>
                  </a:txBody>
                  <a:tcPr/>
                </a:tc>
                <a:extLst>
                  <a:ext uri="{0D108BD9-81ED-4DB2-BD59-A6C34878D82A}">
                    <a16:rowId xmlns:a16="http://schemas.microsoft.com/office/drawing/2014/main" val="10000"/>
                  </a:ext>
                </a:extLst>
              </a:tr>
              <a:tr h="370840">
                <a:tc>
                  <a:txBody>
                    <a:bodyPr/>
                    <a:lstStyle/>
                    <a:p>
                      <a:endParaRPr lang="it-IT"/>
                    </a:p>
                  </a:txBody>
                  <a:tcPr/>
                </a:tc>
                <a:tc>
                  <a:txBody>
                    <a:bodyPr/>
                    <a:lstStyle/>
                    <a:p>
                      <a:endParaRPr lang="it-IT" dirty="0"/>
                    </a:p>
                  </a:txBody>
                  <a:tcPr/>
                </a:tc>
                <a:extLst>
                  <a:ext uri="{0D108BD9-81ED-4DB2-BD59-A6C34878D82A}">
                    <a16:rowId xmlns:a16="http://schemas.microsoft.com/office/drawing/2014/main" val="10001"/>
                  </a:ext>
                </a:extLst>
              </a:tr>
              <a:tr h="370840">
                <a:tc>
                  <a:txBody>
                    <a:bodyPr/>
                    <a:lstStyle/>
                    <a:p>
                      <a:r>
                        <a:rPr lang="it-IT" sz="1600" dirty="0" err="1"/>
                        <a:t>Proven</a:t>
                      </a:r>
                      <a:r>
                        <a:rPr lang="it-IT" sz="1600" dirty="0"/>
                        <a:t> benefits to NAFLD and CVD</a:t>
                      </a:r>
                    </a:p>
                    <a:p>
                      <a:endParaRPr lang="it-IT" sz="1600" dirty="0"/>
                    </a:p>
                  </a:txBody>
                  <a:tcPr/>
                </a:tc>
                <a:tc>
                  <a:txBody>
                    <a:bodyPr/>
                    <a:lstStyle/>
                    <a:p>
                      <a:r>
                        <a:rPr lang="it-IT" sz="1600" dirty="0" err="1"/>
                        <a:t>Weight</a:t>
                      </a:r>
                      <a:r>
                        <a:rPr lang="it-IT" sz="1600" dirty="0"/>
                        <a:t> </a:t>
                      </a:r>
                      <a:r>
                        <a:rPr lang="it-IT" sz="1600" dirty="0" err="1"/>
                        <a:t>loss</a:t>
                      </a:r>
                      <a:r>
                        <a:rPr lang="it-IT" sz="1600" dirty="0"/>
                        <a:t>, </a:t>
                      </a:r>
                      <a:r>
                        <a:rPr lang="it-IT" sz="1600" dirty="0" err="1"/>
                        <a:t>increased</a:t>
                      </a:r>
                      <a:r>
                        <a:rPr lang="it-IT" sz="1600" baseline="0" dirty="0"/>
                        <a:t> </a:t>
                      </a:r>
                      <a:r>
                        <a:rPr lang="it-IT" sz="1600" baseline="0" dirty="0" err="1"/>
                        <a:t>physical</a:t>
                      </a:r>
                      <a:r>
                        <a:rPr lang="it-IT" sz="1600" baseline="0" dirty="0"/>
                        <a:t> </a:t>
                      </a:r>
                      <a:r>
                        <a:rPr lang="it-IT" sz="1600" baseline="0" dirty="0" err="1"/>
                        <a:t>activity</a:t>
                      </a:r>
                      <a:endParaRPr lang="it-IT" sz="1600" dirty="0"/>
                    </a:p>
                  </a:txBody>
                  <a:tcPr/>
                </a:tc>
                <a:extLst>
                  <a:ext uri="{0D108BD9-81ED-4DB2-BD59-A6C34878D82A}">
                    <a16:rowId xmlns:a16="http://schemas.microsoft.com/office/drawing/2014/main" val="10002"/>
                  </a:ext>
                </a:extLst>
              </a:tr>
              <a:tr h="370840">
                <a:tc>
                  <a:txBody>
                    <a:bodyPr/>
                    <a:lstStyle/>
                    <a:p>
                      <a:r>
                        <a:rPr lang="it-IT" sz="1600" dirty="0" err="1"/>
                        <a:t>Proven</a:t>
                      </a:r>
                      <a:r>
                        <a:rPr lang="it-IT" sz="1600" dirty="0"/>
                        <a:t> benefits to CVD and </a:t>
                      </a:r>
                      <a:r>
                        <a:rPr lang="it-IT" sz="1600" dirty="0" err="1"/>
                        <a:t>possible</a:t>
                      </a:r>
                      <a:r>
                        <a:rPr lang="it-IT" sz="1600" dirty="0"/>
                        <a:t> benefits to NAFLD</a:t>
                      </a:r>
                    </a:p>
                    <a:p>
                      <a:endParaRPr lang="it-IT" sz="1600" dirty="0"/>
                    </a:p>
                  </a:txBody>
                  <a:tcPr/>
                </a:tc>
                <a:tc>
                  <a:txBody>
                    <a:bodyPr/>
                    <a:lstStyle/>
                    <a:p>
                      <a:r>
                        <a:rPr lang="it-IT" sz="1600" dirty="0" err="1"/>
                        <a:t>Statins</a:t>
                      </a:r>
                      <a:r>
                        <a:rPr lang="it-IT" sz="1600" dirty="0"/>
                        <a:t>, </a:t>
                      </a:r>
                      <a:r>
                        <a:rPr lang="it-IT" sz="1600"/>
                        <a:t>Fibrates</a:t>
                      </a:r>
                      <a:endParaRPr lang="it-IT" sz="1600" dirty="0"/>
                    </a:p>
                  </a:txBody>
                  <a:tcPr/>
                </a:tc>
                <a:extLst>
                  <a:ext uri="{0D108BD9-81ED-4DB2-BD59-A6C34878D82A}">
                    <a16:rowId xmlns:a16="http://schemas.microsoft.com/office/drawing/2014/main" val="10003"/>
                  </a:ext>
                </a:extLst>
              </a:tr>
              <a:tr h="370840">
                <a:tc>
                  <a:txBody>
                    <a:bodyPr/>
                    <a:lstStyle/>
                    <a:p>
                      <a:r>
                        <a:rPr lang="it-IT" sz="1600" dirty="0" err="1"/>
                        <a:t>Possible</a:t>
                      </a:r>
                      <a:r>
                        <a:rPr lang="it-IT" sz="1600" dirty="0"/>
                        <a:t> benefits to NAFLD and CVD</a:t>
                      </a:r>
                    </a:p>
                    <a:p>
                      <a:endParaRPr lang="it-IT" sz="1600" dirty="0"/>
                    </a:p>
                  </a:txBody>
                  <a:tcPr/>
                </a:tc>
                <a:tc>
                  <a:txBody>
                    <a:bodyPr/>
                    <a:lstStyle/>
                    <a:p>
                      <a:r>
                        <a:rPr lang="it-IT" sz="1600" dirty="0" err="1"/>
                        <a:t>Metformin</a:t>
                      </a:r>
                      <a:r>
                        <a:rPr lang="it-IT" sz="1600" dirty="0"/>
                        <a:t>, Omega-3 </a:t>
                      </a:r>
                      <a:r>
                        <a:rPr lang="it-IT" sz="1600" dirty="0" err="1"/>
                        <a:t>fatty</a:t>
                      </a:r>
                      <a:r>
                        <a:rPr lang="it-IT" sz="1600" dirty="0"/>
                        <a:t> </a:t>
                      </a:r>
                      <a:r>
                        <a:rPr lang="it-IT" sz="1600" dirty="0" err="1"/>
                        <a:t>acids</a:t>
                      </a:r>
                      <a:r>
                        <a:rPr lang="it-IT" sz="1600" dirty="0"/>
                        <a:t>, </a:t>
                      </a:r>
                      <a:r>
                        <a:rPr lang="it-IT" sz="1600" dirty="0" err="1"/>
                        <a:t>Ezetimibe</a:t>
                      </a:r>
                      <a:endParaRPr lang="it-IT" sz="1600" dirty="0"/>
                    </a:p>
                  </a:txBody>
                  <a:tcPr/>
                </a:tc>
                <a:extLst>
                  <a:ext uri="{0D108BD9-81ED-4DB2-BD59-A6C34878D82A}">
                    <a16:rowId xmlns:a16="http://schemas.microsoft.com/office/drawing/2014/main" val="10004"/>
                  </a:ext>
                </a:extLst>
              </a:tr>
              <a:tr h="370840">
                <a:tc>
                  <a:txBody>
                    <a:bodyPr/>
                    <a:lstStyle/>
                    <a:p>
                      <a:r>
                        <a:rPr lang="it-IT" sz="1600" dirty="0" err="1"/>
                        <a:t>Possible</a:t>
                      </a:r>
                      <a:r>
                        <a:rPr lang="it-IT" sz="1600" dirty="0"/>
                        <a:t> benefits to NAFLD </a:t>
                      </a:r>
                      <a:r>
                        <a:rPr lang="it-IT" sz="1600" dirty="0" err="1"/>
                        <a:t>but</a:t>
                      </a:r>
                      <a:r>
                        <a:rPr lang="it-IT" sz="1600" dirty="0"/>
                        <a:t> </a:t>
                      </a:r>
                      <a:r>
                        <a:rPr lang="it-IT" sz="1600" dirty="0" err="1"/>
                        <a:t>not</a:t>
                      </a:r>
                      <a:r>
                        <a:rPr lang="it-IT" sz="1600" dirty="0"/>
                        <a:t> to CVD</a:t>
                      </a:r>
                    </a:p>
                  </a:txBody>
                  <a:tcPr/>
                </a:tc>
                <a:tc>
                  <a:txBody>
                    <a:bodyPr/>
                    <a:lstStyle/>
                    <a:p>
                      <a:r>
                        <a:rPr lang="it-IT" sz="1600" dirty="0" err="1"/>
                        <a:t>Pioglitazone</a:t>
                      </a:r>
                      <a:r>
                        <a:rPr lang="it-IT" sz="1600" dirty="0"/>
                        <a:t>, </a:t>
                      </a:r>
                      <a:r>
                        <a:rPr lang="it-IT" sz="1600" dirty="0" err="1"/>
                        <a:t>vitamin</a:t>
                      </a:r>
                      <a:r>
                        <a:rPr lang="it-IT" sz="1600" dirty="0"/>
                        <a:t> E, </a:t>
                      </a:r>
                      <a:r>
                        <a:rPr lang="it-IT" sz="1600" dirty="0" err="1"/>
                        <a:t>Sylimarin</a:t>
                      </a:r>
                      <a:r>
                        <a:rPr lang="it-IT" sz="1600" dirty="0"/>
                        <a:t>, </a:t>
                      </a:r>
                      <a:r>
                        <a:rPr lang="it-IT" sz="1600" dirty="0" err="1"/>
                        <a:t>Polyphenols</a:t>
                      </a:r>
                      <a:r>
                        <a:rPr lang="it-IT" sz="1600" dirty="0"/>
                        <a:t>, </a:t>
                      </a:r>
                      <a:r>
                        <a:rPr lang="it-IT" sz="1600" dirty="0" err="1"/>
                        <a:t>vitamin</a:t>
                      </a:r>
                      <a:r>
                        <a:rPr lang="it-IT" sz="1600" dirty="0"/>
                        <a:t> D</a:t>
                      </a:r>
                    </a:p>
                  </a:txBody>
                  <a:tcPr/>
                </a:tc>
                <a:extLst>
                  <a:ext uri="{0D108BD9-81ED-4DB2-BD59-A6C34878D82A}">
                    <a16:rowId xmlns:a16="http://schemas.microsoft.com/office/drawing/2014/main" val="10005"/>
                  </a:ext>
                </a:extLst>
              </a:tr>
            </a:tbl>
          </a:graphicData>
        </a:graphic>
      </p:graphicFrame>
      <p:sp>
        <p:nvSpPr>
          <p:cNvPr id="3" name="CasellaDiTesto 2"/>
          <p:cNvSpPr txBox="1"/>
          <p:nvPr/>
        </p:nvSpPr>
        <p:spPr>
          <a:xfrm>
            <a:off x="2063552" y="548681"/>
            <a:ext cx="8064896" cy="461665"/>
          </a:xfrm>
          <a:prstGeom prst="rect">
            <a:avLst/>
          </a:prstGeom>
          <a:noFill/>
        </p:spPr>
        <p:txBody>
          <a:bodyPr wrap="square" rtlCol="0">
            <a:spAutoFit/>
          </a:bodyPr>
          <a:lstStyle/>
          <a:p>
            <a:pPr defTabSz="914400" eaLnBrk="0" fontAlgn="base" hangingPunct="0">
              <a:spcBef>
                <a:spcPct val="0"/>
              </a:spcBef>
              <a:spcAft>
                <a:spcPct val="0"/>
              </a:spcAft>
              <a:defRPr/>
            </a:pPr>
            <a:r>
              <a:rPr lang="it-IT" sz="2400" dirty="0" err="1">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Potential</a:t>
            </a:r>
            <a:r>
              <a:rPr lang="it-IT" sz="2400" dirty="0">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 </a:t>
            </a:r>
            <a:r>
              <a:rPr lang="it-IT" sz="2400" dirty="0" err="1">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treatments</a:t>
            </a:r>
            <a:r>
              <a:rPr lang="it-IT" sz="2400" dirty="0">
                <a:solidFill>
                  <a:srgbClr val="FFFFFF"/>
                </a:solidFill>
                <a:effectLst>
                  <a:outerShdw blurRad="38100" dist="38100" dir="2700000" algn="tl">
                    <a:srgbClr val="000000">
                      <a:alpha val="43137"/>
                    </a:srgbClr>
                  </a:outerShdw>
                </a:effectLst>
                <a:latin typeface="Verdana" panose="020B0604030504040204" pitchFamily="34" charset="0"/>
                <a:ea typeface="MS PGothic" pitchFamily="34" charset="-128"/>
                <a:cs typeface="Arial"/>
              </a:rPr>
              <a:t> of benefit for NAFLD and CVD</a:t>
            </a:r>
          </a:p>
        </p:txBody>
      </p:sp>
    </p:spTree>
    <p:extLst>
      <p:ext uri="{BB962C8B-B14F-4D97-AF65-F5344CB8AC3E}">
        <p14:creationId xmlns:p14="http://schemas.microsoft.com/office/powerpoint/2010/main" val="2074967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847528" y="274638"/>
            <a:ext cx="8568952" cy="1143000"/>
          </a:xfrm>
        </p:spPr>
        <p:txBody>
          <a:bodyPr>
            <a:noAutofit/>
          </a:bodyPr>
          <a:lstStyle/>
          <a:p>
            <a:r>
              <a:rPr lang="en-US" sz="2400" b="1" dirty="0">
                <a:solidFill>
                  <a:srgbClr val="C00000"/>
                </a:solidFill>
              </a:rPr>
              <a:t>Major proposed interventions for nonalcoholic fatty </a:t>
            </a:r>
            <a:r>
              <a:rPr lang="it-IT" sz="2400" b="1" dirty="0" err="1">
                <a:solidFill>
                  <a:srgbClr val="C00000"/>
                </a:solidFill>
              </a:rPr>
              <a:t>liver</a:t>
            </a:r>
            <a:r>
              <a:rPr lang="it-IT" sz="2400" b="1" dirty="0">
                <a:solidFill>
                  <a:srgbClr val="C00000"/>
                </a:solidFill>
              </a:rPr>
              <a:t> </a:t>
            </a:r>
            <a:r>
              <a:rPr lang="it-IT" sz="2400" b="1" dirty="0" err="1">
                <a:solidFill>
                  <a:srgbClr val="C00000"/>
                </a:solidFill>
              </a:rPr>
              <a:t>disease</a:t>
            </a:r>
            <a:endParaRPr lang="it-IT" sz="2400" dirty="0">
              <a:solidFill>
                <a:srgbClr val="C00000"/>
              </a:solidFill>
            </a:endParaRPr>
          </a:p>
        </p:txBody>
      </p:sp>
      <p:sp>
        <p:nvSpPr>
          <p:cNvPr id="4" name="Rettangolo 3"/>
          <p:cNvSpPr/>
          <p:nvPr/>
        </p:nvSpPr>
        <p:spPr>
          <a:xfrm>
            <a:off x="2855640" y="1595804"/>
            <a:ext cx="2934072" cy="3970318"/>
          </a:xfrm>
          <a:prstGeom prst="rect">
            <a:avLst/>
          </a:prstGeom>
          <a:solidFill>
            <a:schemeClr val="tx2"/>
          </a:solidFill>
        </p:spPr>
        <p:txBody>
          <a:bodyPr wrap="square">
            <a:spAutoFit/>
          </a:bodyPr>
          <a:lstStyle/>
          <a:p>
            <a:pPr marL="171450" indent="-171450" defTabSz="914400">
              <a:buFont typeface="Arial" panose="020B0604020202020204" pitchFamily="34" charset="0"/>
              <a:buChar char="•"/>
            </a:pPr>
            <a:r>
              <a:rPr lang="it-IT" dirty="0" err="1">
                <a:solidFill>
                  <a:srgbClr val="EEECE1"/>
                </a:solidFill>
                <a:latin typeface="BookAntiqua"/>
              </a:rPr>
              <a:t>Lifestyle</a:t>
            </a:r>
            <a:r>
              <a:rPr lang="it-IT" dirty="0">
                <a:solidFill>
                  <a:srgbClr val="EEECE1"/>
                </a:solidFill>
                <a:latin typeface="BookAntiqua"/>
              </a:rPr>
              <a:t> </a:t>
            </a:r>
            <a:r>
              <a:rPr lang="it-IT" dirty="0" err="1">
                <a:solidFill>
                  <a:srgbClr val="EEECE1"/>
                </a:solidFill>
                <a:latin typeface="BookAntiqua"/>
              </a:rPr>
              <a:t>intervention</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Calorie </a:t>
            </a:r>
            <a:r>
              <a:rPr lang="it-IT" dirty="0" err="1">
                <a:solidFill>
                  <a:srgbClr val="EEECE1"/>
                </a:solidFill>
                <a:latin typeface="BookAntiqua"/>
              </a:rPr>
              <a:t>restriction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Mediterranean</a:t>
            </a:r>
            <a:r>
              <a:rPr lang="it-IT" dirty="0">
                <a:solidFill>
                  <a:srgbClr val="EEECE1"/>
                </a:solidFill>
                <a:latin typeface="BookAntiqua"/>
              </a:rPr>
              <a:t> </a:t>
            </a:r>
            <a:r>
              <a:rPr lang="it-IT" dirty="0" err="1">
                <a:solidFill>
                  <a:srgbClr val="EEECE1"/>
                </a:solidFill>
                <a:latin typeface="BookAntiqua"/>
              </a:rPr>
              <a:t>diet</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Exercise</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Medication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Weight</a:t>
            </a:r>
            <a:r>
              <a:rPr lang="it-IT" dirty="0">
                <a:solidFill>
                  <a:srgbClr val="EEECE1"/>
                </a:solidFill>
                <a:latin typeface="BookAntiqua"/>
              </a:rPr>
              <a:t> </a:t>
            </a:r>
            <a:r>
              <a:rPr lang="it-IT" dirty="0" err="1">
                <a:solidFill>
                  <a:srgbClr val="EEECE1"/>
                </a:solidFill>
                <a:latin typeface="BookAntiqua"/>
              </a:rPr>
              <a:t>loss</a:t>
            </a:r>
            <a:r>
              <a:rPr lang="it-IT" dirty="0">
                <a:solidFill>
                  <a:srgbClr val="EEECE1"/>
                </a:solidFill>
                <a:latin typeface="BookAntiqua"/>
              </a:rPr>
              <a:t> </a:t>
            </a:r>
            <a:r>
              <a:rPr lang="it-IT" dirty="0" err="1">
                <a:solidFill>
                  <a:srgbClr val="EEECE1"/>
                </a:solidFill>
                <a:latin typeface="BookAntiqua"/>
              </a:rPr>
              <a:t>drugs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Orlistat</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Sibutramine</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Antidiabetics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Metformin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Pioglitazone</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DPP IV </a:t>
            </a:r>
            <a:r>
              <a:rPr lang="it-IT" dirty="0" err="1">
                <a:solidFill>
                  <a:srgbClr val="EEECE1"/>
                </a:solidFill>
                <a:latin typeface="BookAntiqua"/>
              </a:rPr>
              <a:t>inhibitors</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GLP-1 </a:t>
            </a:r>
            <a:r>
              <a:rPr lang="it-IT" dirty="0" err="1">
                <a:solidFill>
                  <a:srgbClr val="EEECE1"/>
                </a:solidFill>
                <a:latin typeface="BookAntiqua"/>
              </a:rPr>
              <a:t>receptors</a:t>
            </a:r>
            <a:r>
              <a:rPr lang="it-IT" dirty="0">
                <a:solidFill>
                  <a:srgbClr val="EEECE1"/>
                </a:solidFill>
                <a:latin typeface="BookAntiqua"/>
              </a:rPr>
              <a:t> </a:t>
            </a:r>
            <a:r>
              <a:rPr lang="it-IT" dirty="0" err="1">
                <a:solidFill>
                  <a:srgbClr val="EEECE1"/>
                </a:solidFill>
                <a:latin typeface="BookAntiqua"/>
              </a:rPr>
              <a:t>agonists</a:t>
            </a:r>
            <a:endParaRPr lang="it-IT" dirty="0">
              <a:solidFill>
                <a:srgbClr val="EEECE1"/>
              </a:solidFill>
              <a:latin typeface="BookAntiqua"/>
            </a:endParaRPr>
          </a:p>
          <a:p>
            <a:pPr marL="171450" indent="-171450" defTabSz="914400">
              <a:buFont typeface="Arial" panose="020B0604020202020204" pitchFamily="34" charset="0"/>
              <a:buChar char="•"/>
            </a:pPr>
            <a:endParaRPr lang="it-IT" dirty="0">
              <a:solidFill>
                <a:srgbClr val="EEECE1"/>
              </a:solidFill>
              <a:latin typeface="BookAntiqua"/>
            </a:endParaRPr>
          </a:p>
        </p:txBody>
      </p:sp>
      <p:sp>
        <p:nvSpPr>
          <p:cNvPr id="5" name="CasellaDiTesto 4"/>
          <p:cNvSpPr txBox="1"/>
          <p:nvPr/>
        </p:nvSpPr>
        <p:spPr>
          <a:xfrm>
            <a:off x="6744072" y="1597122"/>
            <a:ext cx="2592288" cy="4247317"/>
          </a:xfrm>
          <a:prstGeom prst="rect">
            <a:avLst/>
          </a:prstGeom>
          <a:solidFill>
            <a:schemeClr val="tx2"/>
          </a:solidFill>
        </p:spPr>
        <p:txBody>
          <a:bodyPr wrap="square" rtlCol="0">
            <a:spAutoFit/>
          </a:bodyPr>
          <a:lstStyle/>
          <a:p>
            <a:pPr marL="171450" indent="-171450" defTabSz="914400">
              <a:buFont typeface="Arial" panose="020B0604020202020204" pitchFamily="34" charset="0"/>
              <a:buChar char="•"/>
            </a:pPr>
            <a:r>
              <a:rPr lang="it-IT" dirty="0">
                <a:solidFill>
                  <a:srgbClr val="EEECE1"/>
                </a:solidFill>
                <a:latin typeface="BookAntiqua"/>
              </a:rPr>
              <a:t>Antioxidants</a:t>
            </a:r>
          </a:p>
          <a:p>
            <a:pPr marL="171450" indent="-171450" defTabSz="914400">
              <a:buFont typeface="Arial" panose="020B0604020202020204" pitchFamily="34" charset="0"/>
              <a:buChar char="•"/>
            </a:pPr>
            <a:r>
              <a:rPr lang="it-IT" dirty="0" err="1">
                <a:solidFill>
                  <a:srgbClr val="EEECE1"/>
                </a:solidFill>
                <a:latin typeface="BookAntiqua"/>
              </a:rPr>
              <a:t>Vitamin</a:t>
            </a:r>
            <a:r>
              <a:rPr lang="it-IT" dirty="0">
                <a:solidFill>
                  <a:srgbClr val="EEECE1"/>
                </a:solidFill>
                <a:latin typeface="BookAntiqua"/>
              </a:rPr>
              <a:t> E</a:t>
            </a:r>
          </a:p>
          <a:p>
            <a:pPr marL="171450" indent="-171450" defTabSz="914400">
              <a:buFont typeface="Arial" panose="020B0604020202020204" pitchFamily="34" charset="0"/>
              <a:buChar char="•"/>
            </a:pPr>
            <a:r>
              <a:rPr lang="it-IT" dirty="0" err="1">
                <a:solidFill>
                  <a:srgbClr val="EEECE1"/>
                </a:solidFill>
                <a:latin typeface="BookAntiqua"/>
              </a:rPr>
              <a:t>Statins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Pravastatin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Pitavastatin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Atorvastatin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Rosuvastatin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a:solidFill>
                  <a:srgbClr val="EEECE1"/>
                </a:solidFill>
                <a:latin typeface="BookAntiqua"/>
              </a:rPr>
              <a:t>PUFA</a:t>
            </a:r>
          </a:p>
          <a:p>
            <a:pPr marL="171450" indent="-171450" defTabSz="914400">
              <a:buFont typeface="Arial" panose="020B0604020202020204" pitchFamily="34" charset="0"/>
              <a:buChar char="•"/>
            </a:pPr>
            <a:r>
              <a:rPr lang="it-IT" dirty="0" err="1">
                <a:solidFill>
                  <a:srgbClr val="EEECE1"/>
                </a:solidFill>
                <a:latin typeface="BookAntiqua"/>
              </a:rPr>
              <a:t>Vitamin</a:t>
            </a:r>
            <a:r>
              <a:rPr lang="it-IT" dirty="0">
                <a:solidFill>
                  <a:srgbClr val="EEECE1"/>
                </a:solidFill>
                <a:latin typeface="BookAntiqua"/>
              </a:rPr>
              <a:t> D</a:t>
            </a:r>
          </a:p>
          <a:p>
            <a:pPr marL="171450" indent="-171450" defTabSz="914400">
              <a:buFont typeface="Arial" panose="020B0604020202020204" pitchFamily="34" charset="0"/>
              <a:buChar char="•"/>
            </a:pPr>
            <a:r>
              <a:rPr lang="it-IT" dirty="0">
                <a:solidFill>
                  <a:srgbClr val="EEECE1"/>
                </a:solidFill>
                <a:latin typeface="BookAntiqua"/>
              </a:rPr>
              <a:t>UDCA</a:t>
            </a:r>
          </a:p>
          <a:p>
            <a:pPr marL="171450" indent="-171450" defTabSz="914400">
              <a:buFont typeface="Arial" panose="020B0604020202020204" pitchFamily="34" charset="0"/>
              <a:buChar char="•"/>
            </a:pPr>
            <a:r>
              <a:rPr lang="it-IT" dirty="0" err="1">
                <a:solidFill>
                  <a:srgbClr val="EEECE1"/>
                </a:solidFill>
                <a:latin typeface="BookAntiqua"/>
              </a:rPr>
              <a:t>Probiotics</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Berberine</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Silymarin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Silybin</a:t>
            </a:r>
            <a:endParaRPr lang="it-IT" dirty="0">
              <a:solidFill>
                <a:srgbClr val="EEECE1"/>
              </a:solidFill>
              <a:latin typeface="BookAntiqua"/>
            </a:endParaRPr>
          </a:p>
          <a:p>
            <a:pPr marL="171450" indent="-171450" defTabSz="914400">
              <a:buFont typeface="Arial" panose="020B0604020202020204" pitchFamily="34" charset="0"/>
              <a:buChar char="•"/>
            </a:pPr>
            <a:r>
              <a:rPr lang="it-IT" dirty="0" err="1">
                <a:solidFill>
                  <a:srgbClr val="EEECE1"/>
                </a:solidFill>
                <a:latin typeface="BookAntiqua"/>
              </a:rPr>
              <a:t>Bariatric</a:t>
            </a:r>
            <a:r>
              <a:rPr lang="it-IT" dirty="0">
                <a:solidFill>
                  <a:srgbClr val="EEECE1"/>
                </a:solidFill>
                <a:latin typeface="BookAntiqua"/>
              </a:rPr>
              <a:t> </a:t>
            </a:r>
            <a:r>
              <a:rPr lang="it-IT" dirty="0" err="1">
                <a:solidFill>
                  <a:srgbClr val="EEECE1"/>
                </a:solidFill>
                <a:latin typeface="BookAntiqua"/>
              </a:rPr>
              <a:t>surgery</a:t>
            </a:r>
            <a:endParaRPr lang="it-IT" sz="4800" dirty="0">
              <a:solidFill>
                <a:srgbClr val="EEECE1"/>
              </a:solidFill>
              <a:latin typeface="Calibri"/>
            </a:endParaRPr>
          </a:p>
        </p:txBody>
      </p:sp>
      <p:sp>
        <p:nvSpPr>
          <p:cNvPr id="6" name="CasellaDiTesto 5"/>
          <p:cNvSpPr txBox="1"/>
          <p:nvPr/>
        </p:nvSpPr>
        <p:spPr>
          <a:xfrm>
            <a:off x="2351584" y="6021289"/>
            <a:ext cx="7920880" cy="584775"/>
          </a:xfrm>
          <a:prstGeom prst="rect">
            <a:avLst/>
          </a:prstGeom>
          <a:noFill/>
        </p:spPr>
        <p:txBody>
          <a:bodyPr wrap="square" rtlCol="0">
            <a:spAutoFit/>
          </a:bodyPr>
          <a:lstStyle/>
          <a:p>
            <a:pPr defTabSz="914400"/>
            <a:r>
              <a:rPr lang="it-IT" sz="1600" dirty="0">
                <a:solidFill>
                  <a:prstClr val="black"/>
                </a:solidFill>
                <a:latin typeface="Calibri"/>
              </a:rPr>
              <a:t>Del Ben M et al.  </a:t>
            </a:r>
            <a:r>
              <a:rPr lang="en-US" sz="1600" dirty="0">
                <a:solidFill>
                  <a:prstClr val="black"/>
                </a:solidFill>
                <a:latin typeface="Calibri"/>
              </a:rPr>
              <a:t>Modern approach to the clinical management of non-alcoholic fatty liver disease. </a:t>
            </a:r>
            <a:r>
              <a:rPr lang="en-US" sz="1600" i="1" dirty="0">
                <a:solidFill>
                  <a:prstClr val="black"/>
                </a:solidFill>
                <a:latin typeface="Calibri"/>
              </a:rPr>
              <a:t>World J </a:t>
            </a:r>
            <a:r>
              <a:rPr lang="en-US" sz="1600" i="1" dirty="0" err="1">
                <a:solidFill>
                  <a:prstClr val="black"/>
                </a:solidFill>
                <a:latin typeface="Calibri"/>
              </a:rPr>
              <a:t>Gastroenterol</a:t>
            </a:r>
            <a:r>
              <a:rPr lang="en-US" sz="1600" i="1" dirty="0">
                <a:solidFill>
                  <a:prstClr val="black"/>
                </a:solidFill>
                <a:latin typeface="Calibri"/>
              </a:rPr>
              <a:t> </a:t>
            </a:r>
            <a:r>
              <a:rPr lang="en-US" sz="1600" dirty="0">
                <a:solidFill>
                  <a:prstClr val="black"/>
                </a:solidFill>
                <a:latin typeface="Calibri"/>
              </a:rPr>
              <a:t>2014;</a:t>
            </a:r>
            <a:r>
              <a:rPr lang="it-IT" sz="1600" dirty="0">
                <a:solidFill>
                  <a:prstClr val="black"/>
                </a:solidFill>
                <a:latin typeface="Calibri"/>
              </a:rPr>
              <a:t>20(26): 8341-8350</a:t>
            </a:r>
          </a:p>
        </p:txBody>
      </p:sp>
    </p:spTree>
    <p:extLst>
      <p:ext uri="{BB962C8B-B14F-4D97-AF65-F5344CB8AC3E}">
        <p14:creationId xmlns:p14="http://schemas.microsoft.com/office/powerpoint/2010/main" val="961067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847528" y="274638"/>
            <a:ext cx="8568952" cy="1143000"/>
          </a:xfrm>
        </p:spPr>
        <p:txBody>
          <a:bodyPr>
            <a:noAutofit/>
          </a:bodyPr>
          <a:lstStyle/>
          <a:p>
            <a:r>
              <a:rPr lang="en-US" sz="3600" b="1" dirty="0"/>
              <a:t>Main targets of intervention in nonalcoholic fatty </a:t>
            </a:r>
            <a:r>
              <a:rPr lang="it-IT" sz="3600" b="1" dirty="0" err="1"/>
              <a:t>liver</a:t>
            </a:r>
            <a:r>
              <a:rPr lang="it-IT" sz="3600" b="1" dirty="0"/>
              <a:t> </a:t>
            </a:r>
            <a:r>
              <a:rPr lang="it-IT" sz="3600" b="1" dirty="0" err="1"/>
              <a:t>disease</a:t>
            </a:r>
            <a:endParaRPr lang="it-IT" sz="3600" dirty="0"/>
          </a:p>
        </p:txBody>
      </p:sp>
      <p:sp>
        <p:nvSpPr>
          <p:cNvPr id="4" name="Rettangolo 3"/>
          <p:cNvSpPr/>
          <p:nvPr/>
        </p:nvSpPr>
        <p:spPr>
          <a:xfrm>
            <a:off x="3935760" y="1772816"/>
            <a:ext cx="4608512" cy="3785652"/>
          </a:xfrm>
          <a:prstGeom prst="rect">
            <a:avLst/>
          </a:prstGeom>
          <a:solidFill>
            <a:schemeClr val="tx2"/>
          </a:solidFill>
        </p:spPr>
        <p:txBody>
          <a:bodyPr wrap="square">
            <a:spAutoFit/>
          </a:bodyPr>
          <a:lstStyle/>
          <a:p>
            <a:pPr marL="342900" indent="-342900" defTabSz="914400">
              <a:buFont typeface="Arial" panose="020B0604020202020204" pitchFamily="34" charset="0"/>
              <a:buChar char="•"/>
            </a:pPr>
            <a:r>
              <a:rPr lang="it-IT" sz="2400" dirty="0" err="1">
                <a:solidFill>
                  <a:prstClr val="white"/>
                </a:solidFill>
                <a:latin typeface="BookAntiqua"/>
              </a:rPr>
              <a:t>Overweight</a:t>
            </a:r>
            <a:r>
              <a:rPr lang="it-IT" sz="2400" dirty="0">
                <a:solidFill>
                  <a:prstClr val="white"/>
                </a:solidFill>
                <a:latin typeface="BookAntiqua"/>
              </a:rPr>
              <a:t> and </a:t>
            </a:r>
            <a:r>
              <a:rPr lang="it-IT" sz="2400" dirty="0" err="1">
                <a:solidFill>
                  <a:prstClr val="white"/>
                </a:solidFill>
                <a:latin typeface="BookAntiqua"/>
              </a:rPr>
              <a:t>obesity</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Sedentary</a:t>
            </a:r>
            <a:r>
              <a:rPr lang="it-IT" sz="2400" dirty="0">
                <a:solidFill>
                  <a:prstClr val="white"/>
                </a:solidFill>
                <a:latin typeface="BookAntiqua"/>
              </a:rPr>
              <a:t> </a:t>
            </a:r>
            <a:r>
              <a:rPr lang="it-IT" sz="2400" dirty="0" err="1">
                <a:solidFill>
                  <a:prstClr val="white"/>
                </a:solidFill>
                <a:latin typeface="BookAntiqua"/>
              </a:rPr>
              <a:t>lifestyles</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Insulin</a:t>
            </a:r>
            <a:r>
              <a:rPr lang="it-IT" sz="2400" dirty="0">
                <a:solidFill>
                  <a:prstClr val="white"/>
                </a:solidFill>
                <a:latin typeface="BookAntiqua"/>
              </a:rPr>
              <a:t> </a:t>
            </a:r>
            <a:r>
              <a:rPr lang="it-IT" sz="2400" dirty="0" err="1">
                <a:solidFill>
                  <a:prstClr val="white"/>
                </a:solidFill>
                <a:latin typeface="BookAntiqua"/>
              </a:rPr>
              <a:t>resistance</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Oxidative</a:t>
            </a:r>
            <a:r>
              <a:rPr lang="it-IT" sz="2400" dirty="0">
                <a:solidFill>
                  <a:prstClr val="white"/>
                </a:solidFill>
                <a:latin typeface="BookAntiqua"/>
              </a:rPr>
              <a:t> stress</a:t>
            </a:r>
          </a:p>
          <a:p>
            <a:pPr marL="342900" indent="-342900" defTabSz="914400">
              <a:buFont typeface="Arial" panose="020B0604020202020204" pitchFamily="34" charset="0"/>
              <a:buChar char="•"/>
            </a:pPr>
            <a:r>
              <a:rPr lang="it-IT" sz="2400" dirty="0" err="1">
                <a:solidFill>
                  <a:prstClr val="white"/>
                </a:solidFill>
                <a:latin typeface="BookAntiqua"/>
              </a:rPr>
              <a:t>Atherogenic</a:t>
            </a:r>
            <a:r>
              <a:rPr lang="it-IT" sz="2400" dirty="0">
                <a:solidFill>
                  <a:prstClr val="white"/>
                </a:solidFill>
                <a:latin typeface="BookAntiqua"/>
              </a:rPr>
              <a:t> </a:t>
            </a:r>
            <a:r>
              <a:rPr lang="it-IT" sz="2400" dirty="0" err="1">
                <a:solidFill>
                  <a:prstClr val="white"/>
                </a:solidFill>
                <a:latin typeface="BookAntiqua"/>
              </a:rPr>
              <a:t>dyslipidemia</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Vitamin</a:t>
            </a:r>
            <a:r>
              <a:rPr lang="it-IT" sz="2400" dirty="0">
                <a:solidFill>
                  <a:prstClr val="white"/>
                </a:solidFill>
                <a:latin typeface="BookAntiqua"/>
              </a:rPr>
              <a:t> D </a:t>
            </a:r>
            <a:r>
              <a:rPr lang="it-IT" sz="2400" dirty="0" err="1">
                <a:solidFill>
                  <a:prstClr val="white"/>
                </a:solidFill>
                <a:latin typeface="BookAntiqua"/>
              </a:rPr>
              <a:t>deficiency</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Hepatocyte</a:t>
            </a:r>
            <a:r>
              <a:rPr lang="it-IT" sz="2400" dirty="0">
                <a:solidFill>
                  <a:prstClr val="white"/>
                </a:solidFill>
                <a:latin typeface="BookAntiqua"/>
              </a:rPr>
              <a:t> </a:t>
            </a:r>
            <a:r>
              <a:rPr lang="it-IT" sz="2400" dirty="0" err="1">
                <a:solidFill>
                  <a:prstClr val="white"/>
                </a:solidFill>
                <a:latin typeface="BookAntiqua"/>
              </a:rPr>
              <a:t>protection</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Cardiovascular</a:t>
            </a:r>
            <a:r>
              <a:rPr lang="it-IT" sz="2400" dirty="0">
                <a:solidFill>
                  <a:prstClr val="white"/>
                </a:solidFill>
                <a:latin typeface="BookAntiqua"/>
              </a:rPr>
              <a:t> </a:t>
            </a:r>
            <a:r>
              <a:rPr lang="it-IT" sz="2400" dirty="0" err="1">
                <a:solidFill>
                  <a:prstClr val="white"/>
                </a:solidFill>
                <a:latin typeface="BookAntiqua"/>
              </a:rPr>
              <a:t>risk</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a:solidFill>
                  <a:prstClr val="white"/>
                </a:solidFill>
                <a:latin typeface="BookAntiqua"/>
              </a:rPr>
              <a:t>Treatment of </a:t>
            </a:r>
            <a:r>
              <a:rPr lang="it-IT" sz="2400" dirty="0" err="1">
                <a:solidFill>
                  <a:prstClr val="white"/>
                </a:solidFill>
                <a:latin typeface="BookAntiqua"/>
              </a:rPr>
              <a:t>comorbidities</a:t>
            </a:r>
            <a:endParaRPr lang="it-IT" sz="2400" dirty="0">
              <a:solidFill>
                <a:prstClr val="white"/>
              </a:solidFill>
              <a:latin typeface="BookAntiqua"/>
            </a:endParaRPr>
          </a:p>
          <a:p>
            <a:pPr marL="342900" indent="-342900" defTabSz="914400">
              <a:buFont typeface="Arial" panose="020B0604020202020204" pitchFamily="34" charset="0"/>
              <a:buChar char="•"/>
            </a:pPr>
            <a:r>
              <a:rPr lang="it-IT" sz="2400" dirty="0" err="1">
                <a:solidFill>
                  <a:prstClr val="white"/>
                </a:solidFill>
                <a:latin typeface="BookAntiqua"/>
              </a:rPr>
              <a:t>Mitochondrial</a:t>
            </a:r>
            <a:r>
              <a:rPr lang="it-IT" sz="2400" dirty="0">
                <a:solidFill>
                  <a:prstClr val="white"/>
                </a:solidFill>
                <a:latin typeface="BookAntiqua"/>
              </a:rPr>
              <a:t> </a:t>
            </a:r>
            <a:r>
              <a:rPr lang="it-IT" sz="2400" dirty="0" err="1">
                <a:solidFill>
                  <a:prstClr val="white"/>
                </a:solidFill>
                <a:latin typeface="BookAntiqua"/>
              </a:rPr>
              <a:t>dysfunction</a:t>
            </a:r>
            <a:endParaRPr lang="it-IT" sz="2400" dirty="0">
              <a:solidFill>
                <a:prstClr val="white"/>
              </a:solidFill>
              <a:latin typeface="Calibri"/>
            </a:endParaRPr>
          </a:p>
        </p:txBody>
      </p:sp>
      <p:sp>
        <p:nvSpPr>
          <p:cNvPr id="5" name="CasellaDiTesto 4"/>
          <p:cNvSpPr txBox="1"/>
          <p:nvPr/>
        </p:nvSpPr>
        <p:spPr>
          <a:xfrm>
            <a:off x="2351584" y="6021289"/>
            <a:ext cx="7920880" cy="584775"/>
          </a:xfrm>
          <a:prstGeom prst="rect">
            <a:avLst/>
          </a:prstGeom>
          <a:noFill/>
        </p:spPr>
        <p:txBody>
          <a:bodyPr wrap="square" rtlCol="0">
            <a:spAutoFit/>
          </a:bodyPr>
          <a:lstStyle/>
          <a:p>
            <a:pPr defTabSz="914400"/>
            <a:r>
              <a:rPr lang="it-IT" sz="1600" dirty="0">
                <a:solidFill>
                  <a:prstClr val="black"/>
                </a:solidFill>
                <a:latin typeface="Calibri"/>
              </a:rPr>
              <a:t>Del Ben M et al.  </a:t>
            </a:r>
            <a:r>
              <a:rPr lang="en-US" sz="1600" dirty="0">
                <a:solidFill>
                  <a:prstClr val="black"/>
                </a:solidFill>
                <a:latin typeface="Calibri"/>
              </a:rPr>
              <a:t>Modern approach to the clinical management of non-alcoholic fatty liver disease. </a:t>
            </a:r>
            <a:r>
              <a:rPr lang="en-US" sz="1600" i="1" dirty="0">
                <a:solidFill>
                  <a:prstClr val="black"/>
                </a:solidFill>
                <a:latin typeface="Calibri"/>
              </a:rPr>
              <a:t>World J </a:t>
            </a:r>
            <a:r>
              <a:rPr lang="en-US" sz="1600" i="1" dirty="0" err="1">
                <a:solidFill>
                  <a:prstClr val="black"/>
                </a:solidFill>
                <a:latin typeface="Calibri"/>
              </a:rPr>
              <a:t>Gastroenterol</a:t>
            </a:r>
            <a:r>
              <a:rPr lang="en-US" sz="1600" i="1" dirty="0">
                <a:solidFill>
                  <a:prstClr val="black"/>
                </a:solidFill>
                <a:latin typeface="Calibri"/>
              </a:rPr>
              <a:t> </a:t>
            </a:r>
            <a:r>
              <a:rPr lang="en-US" sz="1600" dirty="0">
                <a:solidFill>
                  <a:prstClr val="black"/>
                </a:solidFill>
                <a:latin typeface="Calibri"/>
              </a:rPr>
              <a:t>2014;</a:t>
            </a:r>
            <a:r>
              <a:rPr lang="it-IT" sz="1600" dirty="0">
                <a:solidFill>
                  <a:prstClr val="black"/>
                </a:solidFill>
                <a:latin typeface="Calibri"/>
              </a:rPr>
              <a:t>20(26): 8341-8350</a:t>
            </a:r>
          </a:p>
        </p:txBody>
      </p:sp>
    </p:spTree>
    <p:extLst>
      <p:ext uri="{BB962C8B-B14F-4D97-AF65-F5344CB8AC3E}">
        <p14:creationId xmlns:p14="http://schemas.microsoft.com/office/powerpoint/2010/main" val="27083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2290764"/>
            <a:ext cx="69532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875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692697"/>
            <a:ext cx="8229600" cy="5433467"/>
          </a:xfrm>
        </p:spPr>
        <p:txBody>
          <a:bodyPr>
            <a:normAutofit fontScale="92500" lnSpcReduction="20000"/>
          </a:bodyPr>
          <a:lstStyle/>
          <a:p>
            <a:r>
              <a:rPr lang="en-US" dirty="0">
                <a:solidFill>
                  <a:schemeClr val="bg2"/>
                </a:solidFill>
              </a:rPr>
              <a:t>According to current opinion, the pathogenesis of NAFLD is based on a ‘‘two hits hypothesis’’.</a:t>
            </a:r>
          </a:p>
          <a:p>
            <a:endParaRPr lang="en-US" dirty="0">
              <a:solidFill>
                <a:schemeClr val="bg2"/>
              </a:solidFill>
            </a:endParaRPr>
          </a:p>
          <a:p>
            <a:r>
              <a:rPr lang="en-US" dirty="0">
                <a:solidFill>
                  <a:schemeClr val="bg2"/>
                </a:solidFill>
              </a:rPr>
              <a:t>The ‘‘first hit’’ involves hepatic triglyceride accumulation (i.e., simple steatosis) and is mainly due to </a:t>
            </a:r>
            <a:r>
              <a:rPr lang="en-US" dirty="0">
                <a:solidFill>
                  <a:srgbClr val="FFFF00"/>
                </a:solidFill>
              </a:rPr>
              <a:t>insulin resistance </a:t>
            </a:r>
            <a:r>
              <a:rPr lang="en-US" dirty="0">
                <a:solidFill>
                  <a:schemeClr val="bg2"/>
                </a:solidFill>
              </a:rPr>
              <a:t>thus increasing vulnerability to further damage.</a:t>
            </a:r>
          </a:p>
          <a:p>
            <a:endParaRPr lang="en-US" dirty="0">
              <a:solidFill>
                <a:schemeClr val="bg2"/>
              </a:solidFill>
            </a:endParaRPr>
          </a:p>
          <a:p>
            <a:r>
              <a:rPr lang="en-US" dirty="0">
                <a:solidFill>
                  <a:schemeClr val="bg2"/>
                </a:solidFill>
              </a:rPr>
              <a:t>Insulin resistance is responsible for causing abnormalities of lipid storage and lipolysis in insulin sensitive tissues, which may induce an increased fatty acid flux from adipose tissue to the liver and cause steatosis. </a:t>
            </a:r>
            <a:endParaRPr lang="it-IT" dirty="0">
              <a:solidFill>
                <a:schemeClr val="bg2"/>
              </a:solidFill>
            </a:endParaRPr>
          </a:p>
        </p:txBody>
      </p:sp>
    </p:spTree>
    <p:extLst>
      <p:ext uri="{BB962C8B-B14F-4D97-AF65-F5344CB8AC3E}">
        <p14:creationId xmlns:p14="http://schemas.microsoft.com/office/powerpoint/2010/main" val="1272467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p:cNvSpPr/>
          <p:nvPr/>
        </p:nvSpPr>
        <p:spPr>
          <a:xfrm>
            <a:off x="1524000" y="-819150"/>
            <a:ext cx="9144000" cy="76771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4" name="Figura a mano libera 3"/>
          <p:cNvSpPr/>
          <p:nvPr/>
        </p:nvSpPr>
        <p:spPr>
          <a:xfrm>
            <a:off x="3863976" y="2349500"/>
            <a:ext cx="5853113" cy="4135438"/>
          </a:xfrm>
          <a:custGeom>
            <a:avLst/>
            <a:gdLst>
              <a:gd name="connsiteX0" fmla="*/ 154327 w 2070675"/>
              <a:gd name="connsiteY0" fmla="*/ 1576297 h 1605005"/>
              <a:gd name="connsiteX1" fmla="*/ 179727 w 2070675"/>
              <a:gd name="connsiteY1" fmla="*/ 179297 h 1605005"/>
              <a:gd name="connsiteX2" fmla="*/ 2008527 w 2070675"/>
              <a:gd name="connsiteY2" fmla="*/ 64997 h 1605005"/>
              <a:gd name="connsiteX3" fmla="*/ 1602127 w 2070675"/>
              <a:gd name="connsiteY3" fmla="*/ 611097 h 1605005"/>
              <a:gd name="connsiteX4" fmla="*/ 1195727 w 2070675"/>
              <a:gd name="connsiteY4" fmla="*/ 738097 h 1605005"/>
              <a:gd name="connsiteX5" fmla="*/ 941727 w 2070675"/>
              <a:gd name="connsiteY5" fmla="*/ 1093697 h 1605005"/>
              <a:gd name="connsiteX6" fmla="*/ 154327 w 2070675"/>
              <a:gd name="connsiteY6" fmla="*/ 1576297 h 160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75" h="1605005">
                <a:moveTo>
                  <a:pt x="154327" y="1576297"/>
                </a:moveTo>
                <a:cubicBezTo>
                  <a:pt x="27327" y="1423897"/>
                  <a:pt x="-129306" y="431180"/>
                  <a:pt x="179727" y="179297"/>
                </a:cubicBezTo>
                <a:cubicBezTo>
                  <a:pt x="488760" y="-72586"/>
                  <a:pt x="1771460" y="-6970"/>
                  <a:pt x="2008527" y="64997"/>
                </a:cubicBezTo>
                <a:cubicBezTo>
                  <a:pt x="2245594" y="136964"/>
                  <a:pt x="1737594" y="498914"/>
                  <a:pt x="1602127" y="611097"/>
                </a:cubicBezTo>
                <a:cubicBezTo>
                  <a:pt x="1466660" y="723280"/>
                  <a:pt x="1305794" y="657664"/>
                  <a:pt x="1195727" y="738097"/>
                </a:cubicBezTo>
                <a:cubicBezTo>
                  <a:pt x="1085660" y="818530"/>
                  <a:pt x="1115294" y="956114"/>
                  <a:pt x="941727" y="1093697"/>
                </a:cubicBezTo>
                <a:cubicBezTo>
                  <a:pt x="768160" y="1231280"/>
                  <a:pt x="281327" y="1728697"/>
                  <a:pt x="154327" y="1576297"/>
                </a:cubicBezTo>
                <a:close/>
              </a:path>
            </a:pathLst>
          </a:custGeom>
          <a:gradFill>
            <a:gsLst>
              <a:gs pos="0">
                <a:srgbClr val="FF9900"/>
              </a:gs>
              <a:gs pos="9000">
                <a:srgbClr val="FFBF85"/>
              </a:gs>
              <a:gs pos="100000">
                <a:srgbClr val="4D0808"/>
              </a:gs>
            </a:gsLst>
            <a:lin ang="5400000" scaled="0"/>
          </a:gra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dirty="0">
              <a:solidFill>
                <a:srgbClr val="FFFFFF"/>
              </a:solidFill>
              <a:latin typeface="Verdana"/>
              <a:cs typeface="Arial"/>
            </a:endParaRPr>
          </a:p>
        </p:txBody>
      </p:sp>
      <p:sp>
        <p:nvSpPr>
          <p:cNvPr id="5" name="CasellaDiTesto 4"/>
          <p:cNvSpPr txBox="1">
            <a:spLocks noChangeArrowheads="1"/>
          </p:cNvSpPr>
          <p:nvPr/>
        </p:nvSpPr>
        <p:spPr bwMode="auto">
          <a:xfrm>
            <a:off x="4800600" y="2492376"/>
            <a:ext cx="2749550" cy="379413"/>
          </a:xfrm>
          <a:prstGeom prst="rect">
            <a:avLst/>
          </a:prstGeom>
          <a:solidFill>
            <a:srgbClr val="FFFF99"/>
          </a:solidFill>
          <a:ln w="12700">
            <a:solidFill>
              <a:srgbClr val="993300"/>
            </a:solidFill>
            <a:miter lim="800000"/>
            <a:headEnd/>
            <a:tailEnd/>
          </a:ln>
        </p:spPr>
        <p:txBody>
          <a:bodyPr>
            <a:spAutoFit/>
          </a:bodyPr>
          <a:lstStyle/>
          <a:p>
            <a:pPr defTabSz="914400" fontAlgn="base">
              <a:spcBef>
                <a:spcPct val="0"/>
              </a:spcBef>
              <a:spcAft>
                <a:spcPct val="0"/>
              </a:spcAft>
              <a:defRPr/>
            </a:pPr>
            <a:r>
              <a:rPr lang="it-IT" b="1" dirty="0">
                <a:solidFill>
                  <a:srgbClr val="000000"/>
                </a:solidFill>
                <a:latin typeface="Arial"/>
                <a:ea typeface="MS PGothic" panose="020B0600070205080204" pitchFamily="34" charset="-128"/>
                <a:cs typeface="Times New Roman"/>
              </a:rPr>
              <a:t>↑</a:t>
            </a:r>
            <a:r>
              <a:rPr lang="it-IT" sz="1600" b="1" i="1" dirty="0">
                <a:solidFill>
                  <a:srgbClr val="000000"/>
                </a:solidFill>
                <a:latin typeface="Arial"/>
                <a:ea typeface="MS PGothic" panose="020B0600070205080204" pitchFamily="34" charset="-128"/>
                <a:cs typeface="Times New Roman"/>
              </a:rPr>
              <a:t> </a:t>
            </a:r>
            <a:r>
              <a:rPr lang="it-IT" sz="1600" b="1" i="1" dirty="0">
                <a:solidFill>
                  <a:srgbClr val="000000"/>
                </a:solidFill>
                <a:latin typeface="Arial"/>
                <a:ea typeface="MS PGothic" panose="020B0600070205080204" pitchFamily="34" charset="-128"/>
                <a:cs typeface="Arial"/>
              </a:rPr>
              <a:t>De novo </a:t>
            </a:r>
            <a:r>
              <a:rPr lang="it-IT" sz="1600" b="1" dirty="0" err="1">
                <a:solidFill>
                  <a:srgbClr val="000000"/>
                </a:solidFill>
                <a:latin typeface="Arial"/>
                <a:ea typeface="MS PGothic" panose="020B0600070205080204" pitchFamily="34" charset="-128"/>
                <a:cs typeface="Arial"/>
              </a:rPr>
              <a:t>lipogenesis</a:t>
            </a:r>
            <a:endParaRPr lang="it-IT" sz="1600" b="1" dirty="0">
              <a:solidFill>
                <a:srgbClr val="000000"/>
              </a:solidFill>
              <a:latin typeface="Arial"/>
              <a:ea typeface="MS PGothic" panose="020B0600070205080204" pitchFamily="34" charset="-128"/>
              <a:cs typeface="Arial"/>
            </a:endParaRPr>
          </a:p>
        </p:txBody>
      </p:sp>
      <p:sp>
        <p:nvSpPr>
          <p:cNvPr id="110597" name="CasellaDiTesto 7"/>
          <p:cNvSpPr txBox="1">
            <a:spLocks noChangeArrowheads="1"/>
          </p:cNvSpPr>
          <p:nvPr/>
        </p:nvSpPr>
        <p:spPr bwMode="auto">
          <a:xfrm>
            <a:off x="4583114" y="3716339"/>
            <a:ext cx="719137" cy="714375"/>
          </a:xfrm>
          <a:prstGeom prst="rect">
            <a:avLst/>
          </a:prstGeom>
          <a:solidFill>
            <a:srgbClr val="99CC00"/>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800" b="1">
                <a:solidFill>
                  <a:srgbClr val="000000"/>
                </a:solidFill>
                <a:latin typeface="Arial" panose="020B0604020202020204" pitchFamily="34" charset="0"/>
              </a:rPr>
              <a:t>  </a:t>
            </a:r>
            <a:r>
              <a:rPr lang="it-IT" altLang="it-IT" sz="2000" b="1">
                <a:solidFill>
                  <a:srgbClr val="000000"/>
                </a:solidFill>
                <a:latin typeface="Arial" panose="020B0604020202020204" pitchFamily="34" charset="0"/>
              </a:rPr>
              <a:t>↑ FFA</a:t>
            </a:r>
            <a:r>
              <a:rPr lang="it-IT" altLang="it-IT" sz="1600" b="1">
                <a:solidFill>
                  <a:srgbClr val="000000"/>
                </a:solidFill>
                <a:latin typeface="Arial" panose="020B0604020202020204" pitchFamily="34" charset="0"/>
              </a:rPr>
              <a:t> </a:t>
            </a:r>
            <a:r>
              <a:rPr lang="it-IT" altLang="it-IT" sz="1800" b="1">
                <a:solidFill>
                  <a:srgbClr val="000000"/>
                </a:solidFill>
              </a:rPr>
              <a:t> </a:t>
            </a:r>
          </a:p>
        </p:txBody>
      </p:sp>
      <p:sp>
        <p:nvSpPr>
          <p:cNvPr id="110598" name="CasellaDiTesto 10"/>
          <p:cNvSpPr txBox="1">
            <a:spLocks noChangeArrowheads="1"/>
          </p:cNvSpPr>
          <p:nvPr/>
        </p:nvSpPr>
        <p:spPr bwMode="auto">
          <a:xfrm>
            <a:off x="5880101" y="3716338"/>
            <a:ext cx="1584325" cy="349250"/>
          </a:xfrm>
          <a:prstGeom prst="rect">
            <a:avLst/>
          </a:prstGeom>
          <a:solidFill>
            <a:srgbClr val="CCFFFF"/>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rPr>
              <a:t>Esterification</a:t>
            </a:r>
          </a:p>
        </p:txBody>
      </p:sp>
      <p:sp>
        <p:nvSpPr>
          <p:cNvPr id="110599" name="CasellaDiTesto 13"/>
          <p:cNvSpPr txBox="1">
            <a:spLocks noChangeArrowheads="1"/>
          </p:cNvSpPr>
          <p:nvPr/>
        </p:nvSpPr>
        <p:spPr bwMode="auto">
          <a:xfrm>
            <a:off x="7608889" y="2997200"/>
            <a:ext cx="1944687" cy="349250"/>
          </a:xfrm>
          <a:prstGeom prst="rect">
            <a:avLst/>
          </a:prstGeom>
          <a:solidFill>
            <a:srgbClr val="FF5050"/>
          </a:solidFill>
          <a:ln w="12700">
            <a:solidFill>
              <a:srgbClr val="FF00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cs typeface="Times New Roman" panose="02020603050405020304" pitchFamily="18" charset="0"/>
              </a:rPr>
              <a:t>TRIGLYCERIDES</a:t>
            </a:r>
            <a:endParaRPr lang="it-IT" altLang="it-IT" sz="1600" b="1">
              <a:solidFill>
                <a:srgbClr val="000000"/>
              </a:solidFill>
              <a:latin typeface="Arial" panose="020B0604020202020204" pitchFamily="34" charset="0"/>
            </a:endParaRPr>
          </a:p>
        </p:txBody>
      </p:sp>
      <p:sp>
        <p:nvSpPr>
          <p:cNvPr id="110600" name="CasellaDiTesto 18"/>
          <p:cNvSpPr txBox="1">
            <a:spLocks noChangeArrowheads="1"/>
          </p:cNvSpPr>
          <p:nvPr/>
        </p:nvSpPr>
        <p:spPr bwMode="auto">
          <a:xfrm>
            <a:off x="4224339" y="5373689"/>
            <a:ext cx="1482725" cy="593725"/>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rPr>
              <a:t>decreased </a:t>
            </a:r>
          </a:p>
          <a:p>
            <a:pPr defTabSz="914400" fontAlgn="base">
              <a:spcBef>
                <a:spcPct val="0"/>
              </a:spcBef>
              <a:spcAft>
                <a:spcPct val="0"/>
              </a:spcAft>
              <a:buClrTx/>
              <a:buSzTx/>
              <a:buNone/>
              <a:defRPr/>
            </a:pPr>
            <a:r>
              <a:rPr lang="el-GR" altLang="it-IT" sz="1600" b="1">
                <a:solidFill>
                  <a:srgbClr val="000000"/>
                </a:solidFill>
                <a:latin typeface="Arial" panose="020B0604020202020204" pitchFamily="34" charset="0"/>
              </a:rPr>
              <a:t>β</a:t>
            </a:r>
            <a:r>
              <a:rPr lang="it-IT" altLang="it-IT" sz="1600" b="1">
                <a:solidFill>
                  <a:srgbClr val="000000"/>
                </a:solidFill>
                <a:latin typeface="Arial" panose="020B0604020202020204" pitchFamily="34" charset="0"/>
              </a:rPr>
              <a:t>-oxidation</a:t>
            </a:r>
          </a:p>
        </p:txBody>
      </p:sp>
      <p:cxnSp>
        <p:nvCxnSpPr>
          <p:cNvPr id="110601" name="Connettore 2 20"/>
          <p:cNvCxnSpPr>
            <a:cxnSpLocks noChangeShapeType="1"/>
          </p:cNvCxnSpPr>
          <p:nvPr/>
        </p:nvCxnSpPr>
        <p:spPr bwMode="auto">
          <a:xfrm>
            <a:off x="7680325" y="4149725"/>
            <a:ext cx="0" cy="1125538"/>
          </a:xfrm>
          <a:prstGeom prst="straightConnector1">
            <a:avLst/>
          </a:prstGeom>
          <a:noFill/>
          <a:ln w="50800" algn="ctr">
            <a:solidFill>
              <a:srgbClr val="161616"/>
            </a:solidFill>
            <a:round/>
            <a:headEnd/>
            <a:tailEnd type="arrow" w="med" len="med"/>
          </a:ln>
          <a:extLst>
            <a:ext uri="{909E8E84-426E-40DD-AFC4-6F175D3DCCD1}">
              <a14:hiddenFill xmlns:a14="http://schemas.microsoft.com/office/drawing/2010/main">
                <a:noFill/>
              </a14:hiddenFill>
            </a:ext>
          </a:extLst>
        </p:spPr>
      </p:cxnSp>
      <p:sp>
        <p:nvSpPr>
          <p:cNvPr id="110602" name="CasellaDiTesto 22"/>
          <p:cNvSpPr txBox="1">
            <a:spLocks noChangeArrowheads="1"/>
          </p:cNvSpPr>
          <p:nvPr/>
        </p:nvSpPr>
        <p:spPr bwMode="auto">
          <a:xfrm>
            <a:off x="7248526" y="5373688"/>
            <a:ext cx="917575" cy="379412"/>
          </a:xfrm>
          <a:prstGeom prst="rect">
            <a:avLst/>
          </a:prstGeom>
          <a:solidFill>
            <a:srgbClr val="99CCFF"/>
          </a:solidFill>
          <a:ln w="12700">
            <a:solidFill>
              <a:srgbClr val="FF00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0"/>
              </a:spcBef>
              <a:spcAft>
                <a:spcPct val="0"/>
              </a:spcAft>
              <a:buClrTx/>
              <a:buSzTx/>
              <a:buNone/>
              <a:defRPr/>
            </a:pPr>
            <a:r>
              <a:rPr lang="it-IT" altLang="it-IT" sz="1800" b="1">
                <a:solidFill>
                  <a:srgbClr val="000000"/>
                </a:solidFill>
                <a:latin typeface="Arial" panose="020B0604020202020204" pitchFamily="34" charset="0"/>
                <a:cs typeface="Times New Roman" panose="02020603050405020304" pitchFamily="18" charset="0"/>
              </a:rPr>
              <a:t>VLDL</a:t>
            </a:r>
            <a:endParaRPr lang="it-IT" altLang="it-IT" sz="1800" b="1">
              <a:solidFill>
                <a:srgbClr val="000000"/>
              </a:solidFill>
              <a:latin typeface="Arial" panose="020B0604020202020204" pitchFamily="34" charset="0"/>
            </a:endParaRPr>
          </a:p>
        </p:txBody>
      </p:sp>
      <p:sp>
        <p:nvSpPr>
          <p:cNvPr id="24" name="Ovale 23"/>
          <p:cNvSpPr/>
          <p:nvPr/>
        </p:nvSpPr>
        <p:spPr>
          <a:xfrm rot="2629656">
            <a:off x="2135188" y="1484314"/>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6" name="Ovale 25"/>
          <p:cNvSpPr/>
          <p:nvPr/>
        </p:nvSpPr>
        <p:spPr>
          <a:xfrm>
            <a:off x="2566988" y="1557338"/>
            <a:ext cx="635000" cy="419100"/>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9" name="Ovale 28"/>
          <p:cNvSpPr>
            <a:spLocks noChangeArrowheads="1"/>
          </p:cNvSpPr>
          <p:nvPr/>
        </p:nvSpPr>
        <p:spPr bwMode="auto">
          <a:xfrm rot="3277394">
            <a:off x="2104232" y="2164557"/>
            <a:ext cx="630238" cy="422275"/>
          </a:xfrm>
          <a:prstGeom prst="ellipse">
            <a:avLst/>
          </a:prstGeom>
          <a:solidFill>
            <a:srgbClr val="FFCCCC"/>
          </a:solidFill>
          <a:ln w="25400" algn="ctr">
            <a:solidFill>
              <a:srgbClr val="FF9999"/>
            </a:solidFill>
            <a:round/>
            <a:headEnd/>
            <a:tailEnd/>
          </a:ln>
        </p:spPr>
        <p:txBody>
          <a:bodyPr rot="10800000" vert="eaVert" anchor="ctr"/>
          <a:lstStyle/>
          <a:p>
            <a:pPr algn="ctr" defTabSz="914400" fontAlgn="base">
              <a:spcBef>
                <a:spcPct val="0"/>
              </a:spcBef>
              <a:spcAft>
                <a:spcPct val="0"/>
              </a:spcAft>
              <a:defRPr/>
            </a:pPr>
            <a:endParaRPr lang="it-IT">
              <a:solidFill>
                <a:srgbClr val="FFFFFF"/>
              </a:solidFill>
              <a:latin typeface="Verdana"/>
              <a:ea typeface="MS PGothic" panose="020B0600070205080204" pitchFamily="34" charset="-128"/>
              <a:cs typeface="Arial"/>
            </a:endParaRPr>
          </a:p>
        </p:txBody>
      </p:sp>
      <p:sp>
        <p:nvSpPr>
          <p:cNvPr id="27" name="Ovale 26"/>
          <p:cNvSpPr/>
          <p:nvPr/>
        </p:nvSpPr>
        <p:spPr>
          <a:xfrm rot="18961024">
            <a:off x="2424113" y="1989139"/>
            <a:ext cx="633412"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5" name="Ovale 24"/>
          <p:cNvSpPr/>
          <p:nvPr/>
        </p:nvSpPr>
        <p:spPr>
          <a:xfrm>
            <a:off x="1919288" y="1773239"/>
            <a:ext cx="633412" cy="50323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28" name="Ovale 27"/>
          <p:cNvSpPr/>
          <p:nvPr/>
        </p:nvSpPr>
        <p:spPr>
          <a:xfrm rot="2190096">
            <a:off x="2640013" y="1989139"/>
            <a:ext cx="635000" cy="420687"/>
          </a:xfrm>
          <a:prstGeom prst="ellipse">
            <a:avLst/>
          </a:prstGeom>
          <a:solidFill>
            <a:srgbClr val="FFCC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a:solidFill>
                <a:srgbClr val="FFFFFF"/>
              </a:solidFill>
              <a:latin typeface="Verdana"/>
              <a:cs typeface="Arial"/>
            </a:endParaRPr>
          </a:p>
        </p:txBody>
      </p:sp>
      <p:sp>
        <p:nvSpPr>
          <p:cNvPr id="30" name="CasellaDiTesto 29"/>
          <p:cNvSpPr txBox="1"/>
          <p:nvPr/>
        </p:nvSpPr>
        <p:spPr>
          <a:xfrm>
            <a:off x="1774825" y="1052513"/>
            <a:ext cx="1752600" cy="336550"/>
          </a:xfrm>
          <a:prstGeom prst="rect">
            <a:avLst/>
          </a:prstGeom>
          <a:noFill/>
        </p:spPr>
        <p:txBody>
          <a:bodyPr>
            <a:spAutoFit/>
          </a:bodyPr>
          <a:lstStyle/>
          <a:p>
            <a:pPr defTabSz="914400" fontAlgn="base">
              <a:spcBef>
                <a:spcPct val="0"/>
              </a:spcBef>
              <a:spcAft>
                <a:spcPct val="0"/>
              </a:spcAft>
              <a:defRPr/>
            </a:pPr>
            <a:r>
              <a:rPr lang="it-IT" sz="1600" b="1" dirty="0">
                <a:solidFill>
                  <a:srgbClr val="000000"/>
                </a:solidFill>
                <a:latin typeface="Arial"/>
                <a:ea typeface="MS PGothic" panose="020B0600070205080204" pitchFamily="34" charset="-128"/>
                <a:cs typeface="Times New Roman"/>
              </a:rPr>
              <a:t>Adipose </a:t>
            </a:r>
            <a:r>
              <a:rPr lang="it-IT" sz="1600" b="1" dirty="0" err="1">
                <a:solidFill>
                  <a:srgbClr val="000000"/>
                </a:solidFill>
                <a:latin typeface="Arial"/>
                <a:ea typeface="MS PGothic" panose="020B0600070205080204" pitchFamily="34" charset="-128"/>
                <a:cs typeface="Times New Roman"/>
              </a:rPr>
              <a:t>tissue</a:t>
            </a:r>
            <a:endParaRPr lang="it-IT" sz="1600" b="1" dirty="0">
              <a:solidFill>
                <a:srgbClr val="000000"/>
              </a:solidFill>
              <a:latin typeface="Arial"/>
              <a:ea typeface="MS PGothic" panose="020B0600070205080204" pitchFamily="34" charset="-128"/>
              <a:cs typeface="Arial"/>
            </a:endParaRPr>
          </a:p>
        </p:txBody>
      </p:sp>
      <p:sp>
        <p:nvSpPr>
          <p:cNvPr id="110610" name="CasellaDiTesto 30"/>
          <p:cNvSpPr txBox="1">
            <a:spLocks noChangeArrowheads="1"/>
          </p:cNvSpPr>
          <p:nvPr/>
        </p:nvSpPr>
        <p:spPr bwMode="auto">
          <a:xfrm>
            <a:off x="4656139" y="1196975"/>
            <a:ext cx="2376487" cy="349250"/>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0"/>
              </a:spcBef>
              <a:spcAft>
                <a:spcPct val="0"/>
              </a:spcAft>
              <a:buClrTx/>
              <a:buSzTx/>
              <a:buNone/>
              <a:defRPr/>
            </a:pPr>
            <a:r>
              <a:rPr lang="it-IT" altLang="it-IT" sz="1600" b="1">
                <a:solidFill>
                  <a:srgbClr val="000000"/>
                </a:solidFill>
                <a:latin typeface="Arial" panose="020B0604020202020204" pitchFamily="34" charset="0"/>
                <a:cs typeface="Times New Roman" panose="02020603050405020304" pitchFamily="18" charset="0"/>
              </a:rPr>
              <a:t>HYPERINSULINEMIA</a:t>
            </a:r>
            <a:endParaRPr lang="it-IT" altLang="it-IT" sz="1600" b="1">
              <a:solidFill>
                <a:srgbClr val="000000"/>
              </a:solidFill>
              <a:latin typeface="Arial" panose="020B0604020202020204" pitchFamily="34" charset="0"/>
            </a:endParaRPr>
          </a:p>
        </p:txBody>
      </p:sp>
      <p:cxnSp>
        <p:nvCxnSpPr>
          <p:cNvPr id="110611" name="Connettore 2 38"/>
          <p:cNvCxnSpPr>
            <a:cxnSpLocks noChangeShapeType="1"/>
          </p:cNvCxnSpPr>
          <p:nvPr/>
        </p:nvCxnSpPr>
        <p:spPr bwMode="auto">
          <a:xfrm>
            <a:off x="5303838" y="1773238"/>
            <a:ext cx="334962" cy="495300"/>
          </a:xfrm>
          <a:prstGeom prst="straightConnector1">
            <a:avLst/>
          </a:prstGeom>
          <a:noFill/>
          <a:ln w="38100" algn="ctr">
            <a:solidFill>
              <a:srgbClr val="993300"/>
            </a:solidFill>
            <a:round/>
            <a:headEnd/>
            <a:tailEnd type="arrow" w="med" len="med"/>
          </a:ln>
          <a:extLst>
            <a:ext uri="{909E8E84-426E-40DD-AFC4-6F175D3DCCD1}">
              <a14:hiddenFill xmlns:a14="http://schemas.microsoft.com/office/drawing/2010/main">
                <a:noFill/>
              </a14:hiddenFill>
            </a:ext>
          </a:extLst>
        </p:spPr>
      </p:cxnSp>
      <p:pic>
        <p:nvPicPr>
          <p:cNvPr id="110612" name="Picture 2" descr="http://www.aicr.org/assets/images/photos/200px-wide/food/fa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4794250"/>
            <a:ext cx="8937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13" name="CasellaDiTesto 47"/>
          <p:cNvSpPr txBox="1">
            <a:spLocks noChangeArrowheads="1"/>
          </p:cNvSpPr>
          <p:nvPr/>
        </p:nvSpPr>
        <p:spPr bwMode="auto">
          <a:xfrm>
            <a:off x="1995488" y="6149975"/>
            <a:ext cx="2233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0"/>
              </a:spcBef>
              <a:spcAft>
                <a:spcPct val="0"/>
              </a:spcAft>
              <a:buClrTx/>
              <a:buSzTx/>
              <a:buNone/>
              <a:defRPr/>
            </a:pPr>
            <a:r>
              <a:rPr lang="it-IT" altLang="it-IT" sz="1600" b="1">
                <a:solidFill>
                  <a:srgbClr val="000000"/>
                </a:solidFill>
                <a:latin typeface="Arial" panose="020B0604020202020204" pitchFamily="34" charset="0"/>
                <a:cs typeface="Times New Roman" panose="02020603050405020304" pitchFamily="18" charset="0"/>
              </a:rPr>
              <a:t>Excess dietary fat</a:t>
            </a:r>
            <a:endParaRPr lang="it-IT" altLang="it-IT" sz="1600" b="1">
              <a:solidFill>
                <a:srgbClr val="000000"/>
              </a:solidFill>
              <a:latin typeface="Arial" panose="020B0604020202020204" pitchFamily="34" charset="0"/>
            </a:endParaRPr>
          </a:p>
        </p:txBody>
      </p:sp>
      <p:sp>
        <p:nvSpPr>
          <p:cNvPr id="110614" name="Text Box 33"/>
          <p:cNvSpPr txBox="1">
            <a:spLocks noChangeArrowheads="1"/>
          </p:cNvSpPr>
          <p:nvPr/>
        </p:nvSpPr>
        <p:spPr bwMode="auto">
          <a:xfrm>
            <a:off x="1774826" y="2708276"/>
            <a:ext cx="1584325" cy="593725"/>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50000"/>
              </a:spcBef>
              <a:spcAft>
                <a:spcPct val="0"/>
              </a:spcAft>
              <a:buClrTx/>
              <a:buSzTx/>
              <a:buNone/>
              <a:defRPr/>
            </a:pPr>
            <a:r>
              <a:rPr lang="it-IT" altLang="it-IT" sz="1600" b="1">
                <a:solidFill>
                  <a:srgbClr val="000000"/>
                </a:solidFill>
                <a:latin typeface="Arial" panose="020B0604020202020204" pitchFamily="34" charset="0"/>
              </a:rPr>
              <a:t>Increased lipolysis</a:t>
            </a:r>
          </a:p>
        </p:txBody>
      </p:sp>
      <p:sp>
        <p:nvSpPr>
          <p:cNvPr id="110615" name="Line 34"/>
          <p:cNvSpPr>
            <a:spLocks noChangeShapeType="1"/>
          </p:cNvSpPr>
          <p:nvPr/>
        </p:nvSpPr>
        <p:spPr bwMode="auto">
          <a:xfrm flipV="1">
            <a:off x="3071814" y="4292601"/>
            <a:ext cx="1368425" cy="13684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6" name="Line 35"/>
          <p:cNvSpPr>
            <a:spLocks noChangeShapeType="1"/>
          </p:cNvSpPr>
          <p:nvPr/>
        </p:nvSpPr>
        <p:spPr bwMode="auto">
          <a:xfrm>
            <a:off x="3432175" y="3284538"/>
            <a:ext cx="935038" cy="5762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7" name="Line 36"/>
          <p:cNvSpPr>
            <a:spLocks noChangeShapeType="1"/>
          </p:cNvSpPr>
          <p:nvPr/>
        </p:nvSpPr>
        <p:spPr bwMode="auto">
          <a:xfrm>
            <a:off x="4800600" y="4581525"/>
            <a:ext cx="0" cy="71913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8" name="Line 37"/>
          <p:cNvSpPr>
            <a:spLocks noChangeShapeType="1"/>
          </p:cNvSpPr>
          <p:nvPr/>
        </p:nvSpPr>
        <p:spPr bwMode="auto">
          <a:xfrm flipH="1">
            <a:off x="5159376" y="2997201"/>
            <a:ext cx="360363" cy="5762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19" name="Line 39"/>
          <p:cNvSpPr>
            <a:spLocks noChangeShapeType="1"/>
          </p:cNvSpPr>
          <p:nvPr/>
        </p:nvSpPr>
        <p:spPr bwMode="auto">
          <a:xfrm flipV="1">
            <a:off x="5375275" y="3860800"/>
            <a:ext cx="433388" cy="2159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20" name="Line 41"/>
          <p:cNvSpPr>
            <a:spLocks noChangeShapeType="1"/>
          </p:cNvSpPr>
          <p:nvPr/>
        </p:nvSpPr>
        <p:spPr bwMode="auto">
          <a:xfrm flipV="1">
            <a:off x="6383339" y="3213100"/>
            <a:ext cx="1152525" cy="4318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21" name="Line 42"/>
          <p:cNvSpPr>
            <a:spLocks noChangeShapeType="1"/>
          </p:cNvSpPr>
          <p:nvPr/>
        </p:nvSpPr>
        <p:spPr bwMode="auto">
          <a:xfrm flipH="1">
            <a:off x="3432175" y="1557338"/>
            <a:ext cx="1079500" cy="792162"/>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281643" name="Text Box 43"/>
          <p:cNvSpPr txBox="1">
            <a:spLocks noChangeArrowheads="1"/>
          </p:cNvSpPr>
          <p:nvPr/>
        </p:nvSpPr>
        <p:spPr bwMode="auto">
          <a:xfrm>
            <a:off x="2855913" y="188913"/>
            <a:ext cx="7200900" cy="431800"/>
          </a:xfrm>
          <a:prstGeom prst="rect">
            <a:avLst/>
          </a:prstGeom>
          <a:noFill/>
          <a:ln w="9525">
            <a:noFill/>
            <a:miter lim="800000"/>
            <a:headEnd/>
            <a:tailEnd/>
          </a:ln>
          <a:effectLst/>
        </p:spPr>
        <p:txBody>
          <a:bodyPr>
            <a:spAutoFit/>
          </a:bodyPr>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lgn="ctr" defTabSz="914400" eaLnBrk="1" fontAlgn="base">
              <a:lnSpc>
                <a:spcPct val="93000"/>
              </a:lnSpc>
              <a:spcBef>
                <a:spcPct val="0"/>
              </a:spcBef>
              <a:spcAft>
                <a:spcPct val="0"/>
              </a:spcAft>
              <a:buClr>
                <a:srgbClr val="000000"/>
              </a:buClr>
              <a:buSzPct val="45000"/>
              <a:defRPr/>
            </a:pPr>
            <a:r>
              <a:rPr lang="en-GB" altLang="it-IT" sz="2400" b="1">
                <a:solidFill>
                  <a:srgbClr val="000000"/>
                </a:solidFill>
                <a:effectLst>
                  <a:outerShdw blurRad="38100" dist="38100" dir="2700000" algn="tl">
                    <a:srgbClr val="FFFFFF"/>
                  </a:outerShdw>
                </a:effectLst>
                <a:latin typeface="Comic Sans MS" pitchFamily="66" charset="0"/>
                <a:cs typeface="Arial"/>
              </a:rPr>
              <a:t>Mechanisms of hepatic fat accumulation</a:t>
            </a:r>
            <a:r>
              <a:rPr lang="en-GB" altLang="it-IT" sz="1800" b="1">
                <a:solidFill>
                  <a:srgbClr val="000000"/>
                </a:solidFill>
                <a:latin typeface="Comic Sans MS" pitchFamily="66" charset="0"/>
                <a:cs typeface="Arial"/>
              </a:rPr>
              <a:t>.</a:t>
            </a:r>
            <a:endParaRPr lang="it-IT" altLang="it-IT" sz="1800">
              <a:solidFill>
                <a:srgbClr val="FFFFFF"/>
              </a:solidFill>
              <a:latin typeface="Comic Sans MS" pitchFamily="66" charset="0"/>
              <a:cs typeface="Arial"/>
            </a:endParaRPr>
          </a:p>
        </p:txBody>
      </p:sp>
      <p:sp>
        <p:nvSpPr>
          <p:cNvPr id="110623" name="Text Box 45"/>
          <p:cNvSpPr txBox="1">
            <a:spLocks noChangeArrowheads="1"/>
          </p:cNvSpPr>
          <p:nvPr/>
        </p:nvSpPr>
        <p:spPr bwMode="auto">
          <a:xfrm>
            <a:off x="2279651" y="3500439"/>
            <a:ext cx="1368425" cy="593725"/>
          </a:xfrm>
          <a:prstGeom prst="rect">
            <a:avLst/>
          </a:prstGeom>
          <a:solidFill>
            <a:srgbClr val="FFFF99"/>
          </a:solidFill>
          <a:ln w="12700">
            <a:solidFill>
              <a:srgbClr val="9933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defTabSz="914400" fontAlgn="base">
              <a:spcBef>
                <a:spcPct val="50000"/>
              </a:spcBef>
              <a:spcAft>
                <a:spcPct val="0"/>
              </a:spcAft>
              <a:buClrTx/>
              <a:buSzTx/>
              <a:buNone/>
              <a:defRPr/>
            </a:pPr>
            <a:r>
              <a:rPr lang="it-IT" altLang="it-IT" sz="1600" b="1">
                <a:solidFill>
                  <a:srgbClr val="000000"/>
                </a:solidFill>
                <a:latin typeface="Arial" panose="020B0604020202020204" pitchFamily="34" charset="0"/>
              </a:rPr>
              <a:t>Increased FFA efflux</a:t>
            </a:r>
          </a:p>
        </p:txBody>
      </p:sp>
      <p:sp>
        <p:nvSpPr>
          <p:cNvPr id="110624" name="Line 47"/>
          <p:cNvSpPr>
            <a:spLocks noChangeShapeType="1"/>
          </p:cNvSpPr>
          <p:nvPr/>
        </p:nvSpPr>
        <p:spPr bwMode="auto">
          <a:xfrm flipH="1" flipV="1">
            <a:off x="7104063" y="1557339"/>
            <a:ext cx="1655762" cy="1366837"/>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it-IT" sz="1600">
              <a:solidFill>
                <a:srgbClr val="FFFFFF"/>
              </a:solidFill>
              <a:latin typeface="Verdana" panose="020B0604030504040204" pitchFamily="34" charset="0"/>
              <a:ea typeface="MS PGothic" panose="020B0600070205080204" pitchFamily="34" charset="-128"/>
              <a:cs typeface="Arial"/>
            </a:endParaRPr>
          </a:p>
        </p:txBody>
      </p:sp>
      <p:sp>
        <p:nvSpPr>
          <p:cNvPr id="110625" name="Text Box 48"/>
          <p:cNvSpPr txBox="1">
            <a:spLocks noChangeArrowheads="1"/>
          </p:cNvSpPr>
          <p:nvPr/>
        </p:nvSpPr>
        <p:spPr bwMode="auto">
          <a:xfrm>
            <a:off x="8256589" y="5805488"/>
            <a:ext cx="1800225" cy="654050"/>
          </a:xfrm>
          <a:prstGeom prst="rect">
            <a:avLst/>
          </a:prstGeom>
          <a:solidFill>
            <a:srgbClr val="FFCC99"/>
          </a:solidFill>
          <a:ln w="12700">
            <a:solidFill>
              <a:srgbClr val="FF0000"/>
            </a:solidFill>
            <a:miter lim="800000"/>
            <a:headEnd/>
            <a:tailEnd/>
          </a:ln>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cs typeface="Arial" panose="020B0604020202020204" pitchFamily="34" charset="0"/>
              </a:defRPr>
            </a:lvl9pPr>
          </a:lstStyle>
          <a:p>
            <a:pPr algn="ctr" defTabSz="914400" fontAlgn="base">
              <a:spcBef>
                <a:spcPct val="50000"/>
              </a:spcBef>
              <a:spcAft>
                <a:spcPct val="0"/>
              </a:spcAft>
              <a:buClrTx/>
              <a:buSzTx/>
              <a:buNone/>
              <a:defRPr/>
            </a:pPr>
            <a:r>
              <a:rPr lang="it-IT" altLang="it-IT" sz="1800">
                <a:solidFill>
                  <a:srgbClr val="000000"/>
                </a:solidFill>
              </a:rPr>
              <a:t>Atherogenic dyslipidemia</a:t>
            </a:r>
          </a:p>
        </p:txBody>
      </p:sp>
    </p:spTree>
    <p:extLst>
      <p:ext uri="{BB962C8B-B14F-4D97-AF65-F5344CB8AC3E}">
        <p14:creationId xmlns:p14="http://schemas.microsoft.com/office/powerpoint/2010/main" val="31041327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1124745"/>
            <a:ext cx="8229600" cy="4525963"/>
          </a:xfrm>
          <a:solidFill>
            <a:schemeClr val="tx2"/>
          </a:solidFill>
        </p:spPr>
        <p:txBody>
          <a:bodyPr>
            <a:normAutofit fontScale="77500" lnSpcReduction="20000"/>
          </a:bodyPr>
          <a:lstStyle/>
          <a:p>
            <a:r>
              <a:rPr lang="en-US" dirty="0">
                <a:solidFill>
                  <a:schemeClr val="bg2"/>
                </a:solidFill>
              </a:rPr>
              <a:t>Based on the above considerations, the use of drugs improving insulin resistance has been proposed for patients with fatty liver. </a:t>
            </a:r>
          </a:p>
          <a:p>
            <a:endParaRPr lang="en-US" dirty="0">
              <a:solidFill>
                <a:schemeClr val="bg2"/>
              </a:solidFill>
            </a:endParaRPr>
          </a:p>
          <a:p>
            <a:r>
              <a:rPr lang="en-US" u="sng" dirty="0">
                <a:solidFill>
                  <a:srgbClr val="FFFF00"/>
                </a:solidFill>
              </a:rPr>
              <a:t>Metformin</a:t>
            </a:r>
            <a:r>
              <a:rPr lang="en-US" dirty="0">
                <a:solidFill>
                  <a:schemeClr val="bg2"/>
                </a:solidFill>
              </a:rPr>
              <a:t> was the first insulin sensitizer used; however, only marginal benefits on transaminases and no improvement in steatosis or inflammation have been reported so far, and metformin is not recommended for patients with NAFLD.</a:t>
            </a:r>
          </a:p>
          <a:p>
            <a:endParaRPr lang="en-US" dirty="0">
              <a:solidFill>
                <a:schemeClr val="bg2"/>
              </a:solidFill>
            </a:endParaRPr>
          </a:p>
          <a:p>
            <a:r>
              <a:rPr lang="en-US" dirty="0">
                <a:solidFill>
                  <a:schemeClr val="bg2"/>
                </a:solidFill>
              </a:rPr>
              <a:t>Concerning thiazolidinediones, treatment with </a:t>
            </a:r>
            <a:r>
              <a:rPr lang="en-US" u="sng" dirty="0">
                <a:solidFill>
                  <a:srgbClr val="FFFF00"/>
                </a:solidFill>
              </a:rPr>
              <a:t>Pioglitazone</a:t>
            </a:r>
            <a:r>
              <a:rPr lang="en-US" dirty="0">
                <a:solidFill>
                  <a:schemeClr val="bg2"/>
                </a:solidFill>
              </a:rPr>
              <a:t> was associated with improvements of liver steatosis and inflammation in recent controlled clinical trials.</a:t>
            </a:r>
            <a:endParaRPr lang="it-IT" dirty="0">
              <a:solidFill>
                <a:schemeClr val="bg2"/>
              </a:solidFill>
            </a:endParaRPr>
          </a:p>
        </p:txBody>
      </p:sp>
    </p:spTree>
    <p:extLst>
      <p:ext uri="{BB962C8B-B14F-4D97-AF65-F5344CB8AC3E}">
        <p14:creationId xmlns:p14="http://schemas.microsoft.com/office/powerpoint/2010/main" val="4046120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9" y="2576514"/>
            <a:ext cx="69056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5856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548681"/>
            <a:ext cx="8229600" cy="5577483"/>
          </a:xfrm>
          <a:solidFill>
            <a:schemeClr val="tx2"/>
          </a:solidFill>
        </p:spPr>
        <p:txBody>
          <a:bodyPr>
            <a:normAutofit lnSpcReduction="10000"/>
          </a:bodyPr>
          <a:lstStyle/>
          <a:p>
            <a:r>
              <a:rPr lang="en-US" sz="2500" dirty="0">
                <a:solidFill>
                  <a:schemeClr val="bg2"/>
                </a:solidFill>
              </a:rPr>
              <a:t>Several lines of evidence suggest that chronic oxidative stress is one of the key mechanisms responsible for liver damage and disease progression in NAFLD. </a:t>
            </a:r>
          </a:p>
          <a:p>
            <a:endParaRPr lang="en-US" sz="2500" dirty="0">
              <a:solidFill>
                <a:schemeClr val="bg2"/>
              </a:solidFill>
            </a:endParaRPr>
          </a:p>
          <a:p>
            <a:r>
              <a:rPr lang="en-US" sz="2500" dirty="0">
                <a:solidFill>
                  <a:schemeClr val="bg2"/>
                </a:solidFill>
              </a:rPr>
              <a:t>In particular, according to the “two-hit” theory, oxidative stress is a major player triggering the progression of steatosis to NASH as the result of an imbalance between prooxidant and anti-oxidant chemicals that lead to liver cell damage.</a:t>
            </a:r>
          </a:p>
          <a:p>
            <a:endParaRPr lang="en-US" sz="2500" dirty="0">
              <a:solidFill>
                <a:schemeClr val="bg2"/>
              </a:solidFill>
            </a:endParaRPr>
          </a:p>
          <a:p>
            <a:r>
              <a:rPr lang="en-US" sz="2500" dirty="0">
                <a:solidFill>
                  <a:schemeClr val="bg2"/>
                </a:solidFill>
              </a:rPr>
              <a:t>Indeed, the increased production of reactive oxygen species (ROS) is known to cause lipid peroxidation, followed by inflammation, and activation of stellate cells leading to </a:t>
            </a:r>
            <a:r>
              <a:rPr lang="en-US" sz="2500" dirty="0" err="1">
                <a:solidFill>
                  <a:schemeClr val="bg2"/>
                </a:solidFill>
              </a:rPr>
              <a:t>fibrogenesis</a:t>
            </a:r>
            <a:r>
              <a:rPr lang="en-US" sz="2500" dirty="0">
                <a:solidFill>
                  <a:schemeClr val="bg2"/>
                </a:solidFill>
              </a:rPr>
              <a:t>. </a:t>
            </a:r>
            <a:endParaRPr lang="it-IT" sz="2500" dirty="0">
              <a:solidFill>
                <a:schemeClr val="bg2"/>
              </a:solidFill>
            </a:endParaRPr>
          </a:p>
        </p:txBody>
      </p:sp>
    </p:spTree>
    <p:extLst>
      <p:ext uri="{BB962C8B-B14F-4D97-AF65-F5344CB8AC3E}">
        <p14:creationId xmlns:p14="http://schemas.microsoft.com/office/powerpoint/2010/main" val="4072337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6"/>
          <p:cNvSpPr>
            <a:spLocks noChangeArrowheads="1"/>
          </p:cNvSpPr>
          <p:nvPr/>
        </p:nvSpPr>
        <p:spPr bwMode="auto">
          <a:xfrm>
            <a:off x="2566989" y="188914"/>
            <a:ext cx="6969125" cy="731837"/>
          </a:xfrm>
          <a:prstGeom prst="rect">
            <a:avLst/>
          </a:prstGeom>
          <a:noFill/>
          <a:ln>
            <a:noFill/>
          </a:ln>
          <a:effectLst/>
        </p:spPr>
        <p:txBody>
          <a:bodyPr>
            <a:spAutoFit/>
          </a:bodyPr>
          <a:lstStyle/>
          <a:p>
            <a:pPr algn="ctr" defTabSz="914400" fontAlgn="base">
              <a:spcBef>
                <a:spcPct val="0"/>
              </a:spcBef>
              <a:spcAft>
                <a:spcPct val="0"/>
              </a:spcAft>
              <a:defRPr/>
            </a:pPr>
            <a:r>
              <a:rPr lang="it-IT" altLang="it-IT">
                <a:solidFill>
                  <a:srgbClr val="EEECE1"/>
                </a:solidFill>
                <a:latin typeface="Arial" charset="0"/>
                <a:ea typeface="MS PGothic" panose="020B0600070205080204" pitchFamily="34" charset="-128"/>
                <a:cs typeface="Arial" charset="0"/>
              </a:rPr>
              <a:t>Pathogenesis</a:t>
            </a:r>
            <a:br>
              <a:rPr lang="it-IT" altLang="it-IT">
                <a:solidFill>
                  <a:srgbClr val="EEECE1"/>
                </a:solidFill>
                <a:latin typeface="Arial" charset="0"/>
                <a:ea typeface="MS PGothic" panose="020B0600070205080204" pitchFamily="34" charset="-128"/>
                <a:cs typeface="Arial" charset="0"/>
              </a:rPr>
            </a:br>
            <a:r>
              <a:rPr lang="it-IT" altLang="it-IT" sz="2400">
                <a:solidFill>
                  <a:prstClr val="white"/>
                </a:solidFill>
                <a:effectLst>
                  <a:outerShdw blurRad="38100" dist="38100" dir="2700000" algn="tl">
                    <a:srgbClr val="1F497D"/>
                  </a:outerShdw>
                </a:effectLst>
                <a:latin typeface="Bookman Old Style" pitchFamily="18" charset="0"/>
                <a:ea typeface="MS PGothic" panose="020B0600070205080204" pitchFamily="34" charset="-128"/>
                <a:cs typeface="Arial" charset="0"/>
              </a:rPr>
              <a:t>THE </a:t>
            </a:r>
            <a:r>
              <a:rPr lang="ja-JP" altLang="it-IT" sz="2400">
                <a:solidFill>
                  <a:prstClr val="white"/>
                </a:solidFill>
                <a:effectLst>
                  <a:outerShdw blurRad="38100" dist="38100" dir="2700000" algn="tl">
                    <a:srgbClr val="1F497D"/>
                  </a:outerShdw>
                </a:effectLst>
                <a:latin typeface="Bookman Old Style" pitchFamily="18" charset="0"/>
                <a:ea typeface="ＭＳ Ｐゴシック"/>
                <a:cs typeface="Arial" charset="0"/>
              </a:rPr>
              <a:t>“</a:t>
            </a:r>
            <a:r>
              <a:rPr lang="it-IT" altLang="ja-JP" sz="2400">
                <a:solidFill>
                  <a:prstClr val="white"/>
                </a:solidFill>
                <a:effectLst>
                  <a:outerShdw blurRad="38100" dist="38100" dir="2700000" algn="tl">
                    <a:srgbClr val="1F497D"/>
                  </a:outerShdw>
                </a:effectLst>
                <a:latin typeface="Bookman Old Style" pitchFamily="18" charset="0"/>
                <a:ea typeface="ＭＳ Ｐゴシック"/>
                <a:cs typeface="Arial" charset="0"/>
              </a:rPr>
              <a:t>TWO HIT</a:t>
            </a:r>
            <a:r>
              <a:rPr lang="ja-JP" altLang="it-IT" sz="2400">
                <a:solidFill>
                  <a:prstClr val="white"/>
                </a:solidFill>
                <a:effectLst>
                  <a:outerShdw blurRad="38100" dist="38100" dir="2700000" algn="tl">
                    <a:srgbClr val="1F497D"/>
                  </a:outerShdw>
                </a:effectLst>
                <a:latin typeface="Bookman Old Style" pitchFamily="18" charset="0"/>
                <a:ea typeface="ＭＳ Ｐゴシック"/>
                <a:cs typeface="Arial" charset="0"/>
              </a:rPr>
              <a:t>”</a:t>
            </a:r>
            <a:r>
              <a:rPr lang="it-IT" altLang="ja-JP" sz="2400">
                <a:solidFill>
                  <a:prstClr val="white"/>
                </a:solidFill>
                <a:effectLst>
                  <a:outerShdw blurRad="38100" dist="38100" dir="2700000" algn="tl">
                    <a:srgbClr val="1F497D"/>
                  </a:outerShdw>
                </a:effectLst>
                <a:latin typeface="Bookman Old Style" pitchFamily="18" charset="0"/>
                <a:ea typeface="ＭＳ Ｐゴシック"/>
                <a:cs typeface="Arial" charset="0"/>
              </a:rPr>
              <a:t> HYPOTHESIS</a:t>
            </a:r>
            <a:endParaRPr lang="it-IT" altLang="it-IT" sz="2400">
              <a:solidFill>
                <a:prstClr val="white"/>
              </a:solidFill>
              <a:effectLst>
                <a:outerShdw blurRad="38100" dist="38100" dir="2700000" algn="tl">
                  <a:srgbClr val="1F497D"/>
                </a:outerShdw>
              </a:effectLst>
              <a:latin typeface="Bookman Old Style" pitchFamily="18" charset="0"/>
              <a:ea typeface="MS PGothic" panose="020B0600070205080204" pitchFamily="34" charset="-128"/>
              <a:cs typeface="Arial" charset="0"/>
            </a:endParaRPr>
          </a:p>
        </p:txBody>
      </p:sp>
      <p:grpSp>
        <p:nvGrpSpPr>
          <p:cNvPr id="137219" name="Gruppo 1"/>
          <p:cNvGrpSpPr>
            <a:grpSpLocks/>
          </p:cNvGrpSpPr>
          <p:nvPr/>
        </p:nvGrpSpPr>
        <p:grpSpPr bwMode="auto">
          <a:xfrm>
            <a:off x="1992313" y="1268413"/>
            <a:ext cx="8064500" cy="5046662"/>
            <a:chOff x="495300" y="1268413"/>
            <a:chExt cx="8064500" cy="5046662"/>
          </a:xfrm>
        </p:grpSpPr>
        <p:grpSp>
          <p:nvGrpSpPr>
            <p:cNvPr id="137220" name="Group 3"/>
            <p:cNvGrpSpPr>
              <a:grpSpLocks/>
            </p:cNvGrpSpPr>
            <p:nvPr/>
          </p:nvGrpSpPr>
          <p:grpSpPr bwMode="auto">
            <a:xfrm>
              <a:off x="495300" y="1404938"/>
              <a:ext cx="8064500" cy="4789487"/>
              <a:chOff x="357" y="977"/>
              <a:chExt cx="5080" cy="3017"/>
            </a:xfrm>
          </p:grpSpPr>
          <p:pic>
            <p:nvPicPr>
              <p:cNvPr id="137227" name="Picture 5" descr="1471-2431-13-40-1-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 y="977"/>
                <a:ext cx="5080" cy="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5"/>
              <p:cNvSpPr>
                <a:spLocks noChangeArrowheads="1"/>
              </p:cNvSpPr>
              <p:nvPr/>
            </p:nvSpPr>
            <p:spPr bwMode="auto">
              <a:xfrm>
                <a:off x="1655" y="1207"/>
                <a:ext cx="998" cy="227"/>
              </a:xfrm>
              <a:prstGeom prst="rect">
                <a:avLst/>
              </a:prstGeom>
              <a:noFill/>
              <a:ln w="38100">
                <a:solidFill>
                  <a:srgbClr val="FF0000"/>
                </a:solidFill>
                <a:miter lim="800000"/>
                <a:headEnd/>
                <a:tailEnd/>
              </a:ln>
              <a:effectLst>
                <a:innerShdw blurRad="63500" dist="50800" dir="13500000">
                  <a:srgbClr val="FFCCFF">
                    <a:alpha val="50000"/>
                  </a:srgbClr>
                </a:innerShdw>
              </a:effectLst>
              <a:scene3d>
                <a:camera prst="orthographicFront"/>
                <a:lightRig rig="threePt" dir="t"/>
              </a:scene3d>
              <a:sp3d prstMaterial="matte"/>
            </p:spPr>
            <p:txBody>
              <a:bodyPr wrap="none" anchor="ctr"/>
              <a:lstStyle/>
              <a:p>
                <a:pPr defTabSz="914400" fontAlgn="base">
                  <a:spcBef>
                    <a:spcPct val="0"/>
                  </a:spcBef>
                  <a:spcAft>
                    <a:spcPct val="0"/>
                  </a:spcAft>
                  <a:defRPr/>
                </a:pPr>
                <a:endParaRPr lang="en-US" altLang="it-IT">
                  <a:solidFill>
                    <a:prstClr val="white"/>
                  </a:solidFill>
                  <a:latin typeface="Verdana" panose="020B0604030504040204" pitchFamily="34" charset="0"/>
                  <a:ea typeface="MS PGothic" panose="020B0600070205080204" pitchFamily="34" charset="-128"/>
                  <a:cs typeface="Arial" charset="0"/>
                </a:endParaRPr>
              </a:p>
            </p:txBody>
          </p:sp>
        </p:grpSp>
        <p:sp>
          <p:nvSpPr>
            <p:cNvPr id="137221" name="Text Box 6"/>
            <p:cNvSpPr txBox="1">
              <a:spLocks noChangeArrowheads="1"/>
            </p:cNvSpPr>
            <p:nvPr/>
          </p:nvSpPr>
          <p:spPr bwMode="auto">
            <a:xfrm>
              <a:off x="1763713" y="1411288"/>
              <a:ext cx="143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50000"/>
                </a:spcBef>
                <a:spcAft>
                  <a:spcPct val="0"/>
                </a:spcAft>
                <a:buNone/>
                <a:defRPr/>
              </a:pPr>
              <a:endParaRPr lang="en-US" altLang="it-IT" sz="1800">
                <a:solidFill>
                  <a:srgbClr val="FFFFFF"/>
                </a:solidFill>
                <a:latin typeface="Verdana" panose="020B0604030504040204" pitchFamily="34" charset="0"/>
                <a:ea typeface="MS PGothic" panose="020B0600070205080204" pitchFamily="34" charset="-128"/>
                <a:cs typeface="Arial" panose="020B0604020202020204" pitchFamily="34" charset="0"/>
              </a:endParaRPr>
            </a:p>
          </p:txBody>
        </p:sp>
        <p:sp>
          <p:nvSpPr>
            <p:cNvPr id="137222" name="Text Box 7"/>
            <p:cNvSpPr txBox="1">
              <a:spLocks noChangeArrowheads="1"/>
            </p:cNvSpPr>
            <p:nvPr/>
          </p:nvSpPr>
          <p:spPr bwMode="auto">
            <a:xfrm>
              <a:off x="1835150" y="1268413"/>
              <a:ext cx="1512888"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a:solidFill>
                    <a:srgbClr val="000000"/>
                  </a:solidFill>
                  <a:latin typeface="Verdana" panose="020B0604030504040204" pitchFamily="34" charset="0"/>
                  <a:ea typeface="MS PGothic" panose="020B0600070205080204" pitchFamily="34" charset="-128"/>
                  <a:cs typeface="Arial" panose="020B0604020202020204" pitchFamily="34" charset="0"/>
                </a:rPr>
                <a:t>FIRST HIT</a:t>
              </a:r>
            </a:p>
          </p:txBody>
        </p:sp>
        <p:sp>
          <p:nvSpPr>
            <p:cNvPr id="137223" name="Text Box 8"/>
            <p:cNvSpPr txBox="1">
              <a:spLocks noChangeArrowheads="1"/>
            </p:cNvSpPr>
            <p:nvPr/>
          </p:nvSpPr>
          <p:spPr bwMode="auto">
            <a:xfrm>
              <a:off x="5724525" y="1268413"/>
              <a:ext cx="172720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a:solidFill>
                    <a:srgbClr val="000000"/>
                  </a:solidFill>
                  <a:latin typeface="Verdana" panose="020B0604030504040204" pitchFamily="34" charset="0"/>
                  <a:ea typeface="MS PGothic" panose="020B0600070205080204" pitchFamily="34" charset="-128"/>
                  <a:cs typeface="Arial" panose="020B0604020202020204" pitchFamily="34" charset="0"/>
                </a:rPr>
                <a:t>SECOND HIT</a:t>
              </a:r>
            </a:p>
          </p:txBody>
        </p:sp>
        <p:sp>
          <p:nvSpPr>
            <p:cNvPr id="137224" name="Text Box 9"/>
            <p:cNvSpPr txBox="1">
              <a:spLocks noChangeArrowheads="1"/>
            </p:cNvSpPr>
            <p:nvPr/>
          </p:nvSpPr>
          <p:spPr bwMode="auto">
            <a:xfrm>
              <a:off x="2195513" y="5948363"/>
              <a:ext cx="1657350" cy="36671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b="1">
                  <a:solidFill>
                    <a:srgbClr val="000000"/>
                  </a:solidFill>
                  <a:latin typeface="Verdana" panose="020B0604030504040204" pitchFamily="34" charset="0"/>
                  <a:ea typeface="MS PGothic" panose="020B0600070205080204" pitchFamily="34" charset="-128"/>
                  <a:cs typeface="Arial" panose="020B0604020202020204" pitchFamily="34" charset="0"/>
                </a:rPr>
                <a:t>NAFLD</a:t>
              </a:r>
            </a:p>
          </p:txBody>
        </p:sp>
        <p:sp>
          <p:nvSpPr>
            <p:cNvPr id="137225" name="Text Box 10"/>
            <p:cNvSpPr txBox="1">
              <a:spLocks noChangeArrowheads="1"/>
            </p:cNvSpPr>
            <p:nvPr/>
          </p:nvSpPr>
          <p:spPr bwMode="auto">
            <a:xfrm>
              <a:off x="6372225" y="5948363"/>
              <a:ext cx="1657350" cy="36671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50000"/>
                </a:spcBef>
                <a:spcAft>
                  <a:spcPct val="0"/>
                </a:spcAft>
                <a:buNone/>
                <a:defRPr/>
              </a:pPr>
              <a:r>
                <a:rPr lang="it-IT" altLang="it-IT" sz="1800" b="1">
                  <a:solidFill>
                    <a:srgbClr val="000000"/>
                  </a:solidFill>
                  <a:latin typeface="Verdana" panose="020B0604030504040204" pitchFamily="34" charset="0"/>
                  <a:ea typeface="MS PGothic" panose="020B0600070205080204" pitchFamily="34" charset="-128"/>
                  <a:cs typeface="Arial" panose="020B0604020202020204" pitchFamily="34" charset="0"/>
                </a:rPr>
                <a:t>NASH</a:t>
              </a:r>
            </a:p>
          </p:txBody>
        </p:sp>
        <p:sp>
          <p:nvSpPr>
            <p:cNvPr id="137226" name="Rectangle 5"/>
            <p:cNvSpPr>
              <a:spLocks noChangeArrowheads="1"/>
            </p:cNvSpPr>
            <p:nvPr/>
          </p:nvSpPr>
          <p:spPr bwMode="auto">
            <a:xfrm>
              <a:off x="4788024" y="1764392"/>
              <a:ext cx="1579693" cy="3603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defRPr/>
              </a:pPr>
              <a:endParaRPr lang="en-US" altLang="it-IT" sz="1800">
                <a:solidFill>
                  <a:srgbClr val="FFFFFF"/>
                </a:solidFill>
                <a:latin typeface="Verdana" panose="020B0604030504040204" pitchFamily="34" charset="0"/>
                <a:ea typeface="MS PGothic"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2878208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351585" y="2204864"/>
            <a:ext cx="7446357" cy="288032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063553" y="332657"/>
            <a:ext cx="5286375" cy="790575"/>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495600" y="1052736"/>
            <a:ext cx="3886200" cy="34290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3503713" y="5229200"/>
            <a:ext cx="5021775" cy="288032"/>
          </a:xfrm>
          <a:prstGeom prst="rect">
            <a:avLst/>
          </a:prstGeom>
          <a:noFill/>
          <a:ln w="9525">
            <a:noFill/>
            <a:miter lim="800000"/>
            <a:headEnd/>
            <a:tailEnd/>
          </a:ln>
        </p:spPr>
      </p:pic>
    </p:spTree>
    <p:extLst>
      <p:ext uri="{BB962C8B-B14F-4D97-AF65-F5344CB8AC3E}">
        <p14:creationId xmlns:p14="http://schemas.microsoft.com/office/powerpoint/2010/main" val="548988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279576" y="1412777"/>
            <a:ext cx="7563458" cy="3823291"/>
          </a:xfrm>
          <a:prstGeom prst="rect">
            <a:avLst/>
          </a:prstGeom>
        </p:spPr>
      </p:pic>
      <p:sp>
        <p:nvSpPr>
          <p:cNvPr id="3" name="CasellaDiTesto 2"/>
          <p:cNvSpPr txBox="1"/>
          <p:nvPr/>
        </p:nvSpPr>
        <p:spPr>
          <a:xfrm>
            <a:off x="2279576" y="5589241"/>
            <a:ext cx="7563458" cy="307777"/>
          </a:xfrm>
          <a:prstGeom prst="rect">
            <a:avLst/>
          </a:prstGeom>
          <a:noFill/>
        </p:spPr>
        <p:txBody>
          <a:bodyPr wrap="square" rtlCol="0">
            <a:spAutoFit/>
          </a:bodyPr>
          <a:lstStyle/>
          <a:p>
            <a:pPr defTabSz="914400"/>
            <a:r>
              <a:rPr lang="en-US" sz="1400" i="1" dirty="0" err="1">
                <a:solidFill>
                  <a:prstClr val="white"/>
                </a:solidFill>
                <a:latin typeface="Calibri"/>
              </a:rPr>
              <a:t>Polimeni</a:t>
            </a:r>
            <a:r>
              <a:rPr lang="en-US" sz="1400" i="1" dirty="0">
                <a:solidFill>
                  <a:prstClr val="white"/>
                </a:solidFill>
                <a:latin typeface="Calibri"/>
              </a:rPr>
              <a:t> L, Del Ben M et al. World J </a:t>
            </a:r>
            <a:r>
              <a:rPr lang="en-US" sz="1400" i="1" dirty="0" err="1">
                <a:solidFill>
                  <a:prstClr val="white"/>
                </a:solidFill>
                <a:latin typeface="Calibri"/>
              </a:rPr>
              <a:t>Hepatol</a:t>
            </a:r>
            <a:r>
              <a:rPr lang="en-US" sz="1400" i="1" dirty="0">
                <a:solidFill>
                  <a:prstClr val="white"/>
                </a:solidFill>
                <a:latin typeface="Calibri"/>
              </a:rPr>
              <a:t> </a:t>
            </a:r>
            <a:r>
              <a:rPr lang="en-US" sz="1400" dirty="0">
                <a:solidFill>
                  <a:prstClr val="white"/>
                </a:solidFill>
                <a:latin typeface="Calibri"/>
              </a:rPr>
              <a:t>2015; 7(10): </a:t>
            </a:r>
            <a:r>
              <a:rPr lang="it-IT" sz="1400" dirty="0">
                <a:solidFill>
                  <a:prstClr val="white"/>
                </a:solidFill>
                <a:latin typeface="Calibri"/>
              </a:rPr>
              <a:t>http://dx.doi.org/10.4254/wjh.v7.i10.0000</a:t>
            </a:r>
          </a:p>
        </p:txBody>
      </p:sp>
    </p:spTree>
    <p:extLst>
      <p:ext uri="{BB962C8B-B14F-4D97-AF65-F5344CB8AC3E}">
        <p14:creationId xmlns:p14="http://schemas.microsoft.com/office/powerpoint/2010/main" val="9471404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17" name="Group 181"/>
          <p:cNvGraphicFramePr>
            <a:graphicFrameLocks noGrp="1"/>
          </p:cNvGraphicFramePr>
          <p:nvPr/>
        </p:nvGraphicFramePr>
        <p:xfrm>
          <a:off x="2855641" y="476672"/>
          <a:ext cx="6480719" cy="5544616"/>
        </p:xfrm>
        <a:graphic>
          <a:graphicData uri="http://schemas.openxmlformats.org/drawingml/2006/table">
            <a:tbl>
              <a:tblPr/>
              <a:tblGrid>
                <a:gridCol w="2966146">
                  <a:extLst>
                    <a:ext uri="{9D8B030D-6E8A-4147-A177-3AD203B41FA5}">
                      <a16:colId xmlns:a16="http://schemas.microsoft.com/office/drawing/2014/main" val="20000"/>
                    </a:ext>
                  </a:extLst>
                </a:gridCol>
                <a:gridCol w="1332448">
                  <a:extLst>
                    <a:ext uri="{9D8B030D-6E8A-4147-A177-3AD203B41FA5}">
                      <a16:colId xmlns:a16="http://schemas.microsoft.com/office/drawing/2014/main" val="20001"/>
                    </a:ext>
                  </a:extLst>
                </a:gridCol>
                <a:gridCol w="1280309">
                  <a:extLst>
                    <a:ext uri="{9D8B030D-6E8A-4147-A177-3AD203B41FA5}">
                      <a16:colId xmlns:a16="http://schemas.microsoft.com/office/drawing/2014/main" val="20002"/>
                    </a:ext>
                  </a:extLst>
                </a:gridCol>
                <a:gridCol w="901816">
                  <a:extLst>
                    <a:ext uri="{9D8B030D-6E8A-4147-A177-3AD203B41FA5}">
                      <a16:colId xmlns:a16="http://schemas.microsoft.com/office/drawing/2014/main" val="20003"/>
                    </a:ext>
                  </a:extLst>
                </a:gridCol>
              </a:tblGrid>
              <a:tr h="742995">
                <a:tc gridSpan="4">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Arial" charset="0"/>
                        </a:rPr>
                        <a:t>Some clinical and biochemical characteristics of subjects with and without NAFLD</a:t>
                      </a:r>
                      <a:endParaRPr kumimoji="0" lang="it-IT" sz="1400" b="1" i="0" u="none" strike="noStrike" cap="none" normalizeH="0" baseline="0" dirty="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75290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Calibri" pitchFamily="34" charset="0"/>
                          <a:cs typeface="Arial" charset="0"/>
                        </a:rPr>
                        <a:t>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 </a:t>
                      </a:r>
                      <a:endParaRPr kumimoji="0" lang="it-IT" sz="12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rgbClr val="000000"/>
                          </a:solidFill>
                          <a:effectLst/>
                          <a:latin typeface="Calibri" pitchFamily="34" charset="0"/>
                          <a:cs typeface="Arial" charset="0"/>
                        </a:rPr>
                        <a:t>NAFLD</a:t>
                      </a:r>
                      <a:endParaRPr kumimoji="0" lang="it-IT" sz="14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(213)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Calibri" pitchFamily="34" charset="0"/>
                          <a:cs typeface="Arial" charset="0"/>
                        </a:rPr>
                        <a:t> </a:t>
                      </a:r>
                      <a:endParaRPr kumimoji="0" lang="it-IT" sz="12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a:ln>
                            <a:noFill/>
                          </a:ln>
                          <a:solidFill>
                            <a:srgbClr val="000000"/>
                          </a:solidFill>
                          <a:effectLst/>
                          <a:latin typeface="Calibri" pitchFamily="34" charset="0"/>
                          <a:cs typeface="Arial" charset="0"/>
                        </a:rPr>
                        <a:t>w/o NAFLD</a:t>
                      </a:r>
                      <a:endParaRPr kumimoji="0" lang="it-IT" sz="1400" b="0" i="0" u="none" strike="noStrike" cap="none" normalizeH="0" baseline="0">
                        <a:ln>
                          <a:noFill/>
                        </a:ln>
                        <a:solidFill>
                          <a:srgbClr val="000000"/>
                        </a:solidFill>
                        <a:effectLst/>
                        <a:latin typeface="Calibri" pitchFamily="34" charset="0"/>
                        <a:cs typeface="Arial"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(51)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cs typeface="Arial" charset="0"/>
                        </a:rPr>
                        <a:t>p</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Calibri" pitchFamily="34" charset="0"/>
                          <a:cs typeface="Arial" charset="0"/>
                        </a:rPr>
                        <a:t>Age</a:t>
                      </a:r>
                      <a:r>
                        <a:rPr kumimoji="0" lang="en-US" sz="1200" b="1" i="0" u="none" strike="noStrike" cap="none" normalizeH="0" baseline="0">
                          <a:ln>
                            <a:noFill/>
                          </a:ln>
                          <a:solidFill>
                            <a:srgbClr val="FFFFFF"/>
                          </a:solidFill>
                          <a:effectLst/>
                          <a:latin typeface="Calibri" pitchFamily="34" charset="0"/>
                          <a:cs typeface="Arial" charset="0"/>
                        </a:rPr>
                        <a:t> (yrs)</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54,3 ± 12</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56,1 ± 14,4</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Ns</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Male Gender (%)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64,6</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63,3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Ns</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002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BMI</a:t>
                      </a:r>
                      <a:r>
                        <a:rPr kumimoji="0" lang="en-US" sz="1200" b="1" i="0" u="none" strike="noStrike" cap="none" normalizeH="0" baseline="0">
                          <a:ln>
                            <a:noFill/>
                          </a:ln>
                          <a:solidFill>
                            <a:srgbClr val="FFFFFF"/>
                          </a:solidFill>
                          <a:effectLst/>
                          <a:latin typeface="Calibri" pitchFamily="34" charset="0"/>
                          <a:cs typeface="Arial" charset="0"/>
                        </a:rPr>
                        <a:t> (kg/m</a:t>
                      </a:r>
                      <a:r>
                        <a:rPr kumimoji="0" lang="en-US" sz="1200" b="1" i="0" u="none" strike="noStrike" cap="none" normalizeH="0" baseline="30000">
                          <a:ln>
                            <a:noFill/>
                          </a:ln>
                          <a:solidFill>
                            <a:srgbClr val="FFFFFF"/>
                          </a:solidFill>
                          <a:effectLst/>
                          <a:latin typeface="Calibri" pitchFamily="34" charset="0"/>
                          <a:cs typeface="Arial" charset="0"/>
                        </a:rPr>
                        <a:t>2</a:t>
                      </a:r>
                      <a:r>
                        <a:rPr kumimoji="0" lang="en-US" sz="1200" b="1" i="0" u="none" strike="noStrike" cap="none" normalizeH="0" baseline="0">
                          <a:ln>
                            <a:noFill/>
                          </a:ln>
                          <a:solidFill>
                            <a:srgbClr val="FFFFFF"/>
                          </a:solidFill>
                          <a:effectLst/>
                          <a:latin typeface="Calibri" pitchFamily="34" charset="0"/>
                          <a:cs typeface="Arial" charset="0"/>
                        </a:rPr>
                        <a:t>)</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31,6 ± 5,6</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26,8 ± 3,6</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r h="53481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cs typeface="Arial" charset="0"/>
                        </a:rPr>
                        <a:t>Urinary 8-iso-PGF2</a:t>
                      </a:r>
                      <a:r>
                        <a:rPr kumimoji="0" lang="el-GR" sz="1200" b="1" i="0" u="none" strike="noStrike" cap="none" normalizeH="0" baseline="0">
                          <a:ln>
                            <a:noFill/>
                          </a:ln>
                          <a:solidFill>
                            <a:schemeClr val="tx1"/>
                          </a:solidFill>
                          <a:effectLst/>
                          <a:latin typeface="Calibri" pitchFamily="34" charset="0"/>
                          <a:cs typeface="Arial" charset="0"/>
                        </a:rPr>
                        <a:t>α</a:t>
                      </a:r>
                      <a:r>
                        <a:rPr kumimoji="0" lang="en-US" sz="1200" b="1" i="0" u="none" strike="noStrike" cap="none" normalizeH="0" baseline="0">
                          <a:ln>
                            <a:noFill/>
                          </a:ln>
                          <a:solidFill>
                            <a:schemeClr val="tx1"/>
                          </a:solidFill>
                          <a:effectLst/>
                          <a:latin typeface="Calibri" pitchFamily="34" charset="0"/>
                          <a:cs typeface="Arial" charset="0"/>
                        </a:rPr>
                        <a:t> (pg/mg creatinine) </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714,4 ±121,5</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621,2 ± 125,9</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&lt;0,001</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5"/>
                  </a:ext>
                </a:extLst>
              </a:tr>
              <a:tr h="47551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sNOX2-dp (pg/ml)</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57,4 ± 13.6</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47,8 ± 9.9</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chemeClr val="tx1"/>
                          </a:solidFill>
                          <a:effectLst/>
                          <a:latin typeface="Calibri" pitchFamily="34" charset="0"/>
                          <a:cs typeface="Arial" charset="0"/>
                        </a:rPr>
                        <a:t>&lt;0.001</a:t>
                      </a:r>
                      <a:endParaRPr kumimoji="0" lang="it-IT" sz="1200" b="1" i="0" u="none" strike="noStrike" cap="none" normalizeH="0" baseline="0">
                        <a:ln>
                          <a:noFill/>
                        </a:ln>
                        <a:solidFill>
                          <a:schemeClr val="tx1"/>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a:noFill/>
                    </a:lnT>
                    <a:lnB w="5715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149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Adiponectin (ng/ml)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8,5 (5/12)</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13 (8/15)</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Cytokeratin 18 (mIU/ml)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180 (146/190)</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136 (125/173)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8"/>
                  </a:ext>
                </a:extLst>
              </a:tr>
              <a:tr h="41636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ALT (IU/L)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27,5 (20/40)</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18 (14/27)</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7149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HOMA_IR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3,5 (2,4/5,9)</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1,9 (1,3/2,3)</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&lt;0,001</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0"/>
                  </a:ext>
                </a:extLst>
              </a:tr>
              <a:tr h="3697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Calibri" pitchFamily="34" charset="0"/>
                          <a:cs typeface="Arial" charset="0"/>
                        </a:rPr>
                        <a:t>Metabolic syndrome (%)* </a:t>
                      </a:r>
                      <a:endParaRPr kumimoji="0" lang="it-IT" sz="1200" b="1" i="0" u="none" strike="noStrike" cap="none" normalizeH="0" baseline="0">
                        <a:ln>
                          <a:noFill/>
                        </a:ln>
                        <a:solidFill>
                          <a:srgbClr val="FFFFFF"/>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67,7</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Calibri" pitchFamily="34" charset="0"/>
                          <a:cs typeface="Arial" charset="0"/>
                        </a:rPr>
                        <a:t>21,7</a:t>
                      </a:r>
                      <a:endParaRPr kumimoji="0" lang="it-IT" sz="1200" b="0" i="0" u="none" strike="noStrike" cap="none" normalizeH="0" baseline="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dirty="0">
                          <a:ln>
                            <a:noFill/>
                          </a:ln>
                          <a:solidFill>
                            <a:srgbClr val="000000"/>
                          </a:solidFill>
                          <a:effectLst/>
                          <a:latin typeface="Calibri" pitchFamily="34" charset="0"/>
                          <a:cs typeface="Arial" charset="0"/>
                        </a:rPr>
                        <a:t>&lt;0,001</a:t>
                      </a:r>
                      <a:endParaRPr kumimoji="0" lang="it-IT" sz="1200" b="0" i="0" u="none" strike="noStrike" cap="none" normalizeH="0" baseline="0" dirty="0">
                        <a:ln>
                          <a:noFill/>
                        </a:ln>
                        <a:solidFill>
                          <a:srgbClr val="000000"/>
                        </a:solidFill>
                        <a:effectLst/>
                        <a:latin typeface="Calibri" pitchFamily="34" charset="0"/>
                        <a:ea typeface="Times New Roman" pitchFamily="18" charset="0"/>
                        <a:cs typeface="Calibri" pitchFamily="34" charset="0"/>
                      </a:endParaRPr>
                    </a:p>
                  </a:txBody>
                  <a:tcPr marL="51333" marR="513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bl>
          </a:graphicData>
        </a:graphic>
      </p:graphicFrame>
      <p:sp>
        <p:nvSpPr>
          <p:cNvPr id="2" name="Rettangolo 1"/>
          <p:cNvSpPr/>
          <p:nvPr/>
        </p:nvSpPr>
        <p:spPr>
          <a:xfrm>
            <a:off x="4439816" y="6165304"/>
            <a:ext cx="5076056" cy="261610"/>
          </a:xfrm>
          <a:prstGeom prst="rect">
            <a:avLst/>
          </a:prstGeom>
        </p:spPr>
        <p:txBody>
          <a:bodyPr wrap="square">
            <a:spAutoFit/>
          </a:bodyPr>
          <a:lstStyle/>
          <a:p>
            <a:pPr defTabSz="914400"/>
            <a:r>
              <a:rPr lang="pt-BR" sz="1100" dirty="0">
                <a:solidFill>
                  <a:prstClr val="white"/>
                </a:solidFill>
                <a:latin typeface="Calibri"/>
              </a:rPr>
              <a:t>Del Ben M et. BMC Gastroenterol. 2014 Apr 23;14:81. doi: 10.1186/1471-230X-14-81</a:t>
            </a:r>
            <a:endParaRPr lang="it-IT" sz="1100" dirty="0">
              <a:solidFill>
                <a:prstClr val="white"/>
              </a:solidFill>
              <a:latin typeface="Calibri"/>
            </a:endParaRPr>
          </a:p>
        </p:txBody>
      </p:sp>
    </p:spTree>
    <p:extLst>
      <p:ext uri="{BB962C8B-B14F-4D97-AF65-F5344CB8AC3E}">
        <p14:creationId xmlns:p14="http://schemas.microsoft.com/office/powerpoint/2010/main" val="30841864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04" name="Group 48"/>
          <p:cNvGraphicFramePr>
            <a:graphicFrameLocks noGrp="1"/>
          </p:cNvGraphicFramePr>
          <p:nvPr/>
        </p:nvGraphicFramePr>
        <p:xfrm>
          <a:off x="2424114" y="908051"/>
          <a:ext cx="7488237" cy="4899661"/>
        </p:xfrm>
        <a:graphic>
          <a:graphicData uri="http://schemas.openxmlformats.org/drawingml/2006/table">
            <a:tbl>
              <a:tblPr/>
              <a:tblGrid>
                <a:gridCol w="2298700">
                  <a:extLst>
                    <a:ext uri="{9D8B030D-6E8A-4147-A177-3AD203B41FA5}">
                      <a16:colId xmlns:a16="http://schemas.microsoft.com/office/drawing/2014/main" val="20000"/>
                    </a:ext>
                  </a:extLst>
                </a:gridCol>
                <a:gridCol w="1130300">
                  <a:extLst>
                    <a:ext uri="{9D8B030D-6E8A-4147-A177-3AD203B41FA5}">
                      <a16:colId xmlns:a16="http://schemas.microsoft.com/office/drawing/2014/main" val="20001"/>
                    </a:ext>
                  </a:extLst>
                </a:gridCol>
                <a:gridCol w="1130300">
                  <a:extLst>
                    <a:ext uri="{9D8B030D-6E8A-4147-A177-3AD203B41FA5}">
                      <a16:colId xmlns:a16="http://schemas.microsoft.com/office/drawing/2014/main" val="20002"/>
                    </a:ext>
                  </a:extLst>
                </a:gridCol>
                <a:gridCol w="1130300">
                  <a:extLst>
                    <a:ext uri="{9D8B030D-6E8A-4147-A177-3AD203B41FA5}">
                      <a16:colId xmlns:a16="http://schemas.microsoft.com/office/drawing/2014/main" val="20003"/>
                    </a:ext>
                  </a:extLst>
                </a:gridCol>
                <a:gridCol w="1131887">
                  <a:extLst>
                    <a:ext uri="{9D8B030D-6E8A-4147-A177-3AD203B41FA5}">
                      <a16:colId xmlns:a16="http://schemas.microsoft.com/office/drawing/2014/main" val="20004"/>
                    </a:ext>
                  </a:extLst>
                </a:gridCol>
                <a:gridCol w="666750">
                  <a:extLst>
                    <a:ext uri="{9D8B030D-6E8A-4147-A177-3AD203B41FA5}">
                      <a16:colId xmlns:a16="http://schemas.microsoft.com/office/drawing/2014/main" val="20005"/>
                    </a:ext>
                  </a:extLst>
                </a:gridCol>
              </a:tblGrid>
              <a:tr h="796925">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Bookman Old Style" pitchFamily="18" charset="0"/>
                          <a:cs typeface="Times New Roman" pitchFamily="18" charset="0"/>
                        </a:rPr>
                        <a:t>ALL SUBJECTS</a:t>
                      </a:r>
                      <a:endParaRPr kumimoji="0" lang="en-US" sz="2000" b="1" i="0" u="none" strike="noStrike" cap="none" normalizeH="0" baseline="0">
                        <a:ln>
                          <a:noFill/>
                        </a:ln>
                        <a:solidFill>
                          <a:schemeClr val="tx1"/>
                        </a:solidFill>
                        <a:effectLst/>
                        <a:latin typeface="Verdana" pitchFamily="34" charset="0"/>
                        <a:ea typeface="MS PGothic"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79692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a:ln>
                          <a:noFill/>
                        </a:ln>
                        <a:solidFill>
                          <a:schemeClr val="tx1"/>
                        </a:solidFill>
                        <a:effectLst/>
                        <a:latin typeface="Calibri" pitchFamily="34" charset="0"/>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5">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Verdana" pitchFamily="34" charset="0"/>
                          <a:ea typeface="MS PGothic" pitchFamily="34" charset="-128"/>
                          <a:cs typeface="Arial" charset="0"/>
                        </a:rPr>
                        <a:t>LIVER STEATOSIS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657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Verdana" pitchFamily="34" charset="0"/>
                          <a:cs typeface="Times New Roman" pitchFamily="18" charset="0"/>
                        </a:rPr>
                        <a:t> </a:t>
                      </a:r>
                      <a:r>
                        <a:rPr kumimoji="0" lang="en-US" sz="1000" b="0" i="0" u="none" strike="noStrike" cap="none" normalizeH="0" baseline="0">
                          <a:ln>
                            <a:noFill/>
                          </a:ln>
                          <a:solidFill>
                            <a:schemeClr val="tx1"/>
                          </a:solidFill>
                          <a:effectLst/>
                          <a:latin typeface="Arial" charset="0"/>
                          <a:cs typeface="Times New Roman" pitchFamily="18" charset="0"/>
                        </a:rPr>
                        <a:t> </a:t>
                      </a:r>
                      <a:endParaRPr kumimoji="0" lang="en-US" sz="18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Absent</a:t>
                      </a:r>
                      <a:r>
                        <a:rPr kumimoji="0" lang="en-US" sz="1600" b="1"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(n=51)</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Mild</a:t>
                      </a:r>
                      <a:r>
                        <a:rPr kumimoji="0" lang="en-US" sz="1600" b="0"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    (n=45)</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Moderate</a:t>
                      </a:r>
                      <a:r>
                        <a:rPr kumimoji="0" lang="en-US" sz="1600" b="0"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(n=88)</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00"/>
                          </a:solidFill>
                          <a:effectLst/>
                          <a:latin typeface="Bookman Old Style" pitchFamily="18" charset="0"/>
                          <a:cs typeface="Times New Roman" pitchFamily="18" charset="0"/>
                        </a:rPr>
                        <a:t>Severe</a:t>
                      </a:r>
                      <a:r>
                        <a:rPr kumimoji="0" lang="en-US" sz="1600" b="0" i="0" u="none" strike="noStrike" cap="none" normalizeH="0" baseline="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a:ln>
                            <a:noFill/>
                          </a:ln>
                          <a:solidFill>
                            <a:schemeClr val="tx1"/>
                          </a:solidFill>
                          <a:effectLst/>
                          <a:latin typeface="Arial" charset="0"/>
                          <a:cs typeface="Times New Roman" pitchFamily="18" charset="0"/>
                        </a:rPr>
                        <a:t>(n=80)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P</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08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Bookman Old Style" pitchFamily="18" charset="0"/>
                          <a:cs typeface="Times New Roman" pitchFamily="18" charset="0"/>
                        </a:rPr>
                        <a:t>Urinary 8-iso-PGF2α (pg/mg creatinine)</a:t>
                      </a:r>
                      <a:endParaRPr kumimoji="0" lang="en-US" sz="18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621,2 ± 125,9</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674,3 ± 121,2</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700,7 ± 108,4</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751,3 ± 121,0</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&lt;,001</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extLst>
                  <a:ext uri="{0D108BD9-81ED-4DB2-BD59-A6C34878D82A}">
                    <a16:rowId xmlns:a16="http://schemas.microsoft.com/office/drawing/2014/main" val="10003"/>
                  </a:ext>
                </a:extLst>
              </a:tr>
              <a:tr h="608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Bookman Old Style"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Bookman Old Style" pitchFamily="18" charset="0"/>
                          <a:cs typeface="Times New Roman" pitchFamily="18" charset="0"/>
                        </a:rPr>
                        <a:t>sNOX2-dp (pg/ml)</a:t>
                      </a:r>
                      <a:endParaRPr kumimoji="0" lang="en-US" sz="18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47,9 ± 9,9</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52,9 ±15,5</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57,1 ±13.3</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 60,0 ± 12,2</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Arial" charset="0"/>
                          <a:cs typeface="Times New Roman" pitchFamily="18" charset="0"/>
                        </a:rPr>
                        <a:t>&lt;.001</a:t>
                      </a:r>
                      <a:endParaRPr kumimoji="0" lang="en-US" sz="1600" b="0" i="0" u="none" strike="noStrike" cap="none" normalizeH="0" baseline="0">
                        <a:ln>
                          <a:noFill/>
                        </a:ln>
                        <a:solidFill>
                          <a:schemeClr val="bg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gradFill rotWithShape="0">
                      <a:gsLst>
                        <a:gs pos="0">
                          <a:srgbClr val="BCEBEB"/>
                        </a:gs>
                        <a:gs pos="50000">
                          <a:srgbClr val="CCFFFF"/>
                        </a:gs>
                        <a:gs pos="100000">
                          <a:srgbClr val="BCEBEB"/>
                        </a:gs>
                      </a:gsLst>
                      <a:lin ang="5400000" scaled="1"/>
                    </a:gradFill>
                  </a:tcPr>
                </a:tc>
                <a:extLst>
                  <a:ext uri="{0D108BD9-81ED-4DB2-BD59-A6C34878D82A}">
                    <a16:rowId xmlns:a16="http://schemas.microsoft.com/office/drawing/2014/main" val="10004"/>
                  </a:ext>
                </a:extLst>
              </a:tr>
              <a:tr h="609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Bookman Old Style"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Bookman Old Style" pitchFamily="18" charset="0"/>
                          <a:cs typeface="Times New Roman" pitchFamily="18" charset="0"/>
                        </a:rPr>
                        <a:t>Adiponectin (ng/ml)        </a:t>
                      </a:r>
                      <a:endParaRPr kumimoji="0" lang="en-US" sz="18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13,0       (8,0/15,0)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10,0    (5,5/12,0)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8,8      (6,0/13,5)</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6,0         (4,9/9,0)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&lt;,001</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608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Bookman Old Style" pitchFamily="18" charset="0"/>
                          <a:cs typeface="Times New Roman" pitchFamily="18" charset="0"/>
                        </a:rPr>
                        <a:t>Cytokeratin 18 (mIU/ml)</a:t>
                      </a:r>
                      <a:endParaRPr kumimoji="0" lang="en-US" sz="18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136 (125/173)</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169 (129/185)</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176  (140/190)</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180 (168/182)</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Times New Roman" pitchFamily="18" charset="0"/>
                        </a:rPr>
                        <a:t>&lt;,001</a:t>
                      </a:r>
                      <a:endParaRPr kumimoji="0" lang="en-US" sz="1600" b="0" i="0" u="none" strike="noStrike" cap="none" normalizeH="0" baseline="0">
                        <a:ln>
                          <a:noFill/>
                        </a:ln>
                        <a:solidFill>
                          <a:schemeClr val="tx1"/>
                        </a:solidFill>
                        <a:effectLst/>
                        <a:latin typeface="Verdana" pitchFamily="34" charset="0"/>
                        <a:ea typeface="MS PGothic" pitchFamily="34" charset="-128"/>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 name="Rettangolo 2"/>
          <p:cNvSpPr/>
          <p:nvPr/>
        </p:nvSpPr>
        <p:spPr>
          <a:xfrm>
            <a:off x="4439816" y="6165304"/>
            <a:ext cx="5076056" cy="261610"/>
          </a:xfrm>
          <a:prstGeom prst="rect">
            <a:avLst/>
          </a:prstGeom>
        </p:spPr>
        <p:txBody>
          <a:bodyPr wrap="square">
            <a:spAutoFit/>
          </a:bodyPr>
          <a:lstStyle/>
          <a:p>
            <a:pPr defTabSz="914400"/>
            <a:r>
              <a:rPr lang="pt-BR" sz="1100" dirty="0">
                <a:solidFill>
                  <a:prstClr val="white"/>
                </a:solidFill>
                <a:latin typeface="Calibri"/>
              </a:rPr>
              <a:t>Del Ben M et. BMC Gastroenterol. 2014 Apr 23;14:81. doi: 10.1186/1471-230X-14-81</a:t>
            </a:r>
            <a:endParaRPr lang="it-IT" sz="1100" dirty="0">
              <a:solidFill>
                <a:prstClr val="white"/>
              </a:solidFill>
              <a:latin typeface="Calibri"/>
            </a:endParaRPr>
          </a:p>
        </p:txBody>
      </p:sp>
    </p:spTree>
    <p:extLst>
      <p:ext uri="{BB962C8B-B14F-4D97-AF65-F5344CB8AC3E}">
        <p14:creationId xmlns:p14="http://schemas.microsoft.com/office/powerpoint/2010/main" val="17280616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91544" y="1988840"/>
            <a:ext cx="8229600" cy="2692896"/>
          </a:xfrm>
          <a:solidFill>
            <a:schemeClr val="tx2"/>
          </a:solidFill>
        </p:spPr>
        <p:txBody>
          <a:bodyPr/>
          <a:lstStyle/>
          <a:p>
            <a:r>
              <a:rPr lang="en-US" dirty="0">
                <a:solidFill>
                  <a:schemeClr val="bg2"/>
                </a:solidFill>
              </a:rPr>
              <a:t>A therapeutic strategy targeting oxidative stress reduction has been proposed and supplementation with vitamin E has been suggested by recent guidelines for the treatment of NASH in non-diabetic subjects</a:t>
            </a:r>
            <a:endParaRPr lang="it-IT" dirty="0">
              <a:solidFill>
                <a:schemeClr val="bg2"/>
              </a:solidFill>
            </a:endParaRPr>
          </a:p>
        </p:txBody>
      </p:sp>
    </p:spTree>
    <p:extLst>
      <p:ext uri="{BB962C8B-B14F-4D97-AF65-F5344CB8AC3E}">
        <p14:creationId xmlns:p14="http://schemas.microsoft.com/office/powerpoint/2010/main" val="1709163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91544" y="548680"/>
            <a:ext cx="8229600" cy="1143000"/>
          </a:xfrm>
        </p:spPr>
        <p:txBody>
          <a:bodyPr/>
          <a:lstStyle/>
          <a:p>
            <a:r>
              <a:rPr lang="it-IT" sz="4000" b="0" dirty="0" err="1">
                <a:solidFill>
                  <a:srgbClr val="00B050"/>
                </a:solidFill>
                <a:latin typeface="Comic Sans MS" panose="030F0702030302020204" pitchFamily="66" charset="0"/>
              </a:rPr>
              <a:t>Vitamin</a:t>
            </a:r>
            <a:r>
              <a:rPr lang="it-IT" sz="4000" b="0" dirty="0">
                <a:solidFill>
                  <a:srgbClr val="00B050"/>
                </a:solidFill>
                <a:latin typeface="Comic Sans MS" panose="030F0702030302020204" pitchFamily="66" charset="0"/>
              </a:rPr>
              <a:t> E</a:t>
            </a:r>
          </a:p>
        </p:txBody>
      </p:sp>
      <p:sp>
        <p:nvSpPr>
          <p:cNvPr id="5" name="Segnaposto contenuto 2"/>
          <p:cNvSpPr>
            <a:spLocks noGrp="1"/>
          </p:cNvSpPr>
          <p:nvPr>
            <p:ph idx="1"/>
          </p:nvPr>
        </p:nvSpPr>
        <p:spPr>
          <a:xfrm>
            <a:off x="2711624" y="1916832"/>
            <a:ext cx="6984776" cy="3744416"/>
          </a:xfrm>
        </p:spPr>
        <p:txBody>
          <a:bodyPr/>
          <a:lstStyle/>
          <a:p>
            <a:pPr marL="0" indent="0" eaLnBrk="1" fontAlgn="auto" hangingPunct="1">
              <a:spcBef>
                <a:spcPts val="0"/>
              </a:spcBef>
              <a:spcAft>
                <a:spcPts val="0"/>
              </a:spcAft>
              <a:buClrTx/>
              <a:buSzTx/>
              <a:buFont typeface="Arial" panose="020B0604020202020204" pitchFamily="34" charset="0"/>
              <a:buChar char="•"/>
            </a:pPr>
            <a:r>
              <a:rPr lang="en-US" sz="2800" b="1" kern="1200" dirty="0">
                <a:solidFill>
                  <a:srgbClr val="FFC000"/>
                </a:solidFill>
                <a:effectLst/>
                <a:latin typeface="Comic Sans MS" panose="030F0702030302020204" pitchFamily="66" charset="0"/>
              </a:rPr>
              <a:t>Vitamin E (α-tocopherol): </a:t>
            </a:r>
            <a:r>
              <a:rPr lang="en-US" sz="2800" kern="1200" dirty="0">
                <a:solidFill>
                  <a:srgbClr val="FFC000"/>
                </a:solidFill>
                <a:effectLst/>
                <a:latin typeface="Comic Sans MS" panose="030F0702030302020204" pitchFamily="66" charset="0"/>
              </a:rPr>
              <a:t>400 IU twice daily with food.</a:t>
            </a:r>
            <a:r>
              <a:rPr lang="en-US" sz="2800" kern="1200" baseline="30000" dirty="0">
                <a:solidFill>
                  <a:srgbClr val="FFFFFF"/>
                </a:solidFill>
                <a:effectLst/>
                <a:latin typeface="Comic Sans MS" panose="030F0702030302020204" pitchFamily="66" charset="0"/>
              </a:rPr>
              <a:t> </a:t>
            </a:r>
            <a:r>
              <a:rPr lang="en-US" sz="2800" kern="1200" dirty="0">
                <a:solidFill>
                  <a:srgbClr val="FFFFFF"/>
                </a:solidFill>
                <a:effectLst/>
                <a:latin typeface="Comic Sans MS" panose="030F0702030302020204" pitchFamily="66" charset="0"/>
              </a:rPr>
              <a:t>  </a:t>
            </a:r>
          </a:p>
          <a:p>
            <a:pPr marL="0" indent="0" eaLnBrk="1" fontAlgn="auto" hangingPunct="1">
              <a:spcBef>
                <a:spcPts val="0"/>
              </a:spcBef>
              <a:spcAft>
                <a:spcPts val="0"/>
              </a:spcAft>
              <a:buClrTx/>
              <a:buSzTx/>
              <a:buNone/>
            </a:pPr>
            <a:r>
              <a:rPr lang="en-US" sz="2800" kern="1200" dirty="0">
                <a:solidFill>
                  <a:srgbClr val="FFFFFF"/>
                </a:solidFill>
                <a:effectLst/>
                <a:latin typeface="Comic Sans MS" panose="030F0702030302020204" pitchFamily="66" charset="0"/>
              </a:rPr>
              <a:t>   </a:t>
            </a:r>
            <a:r>
              <a:rPr lang="en-US" sz="2800" kern="1200" baseline="30000" dirty="0">
                <a:solidFill>
                  <a:srgbClr val="FFFFFF"/>
                </a:solidFill>
                <a:effectLst/>
                <a:latin typeface="Comic Sans MS" panose="030F0702030302020204" pitchFamily="66" charset="0"/>
              </a:rPr>
              <a:t> </a:t>
            </a:r>
          </a:p>
          <a:p>
            <a:pPr marL="0" indent="0" eaLnBrk="1" fontAlgn="auto" hangingPunct="1">
              <a:spcBef>
                <a:spcPts val="0"/>
              </a:spcBef>
              <a:spcAft>
                <a:spcPts val="0"/>
              </a:spcAft>
              <a:buClrTx/>
              <a:buSzTx/>
              <a:buNone/>
            </a:pPr>
            <a:r>
              <a:rPr lang="en-US" sz="2800" kern="1200" dirty="0">
                <a:solidFill>
                  <a:srgbClr val="FFFFFF"/>
                </a:solidFill>
                <a:effectLst/>
                <a:latin typeface="Comic Sans MS" panose="030F0702030302020204" pitchFamily="66" charset="0"/>
              </a:rPr>
              <a:t>Vitamin E is an effective defense mechanism against lipid peroxidation. Lipid peroxidation is increased in NAFLD and can promote inflammation and tissue damage.</a:t>
            </a:r>
          </a:p>
          <a:p>
            <a:endParaRPr lang="it-IT" dirty="0"/>
          </a:p>
        </p:txBody>
      </p:sp>
    </p:spTree>
    <p:extLst>
      <p:ext uri="{BB962C8B-B14F-4D97-AF65-F5344CB8AC3E}">
        <p14:creationId xmlns:p14="http://schemas.microsoft.com/office/powerpoint/2010/main" val="1471591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195040" y="573181"/>
            <a:ext cx="780480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9pPr>
          </a:lstStyle>
          <a:p>
            <a:pPr algn="ctr" defTabSz="914400">
              <a:buClr>
                <a:srgbClr val="FFFFFF"/>
              </a:buClr>
              <a:defRPr/>
            </a:pPr>
            <a:r>
              <a:rPr lang="en-GB" altLang="it-IT" sz="1600" b="1" dirty="0">
                <a:solidFill>
                  <a:srgbClr val="FF0000"/>
                </a:solidFill>
                <a:latin typeface="Arial" charset="0"/>
              </a:rPr>
              <a:t> </a:t>
            </a:r>
            <a:r>
              <a:rPr lang="en-GB" altLang="it-IT" sz="2500" dirty="0">
                <a:solidFill>
                  <a:srgbClr val="FFFFFF"/>
                </a:solidFill>
                <a:latin typeface="Arial" charset="0"/>
              </a:rPr>
              <a:t>Pioglitazone, Vitamin E, or Placebo for </a:t>
            </a:r>
            <a:r>
              <a:rPr lang="en-GB" altLang="it-IT" sz="2500" dirty="0" err="1">
                <a:solidFill>
                  <a:srgbClr val="FFFFFF"/>
                </a:solidFill>
                <a:latin typeface="Arial" charset="0"/>
              </a:rPr>
              <a:t>Nonalcoholic</a:t>
            </a:r>
            <a:r>
              <a:rPr lang="en-GB" altLang="it-IT" sz="2500" dirty="0">
                <a:solidFill>
                  <a:srgbClr val="FFFFFF"/>
                </a:solidFill>
                <a:latin typeface="Arial" charset="0"/>
              </a:rPr>
              <a:t> </a:t>
            </a:r>
            <a:r>
              <a:rPr lang="en-GB" altLang="it-IT" sz="2500" dirty="0" err="1">
                <a:solidFill>
                  <a:srgbClr val="FFFFFF"/>
                </a:solidFill>
                <a:latin typeface="Arial" charset="0"/>
              </a:rPr>
              <a:t>Steatohepatitis</a:t>
            </a:r>
            <a:endParaRPr lang="en-GB" altLang="it-IT" sz="2500" dirty="0">
              <a:solidFill>
                <a:srgbClr val="FFFFFF"/>
              </a:solidFill>
              <a:latin typeface="Arial" charset="0"/>
            </a:endParaRPr>
          </a:p>
        </p:txBody>
      </p:sp>
      <p:sp>
        <p:nvSpPr>
          <p:cNvPr id="3074" name="Text Box 2"/>
          <p:cNvSpPr txBox="1">
            <a:spLocks noChangeArrowheads="1"/>
          </p:cNvSpPr>
          <p:nvPr/>
        </p:nvSpPr>
        <p:spPr bwMode="auto">
          <a:xfrm>
            <a:off x="2195040" y="2049337"/>
            <a:ext cx="7804800" cy="2740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9pPr>
          </a:lstStyle>
          <a:p>
            <a:pPr algn="ctr" defTabSz="914400">
              <a:buClr>
                <a:srgbClr val="FFFFFF"/>
              </a:buClr>
              <a:defRPr/>
            </a:pPr>
            <a:r>
              <a:rPr lang="en-GB" altLang="it-IT" sz="1600">
                <a:solidFill>
                  <a:srgbClr val="FFFFFF"/>
                </a:solidFill>
                <a:latin typeface="Arial" charset="0"/>
              </a:rPr>
              <a:t>Arun J. Sanyal, M.D., Naga Chalasani, M.B., B.S., Kris V. Kowdley, M.D., Arthur McCullough, M.D., Anna Mae Diehl, M.D., Nathan M. Bass, M.D., Ph.D., Brent A. Neuschwander-Tetri, M.D., Joel E. Lavine, M.D., Ph.D., James Tonascia, Ph.D., Aynur Unalp, M.D., Ph.D., Mark Van Natta, M.H.S., Jeanne Clark, M.D., M.P.H., Elizabeth M. Brunt, M.D., David E. Kleiner, M.D., Ph.D., Jay H. Hoofnagle, M.D., Patricia R. Robuck, Ph.D., M.P.H., for the NASH CRN</a:t>
            </a:r>
          </a:p>
        </p:txBody>
      </p:sp>
      <p:sp>
        <p:nvSpPr>
          <p:cNvPr id="3075" name="Text Box 3"/>
          <p:cNvSpPr txBox="1">
            <a:spLocks noChangeArrowheads="1"/>
          </p:cNvSpPr>
          <p:nvPr/>
        </p:nvSpPr>
        <p:spPr bwMode="auto">
          <a:xfrm>
            <a:off x="1919536" y="4225537"/>
            <a:ext cx="7804800" cy="92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8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itchFamily="16" charset="0"/>
                <a:ea typeface="msgothic" charset="0"/>
                <a:cs typeface="msgothic" charset="0"/>
              </a:defRPr>
            </a:lvl9pPr>
          </a:lstStyle>
          <a:p>
            <a:pPr algn="ctr" defTabSz="914400">
              <a:buClr>
                <a:srgbClr val="FFFFFF"/>
              </a:buClr>
              <a:defRPr/>
            </a:pPr>
            <a:r>
              <a:rPr lang="en-GB" altLang="it-IT" sz="1600" dirty="0">
                <a:solidFill>
                  <a:srgbClr val="FFFFFF"/>
                </a:solidFill>
                <a:latin typeface="Arial" charset="0"/>
              </a:rPr>
              <a:t>N </a:t>
            </a:r>
            <a:r>
              <a:rPr lang="en-GB" altLang="it-IT" sz="1600" dirty="0" err="1">
                <a:solidFill>
                  <a:srgbClr val="FFFFFF"/>
                </a:solidFill>
                <a:latin typeface="Arial" charset="0"/>
              </a:rPr>
              <a:t>Engl</a:t>
            </a:r>
            <a:r>
              <a:rPr lang="en-GB" altLang="it-IT" sz="1600" dirty="0">
                <a:solidFill>
                  <a:srgbClr val="FFFFFF"/>
                </a:solidFill>
                <a:latin typeface="Arial" charset="0"/>
              </a:rPr>
              <a:t> J Med</a:t>
            </a:r>
          </a:p>
          <a:p>
            <a:pPr algn="ctr" defTabSz="914400">
              <a:buClr>
                <a:srgbClr val="FFFFFF"/>
              </a:buClr>
              <a:defRPr/>
            </a:pPr>
            <a:r>
              <a:rPr lang="en-GB" altLang="it-IT" sz="1600" dirty="0">
                <a:solidFill>
                  <a:srgbClr val="FFFFFF"/>
                </a:solidFill>
                <a:latin typeface="Arial" charset="0"/>
              </a:rPr>
              <a:t>Volume 362(18):1675-1685</a:t>
            </a:r>
          </a:p>
          <a:p>
            <a:pPr algn="ctr" defTabSz="914400">
              <a:buClr>
                <a:srgbClr val="FFFFFF"/>
              </a:buClr>
              <a:defRPr/>
            </a:pPr>
            <a:r>
              <a:rPr lang="en-GB" altLang="it-IT" sz="1600" dirty="0">
                <a:solidFill>
                  <a:srgbClr val="FFFFFF"/>
                </a:solidFill>
                <a:latin typeface="Arial" charset="0"/>
              </a:rPr>
              <a:t>May 6, 2010</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521" y="6270418"/>
            <a:ext cx="2386080" cy="3974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8407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descr="An external file that holds a picture, illustration, etc.&#10;Object name is nihms204699f2.jpg"/>
          <p:cNvPicPr>
            <a:picLocks noChangeAspect="1" noChangeArrowheads="1"/>
          </p:cNvPicPr>
          <p:nvPr/>
        </p:nvPicPr>
        <p:blipFill>
          <a:blip r:embed="rId2" cstate="print"/>
          <a:srcRect/>
          <a:stretch>
            <a:fillRect/>
          </a:stretch>
        </p:blipFill>
        <p:spPr bwMode="auto">
          <a:xfrm>
            <a:off x="2207568" y="1127384"/>
            <a:ext cx="7966590" cy="5037920"/>
          </a:xfrm>
          <a:prstGeom prst="rect">
            <a:avLst/>
          </a:prstGeom>
          <a:noFill/>
        </p:spPr>
      </p:pic>
      <p:sp>
        <p:nvSpPr>
          <p:cNvPr id="7" name="CasellaDiTesto 6"/>
          <p:cNvSpPr txBox="1"/>
          <p:nvPr/>
        </p:nvSpPr>
        <p:spPr>
          <a:xfrm>
            <a:off x="2423592" y="332657"/>
            <a:ext cx="7272808" cy="646331"/>
          </a:xfrm>
          <a:prstGeom prst="rect">
            <a:avLst/>
          </a:prstGeom>
          <a:noFill/>
        </p:spPr>
        <p:txBody>
          <a:bodyPr wrap="square" rtlCol="0">
            <a:spAutoFit/>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 - </a:t>
            </a:r>
            <a:r>
              <a:rPr lang="it-IT" sz="3200" dirty="0">
                <a:solidFill>
                  <a:srgbClr val="00B050"/>
                </a:solidFill>
                <a:effectLst>
                  <a:outerShdw blurRad="38100" dist="38100" dir="2700000" algn="tl">
                    <a:srgbClr val="000000">
                      <a:alpha val="43137"/>
                    </a:srgbClr>
                  </a:outerShdw>
                </a:effectLst>
                <a:latin typeface="Comic Sans MS" pitchFamily="66" charset="0"/>
                <a:cs typeface="Arial"/>
              </a:rPr>
              <a:t>PIVENS </a:t>
            </a:r>
            <a:r>
              <a:rPr lang="it-IT" sz="3200" dirty="0" err="1">
                <a:solidFill>
                  <a:srgbClr val="00B050"/>
                </a:solidFill>
                <a:effectLst>
                  <a:outerShdw blurRad="38100" dist="38100" dir="2700000" algn="tl">
                    <a:srgbClr val="000000">
                      <a:alpha val="43137"/>
                    </a:srgbClr>
                  </a:outerShdw>
                </a:effectLst>
                <a:latin typeface="Comic Sans MS" pitchFamily="66" charset="0"/>
                <a:cs typeface="Arial"/>
              </a:rPr>
              <a:t>Study</a:t>
            </a:r>
            <a:endParaRPr lang="en-US" sz="3200" dirty="0">
              <a:solidFill>
                <a:srgbClr val="00B050"/>
              </a:solidFill>
              <a:effectLst>
                <a:outerShdw blurRad="38100" dist="38100" dir="2700000" algn="tl">
                  <a:srgbClr val="000000">
                    <a:alpha val="43137"/>
                  </a:srgbClr>
                </a:outerShdw>
              </a:effectLst>
              <a:latin typeface="Comic Sans MS" pitchFamily="66" charset="0"/>
              <a:cs typeface="Arial"/>
            </a:endParaRPr>
          </a:p>
        </p:txBody>
      </p:sp>
    </p:spTree>
    <p:extLst>
      <p:ext uri="{BB962C8B-B14F-4D97-AF65-F5344CB8AC3E}">
        <p14:creationId xmlns:p14="http://schemas.microsoft.com/office/powerpoint/2010/main" val="1926799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209674" y="980729"/>
            <a:ext cx="3772653" cy="5116835"/>
          </a:xfrm>
          <a:prstGeom prst="rect">
            <a:avLst/>
          </a:prstGeom>
          <a:noFill/>
          <a:ln w="9525">
            <a:noFill/>
            <a:miter lim="800000"/>
            <a:headEnd/>
            <a:tailEnd/>
          </a:ln>
        </p:spPr>
      </p:pic>
      <p:sp>
        <p:nvSpPr>
          <p:cNvPr id="5" name="Rettangolo arrotondato 4"/>
          <p:cNvSpPr/>
          <p:nvPr/>
        </p:nvSpPr>
        <p:spPr>
          <a:xfrm>
            <a:off x="3215680" y="2204865"/>
            <a:ext cx="5760640" cy="1478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srgbClr val="FFFFFF"/>
                </a:solidFill>
                <a:latin typeface="Comic Sans MS" panose="030F0702030302020204" pitchFamily="66" charset="0"/>
                <a:cs typeface="Arial"/>
              </a:rPr>
              <a:t>“Vitamin E therapy, as compared with placebo, was associated with a significantly higher rate of improvement in nonalcoholic </a:t>
            </a:r>
            <a:r>
              <a:rPr lang="en-US" sz="1600" dirty="0" err="1">
                <a:solidFill>
                  <a:srgbClr val="FFFFFF"/>
                </a:solidFill>
                <a:latin typeface="Comic Sans MS" pitchFamily="66" charset="0"/>
                <a:cs typeface="Arial"/>
              </a:rPr>
              <a:t>steatohepatitis</a:t>
            </a:r>
            <a:r>
              <a:rPr lang="en-US" sz="1600" dirty="0">
                <a:solidFill>
                  <a:srgbClr val="FFFFFF"/>
                </a:solidFill>
                <a:latin typeface="Comic Sans MS" pitchFamily="66" charset="0"/>
                <a:cs typeface="Arial"/>
              </a:rPr>
              <a:t>.”</a:t>
            </a:r>
          </a:p>
        </p:txBody>
      </p:sp>
      <p:sp>
        <p:nvSpPr>
          <p:cNvPr id="6" name="Titolo 1"/>
          <p:cNvSpPr txBox="1">
            <a:spLocks/>
          </p:cNvSpPr>
          <p:nvPr/>
        </p:nvSpPr>
        <p:spPr>
          <a:xfrm>
            <a:off x="1981200" y="274638"/>
            <a:ext cx="8229600" cy="1143000"/>
          </a:xfrm>
          <a:prstGeom prst="rect">
            <a:avLst/>
          </a:prstGeom>
        </p:spPr>
        <p:txBody>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a:t>
            </a:r>
            <a:endParaRPr lang="en-US" sz="3600" kern="0" dirty="0">
              <a:solidFill>
                <a:srgbClr val="E5E5FF"/>
              </a:solidFill>
              <a:effectLst>
                <a:outerShdw blurRad="38100" dist="38100" dir="2700000" algn="tl">
                  <a:srgbClr val="000000"/>
                </a:outerShdw>
              </a:effectLst>
              <a:latin typeface="Garamond"/>
              <a:cs typeface="Arial"/>
            </a:endParaRPr>
          </a:p>
        </p:txBody>
      </p:sp>
    </p:spTree>
    <p:extLst>
      <p:ext uri="{BB962C8B-B14F-4D97-AF65-F5344CB8AC3E}">
        <p14:creationId xmlns:p14="http://schemas.microsoft.com/office/powerpoint/2010/main" val="27430428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8296" y="1230412"/>
            <a:ext cx="5436096" cy="259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olo 1"/>
          <p:cNvSpPr txBox="1">
            <a:spLocks/>
          </p:cNvSpPr>
          <p:nvPr/>
        </p:nvSpPr>
        <p:spPr>
          <a:xfrm>
            <a:off x="1991544" y="476672"/>
            <a:ext cx="8229600" cy="1143000"/>
          </a:xfrm>
          <a:prstGeom prst="rect">
            <a:avLst/>
          </a:prstGeom>
        </p:spPr>
        <p:txBody>
          <a:bodyPr/>
          <a:lstStyle/>
          <a:p>
            <a:pPr algn="ctr" defTabSz="914400" eaLnBrk="0" fontAlgn="base" hangingPunct="0">
              <a:spcBef>
                <a:spcPct val="0"/>
              </a:spcBef>
              <a:spcAft>
                <a:spcPct val="0"/>
              </a:spcAft>
              <a:defRPr/>
            </a:pPr>
            <a:r>
              <a:rPr lang="en-US" sz="3600" kern="0" dirty="0">
                <a:solidFill>
                  <a:srgbClr val="00B050"/>
                </a:solidFill>
                <a:effectLst>
                  <a:outerShdw blurRad="38100" dist="38100" dir="2700000" algn="tl">
                    <a:srgbClr val="000000"/>
                  </a:outerShdw>
                </a:effectLst>
                <a:latin typeface="Comic Sans MS" panose="030F0702030302020204" pitchFamily="66" charset="0"/>
                <a:cs typeface="Arial"/>
              </a:rPr>
              <a:t>Vitamin E</a:t>
            </a:r>
            <a:endParaRPr lang="en-US" sz="3600" kern="0" dirty="0">
              <a:solidFill>
                <a:srgbClr val="E5E5FF"/>
              </a:solidFill>
              <a:effectLst>
                <a:outerShdw blurRad="38100" dist="38100" dir="2700000" algn="tl">
                  <a:srgbClr val="000000"/>
                </a:outerShdw>
              </a:effectLst>
              <a:latin typeface="Garamond"/>
              <a:cs typeface="Arial"/>
            </a:endParaRPr>
          </a:p>
        </p:txBody>
      </p:sp>
      <p:grpSp>
        <p:nvGrpSpPr>
          <p:cNvPr id="5" name="Gruppo 4"/>
          <p:cNvGrpSpPr/>
          <p:nvPr/>
        </p:nvGrpSpPr>
        <p:grpSpPr>
          <a:xfrm>
            <a:off x="2539232" y="4293096"/>
            <a:ext cx="7134225" cy="2076450"/>
            <a:chOff x="990576" y="4293096"/>
            <a:chExt cx="7134225" cy="207645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76" y="4293096"/>
              <a:ext cx="71342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a:off x="990576" y="4437112"/>
              <a:ext cx="3410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54587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7906" y="2492896"/>
            <a:ext cx="71913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uppo 11"/>
          <p:cNvGrpSpPr/>
          <p:nvPr/>
        </p:nvGrpSpPr>
        <p:grpSpPr>
          <a:xfrm>
            <a:off x="2615580" y="433240"/>
            <a:ext cx="7173700" cy="1876425"/>
            <a:chOff x="1091580" y="433239"/>
            <a:chExt cx="7173700" cy="1876425"/>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955" y="433239"/>
              <a:ext cx="71723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1 3"/>
            <p:cNvCxnSpPr/>
            <p:nvPr/>
          </p:nvCxnSpPr>
          <p:spPr>
            <a:xfrm>
              <a:off x="1091580" y="620688"/>
              <a:ext cx="6001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Connettore 1 7"/>
          <p:cNvCxnSpPr/>
          <p:nvPr/>
        </p:nvCxnSpPr>
        <p:spPr>
          <a:xfrm>
            <a:off x="2615580" y="2708920"/>
            <a:ext cx="124817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uppo 10"/>
          <p:cNvGrpSpPr/>
          <p:nvPr/>
        </p:nvGrpSpPr>
        <p:grpSpPr>
          <a:xfrm>
            <a:off x="2615580" y="4581128"/>
            <a:ext cx="7173700" cy="1905000"/>
            <a:chOff x="1091580" y="4581128"/>
            <a:chExt cx="7173700" cy="1905000"/>
          </a:xfrm>
        </p:grpSpPr>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580" y="4581128"/>
              <a:ext cx="71737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ttore 1 9"/>
            <p:cNvCxnSpPr/>
            <p:nvPr/>
          </p:nvCxnSpPr>
          <p:spPr>
            <a:xfrm>
              <a:off x="1091580" y="4725144"/>
              <a:ext cx="4560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6962924"/>
      </p:ext>
    </p:extLst>
  </p:cSld>
  <p:clrMapOvr>
    <a:masterClrMapping/>
  </p:clrMapOvr>
</p:sld>
</file>

<file path=ppt/theme/theme1.xml><?xml version="1.0" encoding="utf-8"?>
<a:theme xmlns:a="http://schemas.openxmlformats.org/drawingml/2006/main" name="Pacco">
  <a:themeElements>
    <a:clrScheme name="Pacco">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10.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3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Impostazioni personalizzate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5.xml><?xml version="1.0" encoding="utf-8"?>
<a:theme xmlns:a="http://schemas.openxmlformats.org/drawingml/2006/main" name="2_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6.xml><?xml version="1.0" encoding="utf-8"?>
<a:theme xmlns:a="http://schemas.openxmlformats.org/drawingml/2006/main" name="3_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7.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1128</TotalTime>
  <Words>6416</Words>
  <Application>Microsoft Office PowerPoint</Application>
  <PresentationFormat>Widescreen</PresentationFormat>
  <Paragraphs>1124</Paragraphs>
  <Slides>113</Slides>
  <Notes>37</Notes>
  <HiddenSlides>7</HiddenSlides>
  <MMClips>0</MMClips>
  <ScaleCrop>false</ScaleCrop>
  <HeadingPairs>
    <vt:vector size="6" baseType="variant">
      <vt:variant>
        <vt:lpstr>Caratteri utilizzati</vt:lpstr>
      </vt:variant>
      <vt:variant>
        <vt:i4>21</vt:i4>
      </vt:variant>
      <vt:variant>
        <vt:lpstr>Tema</vt:lpstr>
      </vt:variant>
      <vt:variant>
        <vt:i4>22</vt:i4>
      </vt:variant>
      <vt:variant>
        <vt:lpstr>Titoli diapositive</vt:lpstr>
      </vt:variant>
      <vt:variant>
        <vt:i4>113</vt:i4>
      </vt:variant>
    </vt:vector>
  </HeadingPairs>
  <TitlesOfParts>
    <vt:vector size="156" baseType="lpstr">
      <vt:lpstr>AdvOTb83ee1dd.B</vt:lpstr>
      <vt:lpstr>AdvOTb83ee1dd.B+fb</vt:lpstr>
      <vt:lpstr>Arial</vt:lpstr>
      <vt:lpstr>BookAntiqua</vt:lpstr>
      <vt:lpstr>Bookman Old Style</vt:lpstr>
      <vt:lpstr>Calibri</vt:lpstr>
      <vt:lpstr>Calibri Light</vt:lpstr>
      <vt:lpstr>Comic Sans MS</vt:lpstr>
      <vt:lpstr>Constantia</vt:lpstr>
      <vt:lpstr>Garamond</vt:lpstr>
      <vt:lpstr>Gill Sans MT</vt:lpstr>
      <vt:lpstr>Palatino Linotype</vt:lpstr>
      <vt:lpstr>PGNLJ B+ Gulliver RM</vt:lpstr>
      <vt:lpstr>STIX-Regular</vt:lpstr>
      <vt:lpstr>Tahoma</vt:lpstr>
      <vt:lpstr>Times</vt:lpstr>
      <vt:lpstr>Times New Roman</vt:lpstr>
      <vt:lpstr>TradeGothicLTStd-Bd2</vt:lpstr>
      <vt:lpstr>Verdana</vt:lpstr>
      <vt:lpstr>Wingdings</vt:lpstr>
      <vt:lpstr>Wingdings 2</vt:lpstr>
      <vt:lpstr>Pacco</vt:lpstr>
      <vt:lpstr>Tema di Office</vt:lpstr>
      <vt:lpstr>2_Tema di Office</vt:lpstr>
      <vt:lpstr>1_Pacco</vt:lpstr>
      <vt:lpstr>2_Pacco</vt:lpstr>
      <vt:lpstr>3_Pacco</vt:lpstr>
      <vt:lpstr>3_Tema di Office</vt:lpstr>
      <vt:lpstr>Struttura predefinita</vt:lpstr>
      <vt:lpstr>Flusso</vt:lpstr>
      <vt:lpstr>3_Struttura predefinita</vt:lpstr>
      <vt:lpstr>9_Tema di Office</vt:lpstr>
      <vt:lpstr>4_Tema di Office</vt:lpstr>
      <vt:lpstr>5_Tema di Office</vt:lpstr>
      <vt:lpstr>Globo</vt:lpstr>
      <vt:lpstr>6_Tema di Office</vt:lpstr>
      <vt:lpstr>7_Tema di Office</vt:lpstr>
      <vt:lpstr>1_Flusso</vt:lpstr>
      <vt:lpstr>8_Tema di Office</vt:lpstr>
      <vt:lpstr>13_Globo</vt:lpstr>
      <vt:lpstr>1_Tema di Office</vt:lpstr>
      <vt:lpstr>10_Tema di Office</vt:lpstr>
      <vt:lpstr>1_Globo</vt:lpstr>
      <vt:lpstr>Metabolic associated fatty liver disease (MAFLD) previously nafld</vt:lpstr>
      <vt:lpstr>Presentazione standard di PowerPoint</vt:lpstr>
      <vt:lpstr>Presentazione standard di PowerPoint</vt:lpstr>
      <vt:lpstr> NAS SCORING SYSTEM OF LIVER BIOPSY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NON INVASIVE SCORES FOR THE EVALUATION OF SEVERE FIBROSIS  (F3-F4)</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APPLE SHAPED OBESITY</vt:lpstr>
      <vt:lpstr>Presentazione standard di PowerPoint</vt:lpstr>
      <vt:lpstr>Presentazione standard di PowerPoint</vt:lpstr>
      <vt:lpstr>Presentazione standard di PowerPoint</vt:lpstr>
      <vt:lpstr>Presentazione standard di PowerPoint</vt:lpstr>
      <vt:lpstr>Presentazione standard di PowerPoint</vt:lpstr>
      <vt:lpstr>Abdominal obesity increases the risk of developing type 2 diabetes</vt:lpstr>
      <vt:lpstr>Atherogenic dyslipidemia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FROM CARDIOVASCULAR RISK TO CARDIO-METABOLIC RISK</vt:lpstr>
      <vt:lpstr>Presentazione standard di PowerPoint</vt:lpstr>
      <vt:lpstr>MAFLD a multisystemIc disease</vt:lpstr>
      <vt:lpstr>Diagnosis</vt:lpstr>
      <vt:lpstr>Renaming Non-alcoholic fatty liver disease (NAFLD) for Metabolic-associated fatty liver disease (MAFLD)</vt:lpstr>
      <vt:lpstr>Presentazione standard di PowerPoint</vt:lpstr>
      <vt:lpstr>Recommended algoritm to evaluate and monitor disease severity in patients with MAFLD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Baratta et al. FIB-4 and NFS predict incident cardiovascular events in non alcoholic fatty liver disease.  Clinical Gastroenterology Hepatology 2020</vt:lpstr>
      <vt:lpstr>Longitudinal studies assessing cardiovascular risk in  non alcoholic fatty liver disease</vt:lpstr>
      <vt:lpstr>Presentazione standard di PowerPoint</vt:lpstr>
      <vt:lpstr>FATTY LIVER                     NORMAL LIVER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Proportions of patients according to fibrosis changes in the different categories of weight loss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Major proposed interventions for nonalcoholic fatty liver disease</vt:lpstr>
      <vt:lpstr>Main targets of intervention in nonalcoholic fatty liver disease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Vitamin 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Del Ben M et al. Under-prescription of statins in patients with non-alcoholic fatty liver disease. Nutrition, Metabolism &amp; Cardiovascular Diseases (2017) 27, 161-167 </vt:lpstr>
      <vt:lpstr>Presentazione standard di PowerPoint</vt:lpstr>
      <vt:lpstr>Presentazione standard di PowerPoint</vt:lpstr>
      <vt:lpstr>Presentazione standard di PowerPoint</vt:lpstr>
      <vt:lpstr>Presentazione standard di PowerPoint</vt:lpstr>
      <vt:lpstr>Take home messages</vt:lpstr>
      <vt:lpstr>GOOD NEWS</vt:lpstr>
      <vt:lpstr>Possible target  for new drugs in  NAFLD/NASH: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Angelico</dc:creator>
  <cp:lastModifiedBy>Francesco Angelico</cp:lastModifiedBy>
  <cp:revision>8</cp:revision>
  <dcterms:created xsi:type="dcterms:W3CDTF">2020-11-24T17:51:46Z</dcterms:created>
  <dcterms:modified xsi:type="dcterms:W3CDTF">2020-11-25T12:40:25Z</dcterms:modified>
</cp:coreProperties>
</file>