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3" r:id="rId7"/>
    <p:sldMasterId id="2147483737" r:id="rId8"/>
    <p:sldMasterId id="2147483751" r:id="rId9"/>
    <p:sldMasterId id="2147483762" r:id="rId10"/>
    <p:sldMasterId id="2147483774" r:id="rId11"/>
    <p:sldMasterId id="2147483785" r:id="rId12"/>
    <p:sldMasterId id="2147483797" r:id="rId13"/>
  </p:sldMasterIdLst>
  <p:notesMasterIdLst>
    <p:notesMasterId r:id="rId86"/>
  </p:notesMasterIdLst>
  <p:sldIdLst>
    <p:sldId id="256" r:id="rId14"/>
    <p:sldId id="278" r:id="rId15"/>
    <p:sldId id="308" r:id="rId16"/>
    <p:sldId id="279" r:id="rId17"/>
    <p:sldId id="280" r:id="rId18"/>
    <p:sldId id="281" r:id="rId19"/>
    <p:sldId id="282" r:id="rId20"/>
    <p:sldId id="343" r:id="rId21"/>
    <p:sldId id="285" r:id="rId22"/>
    <p:sldId id="277" r:id="rId23"/>
    <p:sldId id="260" r:id="rId24"/>
    <p:sldId id="309" r:id="rId25"/>
    <p:sldId id="310" r:id="rId26"/>
    <p:sldId id="311" r:id="rId27"/>
    <p:sldId id="312" r:id="rId28"/>
    <p:sldId id="313" r:id="rId29"/>
    <p:sldId id="314" r:id="rId30"/>
    <p:sldId id="315" r:id="rId31"/>
    <p:sldId id="316" r:id="rId32"/>
    <p:sldId id="317" r:id="rId33"/>
    <p:sldId id="330" r:id="rId34"/>
    <p:sldId id="331" r:id="rId35"/>
    <p:sldId id="332" r:id="rId36"/>
    <p:sldId id="333" r:id="rId37"/>
    <p:sldId id="322" r:id="rId38"/>
    <p:sldId id="323" r:id="rId39"/>
    <p:sldId id="324" r:id="rId40"/>
    <p:sldId id="325" r:id="rId41"/>
    <p:sldId id="326" r:id="rId42"/>
    <p:sldId id="295" r:id="rId43"/>
    <p:sldId id="301" r:id="rId44"/>
    <p:sldId id="302" r:id="rId45"/>
    <p:sldId id="286" r:id="rId46"/>
    <p:sldId id="344" r:id="rId47"/>
    <p:sldId id="304" r:id="rId48"/>
    <p:sldId id="336" r:id="rId49"/>
    <p:sldId id="294" r:id="rId50"/>
    <p:sldId id="261" r:id="rId51"/>
    <p:sldId id="267" r:id="rId52"/>
    <p:sldId id="271" r:id="rId53"/>
    <p:sldId id="272" r:id="rId54"/>
    <p:sldId id="269" r:id="rId55"/>
    <p:sldId id="262" r:id="rId56"/>
    <p:sldId id="273" r:id="rId57"/>
    <p:sldId id="276" r:id="rId58"/>
    <p:sldId id="334" r:id="rId59"/>
    <p:sldId id="283" r:id="rId60"/>
    <p:sldId id="284" r:id="rId61"/>
    <p:sldId id="275" r:id="rId62"/>
    <p:sldId id="287" r:id="rId63"/>
    <p:sldId id="288" r:id="rId64"/>
    <p:sldId id="289" r:id="rId65"/>
    <p:sldId id="290" r:id="rId66"/>
    <p:sldId id="291" r:id="rId67"/>
    <p:sldId id="292" r:id="rId68"/>
    <p:sldId id="293" r:id="rId69"/>
    <p:sldId id="263" r:id="rId70"/>
    <p:sldId id="298" r:id="rId71"/>
    <p:sldId id="297" r:id="rId72"/>
    <p:sldId id="340" r:id="rId73"/>
    <p:sldId id="303" r:id="rId74"/>
    <p:sldId id="341" r:id="rId75"/>
    <p:sldId id="342" r:id="rId76"/>
    <p:sldId id="338" r:id="rId77"/>
    <p:sldId id="339" r:id="rId78"/>
    <p:sldId id="264" r:id="rId79"/>
    <p:sldId id="300" r:id="rId80"/>
    <p:sldId id="306" r:id="rId81"/>
    <p:sldId id="305" r:id="rId82"/>
    <p:sldId id="327" r:id="rId83"/>
    <p:sldId id="328" r:id="rId84"/>
    <p:sldId id="329" r:id="rId8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69" autoAdjust="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ableStyles" Target="tableStyle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D0A24-2089-47DF-BE4A-3ECC911DBE89}" type="doc">
      <dgm:prSet loTypeId="urn:microsoft.com/office/officeart/2009/3/layout/HorizontalOrganizationChart" loCatId="hierarchy" qsTypeId="urn:microsoft.com/office/officeart/2005/8/quickstyle/simple3" qsCatId="simple" csTypeId="urn:microsoft.com/office/officeart/2005/8/colors/accent1_1" csCatId="accent1" phldr="1"/>
      <dgm:spPr/>
      <dgm:t>
        <a:bodyPr/>
        <a:lstStyle/>
        <a:p>
          <a:endParaRPr lang="en-US"/>
        </a:p>
      </dgm:t>
    </dgm:pt>
    <dgm:pt modelId="{7DB0E56A-C196-4AA1-9264-C11B4899FE64}">
      <dgm:prSet custT="1"/>
      <dgm:spPr/>
      <dgm:t>
        <a:bodyPr/>
        <a:lstStyle/>
        <a:p>
          <a:r>
            <a:rPr lang="it-IT" sz="1100" b="1" u="sng" dirty="0">
              <a:solidFill>
                <a:srgbClr val="FF0000"/>
              </a:solidFill>
            </a:rPr>
            <a:t>FIB-4 SCORE</a:t>
          </a:r>
          <a:endParaRPr lang="en-US" sz="1100" dirty="0">
            <a:solidFill>
              <a:srgbClr val="FF0000"/>
            </a:solidFill>
          </a:endParaRPr>
        </a:p>
      </dgm:t>
    </dgm:pt>
    <dgm:pt modelId="{77BBB472-3DEA-4C61-981C-B82B6FE9ECE8}" type="parTrans" cxnId="{C10827F6-2E29-4AF7-AA47-06F7864344DC}">
      <dgm:prSet/>
      <dgm:spPr/>
      <dgm:t>
        <a:bodyPr/>
        <a:lstStyle/>
        <a:p>
          <a:endParaRPr lang="en-US"/>
        </a:p>
      </dgm:t>
    </dgm:pt>
    <dgm:pt modelId="{81E20F13-60CF-492C-A679-2CC48ABA7E3E}" type="sibTrans" cxnId="{C10827F6-2E29-4AF7-AA47-06F7864344DC}">
      <dgm:prSet/>
      <dgm:spPr/>
      <dgm:t>
        <a:bodyPr/>
        <a:lstStyle/>
        <a:p>
          <a:endParaRPr lang="en-US"/>
        </a:p>
      </dgm:t>
    </dgm:pt>
    <dgm:pt modelId="{4EBC70C3-1859-4937-96D5-FD228E99068D}">
      <dgm:prSet/>
      <dgm:spPr/>
      <dgm:t>
        <a:bodyPr/>
        <a:lstStyle/>
        <a:p>
          <a:r>
            <a:rPr lang="it-IT"/>
            <a:t>= (</a:t>
          </a:r>
          <a:r>
            <a:rPr lang="it-IT" b="1"/>
            <a:t>Age</a:t>
          </a:r>
          <a:r>
            <a:rPr lang="it-IT"/>
            <a:t> x </a:t>
          </a:r>
          <a:r>
            <a:rPr lang="it-IT" b="1"/>
            <a:t>AST</a:t>
          </a:r>
          <a:r>
            <a:rPr lang="it-IT"/>
            <a:t>) / (</a:t>
          </a:r>
          <a:r>
            <a:rPr lang="it-IT" b="1" dirty="0" err="1"/>
            <a:t>Platelets</a:t>
          </a:r>
          <a:r>
            <a:rPr lang="it-IT" dirty="0"/>
            <a:t> x √ (</a:t>
          </a:r>
          <a:r>
            <a:rPr lang="it-IT" b="1" dirty="0"/>
            <a:t>ALT</a:t>
          </a:r>
          <a:r>
            <a:rPr lang="it-IT" dirty="0"/>
            <a:t>))</a:t>
          </a:r>
          <a:endParaRPr lang="en-US" dirty="0"/>
        </a:p>
      </dgm:t>
    </dgm:pt>
    <dgm:pt modelId="{AFC2A7C4-B1ED-4450-8C7E-528D92CF77D1}" type="parTrans" cxnId="{D9262C23-5ED6-49FC-957D-88BDF76EA7E8}">
      <dgm:prSet/>
      <dgm:spPr/>
      <dgm:t>
        <a:bodyPr/>
        <a:lstStyle/>
        <a:p>
          <a:endParaRPr lang="en-US"/>
        </a:p>
      </dgm:t>
    </dgm:pt>
    <dgm:pt modelId="{2CD94594-CA62-4BC4-93C2-8F1D6DDA2773}" type="sibTrans" cxnId="{D9262C23-5ED6-49FC-957D-88BDF76EA7E8}">
      <dgm:prSet/>
      <dgm:spPr/>
      <dgm:t>
        <a:bodyPr/>
        <a:lstStyle/>
        <a:p>
          <a:endParaRPr lang="en-US"/>
        </a:p>
      </dgm:t>
    </dgm:pt>
    <dgm:pt modelId="{6A8BE315-F545-4D95-A87E-8364AA19BF9F}">
      <dgm:prSet/>
      <dgm:spPr/>
      <dgm:t>
        <a:bodyPr/>
        <a:lstStyle/>
        <a:p>
          <a:r>
            <a:rPr lang="it-IT"/>
            <a:t>Un punteggio inferiore a 1,3 esclude la fibrosi (bassa probabilità di F3-F4)</a:t>
          </a:r>
          <a:endParaRPr lang="en-US"/>
        </a:p>
      </dgm:t>
    </dgm:pt>
    <dgm:pt modelId="{75E1B4EB-1EEF-4295-B93F-FCD284955C74}" type="parTrans" cxnId="{74B158B0-3C85-4CE9-B3FF-31032881D340}">
      <dgm:prSet/>
      <dgm:spPr/>
      <dgm:t>
        <a:bodyPr/>
        <a:lstStyle/>
        <a:p>
          <a:endParaRPr lang="en-US"/>
        </a:p>
      </dgm:t>
    </dgm:pt>
    <dgm:pt modelId="{B828131E-FDEE-4C06-AC7A-61451BA5D596}" type="sibTrans" cxnId="{74B158B0-3C85-4CE9-B3FF-31032881D340}">
      <dgm:prSet/>
      <dgm:spPr/>
      <dgm:t>
        <a:bodyPr/>
        <a:lstStyle/>
        <a:p>
          <a:endParaRPr lang="en-US"/>
        </a:p>
      </dgm:t>
    </dgm:pt>
    <dgm:pt modelId="{2BCE7E9E-D25D-4960-862D-8313234965AB}">
      <dgm:prSet/>
      <dgm:spPr/>
      <dgm:t>
        <a:bodyPr/>
        <a:lstStyle/>
        <a:p>
          <a:r>
            <a:rPr lang="it-IT"/>
            <a:t>Un punteggio superiore a 3,25 predice la fibrosi (alta probabilità di F3-F4)</a:t>
          </a:r>
          <a:endParaRPr lang="en-US"/>
        </a:p>
      </dgm:t>
    </dgm:pt>
    <dgm:pt modelId="{143A1F23-1785-46F1-AEA0-8AA79CB755D4}" type="parTrans" cxnId="{82B04534-1C00-4D17-89BA-29226A81A3E8}">
      <dgm:prSet/>
      <dgm:spPr/>
      <dgm:t>
        <a:bodyPr/>
        <a:lstStyle/>
        <a:p>
          <a:endParaRPr lang="en-US"/>
        </a:p>
      </dgm:t>
    </dgm:pt>
    <dgm:pt modelId="{55C03AEE-5DA0-4B89-852E-F8678BFE87FA}" type="sibTrans" cxnId="{82B04534-1C00-4D17-89BA-29226A81A3E8}">
      <dgm:prSet/>
      <dgm:spPr/>
      <dgm:t>
        <a:bodyPr/>
        <a:lstStyle/>
        <a:p>
          <a:endParaRPr lang="en-US"/>
        </a:p>
      </dgm:t>
    </dgm:pt>
    <dgm:pt modelId="{975A1001-B181-47FD-9C80-DE3A3EA5935A}">
      <dgm:prSet custT="1"/>
      <dgm:spPr/>
      <dgm:t>
        <a:bodyPr/>
        <a:lstStyle/>
        <a:p>
          <a:r>
            <a:rPr lang="it-IT" sz="1100" b="1" u="sng" dirty="0">
              <a:solidFill>
                <a:srgbClr val="FF0000"/>
              </a:solidFill>
            </a:rPr>
            <a:t>NAFLD FIBROSIS SCORE</a:t>
          </a:r>
          <a:endParaRPr lang="en-US" sz="1100" dirty="0">
            <a:solidFill>
              <a:srgbClr val="FF0000"/>
            </a:solidFill>
          </a:endParaRPr>
        </a:p>
      </dgm:t>
    </dgm:pt>
    <dgm:pt modelId="{B0A7C2CD-AE7A-4F5B-99C8-C84D4C0CE16C}" type="parTrans" cxnId="{4ACB9CBD-27A3-4962-80E4-E98C2A78D0D1}">
      <dgm:prSet/>
      <dgm:spPr/>
      <dgm:t>
        <a:bodyPr/>
        <a:lstStyle/>
        <a:p>
          <a:endParaRPr lang="en-US"/>
        </a:p>
      </dgm:t>
    </dgm:pt>
    <dgm:pt modelId="{8D898EFB-0B0C-4657-8B31-13C1F39D9169}" type="sibTrans" cxnId="{4ACB9CBD-27A3-4962-80E4-E98C2A78D0D1}">
      <dgm:prSet/>
      <dgm:spPr/>
      <dgm:t>
        <a:bodyPr/>
        <a:lstStyle/>
        <a:p>
          <a:endParaRPr lang="en-US"/>
        </a:p>
      </dgm:t>
    </dgm:pt>
    <dgm:pt modelId="{BD4F9A0B-4381-488B-9F25-04DBBA009ADB}">
      <dgm:prSet/>
      <dgm:spPr/>
      <dgm:t>
        <a:bodyPr/>
        <a:lstStyle/>
        <a:p>
          <a:r>
            <a:rPr lang="it-IT"/>
            <a:t>= -1.675 + 0.037 x </a:t>
          </a:r>
          <a:r>
            <a:rPr lang="it-IT" b="1"/>
            <a:t>Age</a:t>
          </a:r>
          <a:r>
            <a:rPr lang="it-IT"/>
            <a:t> + 0.094 x </a:t>
          </a:r>
          <a:r>
            <a:rPr lang="it-IT" b="1"/>
            <a:t>BMI</a:t>
          </a:r>
          <a:r>
            <a:rPr lang="it-IT"/>
            <a:t> + 1.13 x </a:t>
          </a:r>
          <a:r>
            <a:rPr lang="it-IT" b="1"/>
            <a:t>IFG/diabete </a:t>
          </a:r>
          <a:r>
            <a:rPr lang="it-IT"/>
            <a:t>+ 0.99 x </a:t>
          </a:r>
          <a:r>
            <a:rPr lang="it-IT" b="1"/>
            <a:t>AST/ALT </a:t>
          </a:r>
          <a:r>
            <a:rPr lang="it-IT"/>
            <a:t>ratio – 0.013 x </a:t>
          </a:r>
          <a:r>
            <a:rPr lang="it-IT" b="1"/>
            <a:t>Platelets</a:t>
          </a:r>
          <a:r>
            <a:rPr lang="it-IT"/>
            <a:t> – 0.66 x </a:t>
          </a:r>
          <a:r>
            <a:rPr lang="it-IT" b="1"/>
            <a:t>Albumin</a:t>
          </a:r>
          <a:endParaRPr lang="en-US"/>
        </a:p>
      </dgm:t>
    </dgm:pt>
    <dgm:pt modelId="{BF2E4847-80BE-4476-B7D3-0014841A54D1}" type="parTrans" cxnId="{2E407E1B-B151-4E2A-86C1-3385FB29598E}">
      <dgm:prSet/>
      <dgm:spPr/>
      <dgm:t>
        <a:bodyPr/>
        <a:lstStyle/>
        <a:p>
          <a:endParaRPr lang="en-US"/>
        </a:p>
      </dgm:t>
    </dgm:pt>
    <dgm:pt modelId="{E471F2C5-8D54-4B48-BEEA-D7AD15DD3C94}" type="sibTrans" cxnId="{2E407E1B-B151-4E2A-86C1-3385FB29598E}">
      <dgm:prSet/>
      <dgm:spPr/>
      <dgm:t>
        <a:bodyPr/>
        <a:lstStyle/>
        <a:p>
          <a:endParaRPr lang="en-US"/>
        </a:p>
      </dgm:t>
    </dgm:pt>
    <dgm:pt modelId="{235E21BA-84AB-4FFD-8A22-A5BCA7CE558D}">
      <dgm:prSet/>
      <dgm:spPr/>
      <dgm:t>
        <a:bodyPr/>
        <a:lstStyle/>
        <a:p>
          <a:r>
            <a:rPr lang="it-IT"/>
            <a:t>Un punteggio inferiore a -1,455 esclude la fibrosi (bassa probabilità di fibrosi F3-F4)</a:t>
          </a:r>
          <a:endParaRPr lang="en-US"/>
        </a:p>
      </dgm:t>
    </dgm:pt>
    <dgm:pt modelId="{8C903598-89CC-4521-93A8-0360DBA57E24}" type="parTrans" cxnId="{46480920-9203-4656-858F-434FE525D235}">
      <dgm:prSet/>
      <dgm:spPr/>
      <dgm:t>
        <a:bodyPr/>
        <a:lstStyle/>
        <a:p>
          <a:endParaRPr lang="en-US"/>
        </a:p>
      </dgm:t>
    </dgm:pt>
    <dgm:pt modelId="{6A2C2B1C-3139-4666-9C9C-E31690389EDC}" type="sibTrans" cxnId="{46480920-9203-4656-858F-434FE525D235}">
      <dgm:prSet/>
      <dgm:spPr/>
      <dgm:t>
        <a:bodyPr/>
        <a:lstStyle/>
        <a:p>
          <a:endParaRPr lang="en-US"/>
        </a:p>
      </dgm:t>
    </dgm:pt>
    <dgm:pt modelId="{F6763912-C41A-4511-9B9D-EDF1E1C0C4A6}">
      <dgm:prSet/>
      <dgm:spPr/>
      <dgm:t>
        <a:bodyPr/>
        <a:lstStyle/>
        <a:p>
          <a:r>
            <a:rPr lang="it-IT"/>
            <a:t>Un punteggio superiore a 0.676 predice la fibrosi (alta probabilità di F3-F4)</a:t>
          </a:r>
          <a:endParaRPr lang="en-US"/>
        </a:p>
      </dgm:t>
    </dgm:pt>
    <dgm:pt modelId="{FCDBF493-05E7-4DDA-B9FA-914FA499E62D}" type="parTrans" cxnId="{69E3FE02-AEE9-494D-BFCF-B6F0F4CF460C}">
      <dgm:prSet/>
      <dgm:spPr/>
      <dgm:t>
        <a:bodyPr/>
        <a:lstStyle/>
        <a:p>
          <a:endParaRPr lang="en-US"/>
        </a:p>
      </dgm:t>
    </dgm:pt>
    <dgm:pt modelId="{50320ED0-5FA2-49C4-B123-5972BBD54FDE}" type="sibTrans" cxnId="{69E3FE02-AEE9-494D-BFCF-B6F0F4CF460C}">
      <dgm:prSet/>
      <dgm:spPr/>
      <dgm:t>
        <a:bodyPr/>
        <a:lstStyle/>
        <a:p>
          <a:endParaRPr lang="en-US"/>
        </a:p>
      </dgm:t>
    </dgm:pt>
    <dgm:pt modelId="{C78CCD5E-0A34-42F5-8CF9-65604DB2AA1F}" type="pres">
      <dgm:prSet presAssocID="{336D0A24-2089-47DF-BE4A-3ECC911DBE89}" presName="hierChild1" presStyleCnt="0">
        <dgm:presLayoutVars>
          <dgm:orgChart val="1"/>
          <dgm:chPref val="1"/>
          <dgm:dir/>
          <dgm:animOne val="branch"/>
          <dgm:animLvl val="lvl"/>
          <dgm:resizeHandles/>
        </dgm:presLayoutVars>
      </dgm:prSet>
      <dgm:spPr/>
    </dgm:pt>
    <dgm:pt modelId="{6A4E38D4-B43C-4826-ABE4-407A7F469DAA}" type="pres">
      <dgm:prSet presAssocID="{7DB0E56A-C196-4AA1-9264-C11B4899FE64}" presName="hierRoot1" presStyleCnt="0">
        <dgm:presLayoutVars>
          <dgm:hierBranch val="init"/>
        </dgm:presLayoutVars>
      </dgm:prSet>
      <dgm:spPr/>
    </dgm:pt>
    <dgm:pt modelId="{7F7E508E-9782-4707-908A-E044ED598353}" type="pres">
      <dgm:prSet presAssocID="{7DB0E56A-C196-4AA1-9264-C11B4899FE64}" presName="rootComposite1" presStyleCnt="0"/>
      <dgm:spPr/>
    </dgm:pt>
    <dgm:pt modelId="{CB2FACD5-31D6-4737-B026-DE6E0EDFA92D}" type="pres">
      <dgm:prSet presAssocID="{7DB0E56A-C196-4AA1-9264-C11B4899FE64}" presName="rootText1" presStyleLbl="node0" presStyleIdx="0" presStyleCnt="4">
        <dgm:presLayoutVars>
          <dgm:chPref val="3"/>
        </dgm:presLayoutVars>
      </dgm:prSet>
      <dgm:spPr/>
    </dgm:pt>
    <dgm:pt modelId="{0BE5B1AE-1B40-49C9-BA71-87BB7521525A}" type="pres">
      <dgm:prSet presAssocID="{7DB0E56A-C196-4AA1-9264-C11B4899FE64}" presName="rootConnector1" presStyleLbl="node1" presStyleIdx="0" presStyleCnt="0"/>
      <dgm:spPr/>
    </dgm:pt>
    <dgm:pt modelId="{064A800F-FA82-4E2E-AE5A-CE420971E2E9}" type="pres">
      <dgm:prSet presAssocID="{7DB0E56A-C196-4AA1-9264-C11B4899FE64}" presName="hierChild2" presStyleCnt="0"/>
      <dgm:spPr/>
    </dgm:pt>
    <dgm:pt modelId="{EC20E12A-DB09-49C0-AD29-C3FAB943CDC2}" type="pres">
      <dgm:prSet presAssocID="{7DB0E56A-C196-4AA1-9264-C11B4899FE64}" presName="hierChild3" presStyleCnt="0"/>
      <dgm:spPr/>
    </dgm:pt>
    <dgm:pt modelId="{CAAE32FC-C9A5-4782-A280-B12D4183A2C9}" type="pres">
      <dgm:prSet presAssocID="{4EBC70C3-1859-4937-96D5-FD228E99068D}" presName="hierRoot1" presStyleCnt="0">
        <dgm:presLayoutVars>
          <dgm:hierBranch val="init"/>
        </dgm:presLayoutVars>
      </dgm:prSet>
      <dgm:spPr/>
    </dgm:pt>
    <dgm:pt modelId="{A352124C-341A-4919-A3D0-5065730E7C2B}" type="pres">
      <dgm:prSet presAssocID="{4EBC70C3-1859-4937-96D5-FD228E99068D}" presName="rootComposite1" presStyleCnt="0"/>
      <dgm:spPr/>
    </dgm:pt>
    <dgm:pt modelId="{C41E9EF7-5D6E-47C7-BD4C-72DDA64019CB}" type="pres">
      <dgm:prSet presAssocID="{4EBC70C3-1859-4937-96D5-FD228E99068D}" presName="rootText1" presStyleLbl="node0" presStyleIdx="1" presStyleCnt="4">
        <dgm:presLayoutVars>
          <dgm:chPref val="3"/>
        </dgm:presLayoutVars>
      </dgm:prSet>
      <dgm:spPr/>
    </dgm:pt>
    <dgm:pt modelId="{5F013DA2-02F3-4735-89D2-79747D0A2032}" type="pres">
      <dgm:prSet presAssocID="{4EBC70C3-1859-4937-96D5-FD228E99068D}" presName="rootConnector1" presStyleLbl="node1" presStyleIdx="0" presStyleCnt="0"/>
      <dgm:spPr/>
    </dgm:pt>
    <dgm:pt modelId="{B69DC315-A4DB-4538-8AEC-9BAD5675462F}" type="pres">
      <dgm:prSet presAssocID="{4EBC70C3-1859-4937-96D5-FD228E99068D}" presName="hierChild2" presStyleCnt="0"/>
      <dgm:spPr/>
    </dgm:pt>
    <dgm:pt modelId="{B6D22BCF-6910-4356-9FD1-56D3F47D1E76}" type="pres">
      <dgm:prSet presAssocID="{75E1B4EB-1EEF-4295-B93F-FCD284955C74}" presName="Name64" presStyleLbl="parChTrans1D2" presStyleIdx="0" presStyleCnt="4"/>
      <dgm:spPr/>
    </dgm:pt>
    <dgm:pt modelId="{83AFE0C3-7EF2-4B5A-A837-18FD1B121DC3}" type="pres">
      <dgm:prSet presAssocID="{6A8BE315-F545-4D95-A87E-8364AA19BF9F}" presName="hierRoot2" presStyleCnt="0">
        <dgm:presLayoutVars>
          <dgm:hierBranch val="init"/>
        </dgm:presLayoutVars>
      </dgm:prSet>
      <dgm:spPr/>
    </dgm:pt>
    <dgm:pt modelId="{C0F7319F-4BDD-40B0-851D-659E5350A7F6}" type="pres">
      <dgm:prSet presAssocID="{6A8BE315-F545-4D95-A87E-8364AA19BF9F}" presName="rootComposite" presStyleCnt="0"/>
      <dgm:spPr/>
    </dgm:pt>
    <dgm:pt modelId="{94012A42-25E9-4321-A30E-A0BAA331D319}" type="pres">
      <dgm:prSet presAssocID="{6A8BE315-F545-4D95-A87E-8364AA19BF9F}" presName="rootText" presStyleLbl="node2" presStyleIdx="0" presStyleCnt="4">
        <dgm:presLayoutVars>
          <dgm:chPref val="3"/>
        </dgm:presLayoutVars>
      </dgm:prSet>
      <dgm:spPr/>
    </dgm:pt>
    <dgm:pt modelId="{A7D19E42-D3F4-475F-8567-FB34AF76DEF3}" type="pres">
      <dgm:prSet presAssocID="{6A8BE315-F545-4D95-A87E-8364AA19BF9F}" presName="rootConnector" presStyleLbl="node2" presStyleIdx="0" presStyleCnt="4"/>
      <dgm:spPr/>
    </dgm:pt>
    <dgm:pt modelId="{D18C9FA3-D527-4941-B0B7-6ED9EDD7CD46}" type="pres">
      <dgm:prSet presAssocID="{6A8BE315-F545-4D95-A87E-8364AA19BF9F}" presName="hierChild4" presStyleCnt="0"/>
      <dgm:spPr/>
    </dgm:pt>
    <dgm:pt modelId="{D3A321E2-3976-4B49-B41D-F7ACECF8E05A}" type="pres">
      <dgm:prSet presAssocID="{6A8BE315-F545-4D95-A87E-8364AA19BF9F}" presName="hierChild5" presStyleCnt="0"/>
      <dgm:spPr/>
    </dgm:pt>
    <dgm:pt modelId="{EDBD37C8-A619-4D24-96B6-CAD8CA954839}" type="pres">
      <dgm:prSet presAssocID="{143A1F23-1785-46F1-AEA0-8AA79CB755D4}" presName="Name64" presStyleLbl="parChTrans1D2" presStyleIdx="1" presStyleCnt="4"/>
      <dgm:spPr/>
    </dgm:pt>
    <dgm:pt modelId="{1883642B-CED8-4E21-A4F2-EC0A3770CFFC}" type="pres">
      <dgm:prSet presAssocID="{2BCE7E9E-D25D-4960-862D-8313234965AB}" presName="hierRoot2" presStyleCnt="0">
        <dgm:presLayoutVars>
          <dgm:hierBranch val="init"/>
        </dgm:presLayoutVars>
      </dgm:prSet>
      <dgm:spPr/>
    </dgm:pt>
    <dgm:pt modelId="{2600E868-FB2F-4E88-A9DD-BB835C306267}" type="pres">
      <dgm:prSet presAssocID="{2BCE7E9E-D25D-4960-862D-8313234965AB}" presName="rootComposite" presStyleCnt="0"/>
      <dgm:spPr/>
    </dgm:pt>
    <dgm:pt modelId="{1B888960-72EC-44B0-9785-5CF6700FCE4C}" type="pres">
      <dgm:prSet presAssocID="{2BCE7E9E-D25D-4960-862D-8313234965AB}" presName="rootText" presStyleLbl="node2" presStyleIdx="1" presStyleCnt="4">
        <dgm:presLayoutVars>
          <dgm:chPref val="3"/>
        </dgm:presLayoutVars>
      </dgm:prSet>
      <dgm:spPr/>
    </dgm:pt>
    <dgm:pt modelId="{891DE475-08FC-40E3-BE12-8B6348D3B9CD}" type="pres">
      <dgm:prSet presAssocID="{2BCE7E9E-D25D-4960-862D-8313234965AB}" presName="rootConnector" presStyleLbl="node2" presStyleIdx="1" presStyleCnt="4"/>
      <dgm:spPr/>
    </dgm:pt>
    <dgm:pt modelId="{CC1F97DD-E86B-4797-87A8-78AE9C574756}" type="pres">
      <dgm:prSet presAssocID="{2BCE7E9E-D25D-4960-862D-8313234965AB}" presName="hierChild4" presStyleCnt="0"/>
      <dgm:spPr/>
    </dgm:pt>
    <dgm:pt modelId="{3B43C719-1F33-4510-BBC2-DCEDAE02EF37}" type="pres">
      <dgm:prSet presAssocID="{2BCE7E9E-D25D-4960-862D-8313234965AB}" presName="hierChild5" presStyleCnt="0"/>
      <dgm:spPr/>
    </dgm:pt>
    <dgm:pt modelId="{9CC0C78B-C30C-435A-A02A-4AE809FA6297}" type="pres">
      <dgm:prSet presAssocID="{4EBC70C3-1859-4937-96D5-FD228E99068D}" presName="hierChild3" presStyleCnt="0"/>
      <dgm:spPr/>
    </dgm:pt>
    <dgm:pt modelId="{99492DE5-62F9-4C13-9F05-D11299117056}" type="pres">
      <dgm:prSet presAssocID="{975A1001-B181-47FD-9C80-DE3A3EA5935A}" presName="hierRoot1" presStyleCnt="0">
        <dgm:presLayoutVars>
          <dgm:hierBranch val="init"/>
        </dgm:presLayoutVars>
      </dgm:prSet>
      <dgm:spPr/>
    </dgm:pt>
    <dgm:pt modelId="{0B3C318F-28B8-4FE2-BA07-D14CCB0A26BD}" type="pres">
      <dgm:prSet presAssocID="{975A1001-B181-47FD-9C80-DE3A3EA5935A}" presName="rootComposite1" presStyleCnt="0"/>
      <dgm:spPr/>
    </dgm:pt>
    <dgm:pt modelId="{19DEC54A-E4B5-48A6-85E4-1319FDDF2CAB}" type="pres">
      <dgm:prSet presAssocID="{975A1001-B181-47FD-9C80-DE3A3EA5935A}" presName="rootText1" presStyleLbl="node0" presStyleIdx="2" presStyleCnt="4">
        <dgm:presLayoutVars>
          <dgm:chPref val="3"/>
        </dgm:presLayoutVars>
      </dgm:prSet>
      <dgm:spPr/>
    </dgm:pt>
    <dgm:pt modelId="{779C9230-11CE-4C66-89FA-35B164B01539}" type="pres">
      <dgm:prSet presAssocID="{975A1001-B181-47FD-9C80-DE3A3EA5935A}" presName="rootConnector1" presStyleLbl="node1" presStyleIdx="0" presStyleCnt="0"/>
      <dgm:spPr/>
    </dgm:pt>
    <dgm:pt modelId="{0DA54DF3-C1EC-434E-BF4A-5D8E5D52F8CE}" type="pres">
      <dgm:prSet presAssocID="{975A1001-B181-47FD-9C80-DE3A3EA5935A}" presName="hierChild2" presStyleCnt="0"/>
      <dgm:spPr/>
    </dgm:pt>
    <dgm:pt modelId="{B7EADFAA-9ABD-44D8-8A90-B047446C457F}" type="pres">
      <dgm:prSet presAssocID="{975A1001-B181-47FD-9C80-DE3A3EA5935A}" presName="hierChild3" presStyleCnt="0"/>
      <dgm:spPr/>
    </dgm:pt>
    <dgm:pt modelId="{A29789AC-A7FF-4F4F-AB84-7976553D9E03}" type="pres">
      <dgm:prSet presAssocID="{BD4F9A0B-4381-488B-9F25-04DBBA009ADB}" presName="hierRoot1" presStyleCnt="0">
        <dgm:presLayoutVars>
          <dgm:hierBranch val="init"/>
        </dgm:presLayoutVars>
      </dgm:prSet>
      <dgm:spPr/>
    </dgm:pt>
    <dgm:pt modelId="{DDCADA93-4269-4E3C-9F99-9814237E98DE}" type="pres">
      <dgm:prSet presAssocID="{BD4F9A0B-4381-488B-9F25-04DBBA009ADB}" presName="rootComposite1" presStyleCnt="0"/>
      <dgm:spPr/>
    </dgm:pt>
    <dgm:pt modelId="{DD867A50-592B-40F7-982F-3527AE572CF9}" type="pres">
      <dgm:prSet presAssocID="{BD4F9A0B-4381-488B-9F25-04DBBA009ADB}" presName="rootText1" presStyleLbl="node0" presStyleIdx="3" presStyleCnt="4">
        <dgm:presLayoutVars>
          <dgm:chPref val="3"/>
        </dgm:presLayoutVars>
      </dgm:prSet>
      <dgm:spPr/>
    </dgm:pt>
    <dgm:pt modelId="{33BD174A-8034-4C51-A624-E69714D60BFD}" type="pres">
      <dgm:prSet presAssocID="{BD4F9A0B-4381-488B-9F25-04DBBA009ADB}" presName="rootConnector1" presStyleLbl="node1" presStyleIdx="0" presStyleCnt="0"/>
      <dgm:spPr/>
    </dgm:pt>
    <dgm:pt modelId="{28D7A08D-09FC-4ACD-B820-1ACFC04BA86F}" type="pres">
      <dgm:prSet presAssocID="{BD4F9A0B-4381-488B-9F25-04DBBA009ADB}" presName="hierChild2" presStyleCnt="0"/>
      <dgm:spPr/>
    </dgm:pt>
    <dgm:pt modelId="{6E81E54A-ACB9-4E6D-A326-467D634AD469}" type="pres">
      <dgm:prSet presAssocID="{8C903598-89CC-4521-93A8-0360DBA57E24}" presName="Name64" presStyleLbl="parChTrans1D2" presStyleIdx="2" presStyleCnt="4"/>
      <dgm:spPr/>
    </dgm:pt>
    <dgm:pt modelId="{41F2B781-37AB-450C-89C4-D34FE2AD2EEB}" type="pres">
      <dgm:prSet presAssocID="{235E21BA-84AB-4FFD-8A22-A5BCA7CE558D}" presName="hierRoot2" presStyleCnt="0">
        <dgm:presLayoutVars>
          <dgm:hierBranch val="init"/>
        </dgm:presLayoutVars>
      </dgm:prSet>
      <dgm:spPr/>
    </dgm:pt>
    <dgm:pt modelId="{C60A058A-A0C2-48AC-B801-EA2181BFBC5B}" type="pres">
      <dgm:prSet presAssocID="{235E21BA-84AB-4FFD-8A22-A5BCA7CE558D}" presName="rootComposite" presStyleCnt="0"/>
      <dgm:spPr/>
    </dgm:pt>
    <dgm:pt modelId="{F4C8F4B2-9A4B-4DC8-AB8B-9BC71E341A8F}" type="pres">
      <dgm:prSet presAssocID="{235E21BA-84AB-4FFD-8A22-A5BCA7CE558D}" presName="rootText" presStyleLbl="node2" presStyleIdx="2" presStyleCnt="4">
        <dgm:presLayoutVars>
          <dgm:chPref val="3"/>
        </dgm:presLayoutVars>
      </dgm:prSet>
      <dgm:spPr/>
    </dgm:pt>
    <dgm:pt modelId="{00DC236E-77A9-426A-A7BB-1AA730B3FE5D}" type="pres">
      <dgm:prSet presAssocID="{235E21BA-84AB-4FFD-8A22-A5BCA7CE558D}" presName="rootConnector" presStyleLbl="node2" presStyleIdx="2" presStyleCnt="4"/>
      <dgm:spPr/>
    </dgm:pt>
    <dgm:pt modelId="{B4EC530C-71DE-4732-8FBA-43D367AA36AD}" type="pres">
      <dgm:prSet presAssocID="{235E21BA-84AB-4FFD-8A22-A5BCA7CE558D}" presName="hierChild4" presStyleCnt="0"/>
      <dgm:spPr/>
    </dgm:pt>
    <dgm:pt modelId="{FF4504CB-60B7-4733-A1CA-375C6B224D96}" type="pres">
      <dgm:prSet presAssocID="{235E21BA-84AB-4FFD-8A22-A5BCA7CE558D}" presName="hierChild5" presStyleCnt="0"/>
      <dgm:spPr/>
    </dgm:pt>
    <dgm:pt modelId="{8D6A35E2-4AF0-4CE9-9C9D-3FE74C9C3537}" type="pres">
      <dgm:prSet presAssocID="{FCDBF493-05E7-4DDA-B9FA-914FA499E62D}" presName="Name64" presStyleLbl="parChTrans1D2" presStyleIdx="3" presStyleCnt="4"/>
      <dgm:spPr/>
    </dgm:pt>
    <dgm:pt modelId="{390881D6-3750-4F60-9F1D-629E84F83D1A}" type="pres">
      <dgm:prSet presAssocID="{F6763912-C41A-4511-9B9D-EDF1E1C0C4A6}" presName="hierRoot2" presStyleCnt="0">
        <dgm:presLayoutVars>
          <dgm:hierBranch val="init"/>
        </dgm:presLayoutVars>
      </dgm:prSet>
      <dgm:spPr/>
    </dgm:pt>
    <dgm:pt modelId="{EBA95CEC-EBCC-4820-A479-D8CEEEBC6AF3}" type="pres">
      <dgm:prSet presAssocID="{F6763912-C41A-4511-9B9D-EDF1E1C0C4A6}" presName="rootComposite" presStyleCnt="0"/>
      <dgm:spPr/>
    </dgm:pt>
    <dgm:pt modelId="{D7AC5BC3-54B4-4471-9913-1D702BE67CF3}" type="pres">
      <dgm:prSet presAssocID="{F6763912-C41A-4511-9B9D-EDF1E1C0C4A6}" presName="rootText" presStyleLbl="node2" presStyleIdx="3" presStyleCnt="4">
        <dgm:presLayoutVars>
          <dgm:chPref val="3"/>
        </dgm:presLayoutVars>
      </dgm:prSet>
      <dgm:spPr/>
    </dgm:pt>
    <dgm:pt modelId="{ECA1ED0A-9EE8-4A1B-A6B5-1EE7FE6B02DC}" type="pres">
      <dgm:prSet presAssocID="{F6763912-C41A-4511-9B9D-EDF1E1C0C4A6}" presName="rootConnector" presStyleLbl="node2" presStyleIdx="3" presStyleCnt="4"/>
      <dgm:spPr/>
    </dgm:pt>
    <dgm:pt modelId="{728A308A-78A0-4C1F-8CD4-B1E58BCBBD74}" type="pres">
      <dgm:prSet presAssocID="{F6763912-C41A-4511-9B9D-EDF1E1C0C4A6}" presName="hierChild4" presStyleCnt="0"/>
      <dgm:spPr/>
    </dgm:pt>
    <dgm:pt modelId="{5516F219-79DA-4E17-955E-4AE59097C713}" type="pres">
      <dgm:prSet presAssocID="{F6763912-C41A-4511-9B9D-EDF1E1C0C4A6}" presName="hierChild5" presStyleCnt="0"/>
      <dgm:spPr/>
    </dgm:pt>
    <dgm:pt modelId="{383E4499-8A44-45C4-B3BE-F03064C670F8}" type="pres">
      <dgm:prSet presAssocID="{BD4F9A0B-4381-488B-9F25-04DBBA009ADB}" presName="hierChild3" presStyleCnt="0"/>
      <dgm:spPr/>
    </dgm:pt>
  </dgm:ptLst>
  <dgm:cxnLst>
    <dgm:cxn modelId="{69E3FE02-AEE9-494D-BFCF-B6F0F4CF460C}" srcId="{BD4F9A0B-4381-488B-9F25-04DBBA009ADB}" destId="{F6763912-C41A-4511-9B9D-EDF1E1C0C4A6}" srcOrd="1" destOrd="0" parTransId="{FCDBF493-05E7-4DDA-B9FA-914FA499E62D}" sibTransId="{50320ED0-5FA2-49C4-B123-5972BBD54FDE}"/>
    <dgm:cxn modelId="{3CB97005-9C84-48E5-B219-8434893D90E3}" type="presOf" srcId="{4EBC70C3-1859-4937-96D5-FD228E99068D}" destId="{5F013DA2-02F3-4735-89D2-79747D0A2032}" srcOrd="1" destOrd="0" presId="urn:microsoft.com/office/officeart/2009/3/layout/HorizontalOrganizationChart"/>
    <dgm:cxn modelId="{BF555B16-683D-456A-BC40-A7F05F1B23A1}" type="presOf" srcId="{8C903598-89CC-4521-93A8-0360DBA57E24}" destId="{6E81E54A-ACB9-4E6D-A326-467D634AD469}" srcOrd="0" destOrd="0" presId="urn:microsoft.com/office/officeart/2009/3/layout/HorizontalOrganizationChart"/>
    <dgm:cxn modelId="{2E407E1B-B151-4E2A-86C1-3385FB29598E}" srcId="{336D0A24-2089-47DF-BE4A-3ECC911DBE89}" destId="{BD4F9A0B-4381-488B-9F25-04DBBA009ADB}" srcOrd="3" destOrd="0" parTransId="{BF2E4847-80BE-4476-B7D3-0014841A54D1}" sibTransId="{E471F2C5-8D54-4B48-BEEA-D7AD15DD3C94}"/>
    <dgm:cxn modelId="{C763341C-9B44-4877-AD4C-9E23A3895DD4}" type="presOf" srcId="{975A1001-B181-47FD-9C80-DE3A3EA5935A}" destId="{779C9230-11CE-4C66-89FA-35B164B01539}" srcOrd="1" destOrd="0" presId="urn:microsoft.com/office/officeart/2009/3/layout/HorizontalOrganizationChart"/>
    <dgm:cxn modelId="{46480920-9203-4656-858F-434FE525D235}" srcId="{BD4F9A0B-4381-488B-9F25-04DBBA009ADB}" destId="{235E21BA-84AB-4FFD-8A22-A5BCA7CE558D}" srcOrd="0" destOrd="0" parTransId="{8C903598-89CC-4521-93A8-0360DBA57E24}" sibTransId="{6A2C2B1C-3139-4666-9C9C-E31690389EDC}"/>
    <dgm:cxn modelId="{D9262C23-5ED6-49FC-957D-88BDF76EA7E8}" srcId="{336D0A24-2089-47DF-BE4A-3ECC911DBE89}" destId="{4EBC70C3-1859-4937-96D5-FD228E99068D}" srcOrd="1" destOrd="0" parTransId="{AFC2A7C4-B1ED-4450-8C7E-528D92CF77D1}" sibTransId="{2CD94594-CA62-4BC4-93C2-8F1D6DDA2773}"/>
    <dgm:cxn modelId="{B3447228-7757-429E-BE68-E17B9D31DA0A}" type="presOf" srcId="{FCDBF493-05E7-4DDA-B9FA-914FA499E62D}" destId="{8D6A35E2-4AF0-4CE9-9C9D-3FE74C9C3537}" srcOrd="0" destOrd="0" presId="urn:microsoft.com/office/officeart/2009/3/layout/HorizontalOrganizationChart"/>
    <dgm:cxn modelId="{82B04534-1C00-4D17-89BA-29226A81A3E8}" srcId="{4EBC70C3-1859-4937-96D5-FD228E99068D}" destId="{2BCE7E9E-D25D-4960-862D-8313234965AB}" srcOrd="1" destOrd="0" parTransId="{143A1F23-1785-46F1-AEA0-8AA79CB755D4}" sibTransId="{55C03AEE-5DA0-4B89-852E-F8678BFE87FA}"/>
    <dgm:cxn modelId="{14E95936-72B5-4AED-AB7D-8392D607C7B0}" type="presOf" srcId="{235E21BA-84AB-4FFD-8A22-A5BCA7CE558D}" destId="{F4C8F4B2-9A4B-4DC8-AB8B-9BC71E341A8F}" srcOrd="0" destOrd="0" presId="urn:microsoft.com/office/officeart/2009/3/layout/HorizontalOrganizationChart"/>
    <dgm:cxn modelId="{E7A43044-922F-400F-9FD9-CF8B6540BAF7}" type="presOf" srcId="{2BCE7E9E-D25D-4960-862D-8313234965AB}" destId="{891DE475-08FC-40E3-BE12-8B6348D3B9CD}" srcOrd="1" destOrd="0" presId="urn:microsoft.com/office/officeart/2009/3/layout/HorizontalOrganizationChart"/>
    <dgm:cxn modelId="{79EF8644-3652-422F-B049-01D8D54065CF}" type="presOf" srcId="{F6763912-C41A-4511-9B9D-EDF1E1C0C4A6}" destId="{ECA1ED0A-9EE8-4A1B-A6B5-1EE7FE6B02DC}" srcOrd="1" destOrd="0" presId="urn:microsoft.com/office/officeart/2009/3/layout/HorizontalOrganizationChart"/>
    <dgm:cxn modelId="{5EF4E06A-BB45-4E9A-B3C9-6C484C1B0F59}" type="presOf" srcId="{6A8BE315-F545-4D95-A87E-8364AA19BF9F}" destId="{94012A42-25E9-4321-A30E-A0BAA331D319}" srcOrd="0" destOrd="0" presId="urn:microsoft.com/office/officeart/2009/3/layout/HorizontalOrganizationChart"/>
    <dgm:cxn modelId="{DC0A6C51-80B8-4B43-A51F-4B797E53A65B}" type="presOf" srcId="{336D0A24-2089-47DF-BE4A-3ECC911DBE89}" destId="{C78CCD5E-0A34-42F5-8CF9-65604DB2AA1F}" srcOrd="0" destOrd="0" presId="urn:microsoft.com/office/officeart/2009/3/layout/HorizontalOrganizationChart"/>
    <dgm:cxn modelId="{82E7FC57-60C1-43AE-96BD-D758AC4EF19A}" type="presOf" srcId="{143A1F23-1785-46F1-AEA0-8AA79CB755D4}" destId="{EDBD37C8-A619-4D24-96B6-CAD8CA954839}" srcOrd="0" destOrd="0" presId="urn:microsoft.com/office/officeart/2009/3/layout/HorizontalOrganizationChart"/>
    <dgm:cxn modelId="{AFB30D78-C761-45A8-88D5-21163F6C6218}" type="presOf" srcId="{975A1001-B181-47FD-9C80-DE3A3EA5935A}" destId="{19DEC54A-E4B5-48A6-85E4-1319FDDF2CAB}" srcOrd="0" destOrd="0" presId="urn:microsoft.com/office/officeart/2009/3/layout/HorizontalOrganizationChart"/>
    <dgm:cxn modelId="{297CAF8A-92E5-419B-964C-595CD69EB893}" type="presOf" srcId="{7DB0E56A-C196-4AA1-9264-C11B4899FE64}" destId="{CB2FACD5-31D6-4737-B026-DE6E0EDFA92D}" srcOrd="0" destOrd="0" presId="urn:microsoft.com/office/officeart/2009/3/layout/HorizontalOrganizationChart"/>
    <dgm:cxn modelId="{A35076AC-8EB2-4604-AFDF-4587B83A9EE5}" type="presOf" srcId="{F6763912-C41A-4511-9B9D-EDF1E1C0C4A6}" destId="{D7AC5BC3-54B4-4471-9913-1D702BE67CF3}" srcOrd="0" destOrd="0" presId="urn:microsoft.com/office/officeart/2009/3/layout/HorizontalOrganizationChart"/>
    <dgm:cxn modelId="{74B158B0-3C85-4CE9-B3FF-31032881D340}" srcId="{4EBC70C3-1859-4937-96D5-FD228E99068D}" destId="{6A8BE315-F545-4D95-A87E-8364AA19BF9F}" srcOrd="0" destOrd="0" parTransId="{75E1B4EB-1EEF-4295-B93F-FCD284955C74}" sibTransId="{B828131E-FDEE-4C06-AC7A-61451BA5D596}"/>
    <dgm:cxn modelId="{352F7AB7-4481-42BB-B629-782884FC1AA0}" type="presOf" srcId="{6A8BE315-F545-4D95-A87E-8364AA19BF9F}" destId="{A7D19E42-D3F4-475F-8567-FB34AF76DEF3}" srcOrd="1" destOrd="0" presId="urn:microsoft.com/office/officeart/2009/3/layout/HorizontalOrganizationChart"/>
    <dgm:cxn modelId="{4ACB9CBD-27A3-4962-80E4-E98C2A78D0D1}" srcId="{336D0A24-2089-47DF-BE4A-3ECC911DBE89}" destId="{975A1001-B181-47FD-9C80-DE3A3EA5935A}" srcOrd="2" destOrd="0" parTransId="{B0A7C2CD-AE7A-4F5B-99C8-C84D4C0CE16C}" sibTransId="{8D898EFB-0B0C-4657-8B31-13C1F39D9169}"/>
    <dgm:cxn modelId="{AB8581D7-AF77-4CAE-9C83-D679CCB3A3CB}" type="presOf" srcId="{235E21BA-84AB-4FFD-8A22-A5BCA7CE558D}" destId="{00DC236E-77A9-426A-A7BB-1AA730B3FE5D}" srcOrd="1" destOrd="0" presId="urn:microsoft.com/office/officeart/2009/3/layout/HorizontalOrganizationChart"/>
    <dgm:cxn modelId="{B211F0DA-D00A-43B7-B953-BBEAEBF9F369}" type="presOf" srcId="{2BCE7E9E-D25D-4960-862D-8313234965AB}" destId="{1B888960-72EC-44B0-9785-5CF6700FCE4C}" srcOrd="0" destOrd="0" presId="urn:microsoft.com/office/officeart/2009/3/layout/HorizontalOrganizationChart"/>
    <dgm:cxn modelId="{E55A0ADC-8794-4373-BA08-B5AC9C3F3638}" type="presOf" srcId="{BD4F9A0B-4381-488B-9F25-04DBBA009ADB}" destId="{DD867A50-592B-40F7-982F-3527AE572CF9}" srcOrd="0" destOrd="0" presId="urn:microsoft.com/office/officeart/2009/3/layout/HorizontalOrganizationChart"/>
    <dgm:cxn modelId="{85D177E7-98CA-43BB-9475-169519D050AA}" type="presOf" srcId="{4EBC70C3-1859-4937-96D5-FD228E99068D}" destId="{C41E9EF7-5D6E-47C7-BD4C-72DDA64019CB}" srcOrd="0" destOrd="0" presId="urn:microsoft.com/office/officeart/2009/3/layout/HorizontalOrganizationChart"/>
    <dgm:cxn modelId="{BAF100F1-82BE-4C82-8E7D-B60AC34D8B9C}" type="presOf" srcId="{BD4F9A0B-4381-488B-9F25-04DBBA009ADB}" destId="{33BD174A-8034-4C51-A624-E69714D60BFD}" srcOrd="1" destOrd="0" presId="urn:microsoft.com/office/officeart/2009/3/layout/HorizontalOrganizationChart"/>
    <dgm:cxn modelId="{3D3607F1-AB9E-45A6-8407-EF6F16BAE691}" type="presOf" srcId="{7DB0E56A-C196-4AA1-9264-C11B4899FE64}" destId="{0BE5B1AE-1B40-49C9-BA71-87BB7521525A}" srcOrd="1" destOrd="0" presId="urn:microsoft.com/office/officeart/2009/3/layout/HorizontalOrganizationChart"/>
    <dgm:cxn modelId="{29F35AF5-54AC-4605-97A5-661200B7B77E}" type="presOf" srcId="{75E1B4EB-1EEF-4295-B93F-FCD284955C74}" destId="{B6D22BCF-6910-4356-9FD1-56D3F47D1E76}" srcOrd="0" destOrd="0" presId="urn:microsoft.com/office/officeart/2009/3/layout/HorizontalOrganizationChart"/>
    <dgm:cxn modelId="{C10827F6-2E29-4AF7-AA47-06F7864344DC}" srcId="{336D0A24-2089-47DF-BE4A-3ECC911DBE89}" destId="{7DB0E56A-C196-4AA1-9264-C11B4899FE64}" srcOrd="0" destOrd="0" parTransId="{77BBB472-3DEA-4C61-981C-B82B6FE9ECE8}" sibTransId="{81E20F13-60CF-492C-A679-2CC48ABA7E3E}"/>
    <dgm:cxn modelId="{80FBA96D-8FAA-4B1E-ABB7-027DA1BBB1D4}" type="presParOf" srcId="{C78CCD5E-0A34-42F5-8CF9-65604DB2AA1F}" destId="{6A4E38D4-B43C-4826-ABE4-407A7F469DAA}" srcOrd="0" destOrd="0" presId="urn:microsoft.com/office/officeart/2009/3/layout/HorizontalOrganizationChart"/>
    <dgm:cxn modelId="{C475FD15-990A-4541-B647-D97EC43DB4A6}" type="presParOf" srcId="{6A4E38D4-B43C-4826-ABE4-407A7F469DAA}" destId="{7F7E508E-9782-4707-908A-E044ED598353}" srcOrd="0" destOrd="0" presId="urn:microsoft.com/office/officeart/2009/3/layout/HorizontalOrganizationChart"/>
    <dgm:cxn modelId="{CCD6AB04-4367-4DBC-A906-4165812D6ACA}" type="presParOf" srcId="{7F7E508E-9782-4707-908A-E044ED598353}" destId="{CB2FACD5-31D6-4737-B026-DE6E0EDFA92D}" srcOrd="0" destOrd="0" presId="urn:microsoft.com/office/officeart/2009/3/layout/HorizontalOrganizationChart"/>
    <dgm:cxn modelId="{9A5DD1A8-390D-4183-89B9-18AD7A372CD6}" type="presParOf" srcId="{7F7E508E-9782-4707-908A-E044ED598353}" destId="{0BE5B1AE-1B40-49C9-BA71-87BB7521525A}" srcOrd="1" destOrd="0" presId="urn:microsoft.com/office/officeart/2009/3/layout/HorizontalOrganizationChart"/>
    <dgm:cxn modelId="{9AB353CE-31DB-4BF4-B678-4CBEB51F21A1}" type="presParOf" srcId="{6A4E38D4-B43C-4826-ABE4-407A7F469DAA}" destId="{064A800F-FA82-4E2E-AE5A-CE420971E2E9}" srcOrd="1" destOrd="0" presId="urn:microsoft.com/office/officeart/2009/3/layout/HorizontalOrganizationChart"/>
    <dgm:cxn modelId="{8F3F0C80-B29E-4269-9875-22E0B9F38048}" type="presParOf" srcId="{6A4E38D4-B43C-4826-ABE4-407A7F469DAA}" destId="{EC20E12A-DB09-49C0-AD29-C3FAB943CDC2}" srcOrd="2" destOrd="0" presId="urn:microsoft.com/office/officeart/2009/3/layout/HorizontalOrganizationChart"/>
    <dgm:cxn modelId="{D680A177-739B-4FB4-B622-EE0FD6C0A763}" type="presParOf" srcId="{C78CCD5E-0A34-42F5-8CF9-65604DB2AA1F}" destId="{CAAE32FC-C9A5-4782-A280-B12D4183A2C9}" srcOrd="1" destOrd="0" presId="urn:microsoft.com/office/officeart/2009/3/layout/HorizontalOrganizationChart"/>
    <dgm:cxn modelId="{3A0CF535-3A49-46E5-B0BD-322137826D39}" type="presParOf" srcId="{CAAE32FC-C9A5-4782-A280-B12D4183A2C9}" destId="{A352124C-341A-4919-A3D0-5065730E7C2B}" srcOrd="0" destOrd="0" presId="urn:microsoft.com/office/officeart/2009/3/layout/HorizontalOrganizationChart"/>
    <dgm:cxn modelId="{B980EA2C-3CD4-4785-A77A-779D69FCEB99}" type="presParOf" srcId="{A352124C-341A-4919-A3D0-5065730E7C2B}" destId="{C41E9EF7-5D6E-47C7-BD4C-72DDA64019CB}" srcOrd="0" destOrd="0" presId="urn:microsoft.com/office/officeart/2009/3/layout/HorizontalOrganizationChart"/>
    <dgm:cxn modelId="{304F6FEA-B035-4B6B-BA72-B59DBD1CA340}" type="presParOf" srcId="{A352124C-341A-4919-A3D0-5065730E7C2B}" destId="{5F013DA2-02F3-4735-89D2-79747D0A2032}" srcOrd="1" destOrd="0" presId="urn:microsoft.com/office/officeart/2009/3/layout/HorizontalOrganizationChart"/>
    <dgm:cxn modelId="{D4CD5087-9E55-4517-BA52-A157D76AB56D}" type="presParOf" srcId="{CAAE32FC-C9A5-4782-A280-B12D4183A2C9}" destId="{B69DC315-A4DB-4538-8AEC-9BAD5675462F}" srcOrd="1" destOrd="0" presId="urn:microsoft.com/office/officeart/2009/3/layout/HorizontalOrganizationChart"/>
    <dgm:cxn modelId="{8909A8EB-3C1F-4163-ADA4-201E831A1854}" type="presParOf" srcId="{B69DC315-A4DB-4538-8AEC-9BAD5675462F}" destId="{B6D22BCF-6910-4356-9FD1-56D3F47D1E76}" srcOrd="0" destOrd="0" presId="urn:microsoft.com/office/officeart/2009/3/layout/HorizontalOrganizationChart"/>
    <dgm:cxn modelId="{E10DF4FE-176A-4B78-A614-BA471E66D6E9}" type="presParOf" srcId="{B69DC315-A4DB-4538-8AEC-9BAD5675462F}" destId="{83AFE0C3-7EF2-4B5A-A837-18FD1B121DC3}" srcOrd="1" destOrd="0" presId="urn:microsoft.com/office/officeart/2009/3/layout/HorizontalOrganizationChart"/>
    <dgm:cxn modelId="{CE8B1724-EE68-455F-B2B9-83508749E58B}" type="presParOf" srcId="{83AFE0C3-7EF2-4B5A-A837-18FD1B121DC3}" destId="{C0F7319F-4BDD-40B0-851D-659E5350A7F6}" srcOrd="0" destOrd="0" presId="urn:microsoft.com/office/officeart/2009/3/layout/HorizontalOrganizationChart"/>
    <dgm:cxn modelId="{E0E1C48C-BF80-4F4B-8E4E-6B2AB42F2EF2}" type="presParOf" srcId="{C0F7319F-4BDD-40B0-851D-659E5350A7F6}" destId="{94012A42-25E9-4321-A30E-A0BAA331D319}" srcOrd="0" destOrd="0" presId="urn:microsoft.com/office/officeart/2009/3/layout/HorizontalOrganizationChart"/>
    <dgm:cxn modelId="{7CBDE248-7389-4F0D-94EA-C939F3EC96A6}" type="presParOf" srcId="{C0F7319F-4BDD-40B0-851D-659E5350A7F6}" destId="{A7D19E42-D3F4-475F-8567-FB34AF76DEF3}" srcOrd="1" destOrd="0" presId="urn:microsoft.com/office/officeart/2009/3/layout/HorizontalOrganizationChart"/>
    <dgm:cxn modelId="{7D68C381-0A0F-4C0B-8457-A0A8DD1F7320}" type="presParOf" srcId="{83AFE0C3-7EF2-4B5A-A837-18FD1B121DC3}" destId="{D18C9FA3-D527-4941-B0B7-6ED9EDD7CD46}" srcOrd="1" destOrd="0" presId="urn:microsoft.com/office/officeart/2009/3/layout/HorizontalOrganizationChart"/>
    <dgm:cxn modelId="{2830CA9F-045F-45B0-AE5D-E7444FF3BAD1}" type="presParOf" srcId="{83AFE0C3-7EF2-4B5A-A837-18FD1B121DC3}" destId="{D3A321E2-3976-4B49-B41D-F7ACECF8E05A}" srcOrd="2" destOrd="0" presId="urn:microsoft.com/office/officeart/2009/3/layout/HorizontalOrganizationChart"/>
    <dgm:cxn modelId="{F232CA9F-FE67-45E1-BE78-61249C5EC828}" type="presParOf" srcId="{B69DC315-A4DB-4538-8AEC-9BAD5675462F}" destId="{EDBD37C8-A619-4D24-96B6-CAD8CA954839}" srcOrd="2" destOrd="0" presId="urn:microsoft.com/office/officeart/2009/3/layout/HorizontalOrganizationChart"/>
    <dgm:cxn modelId="{66AD685D-1393-40BF-9D84-03CF1A3E1C0D}" type="presParOf" srcId="{B69DC315-A4DB-4538-8AEC-9BAD5675462F}" destId="{1883642B-CED8-4E21-A4F2-EC0A3770CFFC}" srcOrd="3" destOrd="0" presId="urn:microsoft.com/office/officeart/2009/3/layout/HorizontalOrganizationChart"/>
    <dgm:cxn modelId="{047EFDD7-A1BD-49EC-AE24-149EBB3EBD8F}" type="presParOf" srcId="{1883642B-CED8-4E21-A4F2-EC0A3770CFFC}" destId="{2600E868-FB2F-4E88-A9DD-BB835C306267}" srcOrd="0" destOrd="0" presId="urn:microsoft.com/office/officeart/2009/3/layout/HorizontalOrganizationChart"/>
    <dgm:cxn modelId="{680652CA-6514-4A9D-8DB4-C91A88E65CE2}" type="presParOf" srcId="{2600E868-FB2F-4E88-A9DD-BB835C306267}" destId="{1B888960-72EC-44B0-9785-5CF6700FCE4C}" srcOrd="0" destOrd="0" presId="urn:microsoft.com/office/officeart/2009/3/layout/HorizontalOrganizationChart"/>
    <dgm:cxn modelId="{8809E96F-B58F-4B51-B0C8-A92C1CBC7C97}" type="presParOf" srcId="{2600E868-FB2F-4E88-A9DD-BB835C306267}" destId="{891DE475-08FC-40E3-BE12-8B6348D3B9CD}" srcOrd="1" destOrd="0" presId="urn:microsoft.com/office/officeart/2009/3/layout/HorizontalOrganizationChart"/>
    <dgm:cxn modelId="{8A028A8B-8A9A-47C8-A323-DDA771C0246C}" type="presParOf" srcId="{1883642B-CED8-4E21-A4F2-EC0A3770CFFC}" destId="{CC1F97DD-E86B-4797-87A8-78AE9C574756}" srcOrd="1" destOrd="0" presId="urn:microsoft.com/office/officeart/2009/3/layout/HorizontalOrganizationChart"/>
    <dgm:cxn modelId="{2C7B1B74-AF49-405D-A89C-1F70203D3552}" type="presParOf" srcId="{1883642B-CED8-4E21-A4F2-EC0A3770CFFC}" destId="{3B43C719-1F33-4510-BBC2-DCEDAE02EF37}" srcOrd="2" destOrd="0" presId="urn:microsoft.com/office/officeart/2009/3/layout/HorizontalOrganizationChart"/>
    <dgm:cxn modelId="{97602E7D-5CF6-49FE-88E4-EB1A5B0BB5B2}" type="presParOf" srcId="{CAAE32FC-C9A5-4782-A280-B12D4183A2C9}" destId="{9CC0C78B-C30C-435A-A02A-4AE809FA6297}" srcOrd="2" destOrd="0" presId="urn:microsoft.com/office/officeart/2009/3/layout/HorizontalOrganizationChart"/>
    <dgm:cxn modelId="{D31A66F7-6BD8-4237-92F3-8B406F691236}" type="presParOf" srcId="{C78CCD5E-0A34-42F5-8CF9-65604DB2AA1F}" destId="{99492DE5-62F9-4C13-9F05-D11299117056}" srcOrd="2" destOrd="0" presId="urn:microsoft.com/office/officeart/2009/3/layout/HorizontalOrganizationChart"/>
    <dgm:cxn modelId="{92706282-2196-448F-B330-B8C44E13FE23}" type="presParOf" srcId="{99492DE5-62F9-4C13-9F05-D11299117056}" destId="{0B3C318F-28B8-4FE2-BA07-D14CCB0A26BD}" srcOrd="0" destOrd="0" presId="urn:microsoft.com/office/officeart/2009/3/layout/HorizontalOrganizationChart"/>
    <dgm:cxn modelId="{962F2E43-0062-45BB-85BC-1EDCC09EA2EF}" type="presParOf" srcId="{0B3C318F-28B8-4FE2-BA07-D14CCB0A26BD}" destId="{19DEC54A-E4B5-48A6-85E4-1319FDDF2CAB}" srcOrd="0" destOrd="0" presId="urn:microsoft.com/office/officeart/2009/3/layout/HorizontalOrganizationChart"/>
    <dgm:cxn modelId="{F9CD68FC-092F-4533-B9A3-5536D809082F}" type="presParOf" srcId="{0B3C318F-28B8-4FE2-BA07-D14CCB0A26BD}" destId="{779C9230-11CE-4C66-89FA-35B164B01539}" srcOrd="1" destOrd="0" presId="urn:microsoft.com/office/officeart/2009/3/layout/HorizontalOrganizationChart"/>
    <dgm:cxn modelId="{E6AC0DBB-91A5-4BCF-9B3F-90714CD3631B}" type="presParOf" srcId="{99492DE5-62F9-4C13-9F05-D11299117056}" destId="{0DA54DF3-C1EC-434E-BF4A-5D8E5D52F8CE}" srcOrd="1" destOrd="0" presId="urn:microsoft.com/office/officeart/2009/3/layout/HorizontalOrganizationChart"/>
    <dgm:cxn modelId="{222981B1-0B2A-4B09-8ACB-DD1E941DA40F}" type="presParOf" srcId="{99492DE5-62F9-4C13-9F05-D11299117056}" destId="{B7EADFAA-9ABD-44D8-8A90-B047446C457F}" srcOrd="2" destOrd="0" presId="urn:microsoft.com/office/officeart/2009/3/layout/HorizontalOrganizationChart"/>
    <dgm:cxn modelId="{8A7EB9B8-AA71-4949-AD63-CD59067E22FD}" type="presParOf" srcId="{C78CCD5E-0A34-42F5-8CF9-65604DB2AA1F}" destId="{A29789AC-A7FF-4F4F-AB84-7976553D9E03}" srcOrd="3" destOrd="0" presId="urn:microsoft.com/office/officeart/2009/3/layout/HorizontalOrganizationChart"/>
    <dgm:cxn modelId="{731B8019-2E02-4775-9BDB-28F708EED63F}" type="presParOf" srcId="{A29789AC-A7FF-4F4F-AB84-7976553D9E03}" destId="{DDCADA93-4269-4E3C-9F99-9814237E98DE}" srcOrd="0" destOrd="0" presId="urn:microsoft.com/office/officeart/2009/3/layout/HorizontalOrganizationChart"/>
    <dgm:cxn modelId="{CDB3DD3A-6355-4FD1-B375-5B080DB3BFC2}" type="presParOf" srcId="{DDCADA93-4269-4E3C-9F99-9814237E98DE}" destId="{DD867A50-592B-40F7-982F-3527AE572CF9}" srcOrd="0" destOrd="0" presId="urn:microsoft.com/office/officeart/2009/3/layout/HorizontalOrganizationChart"/>
    <dgm:cxn modelId="{6CBCF12C-1F9C-4642-97AA-EDC859C7AEB2}" type="presParOf" srcId="{DDCADA93-4269-4E3C-9F99-9814237E98DE}" destId="{33BD174A-8034-4C51-A624-E69714D60BFD}" srcOrd="1" destOrd="0" presId="urn:microsoft.com/office/officeart/2009/3/layout/HorizontalOrganizationChart"/>
    <dgm:cxn modelId="{38AA6EA4-F423-47DC-8522-386236626AC9}" type="presParOf" srcId="{A29789AC-A7FF-4F4F-AB84-7976553D9E03}" destId="{28D7A08D-09FC-4ACD-B820-1ACFC04BA86F}" srcOrd="1" destOrd="0" presId="urn:microsoft.com/office/officeart/2009/3/layout/HorizontalOrganizationChart"/>
    <dgm:cxn modelId="{FD6ABBE7-DDCF-4FD1-B60E-EB4AAE8AA4CF}" type="presParOf" srcId="{28D7A08D-09FC-4ACD-B820-1ACFC04BA86F}" destId="{6E81E54A-ACB9-4E6D-A326-467D634AD469}" srcOrd="0" destOrd="0" presId="urn:microsoft.com/office/officeart/2009/3/layout/HorizontalOrganizationChart"/>
    <dgm:cxn modelId="{CE0D088F-ACDC-4432-807E-5E47FD5BA125}" type="presParOf" srcId="{28D7A08D-09FC-4ACD-B820-1ACFC04BA86F}" destId="{41F2B781-37AB-450C-89C4-D34FE2AD2EEB}" srcOrd="1" destOrd="0" presId="urn:microsoft.com/office/officeart/2009/3/layout/HorizontalOrganizationChart"/>
    <dgm:cxn modelId="{49BE3C77-4836-4F4E-BB4E-7CC855B64426}" type="presParOf" srcId="{41F2B781-37AB-450C-89C4-D34FE2AD2EEB}" destId="{C60A058A-A0C2-48AC-B801-EA2181BFBC5B}" srcOrd="0" destOrd="0" presId="urn:microsoft.com/office/officeart/2009/3/layout/HorizontalOrganizationChart"/>
    <dgm:cxn modelId="{8AD0C82E-647A-423E-A59B-F0786D0F81DB}" type="presParOf" srcId="{C60A058A-A0C2-48AC-B801-EA2181BFBC5B}" destId="{F4C8F4B2-9A4B-4DC8-AB8B-9BC71E341A8F}" srcOrd="0" destOrd="0" presId="urn:microsoft.com/office/officeart/2009/3/layout/HorizontalOrganizationChart"/>
    <dgm:cxn modelId="{7DB7BCC5-B447-449F-8304-36AFF86B40E0}" type="presParOf" srcId="{C60A058A-A0C2-48AC-B801-EA2181BFBC5B}" destId="{00DC236E-77A9-426A-A7BB-1AA730B3FE5D}" srcOrd="1" destOrd="0" presId="urn:microsoft.com/office/officeart/2009/3/layout/HorizontalOrganizationChart"/>
    <dgm:cxn modelId="{B6CECCF7-C41C-47F1-A009-B20A5F2CE8F4}" type="presParOf" srcId="{41F2B781-37AB-450C-89C4-D34FE2AD2EEB}" destId="{B4EC530C-71DE-4732-8FBA-43D367AA36AD}" srcOrd="1" destOrd="0" presId="urn:microsoft.com/office/officeart/2009/3/layout/HorizontalOrganizationChart"/>
    <dgm:cxn modelId="{A6DD63A2-F9F4-40A9-9588-8683D4A3DAA9}" type="presParOf" srcId="{41F2B781-37AB-450C-89C4-D34FE2AD2EEB}" destId="{FF4504CB-60B7-4733-A1CA-375C6B224D96}" srcOrd="2" destOrd="0" presId="urn:microsoft.com/office/officeart/2009/3/layout/HorizontalOrganizationChart"/>
    <dgm:cxn modelId="{57B913E9-3F8F-436C-9BFF-CEDC9E8681E0}" type="presParOf" srcId="{28D7A08D-09FC-4ACD-B820-1ACFC04BA86F}" destId="{8D6A35E2-4AF0-4CE9-9C9D-3FE74C9C3537}" srcOrd="2" destOrd="0" presId="urn:microsoft.com/office/officeart/2009/3/layout/HorizontalOrganizationChart"/>
    <dgm:cxn modelId="{DC5198E5-FAB4-408B-9A04-C5FC9648A9CC}" type="presParOf" srcId="{28D7A08D-09FC-4ACD-B820-1ACFC04BA86F}" destId="{390881D6-3750-4F60-9F1D-629E84F83D1A}" srcOrd="3" destOrd="0" presId="urn:microsoft.com/office/officeart/2009/3/layout/HorizontalOrganizationChart"/>
    <dgm:cxn modelId="{F586F344-02BC-4F12-AA35-8B285428C5D1}" type="presParOf" srcId="{390881D6-3750-4F60-9F1D-629E84F83D1A}" destId="{EBA95CEC-EBCC-4820-A479-D8CEEEBC6AF3}" srcOrd="0" destOrd="0" presId="urn:microsoft.com/office/officeart/2009/3/layout/HorizontalOrganizationChart"/>
    <dgm:cxn modelId="{B26D5A53-AF4C-4A8A-8C76-638ED4177C41}" type="presParOf" srcId="{EBA95CEC-EBCC-4820-A479-D8CEEEBC6AF3}" destId="{D7AC5BC3-54B4-4471-9913-1D702BE67CF3}" srcOrd="0" destOrd="0" presId="urn:microsoft.com/office/officeart/2009/3/layout/HorizontalOrganizationChart"/>
    <dgm:cxn modelId="{2B8C6C51-1D17-4552-AF87-1850F58E9A74}" type="presParOf" srcId="{EBA95CEC-EBCC-4820-A479-D8CEEEBC6AF3}" destId="{ECA1ED0A-9EE8-4A1B-A6B5-1EE7FE6B02DC}" srcOrd="1" destOrd="0" presId="urn:microsoft.com/office/officeart/2009/3/layout/HorizontalOrganizationChart"/>
    <dgm:cxn modelId="{58AB5C13-6ED0-449C-82A2-D98B54D47F78}" type="presParOf" srcId="{390881D6-3750-4F60-9F1D-629E84F83D1A}" destId="{728A308A-78A0-4C1F-8CD4-B1E58BCBBD74}" srcOrd="1" destOrd="0" presId="urn:microsoft.com/office/officeart/2009/3/layout/HorizontalOrganizationChart"/>
    <dgm:cxn modelId="{993EFDDA-8793-4914-BC93-1C5D05606F5E}" type="presParOf" srcId="{390881D6-3750-4F60-9F1D-629E84F83D1A}" destId="{5516F219-79DA-4E17-955E-4AE59097C713}" srcOrd="2" destOrd="0" presId="urn:microsoft.com/office/officeart/2009/3/layout/HorizontalOrganizationChart"/>
    <dgm:cxn modelId="{84A3D08B-CC0D-419C-8266-37AFF4718FF1}" type="presParOf" srcId="{A29789AC-A7FF-4F4F-AB84-7976553D9E03}" destId="{383E4499-8A44-45C4-B3BE-F03064C670F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A35E2-4AF0-4CE9-9C9D-3FE74C9C3537}">
      <dsp:nvSpPr>
        <dsp:cNvPr id="0" name=""/>
        <dsp:cNvSpPr/>
      </dsp:nvSpPr>
      <dsp:spPr>
        <a:xfrm>
          <a:off x="1911681" y="3490224"/>
          <a:ext cx="381925" cy="410569"/>
        </a:xfrm>
        <a:custGeom>
          <a:avLst/>
          <a:gdLst/>
          <a:ahLst/>
          <a:cxnLst/>
          <a:rect l="0" t="0" r="0" b="0"/>
          <a:pathLst>
            <a:path>
              <a:moveTo>
                <a:pt x="0" y="0"/>
              </a:moveTo>
              <a:lnTo>
                <a:pt x="190962" y="0"/>
              </a:lnTo>
              <a:lnTo>
                <a:pt x="190962" y="410569"/>
              </a:lnTo>
              <a:lnTo>
                <a:pt x="381925" y="41056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1E54A-ACB9-4E6D-A326-467D634AD469}">
      <dsp:nvSpPr>
        <dsp:cNvPr id="0" name=""/>
        <dsp:cNvSpPr/>
      </dsp:nvSpPr>
      <dsp:spPr>
        <a:xfrm>
          <a:off x="1911681" y="3079654"/>
          <a:ext cx="381925" cy="410569"/>
        </a:xfrm>
        <a:custGeom>
          <a:avLst/>
          <a:gdLst/>
          <a:ahLst/>
          <a:cxnLst/>
          <a:rect l="0" t="0" r="0" b="0"/>
          <a:pathLst>
            <a:path>
              <a:moveTo>
                <a:pt x="0" y="410569"/>
              </a:moveTo>
              <a:lnTo>
                <a:pt x="190962" y="410569"/>
              </a:lnTo>
              <a:lnTo>
                <a:pt x="190962" y="0"/>
              </a:lnTo>
              <a:lnTo>
                <a:pt x="38192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D37C8-A619-4D24-96B6-CAD8CA954839}">
      <dsp:nvSpPr>
        <dsp:cNvPr id="0" name=""/>
        <dsp:cNvSpPr/>
      </dsp:nvSpPr>
      <dsp:spPr>
        <a:xfrm>
          <a:off x="1911681" y="1847945"/>
          <a:ext cx="381925" cy="410569"/>
        </a:xfrm>
        <a:custGeom>
          <a:avLst/>
          <a:gdLst/>
          <a:ahLst/>
          <a:cxnLst/>
          <a:rect l="0" t="0" r="0" b="0"/>
          <a:pathLst>
            <a:path>
              <a:moveTo>
                <a:pt x="0" y="0"/>
              </a:moveTo>
              <a:lnTo>
                <a:pt x="190962" y="0"/>
              </a:lnTo>
              <a:lnTo>
                <a:pt x="190962" y="410569"/>
              </a:lnTo>
              <a:lnTo>
                <a:pt x="381925" y="41056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D22BCF-6910-4356-9FD1-56D3F47D1E76}">
      <dsp:nvSpPr>
        <dsp:cNvPr id="0" name=""/>
        <dsp:cNvSpPr/>
      </dsp:nvSpPr>
      <dsp:spPr>
        <a:xfrm>
          <a:off x="1911681" y="1437375"/>
          <a:ext cx="381925" cy="410569"/>
        </a:xfrm>
        <a:custGeom>
          <a:avLst/>
          <a:gdLst/>
          <a:ahLst/>
          <a:cxnLst/>
          <a:rect l="0" t="0" r="0" b="0"/>
          <a:pathLst>
            <a:path>
              <a:moveTo>
                <a:pt x="0" y="410569"/>
              </a:moveTo>
              <a:lnTo>
                <a:pt x="190962" y="410569"/>
              </a:lnTo>
              <a:lnTo>
                <a:pt x="190962" y="0"/>
              </a:lnTo>
              <a:lnTo>
                <a:pt x="38192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FACD5-31D6-4737-B026-DE6E0EDFA92D}">
      <dsp:nvSpPr>
        <dsp:cNvPr id="0" name=""/>
        <dsp:cNvSpPr/>
      </dsp:nvSpPr>
      <dsp:spPr>
        <a:xfrm>
          <a:off x="2053" y="73558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b="1" u="sng" kern="1200" dirty="0">
              <a:solidFill>
                <a:srgbClr val="FF0000"/>
              </a:solidFill>
            </a:rPr>
            <a:t>FIB-4 SCORE</a:t>
          </a:r>
          <a:endParaRPr lang="en-US" sz="1100" kern="1200" dirty="0">
            <a:solidFill>
              <a:srgbClr val="FF0000"/>
            </a:solidFill>
          </a:endParaRPr>
        </a:p>
      </dsp:txBody>
      <dsp:txXfrm>
        <a:off x="2053" y="735586"/>
        <a:ext cx="1909627" cy="582436"/>
      </dsp:txXfrm>
    </dsp:sp>
    <dsp:sp modelId="{C41E9EF7-5D6E-47C7-BD4C-72DDA64019CB}">
      <dsp:nvSpPr>
        <dsp:cNvPr id="0" name=""/>
        <dsp:cNvSpPr/>
      </dsp:nvSpPr>
      <dsp:spPr>
        <a:xfrm>
          <a:off x="2053" y="155672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 (</a:t>
          </a:r>
          <a:r>
            <a:rPr lang="it-IT" sz="1000" b="1" kern="1200"/>
            <a:t>Age</a:t>
          </a:r>
          <a:r>
            <a:rPr lang="it-IT" sz="1000" kern="1200"/>
            <a:t> x </a:t>
          </a:r>
          <a:r>
            <a:rPr lang="it-IT" sz="1000" b="1" kern="1200"/>
            <a:t>AST</a:t>
          </a:r>
          <a:r>
            <a:rPr lang="it-IT" sz="1000" kern="1200"/>
            <a:t>) / (</a:t>
          </a:r>
          <a:r>
            <a:rPr lang="it-IT" sz="1000" b="1" kern="1200" dirty="0" err="1"/>
            <a:t>Platelets</a:t>
          </a:r>
          <a:r>
            <a:rPr lang="it-IT" sz="1000" kern="1200" dirty="0"/>
            <a:t> x √ (</a:t>
          </a:r>
          <a:r>
            <a:rPr lang="it-IT" sz="1000" b="1" kern="1200" dirty="0"/>
            <a:t>ALT</a:t>
          </a:r>
          <a:r>
            <a:rPr lang="it-IT" sz="1000" kern="1200" dirty="0"/>
            <a:t>))</a:t>
          </a:r>
          <a:endParaRPr lang="en-US" sz="1000" kern="1200" dirty="0"/>
        </a:p>
      </dsp:txBody>
      <dsp:txXfrm>
        <a:off x="2053" y="1556726"/>
        <a:ext cx="1909627" cy="582436"/>
      </dsp:txXfrm>
    </dsp:sp>
    <dsp:sp modelId="{94012A42-25E9-4321-A30E-A0BAA331D319}">
      <dsp:nvSpPr>
        <dsp:cNvPr id="0" name=""/>
        <dsp:cNvSpPr/>
      </dsp:nvSpPr>
      <dsp:spPr>
        <a:xfrm>
          <a:off x="2293606" y="114615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Un punteggio inferiore a 1,3 esclude la fibrosi (bassa probabilità di F3-F4)</a:t>
          </a:r>
          <a:endParaRPr lang="en-US" sz="1000" kern="1200"/>
        </a:p>
      </dsp:txBody>
      <dsp:txXfrm>
        <a:off x="2293606" y="1146156"/>
        <a:ext cx="1909627" cy="582436"/>
      </dsp:txXfrm>
    </dsp:sp>
    <dsp:sp modelId="{1B888960-72EC-44B0-9785-5CF6700FCE4C}">
      <dsp:nvSpPr>
        <dsp:cNvPr id="0" name=""/>
        <dsp:cNvSpPr/>
      </dsp:nvSpPr>
      <dsp:spPr>
        <a:xfrm>
          <a:off x="2293606" y="196729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Un punteggio superiore a 3,25 predice la fibrosi (alta probabilità di F3-F4)</a:t>
          </a:r>
          <a:endParaRPr lang="en-US" sz="1000" kern="1200"/>
        </a:p>
      </dsp:txBody>
      <dsp:txXfrm>
        <a:off x="2293606" y="1967296"/>
        <a:ext cx="1909627" cy="582436"/>
      </dsp:txXfrm>
    </dsp:sp>
    <dsp:sp modelId="{19DEC54A-E4B5-48A6-85E4-1319FDDF2CAB}">
      <dsp:nvSpPr>
        <dsp:cNvPr id="0" name=""/>
        <dsp:cNvSpPr/>
      </dsp:nvSpPr>
      <dsp:spPr>
        <a:xfrm>
          <a:off x="2053" y="237786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b="1" u="sng" kern="1200" dirty="0">
              <a:solidFill>
                <a:srgbClr val="FF0000"/>
              </a:solidFill>
            </a:rPr>
            <a:t>NAFLD FIBROSIS SCORE</a:t>
          </a:r>
          <a:endParaRPr lang="en-US" sz="1100" kern="1200" dirty="0">
            <a:solidFill>
              <a:srgbClr val="FF0000"/>
            </a:solidFill>
          </a:endParaRPr>
        </a:p>
      </dsp:txBody>
      <dsp:txXfrm>
        <a:off x="2053" y="2377866"/>
        <a:ext cx="1909627" cy="582436"/>
      </dsp:txXfrm>
    </dsp:sp>
    <dsp:sp modelId="{DD867A50-592B-40F7-982F-3527AE572CF9}">
      <dsp:nvSpPr>
        <dsp:cNvPr id="0" name=""/>
        <dsp:cNvSpPr/>
      </dsp:nvSpPr>
      <dsp:spPr>
        <a:xfrm>
          <a:off x="2053" y="319900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 -1.675 + 0.037 x </a:t>
          </a:r>
          <a:r>
            <a:rPr lang="it-IT" sz="1000" b="1" kern="1200"/>
            <a:t>Age</a:t>
          </a:r>
          <a:r>
            <a:rPr lang="it-IT" sz="1000" kern="1200"/>
            <a:t> + 0.094 x </a:t>
          </a:r>
          <a:r>
            <a:rPr lang="it-IT" sz="1000" b="1" kern="1200"/>
            <a:t>BMI</a:t>
          </a:r>
          <a:r>
            <a:rPr lang="it-IT" sz="1000" kern="1200"/>
            <a:t> + 1.13 x </a:t>
          </a:r>
          <a:r>
            <a:rPr lang="it-IT" sz="1000" b="1" kern="1200"/>
            <a:t>IFG/diabete </a:t>
          </a:r>
          <a:r>
            <a:rPr lang="it-IT" sz="1000" kern="1200"/>
            <a:t>+ 0.99 x </a:t>
          </a:r>
          <a:r>
            <a:rPr lang="it-IT" sz="1000" b="1" kern="1200"/>
            <a:t>AST/ALT </a:t>
          </a:r>
          <a:r>
            <a:rPr lang="it-IT" sz="1000" kern="1200"/>
            <a:t>ratio – 0.013 x </a:t>
          </a:r>
          <a:r>
            <a:rPr lang="it-IT" sz="1000" b="1" kern="1200"/>
            <a:t>Platelets</a:t>
          </a:r>
          <a:r>
            <a:rPr lang="it-IT" sz="1000" kern="1200"/>
            <a:t> – 0.66 x </a:t>
          </a:r>
          <a:r>
            <a:rPr lang="it-IT" sz="1000" b="1" kern="1200"/>
            <a:t>Albumin</a:t>
          </a:r>
          <a:endParaRPr lang="en-US" sz="1000" kern="1200"/>
        </a:p>
      </dsp:txBody>
      <dsp:txXfrm>
        <a:off x="2053" y="3199006"/>
        <a:ext cx="1909627" cy="582436"/>
      </dsp:txXfrm>
    </dsp:sp>
    <dsp:sp modelId="{F4C8F4B2-9A4B-4DC8-AB8B-9BC71E341A8F}">
      <dsp:nvSpPr>
        <dsp:cNvPr id="0" name=""/>
        <dsp:cNvSpPr/>
      </dsp:nvSpPr>
      <dsp:spPr>
        <a:xfrm>
          <a:off x="2293606" y="278843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Un punteggio inferiore a -1,455 esclude la fibrosi (bassa probabilità di fibrosi F3-F4)</a:t>
          </a:r>
          <a:endParaRPr lang="en-US" sz="1000" kern="1200"/>
        </a:p>
      </dsp:txBody>
      <dsp:txXfrm>
        <a:off x="2293606" y="2788436"/>
        <a:ext cx="1909627" cy="582436"/>
      </dsp:txXfrm>
    </dsp:sp>
    <dsp:sp modelId="{D7AC5BC3-54B4-4471-9913-1D702BE67CF3}">
      <dsp:nvSpPr>
        <dsp:cNvPr id="0" name=""/>
        <dsp:cNvSpPr/>
      </dsp:nvSpPr>
      <dsp:spPr>
        <a:xfrm>
          <a:off x="2293606" y="3609576"/>
          <a:ext cx="1909627" cy="582436"/>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t>Un punteggio superiore a 0.676 predice la fibrosi (alta probabilità di F3-F4)</a:t>
          </a:r>
          <a:endParaRPr lang="en-US" sz="1000" kern="1200"/>
        </a:p>
      </dsp:txBody>
      <dsp:txXfrm>
        <a:off x="2293606" y="3609576"/>
        <a:ext cx="1909627" cy="58243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4B80-4537-492A-B71C-5700EA22B118}" type="datetimeFigureOut">
              <a:rPr lang="it-IT" smtClean="0"/>
              <a:t>24/11/2020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868C9-0A7D-4B89-94D5-90660DB00D3B}" type="slidenum">
              <a:rPr lang="it-IT" smtClean="0"/>
              <a:t>‹N›</a:t>
            </a:fld>
            <a:endParaRPr lang="it-IT"/>
          </a:p>
        </p:txBody>
      </p:sp>
    </p:spTree>
    <p:extLst>
      <p:ext uri="{BB962C8B-B14F-4D97-AF65-F5344CB8AC3E}">
        <p14:creationId xmlns:p14="http://schemas.microsoft.com/office/powerpoint/2010/main" val="197491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egnaposto immagine diapositiva 1"/>
          <p:cNvSpPr>
            <a:spLocks noGrp="1" noRot="1" noChangeAspect="1" noTextEdit="1"/>
          </p:cNvSpPr>
          <p:nvPr>
            <p:ph type="sldImg"/>
          </p:nvPr>
        </p:nvSpPr>
        <p:spPr>
          <a:ln/>
        </p:spPr>
      </p:sp>
      <p:sp>
        <p:nvSpPr>
          <p:cNvPr id="3502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cs typeface="Arial" panose="020B0604020202020204" pitchFamily="34" charset="0"/>
            </a:endParaRPr>
          </a:p>
        </p:txBody>
      </p:sp>
      <p:sp>
        <p:nvSpPr>
          <p:cNvPr id="3502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0BDFD7-AAAF-4FE0-BDD8-0B2D28EB9CF0}"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endParaRPr>
          </a:p>
        </p:txBody>
      </p:sp>
    </p:spTree>
    <p:extLst>
      <p:ext uri="{BB962C8B-B14F-4D97-AF65-F5344CB8AC3E}">
        <p14:creationId xmlns:p14="http://schemas.microsoft.com/office/powerpoint/2010/main" val="77887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egnaposto immagine diapositiva 1"/>
          <p:cNvSpPr>
            <a:spLocks noGrp="1" noRot="1" noChangeAspect="1" noTextEdit="1"/>
          </p:cNvSpPr>
          <p:nvPr>
            <p:ph type="sldImg"/>
          </p:nvPr>
        </p:nvSpPr>
        <p:spPr>
          <a:ln/>
        </p:spPr>
      </p:sp>
      <p:sp>
        <p:nvSpPr>
          <p:cNvPr id="3522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cs typeface="Arial" panose="020B0604020202020204" pitchFamily="34" charset="0"/>
            </a:endParaRPr>
          </a:p>
        </p:txBody>
      </p:sp>
      <p:sp>
        <p:nvSpPr>
          <p:cNvPr id="3522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E9309F-4D52-4193-AEA3-9218B4BA2EC3}"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endParaRPr>
          </a:p>
        </p:txBody>
      </p:sp>
    </p:spTree>
    <p:extLst>
      <p:ext uri="{BB962C8B-B14F-4D97-AF65-F5344CB8AC3E}">
        <p14:creationId xmlns:p14="http://schemas.microsoft.com/office/powerpoint/2010/main" val="499931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9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980A87-9531-45D2-AB8B-6168F925FD93}"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cs typeface="Arial" panose="020B0604020202020204" pitchFamily="34" charset="0"/>
              </a:rPr>
              <a:t>La prevalenza nella popolazione generale è 20-30%</a:t>
            </a:r>
          </a:p>
          <a:p>
            <a:r>
              <a:rPr lang="it-IT" altLang="it-IT">
                <a:latin typeface="Arial" panose="020B0604020202020204" pitchFamily="34" charset="0"/>
                <a:cs typeface="Arial" panose="020B0604020202020204" pitchFamily="34" charset="0"/>
              </a:rPr>
              <a:t>La prevalenza nel diabete e nell</a:t>
            </a:r>
            <a:r>
              <a:rPr lang="ja-JP" altLang="it-IT">
                <a:latin typeface="Arial" panose="020B0604020202020204" pitchFamily="34" charset="0"/>
                <a:cs typeface="Arial" panose="020B0604020202020204" pitchFamily="34" charset="0"/>
              </a:rPr>
              <a:t>’</a:t>
            </a:r>
            <a:r>
              <a:rPr lang="it-IT" altLang="ja-JP">
                <a:latin typeface="Arial" panose="020B0604020202020204" pitchFamily="34" charset="0"/>
                <a:cs typeface="Arial" panose="020B0604020202020204" pitchFamily="34" charset="0"/>
              </a:rPr>
              <a:t>obesità oltre 50%</a:t>
            </a:r>
          </a:p>
          <a:p>
            <a:r>
              <a:rPr lang="it-IT" altLang="it-IT">
                <a:latin typeface="Arial" panose="020B0604020202020204" pitchFamily="34" charset="0"/>
                <a:cs typeface="Arial" panose="020B0604020202020204" pitchFamily="34" charset="0"/>
              </a:rPr>
              <a:t>La prevalenza della steatosi è il 78% nei soggetti con MetS con almeno una componente lipidica (studio SISA multicentrico 2012)</a:t>
            </a:r>
          </a:p>
        </p:txBody>
      </p:sp>
    </p:spTree>
    <p:extLst>
      <p:ext uri="{BB962C8B-B14F-4D97-AF65-F5344CB8AC3E}">
        <p14:creationId xmlns:p14="http://schemas.microsoft.com/office/powerpoint/2010/main" val="242255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43816A-CB53-4040-8DA3-41DDF0576A3B}"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8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14779-D1AD-41E1-A3AD-548AC473F803}"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28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E868C9-0A7D-4B89-94D5-90660DB00D3B}" type="slidenum">
              <a:rPr lang="it-IT" smtClean="0"/>
              <a:t>46</a:t>
            </a:fld>
            <a:endParaRPr lang="it-IT"/>
          </a:p>
        </p:txBody>
      </p:sp>
    </p:spTree>
    <p:extLst>
      <p:ext uri="{BB962C8B-B14F-4D97-AF65-F5344CB8AC3E}">
        <p14:creationId xmlns:p14="http://schemas.microsoft.com/office/powerpoint/2010/main" val="201285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182348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2682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txBox="1">
            <a:spLocks noGrp="1" noRot="1" noChangeAspect="1" noChangeArrowheads="1"/>
          </p:cNvSpPr>
          <p:nvPr>
            <p:ph type="sldImg"/>
          </p:nvPr>
        </p:nvSpPr>
        <p:spPr bwMode="auto">
          <a:xfrm>
            <a:off x="1339850" y="914400"/>
            <a:ext cx="4176713" cy="3133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90901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pPr fontAlgn="base">
              <a:spcBef>
                <a:spcPct val="0"/>
              </a:spcBef>
              <a:spcAft>
                <a:spcPct val="0"/>
              </a:spcAft>
              <a:defRPr/>
            </a:pPr>
            <a:fld id="{101B5590-F42C-4098-8740-22F350B32762}" type="slidenum">
              <a:rPr lang="it-IT" altLang="it-IT">
                <a:solidFill>
                  <a:srgbClr val="000000"/>
                </a:solidFill>
                <a:latin typeface="Arial" panose="020B0604020202020204" pitchFamily="34" charset="0"/>
              </a:rPr>
              <a:pPr fontAlgn="base">
                <a:spcBef>
                  <a:spcPct val="0"/>
                </a:spcBef>
                <a:spcAft>
                  <a:spcPct val="0"/>
                </a:spcAft>
                <a:defRPr/>
              </a:pPr>
              <a:t>60</a:t>
            </a:fld>
            <a:endParaRPr lang="it-IT" altLang="it-IT">
              <a:solidFill>
                <a:srgbClr val="000000"/>
              </a:solidFill>
              <a:latin typeface="Arial" panose="020B0604020202020204" pitchFamily="34" charset="0"/>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02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fld id="{E11D8D59-FE29-479F-9F5D-DF29E7EFC702}" type="slidenum">
              <a:rPr lang="it-IT" altLang="it-IT">
                <a:solidFill>
                  <a:prstClr val="black"/>
                </a:solidFill>
                <a:latin typeface="Arial" charset="0"/>
              </a:rPr>
              <a:pPr/>
              <a:t>3</a:t>
            </a:fld>
            <a:endParaRPr lang="it-IT" altLang="it-IT">
              <a:solidFill>
                <a:prstClr val="black"/>
              </a:solidFill>
              <a:latin typeface="Arial" charset="0"/>
            </a:endParaRPr>
          </a:p>
        </p:txBody>
      </p:sp>
      <p:sp>
        <p:nvSpPr>
          <p:cNvPr id="289795" name="Rectangle 2"/>
          <p:cNvSpPr>
            <a:spLocks noGrp="1" noRot="1" noChangeAspect="1" noChangeArrowheads="1" noTextEdit="1"/>
          </p:cNvSpPr>
          <p:nvPr>
            <p:ph type="sldImg"/>
          </p:nvPr>
        </p:nvSpPr>
        <p:spPr>
          <a:xfrm>
            <a:off x="1339850" y="914400"/>
            <a:ext cx="4176713" cy="3132138"/>
          </a:xfrm>
          <a:ln/>
        </p:spPr>
      </p:sp>
      <p:sp>
        <p:nvSpPr>
          <p:cNvPr id="289796" name="Rectangle 3"/>
          <p:cNvSpPr>
            <a:spLocks noGrp="1" noChangeArrowheads="1"/>
          </p:cNvSpPr>
          <p:nvPr>
            <p:ph type="body" idx="1"/>
          </p:nvPr>
        </p:nvSpPr>
        <p:spPr>
          <a:xfrm>
            <a:off x="1046163" y="4352925"/>
            <a:ext cx="4770437"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256079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1B5590-F42C-4098-8740-22F350B32762}" type="slidenum">
              <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37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pPr fontAlgn="base">
              <a:spcBef>
                <a:spcPct val="0"/>
              </a:spcBef>
              <a:spcAft>
                <a:spcPct val="0"/>
              </a:spcAft>
              <a:defRPr/>
            </a:pPr>
            <a:fld id="{101B5590-F42C-4098-8740-22F350B32762}" type="slidenum">
              <a:rPr lang="it-IT" altLang="it-IT">
                <a:solidFill>
                  <a:srgbClr val="000000"/>
                </a:solidFill>
                <a:latin typeface="Arial" panose="020B0604020202020204" pitchFamily="34" charset="0"/>
              </a:rPr>
              <a:pPr fontAlgn="base">
                <a:spcBef>
                  <a:spcPct val="0"/>
                </a:spcBef>
                <a:spcAft>
                  <a:spcPct val="0"/>
                </a:spcAft>
                <a:defRPr/>
              </a:pPr>
              <a:t>62</a:t>
            </a:fld>
            <a:endParaRPr lang="it-IT" altLang="it-IT">
              <a:solidFill>
                <a:srgbClr val="000000"/>
              </a:solidFill>
              <a:latin typeface="Arial" panose="020B0604020202020204" pitchFamily="34" charset="0"/>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709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pPr fontAlgn="base">
              <a:spcBef>
                <a:spcPct val="0"/>
              </a:spcBef>
              <a:spcAft>
                <a:spcPct val="0"/>
              </a:spcAft>
              <a:defRPr/>
            </a:pPr>
            <a:fld id="{101B5590-F42C-4098-8740-22F350B32762}" type="slidenum">
              <a:rPr lang="it-IT" altLang="it-IT">
                <a:solidFill>
                  <a:srgbClr val="000000"/>
                </a:solidFill>
                <a:latin typeface="Arial" panose="020B0604020202020204" pitchFamily="34" charset="0"/>
              </a:rPr>
              <a:pPr fontAlgn="base">
                <a:spcBef>
                  <a:spcPct val="0"/>
                </a:spcBef>
                <a:spcAft>
                  <a:spcPct val="0"/>
                </a:spcAft>
                <a:defRPr/>
              </a:pPr>
              <a:t>63</a:t>
            </a:fld>
            <a:endParaRPr lang="it-IT" altLang="it-IT">
              <a:solidFill>
                <a:srgbClr val="000000"/>
              </a:solidFill>
              <a:latin typeface="Arial" panose="020B0604020202020204" pitchFamily="34" charset="0"/>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507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70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341438" y="914400"/>
            <a:ext cx="4173537" cy="3132138"/>
          </a:xfrm>
          <a:ln/>
        </p:spPr>
      </p:sp>
      <p:sp>
        <p:nvSpPr>
          <p:cNvPr id="80899" name="Rectangle 3"/>
          <p:cNvSpPr>
            <a:spLocks noGrp="1" noChangeArrowheads="1"/>
          </p:cNvSpPr>
          <p:nvPr>
            <p:ph type="body" idx="1"/>
          </p:nvPr>
        </p:nvSpPr>
        <p:spPr>
          <a:xfrm>
            <a:off x="1046163" y="4352925"/>
            <a:ext cx="4770437"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35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altLang="it-IT">
              <a:latin typeface="Arial" panose="020B0604020202020204" pitchFamily="34" charset="0"/>
              <a:cs typeface="Arial" panose="020B0604020202020204" pitchFamily="34" charset="0"/>
            </a:endParaRPr>
          </a:p>
        </p:txBody>
      </p:sp>
      <p:sp>
        <p:nvSpPr>
          <p:cNvPr id="82948" name="Slide Number Placeholder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C5D4665-DC52-4F01-A341-2AAB8D08B887}" type="slidenum">
              <a:rPr kumimoji="0" lang="ar-SA"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fa-IR"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7526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35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9C58FF-75CF-41FA-A5BD-9949F82AB1B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0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2D11FD-AAB8-4C55-A7D2-37564317B70C}"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0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B3BA5E-A3C9-45F0-AC81-A55BF5878ECD}" type="slidenum">
              <a:rPr kumimoji="0" lang="it-IT" altLang="it-IT" sz="1200" b="0" i="0" u="none" strike="noStrike" kern="1200" cap="none" spc="0" normalizeH="0" baseline="0" noProof="0" smtClean="0">
                <a:ln>
                  <a:noFill/>
                </a:ln>
                <a:solidFill>
                  <a:srgbClr val="000000"/>
                </a:solidFill>
                <a:effectLst/>
                <a:uLnTx/>
                <a:uFillTx/>
                <a:latin typeface="Constantia" panose="02030602050306030303" pitchFamily="18"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200" b="0" i="0" u="none" strike="noStrike" kern="1200" cap="none" spc="0" normalizeH="0" baseline="0" noProof="0">
              <a:ln>
                <a:noFill/>
              </a:ln>
              <a:solidFill>
                <a:srgbClr val="000000"/>
              </a:solidFill>
              <a:effectLst/>
              <a:uLnTx/>
              <a:uFillTx/>
              <a:latin typeface="Constantia" panose="02030602050306030303" pitchFamily="18" charset="0"/>
              <a:ea typeface="MS PGothic" panose="020B0600070205080204" pitchFamily="34" charset="-128"/>
              <a:cs typeface="Arial" panose="020B0604020202020204" pitchFamily="34" charset="0"/>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28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it-IT"/>
          </a:p>
        </p:txBody>
      </p:sp>
    </p:spTree>
    <p:extLst>
      <p:ext uri="{BB962C8B-B14F-4D97-AF65-F5344CB8AC3E}">
        <p14:creationId xmlns:p14="http://schemas.microsoft.com/office/powerpoint/2010/main" val="131379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7564AB-5A17-48B5-8B37-BDFFBA01F6AF}"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20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6AE313-D4AD-46D3-84A4-A9DA830B20CD}"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Liver is divided histologically into lobules. The center of the lobule is the central vein. At the periphery of the lobule are portal triads. Functionally, the liver can be divided into three zones, based upon oxygen supply. Zone 1 encircles the portal tracts where the oxygenated blood from hepatic arteries enters. Zone 3 is located around central veins, where oxygenation is poor. Zone 2 is located in between. </a:t>
            </a:r>
          </a:p>
        </p:txBody>
      </p:sp>
    </p:spTree>
    <p:extLst>
      <p:ext uri="{BB962C8B-B14F-4D97-AF65-F5344CB8AC3E}">
        <p14:creationId xmlns:p14="http://schemas.microsoft.com/office/powerpoint/2010/main" val="201560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 combination of diet, exercise, and behavior modification, with a goal of 7% to 10% weight reduction, on clinical parameters of NASH. NAS improved significantly in the LS group (from 4.4 to 2.0) in comparison with the control group (from 4.9 to 3.5) (P = 0.05). Percent weight reduction correlated significantly with improvement in NAS (r = 0.497, P = 0.007). </a:t>
            </a:r>
            <a:endParaRPr lang="it-IT" dirty="0"/>
          </a:p>
        </p:txBody>
      </p:sp>
      <p:sp>
        <p:nvSpPr>
          <p:cNvPr id="4" name="Segnaposto numero diapositiva 3"/>
          <p:cNvSpPr>
            <a:spLocks noGrp="1"/>
          </p:cNvSpPr>
          <p:nvPr>
            <p:ph type="sldNum" sz="quarter" idx="10"/>
          </p:nvPr>
        </p:nvSpPr>
        <p:spPr/>
        <p:txBody>
          <a:bodyPr/>
          <a:lstStyle/>
          <a:p>
            <a:fld id="{62A665CD-9F0E-4499-8795-45F0C72452E4}" type="slidenum">
              <a:rPr lang="it-IT" smtClean="0"/>
              <a:pPr/>
              <a:t>14</a:t>
            </a:fld>
            <a:endParaRPr lang="it-IT"/>
          </a:p>
        </p:txBody>
      </p:sp>
    </p:spTree>
    <p:extLst>
      <p:ext uri="{BB962C8B-B14F-4D97-AF65-F5344CB8AC3E}">
        <p14:creationId xmlns:p14="http://schemas.microsoft.com/office/powerpoint/2010/main" val="63657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7656171-4AF0-4A5C-8795-F7EAC6F4DA00}"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361814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7656171-4AF0-4A5C-8795-F7EAC6F4DA00}"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26213272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it-IT"/>
          </a:p>
        </p:txBody>
      </p:sp>
      <p:sp>
        <p:nvSpPr>
          <p:cNvPr id="4" name="Rectangle 41"/>
          <p:cNvSpPr>
            <a:spLocks noGrp="1" noChangeArrowheads="1"/>
          </p:cNvSpPr>
          <p:nvPr>
            <p:ph type="ftr" sz="quarter" idx="11"/>
          </p:nvPr>
        </p:nvSpPr>
        <p:spPr>
          <a:ln/>
        </p:spPr>
        <p:txBody>
          <a:bodyPr/>
          <a:lstStyle>
            <a:lvl1pPr>
              <a:defRPr/>
            </a:lvl1pPr>
          </a:lstStyle>
          <a:p>
            <a:pPr>
              <a:defRPr/>
            </a:pPr>
            <a:endParaRPr lang="it-IT"/>
          </a:p>
        </p:txBody>
      </p:sp>
      <p:sp>
        <p:nvSpPr>
          <p:cNvPr id="5" name="Rectangle 42"/>
          <p:cNvSpPr>
            <a:spLocks noGrp="1" noChangeArrowheads="1"/>
          </p:cNvSpPr>
          <p:nvPr>
            <p:ph type="sldNum" sz="quarter" idx="12"/>
          </p:nvPr>
        </p:nvSpPr>
        <p:spPr>
          <a:ln/>
        </p:spPr>
        <p:txBody>
          <a:bodyPr/>
          <a:lstStyle>
            <a:lvl1pPr>
              <a:defRPr/>
            </a:lvl1pPr>
          </a:lstStyle>
          <a:p>
            <a:pPr>
              <a:defRPr/>
            </a:pPr>
            <a:fld id="{83D6FCA9-922E-45D2-B073-39D96FE7D567}" type="slidenum">
              <a:rPr lang="it-IT" altLang="it-IT"/>
              <a:pPr>
                <a:defRPr/>
              </a:pPr>
              <a:t>‹N›</a:t>
            </a:fld>
            <a:endParaRPr lang="it-IT" altLang="it-IT"/>
          </a:p>
        </p:txBody>
      </p:sp>
    </p:spTree>
    <p:extLst>
      <p:ext uri="{BB962C8B-B14F-4D97-AF65-F5344CB8AC3E}">
        <p14:creationId xmlns:p14="http://schemas.microsoft.com/office/powerpoint/2010/main" val="7658012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it-IT"/>
          </a:p>
        </p:txBody>
      </p:sp>
      <p:sp>
        <p:nvSpPr>
          <p:cNvPr id="3" name="Rectangle 41"/>
          <p:cNvSpPr>
            <a:spLocks noGrp="1" noChangeArrowheads="1"/>
          </p:cNvSpPr>
          <p:nvPr>
            <p:ph type="ftr" sz="quarter" idx="11"/>
          </p:nvPr>
        </p:nvSpPr>
        <p:spPr>
          <a:ln/>
        </p:spPr>
        <p:txBody>
          <a:bodyPr/>
          <a:lstStyle>
            <a:lvl1pPr>
              <a:defRPr/>
            </a:lvl1pPr>
          </a:lstStyle>
          <a:p>
            <a:pPr>
              <a:defRPr/>
            </a:pPr>
            <a:endParaRPr lang="it-IT"/>
          </a:p>
        </p:txBody>
      </p:sp>
      <p:sp>
        <p:nvSpPr>
          <p:cNvPr id="4" name="Rectangle 42"/>
          <p:cNvSpPr>
            <a:spLocks noGrp="1" noChangeArrowheads="1"/>
          </p:cNvSpPr>
          <p:nvPr>
            <p:ph type="sldNum" sz="quarter" idx="12"/>
          </p:nvPr>
        </p:nvSpPr>
        <p:spPr>
          <a:ln/>
        </p:spPr>
        <p:txBody>
          <a:bodyPr/>
          <a:lstStyle>
            <a:lvl1pPr>
              <a:defRPr/>
            </a:lvl1pPr>
          </a:lstStyle>
          <a:p>
            <a:pPr>
              <a:defRPr/>
            </a:pPr>
            <a:fld id="{D3539818-03B8-413C-8668-341520DAE15A}" type="slidenum">
              <a:rPr lang="it-IT" altLang="it-IT"/>
              <a:pPr>
                <a:defRPr/>
              </a:pPr>
              <a:t>‹N›</a:t>
            </a:fld>
            <a:endParaRPr lang="it-IT" altLang="it-IT"/>
          </a:p>
        </p:txBody>
      </p:sp>
    </p:spTree>
    <p:extLst>
      <p:ext uri="{BB962C8B-B14F-4D97-AF65-F5344CB8AC3E}">
        <p14:creationId xmlns:p14="http://schemas.microsoft.com/office/powerpoint/2010/main" val="8907548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AC38AD2B-AB8A-4C90-8770-FE563BADB276}" type="slidenum">
              <a:rPr lang="it-IT" altLang="it-IT"/>
              <a:pPr>
                <a:defRPr/>
              </a:pPr>
              <a:t>‹N›</a:t>
            </a:fld>
            <a:endParaRPr lang="it-IT" altLang="it-IT"/>
          </a:p>
        </p:txBody>
      </p:sp>
    </p:spTree>
    <p:extLst>
      <p:ext uri="{BB962C8B-B14F-4D97-AF65-F5344CB8AC3E}">
        <p14:creationId xmlns:p14="http://schemas.microsoft.com/office/powerpoint/2010/main" val="3116871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84E62944-5905-4B64-AEAA-0BD3B2C8E1BD}" type="slidenum">
              <a:rPr lang="it-IT" altLang="it-IT"/>
              <a:pPr>
                <a:defRPr/>
              </a:pPr>
              <a:t>‹N›</a:t>
            </a:fld>
            <a:endParaRPr lang="it-IT" altLang="it-IT"/>
          </a:p>
        </p:txBody>
      </p:sp>
    </p:spTree>
    <p:extLst>
      <p:ext uri="{BB962C8B-B14F-4D97-AF65-F5344CB8AC3E}">
        <p14:creationId xmlns:p14="http://schemas.microsoft.com/office/powerpoint/2010/main" val="1070541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074FA882-306B-4F80-ABE1-C11F04EBB93D}" type="slidenum">
              <a:rPr lang="it-IT" altLang="it-IT"/>
              <a:pPr>
                <a:defRPr/>
              </a:pPr>
              <a:t>‹N›</a:t>
            </a:fld>
            <a:endParaRPr lang="it-IT" altLang="it-IT"/>
          </a:p>
        </p:txBody>
      </p:sp>
    </p:spTree>
    <p:extLst>
      <p:ext uri="{BB962C8B-B14F-4D97-AF65-F5344CB8AC3E}">
        <p14:creationId xmlns:p14="http://schemas.microsoft.com/office/powerpoint/2010/main" val="14916706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DC6E1CF5-F50C-4F71-B47C-AC9E307D156D}" type="slidenum">
              <a:rPr lang="it-IT" altLang="it-IT"/>
              <a:pPr>
                <a:defRPr/>
              </a:pPr>
              <a:t>‹N›</a:t>
            </a:fld>
            <a:endParaRPr lang="it-IT" altLang="it-IT"/>
          </a:p>
        </p:txBody>
      </p:sp>
    </p:spTree>
    <p:extLst>
      <p:ext uri="{BB962C8B-B14F-4D97-AF65-F5344CB8AC3E}">
        <p14:creationId xmlns:p14="http://schemas.microsoft.com/office/powerpoint/2010/main" val="40985009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32D5B0BD-30FA-48C4-8A6B-15CD480A9E5F}"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0014043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B9213C6-3995-454A-A790-36D917960D4D}"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6035641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D7B24CBB-9CAB-478D-856C-75CDA1CC8161}"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1348697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D14EE44F-CE77-4957-A78F-BC4F2712DF4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3158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7656171-4AF0-4A5C-8795-F7EAC6F4DA00}"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9123846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205B5545-7A6A-447B-A71B-A29604FA5D4F}"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6877323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F415C17A-F3BD-4463-BC56-68645BD45098}"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7289593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E3DEB0FD-5775-4BBF-8BA1-E2684D5ABB01}"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6727557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A2918DCB-F0A3-4769-B5F9-2AD6D71B2C62}"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1390274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460E8849-B846-48EF-A812-0BA6D7BA686B}"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9838905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2586FAAA-D0E4-4888-B53C-A60C9D157552}"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6684151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27614108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3C035763-BA5E-4495-9DE2-4E7A70F0CB95}"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1427146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E38FDDBD-4F33-443F-B3A8-82F3E7202034}"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1916536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102D33DD-20C2-4618-B6F1-3BE90C573BB9}"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4064880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9B9B6D04-B2D9-4441-A8AB-A1C508CB21DB}" type="slidenum">
              <a:rPr lang="it-IT" altLang="it-IT"/>
              <a:pPr>
                <a:defRPr/>
              </a:pPr>
              <a:t>‹N›</a:t>
            </a:fld>
            <a:endParaRPr lang="it-IT" altLang="it-IT"/>
          </a:p>
        </p:txBody>
      </p:sp>
    </p:spTree>
    <p:extLst>
      <p:ext uri="{BB962C8B-B14F-4D97-AF65-F5344CB8AC3E}">
        <p14:creationId xmlns:p14="http://schemas.microsoft.com/office/powerpoint/2010/main" val="34687540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AB0D77F6-2CEB-4D3C-9D3B-912F5E509EF4}"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22311617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2305C6E0-F628-4B16-B345-B47ECE09D273}"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13343485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4FDEEC61-66F3-4267-97B0-989EBABE3D3D}"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20832017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7DDB9E9C-1D76-46AC-947B-A8A9CB46911E}"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1991749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0F1DF5E1-E186-4081-A577-7D38D42661F2}"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33814810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1441AB7-5CFA-4810-A566-B3FB7712D76F}"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24133762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FC2539D2-80B6-4030-80DE-FC5A40A7AAF9}"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27026352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5" name="Footer Placeholder 4"/>
          <p:cNvSpPr>
            <a:spLocks noGrp="1"/>
          </p:cNvSpPr>
          <p:nvPr>
            <p:ph type="ftr" sz="quarter" idx="11"/>
          </p:nvPr>
        </p:nvSpPr>
        <p:spPr/>
        <p:txBody>
          <a:bodyPr/>
          <a:lstStyle/>
          <a:p>
            <a:endParaRPr lang="it-IT">
              <a:solidFill>
                <a:srgbClr val="000000">
                  <a:alpha val="70000"/>
                </a:srgbClr>
              </a:solidFill>
            </a:endParaRPr>
          </a:p>
        </p:txBody>
      </p:sp>
      <p:sp>
        <p:nvSpPr>
          <p:cNvPr id="6" name="Slide Number Placeholder 5"/>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39039470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8" name="Footer Placeholder 7"/>
          <p:cNvSpPr>
            <a:spLocks noGrp="1"/>
          </p:cNvSpPr>
          <p:nvPr>
            <p:ph type="ftr" sz="quarter" idx="11"/>
          </p:nvPr>
        </p:nvSpPr>
        <p:spPr/>
        <p:txBody>
          <a:bodyPr/>
          <a:lstStyle/>
          <a:p>
            <a:endParaRPr lang="it-IT">
              <a:solidFill>
                <a:srgbClr val="000000">
                  <a:alpha val="70000"/>
                </a:srgbClr>
              </a:solidFill>
            </a:endParaRPr>
          </a:p>
        </p:txBody>
      </p:sp>
      <p:sp>
        <p:nvSpPr>
          <p:cNvPr id="9" name="Slide Number Placeholder 8"/>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33133709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5" name="Footer Placeholder 4"/>
          <p:cNvSpPr>
            <a:spLocks noGrp="1"/>
          </p:cNvSpPr>
          <p:nvPr>
            <p:ph type="ftr" sz="quarter" idx="11"/>
          </p:nvPr>
        </p:nvSpPr>
        <p:spPr/>
        <p:txBody>
          <a:bodyPr/>
          <a:lstStyle/>
          <a:p>
            <a:endParaRPr lang="it-IT">
              <a:solidFill>
                <a:srgbClr val="000000">
                  <a:alpha val="70000"/>
                </a:srgbClr>
              </a:solidFill>
            </a:endParaRPr>
          </a:p>
        </p:txBody>
      </p:sp>
      <p:sp>
        <p:nvSpPr>
          <p:cNvPr id="6" name="Slide Number Placeholder 5"/>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206254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AB012014-C859-4100-9610-B32AEBAB71EA}" type="slidenum">
              <a:rPr lang="it-IT" altLang="it-IT"/>
              <a:pPr>
                <a:defRPr/>
              </a:pPr>
              <a:t>‹N›</a:t>
            </a:fld>
            <a:endParaRPr lang="it-IT" altLang="it-IT"/>
          </a:p>
        </p:txBody>
      </p:sp>
    </p:spTree>
    <p:extLst>
      <p:ext uri="{BB962C8B-B14F-4D97-AF65-F5344CB8AC3E}">
        <p14:creationId xmlns:p14="http://schemas.microsoft.com/office/powerpoint/2010/main" val="22101546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9" name="Footer Placeholder 8"/>
          <p:cNvSpPr>
            <a:spLocks noGrp="1"/>
          </p:cNvSpPr>
          <p:nvPr>
            <p:ph type="ftr" sz="quarter" idx="11"/>
          </p:nvPr>
        </p:nvSpPr>
        <p:spPr/>
        <p:txBody>
          <a:bodyPr/>
          <a:lstStyle/>
          <a:p>
            <a:endParaRPr lang="it-IT">
              <a:solidFill>
                <a:srgbClr val="000000">
                  <a:alpha val="70000"/>
                </a:srgbClr>
              </a:solidFill>
            </a:endParaRPr>
          </a:p>
        </p:txBody>
      </p:sp>
      <p:sp>
        <p:nvSpPr>
          <p:cNvPr id="10" name="Slide Number Placeholder 9"/>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4492949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1187577" y="3143250"/>
            <a:ext cx="3202686" cy="259677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8" name="Footer Placeholder 7"/>
          <p:cNvSpPr>
            <a:spLocks noGrp="1"/>
          </p:cNvSpPr>
          <p:nvPr>
            <p:ph type="ftr" sz="quarter" idx="11"/>
          </p:nvPr>
        </p:nvSpPr>
        <p:spPr/>
        <p:txBody>
          <a:bodyPr/>
          <a:lstStyle/>
          <a:p>
            <a:endParaRPr lang="it-IT">
              <a:solidFill>
                <a:srgbClr val="000000">
                  <a:alpha val="70000"/>
                </a:srgbClr>
              </a:solidFill>
            </a:endParaRPr>
          </a:p>
        </p:txBody>
      </p:sp>
      <p:sp>
        <p:nvSpPr>
          <p:cNvPr id="9" name="Slide Number Placeholder 8"/>
          <p:cNvSpPr>
            <a:spLocks noGrp="1"/>
          </p:cNvSpPr>
          <p:nvPr>
            <p:ph type="sldNum" sz="quarter" idx="12"/>
          </p:nvPr>
        </p:nvSpPr>
        <p:spPr/>
        <p:txBody>
          <a:bodyPr/>
          <a:lstStyle/>
          <a:p>
            <a:fld id="{6ECC1935-95B7-4486-BB0F-3A7FC32F2D97}"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2886717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4" name="Footer Placeholder 3"/>
          <p:cNvSpPr>
            <a:spLocks noGrp="1"/>
          </p:cNvSpPr>
          <p:nvPr>
            <p:ph type="ftr" sz="quarter" idx="11"/>
          </p:nvPr>
        </p:nvSpPr>
        <p:spPr/>
        <p:txBody>
          <a:bodyPr/>
          <a:lstStyle/>
          <a:p>
            <a:endParaRPr lang="it-IT">
              <a:solidFill>
                <a:srgbClr val="000000">
                  <a:alpha val="70000"/>
                </a:srgbClr>
              </a:solidFill>
            </a:endParaRPr>
          </a:p>
        </p:txBody>
      </p:sp>
      <p:sp>
        <p:nvSpPr>
          <p:cNvPr id="5" name="Slide Number Placeholder 4"/>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36566361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3" name="Footer Placeholder 2"/>
          <p:cNvSpPr>
            <a:spLocks noGrp="1"/>
          </p:cNvSpPr>
          <p:nvPr>
            <p:ph type="ftr" sz="quarter" idx="11"/>
          </p:nvPr>
        </p:nvSpPr>
        <p:spPr/>
        <p:txBody>
          <a:bodyPr/>
          <a:lstStyle/>
          <a:p>
            <a:endParaRPr lang="it-IT">
              <a:solidFill>
                <a:srgbClr val="000000">
                  <a:alpha val="70000"/>
                </a:srgbClr>
              </a:solidFill>
            </a:endParaRPr>
          </a:p>
        </p:txBody>
      </p:sp>
      <p:sp>
        <p:nvSpPr>
          <p:cNvPr id="4" name="Slide Number Placeholder 3"/>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19464250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9" name="Date Placeholder 8"/>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10" name="Footer Placeholder 9"/>
          <p:cNvSpPr>
            <a:spLocks noGrp="1"/>
          </p:cNvSpPr>
          <p:nvPr>
            <p:ph type="ftr" sz="quarter" idx="11"/>
          </p:nvPr>
        </p:nvSpPr>
        <p:spPr>
          <a:xfrm>
            <a:off x="603504" y="6236208"/>
            <a:ext cx="3843598" cy="320040"/>
          </a:xfrm>
        </p:spPr>
        <p:txBody>
          <a:bodyPr/>
          <a:lstStyle>
            <a:lvl1pPr>
              <a:defRPr>
                <a:solidFill>
                  <a:schemeClr val="tx1">
                    <a:alpha val="70000"/>
                  </a:schemeClr>
                </a:solidFill>
              </a:defRPr>
            </a:lvl1pPr>
          </a:lstStyle>
          <a:p>
            <a:endParaRPr lang="it-IT">
              <a:solidFill>
                <a:srgbClr val="000000">
                  <a:alpha val="70000"/>
                </a:srgbClr>
              </a:solidFill>
            </a:endParaRPr>
          </a:p>
        </p:txBody>
      </p:sp>
      <p:sp>
        <p:nvSpPr>
          <p:cNvPr id="11" name="Slide Number Placeholder 10"/>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28650987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85000"/>
            </a:schemeClr>
          </a:solidFill>
        </p:spPr>
        <p:txBody>
          <a:bodyPr anchor="t"/>
          <a:lstStyle>
            <a:lvl1pPr marL="0" indent="0">
              <a:buNone/>
              <a:defRPr sz="2400">
                <a:solidFill>
                  <a:schemeClr val="bg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3E5133-F98A-4A6B-AFDA-C1BB4E3E4CAA}" type="datetimeFigureOut">
              <a:rPr lang="it-IT" smtClean="0"/>
              <a:pPr/>
              <a:t>24/11/2020</a:t>
            </a:fld>
            <a:endParaRPr lang="it-IT"/>
          </a:p>
        </p:txBody>
      </p:sp>
      <p:sp>
        <p:nvSpPr>
          <p:cNvPr id="9" name="Footer Placeholder 8"/>
          <p:cNvSpPr>
            <a:spLocks noGrp="1"/>
          </p:cNvSpPr>
          <p:nvPr>
            <p:ph type="ftr" sz="quarter" idx="11"/>
          </p:nvPr>
        </p:nvSpPr>
        <p:spPr>
          <a:xfrm>
            <a:off x="603504" y="6236208"/>
            <a:ext cx="3843598" cy="320040"/>
          </a:xfrm>
        </p:spPr>
        <p:txBody>
          <a:bodyPr/>
          <a:lstStyle>
            <a:lvl1pPr>
              <a:defRPr>
                <a:solidFill>
                  <a:schemeClr val="tx1">
                    <a:alpha val="70000"/>
                  </a:schemeClr>
                </a:solidFill>
              </a:defRPr>
            </a:lvl1pPr>
          </a:lstStyle>
          <a:p>
            <a:endParaRPr lang="it-IT">
              <a:solidFill>
                <a:srgbClr val="000000">
                  <a:alpha val="70000"/>
                </a:srgbClr>
              </a:solidFill>
            </a:endParaRPr>
          </a:p>
        </p:txBody>
      </p:sp>
      <p:sp>
        <p:nvSpPr>
          <p:cNvPr id="10" name="Slide Number Placeholder 9"/>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40117981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5" name="Footer Placeholder 4"/>
          <p:cNvSpPr>
            <a:spLocks noGrp="1"/>
          </p:cNvSpPr>
          <p:nvPr>
            <p:ph type="ftr" sz="quarter" idx="11"/>
          </p:nvPr>
        </p:nvSpPr>
        <p:spPr/>
        <p:txBody>
          <a:bodyPr/>
          <a:lstStyle/>
          <a:p>
            <a:endParaRPr lang="it-IT">
              <a:solidFill>
                <a:srgbClr val="000000">
                  <a:alpha val="70000"/>
                </a:srgbClr>
              </a:solidFill>
            </a:endParaRPr>
          </a:p>
        </p:txBody>
      </p:sp>
      <p:sp>
        <p:nvSpPr>
          <p:cNvPr id="6" name="Slide Number Placeholder 5"/>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3063456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3E5133-F98A-4A6B-AFDA-C1BB4E3E4CAA}" type="datetimeFigureOut">
              <a:rPr lang="it-IT" smtClean="0">
                <a:solidFill>
                  <a:srgbClr val="000000">
                    <a:alpha val="70000"/>
                  </a:srgbClr>
                </a:solidFill>
              </a:rPr>
              <a:pPr/>
              <a:t>24/11/2020</a:t>
            </a:fld>
            <a:endParaRPr lang="it-IT">
              <a:solidFill>
                <a:srgbClr val="000000">
                  <a:alpha val="70000"/>
                </a:srgbClr>
              </a:solidFill>
            </a:endParaRPr>
          </a:p>
        </p:txBody>
      </p:sp>
      <p:sp>
        <p:nvSpPr>
          <p:cNvPr id="5" name="Footer Placeholder 4"/>
          <p:cNvSpPr>
            <a:spLocks noGrp="1"/>
          </p:cNvSpPr>
          <p:nvPr>
            <p:ph type="ftr" sz="quarter" idx="11"/>
          </p:nvPr>
        </p:nvSpPr>
        <p:spPr/>
        <p:txBody>
          <a:bodyPr/>
          <a:lstStyle/>
          <a:p>
            <a:endParaRPr lang="it-IT">
              <a:solidFill>
                <a:srgbClr val="000000">
                  <a:alpha val="70000"/>
                </a:srgbClr>
              </a:solidFill>
            </a:endParaRPr>
          </a:p>
        </p:txBody>
      </p:sp>
      <p:sp>
        <p:nvSpPr>
          <p:cNvPr id="6" name="Slide Number Placeholder 5"/>
          <p:cNvSpPr>
            <a:spLocks noGrp="1"/>
          </p:cNvSpPr>
          <p:nvPr>
            <p:ph type="sldNum" sz="quarter" idx="12"/>
          </p:nvPr>
        </p:nvSpPr>
        <p:spPr/>
        <p:txBody>
          <a:bodyPr/>
          <a:lstStyle/>
          <a:p>
            <a:fld id="{6ECC1935-95B7-4486-BB0F-3A7FC32F2D97}" type="slidenum">
              <a:rPr lang="it-IT" smtClean="0"/>
              <a:pPr/>
              <a:t>‹N›</a:t>
            </a:fld>
            <a:endParaRPr lang="it-IT"/>
          </a:p>
        </p:txBody>
      </p:sp>
    </p:spTree>
    <p:extLst>
      <p:ext uri="{BB962C8B-B14F-4D97-AF65-F5344CB8AC3E}">
        <p14:creationId xmlns:p14="http://schemas.microsoft.com/office/powerpoint/2010/main" val="25330822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6A88BFF1-B9F6-49EE-AC54-3634605C3E87}"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itchFamily="34" charset="0"/>
              </a:defRPr>
            </a:lvl1pPr>
          </a:lstStyle>
          <a:p>
            <a:pPr>
              <a:defRPr/>
            </a:pPr>
            <a:fld id="{A9350029-F7B3-4BB9-8502-39086D1E31B6}" type="slidenum">
              <a:rPr lang="en-US" altLang="it-IT"/>
              <a:pPr>
                <a:defRPr/>
              </a:pPr>
              <a:t>‹N›</a:t>
            </a:fld>
            <a:endParaRPr lang="en-US" altLang="it-IT"/>
          </a:p>
        </p:txBody>
      </p:sp>
    </p:spTree>
    <p:extLst>
      <p:ext uri="{BB962C8B-B14F-4D97-AF65-F5344CB8AC3E}">
        <p14:creationId xmlns:p14="http://schemas.microsoft.com/office/powerpoint/2010/main" val="31711192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76B19C6C-B86A-450A-BC4C-A564FD64077F}"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itchFamily="34" charset="0"/>
              </a:defRPr>
            </a:lvl1pPr>
          </a:lstStyle>
          <a:p>
            <a:pPr>
              <a:defRPr/>
            </a:pPr>
            <a:fld id="{F348B5A8-2D19-43E4-B71D-86E350DDB9D3}" type="slidenum">
              <a:rPr lang="en-US" altLang="it-IT"/>
              <a:pPr>
                <a:defRPr/>
              </a:pPr>
              <a:t>‹N›</a:t>
            </a:fld>
            <a:endParaRPr lang="en-US" altLang="it-IT"/>
          </a:p>
        </p:txBody>
      </p:sp>
    </p:spTree>
    <p:extLst>
      <p:ext uri="{BB962C8B-B14F-4D97-AF65-F5344CB8AC3E}">
        <p14:creationId xmlns:p14="http://schemas.microsoft.com/office/powerpoint/2010/main" val="384465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40406904-7A65-44C7-ACE5-5C8344CD33C8}" type="slidenum">
              <a:rPr lang="it-IT" altLang="it-IT"/>
              <a:pPr>
                <a:defRPr/>
              </a:pPr>
              <a:t>‹N›</a:t>
            </a:fld>
            <a:endParaRPr lang="it-IT" altLang="it-IT"/>
          </a:p>
        </p:txBody>
      </p:sp>
    </p:spTree>
    <p:extLst>
      <p:ext uri="{BB962C8B-B14F-4D97-AF65-F5344CB8AC3E}">
        <p14:creationId xmlns:p14="http://schemas.microsoft.com/office/powerpoint/2010/main" val="35158602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1"/>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2AB444A5-4C3D-4A58-BA69-C0B0AA7CECF2}"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itchFamily="34" charset="0"/>
              </a:defRPr>
            </a:lvl1pPr>
          </a:lstStyle>
          <a:p>
            <a:pPr>
              <a:defRPr/>
            </a:pPr>
            <a:fld id="{34A3BDEB-F37F-406F-8429-D3E3F0611D75}" type="slidenum">
              <a:rPr lang="en-US" altLang="it-IT"/>
              <a:pPr>
                <a:defRPr/>
              </a:pPr>
              <a:t>‹N›</a:t>
            </a:fld>
            <a:endParaRPr lang="en-US" altLang="it-IT"/>
          </a:p>
        </p:txBody>
      </p:sp>
    </p:spTree>
    <p:extLst>
      <p:ext uri="{BB962C8B-B14F-4D97-AF65-F5344CB8AC3E}">
        <p14:creationId xmlns:p14="http://schemas.microsoft.com/office/powerpoint/2010/main" val="3381593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9E4FDA93-EA06-44AE-A5B2-BB9E45187666}"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itchFamily="34" charset="0"/>
              </a:defRPr>
            </a:lvl1pPr>
          </a:lstStyle>
          <a:p>
            <a:pPr>
              <a:defRPr/>
            </a:pPr>
            <a:fld id="{BCC2EE0B-816E-4205-8C7D-AC6C6BFA7B9A}" type="slidenum">
              <a:rPr lang="en-US" altLang="it-IT"/>
              <a:pPr>
                <a:defRPr/>
              </a:pPr>
              <a:t>‹N›</a:t>
            </a:fld>
            <a:endParaRPr lang="en-US" altLang="it-IT"/>
          </a:p>
        </p:txBody>
      </p:sp>
    </p:spTree>
    <p:extLst>
      <p:ext uri="{BB962C8B-B14F-4D97-AF65-F5344CB8AC3E}">
        <p14:creationId xmlns:p14="http://schemas.microsoft.com/office/powerpoint/2010/main" val="41879991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8"/>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1"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DAB6672A-612A-4190-8D89-5E79DE381655}" type="datetimeFigureOut">
              <a:rPr lang="en-US"/>
              <a:pPr>
                <a:defRPr/>
              </a:pPr>
              <a:t>11/24/2020</a:t>
            </a:fld>
            <a:endParaRPr lang="en-US" dirty="0"/>
          </a:p>
        </p:txBody>
      </p:sp>
      <p:sp>
        <p:nvSpPr>
          <p:cNvPr id="8" name="Segnaposto piè di pagina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9" name="Segnaposto numero diapositiva 8"/>
          <p:cNvSpPr>
            <a:spLocks noGrp="1"/>
          </p:cNvSpPr>
          <p:nvPr>
            <p:ph type="sldNum" sz="quarter" idx="12"/>
          </p:nvPr>
        </p:nvSpPr>
        <p:spPr/>
        <p:txBody>
          <a:bodyPr/>
          <a:lstStyle>
            <a:lvl1pPr>
              <a:defRPr smtClean="0">
                <a:latin typeface="Verdana" pitchFamily="34" charset="0"/>
              </a:defRPr>
            </a:lvl1pPr>
          </a:lstStyle>
          <a:p>
            <a:pPr>
              <a:defRPr/>
            </a:pPr>
            <a:fld id="{14851259-3CF3-4D59-BAB1-C775DA23E161}" type="slidenum">
              <a:rPr lang="en-US" altLang="it-IT"/>
              <a:pPr>
                <a:defRPr/>
              </a:pPr>
              <a:t>‹N›</a:t>
            </a:fld>
            <a:endParaRPr lang="en-US" altLang="it-IT"/>
          </a:p>
        </p:txBody>
      </p:sp>
    </p:spTree>
    <p:extLst>
      <p:ext uri="{BB962C8B-B14F-4D97-AF65-F5344CB8AC3E}">
        <p14:creationId xmlns:p14="http://schemas.microsoft.com/office/powerpoint/2010/main" val="20718448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FDE8BD77-ACFC-4D99-AB75-FF1A6DF8D8E6}" type="datetimeFigureOut">
              <a:rPr lang="en-US"/>
              <a:pPr>
                <a:defRPr/>
              </a:pPr>
              <a:t>11/24/2020</a:t>
            </a:fld>
            <a:endParaRPr lang="en-US" dirty="0"/>
          </a:p>
        </p:txBody>
      </p:sp>
      <p:sp>
        <p:nvSpPr>
          <p:cNvPr id="4" name="Segnaposto piè di pagina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5" name="Segnaposto numero diapositiva 4"/>
          <p:cNvSpPr>
            <a:spLocks noGrp="1"/>
          </p:cNvSpPr>
          <p:nvPr>
            <p:ph type="sldNum" sz="quarter" idx="12"/>
          </p:nvPr>
        </p:nvSpPr>
        <p:spPr/>
        <p:txBody>
          <a:bodyPr/>
          <a:lstStyle>
            <a:lvl1pPr>
              <a:defRPr smtClean="0">
                <a:latin typeface="Verdana" pitchFamily="34" charset="0"/>
              </a:defRPr>
            </a:lvl1pPr>
          </a:lstStyle>
          <a:p>
            <a:pPr>
              <a:defRPr/>
            </a:pPr>
            <a:fld id="{AF5C7065-589E-4DD8-8FCF-758ABDCAB661}" type="slidenum">
              <a:rPr lang="en-US" altLang="it-IT"/>
              <a:pPr>
                <a:defRPr/>
              </a:pPr>
              <a:t>‹N›</a:t>
            </a:fld>
            <a:endParaRPr lang="en-US" altLang="it-IT"/>
          </a:p>
        </p:txBody>
      </p:sp>
    </p:spTree>
    <p:extLst>
      <p:ext uri="{BB962C8B-B14F-4D97-AF65-F5344CB8AC3E}">
        <p14:creationId xmlns:p14="http://schemas.microsoft.com/office/powerpoint/2010/main" val="31329945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B61FB7B5-3853-46AD-AF58-564515486E5D}" type="datetimeFigureOut">
              <a:rPr lang="en-US"/>
              <a:pPr>
                <a:defRPr/>
              </a:pPr>
              <a:t>11/24/2020</a:t>
            </a:fld>
            <a:endParaRPr lang="en-US" dirty="0"/>
          </a:p>
        </p:txBody>
      </p:sp>
      <p:sp>
        <p:nvSpPr>
          <p:cNvPr id="3" name="Segnaposto piè di pagina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4" name="Segnaposto numero diapositiva 3"/>
          <p:cNvSpPr>
            <a:spLocks noGrp="1"/>
          </p:cNvSpPr>
          <p:nvPr>
            <p:ph type="sldNum" sz="quarter" idx="12"/>
          </p:nvPr>
        </p:nvSpPr>
        <p:spPr/>
        <p:txBody>
          <a:bodyPr/>
          <a:lstStyle>
            <a:lvl1pPr>
              <a:defRPr smtClean="0">
                <a:latin typeface="Verdana" pitchFamily="34" charset="0"/>
              </a:defRPr>
            </a:lvl1pPr>
          </a:lstStyle>
          <a:p>
            <a:pPr>
              <a:defRPr/>
            </a:pPr>
            <a:fld id="{DB742B3E-E17D-42A1-83FC-21301AD45B9E}" type="slidenum">
              <a:rPr lang="en-US" altLang="it-IT"/>
              <a:pPr>
                <a:defRPr/>
              </a:pPr>
              <a:t>‹N›</a:t>
            </a:fld>
            <a:endParaRPr lang="en-US" altLang="it-IT"/>
          </a:p>
        </p:txBody>
      </p:sp>
    </p:spTree>
    <p:extLst>
      <p:ext uri="{BB962C8B-B14F-4D97-AF65-F5344CB8AC3E}">
        <p14:creationId xmlns:p14="http://schemas.microsoft.com/office/powerpoint/2010/main" val="7369620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4523045F-885A-4723-ACB5-9D75E7A7EA8A}"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itchFamily="34" charset="0"/>
              </a:defRPr>
            </a:lvl1pPr>
          </a:lstStyle>
          <a:p>
            <a:pPr>
              <a:defRPr/>
            </a:pPr>
            <a:fld id="{9E56034B-5CEC-4C51-897A-9F7BD0924C99}" type="slidenum">
              <a:rPr lang="en-US" altLang="it-IT"/>
              <a:pPr>
                <a:defRPr/>
              </a:pPr>
              <a:t>‹N›</a:t>
            </a:fld>
            <a:endParaRPr lang="en-US" altLang="it-IT"/>
          </a:p>
        </p:txBody>
      </p:sp>
    </p:spTree>
    <p:extLst>
      <p:ext uri="{BB962C8B-B14F-4D97-AF65-F5344CB8AC3E}">
        <p14:creationId xmlns:p14="http://schemas.microsoft.com/office/powerpoint/2010/main" val="26502356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4434CC51-9BB0-4783-9968-E445B22C38D6}"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itchFamily="34" charset="0"/>
              </a:defRPr>
            </a:lvl1pPr>
          </a:lstStyle>
          <a:p>
            <a:pPr>
              <a:defRPr/>
            </a:pPr>
            <a:fld id="{65A5817A-9783-437B-AE9C-7357942924C8}" type="slidenum">
              <a:rPr lang="en-US" altLang="it-IT"/>
              <a:pPr>
                <a:defRPr/>
              </a:pPr>
              <a:t>‹N›</a:t>
            </a:fld>
            <a:endParaRPr lang="en-US" altLang="it-IT"/>
          </a:p>
        </p:txBody>
      </p:sp>
    </p:spTree>
    <p:extLst>
      <p:ext uri="{BB962C8B-B14F-4D97-AF65-F5344CB8AC3E}">
        <p14:creationId xmlns:p14="http://schemas.microsoft.com/office/powerpoint/2010/main" val="3416177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83EF6006-59E4-44A1-8710-3C4049D9054C}"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itchFamily="34" charset="0"/>
              </a:defRPr>
            </a:lvl1pPr>
          </a:lstStyle>
          <a:p>
            <a:pPr>
              <a:defRPr/>
            </a:pPr>
            <a:fld id="{E6BB159E-B7EB-452B-87DB-B1867EDAE8F8}" type="slidenum">
              <a:rPr lang="en-US" altLang="it-IT"/>
              <a:pPr>
                <a:defRPr/>
              </a:pPr>
              <a:t>‹N›</a:t>
            </a:fld>
            <a:endParaRPr lang="en-US" altLang="it-IT"/>
          </a:p>
        </p:txBody>
      </p:sp>
    </p:spTree>
    <p:extLst>
      <p:ext uri="{BB962C8B-B14F-4D97-AF65-F5344CB8AC3E}">
        <p14:creationId xmlns:p14="http://schemas.microsoft.com/office/powerpoint/2010/main" val="13214696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1"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B8E899B6-AB26-4F3D-BA59-20CB04356693}"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itchFamily="34" charset="0"/>
              </a:defRPr>
            </a:lvl1pPr>
          </a:lstStyle>
          <a:p>
            <a:pPr>
              <a:defRPr/>
            </a:pPr>
            <a:fld id="{CCF7C253-DC7D-49C5-A681-0ED7D3C1A6F6}" type="slidenum">
              <a:rPr lang="en-US" altLang="it-IT"/>
              <a:pPr>
                <a:defRPr/>
              </a:pPr>
              <a:t>‹N›</a:t>
            </a:fld>
            <a:endParaRPr lang="en-US" altLang="it-IT"/>
          </a:p>
        </p:txBody>
      </p:sp>
    </p:spTree>
    <p:extLst>
      <p:ext uri="{BB962C8B-B14F-4D97-AF65-F5344CB8AC3E}">
        <p14:creationId xmlns:p14="http://schemas.microsoft.com/office/powerpoint/2010/main" val="38687099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grafico 2"/>
          <p:cNvSpPr txBox="1">
            <a:spLocks noGrp="1"/>
          </p:cNvSpPr>
          <p:nvPr>
            <p:ph type="chart" idx="1"/>
          </p:nvPr>
        </p:nvSpPr>
        <p:spPr/>
        <p:txBody>
          <a:bodyPr rtlCol="0">
            <a:normAutofit/>
          </a:bodyPr>
          <a:lstStyle>
            <a:lvl1pPr>
              <a:defRPr/>
            </a:lvl1pPr>
          </a:lstStyle>
          <a:p>
            <a:pPr lvl="0"/>
            <a:endParaRPr lang="it-IT" noProof="0"/>
          </a:p>
        </p:txBody>
      </p:sp>
      <p:sp>
        <p:nvSpPr>
          <p:cNvPr id="4" name="Rectangle 4"/>
          <p:cNvSpPr txBox="1">
            <a:spLocks noGrp="1"/>
          </p:cNvSpPr>
          <p:nvPr>
            <p:ph type="dt" sz="half" idx="10"/>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7D3A9D98-E7CC-413B-A69D-D06C77BD5CA5}" type="datetime1">
              <a:rPr lang="it-IT"/>
              <a:pPr>
                <a:defRPr/>
              </a:pPr>
              <a:t>24/11/2020</a:t>
            </a:fld>
            <a:endParaRPr lang="it-IT"/>
          </a:p>
        </p:txBody>
      </p:sp>
      <p:sp>
        <p:nvSpPr>
          <p:cNvPr id="5" name="Rectangle 5"/>
          <p:cNvSpPr txBox="1">
            <a:spLocks noGrp="1"/>
          </p:cNvSpPr>
          <p:nvPr>
            <p:ph type="ftr" sz="quarter" idx="11"/>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r>
              <a:rPr lang="it-IT"/>
              <a:t>Titolo Presentazione</a:t>
            </a:r>
          </a:p>
        </p:txBody>
      </p:sp>
      <p:sp>
        <p:nvSpPr>
          <p:cNvPr id="6" name="Rectangle 6"/>
          <p:cNvSpPr txBox="1">
            <a:spLocks noGrp="1"/>
          </p:cNvSpPr>
          <p:nvPr>
            <p:ph type="sldNum" sz="quarter" idx="12"/>
          </p:nvPr>
        </p:nvSpPr>
        <p:spPr/>
        <p:txBody>
          <a:bodyPr/>
          <a:lstStyle>
            <a:lvl1pPr>
              <a:defRPr smtClean="0">
                <a:latin typeface="Verdana" pitchFamily="34" charset="0"/>
              </a:defRPr>
            </a:lvl1pPr>
          </a:lstStyle>
          <a:p>
            <a:pPr>
              <a:defRPr/>
            </a:pPr>
            <a:r>
              <a:rPr lang="it-IT" altLang="it-IT"/>
              <a:t>Pagina </a:t>
            </a:r>
            <a:fld id="{341339A8-D51F-4434-8817-17ADB64E04B6}" type="slidenum">
              <a:rPr lang="en-US" altLang="it-IT"/>
              <a:pPr>
                <a:defRPr/>
              </a:pPr>
              <a:t>‹N›</a:t>
            </a:fld>
            <a:endParaRPr lang="it-IT" altLang="it-IT"/>
          </a:p>
        </p:txBody>
      </p:sp>
    </p:spTree>
    <p:extLst>
      <p:ext uri="{BB962C8B-B14F-4D97-AF65-F5344CB8AC3E}">
        <p14:creationId xmlns:p14="http://schemas.microsoft.com/office/powerpoint/2010/main" val="1718139631"/>
      </p:ext>
    </p:extLst>
  </p:cSld>
  <p:clrMapOvr>
    <a:masterClrMapping/>
  </p:clrMapOvr>
  <p:transition spd="slow"/>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it-IT"/>
          </a:p>
        </p:txBody>
      </p:sp>
      <p:sp>
        <p:nvSpPr>
          <p:cNvPr id="8" name="Rectangle 41"/>
          <p:cNvSpPr>
            <a:spLocks noGrp="1" noChangeArrowheads="1"/>
          </p:cNvSpPr>
          <p:nvPr>
            <p:ph type="ftr" sz="quarter" idx="11"/>
          </p:nvPr>
        </p:nvSpPr>
        <p:spPr>
          <a:ln/>
        </p:spPr>
        <p:txBody>
          <a:bodyPr/>
          <a:lstStyle>
            <a:lvl1pPr>
              <a:defRPr/>
            </a:lvl1pPr>
          </a:lstStyle>
          <a:p>
            <a:pPr>
              <a:defRPr/>
            </a:pPr>
            <a:endParaRPr lang="it-IT"/>
          </a:p>
        </p:txBody>
      </p:sp>
      <p:sp>
        <p:nvSpPr>
          <p:cNvPr id="9" name="Rectangle 42"/>
          <p:cNvSpPr>
            <a:spLocks noGrp="1" noChangeArrowheads="1"/>
          </p:cNvSpPr>
          <p:nvPr>
            <p:ph type="sldNum" sz="quarter" idx="12"/>
          </p:nvPr>
        </p:nvSpPr>
        <p:spPr>
          <a:ln/>
        </p:spPr>
        <p:txBody>
          <a:bodyPr/>
          <a:lstStyle>
            <a:lvl1pPr>
              <a:defRPr/>
            </a:lvl1pPr>
          </a:lstStyle>
          <a:p>
            <a:pPr>
              <a:defRPr/>
            </a:pPr>
            <a:fld id="{323F31C7-D7C6-4E78-B6CA-E31727BA7DF9}" type="slidenum">
              <a:rPr lang="it-IT" altLang="it-IT"/>
              <a:pPr>
                <a:defRPr/>
              </a:pPr>
              <a:t>‹N›</a:t>
            </a:fld>
            <a:endParaRPr lang="it-IT" altLang="it-IT"/>
          </a:p>
        </p:txBody>
      </p:sp>
    </p:spTree>
    <p:extLst>
      <p:ext uri="{BB962C8B-B14F-4D97-AF65-F5344CB8AC3E}">
        <p14:creationId xmlns:p14="http://schemas.microsoft.com/office/powerpoint/2010/main" val="41396372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1116016" y="1752603"/>
            <a:ext cx="3703640" cy="41148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972051" y="1752603"/>
            <a:ext cx="3703640" cy="41148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txBox="1">
            <a:spLocks noGrp="1"/>
          </p:cNvSpPr>
          <p:nvPr>
            <p:ph type="dt" sz="half" idx="10"/>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7C6BA0C7-992C-44A1-937B-9757ACB42654}" type="datetime1">
              <a:rPr lang="it-IT"/>
              <a:pPr>
                <a:defRPr/>
              </a:pPr>
              <a:t>24/11/2020</a:t>
            </a:fld>
            <a:endParaRPr lang="it-IT"/>
          </a:p>
        </p:txBody>
      </p:sp>
      <p:sp>
        <p:nvSpPr>
          <p:cNvPr id="6" name="Rectangle 5"/>
          <p:cNvSpPr txBox="1">
            <a:spLocks noGrp="1"/>
          </p:cNvSpPr>
          <p:nvPr>
            <p:ph type="ftr" sz="quarter" idx="11"/>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r>
              <a:rPr lang="it-IT"/>
              <a:t>Titolo Presentazione</a:t>
            </a:r>
          </a:p>
        </p:txBody>
      </p:sp>
      <p:sp>
        <p:nvSpPr>
          <p:cNvPr id="7" name="Rectangle 6"/>
          <p:cNvSpPr txBox="1">
            <a:spLocks noGrp="1"/>
          </p:cNvSpPr>
          <p:nvPr>
            <p:ph type="sldNum" sz="quarter" idx="12"/>
          </p:nvPr>
        </p:nvSpPr>
        <p:spPr/>
        <p:txBody>
          <a:bodyPr/>
          <a:lstStyle>
            <a:lvl1pPr>
              <a:defRPr smtClean="0">
                <a:latin typeface="Verdana" pitchFamily="34" charset="0"/>
              </a:defRPr>
            </a:lvl1pPr>
          </a:lstStyle>
          <a:p>
            <a:pPr>
              <a:defRPr/>
            </a:pPr>
            <a:r>
              <a:rPr lang="it-IT" altLang="it-IT"/>
              <a:t>Pagina </a:t>
            </a:r>
            <a:fld id="{B5E260FD-0E3B-42A9-A011-FE3D6D70FAF3}" type="slidenum">
              <a:rPr lang="en-US" altLang="it-IT"/>
              <a:pPr>
                <a:defRPr/>
              </a:pPr>
              <a:t>‹N›</a:t>
            </a:fld>
            <a:endParaRPr lang="it-IT" altLang="it-IT"/>
          </a:p>
        </p:txBody>
      </p:sp>
    </p:spTree>
    <p:extLst>
      <p:ext uri="{BB962C8B-B14F-4D97-AF65-F5344CB8AC3E}">
        <p14:creationId xmlns:p14="http://schemas.microsoft.com/office/powerpoint/2010/main" val="1462645378"/>
      </p:ext>
    </p:extLst>
  </p:cSld>
  <p:clrMapOvr>
    <a:masterClrMapping/>
  </p:clrMapOvr>
  <p:transition spd="slow"/>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it-IT"/>
          </a:p>
        </p:txBody>
      </p:sp>
      <p:sp>
        <p:nvSpPr>
          <p:cNvPr id="4" name="Rectangle 41"/>
          <p:cNvSpPr>
            <a:spLocks noGrp="1" noChangeArrowheads="1"/>
          </p:cNvSpPr>
          <p:nvPr>
            <p:ph type="ftr" sz="quarter" idx="11"/>
          </p:nvPr>
        </p:nvSpPr>
        <p:spPr>
          <a:ln/>
        </p:spPr>
        <p:txBody>
          <a:bodyPr/>
          <a:lstStyle>
            <a:lvl1pPr>
              <a:defRPr/>
            </a:lvl1pPr>
          </a:lstStyle>
          <a:p>
            <a:pPr>
              <a:defRPr/>
            </a:pPr>
            <a:endParaRPr lang="it-IT"/>
          </a:p>
        </p:txBody>
      </p:sp>
      <p:sp>
        <p:nvSpPr>
          <p:cNvPr id="5" name="Rectangle 42"/>
          <p:cNvSpPr>
            <a:spLocks noGrp="1" noChangeArrowheads="1"/>
          </p:cNvSpPr>
          <p:nvPr>
            <p:ph type="sldNum" sz="quarter" idx="12"/>
          </p:nvPr>
        </p:nvSpPr>
        <p:spPr>
          <a:ln/>
        </p:spPr>
        <p:txBody>
          <a:bodyPr/>
          <a:lstStyle>
            <a:lvl1pPr>
              <a:defRPr/>
            </a:lvl1pPr>
          </a:lstStyle>
          <a:p>
            <a:pPr>
              <a:defRPr/>
            </a:pPr>
            <a:fld id="{11B1A785-30C2-42CD-89B1-E1EEAAAE5699}" type="slidenum">
              <a:rPr lang="it-IT" altLang="it-IT"/>
              <a:pPr>
                <a:defRPr/>
              </a:pPr>
              <a:t>‹N›</a:t>
            </a:fld>
            <a:endParaRPr lang="it-IT" altLang="it-IT"/>
          </a:p>
        </p:txBody>
      </p:sp>
    </p:spTree>
    <p:extLst>
      <p:ext uri="{BB962C8B-B14F-4D97-AF65-F5344CB8AC3E}">
        <p14:creationId xmlns:p14="http://schemas.microsoft.com/office/powerpoint/2010/main" val="218853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it-IT"/>
          </a:p>
        </p:txBody>
      </p:sp>
      <p:sp>
        <p:nvSpPr>
          <p:cNvPr id="3" name="Rectangle 41"/>
          <p:cNvSpPr>
            <a:spLocks noGrp="1" noChangeArrowheads="1"/>
          </p:cNvSpPr>
          <p:nvPr>
            <p:ph type="ftr" sz="quarter" idx="11"/>
          </p:nvPr>
        </p:nvSpPr>
        <p:spPr>
          <a:ln/>
        </p:spPr>
        <p:txBody>
          <a:bodyPr/>
          <a:lstStyle>
            <a:lvl1pPr>
              <a:defRPr/>
            </a:lvl1pPr>
          </a:lstStyle>
          <a:p>
            <a:pPr>
              <a:defRPr/>
            </a:pPr>
            <a:endParaRPr lang="it-IT"/>
          </a:p>
        </p:txBody>
      </p:sp>
      <p:sp>
        <p:nvSpPr>
          <p:cNvPr id="4" name="Rectangle 42"/>
          <p:cNvSpPr>
            <a:spLocks noGrp="1" noChangeArrowheads="1"/>
          </p:cNvSpPr>
          <p:nvPr>
            <p:ph type="sldNum" sz="quarter" idx="12"/>
          </p:nvPr>
        </p:nvSpPr>
        <p:spPr>
          <a:ln/>
        </p:spPr>
        <p:txBody>
          <a:bodyPr/>
          <a:lstStyle>
            <a:lvl1pPr>
              <a:defRPr/>
            </a:lvl1pPr>
          </a:lstStyle>
          <a:p>
            <a:pPr>
              <a:defRPr/>
            </a:pPr>
            <a:fld id="{4D29B6FB-29B6-4B38-9A71-D54FCC191290}" type="slidenum">
              <a:rPr lang="it-IT" altLang="it-IT"/>
              <a:pPr>
                <a:defRPr/>
              </a:pPr>
              <a:t>‹N›</a:t>
            </a:fld>
            <a:endParaRPr lang="it-IT" altLang="it-IT"/>
          </a:p>
        </p:txBody>
      </p:sp>
    </p:spTree>
    <p:extLst>
      <p:ext uri="{BB962C8B-B14F-4D97-AF65-F5344CB8AC3E}">
        <p14:creationId xmlns:p14="http://schemas.microsoft.com/office/powerpoint/2010/main" val="188547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817D0C3B-1A12-4875-80FF-87FEAD805A3C}" type="slidenum">
              <a:rPr lang="it-IT" altLang="it-IT"/>
              <a:pPr>
                <a:defRPr/>
              </a:pPr>
              <a:t>‹N›</a:t>
            </a:fld>
            <a:endParaRPr lang="it-IT" altLang="it-IT"/>
          </a:p>
        </p:txBody>
      </p:sp>
    </p:spTree>
    <p:extLst>
      <p:ext uri="{BB962C8B-B14F-4D97-AF65-F5344CB8AC3E}">
        <p14:creationId xmlns:p14="http://schemas.microsoft.com/office/powerpoint/2010/main" val="75943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3BFFEE6C-4FE8-44A3-92C8-B3ADA14804D0}" type="slidenum">
              <a:rPr lang="it-IT" altLang="it-IT"/>
              <a:pPr>
                <a:defRPr/>
              </a:pPr>
              <a:t>‹N›</a:t>
            </a:fld>
            <a:endParaRPr lang="it-IT" altLang="it-IT"/>
          </a:p>
        </p:txBody>
      </p:sp>
    </p:spTree>
    <p:extLst>
      <p:ext uri="{BB962C8B-B14F-4D97-AF65-F5344CB8AC3E}">
        <p14:creationId xmlns:p14="http://schemas.microsoft.com/office/powerpoint/2010/main" val="284879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7656171-4AF0-4A5C-8795-F7EAC6F4DA00}"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4172480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91F44C09-6F63-4B42-8EB6-53C4F034302A}" type="slidenum">
              <a:rPr lang="it-IT" altLang="it-IT"/>
              <a:pPr>
                <a:defRPr/>
              </a:pPr>
              <a:t>‹N›</a:t>
            </a:fld>
            <a:endParaRPr lang="it-IT" altLang="it-IT"/>
          </a:p>
        </p:txBody>
      </p:sp>
    </p:spTree>
    <p:extLst>
      <p:ext uri="{BB962C8B-B14F-4D97-AF65-F5344CB8AC3E}">
        <p14:creationId xmlns:p14="http://schemas.microsoft.com/office/powerpoint/2010/main" val="4293988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A960DD35-2C47-43DF-9763-2EEAE004E7C3}" type="slidenum">
              <a:rPr lang="it-IT" altLang="it-IT"/>
              <a:pPr>
                <a:defRPr/>
              </a:pPr>
              <a:t>‹N›</a:t>
            </a:fld>
            <a:endParaRPr lang="it-IT" altLang="it-IT"/>
          </a:p>
        </p:txBody>
      </p:sp>
    </p:spTree>
    <p:extLst>
      <p:ext uri="{BB962C8B-B14F-4D97-AF65-F5344CB8AC3E}">
        <p14:creationId xmlns:p14="http://schemas.microsoft.com/office/powerpoint/2010/main" val="409142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3122791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CD69B6A6-5B3F-410B-97C6-021490337B59}" type="slidenum">
              <a:rPr lang="it-IT" altLang="it-IT"/>
              <a:pPr>
                <a:defRPr/>
              </a:pPr>
              <a:t>‹N›</a:t>
            </a:fld>
            <a:endParaRPr lang="it-IT" altLang="it-IT"/>
          </a:p>
        </p:txBody>
      </p:sp>
    </p:spTree>
    <p:extLst>
      <p:ext uri="{BB962C8B-B14F-4D97-AF65-F5344CB8AC3E}">
        <p14:creationId xmlns:p14="http://schemas.microsoft.com/office/powerpoint/2010/main" val="4193794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B8EE29FC-6D6E-4083-ABE6-9637A292FA51}" type="slidenum">
              <a:rPr lang="it-IT" altLang="it-IT"/>
              <a:pPr>
                <a:defRPr/>
              </a:pPr>
              <a:t>‹N›</a:t>
            </a:fld>
            <a:endParaRPr lang="it-IT" altLang="it-IT"/>
          </a:p>
        </p:txBody>
      </p:sp>
    </p:spTree>
    <p:extLst>
      <p:ext uri="{BB962C8B-B14F-4D97-AF65-F5344CB8AC3E}">
        <p14:creationId xmlns:p14="http://schemas.microsoft.com/office/powerpoint/2010/main" val="2517995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B1DB3F35-1B35-4ECF-B20D-FD8EABE10583}" type="slidenum">
              <a:rPr lang="it-IT" altLang="it-IT"/>
              <a:pPr>
                <a:defRPr/>
              </a:pPr>
              <a:t>‹N›</a:t>
            </a:fld>
            <a:endParaRPr lang="it-IT" altLang="it-IT"/>
          </a:p>
        </p:txBody>
      </p:sp>
    </p:spTree>
    <p:extLst>
      <p:ext uri="{BB962C8B-B14F-4D97-AF65-F5344CB8AC3E}">
        <p14:creationId xmlns:p14="http://schemas.microsoft.com/office/powerpoint/2010/main" val="2739322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37045FCC-6468-41C7-8966-84BB2A423539}" type="slidenum">
              <a:rPr lang="it-IT" altLang="it-IT"/>
              <a:pPr>
                <a:defRPr/>
              </a:pPr>
              <a:t>‹N›</a:t>
            </a:fld>
            <a:endParaRPr lang="it-IT" altLang="it-IT"/>
          </a:p>
        </p:txBody>
      </p:sp>
    </p:spTree>
    <p:extLst>
      <p:ext uri="{BB962C8B-B14F-4D97-AF65-F5344CB8AC3E}">
        <p14:creationId xmlns:p14="http://schemas.microsoft.com/office/powerpoint/2010/main" val="1346406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a:defRPr/>
            </a:pPr>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smtClean="0">
                <a:latin typeface="Verdana" panose="020B0604030504040204" pitchFamily="34" charset="0"/>
              </a:defRPr>
            </a:lvl1pPr>
          </a:lstStyle>
          <a:p>
            <a:pPr>
              <a:defRPr/>
            </a:pPr>
            <a:fld id="{583F4D42-989A-4F9D-AE84-767C1A693CE0}" type="slidenum">
              <a:rPr lang="it-IT" altLang="it-IT"/>
              <a:pPr>
                <a:defRPr/>
              </a:pPr>
              <a:t>‹N›</a:t>
            </a:fld>
            <a:endParaRPr lang="it-IT" altLang="it-IT"/>
          </a:p>
        </p:txBody>
      </p:sp>
    </p:spTree>
    <p:extLst>
      <p:ext uri="{BB962C8B-B14F-4D97-AF65-F5344CB8AC3E}">
        <p14:creationId xmlns:p14="http://schemas.microsoft.com/office/powerpoint/2010/main" val="181027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smtClean="0">
                <a:latin typeface="Verdana" panose="020B0604030504040204" pitchFamily="34" charset="0"/>
              </a:defRPr>
            </a:lvl1pPr>
          </a:lstStyle>
          <a:p>
            <a:pPr>
              <a:defRPr/>
            </a:pPr>
            <a:fld id="{40E44E8B-0810-495F-B8FC-D75A9A55F74D}" type="slidenum">
              <a:rPr lang="it-IT" altLang="it-IT"/>
              <a:pPr>
                <a:defRPr/>
              </a:pPr>
              <a:t>‹N›</a:t>
            </a:fld>
            <a:endParaRPr lang="it-IT" altLang="it-IT"/>
          </a:p>
        </p:txBody>
      </p:sp>
    </p:spTree>
    <p:extLst>
      <p:ext uri="{BB962C8B-B14F-4D97-AF65-F5344CB8AC3E}">
        <p14:creationId xmlns:p14="http://schemas.microsoft.com/office/powerpoint/2010/main" val="252873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smtClean="0">
                <a:latin typeface="Verdana" panose="020B0604030504040204" pitchFamily="34" charset="0"/>
              </a:defRPr>
            </a:lvl1pPr>
          </a:lstStyle>
          <a:p>
            <a:pPr>
              <a:defRPr/>
            </a:pPr>
            <a:fld id="{64DF23EC-7DCD-4FD4-A540-272E9C834141}" type="slidenum">
              <a:rPr lang="it-IT" altLang="it-IT"/>
              <a:pPr>
                <a:defRPr/>
              </a:pPr>
              <a:t>‹N›</a:t>
            </a:fld>
            <a:endParaRPr lang="it-IT" altLang="it-IT"/>
          </a:p>
        </p:txBody>
      </p:sp>
    </p:spTree>
    <p:extLst>
      <p:ext uri="{BB962C8B-B14F-4D97-AF65-F5344CB8AC3E}">
        <p14:creationId xmlns:p14="http://schemas.microsoft.com/office/powerpoint/2010/main" val="182425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7656171-4AF0-4A5C-8795-F7EAC6F4DA00}"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3412998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81BBF358-C3C5-4E72-BE1F-6DF2E56535E1}" type="slidenum">
              <a:rPr lang="it-IT" altLang="it-IT"/>
              <a:pPr>
                <a:defRPr/>
              </a:pPr>
              <a:t>‹N›</a:t>
            </a:fld>
            <a:endParaRPr lang="it-IT" altLang="it-IT"/>
          </a:p>
        </p:txBody>
      </p:sp>
    </p:spTree>
    <p:extLst>
      <p:ext uri="{BB962C8B-B14F-4D97-AF65-F5344CB8AC3E}">
        <p14:creationId xmlns:p14="http://schemas.microsoft.com/office/powerpoint/2010/main" val="391477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44BCDB59-69E0-43CA-8FFA-0E16CF10EA3C}" type="slidenum">
              <a:rPr lang="it-IT" altLang="it-IT"/>
              <a:pPr>
                <a:defRPr/>
              </a:pPr>
              <a:t>‹N›</a:t>
            </a:fld>
            <a:endParaRPr lang="it-IT" altLang="it-IT"/>
          </a:p>
        </p:txBody>
      </p:sp>
    </p:spTree>
    <p:extLst>
      <p:ext uri="{BB962C8B-B14F-4D97-AF65-F5344CB8AC3E}">
        <p14:creationId xmlns:p14="http://schemas.microsoft.com/office/powerpoint/2010/main" val="779053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936666A7-3403-4D34-BCB3-3C6FDFA29A6D}" type="slidenum">
              <a:rPr lang="it-IT" altLang="it-IT"/>
              <a:pPr>
                <a:defRPr/>
              </a:pPr>
              <a:t>‹N›</a:t>
            </a:fld>
            <a:endParaRPr lang="it-IT" altLang="it-IT"/>
          </a:p>
        </p:txBody>
      </p:sp>
    </p:spTree>
    <p:extLst>
      <p:ext uri="{BB962C8B-B14F-4D97-AF65-F5344CB8AC3E}">
        <p14:creationId xmlns:p14="http://schemas.microsoft.com/office/powerpoint/2010/main" val="2598518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2C0C6BBB-79FB-4170-8429-C65408D2923A}" type="slidenum">
              <a:rPr lang="it-IT" altLang="it-IT"/>
              <a:pPr>
                <a:defRPr/>
              </a:pPr>
              <a:t>‹N›</a:t>
            </a:fld>
            <a:endParaRPr lang="it-IT" altLang="it-IT"/>
          </a:p>
        </p:txBody>
      </p:sp>
    </p:spTree>
    <p:extLst>
      <p:ext uri="{BB962C8B-B14F-4D97-AF65-F5344CB8AC3E}">
        <p14:creationId xmlns:p14="http://schemas.microsoft.com/office/powerpoint/2010/main" val="2871637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ea typeface="MS PGothic" pitchFamily="34" charset="-128"/>
              </a:defRPr>
            </a:lvl1pPr>
          </a:lstStyle>
          <a:p>
            <a:pPr>
              <a:defRPr/>
            </a:pPr>
            <a:fld id="{9726AD71-5749-49C2-9502-BB8142369645}"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8A18D26C-609B-40FA-9DD1-82DB4107BAC8}" type="slidenum">
              <a:rPr lang="it-IT" altLang="it-IT"/>
              <a:pPr>
                <a:defRPr/>
              </a:pPr>
              <a:t>‹N›</a:t>
            </a:fld>
            <a:endParaRPr lang="it-IT" altLang="it-IT"/>
          </a:p>
        </p:txBody>
      </p:sp>
    </p:spTree>
    <p:extLst>
      <p:ext uri="{BB962C8B-B14F-4D97-AF65-F5344CB8AC3E}">
        <p14:creationId xmlns:p14="http://schemas.microsoft.com/office/powerpoint/2010/main" val="1812388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ea typeface="MS PGothic" pitchFamily="34" charset="-128"/>
              </a:defRPr>
            </a:lvl1pPr>
          </a:lstStyle>
          <a:p>
            <a:pPr>
              <a:defRPr/>
            </a:pPr>
            <a:fld id="{08100124-7C96-424F-9645-316EDF4D225E}"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EEB88172-F068-4EBA-AC1A-9EF6333F8937}" type="slidenum">
              <a:rPr lang="it-IT" altLang="it-IT"/>
              <a:pPr>
                <a:defRPr/>
              </a:pPr>
              <a:t>‹N›</a:t>
            </a:fld>
            <a:endParaRPr lang="it-IT" altLang="it-IT"/>
          </a:p>
        </p:txBody>
      </p:sp>
    </p:spTree>
    <p:extLst>
      <p:ext uri="{BB962C8B-B14F-4D97-AF65-F5344CB8AC3E}">
        <p14:creationId xmlns:p14="http://schemas.microsoft.com/office/powerpoint/2010/main" val="4094103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ea typeface="MS PGothic" pitchFamily="34" charset="-128"/>
              </a:defRPr>
            </a:lvl1pPr>
          </a:lstStyle>
          <a:p>
            <a:pPr>
              <a:defRPr/>
            </a:pPr>
            <a:fld id="{20596E88-D54C-423A-9997-15424628807D}"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580D0502-B793-4DA9-8664-B45341D0F3A8}" type="slidenum">
              <a:rPr lang="it-IT" altLang="it-IT"/>
              <a:pPr>
                <a:defRPr/>
              </a:pPr>
              <a:t>‹N›</a:t>
            </a:fld>
            <a:endParaRPr lang="it-IT" altLang="it-IT"/>
          </a:p>
        </p:txBody>
      </p:sp>
    </p:spTree>
    <p:extLst>
      <p:ext uri="{BB962C8B-B14F-4D97-AF65-F5344CB8AC3E}">
        <p14:creationId xmlns:p14="http://schemas.microsoft.com/office/powerpoint/2010/main" val="1924011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ea typeface="MS PGothic" pitchFamily="34" charset="-128"/>
              </a:defRPr>
            </a:lvl1pPr>
          </a:lstStyle>
          <a:p>
            <a:pPr>
              <a:defRPr/>
            </a:pPr>
            <a:fld id="{AE5EF739-C23B-4C32-9631-D154095F46DC}" type="datetimeFigureOut">
              <a:rPr lang="it-IT"/>
              <a:pPr>
                <a:defRPr/>
              </a:pPr>
              <a:t>24/11/2020</a:t>
            </a:fld>
            <a:endParaRPr lang="it-IT"/>
          </a:p>
        </p:txBody>
      </p:sp>
      <p:sp>
        <p:nvSpPr>
          <p:cNvPr id="6"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a:defRPr smtClean="0"/>
            </a:lvl1pPr>
          </a:lstStyle>
          <a:p>
            <a:pPr>
              <a:defRPr/>
            </a:pPr>
            <a:fld id="{78FB4A4A-026A-42AF-802A-1901917F2702}" type="slidenum">
              <a:rPr lang="it-IT" altLang="it-IT"/>
              <a:pPr>
                <a:defRPr/>
              </a:pPr>
              <a:t>‹N›</a:t>
            </a:fld>
            <a:endParaRPr lang="it-IT" altLang="it-IT"/>
          </a:p>
        </p:txBody>
      </p:sp>
    </p:spTree>
    <p:extLst>
      <p:ext uri="{BB962C8B-B14F-4D97-AF65-F5344CB8AC3E}">
        <p14:creationId xmlns:p14="http://schemas.microsoft.com/office/powerpoint/2010/main" val="1997278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ea typeface="MS PGothic" pitchFamily="34" charset="-128"/>
              </a:defRPr>
            </a:lvl1pPr>
          </a:lstStyle>
          <a:p>
            <a:pPr>
              <a:defRPr/>
            </a:pPr>
            <a:fld id="{4493C483-3B55-437A-81D0-EB6D3E31011C}" type="datetimeFigureOut">
              <a:rPr lang="it-IT"/>
              <a:pPr>
                <a:defRPr/>
              </a:pPr>
              <a:t>24/11/2020</a:t>
            </a:fld>
            <a:endParaRPr lang="it-IT"/>
          </a:p>
        </p:txBody>
      </p:sp>
      <p:sp>
        <p:nvSpPr>
          <p:cNvPr id="8"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9" name="Segnaposto numero diapositiva 5"/>
          <p:cNvSpPr>
            <a:spLocks noGrp="1"/>
          </p:cNvSpPr>
          <p:nvPr>
            <p:ph type="sldNum" sz="quarter" idx="12"/>
          </p:nvPr>
        </p:nvSpPr>
        <p:spPr/>
        <p:txBody>
          <a:bodyPr/>
          <a:lstStyle>
            <a:lvl1pPr>
              <a:defRPr smtClean="0"/>
            </a:lvl1pPr>
          </a:lstStyle>
          <a:p>
            <a:pPr>
              <a:defRPr/>
            </a:pPr>
            <a:fld id="{C70028D3-2FA8-4A20-A986-50AA7443502E}" type="slidenum">
              <a:rPr lang="it-IT" altLang="it-IT"/>
              <a:pPr>
                <a:defRPr/>
              </a:pPr>
              <a:t>‹N›</a:t>
            </a:fld>
            <a:endParaRPr lang="it-IT" altLang="it-IT"/>
          </a:p>
        </p:txBody>
      </p:sp>
    </p:spTree>
    <p:extLst>
      <p:ext uri="{BB962C8B-B14F-4D97-AF65-F5344CB8AC3E}">
        <p14:creationId xmlns:p14="http://schemas.microsoft.com/office/powerpoint/2010/main" val="480422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ea typeface="MS PGothic" pitchFamily="34" charset="-128"/>
              </a:defRPr>
            </a:lvl1pPr>
          </a:lstStyle>
          <a:p>
            <a:pPr>
              <a:defRPr/>
            </a:pPr>
            <a:fld id="{05378992-E692-472E-B63F-4496562B7C61}" type="datetimeFigureOut">
              <a:rPr lang="it-IT"/>
              <a:pPr>
                <a:defRPr/>
              </a:pPr>
              <a:t>24/11/2020</a:t>
            </a:fld>
            <a:endParaRPr lang="it-IT"/>
          </a:p>
        </p:txBody>
      </p:sp>
      <p:sp>
        <p:nvSpPr>
          <p:cNvPr id="4"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5" name="Segnaposto numero diapositiva 5"/>
          <p:cNvSpPr>
            <a:spLocks noGrp="1"/>
          </p:cNvSpPr>
          <p:nvPr>
            <p:ph type="sldNum" sz="quarter" idx="12"/>
          </p:nvPr>
        </p:nvSpPr>
        <p:spPr/>
        <p:txBody>
          <a:bodyPr/>
          <a:lstStyle>
            <a:lvl1pPr>
              <a:defRPr smtClean="0"/>
            </a:lvl1pPr>
          </a:lstStyle>
          <a:p>
            <a:pPr>
              <a:defRPr/>
            </a:pPr>
            <a:fld id="{D566F160-B3CB-4B0A-B2A2-5C9C3F38BEEA}" type="slidenum">
              <a:rPr lang="it-IT" altLang="it-IT"/>
              <a:pPr>
                <a:defRPr/>
              </a:pPr>
              <a:t>‹N›</a:t>
            </a:fld>
            <a:endParaRPr lang="it-IT" altLang="it-IT"/>
          </a:p>
        </p:txBody>
      </p:sp>
    </p:spTree>
    <p:extLst>
      <p:ext uri="{BB962C8B-B14F-4D97-AF65-F5344CB8AC3E}">
        <p14:creationId xmlns:p14="http://schemas.microsoft.com/office/powerpoint/2010/main" val="313950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7656171-4AF0-4A5C-8795-F7EAC6F4DA00}" type="datetimeFigureOut">
              <a:rPr lang="it-IT" smtClean="0"/>
              <a:t>24/11/2020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149169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ea typeface="MS PGothic" pitchFamily="34" charset="-128"/>
              </a:defRPr>
            </a:lvl1pPr>
          </a:lstStyle>
          <a:p>
            <a:pPr>
              <a:defRPr/>
            </a:pPr>
            <a:fld id="{B037DED2-14D8-4648-8B5B-F82C55E4FB88}" type="datetimeFigureOut">
              <a:rPr lang="it-IT"/>
              <a:pPr>
                <a:defRPr/>
              </a:pPr>
              <a:t>24/11/2020</a:t>
            </a:fld>
            <a:endParaRPr lang="it-IT"/>
          </a:p>
        </p:txBody>
      </p:sp>
      <p:sp>
        <p:nvSpPr>
          <p:cNvPr id="3"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4" name="Segnaposto numero diapositiva 5"/>
          <p:cNvSpPr>
            <a:spLocks noGrp="1"/>
          </p:cNvSpPr>
          <p:nvPr>
            <p:ph type="sldNum" sz="quarter" idx="12"/>
          </p:nvPr>
        </p:nvSpPr>
        <p:spPr/>
        <p:txBody>
          <a:bodyPr/>
          <a:lstStyle>
            <a:lvl1pPr>
              <a:defRPr smtClean="0"/>
            </a:lvl1pPr>
          </a:lstStyle>
          <a:p>
            <a:pPr>
              <a:defRPr/>
            </a:pPr>
            <a:fld id="{31CF335A-CE2C-44EA-9C3C-D26357338DD6}" type="slidenum">
              <a:rPr lang="it-IT" altLang="it-IT"/>
              <a:pPr>
                <a:defRPr/>
              </a:pPr>
              <a:t>‹N›</a:t>
            </a:fld>
            <a:endParaRPr lang="it-IT" altLang="it-IT"/>
          </a:p>
        </p:txBody>
      </p:sp>
    </p:spTree>
    <p:extLst>
      <p:ext uri="{BB962C8B-B14F-4D97-AF65-F5344CB8AC3E}">
        <p14:creationId xmlns:p14="http://schemas.microsoft.com/office/powerpoint/2010/main" val="754447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ea typeface="MS PGothic" pitchFamily="34" charset="-128"/>
              </a:defRPr>
            </a:lvl1pPr>
          </a:lstStyle>
          <a:p>
            <a:pPr>
              <a:defRPr/>
            </a:pPr>
            <a:fld id="{6B83B4F9-8768-4ADA-B3BC-DA1B7F79D812}" type="datetimeFigureOut">
              <a:rPr lang="it-IT"/>
              <a:pPr>
                <a:defRPr/>
              </a:pPr>
              <a:t>24/11/2020</a:t>
            </a:fld>
            <a:endParaRPr lang="it-IT"/>
          </a:p>
        </p:txBody>
      </p:sp>
      <p:sp>
        <p:nvSpPr>
          <p:cNvPr id="6"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a:defRPr smtClean="0"/>
            </a:lvl1pPr>
          </a:lstStyle>
          <a:p>
            <a:pPr>
              <a:defRPr/>
            </a:pPr>
            <a:fld id="{9700D342-E60A-4797-BDDA-1044EB54490C}" type="slidenum">
              <a:rPr lang="it-IT" altLang="it-IT"/>
              <a:pPr>
                <a:defRPr/>
              </a:pPr>
              <a:t>‹N›</a:t>
            </a:fld>
            <a:endParaRPr lang="it-IT" altLang="it-IT"/>
          </a:p>
        </p:txBody>
      </p:sp>
    </p:spTree>
    <p:extLst>
      <p:ext uri="{BB962C8B-B14F-4D97-AF65-F5344CB8AC3E}">
        <p14:creationId xmlns:p14="http://schemas.microsoft.com/office/powerpoint/2010/main" val="2133783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ea typeface="MS PGothic" pitchFamily="34" charset="-128"/>
              </a:defRPr>
            </a:lvl1pPr>
          </a:lstStyle>
          <a:p>
            <a:pPr>
              <a:defRPr/>
            </a:pPr>
            <a:fld id="{9A0690A8-3B0F-4082-98D7-C08F92D7C60E}" type="datetimeFigureOut">
              <a:rPr lang="it-IT"/>
              <a:pPr>
                <a:defRPr/>
              </a:pPr>
              <a:t>24/11/2020</a:t>
            </a:fld>
            <a:endParaRPr lang="it-IT"/>
          </a:p>
        </p:txBody>
      </p:sp>
      <p:sp>
        <p:nvSpPr>
          <p:cNvPr id="6"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7" name="Segnaposto numero diapositiva 5"/>
          <p:cNvSpPr>
            <a:spLocks noGrp="1"/>
          </p:cNvSpPr>
          <p:nvPr>
            <p:ph type="sldNum" sz="quarter" idx="12"/>
          </p:nvPr>
        </p:nvSpPr>
        <p:spPr/>
        <p:txBody>
          <a:bodyPr/>
          <a:lstStyle>
            <a:lvl1pPr>
              <a:defRPr smtClean="0"/>
            </a:lvl1pPr>
          </a:lstStyle>
          <a:p>
            <a:pPr>
              <a:defRPr/>
            </a:pPr>
            <a:fld id="{527C9E57-11CA-432A-BB6A-5684B7E13491}" type="slidenum">
              <a:rPr lang="it-IT" altLang="it-IT"/>
              <a:pPr>
                <a:defRPr/>
              </a:pPr>
              <a:t>‹N›</a:t>
            </a:fld>
            <a:endParaRPr lang="it-IT" altLang="it-IT"/>
          </a:p>
        </p:txBody>
      </p:sp>
    </p:spTree>
    <p:extLst>
      <p:ext uri="{BB962C8B-B14F-4D97-AF65-F5344CB8AC3E}">
        <p14:creationId xmlns:p14="http://schemas.microsoft.com/office/powerpoint/2010/main" val="101203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ea typeface="MS PGothic" pitchFamily="34" charset="-128"/>
              </a:defRPr>
            </a:lvl1pPr>
          </a:lstStyle>
          <a:p>
            <a:pPr>
              <a:defRPr/>
            </a:pPr>
            <a:fld id="{808DBA0A-3C8C-4F27-BBA1-781A4FBA919F}"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27917DF8-54A9-4E64-BB4E-FAFF7002F62B}" type="slidenum">
              <a:rPr lang="it-IT" altLang="it-IT"/>
              <a:pPr>
                <a:defRPr/>
              </a:pPr>
              <a:t>‹N›</a:t>
            </a:fld>
            <a:endParaRPr lang="it-IT" altLang="it-IT"/>
          </a:p>
        </p:txBody>
      </p:sp>
    </p:spTree>
    <p:extLst>
      <p:ext uri="{BB962C8B-B14F-4D97-AF65-F5344CB8AC3E}">
        <p14:creationId xmlns:p14="http://schemas.microsoft.com/office/powerpoint/2010/main" val="357613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ea typeface="MS PGothic" pitchFamily="34" charset="-128"/>
              </a:defRPr>
            </a:lvl1pPr>
          </a:lstStyle>
          <a:p>
            <a:pPr>
              <a:defRPr/>
            </a:pPr>
            <a:fld id="{F0C53112-A3BB-4A9D-A848-5FC1A7126B9E}"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ea typeface="MS PGothic" pitchFamily="34" charset="-128"/>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821C1043-AD39-4498-97F0-6996E5C5BAEC}" type="slidenum">
              <a:rPr lang="it-IT" altLang="it-IT"/>
              <a:pPr>
                <a:defRPr/>
              </a:pPr>
              <a:t>‹N›</a:t>
            </a:fld>
            <a:endParaRPr lang="it-IT" altLang="it-IT"/>
          </a:p>
        </p:txBody>
      </p:sp>
    </p:spTree>
    <p:extLst>
      <p:ext uri="{BB962C8B-B14F-4D97-AF65-F5344CB8AC3E}">
        <p14:creationId xmlns:p14="http://schemas.microsoft.com/office/powerpoint/2010/main" val="888193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73198F95-5273-4460-A93F-448A5379BE84}"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64055F6-6B33-4BDE-8774-31B9E65E5B3A}" type="slidenum">
              <a:rPr lang="it-IT"/>
              <a:pPr>
                <a:defRPr/>
              </a:pPr>
              <a:t>‹N›</a:t>
            </a:fld>
            <a:endParaRPr lang="it-IT"/>
          </a:p>
        </p:txBody>
      </p:sp>
    </p:spTree>
    <p:extLst>
      <p:ext uri="{BB962C8B-B14F-4D97-AF65-F5344CB8AC3E}">
        <p14:creationId xmlns:p14="http://schemas.microsoft.com/office/powerpoint/2010/main" val="3045239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26A8B44-B762-415D-A54F-E79F8F8D7DD5}"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8564A99-F792-4191-8AD5-6966BFF8080A}" type="slidenum">
              <a:rPr lang="it-IT"/>
              <a:pPr>
                <a:defRPr/>
              </a:pPr>
              <a:t>‹N›</a:t>
            </a:fld>
            <a:endParaRPr lang="it-IT"/>
          </a:p>
        </p:txBody>
      </p:sp>
    </p:spTree>
    <p:extLst>
      <p:ext uri="{BB962C8B-B14F-4D97-AF65-F5344CB8AC3E}">
        <p14:creationId xmlns:p14="http://schemas.microsoft.com/office/powerpoint/2010/main" val="3111429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7B804DE-8CAF-46A1-AB53-8C31C83328A0}"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186005-51B2-40E7-AD74-137AC8AA0DD3}" type="slidenum">
              <a:rPr lang="it-IT"/>
              <a:pPr>
                <a:defRPr/>
              </a:pPr>
              <a:t>‹N›</a:t>
            </a:fld>
            <a:endParaRPr lang="it-IT"/>
          </a:p>
        </p:txBody>
      </p:sp>
    </p:spTree>
    <p:extLst>
      <p:ext uri="{BB962C8B-B14F-4D97-AF65-F5344CB8AC3E}">
        <p14:creationId xmlns:p14="http://schemas.microsoft.com/office/powerpoint/2010/main" val="1275037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B86EE96A-3F66-4307-B868-BD34211F3EC9}" type="datetimeFigureOut">
              <a:rPr lang="it-IT"/>
              <a:pPr>
                <a:defRPr/>
              </a:pPr>
              <a:t>24/11/2020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8B53FCA-4549-475E-8D5E-52CC5205DB0A}" type="slidenum">
              <a:rPr lang="it-IT"/>
              <a:pPr>
                <a:defRPr/>
              </a:pPr>
              <a:t>‹N›</a:t>
            </a:fld>
            <a:endParaRPr lang="it-IT"/>
          </a:p>
        </p:txBody>
      </p:sp>
    </p:spTree>
    <p:extLst>
      <p:ext uri="{BB962C8B-B14F-4D97-AF65-F5344CB8AC3E}">
        <p14:creationId xmlns:p14="http://schemas.microsoft.com/office/powerpoint/2010/main" val="2437512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A04C6DAA-B997-4469-806B-88FCEC136B28}" type="datetimeFigureOut">
              <a:rPr lang="it-IT"/>
              <a:pPr>
                <a:defRPr/>
              </a:pPr>
              <a:t>24/11/2020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3CCE5D7-F9D1-4A34-8E5E-EADF2004AEF5}" type="slidenum">
              <a:rPr lang="it-IT"/>
              <a:pPr>
                <a:defRPr/>
              </a:pPr>
              <a:t>‹N›</a:t>
            </a:fld>
            <a:endParaRPr lang="it-IT"/>
          </a:p>
        </p:txBody>
      </p:sp>
    </p:spTree>
    <p:extLst>
      <p:ext uri="{BB962C8B-B14F-4D97-AF65-F5344CB8AC3E}">
        <p14:creationId xmlns:p14="http://schemas.microsoft.com/office/powerpoint/2010/main" val="4683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7656171-4AF0-4A5C-8795-F7EAC6F4DA00}" type="datetimeFigureOut">
              <a:rPr lang="it-IT" smtClean="0"/>
              <a:t>24/11/2020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2296215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E3EAA370-C59E-4788-BBBE-3E895ACBC8ED}" type="datetimeFigureOut">
              <a:rPr lang="it-IT"/>
              <a:pPr>
                <a:defRPr/>
              </a:pPr>
              <a:t>24/11/2020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70BCFEB-F171-4CCE-B4C8-E1A202153AF1}" type="slidenum">
              <a:rPr lang="it-IT"/>
              <a:pPr>
                <a:defRPr/>
              </a:pPr>
              <a:t>‹N›</a:t>
            </a:fld>
            <a:endParaRPr lang="it-IT"/>
          </a:p>
        </p:txBody>
      </p:sp>
    </p:spTree>
    <p:extLst>
      <p:ext uri="{BB962C8B-B14F-4D97-AF65-F5344CB8AC3E}">
        <p14:creationId xmlns:p14="http://schemas.microsoft.com/office/powerpoint/2010/main" val="454793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45F757A-2490-42F0-9773-3C6271D5C850}" type="datetimeFigureOut">
              <a:rPr lang="it-IT"/>
              <a:pPr>
                <a:defRPr/>
              </a:pPr>
              <a:t>24/11/2020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0692617-8D08-4F32-95EF-41E53AC31645}" type="slidenum">
              <a:rPr lang="it-IT"/>
              <a:pPr>
                <a:defRPr/>
              </a:pPr>
              <a:t>‹N›</a:t>
            </a:fld>
            <a:endParaRPr lang="it-IT"/>
          </a:p>
        </p:txBody>
      </p:sp>
    </p:spTree>
    <p:extLst>
      <p:ext uri="{BB962C8B-B14F-4D97-AF65-F5344CB8AC3E}">
        <p14:creationId xmlns:p14="http://schemas.microsoft.com/office/powerpoint/2010/main" val="1115319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6AE3FF6-E086-48BD-911A-3C650A13A90B}" type="datetimeFigureOut">
              <a:rPr lang="it-IT"/>
              <a:pPr>
                <a:defRPr/>
              </a:pPr>
              <a:t>24/11/2020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ACAADA2-BCCB-46F8-B5E5-BE470D00306A}" type="slidenum">
              <a:rPr lang="it-IT"/>
              <a:pPr>
                <a:defRPr/>
              </a:pPr>
              <a:t>‹N›</a:t>
            </a:fld>
            <a:endParaRPr lang="it-IT"/>
          </a:p>
        </p:txBody>
      </p:sp>
    </p:spTree>
    <p:extLst>
      <p:ext uri="{BB962C8B-B14F-4D97-AF65-F5344CB8AC3E}">
        <p14:creationId xmlns:p14="http://schemas.microsoft.com/office/powerpoint/2010/main" val="1491016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860407A-8C4E-4BD2-BA51-E443432C620E}" type="datetimeFigureOut">
              <a:rPr lang="it-IT"/>
              <a:pPr>
                <a:defRPr/>
              </a:pPr>
              <a:t>24/11/2020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C67F7A7-EBDC-4467-BD45-5321CC5F0786}" type="slidenum">
              <a:rPr lang="it-IT"/>
              <a:pPr>
                <a:defRPr/>
              </a:pPr>
              <a:t>‹N›</a:t>
            </a:fld>
            <a:endParaRPr lang="it-IT"/>
          </a:p>
        </p:txBody>
      </p:sp>
    </p:spTree>
    <p:extLst>
      <p:ext uri="{BB962C8B-B14F-4D97-AF65-F5344CB8AC3E}">
        <p14:creationId xmlns:p14="http://schemas.microsoft.com/office/powerpoint/2010/main" val="26010136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A027DF99-808C-44D3-9832-BEB7614E0405}"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001EDCB-784F-4C90-8ED0-07C1F8FC2F93}" type="slidenum">
              <a:rPr lang="it-IT"/>
              <a:pPr>
                <a:defRPr/>
              </a:pPr>
              <a:t>‹N›</a:t>
            </a:fld>
            <a:endParaRPr lang="it-IT"/>
          </a:p>
        </p:txBody>
      </p:sp>
    </p:spTree>
    <p:extLst>
      <p:ext uri="{BB962C8B-B14F-4D97-AF65-F5344CB8AC3E}">
        <p14:creationId xmlns:p14="http://schemas.microsoft.com/office/powerpoint/2010/main" val="336698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B0ADF1F-AA5A-4876-B2C2-5706C45BD8A6}" type="datetimeFigureOut">
              <a:rPr lang="it-IT"/>
              <a:pPr>
                <a:defRPr/>
              </a:pPr>
              <a:t>24/11/2020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0533788-2EFA-49B5-8050-17AF9BD722A2}" type="slidenum">
              <a:rPr lang="it-IT"/>
              <a:pPr>
                <a:defRPr/>
              </a:pPr>
              <a:t>‹N›</a:t>
            </a:fld>
            <a:endParaRPr lang="it-IT"/>
          </a:p>
        </p:txBody>
      </p:sp>
    </p:spTree>
    <p:extLst>
      <p:ext uri="{BB962C8B-B14F-4D97-AF65-F5344CB8AC3E}">
        <p14:creationId xmlns:p14="http://schemas.microsoft.com/office/powerpoint/2010/main" val="977785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2" y="4"/>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grpSp>
      <p:sp>
        <p:nvSpPr>
          <p:cNvPr id="112651" name="Rectangle 11"/>
          <p:cNvSpPr>
            <a:spLocks noGrp="1" noChangeArrowheads="1"/>
          </p:cNvSpPr>
          <p:nvPr>
            <p:ph type="ctrTitle" sz="quarter"/>
          </p:nvPr>
        </p:nvSpPr>
        <p:spPr>
          <a:xfrm>
            <a:off x="685800" y="1736729"/>
            <a:ext cx="7772400" cy="1920875"/>
          </a:xfrm>
        </p:spPr>
        <p:txBody>
          <a:bodyPr/>
          <a:lstStyle>
            <a:lvl1pPr>
              <a:defRPr sz="6000"/>
            </a:lvl1pPr>
          </a:lstStyle>
          <a:p>
            <a:r>
              <a:rPr lang="it-IT"/>
              <a:t>Fare clic per modificare lo stile del titolo</a:t>
            </a:r>
          </a:p>
        </p:txBody>
      </p:sp>
      <p:sp>
        <p:nvSpPr>
          <p:cNvPr id="1126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it-IT">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it-IT">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C829F7F5-E049-475E-AFCB-B7F633F84406}"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227161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24C13FA-0389-459E-AC4B-2C05541E05A1}"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371051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61FC397-414C-4CC5-B241-E35F5C8D758A}"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941446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7146803-716A-4C02-AD6B-CAF72C0DB801}" type="slidenum">
              <a:rPr lang="it-IT">
                <a:solidFill>
                  <a:srgbClr val="FFFFFF"/>
                </a:solidFill>
              </a:rPr>
              <a:pPr>
                <a:def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95992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7656171-4AF0-4A5C-8795-F7EAC6F4DA00}" type="datetimeFigureOut">
              <a:rPr lang="it-IT" smtClean="0"/>
              <a:t>24/11/2020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90862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1482A4B5-662F-4227-A3C7-5BA194DA70AD}" type="slidenum">
              <a:rPr lang="it-IT">
                <a:solidFill>
                  <a:srgbClr val="FFFFFF"/>
                </a:solidFill>
              </a:rPr>
              <a:pPr>
                <a:defRPr/>
              </a:pPr>
              <a:t>‹N›</a:t>
            </a:fld>
            <a:endParaRPr lang="it-IT">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331305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66A19FF7-449A-4479-9BC6-8893F868BAC3}" type="slidenum">
              <a:rPr lang="it-IT">
                <a:solidFill>
                  <a:srgbClr val="FFFFFF"/>
                </a:solidFill>
              </a:rPr>
              <a:pPr>
                <a:defRPr/>
              </a:pPr>
              <a:t>‹N›</a:t>
            </a:fld>
            <a:endParaRPr lang="it-IT">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1529927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14507AB3-C951-4335-A83E-0DB5B4BBB409}" type="slidenum">
              <a:rPr lang="it-IT">
                <a:solidFill>
                  <a:srgbClr val="FFFFFF"/>
                </a:solidFill>
              </a:rPr>
              <a:pPr>
                <a:defRPr/>
              </a:pPr>
              <a:t>‹N›</a:t>
            </a:fld>
            <a:endParaRPr lang="it-IT">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568545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8327D9C-5B47-48B7-A59B-5DF8672F79D8}" type="slidenum">
              <a:rPr lang="it-IT">
                <a:solidFill>
                  <a:srgbClr val="FFFFFF"/>
                </a:solidFill>
              </a:rPr>
              <a:pPr>
                <a:def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058216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FD63184-7F28-40D6-85B1-7222709B0919}" type="slidenum">
              <a:rPr lang="it-IT">
                <a:solidFill>
                  <a:srgbClr val="FFFFFF"/>
                </a:solidFill>
              </a:rPr>
              <a:pPr>
                <a:def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481318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1CFC10B-C919-4C5D-A34D-9E2D875CA401}"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02610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4FF8556-51CE-4410-9166-B4914EB9AA48}"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40155545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4"/>
            <a:ext cx="8229600" cy="4525963"/>
          </a:xfrm>
        </p:spPr>
        <p:txBody>
          <a:bodyPr/>
          <a:lstStyle/>
          <a:p>
            <a:pPr lvl="0"/>
            <a:endParaRPr lang="it-IT" noProof="0"/>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75E4893-275C-4494-9738-F73D97C94B84}"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4177400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grafico 2"/>
          <p:cNvSpPr>
            <a:spLocks noGrp="1"/>
          </p:cNvSpPr>
          <p:nvPr>
            <p:ph type="chart" idx="1"/>
          </p:nvPr>
        </p:nvSpPr>
        <p:spPr>
          <a:xfrm>
            <a:off x="457200" y="1600204"/>
            <a:ext cx="8229600" cy="4525963"/>
          </a:xfrm>
        </p:spPr>
        <p:txBody>
          <a:bodyPr/>
          <a:lstStyle/>
          <a:p>
            <a:pPr lvl="0"/>
            <a:endParaRPr lang="it-IT" noProof="0"/>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FF9D572-158A-4AB8-8E28-FEA89CA34222}"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444849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4"/>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92"/>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E36CCC30-7212-4C16-8B06-D52CD7023D47}" type="slidenum">
              <a:rPr lang="it-IT">
                <a:solidFill>
                  <a:srgbClr val="FFFFFF"/>
                </a:solidFill>
              </a:rPr>
              <a:pPr>
                <a:defRPr/>
              </a:pPr>
              <a:t>‹N›</a:t>
            </a:fld>
            <a:endParaRPr lang="it-IT">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39567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7656171-4AF0-4A5C-8795-F7EAC6F4DA00}" type="datetimeFigureOut">
              <a:rPr lang="it-IT" smtClean="0"/>
              <a:t>24/11/2020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25588265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FD8160B7-ADC8-4D6A-8E6B-D3FDF5A712A5}"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CF5862B1-7022-4D22-8087-EA99AF7F31CA}" type="slidenum">
              <a:rPr lang="en-US" altLang="it-IT"/>
              <a:pPr>
                <a:defRPr/>
              </a:pPr>
              <a:t>‹N›</a:t>
            </a:fld>
            <a:endParaRPr lang="en-US" altLang="it-IT"/>
          </a:p>
        </p:txBody>
      </p:sp>
    </p:spTree>
    <p:extLst>
      <p:ext uri="{BB962C8B-B14F-4D97-AF65-F5344CB8AC3E}">
        <p14:creationId xmlns:p14="http://schemas.microsoft.com/office/powerpoint/2010/main" val="2315267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20466FD4-5107-44FA-84D9-6FA0963B1EDA}"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C7E8CB94-9A7A-43A6-AAA3-7538554C6185}" type="slidenum">
              <a:rPr lang="en-US" altLang="it-IT"/>
              <a:pPr>
                <a:defRPr/>
              </a:pPr>
              <a:t>‹N›</a:t>
            </a:fld>
            <a:endParaRPr lang="en-US" altLang="it-IT"/>
          </a:p>
        </p:txBody>
      </p:sp>
    </p:spTree>
    <p:extLst>
      <p:ext uri="{BB962C8B-B14F-4D97-AF65-F5344CB8AC3E}">
        <p14:creationId xmlns:p14="http://schemas.microsoft.com/office/powerpoint/2010/main" val="2517695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1"/>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FA7ED9B5-FAEA-4394-8858-73CB6E384373}"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7B91FF76-3109-4303-8D17-576D33E857F5}" type="slidenum">
              <a:rPr lang="en-US" altLang="it-IT"/>
              <a:pPr>
                <a:defRPr/>
              </a:pPr>
              <a:t>‹N›</a:t>
            </a:fld>
            <a:endParaRPr lang="en-US" altLang="it-IT"/>
          </a:p>
        </p:txBody>
      </p:sp>
    </p:spTree>
    <p:extLst>
      <p:ext uri="{BB962C8B-B14F-4D97-AF65-F5344CB8AC3E}">
        <p14:creationId xmlns:p14="http://schemas.microsoft.com/office/powerpoint/2010/main" val="20071833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B7441350-49DD-48BA-ACC1-133CE63BD945}"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5F2DAFE0-F537-4BB4-B2BE-35AB12C9F124}" type="slidenum">
              <a:rPr lang="en-US" altLang="it-IT"/>
              <a:pPr>
                <a:defRPr/>
              </a:pPr>
              <a:t>‹N›</a:t>
            </a:fld>
            <a:endParaRPr lang="en-US" altLang="it-IT"/>
          </a:p>
        </p:txBody>
      </p:sp>
    </p:spTree>
    <p:extLst>
      <p:ext uri="{BB962C8B-B14F-4D97-AF65-F5344CB8AC3E}">
        <p14:creationId xmlns:p14="http://schemas.microsoft.com/office/powerpoint/2010/main" val="3561074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8"/>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1"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DA7F775E-7373-491C-9ED6-75F351708854}" type="datetimeFigureOut">
              <a:rPr lang="en-US"/>
              <a:pPr>
                <a:defRPr/>
              </a:pPr>
              <a:t>11/24/2020</a:t>
            </a:fld>
            <a:endParaRPr lang="en-US" dirty="0"/>
          </a:p>
        </p:txBody>
      </p:sp>
      <p:sp>
        <p:nvSpPr>
          <p:cNvPr id="8" name="Segnaposto piè di pagina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9" name="Segnaposto numero diapositiva 8"/>
          <p:cNvSpPr>
            <a:spLocks noGrp="1"/>
          </p:cNvSpPr>
          <p:nvPr>
            <p:ph type="sldNum" sz="quarter" idx="12"/>
          </p:nvPr>
        </p:nvSpPr>
        <p:spPr/>
        <p:txBody>
          <a:bodyPr/>
          <a:lstStyle>
            <a:lvl1pPr>
              <a:defRPr smtClean="0">
                <a:latin typeface="Verdana" panose="020B0604030504040204" pitchFamily="34" charset="0"/>
              </a:defRPr>
            </a:lvl1pPr>
          </a:lstStyle>
          <a:p>
            <a:pPr>
              <a:defRPr/>
            </a:pPr>
            <a:fld id="{BDCD0653-B27F-482C-9F20-73F0C22E99A4}" type="slidenum">
              <a:rPr lang="en-US" altLang="it-IT"/>
              <a:pPr>
                <a:defRPr/>
              </a:pPr>
              <a:t>‹N›</a:t>
            </a:fld>
            <a:endParaRPr lang="en-US" altLang="it-IT"/>
          </a:p>
        </p:txBody>
      </p:sp>
    </p:spTree>
    <p:extLst>
      <p:ext uri="{BB962C8B-B14F-4D97-AF65-F5344CB8AC3E}">
        <p14:creationId xmlns:p14="http://schemas.microsoft.com/office/powerpoint/2010/main" val="40110199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28BC0E6A-5460-4BED-88C7-FBDD89D7E57D}" type="datetimeFigureOut">
              <a:rPr lang="en-US"/>
              <a:pPr>
                <a:defRPr/>
              </a:pPr>
              <a:t>11/24/2020</a:t>
            </a:fld>
            <a:endParaRPr lang="en-US" dirty="0"/>
          </a:p>
        </p:txBody>
      </p:sp>
      <p:sp>
        <p:nvSpPr>
          <p:cNvPr id="4" name="Segnaposto piè di pagina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5" name="Segnaposto numero diapositiva 4"/>
          <p:cNvSpPr>
            <a:spLocks noGrp="1"/>
          </p:cNvSpPr>
          <p:nvPr>
            <p:ph type="sldNum" sz="quarter" idx="12"/>
          </p:nvPr>
        </p:nvSpPr>
        <p:spPr/>
        <p:txBody>
          <a:bodyPr/>
          <a:lstStyle>
            <a:lvl1pPr>
              <a:defRPr smtClean="0">
                <a:latin typeface="Verdana" panose="020B0604030504040204" pitchFamily="34" charset="0"/>
              </a:defRPr>
            </a:lvl1pPr>
          </a:lstStyle>
          <a:p>
            <a:pPr>
              <a:defRPr/>
            </a:pPr>
            <a:fld id="{BC0594E3-D316-472C-9CE8-830C75D9B11D}" type="slidenum">
              <a:rPr lang="en-US" altLang="it-IT"/>
              <a:pPr>
                <a:defRPr/>
              </a:pPr>
              <a:t>‹N›</a:t>
            </a:fld>
            <a:endParaRPr lang="en-US" altLang="it-IT"/>
          </a:p>
        </p:txBody>
      </p:sp>
    </p:spTree>
    <p:extLst>
      <p:ext uri="{BB962C8B-B14F-4D97-AF65-F5344CB8AC3E}">
        <p14:creationId xmlns:p14="http://schemas.microsoft.com/office/powerpoint/2010/main" val="1752530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030998B4-B65E-4444-971B-251112A6982B}" type="datetimeFigureOut">
              <a:rPr lang="en-US"/>
              <a:pPr>
                <a:defRPr/>
              </a:pPr>
              <a:t>11/24/2020</a:t>
            </a:fld>
            <a:endParaRPr lang="en-US" dirty="0"/>
          </a:p>
        </p:txBody>
      </p:sp>
      <p:sp>
        <p:nvSpPr>
          <p:cNvPr id="3" name="Segnaposto piè di pagina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4" name="Segnaposto numero diapositiva 3"/>
          <p:cNvSpPr>
            <a:spLocks noGrp="1"/>
          </p:cNvSpPr>
          <p:nvPr>
            <p:ph type="sldNum" sz="quarter" idx="12"/>
          </p:nvPr>
        </p:nvSpPr>
        <p:spPr/>
        <p:txBody>
          <a:bodyPr/>
          <a:lstStyle>
            <a:lvl1pPr>
              <a:defRPr smtClean="0">
                <a:latin typeface="Verdana" panose="020B0604030504040204" pitchFamily="34" charset="0"/>
              </a:defRPr>
            </a:lvl1pPr>
          </a:lstStyle>
          <a:p>
            <a:pPr>
              <a:defRPr/>
            </a:pPr>
            <a:fld id="{DADD271A-7E36-43D5-AE50-481534A12E34}" type="slidenum">
              <a:rPr lang="en-US" altLang="it-IT"/>
              <a:pPr>
                <a:defRPr/>
              </a:pPr>
              <a:t>‹N›</a:t>
            </a:fld>
            <a:endParaRPr lang="en-US" altLang="it-IT"/>
          </a:p>
        </p:txBody>
      </p:sp>
    </p:spTree>
    <p:extLst>
      <p:ext uri="{BB962C8B-B14F-4D97-AF65-F5344CB8AC3E}">
        <p14:creationId xmlns:p14="http://schemas.microsoft.com/office/powerpoint/2010/main" val="26130889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BBFE638E-4D99-42DA-A4AA-8304A80F3459}"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6F07FA48-10AA-494D-B1DB-ADA0485C98C9}" type="slidenum">
              <a:rPr lang="en-US" altLang="it-IT"/>
              <a:pPr>
                <a:defRPr/>
              </a:pPr>
              <a:t>‹N›</a:t>
            </a:fld>
            <a:endParaRPr lang="en-US" altLang="it-IT"/>
          </a:p>
        </p:txBody>
      </p:sp>
    </p:spTree>
    <p:extLst>
      <p:ext uri="{BB962C8B-B14F-4D97-AF65-F5344CB8AC3E}">
        <p14:creationId xmlns:p14="http://schemas.microsoft.com/office/powerpoint/2010/main" val="3048260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3B9BEB5E-69BE-4A08-8AD1-3C026F7EDD5F}"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966B93E4-2462-4662-8F4E-D29282B68A03}" type="slidenum">
              <a:rPr lang="en-US" altLang="it-IT"/>
              <a:pPr>
                <a:defRPr/>
              </a:pPr>
              <a:t>‹N›</a:t>
            </a:fld>
            <a:endParaRPr lang="en-US" altLang="it-IT"/>
          </a:p>
        </p:txBody>
      </p:sp>
    </p:spTree>
    <p:extLst>
      <p:ext uri="{BB962C8B-B14F-4D97-AF65-F5344CB8AC3E}">
        <p14:creationId xmlns:p14="http://schemas.microsoft.com/office/powerpoint/2010/main" val="3592452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25387DBD-4F59-4563-9E64-98BBBF07DA2D}"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CF3B001E-E049-404C-AC6D-13B943167557}" type="slidenum">
              <a:rPr lang="en-US" altLang="it-IT"/>
              <a:pPr>
                <a:defRPr/>
              </a:pPr>
              <a:t>‹N›</a:t>
            </a:fld>
            <a:endParaRPr lang="en-US" altLang="it-IT"/>
          </a:p>
        </p:txBody>
      </p:sp>
    </p:spTree>
    <p:extLst>
      <p:ext uri="{BB962C8B-B14F-4D97-AF65-F5344CB8AC3E}">
        <p14:creationId xmlns:p14="http://schemas.microsoft.com/office/powerpoint/2010/main" val="386051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7656171-4AF0-4A5C-8795-F7EAC6F4DA00}" type="datetimeFigureOut">
              <a:rPr lang="it-IT" smtClean="0"/>
              <a:t>24/11/2020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2461784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1"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AF91A28A-449A-4EE6-8BB7-C59A37160C16}"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5360D605-04E1-4E4C-A2D8-45A38C0FB67A}" type="slidenum">
              <a:rPr lang="en-US" altLang="it-IT"/>
              <a:pPr>
                <a:defRPr/>
              </a:pPr>
              <a:t>‹N›</a:t>
            </a:fld>
            <a:endParaRPr lang="en-US" altLang="it-IT"/>
          </a:p>
        </p:txBody>
      </p:sp>
    </p:spTree>
    <p:extLst>
      <p:ext uri="{BB962C8B-B14F-4D97-AF65-F5344CB8AC3E}">
        <p14:creationId xmlns:p14="http://schemas.microsoft.com/office/powerpoint/2010/main" val="4431985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grafico 2"/>
          <p:cNvSpPr txBox="1">
            <a:spLocks noGrp="1"/>
          </p:cNvSpPr>
          <p:nvPr>
            <p:ph type="chart" idx="1"/>
          </p:nvPr>
        </p:nvSpPr>
        <p:spPr/>
        <p:txBody>
          <a:bodyPr rtlCol="0">
            <a:normAutofit/>
          </a:bodyPr>
          <a:lstStyle>
            <a:lvl1pPr>
              <a:defRPr/>
            </a:lvl1pPr>
          </a:lstStyle>
          <a:p>
            <a:pPr lvl="0"/>
            <a:endParaRPr lang="it-IT" noProof="0"/>
          </a:p>
        </p:txBody>
      </p:sp>
      <p:sp>
        <p:nvSpPr>
          <p:cNvPr id="4" name="Rectangle 4"/>
          <p:cNvSpPr txBox="1">
            <a:spLocks noGrp="1"/>
          </p:cNvSpPr>
          <p:nvPr>
            <p:ph type="dt" sz="half" idx="10"/>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7D3A9D98-E7CC-413B-A69D-D06C77BD5CA5}" type="datetime1">
              <a:rPr lang="it-IT"/>
              <a:pPr>
                <a:defRPr/>
              </a:pPr>
              <a:t>24/11/2020</a:t>
            </a:fld>
            <a:endParaRPr lang="it-IT"/>
          </a:p>
        </p:txBody>
      </p:sp>
      <p:sp>
        <p:nvSpPr>
          <p:cNvPr id="5" name="Rectangle 5"/>
          <p:cNvSpPr txBox="1">
            <a:spLocks noGrp="1"/>
          </p:cNvSpPr>
          <p:nvPr>
            <p:ph type="ftr" sz="quarter" idx="11"/>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r>
              <a:rPr lang="it-IT"/>
              <a:t>Titolo Presentazione</a:t>
            </a:r>
          </a:p>
        </p:txBody>
      </p:sp>
      <p:sp>
        <p:nvSpPr>
          <p:cNvPr id="6" name="Rectangle 6"/>
          <p:cNvSpPr txBox="1">
            <a:spLocks noGrp="1"/>
          </p:cNvSpPr>
          <p:nvPr>
            <p:ph type="sldNum" sz="quarter" idx="12"/>
          </p:nvPr>
        </p:nvSpPr>
        <p:spPr/>
        <p:txBody>
          <a:bodyPr/>
          <a:lstStyle>
            <a:lvl1pPr>
              <a:defRPr smtClean="0">
                <a:latin typeface="Verdana" panose="020B0604030504040204" pitchFamily="34" charset="0"/>
              </a:defRPr>
            </a:lvl1pPr>
          </a:lstStyle>
          <a:p>
            <a:pPr>
              <a:defRPr/>
            </a:pPr>
            <a:r>
              <a:rPr lang="it-IT" altLang="it-IT"/>
              <a:t>Pagina </a:t>
            </a:r>
            <a:fld id="{280D4DB4-A18D-4712-8D03-F1F6EC2030D2}" type="slidenum">
              <a:rPr lang="en-US" altLang="it-IT"/>
              <a:pPr>
                <a:defRPr/>
              </a:pPr>
              <a:t>‹N›</a:t>
            </a:fld>
            <a:endParaRPr lang="it-IT" altLang="it-IT"/>
          </a:p>
        </p:txBody>
      </p:sp>
    </p:spTree>
    <p:extLst>
      <p:ext uri="{BB962C8B-B14F-4D97-AF65-F5344CB8AC3E}">
        <p14:creationId xmlns:p14="http://schemas.microsoft.com/office/powerpoint/2010/main" val="2206996197"/>
      </p:ext>
    </p:extLst>
  </p:cSld>
  <p:clrMapOvr>
    <a:masterClrMapping/>
  </p:clrMapOvr>
  <p:transition spd="slow"/>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1116016" y="1752603"/>
            <a:ext cx="3703640" cy="41148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972051" y="1752603"/>
            <a:ext cx="3703640" cy="41148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txBox="1">
            <a:spLocks noGrp="1"/>
          </p:cNvSpPr>
          <p:nvPr>
            <p:ph type="dt" sz="half" idx="10"/>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7C6BA0C7-992C-44A1-937B-9757ACB42654}" type="datetime1">
              <a:rPr lang="it-IT"/>
              <a:pPr>
                <a:defRPr/>
              </a:pPr>
              <a:t>24/11/2020</a:t>
            </a:fld>
            <a:endParaRPr lang="it-IT"/>
          </a:p>
        </p:txBody>
      </p:sp>
      <p:sp>
        <p:nvSpPr>
          <p:cNvPr id="6" name="Rectangle 5"/>
          <p:cNvSpPr txBox="1">
            <a:spLocks noGrp="1"/>
          </p:cNvSpPr>
          <p:nvPr>
            <p:ph type="ftr" sz="quarter" idx="11"/>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r>
              <a:rPr lang="it-IT"/>
              <a:t>Titolo Presentazione</a:t>
            </a:r>
          </a:p>
        </p:txBody>
      </p:sp>
      <p:sp>
        <p:nvSpPr>
          <p:cNvPr id="7" name="Rectangle 6"/>
          <p:cNvSpPr txBox="1">
            <a:spLocks noGrp="1"/>
          </p:cNvSpPr>
          <p:nvPr>
            <p:ph type="sldNum" sz="quarter" idx="12"/>
          </p:nvPr>
        </p:nvSpPr>
        <p:spPr/>
        <p:txBody>
          <a:bodyPr/>
          <a:lstStyle>
            <a:lvl1pPr>
              <a:defRPr smtClean="0">
                <a:latin typeface="Verdana" panose="020B0604030504040204" pitchFamily="34" charset="0"/>
              </a:defRPr>
            </a:lvl1pPr>
          </a:lstStyle>
          <a:p>
            <a:pPr>
              <a:defRPr/>
            </a:pPr>
            <a:r>
              <a:rPr lang="it-IT" altLang="it-IT"/>
              <a:t>Pagina </a:t>
            </a:r>
            <a:fld id="{90F23761-C3ED-471D-BDEF-AC9EC6E5B8AF}" type="slidenum">
              <a:rPr lang="en-US" altLang="it-IT"/>
              <a:pPr>
                <a:defRPr/>
              </a:pPr>
              <a:t>‹N›</a:t>
            </a:fld>
            <a:endParaRPr lang="it-IT" altLang="it-IT"/>
          </a:p>
        </p:txBody>
      </p:sp>
    </p:spTree>
    <p:extLst>
      <p:ext uri="{BB962C8B-B14F-4D97-AF65-F5344CB8AC3E}">
        <p14:creationId xmlns:p14="http://schemas.microsoft.com/office/powerpoint/2010/main" val="3125761169"/>
      </p:ext>
    </p:extLst>
  </p:cSld>
  <p:clrMapOvr>
    <a:masterClrMapping/>
  </p:clrMapOvr>
  <p:transition spd="slow"/>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B7D92341-3DB6-45FA-8E63-32A39B98599F}"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F2C52220-5F3A-4033-A11C-FF35146589CA}" type="slidenum">
              <a:rPr lang="en-US" altLang="it-IT"/>
              <a:pPr>
                <a:defRPr/>
              </a:pPr>
              <a:t>‹N›</a:t>
            </a:fld>
            <a:endParaRPr lang="en-US" altLang="it-IT"/>
          </a:p>
        </p:txBody>
      </p:sp>
    </p:spTree>
    <p:extLst>
      <p:ext uri="{BB962C8B-B14F-4D97-AF65-F5344CB8AC3E}">
        <p14:creationId xmlns:p14="http://schemas.microsoft.com/office/powerpoint/2010/main" val="141125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97646378-8A52-44EC-B59E-506BCB835710}"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9E248BEA-5247-4394-8FC9-7722F7497884}" type="slidenum">
              <a:rPr lang="en-US" altLang="it-IT"/>
              <a:pPr>
                <a:defRPr/>
              </a:pPr>
              <a:t>‹N›</a:t>
            </a:fld>
            <a:endParaRPr lang="en-US" altLang="it-IT"/>
          </a:p>
        </p:txBody>
      </p:sp>
    </p:spTree>
    <p:extLst>
      <p:ext uri="{BB962C8B-B14F-4D97-AF65-F5344CB8AC3E}">
        <p14:creationId xmlns:p14="http://schemas.microsoft.com/office/powerpoint/2010/main" val="39570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1"/>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DCB08ED6-8255-4DC6-8786-AF7CEF5F547F}"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CD920831-873A-4C6C-9D8F-82684820A609}" type="slidenum">
              <a:rPr lang="en-US" altLang="it-IT"/>
              <a:pPr>
                <a:defRPr/>
              </a:pPr>
              <a:t>‹N›</a:t>
            </a:fld>
            <a:endParaRPr lang="en-US" altLang="it-IT"/>
          </a:p>
        </p:txBody>
      </p:sp>
    </p:spTree>
    <p:extLst>
      <p:ext uri="{BB962C8B-B14F-4D97-AF65-F5344CB8AC3E}">
        <p14:creationId xmlns:p14="http://schemas.microsoft.com/office/powerpoint/2010/main" val="2861609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1EE2506A-7015-4591-B7CC-37F63EC8F673}"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CD6BD255-08DD-4F93-839C-FD06975BABA5}" type="slidenum">
              <a:rPr lang="en-US" altLang="it-IT"/>
              <a:pPr>
                <a:defRPr/>
              </a:pPr>
              <a:t>‹N›</a:t>
            </a:fld>
            <a:endParaRPr lang="en-US" altLang="it-IT"/>
          </a:p>
        </p:txBody>
      </p:sp>
    </p:spTree>
    <p:extLst>
      <p:ext uri="{BB962C8B-B14F-4D97-AF65-F5344CB8AC3E}">
        <p14:creationId xmlns:p14="http://schemas.microsoft.com/office/powerpoint/2010/main" val="16060247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8"/>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1"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108D5F10-7A6A-4B2C-9C77-176CFE19C543}" type="datetimeFigureOut">
              <a:rPr lang="en-US"/>
              <a:pPr>
                <a:defRPr/>
              </a:pPr>
              <a:t>11/24/2020</a:t>
            </a:fld>
            <a:endParaRPr lang="en-US" dirty="0"/>
          </a:p>
        </p:txBody>
      </p:sp>
      <p:sp>
        <p:nvSpPr>
          <p:cNvPr id="8" name="Segnaposto piè di pagina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9" name="Segnaposto numero diapositiva 8"/>
          <p:cNvSpPr>
            <a:spLocks noGrp="1"/>
          </p:cNvSpPr>
          <p:nvPr>
            <p:ph type="sldNum" sz="quarter" idx="12"/>
          </p:nvPr>
        </p:nvSpPr>
        <p:spPr/>
        <p:txBody>
          <a:bodyPr/>
          <a:lstStyle>
            <a:lvl1pPr>
              <a:defRPr smtClean="0">
                <a:latin typeface="Verdana" panose="020B0604030504040204" pitchFamily="34" charset="0"/>
              </a:defRPr>
            </a:lvl1pPr>
          </a:lstStyle>
          <a:p>
            <a:pPr>
              <a:defRPr/>
            </a:pPr>
            <a:fld id="{888D0DA5-4112-4DD3-917E-35833A96F50B}" type="slidenum">
              <a:rPr lang="en-US" altLang="it-IT"/>
              <a:pPr>
                <a:defRPr/>
              </a:pPr>
              <a:t>‹N›</a:t>
            </a:fld>
            <a:endParaRPr lang="en-US" altLang="it-IT"/>
          </a:p>
        </p:txBody>
      </p:sp>
    </p:spTree>
    <p:extLst>
      <p:ext uri="{BB962C8B-B14F-4D97-AF65-F5344CB8AC3E}">
        <p14:creationId xmlns:p14="http://schemas.microsoft.com/office/powerpoint/2010/main" val="6785075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4E05C93A-7090-42CE-BDB2-4F28856B59DF}" type="datetimeFigureOut">
              <a:rPr lang="en-US"/>
              <a:pPr>
                <a:defRPr/>
              </a:pPr>
              <a:t>11/24/2020</a:t>
            </a:fld>
            <a:endParaRPr lang="en-US" dirty="0"/>
          </a:p>
        </p:txBody>
      </p:sp>
      <p:sp>
        <p:nvSpPr>
          <p:cNvPr id="4" name="Segnaposto piè di pagina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5" name="Segnaposto numero diapositiva 4"/>
          <p:cNvSpPr>
            <a:spLocks noGrp="1"/>
          </p:cNvSpPr>
          <p:nvPr>
            <p:ph type="sldNum" sz="quarter" idx="12"/>
          </p:nvPr>
        </p:nvSpPr>
        <p:spPr/>
        <p:txBody>
          <a:bodyPr/>
          <a:lstStyle>
            <a:lvl1pPr>
              <a:defRPr smtClean="0">
                <a:latin typeface="Verdana" panose="020B0604030504040204" pitchFamily="34" charset="0"/>
              </a:defRPr>
            </a:lvl1pPr>
          </a:lstStyle>
          <a:p>
            <a:pPr>
              <a:defRPr/>
            </a:pPr>
            <a:fld id="{29D180DD-E9B1-43C9-91D5-8F084CFEF350}" type="slidenum">
              <a:rPr lang="en-US" altLang="it-IT"/>
              <a:pPr>
                <a:defRPr/>
              </a:pPr>
              <a:t>‹N›</a:t>
            </a:fld>
            <a:endParaRPr lang="en-US" altLang="it-IT"/>
          </a:p>
        </p:txBody>
      </p:sp>
    </p:spTree>
    <p:extLst>
      <p:ext uri="{BB962C8B-B14F-4D97-AF65-F5344CB8AC3E}">
        <p14:creationId xmlns:p14="http://schemas.microsoft.com/office/powerpoint/2010/main" val="23959506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2F586348-5130-475A-AC0D-4F818BDC069D}" type="datetimeFigureOut">
              <a:rPr lang="en-US"/>
              <a:pPr>
                <a:defRPr/>
              </a:pPr>
              <a:t>11/24/2020</a:t>
            </a:fld>
            <a:endParaRPr lang="en-US" dirty="0"/>
          </a:p>
        </p:txBody>
      </p:sp>
      <p:sp>
        <p:nvSpPr>
          <p:cNvPr id="3" name="Segnaposto piè di pagina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4" name="Segnaposto numero diapositiva 3"/>
          <p:cNvSpPr>
            <a:spLocks noGrp="1"/>
          </p:cNvSpPr>
          <p:nvPr>
            <p:ph type="sldNum" sz="quarter" idx="12"/>
          </p:nvPr>
        </p:nvSpPr>
        <p:spPr/>
        <p:txBody>
          <a:bodyPr/>
          <a:lstStyle>
            <a:lvl1pPr>
              <a:defRPr smtClean="0">
                <a:latin typeface="Verdana" panose="020B0604030504040204" pitchFamily="34" charset="0"/>
              </a:defRPr>
            </a:lvl1pPr>
          </a:lstStyle>
          <a:p>
            <a:pPr>
              <a:defRPr/>
            </a:pPr>
            <a:fld id="{9A416621-C515-45F5-8F5F-15BEC511208B}" type="slidenum">
              <a:rPr lang="en-US" altLang="it-IT"/>
              <a:pPr>
                <a:defRPr/>
              </a:pPr>
              <a:t>‹N›</a:t>
            </a:fld>
            <a:endParaRPr lang="en-US" altLang="it-IT"/>
          </a:p>
        </p:txBody>
      </p:sp>
    </p:spTree>
    <p:extLst>
      <p:ext uri="{BB962C8B-B14F-4D97-AF65-F5344CB8AC3E}">
        <p14:creationId xmlns:p14="http://schemas.microsoft.com/office/powerpoint/2010/main" val="79043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7656171-4AF0-4A5C-8795-F7EAC6F4DA00}" type="datetimeFigureOut">
              <a:rPr lang="it-IT" smtClean="0"/>
              <a:t>24/11/2020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2087B7-A14F-4690-96A0-9527C9AA53EC}" type="slidenum">
              <a:rPr lang="it-IT" smtClean="0"/>
              <a:t>‹N›</a:t>
            </a:fld>
            <a:endParaRPr lang="it-IT"/>
          </a:p>
        </p:txBody>
      </p:sp>
    </p:spTree>
    <p:extLst>
      <p:ext uri="{BB962C8B-B14F-4D97-AF65-F5344CB8AC3E}">
        <p14:creationId xmlns:p14="http://schemas.microsoft.com/office/powerpoint/2010/main" val="20814690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14CD5272-2E3B-4AC0-B743-B28B09C92992}"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EDD1DDCE-A564-47FC-817B-4FB6D6F5264E}" type="slidenum">
              <a:rPr lang="en-US" altLang="it-IT"/>
              <a:pPr>
                <a:defRPr/>
              </a:pPr>
              <a:t>‹N›</a:t>
            </a:fld>
            <a:endParaRPr lang="en-US" altLang="it-IT"/>
          </a:p>
        </p:txBody>
      </p:sp>
    </p:spTree>
    <p:extLst>
      <p:ext uri="{BB962C8B-B14F-4D97-AF65-F5344CB8AC3E}">
        <p14:creationId xmlns:p14="http://schemas.microsoft.com/office/powerpoint/2010/main" val="40514679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BF819762-1BC4-4981-B09F-8FDFE88A9713}" type="datetimeFigureOut">
              <a:rPr lang="en-US"/>
              <a:pPr>
                <a:defRPr/>
              </a:pPr>
              <a:t>11/24/2020</a:t>
            </a:fld>
            <a:endParaRPr lang="en-US" dirty="0"/>
          </a:p>
        </p:txBody>
      </p:sp>
      <p:sp>
        <p:nvSpPr>
          <p:cNvPr id="6" name="Segnaposto piè di pagina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7" name="Segnaposto numero diapositiva 6"/>
          <p:cNvSpPr>
            <a:spLocks noGrp="1"/>
          </p:cNvSpPr>
          <p:nvPr>
            <p:ph type="sldNum" sz="quarter" idx="12"/>
          </p:nvPr>
        </p:nvSpPr>
        <p:spPr/>
        <p:txBody>
          <a:bodyPr/>
          <a:lstStyle>
            <a:lvl1pPr>
              <a:defRPr smtClean="0">
                <a:latin typeface="Verdana" panose="020B0604030504040204" pitchFamily="34" charset="0"/>
              </a:defRPr>
            </a:lvl1pPr>
          </a:lstStyle>
          <a:p>
            <a:pPr>
              <a:defRPr/>
            </a:pPr>
            <a:fld id="{B11595FE-3650-4478-867D-BA49B810B47B}" type="slidenum">
              <a:rPr lang="en-US" altLang="it-IT"/>
              <a:pPr>
                <a:defRPr/>
              </a:pPr>
              <a:t>‹N›</a:t>
            </a:fld>
            <a:endParaRPr lang="en-US" altLang="it-IT"/>
          </a:p>
        </p:txBody>
      </p:sp>
    </p:spTree>
    <p:extLst>
      <p:ext uri="{BB962C8B-B14F-4D97-AF65-F5344CB8AC3E}">
        <p14:creationId xmlns:p14="http://schemas.microsoft.com/office/powerpoint/2010/main" val="3305914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0F5A5578-5AE7-4867-B8B4-8A25E88CFAF4}"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441B7FDA-6197-4C2B-B310-DE5B45CC6B25}" type="slidenum">
              <a:rPr lang="en-US" altLang="it-IT"/>
              <a:pPr>
                <a:defRPr/>
              </a:pPr>
              <a:t>‹N›</a:t>
            </a:fld>
            <a:endParaRPr lang="en-US" altLang="it-IT"/>
          </a:p>
        </p:txBody>
      </p:sp>
    </p:spTree>
    <p:extLst>
      <p:ext uri="{BB962C8B-B14F-4D97-AF65-F5344CB8AC3E}">
        <p14:creationId xmlns:p14="http://schemas.microsoft.com/office/powerpoint/2010/main" val="33576502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1"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F18EB5FF-861A-4B9F-99F1-34206E6DE72C}" type="datetimeFigureOut">
              <a:rPr lang="en-US"/>
              <a:pPr>
                <a:defRPr/>
              </a:pPr>
              <a:t>11/24/2020</a:t>
            </a:fld>
            <a:endParaRPr lang="en-US" dirty="0"/>
          </a:p>
        </p:txBody>
      </p:sp>
      <p:sp>
        <p:nvSpPr>
          <p:cNvPr id="5" name="Segnaposto piè di pagina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endParaRPr lang="en-US"/>
          </a:p>
        </p:txBody>
      </p:sp>
      <p:sp>
        <p:nvSpPr>
          <p:cNvPr id="6" name="Segnaposto numero diapositiva 5"/>
          <p:cNvSpPr>
            <a:spLocks noGrp="1"/>
          </p:cNvSpPr>
          <p:nvPr>
            <p:ph type="sldNum" sz="quarter" idx="12"/>
          </p:nvPr>
        </p:nvSpPr>
        <p:spPr/>
        <p:txBody>
          <a:bodyPr/>
          <a:lstStyle>
            <a:lvl1pPr>
              <a:defRPr smtClean="0">
                <a:latin typeface="Verdana" panose="020B0604030504040204" pitchFamily="34" charset="0"/>
              </a:defRPr>
            </a:lvl1pPr>
          </a:lstStyle>
          <a:p>
            <a:pPr>
              <a:defRPr/>
            </a:pPr>
            <a:fld id="{1CA89032-34CA-46B0-A5BC-B10BAD6F34C3}" type="slidenum">
              <a:rPr lang="en-US" altLang="it-IT"/>
              <a:pPr>
                <a:defRPr/>
              </a:pPr>
              <a:t>‹N›</a:t>
            </a:fld>
            <a:endParaRPr lang="en-US" altLang="it-IT"/>
          </a:p>
        </p:txBody>
      </p:sp>
    </p:spTree>
    <p:extLst>
      <p:ext uri="{BB962C8B-B14F-4D97-AF65-F5344CB8AC3E}">
        <p14:creationId xmlns:p14="http://schemas.microsoft.com/office/powerpoint/2010/main" val="11409744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grafico 2"/>
          <p:cNvSpPr txBox="1">
            <a:spLocks noGrp="1"/>
          </p:cNvSpPr>
          <p:nvPr>
            <p:ph type="chart" idx="1"/>
          </p:nvPr>
        </p:nvSpPr>
        <p:spPr/>
        <p:txBody>
          <a:bodyPr rtlCol="0">
            <a:normAutofit/>
          </a:bodyPr>
          <a:lstStyle>
            <a:lvl1pPr>
              <a:defRPr/>
            </a:lvl1pPr>
          </a:lstStyle>
          <a:p>
            <a:pPr lvl="0"/>
            <a:endParaRPr lang="it-IT" noProof="0"/>
          </a:p>
        </p:txBody>
      </p:sp>
      <p:sp>
        <p:nvSpPr>
          <p:cNvPr id="4" name="Rectangle 4"/>
          <p:cNvSpPr txBox="1">
            <a:spLocks noGrp="1"/>
          </p:cNvSpPr>
          <p:nvPr>
            <p:ph type="dt" sz="half" idx="10"/>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7D3A9D98-E7CC-413B-A69D-D06C77BD5CA5}" type="datetime1">
              <a:rPr lang="it-IT"/>
              <a:pPr>
                <a:defRPr/>
              </a:pPr>
              <a:t>24/11/2020</a:t>
            </a:fld>
            <a:endParaRPr lang="it-IT"/>
          </a:p>
        </p:txBody>
      </p:sp>
      <p:sp>
        <p:nvSpPr>
          <p:cNvPr id="5" name="Rectangle 5"/>
          <p:cNvSpPr txBox="1">
            <a:spLocks noGrp="1"/>
          </p:cNvSpPr>
          <p:nvPr>
            <p:ph type="ftr" sz="quarter" idx="11"/>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r>
              <a:rPr lang="it-IT"/>
              <a:t>Titolo Presentazione</a:t>
            </a:r>
          </a:p>
        </p:txBody>
      </p:sp>
      <p:sp>
        <p:nvSpPr>
          <p:cNvPr id="6" name="Rectangle 6"/>
          <p:cNvSpPr txBox="1">
            <a:spLocks noGrp="1"/>
          </p:cNvSpPr>
          <p:nvPr>
            <p:ph type="sldNum" sz="quarter" idx="12"/>
          </p:nvPr>
        </p:nvSpPr>
        <p:spPr/>
        <p:txBody>
          <a:bodyPr/>
          <a:lstStyle>
            <a:lvl1pPr>
              <a:defRPr smtClean="0">
                <a:latin typeface="Verdana" panose="020B0604030504040204" pitchFamily="34" charset="0"/>
              </a:defRPr>
            </a:lvl1pPr>
          </a:lstStyle>
          <a:p>
            <a:pPr>
              <a:defRPr/>
            </a:pPr>
            <a:r>
              <a:rPr lang="it-IT" altLang="it-IT"/>
              <a:t>Pagina </a:t>
            </a:r>
            <a:fld id="{B178D231-781C-4D1F-9341-6C5C90C4CDDF}" type="slidenum">
              <a:rPr lang="en-US" altLang="it-IT"/>
              <a:pPr>
                <a:defRPr/>
              </a:pPr>
              <a:t>‹N›</a:t>
            </a:fld>
            <a:endParaRPr lang="it-IT" altLang="it-IT"/>
          </a:p>
        </p:txBody>
      </p:sp>
    </p:spTree>
    <p:extLst>
      <p:ext uri="{BB962C8B-B14F-4D97-AF65-F5344CB8AC3E}">
        <p14:creationId xmlns:p14="http://schemas.microsoft.com/office/powerpoint/2010/main" val="1083395334"/>
      </p:ext>
    </p:extLst>
  </p:cSld>
  <p:clrMapOvr>
    <a:masterClrMapping/>
  </p:clrMapOvr>
  <p:transition spd="slow"/>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1116016" y="1752603"/>
            <a:ext cx="3703640" cy="41148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972051" y="1752603"/>
            <a:ext cx="3703640" cy="41148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txBox="1">
            <a:spLocks noGrp="1"/>
          </p:cNvSpPr>
          <p:nvPr>
            <p:ph type="dt" sz="half" idx="10"/>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fld id="{7C6BA0C7-992C-44A1-937B-9757ACB42654}" type="datetime1">
              <a:rPr lang="it-IT"/>
              <a:pPr>
                <a:defRPr/>
              </a:pPr>
              <a:t>24/11/2020</a:t>
            </a:fld>
            <a:endParaRPr lang="it-IT"/>
          </a:p>
        </p:txBody>
      </p:sp>
      <p:sp>
        <p:nvSpPr>
          <p:cNvPr id="6" name="Rectangle 5"/>
          <p:cNvSpPr txBox="1">
            <a:spLocks noGrp="1"/>
          </p:cNvSpPr>
          <p:nvPr>
            <p:ph type="ftr" sz="quarter" idx="11"/>
          </p:nvPr>
        </p:nvSpPr>
        <p:spPr/>
        <p:txBody>
          <a:bodyPr rtlCol="0"/>
          <a:lstStyle>
            <a:lvl1pPr defTabSz="914400" fontAlgn="base" hangingPunct="1">
              <a:spcBef>
                <a:spcPct val="0"/>
              </a:spcBef>
              <a:spcAft>
                <a:spcPct val="0"/>
              </a:spcAft>
              <a:defRPr>
                <a:solidFill>
                  <a:prstClr val="black">
                    <a:tint val="75000"/>
                  </a:prstClr>
                </a:solidFill>
                <a:latin typeface="Verdana" panose="020B0604030504040204" pitchFamily="34" charset="0"/>
                <a:ea typeface="MS PGothic" pitchFamily="34" charset="-128"/>
              </a:defRPr>
            </a:lvl1pPr>
          </a:lstStyle>
          <a:p>
            <a:pPr>
              <a:defRPr/>
            </a:pPr>
            <a:r>
              <a:rPr lang="it-IT"/>
              <a:t>Titolo Presentazione</a:t>
            </a:r>
          </a:p>
        </p:txBody>
      </p:sp>
      <p:sp>
        <p:nvSpPr>
          <p:cNvPr id="7" name="Rectangle 6"/>
          <p:cNvSpPr txBox="1">
            <a:spLocks noGrp="1"/>
          </p:cNvSpPr>
          <p:nvPr>
            <p:ph type="sldNum" sz="quarter" idx="12"/>
          </p:nvPr>
        </p:nvSpPr>
        <p:spPr/>
        <p:txBody>
          <a:bodyPr/>
          <a:lstStyle>
            <a:lvl1pPr>
              <a:defRPr smtClean="0">
                <a:latin typeface="Verdana" panose="020B0604030504040204" pitchFamily="34" charset="0"/>
              </a:defRPr>
            </a:lvl1pPr>
          </a:lstStyle>
          <a:p>
            <a:pPr>
              <a:defRPr/>
            </a:pPr>
            <a:r>
              <a:rPr lang="it-IT" altLang="it-IT"/>
              <a:t>Pagina </a:t>
            </a:r>
            <a:fld id="{6998FF08-67EB-491D-A2AF-3A761BD5EB4D}" type="slidenum">
              <a:rPr lang="en-US" altLang="it-IT"/>
              <a:pPr>
                <a:defRPr/>
              </a:pPr>
              <a:t>‹N›</a:t>
            </a:fld>
            <a:endParaRPr lang="it-IT" altLang="it-IT"/>
          </a:p>
        </p:txBody>
      </p:sp>
    </p:spTree>
    <p:extLst>
      <p:ext uri="{BB962C8B-B14F-4D97-AF65-F5344CB8AC3E}">
        <p14:creationId xmlns:p14="http://schemas.microsoft.com/office/powerpoint/2010/main" val="1100717733"/>
      </p:ext>
    </p:extLst>
  </p:cSld>
  <p:clrMapOvr>
    <a:masterClrMapping/>
  </p:clrMapOvr>
  <p:transition spd="slow"/>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CA13B530-D431-4A7C-B111-228C65833DD9}" type="slidenum">
              <a:rPr lang="it-IT" altLang="it-IT"/>
              <a:pPr>
                <a:defRPr/>
              </a:pPr>
              <a:t>‹N›</a:t>
            </a:fld>
            <a:endParaRPr lang="it-IT" altLang="it-IT"/>
          </a:p>
        </p:txBody>
      </p:sp>
    </p:spTree>
    <p:extLst>
      <p:ext uri="{BB962C8B-B14F-4D97-AF65-F5344CB8AC3E}">
        <p14:creationId xmlns:p14="http://schemas.microsoft.com/office/powerpoint/2010/main" val="8712460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F759F23B-9031-45A8-A76C-DD1787D12885}" type="slidenum">
              <a:rPr lang="it-IT" altLang="it-IT"/>
              <a:pPr>
                <a:defRPr/>
              </a:pPr>
              <a:t>‹N›</a:t>
            </a:fld>
            <a:endParaRPr lang="it-IT" altLang="it-IT"/>
          </a:p>
        </p:txBody>
      </p:sp>
    </p:spTree>
    <p:extLst>
      <p:ext uri="{BB962C8B-B14F-4D97-AF65-F5344CB8AC3E}">
        <p14:creationId xmlns:p14="http://schemas.microsoft.com/office/powerpoint/2010/main" val="25568700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9213BFDB-4FCB-444B-A4E6-5C688E93663E}" type="slidenum">
              <a:rPr lang="it-IT" altLang="it-IT"/>
              <a:pPr>
                <a:defRPr/>
              </a:pPr>
              <a:t>‹N›</a:t>
            </a:fld>
            <a:endParaRPr lang="it-IT" altLang="it-IT"/>
          </a:p>
        </p:txBody>
      </p:sp>
    </p:spTree>
    <p:extLst>
      <p:ext uri="{BB962C8B-B14F-4D97-AF65-F5344CB8AC3E}">
        <p14:creationId xmlns:p14="http://schemas.microsoft.com/office/powerpoint/2010/main" val="31498331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it-IT"/>
          </a:p>
        </p:txBody>
      </p:sp>
      <p:sp>
        <p:nvSpPr>
          <p:cNvPr id="8" name="Rectangle 41"/>
          <p:cNvSpPr>
            <a:spLocks noGrp="1" noChangeArrowheads="1"/>
          </p:cNvSpPr>
          <p:nvPr>
            <p:ph type="ftr" sz="quarter" idx="11"/>
          </p:nvPr>
        </p:nvSpPr>
        <p:spPr>
          <a:ln/>
        </p:spPr>
        <p:txBody>
          <a:bodyPr/>
          <a:lstStyle>
            <a:lvl1pPr>
              <a:defRPr/>
            </a:lvl1pPr>
          </a:lstStyle>
          <a:p>
            <a:pPr>
              <a:defRPr/>
            </a:pPr>
            <a:endParaRPr lang="it-IT"/>
          </a:p>
        </p:txBody>
      </p:sp>
      <p:sp>
        <p:nvSpPr>
          <p:cNvPr id="9" name="Rectangle 42"/>
          <p:cNvSpPr>
            <a:spLocks noGrp="1" noChangeArrowheads="1"/>
          </p:cNvSpPr>
          <p:nvPr>
            <p:ph type="sldNum" sz="quarter" idx="12"/>
          </p:nvPr>
        </p:nvSpPr>
        <p:spPr>
          <a:ln/>
        </p:spPr>
        <p:txBody>
          <a:bodyPr/>
          <a:lstStyle>
            <a:lvl1pPr>
              <a:defRPr/>
            </a:lvl1pPr>
          </a:lstStyle>
          <a:p>
            <a:pPr>
              <a:defRPr/>
            </a:pPr>
            <a:fld id="{6339EEA2-4E4B-4B88-A74B-8A2528639238}" type="slidenum">
              <a:rPr lang="it-IT" altLang="it-IT"/>
              <a:pPr>
                <a:defRPr/>
              </a:pPr>
              <a:t>‹N›</a:t>
            </a:fld>
            <a:endParaRPr lang="it-IT" altLang="it-IT"/>
          </a:p>
        </p:txBody>
      </p:sp>
    </p:spTree>
    <p:extLst>
      <p:ext uri="{BB962C8B-B14F-4D97-AF65-F5344CB8AC3E}">
        <p14:creationId xmlns:p14="http://schemas.microsoft.com/office/powerpoint/2010/main" val="286278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theme" Target="../theme/theme11.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2.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2.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2.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9.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56171-4AF0-4A5C-8795-F7EAC6F4DA00}" type="datetimeFigureOut">
              <a:rPr lang="it-IT" smtClean="0"/>
              <a:t>24/11/2020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087B7-A14F-4690-96A0-9527C9AA53EC}" type="slidenum">
              <a:rPr lang="it-IT" smtClean="0"/>
              <a:t>‹N›</a:t>
            </a:fld>
            <a:endParaRPr lang="it-IT"/>
          </a:p>
        </p:txBody>
      </p:sp>
    </p:spTree>
    <p:extLst>
      <p:ext uri="{BB962C8B-B14F-4D97-AF65-F5344CB8AC3E}">
        <p14:creationId xmlns:p14="http://schemas.microsoft.com/office/powerpoint/2010/main" val="79303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5000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61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grpSp>
          <p:nvGrpSpPr>
            <p:cNvPr id="2059"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grpSp>
        <p:sp>
          <p:nvSpPr>
            <p:cNvPr id="61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61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2063"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it-IT" sz="1600">
                <a:solidFill>
                  <a:srgbClr val="FFFFFF"/>
                </a:solidFill>
              </a:endParaRPr>
            </a:p>
          </p:txBody>
        </p:sp>
        <p:sp>
          <p:nvSpPr>
            <p:cNvPr id="2064"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it-IT" sz="1600">
                <a:solidFill>
                  <a:srgbClr val="FFFFFF"/>
                </a:solidFill>
              </a:endParaRPr>
            </a:p>
          </p:txBody>
        </p:sp>
        <p:sp>
          <p:nvSpPr>
            <p:cNvPr id="61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solidFill>
                  <a:srgbClr val="FFFFFF"/>
                </a:solidFill>
              </a:endParaRPr>
            </a:p>
          </p:txBody>
        </p:sp>
        <p:sp>
          <p:nvSpPr>
            <p:cNvPr id="2066"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it-IT" sz="1600">
                <a:solidFill>
                  <a:srgbClr val="FFFFFF"/>
                </a:solidFill>
              </a:endParaRPr>
            </a:p>
          </p:txBody>
        </p:sp>
        <p:sp>
          <p:nvSpPr>
            <p:cNvPr id="2067"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it-IT" sz="1600">
                <a:solidFill>
                  <a:srgbClr val="FFFFFF"/>
                </a:solidFill>
              </a:endParaRPr>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endParaRPr lang="it-IT" sz="1600">
                <a:solidFill>
                  <a:srgbClr val="FFFFFF"/>
                </a:solidFill>
              </a:endParaRPr>
            </a:p>
          </p:txBody>
        </p:sp>
      </p:grpSp>
      <p:sp>
        <p:nvSpPr>
          <p:cNvPr id="618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t-IT"/>
              <a:t>Fare clic per modificare lo stile del titolo</a:t>
            </a:r>
          </a:p>
        </p:txBody>
      </p:sp>
      <p:sp>
        <p:nvSpPr>
          <p:cNvPr id="61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Verdana" pitchFamily="34" charset="0"/>
                <a:ea typeface="+mn-ea"/>
                <a:cs typeface="+mn-cs"/>
              </a:defRPr>
            </a:lvl1pPr>
          </a:lstStyle>
          <a:p>
            <a:pPr eaLnBrk="1" hangingPunct="1">
              <a:defRPr/>
            </a:pPr>
            <a:endParaRPr lang="it-IT">
              <a:solidFill>
                <a:srgbClr val="FFFFFF"/>
              </a:solidFill>
            </a:endParaRPr>
          </a:p>
        </p:txBody>
      </p:sp>
      <p:sp>
        <p:nvSpPr>
          <p:cNvPr id="61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Verdana" pitchFamily="34" charset="0"/>
                <a:ea typeface="+mn-ea"/>
                <a:cs typeface="+mn-cs"/>
              </a:defRPr>
            </a:lvl1pPr>
          </a:lstStyle>
          <a:p>
            <a:pPr eaLnBrk="1" hangingPunct="1">
              <a:defRPr/>
            </a:pPr>
            <a:endParaRPr lang="it-IT">
              <a:solidFill>
                <a:srgbClr val="FFFFFF"/>
              </a:solidFill>
            </a:endParaRPr>
          </a:p>
        </p:txBody>
      </p:sp>
      <p:sp>
        <p:nvSpPr>
          <p:cNvPr id="61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fld id="{D659BFBA-EE7C-4089-B063-F9E593941799}" type="slidenum">
              <a:rPr lang="it-IT" altLang="it-IT">
                <a:solidFill>
                  <a:srgbClr val="FFFFFF"/>
                </a:solidFill>
              </a:rPr>
              <a:pPr eaLnBrk="1" hangingPunct="1"/>
              <a:t>‹N›</a:t>
            </a:fld>
            <a:endParaRPr lang="it-IT" altLang="it-IT">
              <a:solidFill>
                <a:srgbClr val="FFFFFF"/>
              </a:solidFill>
            </a:endParaRPr>
          </a:p>
        </p:txBody>
      </p:sp>
      <p:sp>
        <p:nvSpPr>
          <p:cNvPr id="6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08982634"/>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itchFamily="34" charset="-128"/>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5000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61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grpSp>
          <p:nvGrpSpPr>
            <p:cNvPr id="1035"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grpSp>
        <p:sp>
          <p:nvSpPr>
            <p:cNvPr id="61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61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61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ea typeface="MS PGothic" pitchFamily="34" charset="-128"/>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grpSp>
      <p:sp>
        <p:nvSpPr>
          <p:cNvPr id="618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t-IT"/>
              <a:t>Fare clic per modificare lo stile del titolo</a:t>
            </a:r>
          </a:p>
        </p:txBody>
      </p:sp>
      <p:sp>
        <p:nvSpPr>
          <p:cNvPr id="61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ea typeface="+mn-ea"/>
              </a:defRPr>
            </a:lvl1pPr>
          </a:lstStyle>
          <a:p>
            <a:pPr fontAlgn="base">
              <a:spcBef>
                <a:spcPct val="0"/>
              </a:spcBef>
              <a:spcAft>
                <a:spcPct val="0"/>
              </a:spcAft>
              <a:defRPr/>
            </a:pPr>
            <a:endParaRPr lang="it-IT">
              <a:solidFill>
                <a:srgbClr val="FFFFFF"/>
              </a:solidFill>
            </a:endParaRPr>
          </a:p>
        </p:txBody>
      </p:sp>
      <p:sp>
        <p:nvSpPr>
          <p:cNvPr id="61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ea typeface="+mn-ea"/>
              </a:defRPr>
            </a:lvl1pPr>
          </a:lstStyle>
          <a:p>
            <a:pPr fontAlgn="base">
              <a:spcBef>
                <a:spcPct val="0"/>
              </a:spcBef>
              <a:spcAft>
                <a:spcPct val="0"/>
              </a:spcAft>
              <a:defRPr/>
            </a:pPr>
            <a:endParaRPr lang="it-IT">
              <a:solidFill>
                <a:srgbClr val="FFFFFF"/>
              </a:solidFill>
            </a:endParaRPr>
          </a:p>
        </p:txBody>
      </p:sp>
      <p:sp>
        <p:nvSpPr>
          <p:cNvPr id="61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7A997967-77F4-46EA-AD33-C3AC04E06822}" type="slidenum">
              <a:rPr lang="it-IT" altLang="it-IT">
                <a:solidFill>
                  <a:srgbClr val="FFFFFF"/>
                </a:solidFill>
                <a:ea typeface="MS PGothic" pitchFamily="34" charset="-128"/>
              </a:rPr>
              <a:pPr fontAlgn="base">
                <a:spcBef>
                  <a:spcPct val="0"/>
                </a:spcBef>
                <a:spcAft>
                  <a:spcPct val="0"/>
                </a:spcAft>
                <a:defRPr/>
              </a:pPr>
              <a:t>‹N›</a:t>
            </a:fld>
            <a:endParaRPr lang="it-IT" altLang="it-IT">
              <a:solidFill>
                <a:srgbClr val="FFFFFF"/>
              </a:solidFill>
              <a:ea typeface="MS PGothic" pitchFamily="34" charset="-128"/>
            </a:endParaRPr>
          </a:p>
        </p:txBody>
      </p:sp>
      <p:sp>
        <p:nvSpPr>
          <p:cNvPr id="6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99766871"/>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964692"/>
            <a:ext cx="579729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pPr defTabSz="342900"/>
            <a:fld id="{983E5133-F98A-4A6B-AFDA-C1BB4E3E4CAA}" type="datetimeFigureOut">
              <a:rPr lang="it-IT" smtClean="0">
                <a:solidFill>
                  <a:srgbClr val="000000">
                    <a:alpha val="70000"/>
                  </a:srgbClr>
                </a:solidFill>
              </a:rPr>
              <a:pPr defTabSz="342900"/>
              <a:t>24/11/2020</a:t>
            </a:fld>
            <a:endParaRPr lang="it-IT">
              <a:solidFill>
                <a:srgbClr val="000000">
                  <a:alpha val="70000"/>
                </a:srgbClr>
              </a:solidFill>
            </a:endParaRPr>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pPr defTabSz="342900"/>
            <a:endParaRPr lang="it-IT">
              <a:solidFill>
                <a:srgbClr val="000000">
                  <a:alpha val="70000"/>
                </a:srgbClr>
              </a:solidFill>
            </a:endParaRPr>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defTabSz="342900"/>
            <a:fld id="{6ECC1935-95B7-4486-BB0F-3A7FC32F2D97}" type="slidenum">
              <a:rPr lang="it-IT" smtClean="0"/>
              <a:pPr defTabSz="342900"/>
              <a:t>‹N›</a:t>
            </a:fld>
            <a:endParaRPr lang="it-IT"/>
          </a:p>
        </p:txBody>
      </p:sp>
    </p:spTree>
    <p:extLst>
      <p:ext uri="{BB962C8B-B14F-4D97-AF65-F5344CB8AC3E}">
        <p14:creationId xmlns:p14="http://schemas.microsoft.com/office/powerpoint/2010/main" val="235211848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defRPr>
            </a:lvl1pPr>
          </a:lstStyle>
          <a:p>
            <a:pPr fontAlgn="base">
              <a:spcBef>
                <a:spcPct val="0"/>
              </a:spcBef>
              <a:spcAft>
                <a:spcPct val="0"/>
              </a:spcAft>
              <a:defRPr/>
            </a:pPr>
            <a:fld id="{608D724E-96C8-4D95-B2E0-089947A5F816}" type="datetimeFigureOut">
              <a:rPr lang="en-US" altLang="it-IT">
                <a:ea typeface="MS PGothic" pitchFamily="34" charset="-128"/>
              </a:rPr>
              <a:pPr fontAlgn="base">
                <a:spcBef>
                  <a:spcPct val="0"/>
                </a:spcBef>
                <a:spcAft>
                  <a:spcPct val="0"/>
                </a:spcAft>
                <a:defRPr/>
              </a:pPr>
              <a:t>11/24/2020</a:t>
            </a:fld>
            <a:endParaRPr lang="en-US" altLang="it-IT">
              <a:ea typeface="MS PGothic" pitchFamily="34" charset="-128"/>
            </a:endParaRPr>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anose="020F0502020204030204" pitchFamily="34" charset="0"/>
              </a:defRPr>
            </a:lvl1pPr>
          </a:lstStyle>
          <a:p>
            <a:pPr fontAlgn="base">
              <a:spcBef>
                <a:spcPct val="0"/>
              </a:spcBef>
              <a:spcAft>
                <a:spcPct val="0"/>
              </a:spcAft>
              <a:defRPr/>
            </a:pPr>
            <a:endParaRPr lang="en-US" altLang="it-IT">
              <a:ea typeface="MS PGothic" pitchFamily="34" charset="-128"/>
            </a:endParaRPr>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itchFamily="34" charset="0"/>
              </a:defRPr>
            </a:lvl1pPr>
          </a:lstStyle>
          <a:p>
            <a:pPr fontAlgn="base">
              <a:spcBef>
                <a:spcPct val="0"/>
              </a:spcBef>
              <a:spcAft>
                <a:spcPct val="0"/>
              </a:spcAft>
              <a:defRPr/>
            </a:pPr>
            <a:fld id="{810E0866-0280-47F0-B772-21067AF83A88}" type="slidenum">
              <a:rPr lang="en-US" altLang="it-IT">
                <a:ea typeface="MS PGothic" pitchFamily="34" charset="-128"/>
              </a:rPr>
              <a:pPr fontAlgn="base">
                <a:spcBef>
                  <a:spcPct val="0"/>
                </a:spcBef>
                <a:spcAft>
                  <a:spcPct val="0"/>
                </a:spcAft>
                <a:defRPr/>
              </a:pPr>
              <a:t>‹N›</a:t>
            </a:fld>
            <a:endParaRPr lang="en-US" altLang="it-IT">
              <a:ea typeface="MS PGothic" pitchFamily="34" charset="-128"/>
            </a:endParaRPr>
          </a:p>
        </p:txBody>
      </p:sp>
    </p:spTree>
    <p:extLst>
      <p:ext uri="{BB962C8B-B14F-4D97-AF65-F5344CB8AC3E}">
        <p14:creationId xmlns:p14="http://schemas.microsoft.com/office/powerpoint/2010/main" val="420972312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5000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61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sz="1800">
                <a:ea typeface="+mn-ea"/>
              </a:endParaRPr>
            </a:p>
          </p:txBody>
        </p:sp>
        <p:grpSp>
          <p:nvGrpSpPr>
            <p:cNvPr id="2059"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sz="1800">
                  <a:ea typeface="+mn-ea"/>
                </a:endParaRPr>
              </a:p>
            </p:txBody>
          </p:sp>
        </p:grpSp>
        <p:sp>
          <p:nvSpPr>
            <p:cNvPr id="61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61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2063" name="Freeform 23"/>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064" name="Freeform 24"/>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1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sz="1800">
                <a:ea typeface="+mn-ea"/>
              </a:endParaRPr>
            </a:p>
          </p:txBody>
        </p:sp>
        <p:sp>
          <p:nvSpPr>
            <p:cNvPr id="2066" name="Freeform 26"/>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067" name="Freeform 27"/>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8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t-IT"/>
              <a:t>Fare clic per modificare lo stile del titolo</a:t>
            </a:r>
          </a:p>
        </p:txBody>
      </p:sp>
      <p:sp>
        <p:nvSpPr>
          <p:cNvPr id="61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ea typeface="+mn-ea"/>
                <a:cs typeface="+mn-cs"/>
              </a:defRPr>
            </a:lvl1pPr>
          </a:lstStyle>
          <a:p>
            <a:pPr>
              <a:defRPr/>
            </a:pPr>
            <a:endParaRPr lang="it-IT"/>
          </a:p>
        </p:txBody>
      </p:sp>
      <p:sp>
        <p:nvSpPr>
          <p:cNvPr id="61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ea typeface="+mn-ea"/>
                <a:cs typeface="+mn-cs"/>
              </a:defRPr>
            </a:lvl1pPr>
          </a:lstStyle>
          <a:p>
            <a:pPr>
              <a:defRPr/>
            </a:pPr>
            <a:endParaRPr lang="it-IT"/>
          </a:p>
        </p:txBody>
      </p:sp>
      <p:sp>
        <p:nvSpPr>
          <p:cNvPr id="61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65560BFF-7D53-4630-AEE6-87FA6419D13F}" type="slidenum">
              <a:rPr lang="it-IT" altLang="it-IT"/>
              <a:pPr>
                <a:defRPr/>
              </a:pPr>
              <a:t>‹N›</a:t>
            </a:fld>
            <a:endParaRPr lang="it-IT" altLang="it-IT"/>
          </a:p>
        </p:txBody>
      </p:sp>
      <p:sp>
        <p:nvSpPr>
          <p:cNvPr id="6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63550070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itchFamily="34" charset="-128"/>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ＭＳ Ｐゴシック" charset="0"/>
                <a:cs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ＭＳ Ｐゴシック" charset="0"/>
                <a:cs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FB600D29-F8C9-4599-A18F-7F5401CA85CE}" type="slidenum">
              <a:rPr lang="it-IT" altLang="it-IT"/>
              <a:pPr>
                <a:defRPr/>
              </a:pPr>
              <a:t>‹N›</a:t>
            </a:fld>
            <a:endParaRPr lang="it-IT" altLang="it-IT"/>
          </a:p>
        </p:txBody>
      </p:sp>
    </p:spTree>
    <p:extLst>
      <p:ext uri="{BB962C8B-B14F-4D97-AF65-F5344CB8AC3E}">
        <p14:creationId xmlns:p14="http://schemas.microsoft.com/office/powerpoint/2010/main" val="2375506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eaLnBrk="0" fontAlgn="base" hangingPunct="0">
        <a:spcBef>
          <a:spcPct val="0"/>
        </a:spcBef>
        <a:spcAft>
          <a:spcPct val="0"/>
        </a:spcAft>
        <a:defRPr sz="4400">
          <a:solidFill>
            <a:schemeClr val="tx2"/>
          </a:solidFill>
          <a:latin typeface="Arial" pitchFamily="34" charset="0"/>
          <a:ea typeface="MS PGothic" pitchFamily="34" charset="-128"/>
        </a:defRPr>
      </a:lvl6pPr>
      <a:lvl7pPr marL="914400" algn="ctr" rtl="0" eaLnBrk="0" fontAlgn="base" hangingPunct="0">
        <a:spcBef>
          <a:spcPct val="0"/>
        </a:spcBef>
        <a:spcAft>
          <a:spcPct val="0"/>
        </a:spcAft>
        <a:defRPr sz="4400">
          <a:solidFill>
            <a:schemeClr val="tx2"/>
          </a:solidFill>
          <a:latin typeface="Arial" pitchFamily="34" charset="0"/>
          <a:ea typeface="MS PGothic" pitchFamily="34" charset="-128"/>
        </a:defRPr>
      </a:lvl7pPr>
      <a:lvl8pPr marL="1371600" algn="ctr" rtl="0" eaLnBrk="0" fontAlgn="base" hangingPunct="0">
        <a:spcBef>
          <a:spcPct val="0"/>
        </a:spcBef>
        <a:spcAft>
          <a:spcPct val="0"/>
        </a:spcAft>
        <a:defRPr sz="4400">
          <a:solidFill>
            <a:schemeClr val="tx2"/>
          </a:solidFill>
          <a:latin typeface="Arial" pitchFamily="34" charset="0"/>
          <a:ea typeface="MS PGothic" pitchFamily="34" charset="-128"/>
        </a:defRPr>
      </a:lvl8pPr>
      <a:lvl9pPr marL="1828800" algn="ctr" rtl="0" eaLnBrk="0" fontAlgn="base" hangingPunct="0">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71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ea typeface="+mn-ea"/>
                <a:cs typeface="+mn-cs"/>
              </a:defRPr>
            </a:lvl1pPr>
          </a:lstStyle>
          <a:p>
            <a:pPr>
              <a:defRPr/>
            </a:pPr>
            <a:fld id="{2CB9743E-D4CF-48C4-890C-F73AD5CE13BA}" type="datetimeFigureOut">
              <a:rPr lang="it-IT"/>
              <a:pPr>
                <a:defRPr/>
              </a:pPr>
              <a:t>24/11/2020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3DE8F8AA-47EC-4028-9C0D-660BBF6B39D2}" type="slidenum">
              <a:rPr lang="it-IT" altLang="it-IT"/>
              <a:pPr>
                <a:defRPr/>
              </a:pPr>
              <a:t>‹N›</a:t>
            </a:fld>
            <a:endParaRPr lang="it-IT" altLang="it-IT"/>
          </a:p>
        </p:txBody>
      </p:sp>
    </p:spTree>
    <p:extLst>
      <p:ext uri="{BB962C8B-B14F-4D97-AF65-F5344CB8AC3E}">
        <p14:creationId xmlns:p14="http://schemas.microsoft.com/office/powerpoint/2010/main" val="1578709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547081-3AD2-4EF3-ABAA-AC200691997E}" type="datetimeFigureOut">
              <a:rPr lang="it-IT"/>
              <a:pPr>
                <a:defRPr/>
              </a:pPr>
              <a:t>24/11/2020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17BC28-AAA0-4F7C-AB9B-AC45626152AE}" type="slidenum">
              <a:rPr lang="it-IT"/>
              <a:pPr>
                <a:defRPr/>
              </a:pPr>
              <a:t>‹N›</a:t>
            </a:fld>
            <a:endParaRPr lang="it-IT"/>
          </a:p>
        </p:txBody>
      </p:sp>
    </p:spTree>
    <p:extLst>
      <p:ext uri="{BB962C8B-B14F-4D97-AF65-F5344CB8AC3E}">
        <p14:creationId xmlns:p14="http://schemas.microsoft.com/office/powerpoint/2010/main" val="131180168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9000">
              <a:srgbClr val="000066"/>
            </a:gs>
          </a:gsLst>
          <a:lin ang="5400000" scaled="1"/>
          <a:tileRect/>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fontAlgn="base">
              <a:spcBef>
                <a:spcPct val="0"/>
              </a:spcBef>
              <a:spcAft>
                <a:spcPct val="0"/>
              </a:spcAft>
              <a:defRPr/>
            </a:pPr>
            <a:endParaRPr lang="it-IT">
              <a:solidFill>
                <a:srgbClr val="FFFFFF"/>
              </a:solidFill>
            </a:endParaRPr>
          </a:p>
        </p:txBody>
      </p:sp>
      <p:sp>
        <p:nvSpPr>
          <p:cNvPr id="1116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fontAlgn="base">
              <a:spcBef>
                <a:spcPct val="0"/>
              </a:spcBef>
              <a:spcAft>
                <a:spcPct val="0"/>
              </a:spcAft>
              <a:defRPr/>
            </a:pPr>
            <a:fld id="{389A0507-32F3-4F5D-B6A7-3CE962E50C33}" type="slidenum">
              <a:rPr lang="it-IT">
                <a:solidFill>
                  <a:srgbClr val="FFFFFF"/>
                </a:solidFill>
              </a:rPr>
              <a:pPr fontAlgn="base">
                <a:spcBef>
                  <a:spcPct val="0"/>
                </a:spcBef>
                <a:spcAft>
                  <a:spcPct val="0"/>
                </a:spcAft>
                <a:defRPr/>
              </a:pPr>
              <a:t>‹N›</a:t>
            </a:fld>
            <a:endParaRPr lang="it-IT">
              <a:solidFill>
                <a:srgbClr val="FFFFFF"/>
              </a:solidFill>
            </a:endParaRPr>
          </a:p>
        </p:txBody>
      </p:sp>
      <p:grpSp>
        <p:nvGrpSpPr>
          <p:cNvPr id="4100" name="Group 4"/>
          <p:cNvGrpSpPr>
            <a:grpSpLocks/>
          </p:cNvGrpSpPr>
          <p:nvPr/>
        </p:nvGrpSpPr>
        <p:grpSpPr bwMode="auto">
          <a:xfrm>
            <a:off x="2" y="4"/>
            <a:ext cx="9140825" cy="6850063"/>
            <a:chOff x="0" y="0"/>
            <a:chExt cx="5758" cy="4315"/>
          </a:xfrm>
        </p:grpSpPr>
        <p:grpSp>
          <p:nvGrpSpPr>
            <p:cNvPr id="4104" name="Group 5"/>
            <p:cNvGrpSpPr>
              <a:grpSpLocks/>
            </p:cNvGrpSpPr>
            <p:nvPr userDrawn="1"/>
          </p:nvGrpSpPr>
          <p:grpSpPr bwMode="auto">
            <a:xfrm>
              <a:off x="1728" y="2230"/>
              <a:ext cx="4027" cy="2085"/>
              <a:chOff x="1728" y="2230"/>
              <a:chExt cx="4027" cy="2085"/>
            </a:xfrm>
          </p:grpSpPr>
          <p:sp>
            <p:nvSpPr>
              <p:cNvPr id="1116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116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116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1162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116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grpSp>
        <p:sp>
          <p:nvSpPr>
            <p:cNvPr id="1116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sp>
          <p:nvSpPr>
            <p:cNvPr id="11162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it-IT">
                <a:solidFill>
                  <a:srgbClr val="FFFFFF"/>
                </a:solidFill>
              </a:endParaRPr>
            </a:p>
          </p:txBody>
        </p:sp>
      </p:grpSp>
      <p:sp>
        <p:nvSpPr>
          <p:cNvPr id="1116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116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Arial" charset="0"/>
              </a:defRPr>
            </a:lvl1pPr>
          </a:lstStyle>
          <a:p>
            <a:pPr fontAlgn="base">
              <a:spcBef>
                <a:spcPct val="0"/>
              </a:spcBef>
              <a:spcAft>
                <a:spcPct val="0"/>
              </a:spcAft>
              <a:defRPr/>
            </a:pPr>
            <a:endParaRPr lang="it-IT">
              <a:solidFill>
                <a:srgbClr val="FFFFFF"/>
              </a:solidFill>
            </a:endParaRPr>
          </a:p>
        </p:txBody>
      </p:sp>
      <p:sp>
        <p:nvSpPr>
          <p:cNvPr id="111631" name="Rectangle 15"/>
          <p:cNvSpPr>
            <a:spLocks noGrp="1" noChangeArrowheads="1"/>
          </p:cNvSpPr>
          <p:nvPr>
            <p:ph type="body" idx="1"/>
          </p:nvPr>
        </p:nvSpPr>
        <p:spPr bwMode="auto">
          <a:xfrm>
            <a:off x="457200" y="1600204"/>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0294194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defRPr>
            </a:lvl1pPr>
          </a:lstStyle>
          <a:p>
            <a:pPr>
              <a:defRPr/>
            </a:pPr>
            <a:fld id="{2C01DC5F-8A11-4A8B-B2E6-4E9A6383D59E}" type="datetimeFigureOut">
              <a:rPr lang="en-US" altLang="it-IT"/>
              <a:pPr>
                <a:defRPr/>
              </a:pPr>
              <a:t>11/24/2020</a:t>
            </a:fld>
            <a:endParaRPr lang="en-US" altLang="it-IT"/>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anose="020F0502020204030204" pitchFamily="34" charset="0"/>
              </a:defRPr>
            </a:lvl1pPr>
          </a:lstStyle>
          <a:p>
            <a:pPr>
              <a:defRPr/>
            </a:pPr>
            <a:endParaRPr lang="en-US" altLang="it-IT"/>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a:defRPr/>
            </a:pPr>
            <a:fld id="{3A3B3FB8-5D5D-448B-9ECD-0D787D033655}" type="slidenum">
              <a:rPr lang="en-US" altLang="it-IT"/>
              <a:pPr>
                <a:defRPr/>
              </a:pPr>
              <a:t>‹N›</a:t>
            </a:fld>
            <a:endParaRPr lang="en-US" altLang="it-IT"/>
          </a:p>
        </p:txBody>
      </p:sp>
    </p:spTree>
    <p:extLst>
      <p:ext uri="{BB962C8B-B14F-4D97-AF65-F5344CB8AC3E}">
        <p14:creationId xmlns:p14="http://schemas.microsoft.com/office/powerpoint/2010/main" val="12257032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defRPr>
            </a:lvl1pPr>
          </a:lstStyle>
          <a:p>
            <a:pPr>
              <a:defRPr/>
            </a:pPr>
            <a:fld id="{AFC1E031-3E41-4897-A9B1-48FAFF281473}" type="datetimeFigureOut">
              <a:rPr lang="en-US" altLang="it-IT"/>
              <a:pPr>
                <a:defRPr/>
              </a:pPr>
              <a:t>11/24/2020</a:t>
            </a:fld>
            <a:endParaRPr lang="en-US" altLang="it-IT"/>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anose="020F0502020204030204" pitchFamily="34" charset="0"/>
              </a:defRPr>
            </a:lvl1pPr>
          </a:lstStyle>
          <a:p>
            <a:pPr>
              <a:defRPr/>
            </a:pPr>
            <a:endParaRPr lang="en-US" altLang="it-IT"/>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a:defRPr/>
            </a:pPr>
            <a:fld id="{949EB254-0804-4251-A192-B5D7C4BC9CFF}" type="slidenum">
              <a:rPr lang="en-US" altLang="it-IT"/>
              <a:pPr>
                <a:defRPr/>
              </a:pPr>
              <a:t>‹N›</a:t>
            </a:fld>
            <a:endParaRPr lang="en-US" altLang="it-IT"/>
          </a:p>
        </p:txBody>
      </p:sp>
    </p:spTree>
    <p:extLst>
      <p:ext uri="{BB962C8B-B14F-4D97-AF65-F5344CB8AC3E}">
        <p14:creationId xmlns:p14="http://schemas.microsoft.com/office/powerpoint/2010/main" val="196968532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50000">
              <a:srgbClr val="000047"/>
            </a:gs>
            <a:gs pos="100000">
              <a:srgbClr val="000099"/>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61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a typeface="+mn-ea"/>
              </a:endParaRPr>
            </a:p>
          </p:txBody>
        </p:sp>
        <p:sp>
          <p:nvSpPr>
            <p:cNvPr id="61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a typeface="+mn-ea"/>
              </a:endParaRPr>
            </a:p>
          </p:txBody>
        </p:sp>
        <p:sp>
          <p:nvSpPr>
            <p:cNvPr id="61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a typeface="+mn-ea"/>
              </a:endParaRPr>
            </a:p>
          </p:txBody>
        </p:sp>
        <p:grpSp>
          <p:nvGrpSpPr>
            <p:cNvPr id="1035"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sp>
            <p:nvSpPr>
              <p:cNvPr id="61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a typeface="+mn-ea"/>
                </a:endParaRPr>
              </a:p>
            </p:txBody>
          </p:sp>
        </p:grpSp>
        <p:sp>
          <p:nvSpPr>
            <p:cNvPr id="61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a typeface="+mn-ea"/>
              </a:endParaRPr>
            </a:p>
          </p:txBody>
        </p:sp>
        <p:sp>
          <p:nvSpPr>
            <p:cNvPr id="61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a typeface="+mn-ea"/>
              </a:endParaRPr>
            </a:p>
          </p:txBody>
        </p:sp>
        <p:sp>
          <p:nvSpPr>
            <p:cNvPr id="61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ea typeface="+mn-ea"/>
              </a:endParaRPr>
            </a:p>
          </p:txBody>
        </p:sp>
        <p:sp>
          <p:nvSpPr>
            <p:cNvPr id="1039" name="Freeform 23"/>
            <p:cNvSpPr>
              <a:spLocks/>
            </p:cNvSpPr>
            <p:nvPr/>
          </p:nvSpPr>
          <p:spPr bwMode="hidden">
            <a:xfrm>
              <a:off x="5041" y="0"/>
              <a:ext cx="719" cy="845"/>
            </a:xfrm>
            <a:custGeom>
              <a:avLst/>
              <a:gdLst>
                <a:gd name="T0" fmla="*/ 727 w 717"/>
                <a:gd name="T1" fmla="*/ 845 h 845"/>
                <a:gd name="T2" fmla="*/ 727 w 717"/>
                <a:gd name="T3" fmla="*/ 821 h 845"/>
                <a:gd name="T4" fmla="*/ 584 w 717"/>
                <a:gd name="T5" fmla="*/ 605 h 845"/>
                <a:gd name="T6" fmla="*/ 411 w 717"/>
                <a:gd name="T7" fmla="*/ 396 h 845"/>
                <a:gd name="T8" fmla="*/ 226 w 717"/>
                <a:gd name="T9" fmla="*/ 192 h 845"/>
                <a:gd name="T10" fmla="*/ 17 w 717"/>
                <a:gd name="T11" fmla="*/ 0 h 845"/>
                <a:gd name="T12" fmla="*/ 0 w 717"/>
                <a:gd name="T13" fmla="*/ 0 h 845"/>
                <a:gd name="T14" fmla="*/ 214 w 717"/>
                <a:gd name="T15" fmla="*/ 198 h 845"/>
                <a:gd name="T16" fmla="*/ 405 w 717"/>
                <a:gd name="T17" fmla="*/ 408 h 845"/>
                <a:gd name="T18" fmla="*/ 578 w 717"/>
                <a:gd name="T19" fmla="*/ 623 h 845"/>
                <a:gd name="T20" fmla="*/ 727 w 717"/>
                <a:gd name="T21" fmla="*/ 845 h 845"/>
                <a:gd name="T22" fmla="*/ 72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40" name="Freeform 24"/>
            <p:cNvSpPr>
              <a:spLocks/>
            </p:cNvSpPr>
            <p:nvPr/>
          </p:nvSpPr>
          <p:spPr bwMode="hidden">
            <a:xfrm>
              <a:off x="5352" y="0"/>
              <a:ext cx="408" cy="414"/>
            </a:xfrm>
            <a:custGeom>
              <a:avLst/>
              <a:gdLst>
                <a:gd name="T0" fmla="*/ 412 w 407"/>
                <a:gd name="T1" fmla="*/ 414 h 414"/>
                <a:gd name="T2" fmla="*/ 412 w 407"/>
                <a:gd name="T3" fmla="*/ 396 h 414"/>
                <a:gd name="T4" fmla="*/ 227 w 407"/>
                <a:gd name="T5" fmla="*/ 192 h 414"/>
                <a:gd name="T6" fmla="*/ 12 w 407"/>
                <a:gd name="T7" fmla="*/ 0 h 414"/>
                <a:gd name="T8" fmla="*/ 0 w 407"/>
                <a:gd name="T9" fmla="*/ 0 h 414"/>
                <a:gd name="T10" fmla="*/ 108 w 407"/>
                <a:gd name="T11" fmla="*/ 102 h 414"/>
                <a:gd name="T12" fmla="*/ 221 w 407"/>
                <a:gd name="T13" fmla="*/ 204 h 414"/>
                <a:gd name="T14" fmla="*/ 412 w 407"/>
                <a:gd name="T15" fmla="*/ 414 h 414"/>
                <a:gd name="T16" fmla="*/ 41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1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ea typeface="+mn-ea"/>
              </a:endParaRPr>
            </a:p>
          </p:txBody>
        </p:sp>
        <p:sp>
          <p:nvSpPr>
            <p:cNvPr id="1042" name="Freeform 26"/>
            <p:cNvSpPr>
              <a:spLocks/>
            </p:cNvSpPr>
            <p:nvPr/>
          </p:nvSpPr>
          <p:spPr bwMode="hidden">
            <a:xfrm>
              <a:off x="6" y="0"/>
              <a:ext cx="588" cy="599"/>
            </a:xfrm>
            <a:custGeom>
              <a:avLst/>
              <a:gdLst>
                <a:gd name="T0" fmla="*/ 596 w 586"/>
                <a:gd name="T1" fmla="*/ 0 h 599"/>
                <a:gd name="T2" fmla="*/ 578 w 586"/>
                <a:gd name="T3" fmla="*/ 0 h 599"/>
                <a:gd name="T4" fmla="*/ 412 w 586"/>
                <a:gd name="T5" fmla="*/ 132 h 599"/>
                <a:gd name="T6" fmla="*/ 262 w 586"/>
                <a:gd name="T7" fmla="*/ 270 h 599"/>
                <a:gd name="T8" fmla="*/ 120 w 586"/>
                <a:gd name="T9" fmla="*/ 420 h 599"/>
                <a:gd name="T10" fmla="*/ 0 w 586"/>
                <a:gd name="T11" fmla="*/ 575 h 599"/>
                <a:gd name="T12" fmla="*/ 0 w 586"/>
                <a:gd name="T13" fmla="*/ 599 h 599"/>
                <a:gd name="T14" fmla="*/ 120 w 586"/>
                <a:gd name="T15" fmla="*/ 432 h 599"/>
                <a:gd name="T16" fmla="*/ 262 w 586"/>
                <a:gd name="T17" fmla="*/ 282 h 599"/>
                <a:gd name="T18" fmla="*/ 418 w 586"/>
                <a:gd name="T19" fmla="*/ 138 h 599"/>
                <a:gd name="T20" fmla="*/ 596 w 586"/>
                <a:gd name="T21" fmla="*/ 0 h 599"/>
                <a:gd name="T22" fmla="*/ 59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43" name="Freeform 27"/>
            <p:cNvSpPr>
              <a:spLocks/>
            </p:cNvSpPr>
            <p:nvPr/>
          </p:nvSpPr>
          <p:spPr bwMode="hidden">
            <a:xfrm>
              <a:off x="6" y="0"/>
              <a:ext cx="270" cy="252"/>
            </a:xfrm>
            <a:custGeom>
              <a:avLst/>
              <a:gdLst>
                <a:gd name="T0" fmla="*/ 274 w 269"/>
                <a:gd name="T1" fmla="*/ 0 h 252"/>
                <a:gd name="T2" fmla="*/ 25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4 w 269"/>
                <a:gd name="T15" fmla="*/ 0 h 252"/>
                <a:gd name="T16" fmla="*/ 27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618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t-IT"/>
              <a:t>Fare clic per modificare lo stile del titolo</a:t>
            </a:r>
          </a:p>
        </p:txBody>
      </p:sp>
      <p:sp>
        <p:nvSpPr>
          <p:cNvPr id="61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ea typeface="+mn-ea"/>
              </a:defRPr>
            </a:lvl1pPr>
          </a:lstStyle>
          <a:p>
            <a:pPr>
              <a:defRPr/>
            </a:pPr>
            <a:endParaRPr lang="it-IT"/>
          </a:p>
        </p:txBody>
      </p:sp>
      <p:sp>
        <p:nvSpPr>
          <p:cNvPr id="61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ea typeface="+mn-ea"/>
              </a:defRPr>
            </a:lvl1pPr>
          </a:lstStyle>
          <a:p>
            <a:pPr>
              <a:defRPr/>
            </a:pPr>
            <a:endParaRPr lang="it-IT"/>
          </a:p>
        </p:txBody>
      </p:sp>
      <p:sp>
        <p:nvSpPr>
          <p:cNvPr id="61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E9976206-211B-46BE-AA45-CC480622E371}" type="slidenum">
              <a:rPr lang="it-IT" altLang="it-IT"/>
              <a:pPr>
                <a:defRPr/>
              </a:pPr>
              <a:t>‹N›</a:t>
            </a:fld>
            <a:endParaRPr lang="it-IT" altLang="it-IT"/>
          </a:p>
        </p:txBody>
      </p:sp>
      <p:sp>
        <p:nvSpPr>
          <p:cNvPr id="6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77687557"/>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itchFamily="34" charset="-128"/>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ng.com/images/search?q=sapiuenza&amp;view=detailv2&amp;&amp;id=EF739B348EE4E74CBD702C04FFBDBFDB627B9367&amp;selectedIndex=2&amp;ccid=ECoazR38&amp;simid=608048352464798678&amp;thid=OIP.M102a1acd1dfc740f8c74545d6c1fa36ao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7.xml"/><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chemeClr val="bg1"/>
                </a:solidFill>
              </a:rPr>
              <a:t>Treatment of NAFLD/NASH</a:t>
            </a:r>
          </a:p>
        </p:txBody>
      </p:sp>
      <p:sp>
        <p:nvSpPr>
          <p:cNvPr id="3" name="Sottotitolo 2"/>
          <p:cNvSpPr>
            <a:spLocks noGrp="1"/>
          </p:cNvSpPr>
          <p:nvPr>
            <p:ph type="subTitle" idx="1"/>
          </p:nvPr>
        </p:nvSpPr>
        <p:spPr>
          <a:xfrm>
            <a:off x="1043608" y="3886200"/>
            <a:ext cx="7056784" cy="1752600"/>
          </a:xfrm>
        </p:spPr>
        <p:txBody>
          <a:bodyPr>
            <a:normAutofit lnSpcReduction="10000"/>
          </a:bodyPr>
          <a:lstStyle/>
          <a:p>
            <a:pPr lvl="0" fontAlgn="base">
              <a:spcAft>
                <a:spcPct val="0"/>
              </a:spcAft>
              <a:defRPr/>
            </a:pPr>
            <a:r>
              <a:rPr lang="it-IT" altLang="it-IT" sz="2400" dirty="0">
                <a:solidFill>
                  <a:schemeClr val="bg1"/>
                </a:solidFill>
                <a:effectLst>
                  <a:outerShdw blurRad="38100" dist="38100" dir="2700000" algn="tl">
                    <a:srgbClr val="000000">
                      <a:alpha val="43137"/>
                    </a:srgbClr>
                  </a:outerShdw>
                </a:effectLst>
                <a:latin typeface="Arial"/>
              </a:rPr>
              <a:t>Maria Del Ben</a:t>
            </a:r>
          </a:p>
          <a:p>
            <a:pPr lvl="0" fontAlgn="base">
              <a:spcAft>
                <a:spcPct val="0"/>
              </a:spcAft>
              <a:defRPr/>
            </a:pPr>
            <a:r>
              <a:rPr lang="it-IT" altLang="it-IT" sz="2000" dirty="0" err="1">
                <a:solidFill>
                  <a:schemeClr val="bg1"/>
                </a:solidFill>
                <a:effectLst>
                  <a:outerShdw blurRad="38100" dist="38100" dir="2700000" algn="tl">
                    <a:srgbClr val="000000">
                      <a:alpha val="43137"/>
                    </a:srgbClr>
                  </a:outerShdw>
                </a:effectLst>
                <a:latin typeface="Arial"/>
              </a:rPr>
              <a:t>Department</a:t>
            </a:r>
            <a:r>
              <a:rPr lang="it-IT" altLang="it-IT" sz="2000" dirty="0">
                <a:solidFill>
                  <a:schemeClr val="bg1"/>
                </a:solidFill>
                <a:effectLst>
                  <a:outerShdw blurRad="38100" dist="38100" dir="2700000" algn="tl">
                    <a:srgbClr val="000000">
                      <a:alpha val="43137"/>
                    </a:srgbClr>
                  </a:outerShdw>
                </a:effectLst>
                <a:latin typeface="Arial"/>
              </a:rPr>
              <a:t> of </a:t>
            </a:r>
            <a:r>
              <a:rPr lang="it-IT" altLang="it-IT" sz="2000" dirty="0" err="1">
                <a:solidFill>
                  <a:schemeClr val="bg1"/>
                </a:solidFill>
                <a:effectLst>
                  <a:outerShdw blurRad="38100" dist="38100" dir="2700000" algn="tl">
                    <a:srgbClr val="000000">
                      <a:alpha val="43137"/>
                    </a:srgbClr>
                  </a:outerShdw>
                </a:effectLst>
                <a:latin typeface="Arial"/>
              </a:rPr>
              <a:t>Internal</a:t>
            </a:r>
            <a:r>
              <a:rPr lang="it-IT" altLang="it-IT" sz="2000" dirty="0">
                <a:solidFill>
                  <a:schemeClr val="bg1"/>
                </a:solidFill>
                <a:effectLst>
                  <a:outerShdw blurRad="38100" dist="38100" dir="2700000" algn="tl">
                    <a:srgbClr val="000000">
                      <a:alpha val="43137"/>
                    </a:srgbClr>
                  </a:outerShdw>
                </a:effectLst>
                <a:latin typeface="Arial"/>
              </a:rPr>
              <a:t> Medicine and </a:t>
            </a:r>
            <a:r>
              <a:rPr lang="it-IT" altLang="it-IT" sz="2000" dirty="0" err="1">
                <a:solidFill>
                  <a:schemeClr val="bg1"/>
                </a:solidFill>
                <a:effectLst>
                  <a:outerShdw blurRad="38100" dist="38100" dir="2700000" algn="tl">
                    <a:srgbClr val="000000">
                      <a:alpha val="43137"/>
                    </a:srgbClr>
                  </a:outerShdw>
                </a:effectLst>
                <a:latin typeface="Arial"/>
              </a:rPr>
              <a:t>Medical</a:t>
            </a:r>
            <a:r>
              <a:rPr lang="it-IT" altLang="it-IT" sz="2000" dirty="0">
                <a:solidFill>
                  <a:schemeClr val="bg1"/>
                </a:solidFill>
                <a:effectLst>
                  <a:outerShdw blurRad="38100" dist="38100" dir="2700000" algn="tl">
                    <a:srgbClr val="000000">
                      <a:alpha val="43137"/>
                    </a:srgbClr>
                  </a:outerShdw>
                </a:effectLst>
                <a:latin typeface="Arial"/>
              </a:rPr>
              <a:t> </a:t>
            </a:r>
            <a:r>
              <a:rPr lang="it-IT" altLang="it-IT" sz="2000" dirty="0" err="1">
                <a:solidFill>
                  <a:schemeClr val="bg1"/>
                </a:solidFill>
                <a:effectLst>
                  <a:outerShdw blurRad="38100" dist="38100" dir="2700000" algn="tl">
                    <a:srgbClr val="000000">
                      <a:alpha val="43137"/>
                    </a:srgbClr>
                  </a:outerShdw>
                </a:effectLst>
                <a:latin typeface="Arial"/>
              </a:rPr>
              <a:t>Specialties</a:t>
            </a:r>
            <a:endParaRPr lang="it-IT" altLang="it-IT" sz="2000" dirty="0">
              <a:solidFill>
                <a:schemeClr val="bg1"/>
              </a:solidFill>
              <a:effectLst>
                <a:outerShdw blurRad="38100" dist="38100" dir="2700000" algn="tl">
                  <a:srgbClr val="000000">
                    <a:alpha val="43137"/>
                  </a:srgbClr>
                </a:outerShdw>
              </a:effectLst>
              <a:latin typeface="Arial"/>
            </a:endParaRPr>
          </a:p>
          <a:p>
            <a:pPr lvl="0" fontAlgn="base">
              <a:spcAft>
                <a:spcPct val="0"/>
              </a:spcAft>
              <a:defRPr/>
            </a:pPr>
            <a:r>
              <a:rPr lang="it-IT" altLang="it-IT" sz="2000" dirty="0">
                <a:solidFill>
                  <a:schemeClr val="bg1"/>
                </a:solidFill>
                <a:effectLst>
                  <a:outerShdw blurRad="38100" dist="38100" dir="2700000" algn="tl">
                    <a:srgbClr val="000000">
                      <a:alpha val="43137"/>
                    </a:srgbClr>
                  </a:outerShdw>
                </a:effectLst>
                <a:latin typeface="Arial"/>
              </a:rPr>
              <a:t>Sapienza </a:t>
            </a:r>
            <a:r>
              <a:rPr lang="it-IT" altLang="it-IT" sz="2000" dirty="0" err="1">
                <a:solidFill>
                  <a:schemeClr val="bg1"/>
                </a:solidFill>
                <a:effectLst>
                  <a:outerShdw blurRad="38100" dist="38100" dir="2700000" algn="tl">
                    <a:srgbClr val="000000">
                      <a:alpha val="43137"/>
                    </a:srgbClr>
                  </a:outerShdw>
                </a:effectLst>
                <a:latin typeface="Arial"/>
              </a:rPr>
              <a:t>University</a:t>
            </a:r>
            <a:r>
              <a:rPr lang="it-IT" altLang="it-IT" sz="2000" dirty="0">
                <a:solidFill>
                  <a:schemeClr val="bg1"/>
                </a:solidFill>
                <a:effectLst>
                  <a:outerShdw blurRad="38100" dist="38100" dir="2700000" algn="tl">
                    <a:srgbClr val="000000">
                      <a:alpha val="43137"/>
                    </a:srgbClr>
                  </a:outerShdw>
                </a:effectLst>
                <a:latin typeface="Arial"/>
              </a:rPr>
              <a:t> of Rome</a:t>
            </a:r>
          </a:p>
          <a:p>
            <a:r>
              <a:rPr lang="it-IT" dirty="0">
                <a:solidFill>
                  <a:schemeClr val="bg1"/>
                </a:solidFill>
              </a:rPr>
              <a:t>CLM F</a:t>
            </a:r>
          </a:p>
        </p:txBody>
      </p:sp>
      <p:pic>
        <p:nvPicPr>
          <p:cNvPr id="6" name="Picture 2" descr="Risultato immagine per sapiuenz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507" y="404664"/>
            <a:ext cx="2465514"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0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2" descr="LIVER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89363"/>
            <a:ext cx="42672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Grp="1" noChangeArrowheads="1"/>
          </p:cNvSpPr>
          <p:nvPr>
            <p:ph type="title" sz="quarter" idx="4294967295"/>
          </p:nvPr>
        </p:nvSpPr>
        <p:spPr>
          <a:xfrm>
            <a:off x="179388" y="0"/>
            <a:ext cx="8713787" cy="836613"/>
          </a:xfrm>
        </p:spPr>
        <p:txBody>
          <a:bodyPr anchorCtr="0"/>
          <a:lstStyle/>
          <a:p>
            <a:pPr eaLnBrk="1" hangingPunct="1">
              <a:defRPr/>
            </a:pPr>
            <a:r>
              <a:rPr lang="en-US" altLang="it-IT" sz="2800" b="1">
                <a:solidFill>
                  <a:srgbClr val="FF9900"/>
                </a:solidFill>
                <a:latin typeface="Comic Sans MS" pitchFamily="66" charset="0"/>
              </a:rPr>
              <a:t>FATTY LIVER</a:t>
            </a:r>
            <a:r>
              <a:rPr lang="en-US" altLang="it-IT" sz="2800">
                <a:latin typeface="Comic Sans MS" pitchFamily="66" charset="0"/>
              </a:rPr>
              <a:t>                     </a:t>
            </a:r>
            <a:r>
              <a:rPr lang="en-US" altLang="it-IT" sz="2800" b="1">
                <a:solidFill>
                  <a:srgbClr val="FF9900"/>
                </a:solidFill>
                <a:latin typeface="Comic Sans MS" pitchFamily="66" charset="0"/>
              </a:rPr>
              <a:t>NORMAL LIVER</a:t>
            </a:r>
          </a:p>
        </p:txBody>
      </p:sp>
      <p:pic>
        <p:nvPicPr>
          <p:cNvPr id="171012" name="Picture 9" descr="fatty_live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50825" y="1412875"/>
            <a:ext cx="4267200" cy="2286000"/>
          </a:xfrm>
        </p:spPr>
      </p:pic>
      <p:pic>
        <p:nvPicPr>
          <p:cNvPr id="171013" name="Picture 5" descr="liver20human_1"/>
          <p:cNvPicPr>
            <a:picLocks noChangeAspect="1" noChangeArrowheads="1"/>
          </p:cNvPicPr>
          <p:nvPr/>
        </p:nvPicPr>
        <p:blipFill>
          <a:blip r:embed="rId5">
            <a:extLst>
              <a:ext uri="{28A0092B-C50C-407E-A947-70E740481C1C}">
                <a14:useLocalDpi xmlns:a14="http://schemas.microsoft.com/office/drawing/2010/main" val="0"/>
              </a:ext>
            </a:extLst>
          </a:blip>
          <a:srcRect t="22917" b="8333"/>
          <a:stretch>
            <a:fillRect/>
          </a:stretch>
        </p:blipFill>
        <p:spPr bwMode="auto">
          <a:xfrm>
            <a:off x="4787900" y="1484313"/>
            <a:ext cx="396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4" name="AutoShape 24" descr="9k="/>
          <p:cNvSpPr>
            <a:spLocks noChangeAspect="1" noChangeArrowheads="1"/>
          </p:cNvSpPr>
          <p:nvPr/>
        </p:nvSpPr>
        <p:spPr bwMode="auto">
          <a:xfrm>
            <a:off x="3962400" y="2971800"/>
            <a:ext cx="1228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0" i="0" u="none" strike="noStrike" kern="1200" cap="none" spc="0" normalizeH="0" baseline="0" noProof="0">
              <a:ln>
                <a:noFill/>
              </a:ln>
              <a:solidFill>
                <a:srgbClr val="FFFFFF"/>
              </a:solidFill>
              <a:effectLst/>
              <a:uLnTx/>
              <a:uFillTx/>
              <a:latin typeface="Tahoma" panose="020B0604030504040204" pitchFamily="34" charset="0"/>
              <a:ea typeface="MS PGothic" panose="020B0600070205080204" pitchFamily="34" charset="-128"/>
              <a:cs typeface="Arial" panose="020B0604020202020204" pitchFamily="34" charset="0"/>
            </a:endParaRPr>
          </a:p>
        </p:txBody>
      </p:sp>
      <p:pic>
        <p:nvPicPr>
          <p:cNvPr id="171015" name="Picture 26" descr="liver_portal_triad_40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803650"/>
            <a:ext cx="40386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6" name="Rectangle 9"/>
          <p:cNvSpPr>
            <a:spLocks noChangeArrowheads="1"/>
          </p:cNvSpPr>
          <p:nvPr/>
        </p:nvSpPr>
        <p:spPr bwMode="auto">
          <a:xfrm>
            <a:off x="1403350" y="765175"/>
            <a:ext cx="5327650"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a:ln>
                  <a:noFill/>
                </a:ln>
                <a:solidFill>
                  <a:srgbClr val="FFFF00"/>
                </a:solidFill>
                <a:effectLst/>
                <a:uLnTx/>
                <a:uFillTx/>
                <a:latin typeface="Comic Sans MS" panose="030F0702030302020204" pitchFamily="66" charset="0"/>
                <a:ea typeface="MS PGothic" panose="020B0600070205080204" pitchFamily="34" charset="-128"/>
                <a:cs typeface="Arial" panose="020B0604020202020204" pitchFamily="34" charset="0"/>
              </a:rPr>
              <a:t>How to defend ourselves ?</a:t>
            </a:r>
          </a:p>
        </p:txBody>
      </p:sp>
    </p:spTree>
    <p:extLst>
      <p:ext uri="{BB962C8B-B14F-4D97-AF65-F5344CB8AC3E}">
        <p14:creationId xmlns:p14="http://schemas.microsoft.com/office/powerpoint/2010/main" val="10789624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2586038"/>
            <a:ext cx="69246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64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ED59CEF-6DC4-4D2C-9D8C-B4E4797E49F4}"/>
              </a:ext>
            </a:extLst>
          </p:cNvPr>
          <p:cNvPicPr>
            <a:picLocks noChangeAspect="1"/>
          </p:cNvPicPr>
          <p:nvPr/>
        </p:nvPicPr>
        <p:blipFill>
          <a:blip r:embed="rId2"/>
          <a:stretch>
            <a:fillRect/>
          </a:stretch>
        </p:blipFill>
        <p:spPr>
          <a:xfrm>
            <a:off x="1904474" y="2160919"/>
            <a:ext cx="5403830" cy="3827713"/>
          </a:xfrm>
          <a:prstGeom prst="rect">
            <a:avLst/>
          </a:prstGeom>
        </p:spPr>
      </p:pic>
      <p:pic>
        <p:nvPicPr>
          <p:cNvPr id="5" name="Immagine 4">
            <a:extLst>
              <a:ext uri="{FF2B5EF4-FFF2-40B4-BE49-F238E27FC236}">
                <a16:creationId xmlns:a16="http://schemas.microsoft.com/office/drawing/2014/main" id="{B864B8F7-17C6-4BE6-BC2C-AC3992D459FD}"/>
              </a:ext>
            </a:extLst>
          </p:cNvPr>
          <p:cNvPicPr>
            <a:picLocks noChangeAspect="1"/>
          </p:cNvPicPr>
          <p:nvPr/>
        </p:nvPicPr>
        <p:blipFill>
          <a:blip r:embed="rId3"/>
          <a:stretch>
            <a:fillRect/>
          </a:stretch>
        </p:blipFill>
        <p:spPr>
          <a:xfrm>
            <a:off x="1115616" y="692696"/>
            <a:ext cx="7154534" cy="1282586"/>
          </a:xfrm>
          <a:prstGeom prst="rect">
            <a:avLst/>
          </a:prstGeom>
        </p:spPr>
      </p:pic>
      <p:pic>
        <p:nvPicPr>
          <p:cNvPr id="6" name="Immagine 5">
            <a:extLst>
              <a:ext uri="{FF2B5EF4-FFF2-40B4-BE49-F238E27FC236}">
                <a16:creationId xmlns:a16="http://schemas.microsoft.com/office/drawing/2014/main" id="{AE235276-8783-4F4D-8E0F-47406A7AC88C}"/>
              </a:ext>
            </a:extLst>
          </p:cNvPr>
          <p:cNvPicPr>
            <a:picLocks noChangeAspect="1"/>
          </p:cNvPicPr>
          <p:nvPr/>
        </p:nvPicPr>
        <p:blipFill>
          <a:blip r:embed="rId4"/>
          <a:stretch>
            <a:fillRect/>
          </a:stretch>
        </p:blipFill>
        <p:spPr>
          <a:xfrm>
            <a:off x="6372200" y="6090973"/>
            <a:ext cx="2143533" cy="148661"/>
          </a:xfrm>
          <a:prstGeom prst="rect">
            <a:avLst/>
          </a:prstGeom>
        </p:spPr>
      </p:pic>
    </p:spTree>
    <p:extLst>
      <p:ext uri="{BB962C8B-B14F-4D97-AF65-F5344CB8AC3E}">
        <p14:creationId xmlns:p14="http://schemas.microsoft.com/office/powerpoint/2010/main" val="2862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2061A259-0D29-4A39-AD96-D43E4D5DF546}"/>
              </a:ext>
            </a:extLst>
          </p:cNvPr>
          <p:cNvPicPr>
            <a:picLocks noGrp="1" noChangeAspect="1"/>
          </p:cNvPicPr>
          <p:nvPr>
            <p:ph idx="1"/>
          </p:nvPr>
        </p:nvPicPr>
        <p:blipFill>
          <a:blip r:embed="rId2"/>
          <a:stretch>
            <a:fillRect/>
          </a:stretch>
        </p:blipFill>
        <p:spPr>
          <a:xfrm>
            <a:off x="4668253" y="3177120"/>
            <a:ext cx="4286250" cy="2293144"/>
          </a:xfrm>
          <a:prstGeom prst="rect">
            <a:avLst/>
          </a:prstGeom>
        </p:spPr>
      </p:pic>
      <p:pic>
        <p:nvPicPr>
          <p:cNvPr id="7" name="Immagine 6">
            <a:extLst>
              <a:ext uri="{FF2B5EF4-FFF2-40B4-BE49-F238E27FC236}">
                <a16:creationId xmlns:a16="http://schemas.microsoft.com/office/drawing/2014/main" id="{ACF09B0A-CAF4-4027-93B0-F8F0A45D0929}"/>
              </a:ext>
            </a:extLst>
          </p:cNvPr>
          <p:cNvPicPr>
            <a:picLocks noChangeAspect="1"/>
          </p:cNvPicPr>
          <p:nvPr/>
        </p:nvPicPr>
        <p:blipFill>
          <a:blip r:embed="rId3"/>
          <a:stretch>
            <a:fillRect/>
          </a:stretch>
        </p:blipFill>
        <p:spPr>
          <a:xfrm>
            <a:off x="189498" y="3159260"/>
            <a:ext cx="4286250" cy="2328863"/>
          </a:xfrm>
          <a:prstGeom prst="rect">
            <a:avLst/>
          </a:prstGeom>
        </p:spPr>
      </p:pic>
      <p:pic>
        <p:nvPicPr>
          <p:cNvPr id="8" name="Immagine 7">
            <a:extLst>
              <a:ext uri="{FF2B5EF4-FFF2-40B4-BE49-F238E27FC236}">
                <a16:creationId xmlns:a16="http://schemas.microsoft.com/office/drawing/2014/main" id="{B8CFE2D2-D96C-4815-A36C-2BE6A9831E4F}"/>
              </a:ext>
            </a:extLst>
          </p:cNvPr>
          <p:cNvPicPr>
            <a:picLocks noChangeAspect="1"/>
          </p:cNvPicPr>
          <p:nvPr/>
        </p:nvPicPr>
        <p:blipFill>
          <a:blip r:embed="rId4"/>
          <a:stretch>
            <a:fillRect/>
          </a:stretch>
        </p:blipFill>
        <p:spPr>
          <a:xfrm>
            <a:off x="6516216" y="6000723"/>
            <a:ext cx="2144454" cy="146317"/>
          </a:xfrm>
          <a:prstGeom prst="rect">
            <a:avLst/>
          </a:prstGeom>
        </p:spPr>
      </p:pic>
      <p:sp>
        <p:nvSpPr>
          <p:cNvPr id="5" name="CasellaDiTesto 4">
            <a:extLst>
              <a:ext uri="{FF2B5EF4-FFF2-40B4-BE49-F238E27FC236}">
                <a16:creationId xmlns:a16="http://schemas.microsoft.com/office/drawing/2014/main" id="{EC1ACA1A-7003-4835-92AE-41FB7D0B58D9}"/>
              </a:ext>
            </a:extLst>
          </p:cNvPr>
          <p:cNvSpPr txBox="1"/>
          <p:nvPr/>
        </p:nvSpPr>
        <p:spPr>
          <a:xfrm>
            <a:off x="923836" y="1052736"/>
            <a:ext cx="7488833" cy="984885"/>
          </a:xfrm>
          <a:prstGeom prst="rect">
            <a:avLst/>
          </a:prstGeom>
          <a:noFill/>
        </p:spPr>
        <p:txBody>
          <a:bodyPr wrap="square" rtlCol="0">
            <a:spAutoFit/>
          </a:bodyPr>
          <a:lstStyle/>
          <a:p>
            <a:pPr>
              <a:spcAft>
                <a:spcPts val="600"/>
              </a:spcAft>
            </a:pPr>
            <a:r>
              <a:rPr lang="it-IT" sz="1600" dirty="0" err="1">
                <a:effectLst>
                  <a:outerShdw blurRad="38100" dist="38100" dir="2700000" algn="tl">
                    <a:srgbClr val="000000">
                      <a:alpha val="43137"/>
                    </a:srgbClr>
                  </a:outerShdw>
                </a:effectLst>
                <a:cs typeface="Arial" panose="020B0604020202020204" pitchFamily="34" charset="0"/>
              </a:rPr>
              <a:t>Effects</a:t>
            </a:r>
            <a:r>
              <a:rPr lang="it-IT" sz="1600" dirty="0">
                <a:effectLst>
                  <a:outerShdw blurRad="38100" dist="38100" dir="2700000" algn="tl">
                    <a:srgbClr val="000000">
                      <a:alpha val="43137"/>
                    </a:srgbClr>
                  </a:outerShdw>
                </a:effectLst>
                <a:cs typeface="Arial" panose="020B0604020202020204" pitchFamily="34" charset="0"/>
              </a:rPr>
              <a:t> of </a:t>
            </a:r>
            <a:r>
              <a:rPr lang="it-IT" sz="1600" dirty="0" err="1">
                <a:effectLst>
                  <a:outerShdw blurRad="38100" dist="38100" dir="2700000" algn="tl">
                    <a:srgbClr val="000000">
                      <a:alpha val="43137"/>
                    </a:srgbClr>
                  </a:outerShdw>
                </a:effectLst>
                <a:cs typeface="Arial" panose="020B0604020202020204" pitchFamily="34" charset="0"/>
              </a:rPr>
              <a:t>dietary</a:t>
            </a:r>
            <a:r>
              <a:rPr lang="it-IT" sz="1600" dirty="0">
                <a:effectLst>
                  <a:outerShdw blurRad="38100" dist="38100" dir="2700000" algn="tl">
                    <a:srgbClr val="000000">
                      <a:alpha val="43137"/>
                    </a:srgbClr>
                  </a:outerShdw>
                </a:effectLst>
                <a:cs typeface="Arial" panose="020B0604020202020204" pitchFamily="34" charset="0"/>
              </a:rPr>
              <a:t> treatment of 30 </a:t>
            </a:r>
            <a:r>
              <a:rPr lang="it-IT" sz="1600" dirty="0" err="1">
                <a:effectLst>
                  <a:outerShdw blurRad="38100" dist="38100" dir="2700000" algn="tl">
                    <a:srgbClr val="000000">
                      <a:alpha val="43137"/>
                    </a:srgbClr>
                  </a:outerShdw>
                </a:effectLst>
                <a:cs typeface="Arial" panose="020B0604020202020204" pitchFamily="34" charset="0"/>
              </a:rPr>
              <a:t>subjects</a:t>
            </a:r>
            <a:r>
              <a:rPr lang="it-IT" sz="1600" dirty="0">
                <a:effectLst>
                  <a:outerShdw blurRad="38100" dist="38100" dir="2700000" algn="tl">
                    <a:srgbClr val="000000">
                      <a:alpha val="43137"/>
                    </a:srgbClr>
                  </a:outerShdw>
                </a:effectLst>
                <a:cs typeface="Arial" panose="020B0604020202020204" pitchFamily="34" charset="0"/>
              </a:rPr>
              <a:t> with NASH </a:t>
            </a:r>
          </a:p>
          <a:p>
            <a:pPr>
              <a:spcAft>
                <a:spcPts val="600"/>
              </a:spcAft>
            </a:pPr>
            <a:r>
              <a:rPr lang="it-IT" sz="1600" dirty="0">
                <a:effectLst>
                  <a:outerShdw blurRad="38100" dist="38100" dir="2700000" algn="tl">
                    <a:srgbClr val="000000">
                      <a:alpha val="43137"/>
                    </a:srgbClr>
                  </a:outerShdw>
                </a:effectLst>
                <a:cs typeface="Arial" panose="020B0604020202020204" pitchFamily="34" charset="0"/>
              </a:rPr>
              <a:t>(</a:t>
            </a:r>
            <a:r>
              <a:rPr lang="it-IT" sz="1600" dirty="0" err="1">
                <a:effectLst>
                  <a:outerShdw blurRad="38100" dist="38100" dir="2700000" algn="tl">
                    <a:srgbClr val="000000">
                      <a:alpha val="43137"/>
                    </a:srgbClr>
                  </a:outerShdw>
                </a:effectLst>
                <a:cs typeface="Arial" panose="020B0604020202020204" pitchFamily="34" charset="0"/>
              </a:rPr>
              <a:t>mean</a:t>
            </a:r>
            <a:r>
              <a:rPr lang="it-IT" sz="1600" dirty="0">
                <a:effectLst>
                  <a:outerShdw blurRad="38100" dist="38100" dir="2700000" algn="tl">
                    <a:srgbClr val="000000">
                      <a:alpha val="43137"/>
                    </a:srgbClr>
                  </a:outerShdw>
                </a:effectLst>
                <a:cs typeface="Arial" panose="020B0604020202020204" pitchFamily="34" charset="0"/>
              </a:rPr>
              <a:t> </a:t>
            </a:r>
            <a:r>
              <a:rPr lang="it-IT" sz="1600" dirty="0" err="1">
                <a:effectLst>
                  <a:outerShdw blurRad="38100" dist="38100" dir="2700000" algn="tl">
                    <a:srgbClr val="000000">
                      <a:alpha val="43137"/>
                    </a:srgbClr>
                  </a:outerShdw>
                </a:effectLst>
                <a:cs typeface="Arial" panose="020B0604020202020204" pitchFamily="34" charset="0"/>
              </a:rPr>
              <a:t>weight</a:t>
            </a:r>
            <a:r>
              <a:rPr lang="it-IT" sz="1600" dirty="0">
                <a:effectLst>
                  <a:outerShdw blurRad="38100" dist="38100" dir="2700000" algn="tl">
                    <a:srgbClr val="000000">
                      <a:alpha val="43137"/>
                    </a:srgbClr>
                  </a:outerShdw>
                </a:effectLst>
                <a:cs typeface="Arial" panose="020B0604020202020204" pitchFamily="34" charset="0"/>
              </a:rPr>
              <a:t> </a:t>
            </a:r>
            <a:r>
              <a:rPr lang="it-IT" sz="1600" dirty="0" err="1">
                <a:effectLst>
                  <a:outerShdw blurRad="38100" dist="38100" dir="2700000" algn="tl">
                    <a:srgbClr val="000000">
                      <a:alpha val="43137"/>
                    </a:srgbClr>
                  </a:outerShdw>
                </a:effectLst>
                <a:cs typeface="Arial" panose="020B0604020202020204" pitchFamily="34" charset="0"/>
              </a:rPr>
              <a:t>loss</a:t>
            </a:r>
            <a:r>
              <a:rPr lang="it-IT" sz="1600" dirty="0">
                <a:effectLst>
                  <a:outerShdw blurRad="38100" dist="38100" dir="2700000" algn="tl">
                    <a:srgbClr val="000000">
                      <a:alpha val="43137"/>
                    </a:srgbClr>
                  </a:outerShdw>
                </a:effectLst>
                <a:cs typeface="Arial" panose="020B0604020202020204" pitchFamily="34" charset="0"/>
              </a:rPr>
              <a:t>= 9.3% of body </a:t>
            </a:r>
            <a:r>
              <a:rPr lang="it-IT" sz="1600" dirty="0" err="1">
                <a:effectLst>
                  <a:outerShdw blurRad="38100" dist="38100" dir="2700000" algn="tl">
                    <a:srgbClr val="000000">
                      <a:alpha val="43137"/>
                    </a:srgbClr>
                  </a:outerShdw>
                </a:effectLst>
                <a:cs typeface="Arial" panose="020B0604020202020204" pitchFamily="34" charset="0"/>
              </a:rPr>
              <a:t>weight</a:t>
            </a:r>
            <a:r>
              <a:rPr lang="it-IT" sz="1600" dirty="0">
                <a:effectLst>
                  <a:outerShdw blurRad="38100" dist="38100" dir="2700000" algn="tl">
                    <a:srgbClr val="000000">
                      <a:alpha val="43137"/>
                    </a:srgbClr>
                  </a:outerShdw>
                </a:effectLst>
                <a:cs typeface="Arial" panose="020B0604020202020204" pitchFamily="34" charset="0"/>
              </a:rPr>
              <a:t>)  </a:t>
            </a:r>
          </a:p>
          <a:p>
            <a:pPr>
              <a:spcAft>
                <a:spcPts val="600"/>
              </a:spcAft>
            </a:pPr>
            <a:r>
              <a:rPr lang="en-US" sz="1600" dirty="0">
                <a:effectLst>
                  <a:outerShdw blurRad="38100" dist="38100" dir="2700000" algn="tl">
                    <a:srgbClr val="000000">
                      <a:alpha val="43137"/>
                    </a:srgbClr>
                  </a:outerShdw>
                </a:effectLst>
                <a:cs typeface="Arial" panose="020B0604020202020204" pitchFamily="34" charset="0"/>
              </a:rPr>
              <a:t> </a:t>
            </a:r>
            <a:endParaRPr lang="it-IT" sz="1600" dirty="0">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419297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098" name="Picture 2" descr="An external file that holds a picture, illustration, etc.&#10;Object name is nihms-150161-f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01" y="332656"/>
            <a:ext cx="4248472" cy="2818153"/>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a:stretch>
            <a:fillRect/>
          </a:stretch>
        </p:blipFill>
        <p:spPr>
          <a:xfrm>
            <a:off x="539552" y="6335569"/>
            <a:ext cx="2957408" cy="189775"/>
          </a:xfrm>
          <a:prstGeom prst="rect">
            <a:avLst/>
          </a:prstGeom>
        </p:spPr>
      </p:pic>
      <p:pic>
        <p:nvPicPr>
          <p:cNvPr id="8" name="Immagine 7">
            <a:extLst>
              <a:ext uri="{FF2B5EF4-FFF2-40B4-BE49-F238E27FC236}">
                <a16:creationId xmlns:a16="http://schemas.microsoft.com/office/drawing/2014/main" id="{7D33D008-FCD5-4F6E-BE24-0B673AC60326}"/>
              </a:ext>
            </a:extLst>
          </p:cNvPr>
          <p:cNvPicPr>
            <a:picLocks noChangeAspect="1"/>
          </p:cNvPicPr>
          <p:nvPr/>
        </p:nvPicPr>
        <p:blipFill>
          <a:blip r:embed="rId5"/>
          <a:stretch>
            <a:fillRect/>
          </a:stretch>
        </p:blipFill>
        <p:spPr>
          <a:xfrm>
            <a:off x="4644008" y="2852937"/>
            <a:ext cx="4357409" cy="3861490"/>
          </a:xfrm>
          <a:prstGeom prst="rect">
            <a:avLst/>
          </a:prstGeom>
        </p:spPr>
      </p:pic>
      <p:sp>
        <p:nvSpPr>
          <p:cNvPr id="2" name="Freccia a destra 1"/>
          <p:cNvSpPr/>
          <p:nvPr/>
        </p:nvSpPr>
        <p:spPr>
          <a:xfrm>
            <a:off x="3923928" y="3645024"/>
            <a:ext cx="591545" cy="144016"/>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04315" y="3789040"/>
            <a:ext cx="3528392" cy="2308324"/>
          </a:xfrm>
          <a:prstGeom prst="rect">
            <a:avLst/>
          </a:prstGeom>
          <a:noFill/>
        </p:spPr>
        <p:txBody>
          <a:bodyPr wrap="square" rtlCol="0">
            <a:spAutoFit/>
          </a:bodyPr>
          <a:lstStyle/>
          <a:p>
            <a:endParaRPr lang="it-IT" dirty="0"/>
          </a:p>
          <a:p>
            <a:r>
              <a:rPr lang="it-IT" dirty="0"/>
              <a:t>EFFECTS OF 7%-10% WEIGHT REDUCTION ON LIVER HISTOLOGY:</a:t>
            </a:r>
          </a:p>
          <a:p>
            <a:endParaRPr lang="it-IT" dirty="0"/>
          </a:p>
          <a:p>
            <a:pPr marL="285750" indent="-285750">
              <a:buFont typeface="Arial" panose="020B0604020202020204" pitchFamily="34" charset="0"/>
              <a:buChar char="•"/>
            </a:pPr>
            <a:r>
              <a:rPr lang="it-IT" dirty="0" err="1"/>
              <a:t>Improvement</a:t>
            </a:r>
            <a:r>
              <a:rPr lang="it-IT" dirty="0"/>
              <a:t> of </a:t>
            </a:r>
            <a:r>
              <a:rPr lang="it-IT" dirty="0" err="1"/>
              <a:t>steatosis</a:t>
            </a:r>
            <a:endParaRPr lang="it-IT" dirty="0"/>
          </a:p>
          <a:p>
            <a:pPr marL="285750" indent="-285750">
              <a:buFont typeface="Arial" panose="020B0604020202020204" pitchFamily="34" charset="0"/>
              <a:buChar char="•"/>
            </a:pPr>
            <a:r>
              <a:rPr lang="it-IT" dirty="0"/>
              <a:t>No </a:t>
            </a:r>
            <a:r>
              <a:rPr lang="it-IT" dirty="0" err="1"/>
              <a:t>effect</a:t>
            </a:r>
            <a:r>
              <a:rPr lang="it-IT" dirty="0"/>
              <a:t> on </a:t>
            </a:r>
            <a:r>
              <a:rPr lang="it-IT" dirty="0" err="1"/>
              <a:t>fibrosis</a:t>
            </a:r>
            <a:endParaRPr lang="it-IT" dirty="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76308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60648"/>
            <a:ext cx="4488383" cy="16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24328" y="548680"/>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791269" y="3429000"/>
            <a:ext cx="3529013" cy="2339102"/>
          </a:xfrm>
          <a:prstGeom prst="rect">
            <a:avLst/>
          </a:prstGeom>
          <a:noFill/>
          <a:ln w="19050">
            <a:solidFill>
              <a:schemeClr val="accent1"/>
            </a:solidFill>
            <a:miter lim="800000"/>
            <a:headEnd/>
            <a:tailEnd/>
          </a:ln>
          <a:effec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defRPr/>
            </a:pPr>
            <a:r>
              <a:rPr lang="it-IT" altLang="it-IT" sz="1600" b="1"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rPr>
              <a:t>DIET</a:t>
            </a:r>
          </a:p>
          <a:p>
            <a:pPr algn="ctr" eaLnBrk="1" hangingPunct="1">
              <a:spcBef>
                <a:spcPct val="0"/>
              </a:spcBef>
              <a:buClrTx/>
              <a:buSzTx/>
              <a:buFontTx/>
              <a:buNone/>
              <a:defRPr/>
            </a:pPr>
            <a:endParaRPr lang="it-IT" altLang="it-IT" sz="1600"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endParaRPr>
          </a:p>
          <a:p>
            <a:pPr eaLnBrk="1" hangingPunct="1">
              <a:spcBef>
                <a:spcPct val="0"/>
              </a:spcBef>
              <a:buClrTx/>
              <a:buSzTx/>
              <a:buFontTx/>
              <a:buNone/>
              <a:defRPr/>
            </a:pPr>
            <a:r>
              <a:rPr lang="it-IT" altLang="it-IT" sz="1600" dirty="0" err="1">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rPr>
              <a:t>Recommendation</a:t>
            </a:r>
            <a:r>
              <a:rPr lang="it-IT" altLang="it-IT" sz="1600"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rPr>
              <a:t>:</a:t>
            </a:r>
          </a:p>
          <a:p>
            <a:pPr eaLnBrk="1" hangingPunct="1">
              <a:spcBef>
                <a:spcPct val="0"/>
              </a:spcBef>
              <a:buClrTx/>
              <a:buSzTx/>
              <a:buFontTx/>
              <a:buNone/>
              <a:defRPr/>
            </a:pPr>
            <a:r>
              <a:rPr lang="en-US" sz="1600" dirty="0"/>
              <a:t>A reduction of body weight of at least 3-5% is required to achieve improvement of </a:t>
            </a:r>
            <a:r>
              <a:rPr lang="en-US" sz="1600" dirty="0" err="1"/>
              <a:t>steatosis.Weight</a:t>
            </a:r>
            <a:r>
              <a:rPr lang="en-US" sz="1600" dirty="0"/>
              <a:t> reduction must be at least 10% to improve liver histology.</a:t>
            </a:r>
          </a:p>
          <a:p>
            <a:pPr eaLnBrk="1" hangingPunct="1">
              <a:spcBef>
                <a:spcPct val="0"/>
              </a:spcBef>
              <a:buClrTx/>
              <a:buSzTx/>
              <a:buFontTx/>
              <a:buNone/>
              <a:defRPr/>
            </a:pPr>
            <a:r>
              <a:rPr lang="en-US" sz="1600" dirty="0"/>
              <a:t> </a:t>
            </a:r>
            <a:r>
              <a:rPr lang="it-IT" sz="1200" dirty="0"/>
              <a:t>(</a:t>
            </a:r>
            <a:r>
              <a:rPr lang="it-IT" sz="1200" dirty="0" err="1"/>
              <a:t>Strength</a:t>
            </a:r>
            <a:r>
              <a:rPr lang="it-IT" sz="1200" dirty="0"/>
              <a:t> </a:t>
            </a:r>
            <a:r>
              <a:rPr lang="it-IT" sz="1800" dirty="0"/>
              <a:t>1</a:t>
            </a:r>
            <a:r>
              <a:rPr lang="it-IT" sz="1200" dirty="0"/>
              <a:t> , </a:t>
            </a:r>
            <a:r>
              <a:rPr lang="it-IT" sz="1200" dirty="0" err="1"/>
              <a:t>Evidence</a:t>
            </a:r>
            <a:r>
              <a:rPr lang="it-IT" sz="1200" dirty="0"/>
              <a:t> - B)</a:t>
            </a:r>
            <a:endParaRPr lang="it-IT" altLang="it-IT" sz="1200" dirty="0">
              <a:solidFill>
                <a:schemeClr val="bg1"/>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endParaRPr>
          </a:p>
        </p:txBody>
      </p:sp>
      <p:sp>
        <p:nvSpPr>
          <p:cNvPr id="7" name="Text Box 7"/>
          <p:cNvSpPr txBox="1">
            <a:spLocks noChangeArrowheads="1"/>
          </p:cNvSpPr>
          <p:nvPr/>
        </p:nvSpPr>
        <p:spPr bwMode="auto">
          <a:xfrm>
            <a:off x="4932040" y="3428999"/>
            <a:ext cx="3529013" cy="2339102"/>
          </a:xfrm>
          <a:prstGeom prst="rect">
            <a:avLst/>
          </a:prstGeom>
          <a:noFill/>
          <a:ln w="19050">
            <a:solidFill>
              <a:schemeClr val="accent1"/>
            </a:solidFill>
            <a:miter lim="800000"/>
            <a:headEnd/>
            <a:tailEnd/>
          </a:ln>
          <a:effec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defRPr/>
            </a:pPr>
            <a:r>
              <a:rPr lang="it-IT" altLang="it-IT" sz="1600" b="1"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rPr>
              <a:t>PHYSICAL EXERCISE</a:t>
            </a:r>
          </a:p>
          <a:p>
            <a:pPr algn="ctr" eaLnBrk="1" hangingPunct="1">
              <a:spcBef>
                <a:spcPct val="0"/>
              </a:spcBef>
              <a:buClrTx/>
              <a:buSzTx/>
              <a:buFontTx/>
              <a:buNone/>
              <a:defRPr/>
            </a:pPr>
            <a:endParaRPr lang="it-IT" altLang="it-IT" sz="1600"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endParaRPr>
          </a:p>
          <a:p>
            <a:pPr eaLnBrk="1" hangingPunct="1">
              <a:spcBef>
                <a:spcPct val="0"/>
              </a:spcBef>
              <a:buClrTx/>
              <a:buSzTx/>
              <a:buFontTx/>
              <a:buNone/>
              <a:defRPr/>
            </a:pPr>
            <a:r>
              <a:rPr lang="it-IT" altLang="it-IT" sz="1600" dirty="0" err="1">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rPr>
              <a:t>Recommendation</a:t>
            </a:r>
            <a:r>
              <a:rPr lang="it-IT" altLang="it-IT" sz="1600"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rPr>
              <a:t>:</a:t>
            </a:r>
          </a:p>
          <a:p>
            <a:pPr eaLnBrk="1" hangingPunct="1">
              <a:spcBef>
                <a:spcPct val="0"/>
              </a:spcBef>
              <a:buClrTx/>
              <a:buSzTx/>
              <a:buFontTx/>
              <a:buNone/>
              <a:defRPr/>
            </a:pPr>
            <a:r>
              <a:rPr lang="en-US" sz="1600" dirty="0"/>
              <a:t>Exercise alone in adults with NAFLD may reduce hepatic steatosis, but its ability to improve other aspects of the disease, particularly liver histology, remains to be demonstrated.</a:t>
            </a:r>
            <a:r>
              <a:rPr lang="it-IT" altLang="it-IT" sz="1600"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endParaRPr lang="it-IT" altLang="it-IT" sz="1600" dirty="0">
              <a:solidFill>
                <a:schemeClr val="bg1"/>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endParaRPr>
          </a:p>
          <a:p>
            <a:pPr eaLnBrk="1" hangingPunct="1">
              <a:spcBef>
                <a:spcPct val="0"/>
              </a:spcBef>
              <a:buClrTx/>
              <a:buSzTx/>
              <a:buFontTx/>
              <a:buNone/>
              <a:defRPr/>
            </a:pPr>
            <a:r>
              <a:rPr lang="it-IT" sz="1200" dirty="0"/>
              <a:t>(</a:t>
            </a:r>
            <a:r>
              <a:rPr lang="it-IT" sz="1200" dirty="0" err="1"/>
              <a:t>Strength</a:t>
            </a:r>
            <a:r>
              <a:rPr lang="it-IT" sz="1200" dirty="0"/>
              <a:t> </a:t>
            </a:r>
            <a:r>
              <a:rPr lang="it-IT" sz="1800" dirty="0"/>
              <a:t>1</a:t>
            </a:r>
            <a:r>
              <a:rPr lang="it-IT" sz="1200" dirty="0"/>
              <a:t> , </a:t>
            </a:r>
            <a:r>
              <a:rPr lang="it-IT" sz="1200" dirty="0" err="1"/>
              <a:t>Evidence</a:t>
            </a:r>
            <a:r>
              <a:rPr lang="it-IT" sz="1200" dirty="0"/>
              <a:t> - B)</a:t>
            </a:r>
            <a:endParaRPr lang="it-IT" altLang="it-IT" sz="1200" dirty="0">
              <a:solidFill>
                <a:schemeClr val="bg1"/>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404" y="1936731"/>
            <a:ext cx="2143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791269" y="2259171"/>
            <a:ext cx="7669784" cy="1107996"/>
          </a:xfrm>
          <a:prstGeom prst="rect">
            <a:avLst/>
          </a:prstGeom>
          <a:noFill/>
          <a:ln w="19050">
            <a:solidFill>
              <a:schemeClr val="accent1"/>
            </a:solidFill>
            <a:miter lim="800000"/>
            <a:headEnd/>
            <a:tailEnd/>
          </a:ln>
          <a:effectLst/>
        </p:spPr>
        <p:txBody>
          <a:bodyPr wrap="squar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defRPr/>
            </a:pPr>
            <a:r>
              <a:rPr lang="it-IT" altLang="it-IT" sz="1600" b="1"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rPr>
              <a:t>DIET AND PHYSICAL EXERCISE</a:t>
            </a:r>
          </a:p>
          <a:p>
            <a:pPr eaLnBrk="1" hangingPunct="1">
              <a:spcBef>
                <a:spcPct val="0"/>
              </a:spcBef>
              <a:buClrTx/>
              <a:buSzTx/>
              <a:buFontTx/>
              <a:buNone/>
              <a:defRPr/>
            </a:pPr>
            <a:endParaRPr lang="it-IT" altLang="it-IT" sz="1600" b="1" dirty="0">
              <a:solidFill>
                <a:srgbClr val="FFC000"/>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endParaRPr>
          </a:p>
          <a:p>
            <a:pPr eaLnBrk="1" hangingPunct="1">
              <a:spcBef>
                <a:spcPct val="0"/>
              </a:spcBef>
              <a:buClrTx/>
              <a:buSzTx/>
              <a:buFontTx/>
              <a:buNone/>
              <a:defRPr/>
            </a:pPr>
            <a:r>
              <a:rPr lang="en-US" sz="1600" dirty="0"/>
              <a:t>Weight loss achieved by diet and exercise reduces steatosis</a:t>
            </a:r>
            <a:br>
              <a:rPr lang="en-US" sz="1600" dirty="0"/>
            </a:br>
            <a:r>
              <a:rPr lang="en-US" sz="1600" dirty="0"/>
              <a:t>(Strength - </a:t>
            </a:r>
            <a:r>
              <a:rPr lang="en-US" sz="1800" dirty="0"/>
              <a:t>1</a:t>
            </a:r>
            <a:r>
              <a:rPr lang="en-US" sz="1600" dirty="0"/>
              <a:t>, Evidence - A)</a:t>
            </a:r>
            <a:endParaRPr lang="it-IT" altLang="it-IT" sz="1200" dirty="0">
              <a:solidFill>
                <a:schemeClr val="bg1"/>
              </a:solidFill>
              <a:effectLst>
                <a:outerShdw blurRad="38100" dist="38100" dir="2700000" algn="tl">
                  <a:srgbClr val="000000">
                    <a:alpha val="43137"/>
                  </a:srgbClr>
                </a:outerShdw>
              </a:effectLst>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332215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F6441BF-BCFE-4B1B-A92B-145A8C5DA315}"/>
              </a:ext>
            </a:extLst>
          </p:cNvPr>
          <p:cNvPicPr>
            <a:picLocks noChangeAspect="1"/>
          </p:cNvPicPr>
          <p:nvPr/>
        </p:nvPicPr>
        <p:blipFill>
          <a:blip r:embed="rId2"/>
          <a:stretch>
            <a:fillRect/>
          </a:stretch>
        </p:blipFill>
        <p:spPr>
          <a:xfrm>
            <a:off x="539665" y="2276872"/>
            <a:ext cx="5461804" cy="4336472"/>
          </a:xfrm>
          <a:prstGeom prst="rect">
            <a:avLst/>
          </a:prstGeom>
        </p:spPr>
      </p:pic>
      <p:pic>
        <p:nvPicPr>
          <p:cNvPr id="5" name="Immagine 4">
            <a:extLst>
              <a:ext uri="{FF2B5EF4-FFF2-40B4-BE49-F238E27FC236}">
                <a16:creationId xmlns:a16="http://schemas.microsoft.com/office/drawing/2014/main" id="{3CA68D8D-62B1-47EA-BF12-9CCBFAE7CB91}"/>
              </a:ext>
            </a:extLst>
          </p:cNvPr>
          <p:cNvPicPr>
            <a:picLocks noChangeAspect="1"/>
          </p:cNvPicPr>
          <p:nvPr/>
        </p:nvPicPr>
        <p:blipFill>
          <a:blip r:embed="rId3"/>
          <a:stretch>
            <a:fillRect/>
          </a:stretch>
        </p:blipFill>
        <p:spPr>
          <a:xfrm>
            <a:off x="1331640" y="502895"/>
            <a:ext cx="6773243" cy="749873"/>
          </a:xfrm>
          <a:prstGeom prst="rect">
            <a:avLst/>
          </a:prstGeom>
        </p:spPr>
      </p:pic>
      <p:pic>
        <p:nvPicPr>
          <p:cNvPr id="7" name="Immagine 6">
            <a:extLst>
              <a:ext uri="{FF2B5EF4-FFF2-40B4-BE49-F238E27FC236}">
                <a16:creationId xmlns:a16="http://schemas.microsoft.com/office/drawing/2014/main" id="{3CD1074A-DCF1-40D1-9539-7A004D737197}"/>
              </a:ext>
            </a:extLst>
          </p:cNvPr>
          <p:cNvPicPr>
            <a:picLocks noChangeAspect="1"/>
          </p:cNvPicPr>
          <p:nvPr/>
        </p:nvPicPr>
        <p:blipFill>
          <a:blip r:embed="rId4"/>
          <a:stretch>
            <a:fillRect/>
          </a:stretch>
        </p:blipFill>
        <p:spPr>
          <a:xfrm>
            <a:off x="6804248" y="1701573"/>
            <a:ext cx="2016224" cy="203006"/>
          </a:xfrm>
          <a:prstGeom prst="rect">
            <a:avLst/>
          </a:prstGeom>
        </p:spPr>
      </p:pic>
      <p:sp>
        <p:nvSpPr>
          <p:cNvPr id="8" name="Rettangolo 7">
            <a:extLst>
              <a:ext uri="{FF2B5EF4-FFF2-40B4-BE49-F238E27FC236}">
                <a16:creationId xmlns:a16="http://schemas.microsoft.com/office/drawing/2014/main" id="{025000B0-0365-49B3-9A2E-310FD11754AE}"/>
              </a:ext>
            </a:extLst>
          </p:cNvPr>
          <p:cNvSpPr/>
          <p:nvPr/>
        </p:nvSpPr>
        <p:spPr>
          <a:xfrm>
            <a:off x="1691680" y="1237477"/>
            <a:ext cx="6120680" cy="461665"/>
          </a:xfrm>
          <a:prstGeom prst="rect">
            <a:avLst/>
          </a:prstGeom>
        </p:spPr>
        <p:txBody>
          <a:bodyPr wrap="square">
            <a:spAutoFit/>
          </a:bodyPr>
          <a:lstStyle/>
          <a:p>
            <a:pPr lvl="0"/>
            <a:r>
              <a:rPr lang="it-IT" sz="1200" dirty="0"/>
              <a:t>Vilar-Gomez E, Martinez-Perez Y, </a:t>
            </a:r>
            <a:r>
              <a:rPr lang="it-IT" sz="1200" dirty="0" err="1"/>
              <a:t>Calzadilla-Bertot</a:t>
            </a:r>
            <a:r>
              <a:rPr lang="it-IT" sz="1200" dirty="0"/>
              <a:t> L, Torres-</a:t>
            </a:r>
            <a:r>
              <a:rPr lang="it-IT" sz="1200" dirty="0" err="1"/>
              <a:t>Gonzalez</a:t>
            </a:r>
            <a:r>
              <a:rPr lang="it-IT" sz="1200" dirty="0"/>
              <a:t> A, </a:t>
            </a:r>
            <a:r>
              <a:rPr lang="it-IT" sz="1200" dirty="0" err="1"/>
              <a:t>Gra-Oramas</a:t>
            </a:r>
            <a:r>
              <a:rPr lang="it-IT" sz="1200" dirty="0"/>
              <a:t> B, </a:t>
            </a:r>
            <a:r>
              <a:rPr lang="it-IT" sz="1200" dirty="0" err="1"/>
              <a:t>Gonzalez</a:t>
            </a:r>
            <a:r>
              <a:rPr lang="it-IT" sz="1200" dirty="0"/>
              <a:t>-Fabian L, Friedman SL, </a:t>
            </a:r>
            <a:r>
              <a:rPr lang="it-IT" sz="1200" dirty="0" err="1"/>
              <a:t>Diago</a:t>
            </a:r>
            <a:r>
              <a:rPr lang="it-IT" sz="1200" dirty="0"/>
              <a:t> M, Romero-Gomez M</a:t>
            </a:r>
          </a:p>
        </p:txBody>
      </p:sp>
    </p:spTree>
    <p:extLst>
      <p:ext uri="{BB962C8B-B14F-4D97-AF65-F5344CB8AC3E}">
        <p14:creationId xmlns:p14="http://schemas.microsoft.com/office/powerpoint/2010/main" val="123493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3">
            <a:extLst>
              <a:ext uri="{FF2B5EF4-FFF2-40B4-BE49-F238E27FC236}">
                <a16:creationId xmlns:a16="http://schemas.microsoft.com/office/drawing/2014/main" id="{AB8EBBDF-32D5-40FA-8F98-F5125BC51230}"/>
              </a:ext>
            </a:extLst>
          </p:cNvPr>
          <p:cNvPicPr>
            <a:picLocks noGrp="1" noChangeAspect="1"/>
          </p:cNvPicPr>
          <p:nvPr>
            <p:ph idx="1"/>
          </p:nvPr>
        </p:nvPicPr>
        <p:blipFill>
          <a:blip r:embed="rId2"/>
          <a:stretch>
            <a:fillRect/>
          </a:stretch>
        </p:blipFill>
        <p:spPr>
          <a:xfrm>
            <a:off x="2349068" y="1428623"/>
            <a:ext cx="4095140" cy="5024713"/>
          </a:xfrm>
          <a:prstGeom prst="rect">
            <a:avLst/>
          </a:prstGeom>
        </p:spPr>
      </p:pic>
      <p:sp>
        <p:nvSpPr>
          <p:cNvPr id="2" name="CasellaDiTesto 1">
            <a:extLst>
              <a:ext uri="{FF2B5EF4-FFF2-40B4-BE49-F238E27FC236}">
                <a16:creationId xmlns:a16="http://schemas.microsoft.com/office/drawing/2014/main" id="{58F97917-A694-4041-96A4-7A61DDB37667}"/>
              </a:ext>
            </a:extLst>
          </p:cNvPr>
          <p:cNvSpPr txBox="1"/>
          <p:nvPr/>
        </p:nvSpPr>
        <p:spPr>
          <a:xfrm>
            <a:off x="251520" y="836712"/>
            <a:ext cx="8280920" cy="369332"/>
          </a:xfrm>
          <a:prstGeom prst="rect">
            <a:avLst/>
          </a:prstGeom>
          <a:noFill/>
        </p:spPr>
        <p:txBody>
          <a:bodyPr wrap="square" rtlCol="0">
            <a:spAutoFit/>
          </a:bodyPr>
          <a:lstStyle/>
          <a:p>
            <a:pPr algn="ctr"/>
            <a:r>
              <a:rPr lang="it-IT" dirty="0" err="1">
                <a:solidFill>
                  <a:schemeClr val="bg1"/>
                </a:solidFill>
                <a:effectLst>
                  <a:outerShdw blurRad="38100" dist="38100" dir="2700000" algn="tl">
                    <a:srgbClr val="000000">
                      <a:alpha val="43137"/>
                    </a:srgbClr>
                  </a:outerShdw>
                </a:effectLst>
              </a:rPr>
              <a:t>Correlation</a:t>
            </a:r>
            <a:r>
              <a:rPr lang="it-IT" dirty="0">
                <a:solidFill>
                  <a:schemeClr val="bg1"/>
                </a:solidFill>
                <a:effectLst>
                  <a:outerShdw blurRad="38100" dist="38100" dir="2700000" algn="tl">
                    <a:srgbClr val="000000">
                      <a:alpha val="43137"/>
                    </a:srgbClr>
                  </a:outerShdw>
                </a:effectLst>
              </a:rPr>
              <a:t> </a:t>
            </a:r>
            <a:r>
              <a:rPr lang="it-IT" dirty="0" err="1">
                <a:solidFill>
                  <a:schemeClr val="bg1"/>
                </a:solidFill>
                <a:effectLst>
                  <a:outerShdw blurRad="38100" dist="38100" dir="2700000" algn="tl">
                    <a:srgbClr val="000000">
                      <a:alpha val="43137"/>
                    </a:srgbClr>
                  </a:outerShdw>
                </a:effectLst>
              </a:rPr>
              <a:t>between</a:t>
            </a:r>
            <a:r>
              <a:rPr lang="it-IT" dirty="0">
                <a:solidFill>
                  <a:schemeClr val="bg1"/>
                </a:solidFill>
                <a:effectLst>
                  <a:outerShdw blurRad="38100" dist="38100" dir="2700000" algn="tl">
                    <a:srgbClr val="000000">
                      <a:alpha val="43137"/>
                    </a:srgbClr>
                  </a:outerShdw>
                </a:effectLst>
              </a:rPr>
              <a:t> </a:t>
            </a:r>
            <a:r>
              <a:rPr lang="it-IT" dirty="0" err="1">
                <a:solidFill>
                  <a:schemeClr val="bg1"/>
                </a:solidFill>
                <a:effectLst>
                  <a:outerShdw blurRad="38100" dist="38100" dir="2700000" algn="tl">
                    <a:srgbClr val="000000">
                      <a:alpha val="43137"/>
                    </a:srgbClr>
                  </a:outerShdw>
                </a:effectLst>
              </a:rPr>
              <a:t>weight</a:t>
            </a:r>
            <a:r>
              <a:rPr lang="it-IT" dirty="0">
                <a:solidFill>
                  <a:schemeClr val="bg1"/>
                </a:solidFill>
                <a:effectLst>
                  <a:outerShdw blurRad="38100" dist="38100" dir="2700000" algn="tl">
                    <a:srgbClr val="000000">
                      <a:alpha val="43137"/>
                    </a:srgbClr>
                  </a:outerShdw>
                </a:effectLst>
              </a:rPr>
              <a:t> </a:t>
            </a:r>
            <a:r>
              <a:rPr lang="it-IT" dirty="0" err="1">
                <a:solidFill>
                  <a:schemeClr val="bg1"/>
                </a:solidFill>
                <a:effectLst>
                  <a:outerShdw blurRad="38100" dist="38100" dir="2700000" algn="tl">
                    <a:srgbClr val="000000">
                      <a:alpha val="43137"/>
                    </a:srgbClr>
                  </a:outerShdw>
                </a:effectLst>
              </a:rPr>
              <a:t>loss</a:t>
            </a:r>
            <a:r>
              <a:rPr lang="it-IT" dirty="0">
                <a:solidFill>
                  <a:schemeClr val="bg1"/>
                </a:solidFill>
                <a:effectLst>
                  <a:outerShdw blurRad="38100" dist="38100" dir="2700000" algn="tl">
                    <a:srgbClr val="000000">
                      <a:alpha val="43137"/>
                    </a:srgbClr>
                  </a:outerShdw>
                </a:effectLst>
              </a:rPr>
              <a:t> and </a:t>
            </a:r>
            <a:r>
              <a:rPr lang="it-IT" dirty="0" err="1">
                <a:solidFill>
                  <a:schemeClr val="bg1"/>
                </a:solidFill>
                <a:effectLst>
                  <a:outerShdw blurRad="38100" dist="38100" dir="2700000" algn="tl">
                    <a:srgbClr val="000000">
                      <a:alpha val="43137"/>
                    </a:srgbClr>
                  </a:outerShdw>
                </a:effectLst>
              </a:rPr>
              <a:t>changes</a:t>
            </a:r>
            <a:r>
              <a:rPr lang="it-IT" dirty="0">
                <a:solidFill>
                  <a:schemeClr val="bg1"/>
                </a:solidFill>
                <a:effectLst>
                  <a:outerShdw blurRad="38100" dist="38100" dir="2700000" algn="tl">
                    <a:srgbClr val="000000">
                      <a:alpha val="43137"/>
                    </a:srgbClr>
                  </a:outerShdw>
                </a:effectLst>
              </a:rPr>
              <a:t> in </a:t>
            </a:r>
            <a:r>
              <a:rPr lang="it-IT" dirty="0" err="1">
                <a:solidFill>
                  <a:schemeClr val="bg1"/>
                </a:solidFill>
                <a:effectLst>
                  <a:outerShdw blurRad="38100" dist="38100" dir="2700000" algn="tl">
                    <a:srgbClr val="000000">
                      <a:alpha val="43137"/>
                    </a:srgbClr>
                  </a:outerShdw>
                </a:effectLst>
              </a:rPr>
              <a:t>liver</a:t>
            </a:r>
            <a:r>
              <a:rPr lang="it-IT" dirty="0">
                <a:solidFill>
                  <a:schemeClr val="bg1"/>
                </a:solidFill>
                <a:effectLst>
                  <a:outerShdw blurRad="38100" dist="38100" dir="2700000" algn="tl">
                    <a:srgbClr val="000000">
                      <a:alpha val="43137"/>
                    </a:srgbClr>
                  </a:outerShdw>
                </a:effectLst>
              </a:rPr>
              <a:t> </a:t>
            </a:r>
            <a:r>
              <a:rPr lang="it-IT" dirty="0" err="1">
                <a:solidFill>
                  <a:schemeClr val="bg1"/>
                </a:solidFill>
                <a:effectLst>
                  <a:outerShdw blurRad="38100" dist="38100" dir="2700000" algn="tl">
                    <a:srgbClr val="000000">
                      <a:alpha val="43137"/>
                    </a:srgbClr>
                  </a:outerShdw>
                </a:effectLst>
              </a:rPr>
              <a:t>histology</a:t>
            </a:r>
            <a:endParaRPr lang="it-IT" dirty="0">
              <a:solidFill>
                <a:schemeClr val="bg1"/>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F3EAFD55-D96B-417C-B78E-8538C8C53164}"/>
              </a:ext>
            </a:extLst>
          </p:cNvPr>
          <p:cNvPicPr>
            <a:picLocks noChangeAspect="1"/>
          </p:cNvPicPr>
          <p:nvPr/>
        </p:nvPicPr>
        <p:blipFill>
          <a:blip r:embed="rId3"/>
          <a:stretch>
            <a:fillRect/>
          </a:stretch>
        </p:blipFill>
        <p:spPr>
          <a:xfrm>
            <a:off x="6660232" y="6453336"/>
            <a:ext cx="2017951" cy="201185"/>
          </a:xfrm>
          <a:prstGeom prst="rect">
            <a:avLst/>
          </a:prstGeom>
        </p:spPr>
      </p:pic>
    </p:spTree>
    <p:extLst>
      <p:ext uri="{BB962C8B-B14F-4D97-AF65-F5344CB8AC3E}">
        <p14:creationId xmlns:p14="http://schemas.microsoft.com/office/powerpoint/2010/main" val="77240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67F1243B-DFFD-4E62-9E19-5B3E3BEC177D}"/>
              </a:ext>
            </a:extLst>
          </p:cNvPr>
          <p:cNvPicPr>
            <a:picLocks noChangeAspect="1"/>
          </p:cNvPicPr>
          <p:nvPr/>
        </p:nvPicPr>
        <p:blipFill>
          <a:blip r:embed="rId2"/>
          <a:stretch>
            <a:fillRect/>
          </a:stretch>
        </p:blipFill>
        <p:spPr>
          <a:xfrm>
            <a:off x="1703143" y="1675227"/>
            <a:ext cx="5737712" cy="4394199"/>
          </a:xfrm>
          <a:prstGeom prst="rect">
            <a:avLst/>
          </a:prstGeom>
        </p:spPr>
      </p:pic>
      <p:sp>
        <p:nvSpPr>
          <p:cNvPr id="2" name="Titolo 1">
            <a:extLst>
              <a:ext uri="{FF2B5EF4-FFF2-40B4-BE49-F238E27FC236}">
                <a16:creationId xmlns:a16="http://schemas.microsoft.com/office/drawing/2014/main" id="{414E1A09-3FBB-4C70-9B68-F66BD9A8D5D9}"/>
              </a:ext>
            </a:extLst>
          </p:cNvPr>
          <p:cNvSpPr>
            <a:spLocks noGrp="1"/>
          </p:cNvSpPr>
          <p:nvPr>
            <p:ph type="title"/>
          </p:nvPr>
        </p:nvSpPr>
        <p:spPr>
          <a:xfrm>
            <a:off x="417399" y="643467"/>
            <a:ext cx="8408193" cy="744836"/>
          </a:xfrm>
        </p:spPr>
        <p:txBody>
          <a:bodyPr vert="horz" lIns="91440" tIns="45720" rIns="91440" bIns="45720" rtlCol="0" anchor="ctr">
            <a:normAutofit fontScale="90000"/>
          </a:bodyPr>
          <a:lstStyle/>
          <a:p>
            <a:pPr>
              <a:lnSpc>
                <a:spcPct val="90000"/>
              </a:lnSpc>
            </a:pPr>
            <a:r>
              <a:rPr lang="en-US" sz="2800" kern="1200" dirty="0">
                <a:solidFill>
                  <a:schemeClr val="bg1"/>
                </a:solidFill>
                <a:latin typeface="+mj-lt"/>
                <a:ea typeface="+mj-ea"/>
                <a:cs typeface="+mj-cs"/>
              </a:rPr>
              <a:t>Proportions of patients according to fibrosis changes in the different categories of weight loss  </a:t>
            </a:r>
          </a:p>
        </p:txBody>
      </p:sp>
      <p:pic>
        <p:nvPicPr>
          <p:cNvPr id="5" name="Immagine 4">
            <a:extLst>
              <a:ext uri="{FF2B5EF4-FFF2-40B4-BE49-F238E27FC236}">
                <a16:creationId xmlns:a16="http://schemas.microsoft.com/office/drawing/2014/main" id="{3BE6FB51-EC16-4430-B259-E4DAF999B301}"/>
              </a:ext>
            </a:extLst>
          </p:cNvPr>
          <p:cNvPicPr>
            <a:picLocks noChangeAspect="1"/>
          </p:cNvPicPr>
          <p:nvPr/>
        </p:nvPicPr>
        <p:blipFill>
          <a:blip r:embed="rId3"/>
          <a:stretch>
            <a:fillRect/>
          </a:stretch>
        </p:blipFill>
        <p:spPr>
          <a:xfrm>
            <a:off x="6588224" y="6255757"/>
            <a:ext cx="2017951" cy="201185"/>
          </a:xfrm>
          <a:prstGeom prst="rect">
            <a:avLst/>
          </a:prstGeom>
        </p:spPr>
      </p:pic>
    </p:spTree>
    <p:extLst>
      <p:ext uri="{BB962C8B-B14F-4D97-AF65-F5344CB8AC3E}">
        <p14:creationId xmlns:p14="http://schemas.microsoft.com/office/powerpoint/2010/main" val="255244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2" descr="The NASH Die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4690362" y="1855477"/>
            <a:ext cx="3971037" cy="3147046"/>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07DCA708-D748-404F-AEFD-4519DCB1468D}"/>
              </a:ext>
            </a:extLst>
          </p:cNvPr>
          <p:cNvPicPr>
            <a:picLocks noChangeAspect="1"/>
          </p:cNvPicPr>
          <p:nvPr/>
        </p:nvPicPr>
        <p:blipFill>
          <a:blip r:embed="rId3"/>
          <a:stretch>
            <a:fillRect/>
          </a:stretch>
        </p:blipFill>
        <p:spPr>
          <a:xfrm>
            <a:off x="482600" y="2193014"/>
            <a:ext cx="3971037" cy="2471970"/>
          </a:xfrm>
          <a:prstGeom prst="rect">
            <a:avLst/>
          </a:prstGeom>
        </p:spPr>
      </p:pic>
      <p:cxnSp>
        <p:nvCxnSpPr>
          <p:cNvPr id="142" name="Straight Connector 141">
            <a:extLst>
              <a:ext uri="{FF2B5EF4-FFF2-40B4-BE49-F238E27FC236}">
                <a16:creationId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62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68313" y="1341438"/>
            <a:ext cx="8229600" cy="4530725"/>
          </a:xfrm>
          <a:noFill/>
          <a:extLst>
            <a:ext uri="{909E8E84-426E-40DD-AFC4-6F175D3DCCD1}">
              <a14:hiddenFill xmlns:a14="http://schemas.microsoft.com/office/drawing/2010/main">
                <a:solidFill>
                  <a:srgbClr val="FFFFFF"/>
                </a:solidFill>
              </a14:hiddenFill>
            </a:ext>
          </a:extLst>
        </p:spPr>
        <p:txBody>
          <a:bodyPr/>
          <a:lstStyle/>
          <a:p>
            <a:r>
              <a:rPr lang="en-GB" altLang="it-IT" sz="2400">
                <a:effectLst/>
                <a:latin typeface="Comic Sans MS" panose="030F0702030302020204" pitchFamily="66" charset="0"/>
              </a:rPr>
              <a:t>Non-alcoholic fatty liver disease (NAFLD) is the most common and emerging chronic liver disease worldwide.</a:t>
            </a:r>
          </a:p>
          <a:p>
            <a:pPr>
              <a:buFont typeface="Wingdings" panose="05000000000000000000" pitchFamily="2" charset="2"/>
              <a:buNone/>
            </a:pPr>
            <a:r>
              <a:rPr lang="en-GB" altLang="it-IT" sz="2400">
                <a:effectLst/>
                <a:latin typeface="Comic Sans MS" panose="030F0702030302020204" pitchFamily="66" charset="0"/>
              </a:rPr>
              <a:t> </a:t>
            </a:r>
          </a:p>
          <a:p>
            <a:r>
              <a:rPr lang="en-GB" altLang="it-IT" sz="2400">
                <a:effectLst/>
                <a:latin typeface="Comic Sans MS" panose="030F0702030302020204" pitchFamily="66" charset="0"/>
              </a:rPr>
              <a:t>In the last decades, it reached epidemic proportions and the prevalence in the general population is ranging between 20-30% and  increases until 70-90% in patients with severe obesity or with type 2 diabetes.</a:t>
            </a:r>
          </a:p>
          <a:p>
            <a:endParaRPr lang="en-GB" altLang="it-IT" sz="2400">
              <a:effectLst/>
              <a:latin typeface="Comic Sans MS" panose="030F0702030302020204" pitchFamily="66" charset="0"/>
            </a:endParaRPr>
          </a:p>
          <a:p>
            <a:r>
              <a:rPr lang="en-GB" altLang="it-IT" sz="2400">
                <a:effectLst/>
                <a:latin typeface="Comic Sans MS" panose="030F0702030302020204" pitchFamily="66" charset="0"/>
              </a:rPr>
              <a:t>NAFLD has become a major challenge to healthcare systems as the consequence of the increasing rates of obesity worldwide.</a:t>
            </a:r>
            <a:r>
              <a:rPr lang="en-GB" altLang="it-IT" sz="2400">
                <a:effectLst/>
              </a:rPr>
              <a:t>  </a:t>
            </a:r>
          </a:p>
          <a:p>
            <a:endParaRPr lang="it-IT" altLang="it-IT" sz="2400">
              <a:effectLst/>
            </a:endParaRPr>
          </a:p>
        </p:txBody>
      </p:sp>
    </p:spTree>
    <p:extLst>
      <p:ext uri="{BB962C8B-B14F-4D97-AF65-F5344CB8AC3E}">
        <p14:creationId xmlns:p14="http://schemas.microsoft.com/office/powerpoint/2010/main" val="49061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4E186BD-D64C-423A-8489-55C3DCEF128E}"/>
              </a:ext>
            </a:extLst>
          </p:cNvPr>
          <p:cNvPicPr>
            <a:picLocks noChangeAspect="1"/>
          </p:cNvPicPr>
          <p:nvPr/>
        </p:nvPicPr>
        <p:blipFill>
          <a:blip r:embed="rId2"/>
          <a:stretch>
            <a:fillRect/>
          </a:stretch>
        </p:blipFill>
        <p:spPr>
          <a:xfrm>
            <a:off x="827584" y="66842"/>
            <a:ext cx="7499176" cy="1364393"/>
          </a:xfrm>
          <a:prstGeom prst="rect">
            <a:avLst/>
          </a:prstGeom>
        </p:spPr>
      </p:pic>
      <p:pic>
        <p:nvPicPr>
          <p:cNvPr id="9" name="Immagine 8">
            <a:extLst>
              <a:ext uri="{FF2B5EF4-FFF2-40B4-BE49-F238E27FC236}">
                <a16:creationId xmlns:a16="http://schemas.microsoft.com/office/drawing/2014/main" id="{57BC7E58-A947-4E09-A245-E93F30CE692A}"/>
              </a:ext>
            </a:extLst>
          </p:cNvPr>
          <p:cNvPicPr>
            <a:picLocks noChangeAspect="1"/>
          </p:cNvPicPr>
          <p:nvPr/>
        </p:nvPicPr>
        <p:blipFill>
          <a:blip r:embed="rId3"/>
          <a:stretch>
            <a:fillRect/>
          </a:stretch>
        </p:blipFill>
        <p:spPr>
          <a:xfrm>
            <a:off x="2339752" y="1469033"/>
            <a:ext cx="4187700" cy="201059"/>
          </a:xfrm>
          <a:prstGeom prst="rect">
            <a:avLst/>
          </a:prstGeom>
        </p:spPr>
      </p:pic>
      <p:sp>
        <p:nvSpPr>
          <p:cNvPr id="10" name="Rettangolo 9">
            <a:extLst>
              <a:ext uri="{FF2B5EF4-FFF2-40B4-BE49-F238E27FC236}">
                <a16:creationId xmlns:a16="http://schemas.microsoft.com/office/drawing/2014/main" id="{792F1ADB-4B0E-4F15-9347-ECA415DCDCDD}"/>
              </a:ext>
            </a:extLst>
          </p:cNvPr>
          <p:cNvSpPr/>
          <p:nvPr/>
        </p:nvSpPr>
        <p:spPr>
          <a:xfrm>
            <a:off x="1547664" y="1827820"/>
            <a:ext cx="4572000" cy="3215752"/>
          </a:xfrm>
          <a:prstGeom prst="rect">
            <a:avLst/>
          </a:prstGeom>
        </p:spPr>
        <p:txBody>
          <a:bodyPr>
            <a:spAutoFit/>
          </a:bodyPr>
          <a:lstStyle/>
          <a:p>
            <a:pPr>
              <a:lnSpc>
                <a:spcPct val="115000"/>
              </a:lnSpc>
              <a:spcAft>
                <a:spcPts val="1000"/>
              </a:spcAft>
            </a:pPr>
            <a:r>
              <a:rPr lang="en-GB" sz="1200" b="1" cap="all" dirty="0">
                <a:latin typeface="Calibri" panose="020F0502020204030204" pitchFamily="34" charset="0"/>
                <a:ea typeface="Calibri" panose="020F0502020204030204" pitchFamily="34" charset="0"/>
                <a:cs typeface="Times New Roman" panose="02020603050405020304" pitchFamily="18" charset="0"/>
              </a:rPr>
              <a:t>Med-Diet Questionnaire</a:t>
            </a:r>
            <a:endParaRPr lang="it-IT"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1 point for: </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olive oil (≥1 spoon/day. i.e. tablespoon of 10 gr of olive oil);</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fruit (≥1 serving/day);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vegetables or salad (≥1 serving/day);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both fruit (≥1 serving/day) and vegetables (≥1 serving/day);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legumes (≥2 servings/week);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fish (≥3 servings/week);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wine (≥1 glass/day, </a:t>
            </a:r>
            <a:r>
              <a:rPr lang="en-GB" sz="1200" dirty="0">
                <a:latin typeface="Calibri" panose="020F0502020204030204" pitchFamily="34" charset="0"/>
                <a:ea typeface="Calibri" panose="020F0502020204030204" pitchFamily="34" charset="0"/>
                <a:cs typeface="Calibri" panose="020F0502020204030204" pitchFamily="34" charset="0"/>
              </a:rPr>
              <a:t>≤</a:t>
            </a:r>
            <a:r>
              <a:rPr lang="en-GB" sz="1200" dirty="0">
                <a:latin typeface="Calibri" panose="020F0502020204030204" pitchFamily="34" charset="0"/>
                <a:ea typeface="Calibri" panose="020F0502020204030204" pitchFamily="34" charset="0"/>
                <a:cs typeface="Times New Roman" panose="02020603050405020304" pitchFamily="18" charset="0"/>
              </a:rPr>
              <a:t>20g for women and </a:t>
            </a:r>
            <a:r>
              <a:rPr lang="en-GB" sz="1200" dirty="0">
                <a:latin typeface="Calibri" panose="020F0502020204030204" pitchFamily="34" charset="0"/>
                <a:ea typeface="Calibri" panose="020F0502020204030204" pitchFamily="34" charset="0"/>
                <a:cs typeface="Calibri" panose="020F0502020204030204" pitchFamily="34" charset="0"/>
              </a:rPr>
              <a:t>≤</a:t>
            </a:r>
            <a:r>
              <a:rPr lang="en-GB" sz="1200" dirty="0">
                <a:latin typeface="Calibri" panose="020F0502020204030204" pitchFamily="34" charset="0"/>
                <a:ea typeface="Calibri" panose="020F0502020204030204" pitchFamily="34" charset="0"/>
                <a:cs typeface="Times New Roman" panose="02020603050405020304" pitchFamily="18" charset="0"/>
              </a:rPr>
              <a:t>30g for men, as for EASL position paper on NAFLD/NASH(29));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meat (&lt;1 serving/day);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romanLcParenBoth"/>
            </a:pPr>
            <a:r>
              <a:rPr lang="en-GB" sz="1200" dirty="0">
                <a:latin typeface="Calibri" panose="020F0502020204030204" pitchFamily="34" charset="0"/>
                <a:ea typeface="Calibri" panose="020F0502020204030204" pitchFamily="34" charset="0"/>
                <a:cs typeface="Times New Roman" panose="02020603050405020304" pitchFamily="18" charset="0"/>
              </a:rPr>
              <a:t>[both white bread (&lt;1/day) and rice (&lt;1/week)] or whole-grain bread (&gt;5/week).</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9B6B063A-7558-46B3-B193-A12B094C88B4}"/>
              </a:ext>
            </a:extLst>
          </p:cNvPr>
          <p:cNvSpPr txBox="1"/>
          <p:nvPr/>
        </p:nvSpPr>
        <p:spPr>
          <a:xfrm>
            <a:off x="1187624" y="5031020"/>
            <a:ext cx="7056784" cy="584775"/>
          </a:xfrm>
          <a:prstGeom prst="rect">
            <a:avLst/>
          </a:prstGeom>
          <a:noFill/>
        </p:spPr>
        <p:txBody>
          <a:bodyPr wrap="square" rtlCol="0">
            <a:spAutoFit/>
          </a:bodyPr>
          <a:lstStyle/>
          <a:p>
            <a:r>
              <a:rPr lang="en-US" sz="1600" dirty="0"/>
              <a:t>Med-Diet score: low (0-2), intermediate (3-6) and high adherence (7-9) points  </a:t>
            </a:r>
            <a:endParaRPr lang="it-IT" sz="1600" dirty="0"/>
          </a:p>
        </p:txBody>
      </p:sp>
      <p:sp>
        <p:nvSpPr>
          <p:cNvPr id="2" name="CasellaDiTesto 1"/>
          <p:cNvSpPr txBox="1"/>
          <p:nvPr/>
        </p:nvSpPr>
        <p:spPr>
          <a:xfrm>
            <a:off x="1187624" y="5733256"/>
            <a:ext cx="6910182" cy="369332"/>
          </a:xfrm>
          <a:prstGeom prst="rect">
            <a:avLst/>
          </a:prstGeom>
          <a:noFill/>
        </p:spPr>
        <p:txBody>
          <a:bodyPr wrap="square" rtlCol="0">
            <a:spAutoFit/>
          </a:bodyPr>
          <a:lstStyle/>
          <a:p>
            <a:r>
              <a:rPr lang="it-IT" dirty="0"/>
              <a:t>584 consecutive </a:t>
            </a:r>
            <a:r>
              <a:rPr lang="it-IT" dirty="0" err="1"/>
              <a:t>subjects</a:t>
            </a:r>
            <a:r>
              <a:rPr lang="it-IT" dirty="0"/>
              <a:t> with </a:t>
            </a:r>
            <a:r>
              <a:rPr lang="it-IT" dirty="0" err="1"/>
              <a:t>at</a:t>
            </a:r>
            <a:r>
              <a:rPr lang="it-IT" dirty="0"/>
              <a:t> </a:t>
            </a:r>
            <a:r>
              <a:rPr lang="it-IT" dirty="0" err="1"/>
              <a:t>least</a:t>
            </a:r>
            <a:r>
              <a:rPr lang="it-IT" dirty="0"/>
              <a:t> 1 CV </a:t>
            </a:r>
            <a:r>
              <a:rPr lang="it-IT" dirty="0" err="1"/>
              <a:t>risk</a:t>
            </a:r>
            <a:r>
              <a:rPr lang="it-IT" dirty="0"/>
              <a:t> </a:t>
            </a:r>
            <a:r>
              <a:rPr lang="it-IT" dirty="0" err="1"/>
              <a:t>factor</a:t>
            </a:r>
            <a:endParaRPr lang="it-IT" dirty="0"/>
          </a:p>
        </p:txBody>
      </p:sp>
    </p:spTree>
    <p:extLst>
      <p:ext uri="{BB962C8B-B14F-4D97-AF65-F5344CB8AC3E}">
        <p14:creationId xmlns:p14="http://schemas.microsoft.com/office/powerpoint/2010/main" val="261992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CA878E10-02E3-4B11-B499-102B77BF24A0}"/>
              </a:ext>
            </a:extLst>
          </p:cNvPr>
          <p:cNvGraphicFramePr>
            <a:graphicFrameLocks noGrp="1"/>
          </p:cNvGraphicFramePr>
          <p:nvPr>
            <p:ph idx="1"/>
            <p:extLst>
              <p:ext uri="{D42A27DB-BD31-4B8C-83A1-F6EECF244321}">
                <p14:modId xmlns:p14="http://schemas.microsoft.com/office/powerpoint/2010/main" val="2857605158"/>
              </p:ext>
            </p:extLst>
          </p:nvPr>
        </p:nvGraphicFramePr>
        <p:xfrm>
          <a:off x="1835696" y="1124744"/>
          <a:ext cx="5336094" cy="5148326"/>
        </p:xfrm>
        <a:graphic>
          <a:graphicData uri="http://schemas.openxmlformats.org/drawingml/2006/table">
            <a:tbl>
              <a:tblPr firstRow="1" firstCol="1" bandRow="1"/>
              <a:tblGrid>
                <a:gridCol w="1730111">
                  <a:extLst>
                    <a:ext uri="{9D8B030D-6E8A-4147-A177-3AD203B41FA5}">
                      <a16:colId xmlns:a16="http://schemas.microsoft.com/office/drawing/2014/main" val="4050803601"/>
                    </a:ext>
                  </a:extLst>
                </a:gridCol>
                <a:gridCol w="1001310">
                  <a:extLst>
                    <a:ext uri="{9D8B030D-6E8A-4147-A177-3AD203B41FA5}">
                      <a16:colId xmlns:a16="http://schemas.microsoft.com/office/drawing/2014/main" val="3909808692"/>
                    </a:ext>
                  </a:extLst>
                </a:gridCol>
                <a:gridCol w="1001310">
                  <a:extLst>
                    <a:ext uri="{9D8B030D-6E8A-4147-A177-3AD203B41FA5}">
                      <a16:colId xmlns:a16="http://schemas.microsoft.com/office/drawing/2014/main" val="3057709600"/>
                    </a:ext>
                  </a:extLst>
                </a:gridCol>
                <a:gridCol w="1001310">
                  <a:extLst>
                    <a:ext uri="{9D8B030D-6E8A-4147-A177-3AD203B41FA5}">
                      <a16:colId xmlns:a16="http://schemas.microsoft.com/office/drawing/2014/main" val="687074021"/>
                    </a:ext>
                  </a:extLst>
                </a:gridCol>
                <a:gridCol w="602053">
                  <a:extLst>
                    <a:ext uri="{9D8B030D-6E8A-4147-A177-3AD203B41FA5}">
                      <a16:colId xmlns:a16="http://schemas.microsoft.com/office/drawing/2014/main" val="1928719193"/>
                    </a:ext>
                  </a:extLst>
                </a:gridCol>
              </a:tblGrid>
              <a:tr h="609419">
                <a:tc>
                  <a:txBody>
                    <a:bodyPr/>
                    <a:lstStyle/>
                    <a:p>
                      <a:pPr algn="ctr">
                        <a:lnSpc>
                          <a:spcPct val="115000"/>
                        </a:lnSpc>
                        <a:spcAft>
                          <a:spcPts val="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 Adherence</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 points)</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(n=57)</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Intermediate Adherence</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points)</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(n=436)</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Adherence</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 points)</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(n=91)</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it-IT"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75687"/>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Age (years)</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51.7 ± 11.3</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56.4 ± 12.6</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57.7 ± 11.9</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*0.012</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799566359"/>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Waist circumference (cm)</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108.1 ± 13.2</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105.9 ± 12.5</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103.0 ± 11.4</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0.050</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*0.056</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extLst>
                  <a:ext uri="{0D108BD9-81ED-4DB2-BD59-A6C34878D82A}">
                    <a16:rowId xmlns:a16="http://schemas.microsoft.com/office/drawing/2014/main" val="3623256095"/>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Blood glucose </a:t>
                      </a:r>
                      <a:r>
                        <a:rPr lang="en-GB" sz="9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(mg/dl)</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108.2 ± 42.0</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105.0 ± 29.0</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100.2 ± 16.6</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0.248</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*0.347</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extLst>
                  <a:ext uri="{0D108BD9-81ED-4DB2-BD59-A6C34878D82A}">
                    <a16:rowId xmlns:a16="http://schemas.microsoft.com/office/drawing/2014/main" val="2599721163"/>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HOMA-IR</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3.7 (2.5-7.7)</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3.2 (2.2-5.2) </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 (1.9-4.8)</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0.052</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*0.020</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extLst>
                  <a:ext uri="{0D108BD9-81ED-4DB2-BD59-A6C34878D82A}">
                    <a16:rowId xmlns:a16="http://schemas.microsoft.com/office/drawing/2014/main" val="807636374"/>
                  </a:ext>
                </a:extLst>
              </a:tr>
              <a:tr h="304709">
                <a:tc>
                  <a:txBody>
                    <a:bodyPr/>
                    <a:lstStyle/>
                    <a:p>
                      <a:pPr algn="ctr">
                        <a:lnSpc>
                          <a:spcPct val="115000"/>
                        </a:lnSpc>
                        <a:spcAft>
                          <a:spcPts val="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cholesterol (mg/dl)</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206.0 ± 40.4</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199.9 ± 40.4</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196.2 ± 42.0</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0.389</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*0.511</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extLst>
                  <a:ext uri="{0D108BD9-81ED-4DB2-BD59-A6C34878D82A}">
                    <a16:rowId xmlns:a16="http://schemas.microsoft.com/office/drawing/2014/main" val="3909614389"/>
                  </a:ext>
                </a:extLst>
              </a:tr>
              <a:tr h="304709">
                <a:tc>
                  <a:txBody>
                    <a:bodyPr/>
                    <a:lstStyle/>
                    <a:p>
                      <a:pPr algn="ctr">
                        <a:lnSpc>
                          <a:spcPct val="115000"/>
                        </a:lnSpc>
                        <a:spcAft>
                          <a:spcPts val="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HDL cholesterol (mg/dl)</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46.6 ± 10.7</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49.7 ± 14.8</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49.1 ± 12.3</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0.307</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*0.943</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extLst>
                  <a:ext uri="{0D108BD9-81ED-4DB2-BD59-A6C34878D82A}">
                    <a16:rowId xmlns:a16="http://schemas.microsoft.com/office/drawing/2014/main" val="1352202544"/>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Triglycerides (mg/dl)</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158 (110/232)</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135 (99/184)</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120 (103/159)</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0.013</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*0.005</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extLst>
                  <a:ext uri="{0D108BD9-81ED-4DB2-BD59-A6C34878D82A}">
                    <a16:rowId xmlns:a16="http://schemas.microsoft.com/office/drawing/2014/main" val="3081058898"/>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a:t>
                      </a: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(IU/l)</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30 (21/40)</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26 (18/42)</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23 (17/31)</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0.043</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*0.012</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extLst>
                  <a:ext uri="{0D108BD9-81ED-4DB2-BD59-A6C34878D82A}">
                    <a16:rowId xmlns:a16="http://schemas.microsoft.com/office/drawing/2014/main" val="2692874173"/>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GGT</a:t>
                      </a: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(IU/l)</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29 (21/44)</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26 (18/42)</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23 (16/34)</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0.116</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*0.050</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extLst>
                  <a:ext uri="{0D108BD9-81ED-4DB2-BD59-A6C34878D82A}">
                    <a16:rowId xmlns:a16="http://schemas.microsoft.com/office/drawing/2014/main" val="2078029672"/>
                  </a:ext>
                </a:extLst>
              </a:tr>
              <a:tr h="304709">
                <a:tc>
                  <a:txBody>
                    <a:bodyPr/>
                    <a:lstStyle/>
                    <a:p>
                      <a:pPr algn="ctr">
                        <a:lnSpc>
                          <a:spcPct val="115000"/>
                        </a:lnSpc>
                        <a:spcAft>
                          <a:spcPts val="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Type 2 diabetes (%)</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26.3</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28.5</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20.9</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tc>
                  <a:txBody>
                    <a:bodyPr/>
                    <a:lstStyle/>
                    <a:p>
                      <a:pPr algn="ctr">
                        <a:lnSpc>
                          <a:spcPct val="115000"/>
                        </a:lnSpc>
                        <a:spcAft>
                          <a:spcPts val="0"/>
                        </a:spcAft>
                      </a:pPr>
                      <a:r>
                        <a:rPr lang="en-GB"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0.358</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*0.544</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solidFill>
                      <a:srgbClr val="C0C0C0"/>
                    </a:solidFill>
                  </a:tcPr>
                </a:tc>
                <a:extLst>
                  <a:ext uri="{0D108BD9-81ED-4DB2-BD59-A6C34878D82A}">
                    <a16:rowId xmlns:a16="http://schemas.microsoft.com/office/drawing/2014/main" val="3434556527"/>
                  </a:ext>
                </a:extLst>
              </a:tr>
              <a:tr h="304709">
                <a:tc>
                  <a:txBody>
                    <a:bodyPr/>
                    <a:lstStyle/>
                    <a:p>
                      <a:pPr algn="ctr">
                        <a:lnSpc>
                          <a:spcPct val="115000"/>
                        </a:lnSpc>
                        <a:spcAft>
                          <a:spcPts val="0"/>
                        </a:spcAf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Arterial hypertension (%)</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53.6</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58.9</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54.1</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0.578</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extLst>
                  <a:ext uri="{0D108BD9-81ED-4DB2-BD59-A6C34878D82A}">
                    <a16:rowId xmlns:a16="http://schemas.microsoft.com/office/drawing/2014/main" val="839819986"/>
                  </a:ext>
                </a:extLst>
              </a:tr>
              <a:tr h="304709">
                <a:tc>
                  <a:txBody>
                    <a:bodyPr/>
                    <a:lstStyle/>
                    <a:p>
                      <a:pPr algn="ctr">
                        <a:lnSpc>
                          <a:spcPct val="115000"/>
                        </a:lnSpc>
                        <a:spcAft>
                          <a:spcPts val="0"/>
                        </a:spcAft>
                      </a:pPr>
                      <a:r>
                        <a:rPr lang="en-GB" sz="1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Metabolic Syndrome</a:t>
                      </a: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it-IT"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63.2</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56.4</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46.4</a:t>
                      </a:r>
                      <a:endParaRPr lang="it-IT"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tc>
                  <a:txBody>
                    <a:bodyPr/>
                    <a:lstStyle/>
                    <a:p>
                      <a:pPr algn="ctr">
                        <a:lnSpc>
                          <a:spcPct val="115000"/>
                        </a:lnSpc>
                        <a:spcAft>
                          <a:spcPts val="0"/>
                        </a:spcAft>
                      </a:pPr>
                      <a:r>
                        <a:rPr lang="en-GB"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0.117</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*0.060</a:t>
                      </a:r>
                      <a:endParaRPr lang="it-IT"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a:noFill/>
                    </a:lnB>
                  </a:tcPr>
                </a:tc>
                <a:extLst>
                  <a:ext uri="{0D108BD9-81ED-4DB2-BD59-A6C34878D82A}">
                    <a16:rowId xmlns:a16="http://schemas.microsoft.com/office/drawing/2014/main" val="3552085466"/>
                  </a:ext>
                </a:extLst>
              </a:tr>
              <a:tr h="304709">
                <a:tc>
                  <a:txBody>
                    <a:bodyPr/>
                    <a:lstStyle/>
                    <a:p>
                      <a:pPr algn="ctr">
                        <a:lnSpc>
                          <a:spcPct val="115000"/>
                        </a:lnSpc>
                        <a:spcAft>
                          <a:spcPts val="0"/>
                        </a:spcAft>
                      </a:pPr>
                      <a:r>
                        <a:rPr lang="en-GB" sz="1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NAFLD </a:t>
                      </a:r>
                      <a:r>
                        <a:rPr lang="en-GB"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it-IT"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GB"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96.5</a:t>
                      </a:r>
                      <a:endParaRPr lang="it-IT"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GB"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83.3</a:t>
                      </a:r>
                      <a:endParaRPr lang="it-IT"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GB"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71.4</a:t>
                      </a:r>
                      <a:endParaRPr lang="it-IT"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GB" sz="1000"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GB"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&lt;0.001</a:t>
                      </a:r>
                      <a:endParaRPr lang="it-IT"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*&lt;0.001</a:t>
                      </a:r>
                      <a:endParaRPr lang="it-IT"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9" marR="42369"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401618341"/>
                  </a:ext>
                </a:extLst>
              </a:tr>
            </a:tbl>
          </a:graphicData>
        </a:graphic>
      </p:graphicFrame>
      <p:sp>
        <p:nvSpPr>
          <p:cNvPr id="2" name="CasellaDiTesto 1">
            <a:extLst>
              <a:ext uri="{FF2B5EF4-FFF2-40B4-BE49-F238E27FC236}">
                <a16:creationId xmlns:a16="http://schemas.microsoft.com/office/drawing/2014/main" id="{F3AC50A9-1FB9-4D78-9166-18F8BA30494C}"/>
              </a:ext>
            </a:extLst>
          </p:cNvPr>
          <p:cNvSpPr txBox="1"/>
          <p:nvPr/>
        </p:nvSpPr>
        <p:spPr>
          <a:xfrm>
            <a:off x="1835696" y="476672"/>
            <a:ext cx="5336094" cy="646331"/>
          </a:xfrm>
          <a:prstGeom prst="rect">
            <a:avLst/>
          </a:prstGeom>
          <a:noFill/>
        </p:spPr>
        <p:txBody>
          <a:bodyPr wrap="square" rtlCol="0">
            <a:spAutoFit/>
          </a:bodyPr>
          <a:lstStyle/>
          <a:p>
            <a:r>
              <a:rPr lang="it-IT" dirty="0" err="1">
                <a:solidFill>
                  <a:prstClr val="black"/>
                </a:solidFill>
              </a:rPr>
              <a:t>Clinical</a:t>
            </a:r>
            <a:r>
              <a:rPr lang="it-IT" dirty="0">
                <a:solidFill>
                  <a:prstClr val="black"/>
                </a:solidFill>
              </a:rPr>
              <a:t> and </a:t>
            </a:r>
            <a:r>
              <a:rPr lang="it-IT" dirty="0" err="1">
                <a:solidFill>
                  <a:prstClr val="black"/>
                </a:solidFill>
              </a:rPr>
              <a:t>biochemical</a:t>
            </a:r>
            <a:r>
              <a:rPr lang="it-IT" dirty="0">
                <a:solidFill>
                  <a:prstClr val="black"/>
                </a:solidFill>
              </a:rPr>
              <a:t> </a:t>
            </a:r>
            <a:r>
              <a:rPr lang="it-IT" dirty="0" err="1">
                <a:solidFill>
                  <a:prstClr val="black"/>
                </a:solidFill>
              </a:rPr>
              <a:t>features</a:t>
            </a:r>
            <a:r>
              <a:rPr lang="it-IT" dirty="0">
                <a:solidFill>
                  <a:prstClr val="black"/>
                </a:solidFill>
              </a:rPr>
              <a:t> of 584 </a:t>
            </a:r>
            <a:r>
              <a:rPr lang="it-IT" dirty="0" err="1">
                <a:solidFill>
                  <a:prstClr val="black"/>
                </a:solidFill>
              </a:rPr>
              <a:t>subjects</a:t>
            </a:r>
            <a:r>
              <a:rPr lang="it-IT" dirty="0">
                <a:solidFill>
                  <a:prstClr val="black"/>
                </a:solidFill>
              </a:rPr>
              <a:t> </a:t>
            </a:r>
            <a:r>
              <a:rPr lang="it-IT" dirty="0" err="1">
                <a:solidFill>
                  <a:prstClr val="black"/>
                </a:solidFill>
              </a:rPr>
              <a:t>according</a:t>
            </a:r>
            <a:r>
              <a:rPr lang="it-IT" dirty="0">
                <a:solidFill>
                  <a:prstClr val="black"/>
                </a:solidFill>
              </a:rPr>
              <a:t> to </a:t>
            </a:r>
            <a:r>
              <a:rPr lang="it-IT" dirty="0" err="1">
                <a:solidFill>
                  <a:prstClr val="black"/>
                </a:solidFill>
              </a:rPr>
              <a:t>adherence</a:t>
            </a:r>
            <a:r>
              <a:rPr lang="it-IT" dirty="0">
                <a:solidFill>
                  <a:prstClr val="black"/>
                </a:solidFill>
              </a:rPr>
              <a:t> to </a:t>
            </a:r>
            <a:r>
              <a:rPr lang="it-IT" dirty="0" err="1">
                <a:solidFill>
                  <a:prstClr val="black"/>
                </a:solidFill>
              </a:rPr>
              <a:t>Mediterranean</a:t>
            </a:r>
            <a:r>
              <a:rPr lang="it-IT" dirty="0">
                <a:solidFill>
                  <a:prstClr val="black"/>
                </a:solidFill>
              </a:rPr>
              <a:t> </a:t>
            </a:r>
            <a:r>
              <a:rPr lang="it-IT" dirty="0" err="1">
                <a:solidFill>
                  <a:prstClr val="black"/>
                </a:solidFill>
              </a:rPr>
              <a:t>Diet</a:t>
            </a:r>
            <a:endParaRPr lang="it-IT" dirty="0">
              <a:solidFill>
                <a:prstClr val="black"/>
              </a:solidFill>
            </a:endParaRPr>
          </a:p>
        </p:txBody>
      </p:sp>
      <p:pic>
        <p:nvPicPr>
          <p:cNvPr id="5" name="Immagine 4">
            <a:extLst>
              <a:ext uri="{FF2B5EF4-FFF2-40B4-BE49-F238E27FC236}">
                <a16:creationId xmlns:a16="http://schemas.microsoft.com/office/drawing/2014/main" id="{71C034B7-91E0-4861-8969-4E297FD49BF5}"/>
              </a:ext>
            </a:extLst>
          </p:cNvPr>
          <p:cNvPicPr>
            <a:picLocks noChangeAspect="1"/>
          </p:cNvPicPr>
          <p:nvPr/>
        </p:nvPicPr>
        <p:blipFill>
          <a:blip r:embed="rId2"/>
          <a:stretch>
            <a:fillRect/>
          </a:stretch>
        </p:blipFill>
        <p:spPr>
          <a:xfrm>
            <a:off x="4644008" y="6525344"/>
            <a:ext cx="4114898" cy="155971"/>
          </a:xfrm>
          <a:prstGeom prst="rect">
            <a:avLst/>
          </a:prstGeom>
        </p:spPr>
      </p:pic>
    </p:spTree>
    <p:extLst>
      <p:ext uri="{BB962C8B-B14F-4D97-AF65-F5344CB8AC3E}">
        <p14:creationId xmlns:p14="http://schemas.microsoft.com/office/powerpoint/2010/main" val="390479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290" y="1628800"/>
            <a:ext cx="7283435" cy="447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a:extLst>
              <a:ext uri="{FF2B5EF4-FFF2-40B4-BE49-F238E27FC236}">
                <a16:creationId xmlns:a16="http://schemas.microsoft.com/office/drawing/2014/main" id="{71C034B7-91E0-4861-8969-4E297FD49BF5}"/>
              </a:ext>
            </a:extLst>
          </p:cNvPr>
          <p:cNvPicPr>
            <a:picLocks noChangeAspect="1"/>
          </p:cNvPicPr>
          <p:nvPr/>
        </p:nvPicPr>
        <p:blipFill>
          <a:blip r:embed="rId3"/>
          <a:stretch>
            <a:fillRect/>
          </a:stretch>
        </p:blipFill>
        <p:spPr>
          <a:xfrm>
            <a:off x="4644008" y="6453336"/>
            <a:ext cx="4114898" cy="155971"/>
          </a:xfrm>
          <a:prstGeom prst="rect">
            <a:avLst/>
          </a:prstGeom>
        </p:spPr>
      </p:pic>
      <p:sp>
        <p:nvSpPr>
          <p:cNvPr id="2" name="CasellaDiTesto 1">
            <a:extLst>
              <a:ext uri="{FF2B5EF4-FFF2-40B4-BE49-F238E27FC236}">
                <a16:creationId xmlns:a16="http://schemas.microsoft.com/office/drawing/2014/main" id="{C99847CB-5988-42DB-84CE-7BF564E98801}"/>
              </a:ext>
            </a:extLst>
          </p:cNvPr>
          <p:cNvSpPr txBox="1"/>
          <p:nvPr/>
        </p:nvSpPr>
        <p:spPr>
          <a:xfrm>
            <a:off x="899592" y="1089855"/>
            <a:ext cx="7200800" cy="369332"/>
          </a:xfrm>
          <a:prstGeom prst="rect">
            <a:avLst/>
          </a:prstGeom>
          <a:noFill/>
        </p:spPr>
        <p:txBody>
          <a:bodyPr wrap="square" rtlCol="0">
            <a:spAutoFit/>
          </a:bodyPr>
          <a:lstStyle/>
          <a:p>
            <a:pPr algn="ctr"/>
            <a:r>
              <a:rPr lang="it-IT" dirty="0"/>
              <a:t>Multivariate </a:t>
            </a:r>
            <a:r>
              <a:rPr lang="it-IT" dirty="0" err="1"/>
              <a:t>analysis</a:t>
            </a:r>
            <a:r>
              <a:rPr lang="it-IT" dirty="0"/>
              <a:t> of </a:t>
            </a:r>
            <a:r>
              <a:rPr lang="it-IT" dirty="0" err="1"/>
              <a:t>factors</a:t>
            </a:r>
            <a:r>
              <a:rPr lang="it-IT" dirty="0"/>
              <a:t> </a:t>
            </a:r>
            <a:r>
              <a:rPr lang="it-IT" dirty="0" err="1"/>
              <a:t>independently</a:t>
            </a:r>
            <a:r>
              <a:rPr lang="it-IT" dirty="0"/>
              <a:t> </a:t>
            </a:r>
            <a:r>
              <a:rPr lang="it-IT" dirty="0" err="1"/>
              <a:t>associated</a:t>
            </a:r>
            <a:r>
              <a:rPr lang="it-IT" dirty="0"/>
              <a:t> with NAFLD</a:t>
            </a:r>
          </a:p>
        </p:txBody>
      </p:sp>
      <p:sp>
        <p:nvSpPr>
          <p:cNvPr id="3" name="Freccia a destra 2"/>
          <p:cNvSpPr/>
          <p:nvPr/>
        </p:nvSpPr>
        <p:spPr>
          <a:xfrm>
            <a:off x="395536" y="5445224"/>
            <a:ext cx="57606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211854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560" y="985966"/>
            <a:ext cx="6399213" cy="56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a:extLst>
              <a:ext uri="{FF2B5EF4-FFF2-40B4-BE49-F238E27FC236}">
                <a16:creationId xmlns:a16="http://schemas.microsoft.com/office/drawing/2014/main" id="{B0206AB2-47E2-44D9-B43B-526941C5C1B9}"/>
              </a:ext>
            </a:extLst>
          </p:cNvPr>
          <p:cNvPicPr>
            <a:picLocks noChangeAspect="1"/>
          </p:cNvPicPr>
          <p:nvPr/>
        </p:nvPicPr>
        <p:blipFill>
          <a:blip r:embed="rId3"/>
          <a:stretch>
            <a:fillRect/>
          </a:stretch>
        </p:blipFill>
        <p:spPr>
          <a:xfrm>
            <a:off x="4567167" y="6453336"/>
            <a:ext cx="4187700" cy="158730"/>
          </a:xfrm>
          <a:prstGeom prst="rect">
            <a:avLst/>
          </a:prstGeom>
        </p:spPr>
      </p:pic>
      <p:sp>
        <p:nvSpPr>
          <p:cNvPr id="3" name="Freccia a destra 2"/>
          <p:cNvSpPr/>
          <p:nvPr/>
        </p:nvSpPr>
        <p:spPr>
          <a:xfrm flipH="1">
            <a:off x="7766773" y="4437112"/>
            <a:ext cx="648072" cy="11772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 name="Rettangolo 3"/>
          <p:cNvSpPr/>
          <p:nvPr/>
        </p:nvSpPr>
        <p:spPr>
          <a:xfrm>
            <a:off x="1367560" y="260648"/>
            <a:ext cx="6133679" cy="646331"/>
          </a:xfrm>
          <a:prstGeom prst="rect">
            <a:avLst/>
          </a:prstGeom>
        </p:spPr>
        <p:txBody>
          <a:bodyPr wrap="square">
            <a:spAutoFit/>
          </a:bodyPr>
          <a:lstStyle/>
          <a:p>
            <a:r>
              <a:rPr lang="en-US" b="1" dirty="0">
                <a:latin typeface="TradeGothicLTStd-Bd2"/>
              </a:rPr>
              <a:t>Unadjusted and adjusted odd ratios of food intakes associated with the presence of NAFLD</a:t>
            </a:r>
            <a:endParaRPr lang="it-IT" dirty="0"/>
          </a:p>
        </p:txBody>
      </p:sp>
    </p:spTree>
    <p:extLst>
      <p:ext uri="{BB962C8B-B14F-4D97-AF65-F5344CB8AC3E}">
        <p14:creationId xmlns:p14="http://schemas.microsoft.com/office/powerpoint/2010/main" val="271339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523C6456-2E85-4C05-807E-81527D226E60}"/>
              </a:ext>
            </a:extLst>
          </p:cNvPr>
          <p:cNvGraphicFramePr>
            <a:graphicFrameLocks noGrp="1"/>
          </p:cNvGraphicFramePr>
          <p:nvPr>
            <p:ph idx="1"/>
          </p:nvPr>
        </p:nvGraphicFramePr>
        <p:xfrm>
          <a:off x="457200" y="2643981"/>
          <a:ext cx="8229600" cy="2299340"/>
        </p:xfrm>
        <a:graphic>
          <a:graphicData uri="http://schemas.openxmlformats.org/drawingml/2006/table">
            <a:tbl>
              <a:tblPr/>
              <a:tblGrid>
                <a:gridCol w="2931384">
                  <a:extLst>
                    <a:ext uri="{9D8B030D-6E8A-4147-A177-3AD203B41FA5}">
                      <a16:colId xmlns:a16="http://schemas.microsoft.com/office/drawing/2014/main" val="3164598712"/>
                    </a:ext>
                  </a:extLst>
                </a:gridCol>
                <a:gridCol w="1420429">
                  <a:extLst>
                    <a:ext uri="{9D8B030D-6E8A-4147-A177-3AD203B41FA5}">
                      <a16:colId xmlns:a16="http://schemas.microsoft.com/office/drawing/2014/main" val="1296844415"/>
                    </a:ext>
                  </a:extLst>
                </a:gridCol>
                <a:gridCol w="1183416">
                  <a:extLst>
                    <a:ext uri="{9D8B030D-6E8A-4147-A177-3AD203B41FA5}">
                      <a16:colId xmlns:a16="http://schemas.microsoft.com/office/drawing/2014/main" val="1118071445"/>
                    </a:ext>
                  </a:extLst>
                </a:gridCol>
                <a:gridCol w="1138977">
                  <a:extLst>
                    <a:ext uri="{9D8B030D-6E8A-4147-A177-3AD203B41FA5}">
                      <a16:colId xmlns:a16="http://schemas.microsoft.com/office/drawing/2014/main" val="170836101"/>
                    </a:ext>
                  </a:extLst>
                </a:gridCol>
                <a:gridCol w="1555394">
                  <a:extLst>
                    <a:ext uri="{9D8B030D-6E8A-4147-A177-3AD203B41FA5}">
                      <a16:colId xmlns:a16="http://schemas.microsoft.com/office/drawing/2014/main" val="2356343596"/>
                    </a:ext>
                  </a:extLst>
                </a:gridCol>
              </a:tblGrid>
              <a:tr h="0">
                <a:tc>
                  <a:txBody>
                    <a:bodyPr/>
                    <a:lstStyle/>
                    <a:p>
                      <a:pPr marL="38100" marR="38100">
                        <a:lnSpc>
                          <a:spcPts val="1600"/>
                        </a:lnSpc>
                        <a:spcAft>
                          <a:spcPts val="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it-IT"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marL="38100" marR="38100" algn="ctr">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marL="38100" marR="38100" algn="ctr">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Odd Ratio</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gridSpan="2">
                  <a:txBody>
                    <a:bodyPr/>
                    <a:lstStyle/>
                    <a:p>
                      <a:pPr marL="38100" marR="38100" algn="ctr">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95% Confidence Intervals</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hMerge="1">
                  <a:txBody>
                    <a:bodyPr/>
                    <a:lstStyle/>
                    <a:p>
                      <a:endParaRPr lang="it-IT"/>
                    </a:p>
                  </a:txBody>
                  <a:tcPr/>
                </a:tc>
                <a:extLst>
                  <a:ext uri="{0D108BD9-81ED-4DB2-BD59-A6C34878D82A}">
                    <a16:rowId xmlns:a16="http://schemas.microsoft.com/office/drawing/2014/main" val="3114980389"/>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Female Sex</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0.855</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1.060</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0.567</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1.982</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29639750"/>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Age (</a:t>
                      </a:r>
                      <a:r>
                        <a:rPr lang="en-GB"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continuous</a:t>
                      </a: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0.025</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1.035</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1.004</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1.067</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extLst>
                  <a:ext uri="{0D108BD9-81ED-4DB2-BD59-A6C34878D82A}">
                    <a16:rowId xmlns:a16="http://schemas.microsoft.com/office/drawing/2014/main" val="1968674551"/>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High waist circumference (&gt;102 for men and &gt;88 cm for women)</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&lt;0.001</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7.855</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2.809</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21.964</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94679908"/>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Hypertriglyceridemia (triglycerides ≥150 mg/dl)</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0.011</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2.152</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1.196</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3.872</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extLst>
                  <a:ext uri="{0D108BD9-81ED-4DB2-BD59-A6C34878D82A}">
                    <a16:rowId xmlns:a16="http://schemas.microsoft.com/office/drawing/2014/main" val="1546555379"/>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Arterial hypertension</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0.535</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0.818</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0.434</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1.542</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84665944"/>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Statin use</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0.167</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0.629</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0.326</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1.214</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extLst>
                  <a:ext uri="{0D108BD9-81ED-4DB2-BD59-A6C34878D82A}">
                    <a16:rowId xmlns:a16="http://schemas.microsoft.com/office/drawing/2014/main" val="3465521514"/>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Log(ALT)</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0.002</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2.549</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1.397</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4.649</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07631502"/>
                  </a:ext>
                </a:extLst>
              </a:tr>
              <a:tr h="0">
                <a:tc>
                  <a:txBody>
                    <a:bodyPr/>
                    <a:lstStyle/>
                    <a:p>
                      <a:pPr marL="38100" marR="38100">
                        <a:lnSpc>
                          <a:spcPts val="16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Previous MACCE</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0.394</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1.705</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0.500</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tc>
                  <a:txBody>
                    <a:bodyPr/>
                    <a:lstStyle/>
                    <a:p>
                      <a:pPr marL="38100" marR="38100" algn="ctr">
                        <a:lnSpc>
                          <a:spcPts val="1600"/>
                        </a:lnSpc>
                        <a:spcAft>
                          <a:spcPts val="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5.814</a:t>
                      </a:r>
                      <a:endParaRPr lang="it-IT"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CCCCC"/>
                    </a:solidFill>
                  </a:tcPr>
                </a:tc>
                <a:extLst>
                  <a:ext uri="{0D108BD9-81ED-4DB2-BD59-A6C34878D82A}">
                    <a16:rowId xmlns:a16="http://schemas.microsoft.com/office/drawing/2014/main" val="3295194730"/>
                  </a:ext>
                </a:extLst>
              </a:tr>
              <a:tr h="0">
                <a:tc>
                  <a:txBody>
                    <a:bodyPr/>
                    <a:lstStyle/>
                    <a:p>
                      <a:pPr marL="38100" marR="38100">
                        <a:lnSpc>
                          <a:spcPts val="16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Med-Diet score (for each point)</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it-IT"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0.018</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it-IT"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0.801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it-IT"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0.667</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it-IT"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0.962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1569"/>
                  </a:ext>
                </a:extLst>
              </a:tr>
            </a:tbl>
          </a:graphicData>
        </a:graphic>
      </p:graphicFrame>
      <p:sp>
        <p:nvSpPr>
          <p:cNvPr id="5" name="CasellaDiTesto 4">
            <a:extLst>
              <a:ext uri="{FF2B5EF4-FFF2-40B4-BE49-F238E27FC236}">
                <a16:creationId xmlns:a16="http://schemas.microsoft.com/office/drawing/2014/main" id="{0CD42644-77D1-4A5A-8FD5-92DD2EF06063}"/>
              </a:ext>
            </a:extLst>
          </p:cNvPr>
          <p:cNvSpPr txBox="1"/>
          <p:nvPr/>
        </p:nvSpPr>
        <p:spPr>
          <a:xfrm>
            <a:off x="539552" y="1484784"/>
            <a:ext cx="8229600" cy="646331"/>
          </a:xfrm>
          <a:prstGeom prst="rect">
            <a:avLst/>
          </a:prstGeom>
          <a:noFill/>
        </p:spPr>
        <p:txBody>
          <a:bodyPr wrap="square" rtlCol="0">
            <a:spAutoFit/>
          </a:bodyPr>
          <a:lstStyle/>
          <a:p>
            <a:r>
              <a:rPr lang="en-GB" dirty="0">
                <a:solidFill>
                  <a:srgbClr val="000000"/>
                </a:solidFill>
                <a:ea typeface="Calibri" panose="020F0502020204030204" pitchFamily="34" charset="0"/>
              </a:rPr>
              <a:t>Multivariable logistic regression analysis exploring factors associated to </a:t>
            </a:r>
            <a:r>
              <a:rPr lang="en-GB" dirty="0">
                <a:solidFill>
                  <a:srgbClr val="FF0000"/>
                </a:solidFill>
                <a:ea typeface="Calibri" panose="020F0502020204030204" pitchFamily="34" charset="0"/>
              </a:rPr>
              <a:t>insulin resistance</a:t>
            </a:r>
            <a:r>
              <a:rPr lang="en-GB" dirty="0">
                <a:solidFill>
                  <a:srgbClr val="000000"/>
                </a:solidFill>
                <a:ea typeface="Calibri" panose="020F0502020204030204" pitchFamily="34" charset="0"/>
              </a:rPr>
              <a:t> (75</a:t>
            </a:r>
            <a:r>
              <a:rPr lang="en-GB" baseline="30000" dirty="0">
                <a:solidFill>
                  <a:srgbClr val="000000"/>
                </a:solidFill>
                <a:ea typeface="Calibri" panose="020F0502020204030204" pitchFamily="34" charset="0"/>
              </a:rPr>
              <a:t>th</a:t>
            </a:r>
            <a:r>
              <a:rPr lang="en-GB" dirty="0">
                <a:solidFill>
                  <a:srgbClr val="000000"/>
                </a:solidFill>
                <a:ea typeface="Calibri" panose="020F0502020204030204" pitchFamily="34" charset="0"/>
              </a:rPr>
              <a:t> percentile of HOMA-IR, ≥3.8) in 334 non-diabetic patients with NAFLD</a:t>
            </a:r>
            <a:endParaRPr lang="it-IT" dirty="0">
              <a:solidFill>
                <a:prstClr val="black"/>
              </a:solidFill>
            </a:endParaRPr>
          </a:p>
        </p:txBody>
      </p:sp>
    </p:spTree>
    <p:extLst>
      <p:ext uri="{BB962C8B-B14F-4D97-AF65-F5344CB8AC3E}">
        <p14:creationId xmlns:p14="http://schemas.microsoft.com/office/powerpoint/2010/main" val="33253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2099403" y="209927"/>
            <a:ext cx="5593265" cy="1173773"/>
          </a:xfrm>
          <a:prstGeom prst="rect">
            <a:avLst/>
          </a:prstGeom>
        </p:spPr>
      </p:pic>
      <p:pic>
        <p:nvPicPr>
          <p:cNvPr id="6" name="Immagine 5"/>
          <p:cNvPicPr>
            <a:picLocks noChangeAspect="1"/>
          </p:cNvPicPr>
          <p:nvPr/>
        </p:nvPicPr>
        <p:blipFill>
          <a:blip r:embed="rId3"/>
          <a:stretch>
            <a:fillRect/>
          </a:stretch>
        </p:blipFill>
        <p:spPr>
          <a:xfrm>
            <a:off x="6876256" y="1662868"/>
            <a:ext cx="1632825" cy="209300"/>
          </a:xfrm>
          <a:prstGeom prst="rect">
            <a:avLst/>
          </a:prstGeom>
        </p:spPr>
      </p:pic>
      <p:pic>
        <p:nvPicPr>
          <p:cNvPr id="7" name="Immagine 6"/>
          <p:cNvPicPr>
            <a:picLocks noChangeAspect="1"/>
          </p:cNvPicPr>
          <p:nvPr/>
        </p:nvPicPr>
        <p:blipFill>
          <a:blip r:embed="rId4"/>
          <a:stretch>
            <a:fillRect/>
          </a:stretch>
        </p:blipFill>
        <p:spPr>
          <a:xfrm>
            <a:off x="2039453" y="1982829"/>
            <a:ext cx="5653215" cy="3324390"/>
          </a:xfrm>
          <a:prstGeom prst="rect">
            <a:avLst/>
          </a:prstGeom>
        </p:spPr>
      </p:pic>
      <p:pic>
        <p:nvPicPr>
          <p:cNvPr id="9" name="Immagine 8"/>
          <p:cNvPicPr>
            <a:picLocks noChangeAspect="1"/>
          </p:cNvPicPr>
          <p:nvPr/>
        </p:nvPicPr>
        <p:blipFill>
          <a:blip r:embed="rId5"/>
          <a:stretch>
            <a:fillRect/>
          </a:stretch>
        </p:blipFill>
        <p:spPr>
          <a:xfrm>
            <a:off x="683568" y="5417880"/>
            <a:ext cx="8023031" cy="1225402"/>
          </a:xfrm>
          <a:prstGeom prst="rect">
            <a:avLst/>
          </a:prstGeom>
        </p:spPr>
      </p:pic>
    </p:spTree>
    <p:extLst>
      <p:ext uri="{BB962C8B-B14F-4D97-AF65-F5344CB8AC3E}">
        <p14:creationId xmlns:p14="http://schemas.microsoft.com/office/powerpoint/2010/main" val="142617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2918994" y="2987773"/>
            <a:ext cx="2619375" cy="1743075"/>
          </a:xfrm>
          <a:prstGeom prst="rect">
            <a:avLst/>
          </a:prstGeom>
        </p:spPr>
      </p:pic>
      <p:pic>
        <p:nvPicPr>
          <p:cNvPr id="5" name="Segnaposto contenuto 4"/>
          <p:cNvPicPr>
            <a:picLocks noGrp="1" noChangeAspect="1"/>
          </p:cNvPicPr>
          <p:nvPr>
            <p:ph idx="1"/>
          </p:nvPr>
        </p:nvPicPr>
        <p:blipFill>
          <a:blip r:embed="rId3"/>
          <a:stretch>
            <a:fillRect/>
          </a:stretch>
        </p:blipFill>
        <p:spPr>
          <a:xfrm>
            <a:off x="5931217" y="5013176"/>
            <a:ext cx="3016131" cy="1765855"/>
          </a:xfrm>
          <a:prstGeom prst="rect">
            <a:avLst/>
          </a:prstGeom>
        </p:spPr>
      </p:pic>
      <p:pic>
        <p:nvPicPr>
          <p:cNvPr id="6" name="Immagine 5"/>
          <p:cNvPicPr>
            <a:picLocks noChangeAspect="1"/>
          </p:cNvPicPr>
          <p:nvPr/>
        </p:nvPicPr>
        <p:blipFill>
          <a:blip r:embed="rId4"/>
          <a:stretch>
            <a:fillRect/>
          </a:stretch>
        </p:blipFill>
        <p:spPr>
          <a:xfrm>
            <a:off x="251520" y="4948692"/>
            <a:ext cx="2533650" cy="1809750"/>
          </a:xfrm>
          <a:prstGeom prst="rect">
            <a:avLst/>
          </a:prstGeom>
        </p:spPr>
      </p:pic>
      <p:pic>
        <p:nvPicPr>
          <p:cNvPr id="7" name="Immagine 6"/>
          <p:cNvPicPr>
            <a:picLocks noChangeAspect="1"/>
          </p:cNvPicPr>
          <p:nvPr/>
        </p:nvPicPr>
        <p:blipFill>
          <a:blip r:embed="rId5"/>
          <a:stretch>
            <a:fillRect/>
          </a:stretch>
        </p:blipFill>
        <p:spPr>
          <a:xfrm>
            <a:off x="3430456" y="888126"/>
            <a:ext cx="2343150" cy="1952625"/>
          </a:xfrm>
          <a:prstGeom prst="rect">
            <a:avLst/>
          </a:prstGeom>
        </p:spPr>
      </p:pic>
      <p:pic>
        <p:nvPicPr>
          <p:cNvPr id="8" name="Immagine 7"/>
          <p:cNvPicPr>
            <a:picLocks noChangeAspect="1"/>
          </p:cNvPicPr>
          <p:nvPr/>
        </p:nvPicPr>
        <p:blipFill>
          <a:blip r:embed="rId6"/>
          <a:stretch>
            <a:fillRect/>
          </a:stretch>
        </p:blipFill>
        <p:spPr>
          <a:xfrm>
            <a:off x="308547" y="2835373"/>
            <a:ext cx="2419350" cy="1895475"/>
          </a:xfrm>
          <a:prstGeom prst="rect">
            <a:avLst/>
          </a:prstGeom>
        </p:spPr>
      </p:pic>
      <p:pic>
        <p:nvPicPr>
          <p:cNvPr id="9" name="Immagine 8"/>
          <p:cNvPicPr>
            <a:picLocks noChangeAspect="1"/>
          </p:cNvPicPr>
          <p:nvPr/>
        </p:nvPicPr>
        <p:blipFill>
          <a:blip r:embed="rId7"/>
          <a:stretch>
            <a:fillRect/>
          </a:stretch>
        </p:blipFill>
        <p:spPr>
          <a:xfrm>
            <a:off x="402377" y="476672"/>
            <a:ext cx="2619375" cy="1743075"/>
          </a:xfrm>
          <a:prstGeom prst="rect">
            <a:avLst/>
          </a:prstGeom>
        </p:spPr>
      </p:pic>
      <p:pic>
        <p:nvPicPr>
          <p:cNvPr id="11" name="Immagine 10"/>
          <p:cNvPicPr>
            <a:picLocks noChangeAspect="1"/>
          </p:cNvPicPr>
          <p:nvPr/>
        </p:nvPicPr>
        <p:blipFill>
          <a:blip r:embed="rId8"/>
          <a:stretch>
            <a:fillRect/>
          </a:stretch>
        </p:blipFill>
        <p:spPr>
          <a:xfrm>
            <a:off x="3011356" y="5024892"/>
            <a:ext cx="2762250" cy="1657350"/>
          </a:xfrm>
          <a:prstGeom prst="rect">
            <a:avLst/>
          </a:prstGeom>
        </p:spPr>
      </p:pic>
      <p:pic>
        <p:nvPicPr>
          <p:cNvPr id="12" name="Immagine 11"/>
          <p:cNvPicPr>
            <a:picLocks noChangeAspect="1"/>
          </p:cNvPicPr>
          <p:nvPr/>
        </p:nvPicPr>
        <p:blipFill>
          <a:blip r:embed="rId9"/>
          <a:stretch>
            <a:fillRect/>
          </a:stretch>
        </p:blipFill>
        <p:spPr>
          <a:xfrm>
            <a:off x="6660232" y="476672"/>
            <a:ext cx="1924050" cy="2381250"/>
          </a:xfrm>
          <a:prstGeom prst="rect">
            <a:avLst/>
          </a:prstGeom>
        </p:spPr>
      </p:pic>
      <p:pic>
        <p:nvPicPr>
          <p:cNvPr id="13" name="Immagine 12"/>
          <p:cNvPicPr>
            <a:picLocks noChangeAspect="1"/>
          </p:cNvPicPr>
          <p:nvPr/>
        </p:nvPicPr>
        <p:blipFill>
          <a:blip r:embed="rId10"/>
          <a:stretch>
            <a:fillRect/>
          </a:stretch>
        </p:blipFill>
        <p:spPr>
          <a:xfrm>
            <a:off x="5639920" y="3405473"/>
            <a:ext cx="3438525" cy="1333500"/>
          </a:xfrm>
          <a:prstGeom prst="rect">
            <a:avLst/>
          </a:prstGeom>
        </p:spPr>
      </p:pic>
      <p:sp>
        <p:nvSpPr>
          <p:cNvPr id="2" name="CasellaDiTesto 1"/>
          <p:cNvSpPr txBox="1"/>
          <p:nvPr/>
        </p:nvSpPr>
        <p:spPr>
          <a:xfrm>
            <a:off x="3563888" y="260648"/>
            <a:ext cx="2076032" cy="400110"/>
          </a:xfrm>
          <a:prstGeom prst="rect">
            <a:avLst/>
          </a:prstGeom>
          <a:noFill/>
        </p:spPr>
        <p:txBody>
          <a:bodyPr wrap="square" rtlCol="0">
            <a:spAutoFit/>
          </a:bodyPr>
          <a:lstStyle/>
          <a:p>
            <a:pPr algn="ctr"/>
            <a:r>
              <a:rPr lang="it-IT" sz="2000" b="1" dirty="0">
                <a:solidFill>
                  <a:schemeClr val="bg1"/>
                </a:solidFill>
              </a:rPr>
              <a:t>FRUTTOSIO</a:t>
            </a:r>
          </a:p>
        </p:txBody>
      </p:sp>
    </p:spTree>
    <p:extLst>
      <p:ext uri="{BB962C8B-B14F-4D97-AF65-F5344CB8AC3E}">
        <p14:creationId xmlns:p14="http://schemas.microsoft.com/office/powerpoint/2010/main" val="697358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4BAE82-8067-4F97-89A2-A3D3F198989D}"/>
              </a:ext>
            </a:extLst>
          </p:cNvPr>
          <p:cNvPicPr>
            <a:picLocks noChangeAspect="1"/>
          </p:cNvPicPr>
          <p:nvPr/>
        </p:nvPicPr>
        <p:blipFill>
          <a:blip r:embed="rId2"/>
          <a:stretch>
            <a:fillRect/>
          </a:stretch>
        </p:blipFill>
        <p:spPr>
          <a:xfrm>
            <a:off x="483544" y="404664"/>
            <a:ext cx="7976887" cy="5900711"/>
          </a:xfrm>
          <a:prstGeom prst="rect">
            <a:avLst/>
          </a:prstGeom>
        </p:spPr>
      </p:pic>
    </p:spTree>
    <p:extLst>
      <p:ext uri="{BB962C8B-B14F-4D97-AF65-F5344CB8AC3E}">
        <p14:creationId xmlns:p14="http://schemas.microsoft.com/office/powerpoint/2010/main" val="13268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084168" y="274638"/>
            <a:ext cx="2685206" cy="6021288"/>
          </a:xfrm>
          <a:prstGeom prst="rect">
            <a:avLst/>
          </a:prstGeom>
        </p:spPr>
      </p:pic>
      <p:pic>
        <p:nvPicPr>
          <p:cNvPr id="5" name="Immagine 4"/>
          <p:cNvPicPr>
            <a:picLocks noChangeAspect="1"/>
          </p:cNvPicPr>
          <p:nvPr/>
        </p:nvPicPr>
        <p:blipFill>
          <a:blip r:embed="rId3"/>
          <a:stretch>
            <a:fillRect/>
          </a:stretch>
        </p:blipFill>
        <p:spPr>
          <a:xfrm>
            <a:off x="324767" y="266670"/>
            <a:ext cx="5419875" cy="1218114"/>
          </a:xfrm>
          <a:prstGeom prst="rect">
            <a:avLst/>
          </a:prstGeom>
        </p:spPr>
      </p:pic>
      <p:pic>
        <p:nvPicPr>
          <p:cNvPr id="6" name="Immagine 5"/>
          <p:cNvPicPr>
            <a:picLocks noChangeAspect="1"/>
          </p:cNvPicPr>
          <p:nvPr/>
        </p:nvPicPr>
        <p:blipFill>
          <a:blip r:embed="rId4"/>
          <a:stretch>
            <a:fillRect/>
          </a:stretch>
        </p:blipFill>
        <p:spPr>
          <a:xfrm>
            <a:off x="2941658" y="6062076"/>
            <a:ext cx="2309850" cy="209300"/>
          </a:xfrm>
          <a:prstGeom prst="rect">
            <a:avLst/>
          </a:prstGeom>
        </p:spPr>
      </p:pic>
      <p:sp>
        <p:nvSpPr>
          <p:cNvPr id="7" name="CasellaDiTesto 6"/>
          <p:cNvSpPr txBox="1"/>
          <p:nvPr/>
        </p:nvSpPr>
        <p:spPr>
          <a:xfrm>
            <a:off x="755576" y="2492896"/>
            <a:ext cx="4104456" cy="1200329"/>
          </a:xfrm>
          <a:prstGeom prst="rect">
            <a:avLst/>
          </a:prstGeom>
          <a:noFill/>
        </p:spPr>
        <p:txBody>
          <a:bodyPr wrap="square" rtlCol="0">
            <a:spAutoFit/>
          </a:bodyPr>
          <a:lstStyle/>
          <a:p>
            <a:r>
              <a:rPr lang="it-IT" dirty="0"/>
              <a:t>Short-</a:t>
            </a:r>
            <a:r>
              <a:rPr lang="it-IT" dirty="0" err="1"/>
              <a:t>term</a:t>
            </a:r>
            <a:r>
              <a:rPr lang="it-IT" dirty="0"/>
              <a:t> </a:t>
            </a:r>
            <a:r>
              <a:rPr lang="it-IT" dirty="0" err="1"/>
              <a:t>restriction</a:t>
            </a:r>
            <a:r>
              <a:rPr lang="it-IT" dirty="0"/>
              <a:t> of </a:t>
            </a:r>
            <a:r>
              <a:rPr lang="it-IT" dirty="0" err="1"/>
              <a:t>dietary</a:t>
            </a:r>
            <a:r>
              <a:rPr lang="it-IT" dirty="0"/>
              <a:t> </a:t>
            </a:r>
            <a:r>
              <a:rPr lang="it-IT" dirty="0" err="1"/>
              <a:t>fructose</a:t>
            </a:r>
            <a:r>
              <a:rPr lang="it-IT" dirty="0"/>
              <a:t> </a:t>
            </a:r>
            <a:r>
              <a:rPr lang="it-IT" dirty="0" err="1"/>
              <a:t>intake</a:t>
            </a:r>
            <a:r>
              <a:rPr lang="it-IT" dirty="0"/>
              <a:t> </a:t>
            </a:r>
            <a:r>
              <a:rPr lang="it-IT" dirty="0" err="1"/>
              <a:t>liver</a:t>
            </a:r>
            <a:r>
              <a:rPr lang="it-IT" dirty="0"/>
              <a:t> </a:t>
            </a:r>
            <a:r>
              <a:rPr lang="it-IT" dirty="0" err="1"/>
              <a:t>fat</a:t>
            </a:r>
            <a:r>
              <a:rPr lang="it-IT" dirty="0"/>
              <a:t>, </a:t>
            </a:r>
            <a:r>
              <a:rPr lang="it-IT" dirty="0" err="1"/>
              <a:t>visceral</a:t>
            </a:r>
            <a:r>
              <a:rPr lang="it-IT" dirty="0"/>
              <a:t> </a:t>
            </a:r>
            <a:r>
              <a:rPr lang="it-IT" dirty="0" err="1"/>
              <a:t>fat</a:t>
            </a:r>
            <a:r>
              <a:rPr lang="it-IT" dirty="0"/>
              <a:t> and de-novo </a:t>
            </a:r>
            <a:r>
              <a:rPr lang="it-IT" dirty="0" err="1"/>
              <a:t>lipogenesis</a:t>
            </a:r>
            <a:r>
              <a:rPr lang="it-IT" dirty="0"/>
              <a:t>  in 41 obese </a:t>
            </a:r>
            <a:r>
              <a:rPr lang="it-IT" dirty="0" err="1"/>
              <a:t>children</a:t>
            </a:r>
            <a:r>
              <a:rPr lang="it-IT" dirty="0"/>
              <a:t>.  </a:t>
            </a:r>
          </a:p>
        </p:txBody>
      </p:sp>
      <p:pic>
        <p:nvPicPr>
          <p:cNvPr id="8" name="Immagine 7"/>
          <p:cNvPicPr>
            <a:picLocks noChangeAspect="1"/>
          </p:cNvPicPr>
          <p:nvPr/>
        </p:nvPicPr>
        <p:blipFill>
          <a:blip r:embed="rId5"/>
          <a:stretch>
            <a:fillRect/>
          </a:stretch>
        </p:blipFill>
        <p:spPr>
          <a:xfrm>
            <a:off x="683568" y="4641726"/>
            <a:ext cx="1368152" cy="1800200"/>
          </a:xfrm>
          <a:prstGeom prst="rect">
            <a:avLst/>
          </a:prstGeom>
        </p:spPr>
      </p:pic>
    </p:spTree>
    <p:extLst>
      <p:ext uri="{BB962C8B-B14F-4D97-AF65-F5344CB8AC3E}">
        <p14:creationId xmlns:p14="http://schemas.microsoft.com/office/powerpoint/2010/main" val="1498501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196752"/>
            <a:ext cx="8229600" cy="4525963"/>
          </a:xfrm>
        </p:spPr>
        <p:txBody>
          <a:bodyPr>
            <a:normAutofit fontScale="92500" lnSpcReduction="20000"/>
          </a:bodyPr>
          <a:lstStyle/>
          <a:p>
            <a:r>
              <a:rPr lang="en-US" sz="2400" dirty="0"/>
              <a:t>In overweight or obese patients with NAFLD the goal is to achieve a weight reduction of 7-10%, which is accompanied by an improvement in liver enzymes and histology.</a:t>
            </a:r>
          </a:p>
          <a:p>
            <a:endParaRPr lang="it-IT" sz="2400" dirty="0">
              <a:solidFill>
                <a:schemeClr val="bg1"/>
              </a:solidFill>
            </a:endParaRPr>
          </a:p>
          <a:p>
            <a:r>
              <a:rPr lang="en-US" sz="2400" dirty="0"/>
              <a:t>Bad adherence to Med-Diet is associated with a higher prevalence of NAFLD.</a:t>
            </a:r>
          </a:p>
          <a:p>
            <a:endParaRPr lang="it-IT" sz="2400" dirty="0">
              <a:solidFill>
                <a:schemeClr val="bg1"/>
              </a:solidFill>
            </a:endParaRPr>
          </a:p>
          <a:p>
            <a:r>
              <a:rPr lang="en-US" sz="2400" dirty="0"/>
              <a:t>In non-diabetic subjects with NAFLD poor adherence to the Med-Diet is associated with the presence of greater insulin resistance.</a:t>
            </a:r>
          </a:p>
          <a:p>
            <a:endParaRPr lang="it-IT" sz="2400" dirty="0">
              <a:solidFill>
                <a:schemeClr val="bg1"/>
              </a:solidFill>
            </a:endParaRPr>
          </a:p>
          <a:p>
            <a:r>
              <a:rPr lang="en-US" sz="2400" dirty="0"/>
              <a:t>The consumption of foods and drinks containing fructose must be kept to a minimum.</a:t>
            </a:r>
            <a:r>
              <a:rPr lang="it-IT" sz="2400" dirty="0">
                <a:solidFill>
                  <a:schemeClr val="bg1"/>
                </a:solidFill>
              </a:rPr>
              <a:t>.</a:t>
            </a:r>
          </a:p>
          <a:p>
            <a:endParaRPr lang="it-IT" dirty="0"/>
          </a:p>
        </p:txBody>
      </p:sp>
    </p:spTree>
    <p:extLst>
      <p:ext uri="{BB962C8B-B14F-4D97-AF65-F5344CB8AC3E}">
        <p14:creationId xmlns:p14="http://schemas.microsoft.com/office/powerpoint/2010/main" val="175415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62000">
              <a:srgbClr val="0A275C"/>
            </a:gs>
            <a:gs pos="33000">
              <a:srgbClr val="134D70"/>
            </a:gs>
            <a:gs pos="0">
              <a:schemeClr val="accent1">
                <a:lumMod val="75000"/>
              </a:schemeClr>
            </a:gs>
            <a:gs pos="88000">
              <a:srgbClr val="000047"/>
            </a:gs>
            <a:gs pos="100000">
              <a:srgbClr val="000099"/>
            </a:gs>
          </a:gsLst>
          <a:lin ang="5400000" scaled="1"/>
        </a:gradFill>
        <a:effectLst/>
      </p:bgPr>
    </p:bg>
    <p:spTree>
      <p:nvGrpSpPr>
        <p:cNvPr id="1" name=""/>
        <p:cNvGrpSpPr/>
        <p:nvPr/>
      </p:nvGrpSpPr>
      <p:grpSpPr>
        <a:xfrm>
          <a:off x="0" y="0"/>
          <a:ext cx="0" cy="0"/>
          <a:chOff x="0" y="0"/>
          <a:chExt cx="0" cy="0"/>
        </a:xfrm>
      </p:grpSpPr>
      <p:pic>
        <p:nvPicPr>
          <p:cNvPr id="220162" name="Picture 2" descr="obesita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836613"/>
            <a:ext cx="15192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3" name="Picture 3" descr="ANd9GcSLiEnw9S3ILvB6mKNTNCd-XSOirx3oxpbyraR9eAzJmgHEUsFgqGq1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229225"/>
            <a:ext cx="6921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irc_mi" descr="ferritina"/>
          <p:cNvPicPr>
            <a:picLocks noChangeAspect="1" noChangeArrowheads="1"/>
          </p:cNvPicPr>
          <p:nvPr/>
        </p:nvPicPr>
        <p:blipFill>
          <a:blip r:embed="rId5">
            <a:extLst>
              <a:ext uri="{28A0092B-C50C-407E-A947-70E740481C1C}">
                <a14:useLocalDpi xmlns:a14="http://schemas.microsoft.com/office/drawing/2010/main" val="0"/>
              </a:ext>
            </a:extLst>
          </a:blip>
          <a:srcRect l="2365" t="18164" r="52832" b="14513"/>
          <a:stretch>
            <a:fillRect/>
          </a:stretch>
        </p:blipFill>
        <p:spPr bwMode="auto">
          <a:xfrm>
            <a:off x="7837488" y="750888"/>
            <a:ext cx="990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5" name="irc_mi" descr="ferritina"/>
          <p:cNvPicPr>
            <a:picLocks noChangeAspect="1" noChangeArrowheads="1"/>
          </p:cNvPicPr>
          <p:nvPr/>
        </p:nvPicPr>
        <p:blipFill>
          <a:blip r:embed="rId5">
            <a:extLst>
              <a:ext uri="{28A0092B-C50C-407E-A947-70E740481C1C}">
                <a14:useLocalDpi xmlns:a14="http://schemas.microsoft.com/office/drawing/2010/main" val="0"/>
              </a:ext>
            </a:extLst>
          </a:blip>
          <a:srcRect l="46973" t="17691" b="10144"/>
          <a:stretch>
            <a:fillRect/>
          </a:stretch>
        </p:blipFill>
        <p:spPr bwMode="auto">
          <a:xfrm>
            <a:off x="4427538" y="4724400"/>
            <a:ext cx="1492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6" name="Picture 6" descr="20-01-2013-ateroscleros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221163"/>
            <a:ext cx="110648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7" name="Picture 7" descr="Endoscopia-pancre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2514600"/>
            <a:ext cx="1503362"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8" name="Text Box 8"/>
          <p:cNvSpPr txBox="1">
            <a:spLocks noChangeArrowheads="1"/>
          </p:cNvSpPr>
          <p:nvPr/>
        </p:nvSpPr>
        <p:spPr bwMode="auto">
          <a:xfrm>
            <a:off x="4859338" y="2924175"/>
            <a:ext cx="15668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400" b="1">
                <a:solidFill>
                  <a:srgbClr val="FFFFFF"/>
                </a:solidFill>
                <a:latin typeface="Times New Roman" pitchFamily="18" charset="0"/>
              </a:rPr>
              <a:t>Insulin resistance</a:t>
            </a:r>
          </a:p>
        </p:txBody>
      </p:sp>
      <p:sp>
        <p:nvSpPr>
          <p:cNvPr id="220169" name="Text Box 10"/>
          <p:cNvSpPr txBox="1">
            <a:spLocks noChangeArrowheads="1"/>
          </p:cNvSpPr>
          <p:nvPr/>
        </p:nvSpPr>
        <p:spPr bwMode="auto">
          <a:xfrm>
            <a:off x="6372225" y="2708275"/>
            <a:ext cx="8032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400" b="1">
                <a:solidFill>
                  <a:srgbClr val="FFFFFF"/>
                </a:solidFill>
                <a:latin typeface="Arial Unicode MS" pitchFamily="34" charset="-128"/>
                <a:ea typeface="Arial Unicode MS" pitchFamily="34" charset="-128"/>
                <a:cs typeface="Arial Unicode MS" pitchFamily="34" charset="-128"/>
              </a:rPr>
              <a:t>↑</a:t>
            </a:r>
            <a:r>
              <a:rPr lang="it-IT" altLang="it-IT" sz="1400" b="1">
                <a:solidFill>
                  <a:srgbClr val="FFFFFF"/>
                </a:solidFill>
                <a:latin typeface="Times New Roman" pitchFamily="18" charset="0"/>
                <a:ea typeface="Arial Unicode MS" pitchFamily="34" charset="-128"/>
                <a:cs typeface="Arial Unicode MS" pitchFamily="34" charset="-128"/>
              </a:rPr>
              <a:t>FFA</a:t>
            </a:r>
          </a:p>
        </p:txBody>
      </p:sp>
      <p:sp>
        <p:nvSpPr>
          <p:cNvPr id="220170" name="Text Box 11"/>
          <p:cNvSpPr txBox="1">
            <a:spLocks noChangeArrowheads="1"/>
          </p:cNvSpPr>
          <p:nvPr/>
        </p:nvSpPr>
        <p:spPr bwMode="auto">
          <a:xfrm>
            <a:off x="7577138" y="2971800"/>
            <a:ext cx="1046162" cy="484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hangingPunct="0">
              <a:lnSpc>
                <a:spcPct val="93000"/>
              </a:lnSpc>
              <a:spcBef>
                <a:spcPct val="50000"/>
              </a:spcBef>
              <a:spcAft>
                <a:spcPct val="0"/>
              </a:spcAft>
              <a:buClr>
                <a:srgbClr val="000000"/>
              </a:buClr>
              <a:buSzPct val="45000"/>
              <a:buFont typeface="Wingdings" pitchFamily="2" charset="2"/>
              <a:buNone/>
            </a:pPr>
            <a:r>
              <a:rPr lang="it-IT" altLang="it-IT" sz="1400" b="1">
                <a:solidFill>
                  <a:srgbClr val="FFFFFF"/>
                </a:solidFill>
                <a:latin typeface="Times New Roman" pitchFamily="18" charset="0"/>
              </a:rPr>
              <a:t>PNPLA3 genotype</a:t>
            </a:r>
          </a:p>
        </p:txBody>
      </p:sp>
      <p:sp>
        <p:nvSpPr>
          <p:cNvPr id="220171" name="Text Box 12"/>
          <p:cNvSpPr txBox="1">
            <a:spLocks noChangeArrowheads="1"/>
          </p:cNvSpPr>
          <p:nvPr/>
        </p:nvSpPr>
        <p:spPr bwMode="auto">
          <a:xfrm>
            <a:off x="6732588" y="4868863"/>
            <a:ext cx="110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100" b="1">
                <a:solidFill>
                  <a:srgbClr val="FFFFFF"/>
                </a:solidFill>
                <a:latin typeface="Times New Roman" pitchFamily="18" charset="0"/>
              </a:rPr>
              <a:t>Gut/derived signals &amp; toxins</a:t>
            </a:r>
          </a:p>
        </p:txBody>
      </p:sp>
      <p:sp>
        <p:nvSpPr>
          <p:cNvPr id="220172" name="Text Box 13"/>
          <p:cNvSpPr txBox="1">
            <a:spLocks noChangeArrowheads="1"/>
          </p:cNvSpPr>
          <p:nvPr/>
        </p:nvSpPr>
        <p:spPr bwMode="auto">
          <a:xfrm>
            <a:off x="5364163" y="2060575"/>
            <a:ext cx="11096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100" b="1">
                <a:solidFill>
                  <a:srgbClr val="FFFFFF"/>
                </a:solidFill>
                <a:latin typeface="Times New Roman" pitchFamily="18" charset="0"/>
              </a:rPr>
              <a:t>Adipokines</a:t>
            </a:r>
          </a:p>
        </p:txBody>
      </p:sp>
      <p:sp>
        <p:nvSpPr>
          <p:cNvPr id="220173" name="Text Box 14"/>
          <p:cNvSpPr txBox="1">
            <a:spLocks noChangeArrowheads="1"/>
          </p:cNvSpPr>
          <p:nvPr/>
        </p:nvSpPr>
        <p:spPr bwMode="auto">
          <a:xfrm>
            <a:off x="7667625" y="333375"/>
            <a:ext cx="1300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hangingPunct="0">
              <a:lnSpc>
                <a:spcPct val="93000"/>
              </a:lnSpc>
              <a:spcBef>
                <a:spcPct val="50000"/>
              </a:spcBef>
              <a:spcAft>
                <a:spcPct val="0"/>
              </a:spcAft>
              <a:buClr>
                <a:srgbClr val="000000"/>
              </a:buClr>
              <a:buSzPct val="45000"/>
              <a:buFont typeface="Wingdings" pitchFamily="2" charset="2"/>
              <a:buNone/>
            </a:pPr>
            <a:r>
              <a:rPr lang="it-IT" altLang="it-IT" sz="1800" b="1">
                <a:solidFill>
                  <a:srgbClr val="FFFF00"/>
                </a:solidFill>
              </a:rPr>
              <a:t>NORMAL</a:t>
            </a:r>
          </a:p>
        </p:txBody>
      </p:sp>
      <p:sp>
        <p:nvSpPr>
          <p:cNvPr id="220174" name="Text Box 15"/>
          <p:cNvSpPr txBox="1">
            <a:spLocks noChangeArrowheads="1"/>
          </p:cNvSpPr>
          <p:nvPr/>
        </p:nvSpPr>
        <p:spPr bwMode="auto">
          <a:xfrm>
            <a:off x="4572000" y="4292600"/>
            <a:ext cx="104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hangingPunct="0">
              <a:lnSpc>
                <a:spcPct val="93000"/>
              </a:lnSpc>
              <a:spcBef>
                <a:spcPct val="50000"/>
              </a:spcBef>
              <a:spcAft>
                <a:spcPct val="0"/>
              </a:spcAft>
              <a:buClr>
                <a:srgbClr val="000000"/>
              </a:buClr>
              <a:buSzPct val="45000"/>
              <a:buFont typeface="Wingdings" pitchFamily="2" charset="2"/>
              <a:buNone/>
            </a:pPr>
            <a:r>
              <a:rPr lang="it-IT" altLang="it-IT" sz="1800" b="1">
                <a:solidFill>
                  <a:srgbClr val="FFFF00"/>
                </a:solidFill>
              </a:rPr>
              <a:t>NAFLD</a:t>
            </a:r>
          </a:p>
        </p:txBody>
      </p:sp>
      <p:sp>
        <p:nvSpPr>
          <p:cNvPr id="220175" name="Text Box 16"/>
          <p:cNvSpPr txBox="1">
            <a:spLocks noChangeArrowheads="1"/>
          </p:cNvSpPr>
          <p:nvPr/>
        </p:nvSpPr>
        <p:spPr bwMode="auto">
          <a:xfrm>
            <a:off x="6732588" y="3573463"/>
            <a:ext cx="1633537" cy="488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hangingPunct="0">
              <a:lnSpc>
                <a:spcPct val="93000"/>
              </a:lnSpc>
              <a:spcBef>
                <a:spcPct val="50000"/>
              </a:spcBef>
              <a:spcAft>
                <a:spcPct val="0"/>
              </a:spcAft>
              <a:buClr>
                <a:srgbClr val="000000"/>
              </a:buClr>
              <a:buSzPct val="45000"/>
              <a:buFont typeface="Wingdings" pitchFamily="2" charset="2"/>
              <a:buNone/>
            </a:pPr>
            <a:r>
              <a:rPr lang="it-IT" altLang="it-IT" sz="1400" b="1">
                <a:solidFill>
                  <a:srgbClr val="FFFFFF"/>
                </a:solidFill>
                <a:latin typeface="Times New Roman" pitchFamily="18" charset="0"/>
              </a:rPr>
              <a:t>Oxidative stress &amp; Free radicals</a:t>
            </a:r>
            <a:r>
              <a:rPr lang="it-IT" altLang="it-IT" sz="1100" b="1">
                <a:solidFill>
                  <a:srgbClr val="FFFFFF"/>
                </a:solidFill>
                <a:latin typeface="Times New Roman" pitchFamily="18" charset="0"/>
              </a:rPr>
              <a:t>  </a:t>
            </a:r>
          </a:p>
        </p:txBody>
      </p:sp>
      <p:sp>
        <p:nvSpPr>
          <p:cNvPr id="220176" name="Text Box 17"/>
          <p:cNvSpPr txBox="1">
            <a:spLocks noChangeArrowheads="1"/>
          </p:cNvSpPr>
          <p:nvPr/>
        </p:nvSpPr>
        <p:spPr bwMode="auto">
          <a:xfrm>
            <a:off x="2268538" y="3068638"/>
            <a:ext cx="1306512" cy="40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100" b="1">
                <a:solidFill>
                  <a:srgbClr val="FFFFFF"/>
                </a:solidFill>
                <a:latin typeface="Times New Roman" pitchFamily="18" charset="0"/>
              </a:rPr>
              <a:t>Hyperinsulinaemia Hyperglicaemia</a:t>
            </a:r>
          </a:p>
        </p:txBody>
      </p:sp>
      <p:sp>
        <p:nvSpPr>
          <p:cNvPr id="220177" name="Text Box 18"/>
          <p:cNvSpPr txBox="1">
            <a:spLocks noChangeArrowheads="1"/>
          </p:cNvSpPr>
          <p:nvPr/>
        </p:nvSpPr>
        <p:spPr bwMode="auto">
          <a:xfrm>
            <a:off x="468313" y="2122488"/>
            <a:ext cx="15827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600" b="1">
                <a:solidFill>
                  <a:srgbClr val="FFFF00"/>
                </a:solidFill>
              </a:rPr>
              <a:t>Type 2 DM</a:t>
            </a:r>
          </a:p>
        </p:txBody>
      </p:sp>
      <p:sp>
        <p:nvSpPr>
          <p:cNvPr id="220178" name="Text Box 19"/>
          <p:cNvSpPr txBox="1">
            <a:spLocks noChangeArrowheads="1"/>
          </p:cNvSpPr>
          <p:nvPr/>
        </p:nvSpPr>
        <p:spPr bwMode="auto">
          <a:xfrm>
            <a:off x="179388" y="3933825"/>
            <a:ext cx="24034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600" b="1">
                <a:solidFill>
                  <a:srgbClr val="FFFF00"/>
                </a:solidFill>
              </a:rPr>
              <a:t>ATHEROSCLEROSIS</a:t>
            </a:r>
          </a:p>
        </p:txBody>
      </p:sp>
      <p:sp>
        <p:nvSpPr>
          <p:cNvPr id="220179" name="Text Box 21"/>
          <p:cNvSpPr txBox="1">
            <a:spLocks noChangeArrowheads="1"/>
          </p:cNvSpPr>
          <p:nvPr/>
        </p:nvSpPr>
        <p:spPr bwMode="auto">
          <a:xfrm>
            <a:off x="6588125" y="2133600"/>
            <a:ext cx="1109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100" b="1">
                <a:solidFill>
                  <a:srgbClr val="FFFFFF"/>
                </a:solidFill>
                <a:latin typeface="Times New Roman" pitchFamily="18" charset="0"/>
              </a:rPr>
              <a:t>Inflammatory cytokines</a:t>
            </a:r>
          </a:p>
        </p:txBody>
      </p:sp>
      <p:sp>
        <p:nvSpPr>
          <p:cNvPr id="220180" name="Text Box 22"/>
          <p:cNvSpPr txBox="1">
            <a:spLocks noChangeArrowheads="1"/>
          </p:cNvSpPr>
          <p:nvPr/>
        </p:nvSpPr>
        <p:spPr bwMode="auto">
          <a:xfrm>
            <a:off x="3525838" y="3560763"/>
            <a:ext cx="1262062" cy="484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hangingPunct="0">
              <a:lnSpc>
                <a:spcPct val="93000"/>
              </a:lnSpc>
              <a:spcBef>
                <a:spcPct val="50000"/>
              </a:spcBef>
              <a:spcAft>
                <a:spcPct val="0"/>
              </a:spcAft>
              <a:buClr>
                <a:srgbClr val="000000"/>
              </a:buClr>
              <a:buSzPct val="45000"/>
              <a:buFont typeface="Wingdings" pitchFamily="2" charset="2"/>
              <a:buNone/>
            </a:pPr>
            <a:r>
              <a:rPr lang="it-IT" altLang="it-IT" sz="1400" b="1">
                <a:solidFill>
                  <a:srgbClr val="FFFFFF"/>
                </a:solidFill>
                <a:latin typeface="Times New Roman" pitchFamily="18" charset="0"/>
              </a:rPr>
              <a:t>Atherogenic dyslipidaemia</a:t>
            </a:r>
          </a:p>
        </p:txBody>
      </p:sp>
      <p:sp>
        <p:nvSpPr>
          <p:cNvPr id="220181" name="Line 23"/>
          <p:cNvSpPr>
            <a:spLocks noChangeShapeType="1"/>
          </p:cNvSpPr>
          <p:nvPr/>
        </p:nvSpPr>
        <p:spPr bwMode="auto">
          <a:xfrm flipH="1" flipV="1">
            <a:off x="6300788" y="5084763"/>
            <a:ext cx="1174750" cy="587375"/>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220182" name="Text Box 24"/>
          <p:cNvSpPr txBox="1">
            <a:spLocks noChangeArrowheads="1"/>
          </p:cNvSpPr>
          <p:nvPr/>
        </p:nvSpPr>
        <p:spPr bwMode="auto">
          <a:xfrm>
            <a:off x="6084888" y="4221163"/>
            <a:ext cx="1370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defTabSz="828675">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defTabSz="828675">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defTabSz="828675">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defTabSz="828675">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defTabSz="828675"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hangingPunct="0">
              <a:lnSpc>
                <a:spcPct val="93000"/>
              </a:lnSpc>
              <a:spcBef>
                <a:spcPct val="50000"/>
              </a:spcBef>
              <a:spcAft>
                <a:spcPct val="0"/>
              </a:spcAft>
              <a:buClr>
                <a:srgbClr val="000000"/>
              </a:buClr>
              <a:buSzPct val="45000"/>
              <a:buFont typeface="Wingdings" pitchFamily="2" charset="2"/>
              <a:buNone/>
            </a:pPr>
            <a:r>
              <a:rPr lang="it-IT" altLang="it-IT" sz="1100" b="1">
                <a:solidFill>
                  <a:srgbClr val="FFFFFF"/>
                </a:solidFill>
                <a:latin typeface="Times New Roman" pitchFamily="18" charset="0"/>
              </a:rPr>
              <a:t>mitochondrial dysfunction</a:t>
            </a:r>
          </a:p>
        </p:txBody>
      </p:sp>
      <p:sp>
        <p:nvSpPr>
          <p:cNvPr id="220183" name="Line 25"/>
          <p:cNvSpPr>
            <a:spLocks noChangeShapeType="1"/>
          </p:cNvSpPr>
          <p:nvPr/>
        </p:nvSpPr>
        <p:spPr bwMode="auto">
          <a:xfrm flipH="1">
            <a:off x="5724525" y="2349500"/>
            <a:ext cx="1958975" cy="2286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220184" name="Text Box 26"/>
          <p:cNvSpPr txBox="1">
            <a:spLocks noChangeArrowheads="1"/>
          </p:cNvSpPr>
          <p:nvPr/>
        </p:nvSpPr>
        <p:spPr bwMode="auto">
          <a:xfrm>
            <a:off x="5651500" y="466725"/>
            <a:ext cx="129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a:spcBef>
                <a:spcPct val="50000"/>
              </a:spcBef>
              <a:spcAft>
                <a:spcPct val="0"/>
              </a:spcAft>
              <a:buClrTx/>
              <a:buSzTx/>
              <a:buFontTx/>
              <a:buNone/>
            </a:pPr>
            <a:r>
              <a:rPr lang="it-IT" altLang="it-IT" sz="1600" b="1">
                <a:solidFill>
                  <a:srgbClr val="FFFF00"/>
                </a:solidFill>
              </a:rPr>
              <a:t>OBESITY</a:t>
            </a:r>
          </a:p>
        </p:txBody>
      </p:sp>
      <p:pic>
        <p:nvPicPr>
          <p:cNvPr id="220185" name="Picture 28" descr="08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9080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86" name="Text Box 29"/>
          <p:cNvSpPr txBox="1">
            <a:spLocks noChangeArrowheads="1"/>
          </p:cNvSpPr>
          <p:nvPr/>
        </p:nvSpPr>
        <p:spPr bwMode="auto">
          <a:xfrm>
            <a:off x="7740650" y="4859338"/>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a:spcBef>
                <a:spcPct val="50000"/>
              </a:spcBef>
              <a:spcAft>
                <a:spcPct val="0"/>
              </a:spcAft>
              <a:buClrTx/>
              <a:buSzTx/>
              <a:buFontTx/>
              <a:buNone/>
            </a:pPr>
            <a:r>
              <a:rPr lang="it-IT" altLang="it-IT" sz="1600" b="1">
                <a:solidFill>
                  <a:srgbClr val="FFFF00"/>
                </a:solidFill>
              </a:rPr>
              <a:t>GUT</a:t>
            </a:r>
          </a:p>
        </p:txBody>
      </p:sp>
      <p:sp>
        <p:nvSpPr>
          <p:cNvPr id="220187" name="Line 30"/>
          <p:cNvSpPr>
            <a:spLocks noChangeShapeType="1"/>
          </p:cNvSpPr>
          <p:nvPr/>
        </p:nvSpPr>
        <p:spPr bwMode="auto">
          <a:xfrm flipH="1">
            <a:off x="6156325" y="2205038"/>
            <a:ext cx="431800" cy="15113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FFFFFF"/>
              </a:solidFill>
              <a:ea typeface="MS PGothic" pitchFamily="34" charset="-128"/>
            </a:endParaRPr>
          </a:p>
        </p:txBody>
      </p:sp>
      <p:sp>
        <p:nvSpPr>
          <p:cNvPr id="220188" name="Text Box 31"/>
          <p:cNvSpPr txBox="1">
            <a:spLocks noChangeArrowheads="1"/>
          </p:cNvSpPr>
          <p:nvPr/>
        </p:nvSpPr>
        <p:spPr bwMode="auto">
          <a:xfrm>
            <a:off x="3635375" y="538163"/>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a:spcBef>
                <a:spcPct val="50000"/>
              </a:spcBef>
              <a:spcAft>
                <a:spcPct val="0"/>
              </a:spcAft>
              <a:buClrTx/>
              <a:buSzTx/>
              <a:buFontTx/>
              <a:buNone/>
            </a:pPr>
            <a:r>
              <a:rPr lang="it-IT" altLang="it-IT" sz="1600" b="1">
                <a:solidFill>
                  <a:srgbClr val="FFFF00"/>
                </a:solidFill>
              </a:rPr>
              <a:t>DIET</a:t>
            </a:r>
          </a:p>
        </p:txBody>
      </p:sp>
      <p:cxnSp>
        <p:nvCxnSpPr>
          <p:cNvPr id="33" name="Connettore 2 32"/>
          <p:cNvCxnSpPr/>
          <p:nvPr/>
        </p:nvCxnSpPr>
        <p:spPr>
          <a:xfrm flipH="1" flipV="1">
            <a:off x="2124075" y="5013325"/>
            <a:ext cx="219551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flipH="1" flipV="1">
            <a:off x="2124075" y="3644900"/>
            <a:ext cx="2232025" cy="13319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flipH="1">
            <a:off x="2195513" y="2133600"/>
            <a:ext cx="1296987" cy="287338"/>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H="1">
            <a:off x="2627313" y="2349500"/>
            <a:ext cx="1189037" cy="151130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a:off x="2339975" y="1916113"/>
            <a:ext cx="3240088" cy="936625"/>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flipH="1">
            <a:off x="2843213" y="1989138"/>
            <a:ext cx="2952750" cy="2016125"/>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4067175" y="2349500"/>
            <a:ext cx="1800225" cy="180022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flipH="1" flipV="1">
            <a:off x="4211638" y="4076700"/>
            <a:ext cx="360362" cy="50482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2 50"/>
          <p:cNvCxnSpPr/>
          <p:nvPr/>
        </p:nvCxnSpPr>
        <p:spPr>
          <a:xfrm flipH="1">
            <a:off x="5292725" y="3213100"/>
            <a:ext cx="215900" cy="1008063"/>
          </a:xfrm>
          <a:prstGeom prst="straightConnector1">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ttore 2 52"/>
          <p:cNvCxnSpPr>
            <a:endCxn id="220176" idx="3"/>
          </p:cNvCxnSpPr>
          <p:nvPr/>
        </p:nvCxnSpPr>
        <p:spPr>
          <a:xfrm flipH="1">
            <a:off x="3575050" y="3030538"/>
            <a:ext cx="1212850" cy="241300"/>
          </a:xfrm>
          <a:prstGeom prst="straightConnector1">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20199" name="CasellaDiTesto 53"/>
          <p:cNvSpPr txBox="1">
            <a:spLocks noChangeArrowheads="1"/>
          </p:cNvSpPr>
          <p:nvPr/>
        </p:nvSpPr>
        <p:spPr bwMode="auto">
          <a:xfrm>
            <a:off x="4859338" y="2492375"/>
            <a:ext cx="1368425"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a:spcBef>
                <a:spcPct val="0"/>
              </a:spcBef>
              <a:spcAft>
                <a:spcPct val="0"/>
              </a:spcAft>
              <a:buClrTx/>
              <a:buSzTx/>
              <a:buFontTx/>
              <a:buNone/>
            </a:pPr>
            <a:r>
              <a:rPr lang="it-IT" altLang="it-IT" sz="1200" b="1">
                <a:solidFill>
                  <a:srgbClr val="FFFFFF"/>
                </a:solidFill>
              </a:rPr>
              <a:t>METABOLIC SYNDROME</a:t>
            </a:r>
            <a:endParaRPr lang="en-US" altLang="it-IT" sz="1200" b="1">
              <a:solidFill>
                <a:srgbClr val="FFFFFF"/>
              </a:solidFill>
            </a:endParaRPr>
          </a:p>
        </p:txBody>
      </p:sp>
      <p:sp>
        <p:nvSpPr>
          <p:cNvPr id="55" name="CasellaDiTesto 54"/>
          <p:cNvSpPr txBox="1"/>
          <p:nvPr/>
        </p:nvSpPr>
        <p:spPr>
          <a:xfrm>
            <a:off x="250825" y="476250"/>
            <a:ext cx="2952750" cy="1016000"/>
          </a:xfrm>
          <a:prstGeom prst="rect">
            <a:avLst/>
          </a:prstGeom>
          <a:noFill/>
        </p:spPr>
        <p:txBody>
          <a:bodyPr>
            <a:spAutoFit/>
          </a:bodyPr>
          <a:lstStyle/>
          <a:p>
            <a:pPr fontAlgn="base">
              <a:spcBef>
                <a:spcPct val="0"/>
              </a:spcBef>
              <a:spcAft>
                <a:spcPct val="0"/>
              </a:spcAft>
              <a:defRPr/>
            </a:pPr>
            <a:r>
              <a:rPr lang="it-IT" sz="2000" b="1" dirty="0">
                <a:solidFill>
                  <a:srgbClr val="00CC00"/>
                </a:solidFill>
                <a:effectLst>
                  <a:outerShdw blurRad="38100" dist="38100" dir="2700000" algn="tl">
                    <a:srgbClr val="000000">
                      <a:alpha val="43137"/>
                    </a:srgbClr>
                  </a:outerShdw>
                </a:effectLst>
                <a:ea typeface="MS PGothic" pitchFamily="34" charset="-128"/>
              </a:rPr>
              <a:t>NAFLD AND CARDIO-</a:t>
            </a:r>
          </a:p>
          <a:p>
            <a:pPr fontAlgn="base">
              <a:spcBef>
                <a:spcPct val="0"/>
              </a:spcBef>
              <a:spcAft>
                <a:spcPct val="0"/>
              </a:spcAft>
              <a:defRPr/>
            </a:pPr>
            <a:r>
              <a:rPr lang="it-IT" sz="2000" b="1" dirty="0">
                <a:solidFill>
                  <a:srgbClr val="00CC00"/>
                </a:solidFill>
                <a:effectLst>
                  <a:outerShdw blurRad="38100" dist="38100" dir="2700000" algn="tl">
                    <a:srgbClr val="000000">
                      <a:alpha val="43137"/>
                    </a:srgbClr>
                  </a:outerShdw>
                </a:effectLst>
                <a:ea typeface="MS PGothic" pitchFamily="34" charset="-128"/>
              </a:rPr>
              <a:t>METABOLIC RISK</a:t>
            </a:r>
            <a:endParaRPr lang="en-US" sz="2000" b="1" dirty="0">
              <a:solidFill>
                <a:srgbClr val="00CC00"/>
              </a:solidFill>
              <a:effectLst>
                <a:outerShdw blurRad="38100" dist="38100" dir="2700000" algn="tl">
                  <a:srgbClr val="000000">
                    <a:alpha val="43137"/>
                  </a:srgbClr>
                </a:outerShdw>
              </a:effectLst>
              <a:ea typeface="MS PGothic" pitchFamily="34" charset="-128"/>
            </a:endParaRPr>
          </a:p>
        </p:txBody>
      </p:sp>
      <p:cxnSp>
        <p:nvCxnSpPr>
          <p:cNvPr id="57" name="Connettore 2 56"/>
          <p:cNvCxnSpPr/>
          <p:nvPr/>
        </p:nvCxnSpPr>
        <p:spPr>
          <a:xfrm flipH="1">
            <a:off x="2195513" y="4005263"/>
            <a:ext cx="1296987" cy="50323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20202" name="irc_mi" descr="http://depts.washington.edu/hepstudy/definitions/uploads/49/Liver_Cirrhosis.png"/>
          <p:cNvPicPr>
            <a:picLocks noChangeAspect="1" noChangeArrowheads="1"/>
          </p:cNvPicPr>
          <p:nvPr/>
        </p:nvPicPr>
        <p:blipFill>
          <a:blip r:embed="rId9" cstate="print">
            <a:extLst>
              <a:ext uri="{28A0092B-C50C-407E-A947-70E740481C1C}">
                <a14:useLocalDpi xmlns:a14="http://schemas.microsoft.com/office/drawing/2010/main" val="0"/>
              </a:ext>
            </a:extLst>
          </a:blip>
          <a:srcRect l="50154" t="14706" r="2693" b="22223"/>
          <a:stretch>
            <a:fillRect/>
          </a:stretch>
        </p:blipFill>
        <p:spPr bwMode="auto">
          <a:xfrm>
            <a:off x="1763713" y="5949950"/>
            <a:ext cx="13684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203" name="CasellaDiTesto 59"/>
          <p:cNvSpPr txBox="1">
            <a:spLocks noChangeArrowheads="1"/>
          </p:cNvSpPr>
          <p:nvPr/>
        </p:nvSpPr>
        <p:spPr bwMode="auto">
          <a:xfrm>
            <a:off x="1619250" y="5589588"/>
            <a:ext cx="1657350" cy="33813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a:spcBef>
                <a:spcPct val="0"/>
              </a:spcBef>
              <a:spcAft>
                <a:spcPct val="0"/>
              </a:spcAft>
              <a:buClrTx/>
              <a:buSzTx/>
              <a:buFontTx/>
              <a:buNone/>
            </a:pPr>
            <a:r>
              <a:rPr lang="it-IT" altLang="it-IT" sz="1600" b="1">
                <a:solidFill>
                  <a:srgbClr val="00FFFF"/>
                </a:solidFill>
              </a:rPr>
              <a:t>CIRRHOSIS</a:t>
            </a:r>
            <a:endParaRPr lang="en-US" altLang="it-IT" sz="1600" b="1">
              <a:solidFill>
                <a:srgbClr val="00FFFF"/>
              </a:solidFill>
            </a:endParaRPr>
          </a:p>
        </p:txBody>
      </p:sp>
      <p:cxnSp>
        <p:nvCxnSpPr>
          <p:cNvPr id="62" name="Connettore 2 61"/>
          <p:cNvCxnSpPr/>
          <p:nvPr/>
        </p:nvCxnSpPr>
        <p:spPr>
          <a:xfrm flipH="1">
            <a:off x="3276600" y="5949950"/>
            <a:ext cx="1150938" cy="358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0205" name="CasellaDiTesto 63"/>
          <p:cNvSpPr txBox="1">
            <a:spLocks noChangeArrowheads="1"/>
          </p:cNvSpPr>
          <p:nvPr/>
        </p:nvSpPr>
        <p:spPr bwMode="auto">
          <a:xfrm>
            <a:off x="3563938" y="2492375"/>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algn="ctr" fontAlgn="base">
              <a:spcBef>
                <a:spcPct val="0"/>
              </a:spcBef>
              <a:spcAft>
                <a:spcPct val="0"/>
              </a:spcAft>
              <a:buClrTx/>
              <a:buSzTx/>
              <a:buFontTx/>
              <a:buNone/>
            </a:pPr>
            <a:r>
              <a:rPr lang="it-IT" altLang="it-IT" sz="1200" b="1">
                <a:solidFill>
                  <a:srgbClr val="FFFFFF"/>
                </a:solidFill>
                <a:latin typeface="Times New Roman" pitchFamily="18" charset="0"/>
                <a:cs typeface="Times New Roman" pitchFamily="18" charset="0"/>
              </a:rPr>
              <a:t>Vit. D deficiency</a:t>
            </a:r>
            <a:endParaRPr lang="en-US" altLang="it-IT" sz="1200" b="1">
              <a:solidFill>
                <a:srgbClr val="FFFFFF"/>
              </a:solidFill>
              <a:latin typeface="Times New Roman" pitchFamily="18" charset="0"/>
              <a:cs typeface="Times New Roman" pitchFamily="18" charset="0"/>
            </a:endParaRPr>
          </a:p>
        </p:txBody>
      </p:sp>
      <p:sp>
        <p:nvSpPr>
          <p:cNvPr id="220206" name="Text Box 48"/>
          <p:cNvSpPr txBox="1">
            <a:spLocks noChangeArrowheads="1"/>
          </p:cNvSpPr>
          <p:nvPr/>
        </p:nvSpPr>
        <p:spPr bwMode="auto">
          <a:xfrm>
            <a:off x="7524750" y="4292600"/>
            <a:ext cx="1008063" cy="3175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ea typeface="MS PGothic" pitchFamily="34" charset="-128"/>
                <a:cs typeface="Arial" charset="0"/>
              </a:defRPr>
            </a:lvl1pPr>
            <a:lvl2pPr marL="742950" indent="-285750">
              <a:spcBef>
                <a:spcPct val="20000"/>
              </a:spcBef>
              <a:buClr>
                <a:schemeClr val="tx1"/>
              </a:buClr>
              <a:buChar char="•"/>
              <a:defRPr sz="2800">
                <a:solidFill>
                  <a:schemeClr val="tx1"/>
                </a:solidFill>
                <a:latin typeface="Verdana" pitchFamily="34" charset="0"/>
                <a:ea typeface="MS PGothic" pitchFamily="34" charset="-128"/>
                <a:cs typeface="Arial"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ea typeface="MS PGothic" pitchFamily="34" charset="-128"/>
                <a:cs typeface="Arial" charset="0"/>
              </a:defRPr>
            </a:lvl3pPr>
            <a:lvl4pPr marL="1600200" indent="-228600">
              <a:spcBef>
                <a:spcPct val="20000"/>
              </a:spcBef>
              <a:buClr>
                <a:schemeClr val="tx2"/>
              </a:buClr>
              <a:buChar char="•"/>
              <a:defRPr sz="2000">
                <a:solidFill>
                  <a:schemeClr val="tx1"/>
                </a:solidFill>
                <a:latin typeface="Verdana" pitchFamily="34" charset="0"/>
                <a:ea typeface="MS PGothic" pitchFamily="34" charset="-128"/>
                <a:cs typeface="Arial"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ea typeface="MS PGothic" pitchFamily="34" charset="-128"/>
                <a:cs typeface="Arial" charset="0"/>
              </a:defRPr>
            </a:lvl9pPr>
          </a:lstStyle>
          <a:p>
            <a:pPr fontAlgn="base">
              <a:spcBef>
                <a:spcPct val="50000"/>
              </a:spcBef>
              <a:spcAft>
                <a:spcPct val="0"/>
              </a:spcAft>
              <a:buClrTx/>
              <a:buSzTx/>
              <a:buFontTx/>
              <a:buNone/>
            </a:pPr>
            <a:r>
              <a:rPr lang="it-IT" altLang="it-IT" sz="1400">
                <a:solidFill>
                  <a:srgbClr val="FFFFFF"/>
                </a:solidFill>
              </a:rPr>
              <a:t>CESD ?</a:t>
            </a:r>
          </a:p>
        </p:txBody>
      </p:sp>
    </p:spTree>
    <p:extLst>
      <p:ext uri="{BB962C8B-B14F-4D97-AF65-F5344CB8AC3E}">
        <p14:creationId xmlns:p14="http://schemas.microsoft.com/office/powerpoint/2010/main" val="83864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620688"/>
            <a:ext cx="8229600" cy="5544616"/>
          </a:xfrm>
          <a:solidFill>
            <a:schemeClr val="tx2"/>
          </a:solidFill>
        </p:spPr>
        <p:txBody>
          <a:bodyPr>
            <a:noAutofit/>
          </a:bodyPr>
          <a:lstStyle/>
          <a:p>
            <a:endParaRPr lang="en-US" sz="2400" dirty="0">
              <a:solidFill>
                <a:schemeClr val="bg1"/>
              </a:solidFill>
            </a:endParaRPr>
          </a:p>
          <a:p>
            <a:r>
              <a:rPr lang="en-US" sz="2400" dirty="0">
                <a:solidFill>
                  <a:schemeClr val="bg1"/>
                </a:solidFill>
              </a:rPr>
              <a:t>Since the majority of patients with NAFLD are overweight or obese, weight reduction either by dietary restriction or by increased habitual physical activity or by both, is highly recommended. </a:t>
            </a:r>
          </a:p>
          <a:p>
            <a:r>
              <a:rPr lang="en-US" sz="2400" dirty="0">
                <a:solidFill>
                  <a:schemeClr val="bg1"/>
                </a:solidFill>
              </a:rPr>
              <a:t> Diet is also effective for the treatment of metabolic syndrome and is able to control its clinical and metabolic features; in fact, central obesity, insulin resistance, blood pressure and atherogenic dyslipidemia are improved after a modest weight loss of 5%-10%.</a:t>
            </a:r>
          </a:p>
          <a:p>
            <a:r>
              <a:rPr lang="en-US" sz="2400" dirty="0">
                <a:solidFill>
                  <a:schemeClr val="bg1"/>
                </a:solidFill>
              </a:rPr>
              <a:t>Short-term aerobic exercise can improve fatty liver and recent studies reported reduction in hepatic lipid content also after exercise intervention programs which did not induce weight loss</a:t>
            </a:r>
          </a:p>
        </p:txBody>
      </p:sp>
    </p:spTree>
    <p:extLst>
      <p:ext uri="{BB962C8B-B14F-4D97-AF65-F5344CB8AC3E}">
        <p14:creationId xmlns:p14="http://schemas.microsoft.com/office/powerpoint/2010/main" val="303150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520130" y="3507982"/>
            <a:ext cx="461665" cy="2633076"/>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Overweight</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Obesity</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0" name="CasellaDiTesto 29"/>
          <p:cNvSpPr txBox="1"/>
          <p:nvPr/>
        </p:nvSpPr>
        <p:spPr>
          <a:xfrm>
            <a:off x="1148390" y="3507983"/>
            <a:ext cx="461665" cy="2633075"/>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Sedentary</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lifestyles</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1" name="CasellaDiTesto 30"/>
          <p:cNvSpPr txBox="1"/>
          <p:nvPr/>
        </p:nvSpPr>
        <p:spPr>
          <a:xfrm>
            <a:off x="1764587" y="3507982"/>
            <a:ext cx="461665" cy="2633076"/>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Insulin</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resistance</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2" name="CasellaDiTesto 31"/>
          <p:cNvSpPr txBox="1"/>
          <p:nvPr/>
        </p:nvSpPr>
        <p:spPr>
          <a:xfrm>
            <a:off x="2403649" y="3507981"/>
            <a:ext cx="461665" cy="2633077"/>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Oxidative</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stress</a:t>
            </a:r>
          </a:p>
        </p:txBody>
      </p:sp>
      <p:sp>
        <p:nvSpPr>
          <p:cNvPr id="33" name="CasellaDiTesto 32"/>
          <p:cNvSpPr txBox="1"/>
          <p:nvPr/>
        </p:nvSpPr>
        <p:spPr>
          <a:xfrm>
            <a:off x="3078143" y="3488632"/>
            <a:ext cx="461665" cy="2652427"/>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Chronic</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inflammation</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4" name="CasellaDiTesto 33"/>
          <p:cNvSpPr txBox="1"/>
          <p:nvPr/>
        </p:nvSpPr>
        <p:spPr>
          <a:xfrm>
            <a:off x="3752637" y="3507981"/>
            <a:ext cx="461665" cy="2643670"/>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Vitamin</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D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deficiency</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5" name="CasellaDiTesto 34"/>
          <p:cNvSpPr txBox="1"/>
          <p:nvPr/>
        </p:nvSpPr>
        <p:spPr>
          <a:xfrm>
            <a:off x="4399909" y="3507984"/>
            <a:ext cx="461665" cy="2643667"/>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Intestinal</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microbiota</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6" name="CasellaDiTesto 35"/>
          <p:cNvSpPr txBox="1"/>
          <p:nvPr/>
        </p:nvSpPr>
        <p:spPr>
          <a:xfrm>
            <a:off x="5081856" y="3488632"/>
            <a:ext cx="461665" cy="2663020"/>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Atherogenic</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dyslipidemia</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7" name="CasellaDiTesto 36"/>
          <p:cNvSpPr txBox="1"/>
          <p:nvPr/>
        </p:nvSpPr>
        <p:spPr>
          <a:xfrm>
            <a:off x="5720878" y="3488632"/>
            <a:ext cx="461665" cy="2663020"/>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Mytocondrial</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dysfunction</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9" name="CasellaDiTesto 38"/>
          <p:cNvSpPr txBox="1"/>
          <p:nvPr/>
        </p:nvSpPr>
        <p:spPr>
          <a:xfrm>
            <a:off x="6332345" y="3507980"/>
            <a:ext cx="461665" cy="2643671"/>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Hepatocellular</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protection</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0" name="CasellaDiTesto 39"/>
          <p:cNvSpPr txBox="1"/>
          <p:nvPr/>
        </p:nvSpPr>
        <p:spPr>
          <a:xfrm>
            <a:off x="6968059" y="3507982"/>
            <a:ext cx="461665" cy="2643669"/>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Metabolic</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syndome</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1" name="CasellaDiTesto 40"/>
          <p:cNvSpPr txBox="1"/>
          <p:nvPr/>
        </p:nvSpPr>
        <p:spPr>
          <a:xfrm>
            <a:off x="7610388" y="3507981"/>
            <a:ext cx="461665" cy="2643670"/>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Cardiovascular</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risk</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2" name="CasellaDiTesto 41"/>
          <p:cNvSpPr txBox="1"/>
          <p:nvPr/>
        </p:nvSpPr>
        <p:spPr>
          <a:xfrm>
            <a:off x="8246102" y="3507980"/>
            <a:ext cx="461665" cy="2643671"/>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LAL </a:t>
            </a:r>
            <a:r>
              <a:rPr kumimoji="0" lang="it-IT" sz="1800" b="0" i="0" u="none" strike="noStrike" kern="1200" cap="none" spc="0" normalizeH="0" baseline="0" noProof="0" dirty="0" err="1">
                <a:ln>
                  <a:noFill/>
                </a:ln>
                <a:solidFill>
                  <a:prstClr val="black"/>
                </a:solidFill>
                <a:effectLst/>
                <a:uLnTx/>
                <a:uFillTx/>
                <a:latin typeface="Calibri"/>
                <a:ea typeface="MS PGothic" pitchFamily="34" charset="-128"/>
                <a:cs typeface="+mn-cs"/>
              </a:rPr>
              <a:t>deficiency</a:t>
            </a: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3" name="CasellaDiTesto 42"/>
          <p:cNvSpPr txBox="1"/>
          <p:nvPr/>
        </p:nvSpPr>
        <p:spPr>
          <a:xfrm>
            <a:off x="501650" y="6175375"/>
            <a:ext cx="8315325" cy="369888"/>
          </a:xfrm>
          <a:prstGeom prst="rect">
            <a:avLst/>
          </a:prstGeom>
          <a:solidFill>
            <a:srgbClr val="002060"/>
          </a:solidFill>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S PGothic" pitchFamily="34" charset="-128"/>
                <a:cs typeface="+mn-cs"/>
              </a:rPr>
              <a:t>PROPOSED TARGETS OF INTERVENTION</a:t>
            </a:r>
          </a:p>
        </p:txBody>
      </p:sp>
      <p:sp>
        <p:nvSpPr>
          <p:cNvPr id="44" name="CasellaDiTesto 43"/>
          <p:cNvSpPr txBox="1"/>
          <p:nvPr/>
        </p:nvSpPr>
        <p:spPr>
          <a:xfrm>
            <a:off x="334963" y="1501775"/>
            <a:ext cx="1260475" cy="923925"/>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Low</a:t>
            </a: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-calorie </a:t>
            </a: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diet</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Exercise</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46" name="CasellaDiTesto 45"/>
          <p:cNvSpPr txBox="1"/>
          <p:nvPr/>
        </p:nvSpPr>
        <p:spPr>
          <a:xfrm>
            <a:off x="1662113" y="1514475"/>
            <a:ext cx="1171575" cy="646113"/>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Insulin</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sensitizers</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47" name="CasellaDiTesto 46"/>
          <p:cNvSpPr txBox="1"/>
          <p:nvPr/>
        </p:nvSpPr>
        <p:spPr>
          <a:xfrm>
            <a:off x="2900363" y="1514475"/>
            <a:ext cx="1612900" cy="646113"/>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Anti-</a:t>
            </a: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oxidants</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Vit</a:t>
            </a: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 E – </a:t>
            </a: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Vit</a:t>
            </a: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 C</a:t>
            </a:r>
          </a:p>
        </p:txBody>
      </p:sp>
      <p:sp>
        <p:nvSpPr>
          <p:cNvPr id="48" name="CasellaDiTesto 47"/>
          <p:cNvSpPr txBox="1"/>
          <p:nvPr/>
        </p:nvSpPr>
        <p:spPr>
          <a:xfrm>
            <a:off x="4587875" y="1514475"/>
            <a:ext cx="1336675" cy="646113"/>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Polyphenols</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Sylimarin</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49" name="CasellaDiTesto 48"/>
          <p:cNvSpPr txBox="1"/>
          <p:nvPr/>
        </p:nvSpPr>
        <p:spPr>
          <a:xfrm>
            <a:off x="6018213" y="1512888"/>
            <a:ext cx="657225" cy="646112"/>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Vit</a:t>
            </a: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 D</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50" name="CasellaDiTesto 49"/>
          <p:cNvSpPr txBox="1"/>
          <p:nvPr/>
        </p:nvSpPr>
        <p:spPr>
          <a:xfrm>
            <a:off x="6788150" y="1512888"/>
            <a:ext cx="819150" cy="646112"/>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Statins</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51" name="CasellaDiTesto 50"/>
          <p:cNvSpPr txBox="1"/>
          <p:nvPr/>
        </p:nvSpPr>
        <p:spPr>
          <a:xfrm>
            <a:off x="7693025" y="1504950"/>
            <a:ext cx="1214438" cy="646113"/>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Omega-3</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Fatty</a:t>
            </a: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 </a:t>
            </a:r>
            <a:r>
              <a:rPr kumimoji="0" lang="it-IT" sz="1800" b="0" i="0" u="none" strike="noStrike" kern="1200" cap="none" spc="0" normalizeH="0" baseline="0" noProof="0" dirty="0" err="1">
                <a:ln>
                  <a:noFill/>
                </a:ln>
                <a:solidFill>
                  <a:prstClr val="white"/>
                </a:solidFill>
                <a:effectLst/>
                <a:uLnTx/>
                <a:uFillTx/>
                <a:latin typeface="Calibri"/>
                <a:ea typeface="MS PGothic" pitchFamily="34" charset="-128"/>
                <a:cs typeface="+mn-cs"/>
              </a:rPr>
              <a:t>acids</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52" name="CasellaDiTesto 51"/>
          <p:cNvSpPr txBox="1"/>
          <p:nvPr/>
        </p:nvSpPr>
        <p:spPr>
          <a:xfrm>
            <a:off x="1209675" y="1027113"/>
            <a:ext cx="6702425" cy="415925"/>
          </a:xfrm>
          <a:prstGeom prst="rect">
            <a:avLst/>
          </a:prstGeom>
          <a:solidFill>
            <a:schemeClr val="accent6">
              <a:lumMod val="50000"/>
            </a:schemeClr>
          </a:solidFill>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S PGothic" pitchFamily="34" charset="-128"/>
                <a:cs typeface="+mn-cs"/>
              </a:rPr>
              <a:t>MULTIFACTORIAL APPROACH TO NAFLD</a:t>
            </a:r>
          </a:p>
        </p:txBody>
      </p:sp>
      <p:cxnSp>
        <p:nvCxnSpPr>
          <p:cNvPr id="54" name="Connettore 2 53"/>
          <p:cNvCxnSpPr>
            <a:stCxn id="44" idx="2"/>
          </p:cNvCxnSpPr>
          <p:nvPr/>
        </p:nvCxnSpPr>
        <p:spPr>
          <a:xfrm flipH="1">
            <a:off x="527050" y="2425700"/>
            <a:ext cx="438150" cy="9604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p:cNvCxnSpPr>
            <a:stCxn id="44" idx="2"/>
          </p:cNvCxnSpPr>
          <p:nvPr/>
        </p:nvCxnSpPr>
        <p:spPr>
          <a:xfrm>
            <a:off x="965200" y="2425700"/>
            <a:ext cx="190500" cy="9763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p:cNvCxnSpPr>
            <a:stCxn id="44" idx="2"/>
          </p:cNvCxnSpPr>
          <p:nvPr/>
        </p:nvCxnSpPr>
        <p:spPr>
          <a:xfrm>
            <a:off x="965200" y="2425700"/>
            <a:ext cx="806450" cy="9604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p:cNvCxnSpPr>
            <a:stCxn id="44" idx="2"/>
          </p:cNvCxnSpPr>
          <p:nvPr/>
        </p:nvCxnSpPr>
        <p:spPr>
          <a:xfrm>
            <a:off x="965200" y="2425700"/>
            <a:ext cx="1379538" cy="9604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p:cNvCxnSpPr>
            <a:stCxn id="44" idx="2"/>
          </p:cNvCxnSpPr>
          <p:nvPr/>
        </p:nvCxnSpPr>
        <p:spPr>
          <a:xfrm>
            <a:off x="965200" y="2425700"/>
            <a:ext cx="4046538" cy="9604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4" name="Connettore 2 63"/>
          <p:cNvCxnSpPr>
            <a:stCxn id="44" idx="2"/>
          </p:cNvCxnSpPr>
          <p:nvPr/>
        </p:nvCxnSpPr>
        <p:spPr>
          <a:xfrm>
            <a:off x="965200" y="2425700"/>
            <a:ext cx="5919788" cy="9604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p:cNvCxnSpPr>
            <a:stCxn id="44" idx="2"/>
          </p:cNvCxnSpPr>
          <p:nvPr/>
        </p:nvCxnSpPr>
        <p:spPr>
          <a:xfrm>
            <a:off x="965200" y="2425700"/>
            <a:ext cx="6589713" cy="9525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8" name="Connettore 2 67"/>
          <p:cNvCxnSpPr>
            <a:stCxn id="49" idx="2"/>
          </p:cNvCxnSpPr>
          <p:nvPr/>
        </p:nvCxnSpPr>
        <p:spPr>
          <a:xfrm flipH="1">
            <a:off x="2220913" y="2159000"/>
            <a:ext cx="4125912" cy="12319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ttore 2 69"/>
          <p:cNvCxnSpPr>
            <a:stCxn id="49" idx="2"/>
          </p:cNvCxnSpPr>
          <p:nvPr/>
        </p:nvCxnSpPr>
        <p:spPr>
          <a:xfrm flipH="1">
            <a:off x="4181475" y="2159000"/>
            <a:ext cx="2165350" cy="12319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p:cNvCxnSpPr>
            <a:stCxn id="49" idx="2"/>
          </p:cNvCxnSpPr>
          <p:nvPr/>
        </p:nvCxnSpPr>
        <p:spPr>
          <a:xfrm flipH="1">
            <a:off x="3511550" y="2159000"/>
            <a:ext cx="2835275" cy="12319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p:cNvCxnSpPr>
            <a:stCxn id="44" idx="2"/>
          </p:cNvCxnSpPr>
          <p:nvPr/>
        </p:nvCxnSpPr>
        <p:spPr>
          <a:xfrm>
            <a:off x="965200" y="2425700"/>
            <a:ext cx="2020888" cy="97155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p:cNvCxnSpPr>
            <a:stCxn id="49" idx="2"/>
          </p:cNvCxnSpPr>
          <p:nvPr/>
        </p:nvCxnSpPr>
        <p:spPr>
          <a:xfrm>
            <a:off x="6346825" y="2159000"/>
            <a:ext cx="1012825" cy="12319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ttore 2 79"/>
          <p:cNvCxnSpPr>
            <a:stCxn id="50" idx="2"/>
          </p:cNvCxnSpPr>
          <p:nvPr/>
        </p:nvCxnSpPr>
        <p:spPr>
          <a:xfrm flipH="1">
            <a:off x="5576888" y="2159000"/>
            <a:ext cx="1620837" cy="124142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ttore 2 81"/>
          <p:cNvCxnSpPr>
            <a:stCxn id="50" idx="2"/>
          </p:cNvCxnSpPr>
          <p:nvPr/>
        </p:nvCxnSpPr>
        <p:spPr>
          <a:xfrm>
            <a:off x="7197725" y="2159000"/>
            <a:ext cx="906463" cy="124142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p:cNvCxnSpPr>
            <a:stCxn id="50" idx="2"/>
          </p:cNvCxnSpPr>
          <p:nvPr/>
        </p:nvCxnSpPr>
        <p:spPr>
          <a:xfrm>
            <a:off x="7197725" y="2159000"/>
            <a:ext cx="1489075" cy="124142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ttore 2 88"/>
          <p:cNvCxnSpPr>
            <a:stCxn id="50" idx="2"/>
          </p:cNvCxnSpPr>
          <p:nvPr/>
        </p:nvCxnSpPr>
        <p:spPr>
          <a:xfrm flipH="1">
            <a:off x="6826250" y="2159000"/>
            <a:ext cx="371475" cy="124142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ttore 2 90"/>
          <p:cNvCxnSpPr>
            <a:stCxn id="47" idx="2"/>
          </p:cNvCxnSpPr>
          <p:nvPr/>
        </p:nvCxnSpPr>
        <p:spPr>
          <a:xfrm flipH="1">
            <a:off x="2678113" y="2160588"/>
            <a:ext cx="1028700" cy="123190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47" idx="2"/>
          </p:cNvCxnSpPr>
          <p:nvPr/>
        </p:nvCxnSpPr>
        <p:spPr>
          <a:xfrm>
            <a:off x="3706813" y="2160588"/>
            <a:ext cx="2716212" cy="123190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ttore 2 94"/>
          <p:cNvCxnSpPr>
            <a:stCxn id="46" idx="2"/>
          </p:cNvCxnSpPr>
          <p:nvPr/>
        </p:nvCxnSpPr>
        <p:spPr>
          <a:xfrm flipH="1">
            <a:off x="1898650" y="2160588"/>
            <a:ext cx="349250" cy="12319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ttore 2 96"/>
          <p:cNvCxnSpPr>
            <a:stCxn id="46" idx="2"/>
          </p:cNvCxnSpPr>
          <p:nvPr/>
        </p:nvCxnSpPr>
        <p:spPr>
          <a:xfrm>
            <a:off x="2247900" y="2160588"/>
            <a:ext cx="4752975" cy="12319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47" idx="2"/>
          </p:cNvCxnSpPr>
          <p:nvPr/>
        </p:nvCxnSpPr>
        <p:spPr>
          <a:xfrm>
            <a:off x="3706813" y="2160588"/>
            <a:ext cx="3963987" cy="125095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2 100"/>
          <p:cNvCxnSpPr>
            <a:stCxn id="51" idx="2"/>
          </p:cNvCxnSpPr>
          <p:nvPr/>
        </p:nvCxnSpPr>
        <p:spPr>
          <a:xfrm flipH="1">
            <a:off x="7983538" y="2151063"/>
            <a:ext cx="317500" cy="124142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ttore 2 102"/>
          <p:cNvCxnSpPr>
            <a:stCxn id="51" idx="2"/>
          </p:cNvCxnSpPr>
          <p:nvPr/>
        </p:nvCxnSpPr>
        <p:spPr>
          <a:xfrm flipH="1">
            <a:off x="5511800" y="2151063"/>
            <a:ext cx="2789238" cy="12493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2 104"/>
          <p:cNvCxnSpPr>
            <a:stCxn id="51" idx="2"/>
          </p:cNvCxnSpPr>
          <p:nvPr/>
        </p:nvCxnSpPr>
        <p:spPr>
          <a:xfrm flipH="1">
            <a:off x="2878138" y="2151063"/>
            <a:ext cx="5422900" cy="124142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ttore 2 106"/>
          <p:cNvCxnSpPr>
            <a:stCxn id="51" idx="2"/>
          </p:cNvCxnSpPr>
          <p:nvPr/>
        </p:nvCxnSpPr>
        <p:spPr>
          <a:xfrm flipH="1">
            <a:off x="2203450" y="2151063"/>
            <a:ext cx="6097588" cy="124142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p:cNvCxnSpPr>
            <a:stCxn id="50" idx="2"/>
          </p:cNvCxnSpPr>
          <p:nvPr/>
        </p:nvCxnSpPr>
        <p:spPr>
          <a:xfrm flipH="1">
            <a:off x="3673475" y="2159000"/>
            <a:ext cx="3524250" cy="126047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ttore 2 110"/>
          <p:cNvCxnSpPr>
            <a:stCxn id="51" idx="2"/>
          </p:cNvCxnSpPr>
          <p:nvPr/>
        </p:nvCxnSpPr>
        <p:spPr>
          <a:xfrm flipH="1">
            <a:off x="6780213" y="2151063"/>
            <a:ext cx="1520825" cy="124142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ttore 2 112"/>
          <p:cNvCxnSpPr>
            <a:stCxn id="48" idx="2"/>
          </p:cNvCxnSpPr>
          <p:nvPr/>
        </p:nvCxnSpPr>
        <p:spPr>
          <a:xfrm flipH="1">
            <a:off x="2994025" y="2160588"/>
            <a:ext cx="2262188" cy="12319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ttore 2 114"/>
          <p:cNvCxnSpPr>
            <a:stCxn id="48" idx="2"/>
          </p:cNvCxnSpPr>
          <p:nvPr/>
        </p:nvCxnSpPr>
        <p:spPr>
          <a:xfrm>
            <a:off x="5256213" y="2160588"/>
            <a:ext cx="1573212" cy="12319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ttore 2 116"/>
          <p:cNvCxnSpPr>
            <a:stCxn id="48" idx="2"/>
          </p:cNvCxnSpPr>
          <p:nvPr/>
        </p:nvCxnSpPr>
        <p:spPr>
          <a:xfrm flipH="1">
            <a:off x="2376488" y="2160588"/>
            <a:ext cx="2879725" cy="12319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8" name="CasellaDiTesto 117"/>
          <p:cNvSpPr txBox="1"/>
          <p:nvPr/>
        </p:nvSpPr>
        <p:spPr>
          <a:xfrm>
            <a:off x="8375650" y="3162300"/>
            <a:ext cx="341313" cy="368300"/>
          </a:xfrm>
          <a:prstGeom prst="rect">
            <a:avLst/>
          </a:prstGeom>
          <a:noFill/>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S PGothic" pitchFamily="34" charset="-128"/>
                <a:cs typeface="+mn-cs"/>
              </a:rPr>
              <a:t>?</a:t>
            </a:r>
          </a:p>
        </p:txBody>
      </p:sp>
      <p:sp>
        <p:nvSpPr>
          <p:cNvPr id="121" name="CasellaDiTesto 120"/>
          <p:cNvSpPr txBox="1"/>
          <p:nvPr/>
        </p:nvSpPr>
        <p:spPr>
          <a:xfrm>
            <a:off x="4446588" y="3181350"/>
            <a:ext cx="341312" cy="368300"/>
          </a:xfrm>
          <a:prstGeom prst="rect">
            <a:avLst/>
          </a:prstGeom>
          <a:noFill/>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S PGothic" pitchFamily="34" charset="-128"/>
                <a:cs typeface="+mn-cs"/>
              </a:rPr>
              <a:t>?</a:t>
            </a:r>
          </a:p>
        </p:txBody>
      </p:sp>
      <p:cxnSp>
        <p:nvCxnSpPr>
          <p:cNvPr id="123" name="Connettore 2 122"/>
          <p:cNvCxnSpPr>
            <a:stCxn id="48" idx="2"/>
          </p:cNvCxnSpPr>
          <p:nvPr/>
        </p:nvCxnSpPr>
        <p:spPr>
          <a:xfrm>
            <a:off x="5256213" y="2160588"/>
            <a:ext cx="373062" cy="12319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ttore 2 124"/>
          <p:cNvCxnSpPr>
            <a:stCxn id="50" idx="2"/>
          </p:cNvCxnSpPr>
          <p:nvPr/>
        </p:nvCxnSpPr>
        <p:spPr>
          <a:xfrm flipH="1">
            <a:off x="2998788" y="2159000"/>
            <a:ext cx="4198937" cy="126047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750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p:cNvSpPr txBox="1"/>
          <p:nvPr/>
        </p:nvSpPr>
        <p:spPr>
          <a:xfrm>
            <a:off x="446361" y="3692358"/>
            <a:ext cx="430887" cy="2380311"/>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Insulin</a:t>
            </a:r>
            <a:r>
              <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resistance</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2" name="CasellaDiTesto 31"/>
          <p:cNvSpPr txBox="1"/>
          <p:nvPr/>
        </p:nvSpPr>
        <p:spPr>
          <a:xfrm>
            <a:off x="1167112" y="3673411"/>
            <a:ext cx="430887" cy="2399259"/>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Oxidative</a:t>
            </a:r>
            <a:r>
              <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rPr>
              <a:t> stress</a:t>
            </a:r>
          </a:p>
        </p:txBody>
      </p:sp>
      <p:sp>
        <p:nvSpPr>
          <p:cNvPr id="33" name="CasellaDiTesto 32"/>
          <p:cNvSpPr txBox="1"/>
          <p:nvPr/>
        </p:nvSpPr>
        <p:spPr>
          <a:xfrm>
            <a:off x="1990166" y="3647171"/>
            <a:ext cx="461665" cy="2425499"/>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Chronic</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inflammation</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4" name="CasellaDiTesto 33"/>
          <p:cNvSpPr txBox="1"/>
          <p:nvPr/>
        </p:nvSpPr>
        <p:spPr>
          <a:xfrm>
            <a:off x="2733161" y="3647171"/>
            <a:ext cx="430887" cy="2425499"/>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Vitamin</a:t>
            </a:r>
            <a:r>
              <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rPr>
              <a:t> D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deficiency</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5" name="CasellaDiTesto 34"/>
          <p:cNvSpPr txBox="1"/>
          <p:nvPr/>
        </p:nvSpPr>
        <p:spPr>
          <a:xfrm>
            <a:off x="3457945" y="3630804"/>
            <a:ext cx="461665" cy="2441867"/>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Intestinal</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microbiota</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6" name="CasellaDiTesto 35"/>
          <p:cNvSpPr txBox="1"/>
          <p:nvPr/>
        </p:nvSpPr>
        <p:spPr>
          <a:xfrm>
            <a:off x="4217838" y="3630804"/>
            <a:ext cx="461665" cy="2441867"/>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Atherogenic</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dyslipidemia</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7" name="CasellaDiTesto 36"/>
          <p:cNvSpPr txBox="1"/>
          <p:nvPr/>
        </p:nvSpPr>
        <p:spPr>
          <a:xfrm>
            <a:off x="5078510" y="3585618"/>
            <a:ext cx="461665" cy="2476792"/>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Mytocondrial</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dysfunction</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9" name="CasellaDiTesto 38"/>
          <p:cNvSpPr txBox="1"/>
          <p:nvPr/>
        </p:nvSpPr>
        <p:spPr>
          <a:xfrm>
            <a:off x="5889568" y="3585618"/>
            <a:ext cx="461665" cy="2476774"/>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Hepatocellular</a:t>
            </a:r>
            <a:r>
              <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protection</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0" name="CasellaDiTesto 39"/>
          <p:cNvSpPr txBox="1"/>
          <p:nvPr/>
        </p:nvSpPr>
        <p:spPr>
          <a:xfrm>
            <a:off x="6748633" y="3585618"/>
            <a:ext cx="430887" cy="2472772"/>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Metabolic</a:t>
            </a:r>
            <a:r>
              <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syndome</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1" name="CasellaDiTesto 40"/>
          <p:cNvSpPr txBox="1"/>
          <p:nvPr/>
        </p:nvSpPr>
        <p:spPr>
          <a:xfrm>
            <a:off x="7481108" y="3585617"/>
            <a:ext cx="430887" cy="2477153"/>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Cardiovascular</a:t>
            </a:r>
            <a:r>
              <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risk</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2" name="CasellaDiTesto 41"/>
          <p:cNvSpPr txBox="1"/>
          <p:nvPr/>
        </p:nvSpPr>
        <p:spPr>
          <a:xfrm>
            <a:off x="8191763" y="3585618"/>
            <a:ext cx="430887" cy="2476774"/>
          </a:xfrm>
          <a:prstGeom prst="rect">
            <a:avLst/>
          </a:prstGeom>
          <a:solidFill>
            <a:schemeClr val="accent1">
              <a:lumMod val="40000"/>
              <a:lumOff val="60000"/>
            </a:schemeClr>
          </a:solidFill>
        </p:spPr>
        <p:txBody>
          <a:bodyPr vert="vert27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rPr>
              <a:t>LAL </a:t>
            </a:r>
            <a:r>
              <a:rPr kumimoji="0" lang="it-IT" sz="1600" b="0" i="0" u="none" strike="noStrike" kern="1200" cap="none" spc="0" normalizeH="0" baseline="0" noProof="0" dirty="0" err="1">
                <a:ln>
                  <a:noFill/>
                </a:ln>
                <a:solidFill>
                  <a:prstClr val="black"/>
                </a:solidFill>
                <a:effectLst/>
                <a:uLnTx/>
                <a:uFillTx/>
                <a:latin typeface="Calibri"/>
                <a:ea typeface="MS PGothic" pitchFamily="34" charset="-128"/>
                <a:cs typeface="+mn-cs"/>
              </a:rPr>
              <a:t>deficiency</a:t>
            </a:r>
            <a:endParaRPr kumimoji="0" lang="it-IT"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43" name="CasellaDiTesto 42"/>
          <p:cNvSpPr txBox="1"/>
          <p:nvPr/>
        </p:nvSpPr>
        <p:spPr>
          <a:xfrm>
            <a:off x="446088" y="6176963"/>
            <a:ext cx="8261350" cy="369887"/>
          </a:xfrm>
          <a:prstGeom prst="rect">
            <a:avLst/>
          </a:prstGeom>
          <a:solidFill>
            <a:srgbClr val="002060"/>
          </a:solidFill>
          <a:ln>
            <a:solidFill>
              <a:schemeClr val="accent4"/>
            </a:solidFill>
            <a:prstDash val="lgDash"/>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S PGothic" pitchFamily="34" charset="-128"/>
                <a:cs typeface="+mn-cs"/>
              </a:rPr>
              <a:t>PROPOSED TARGETS OF INTERVENTION</a:t>
            </a:r>
          </a:p>
        </p:txBody>
      </p:sp>
      <p:sp>
        <p:nvSpPr>
          <p:cNvPr id="44" name="CasellaDiTesto 43"/>
          <p:cNvSpPr txBox="1"/>
          <p:nvPr/>
        </p:nvSpPr>
        <p:spPr>
          <a:xfrm>
            <a:off x="214313" y="1520825"/>
            <a:ext cx="633412" cy="554038"/>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rPr>
              <a:t> </a:t>
            </a: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Vit</a:t>
            </a:r>
            <a:r>
              <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rPr>
              <a:t> D</a:t>
            </a:r>
            <a:endParaRPr kumimoji="0" lang="it-IT" sz="18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46" name="CasellaDiTesto 45"/>
          <p:cNvSpPr txBox="1"/>
          <p:nvPr/>
        </p:nvSpPr>
        <p:spPr>
          <a:xfrm>
            <a:off x="923925" y="1539875"/>
            <a:ext cx="868363" cy="522288"/>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rPr>
              <a:t>Carnitine</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47" name="CasellaDiTesto 46"/>
          <p:cNvSpPr txBox="1"/>
          <p:nvPr/>
        </p:nvSpPr>
        <p:spPr>
          <a:xfrm>
            <a:off x="1906588" y="1539875"/>
            <a:ext cx="1111250" cy="522288"/>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Vit</a:t>
            </a:r>
            <a:r>
              <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rPr>
              <a:t> 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Tocotrienols</a:t>
            </a:r>
            <a:endPar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48" name="CasellaDiTesto 47"/>
          <p:cNvSpPr txBox="1"/>
          <p:nvPr/>
        </p:nvSpPr>
        <p:spPr>
          <a:xfrm>
            <a:off x="3113088" y="1536700"/>
            <a:ext cx="533400" cy="522288"/>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Vit</a:t>
            </a:r>
            <a:r>
              <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rPr>
              <a:t> C</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49" name="CasellaDiTesto 48"/>
          <p:cNvSpPr txBox="1"/>
          <p:nvPr/>
        </p:nvSpPr>
        <p:spPr>
          <a:xfrm>
            <a:off x="3751263" y="1535113"/>
            <a:ext cx="960437" cy="522287"/>
          </a:xfrm>
          <a:prstGeom prst="rect">
            <a:avLst/>
          </a:prstGeom>
          <a:noFill/>
          <a:ln w="25400">
            <a:solidFill>
              <a:schemeClr val="accent4">
                <a:lumMod val="60000"/>
                <a:lumOff val="40000"/>
              </a:schemeClr>
            </a:solidFill>
          </a:ln>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rPr>
              <a:t>Omega-3</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Fatty</a:t>
            </a:r>
            <a:r>
              <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rPr>
              <a:t> </a:t>
            </a: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acids</a:t>
            </a:r>
            <a:endPar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50" name="CasellaDiTesto 49"/>
          <p:cNvSpPr txBox="1"/>
          <p:nvPr/>
        </p:nvSpPr>
        <p:spPr>
          <a:xfrm>
            <a:off x="4792663" y="1527175"/>
            <a:ext cx="866775" cy="522288"/>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Sylimarin</a:t>
            </a:r>
            <a:endPar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51" name="CasellaDiTesto 50"/>
          <p:cNvSpPr txBox="1"/>
          <p:nvPr/>
        </p:nvSpPr>
        <p:spPr>
          <a:xfrm>
            <a:off x="5746750" y="1524000"/>
            <a:ext cx="1038225" cy="554038"/>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white"/>
                </a:solidFill>
                <a:effectLst/>
                <a:uLnTx/>
                <a:uFillTx/>
                <a:latin typeface="Calibri"/>
                <a:ea typeface="MS PGothic" pitchFamily="34" charset="-128"/>
                <a:cs typeface="+mn-cs"/>
              </a:rPr>
              <a:t>Resveratrol</a:t>
            </a:r>
            <a:endParaRPr kumimoji="0" lang="it-IT" sz="14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52" name="CasellaDiTesto 51"/>
          <p:cNvSpPr txBox="1"/>
          <p:nvPr/>
        </p:nvSpPr>
        <p:spPr>
          <a:xfrm>
            <a:off x="1130300" y="515938"/>
            <a:ext cx="6702425" cy="415925"/>
          </a:xfrm>
          <a:prstGeom prst="rect">
            <a:avLst/>
          </a:prstGeom>
          <a:solidFill>
            <a:schemeClr val="accent6">
              <a:lumMod val="50000"/>
            </a:schemeClr>
          </a:solidFill>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S PGothic" pitchFamily="34" charset="-128"/>
                <a:cs typeface="+mn-cs"/>
              </a:rPr>
              <a:t>MAIN NUTRACEUTICAL INTERVENTIONS FOR NAFLD</a:t>
            </a:r>
          </a:p>
        </p:txBody>
      </p:sp>
      <p:sp>
        <p:nvSpPr>
          <p:cNvPr id="118" name="CasellaDiTesto 117"/>
          <p:cNvSpPr txBox="1"/>
          <p:nvPr/>
        </p:nvSpPr>
        <p:spPr>
          <a:xfrm>
            <a:off x="8375650" y="3162300"/>
            <a:ext cx="341313" cy="368300"/>
          </a:xfrm>
          <a:prstGeom prst="rect">
            <a:avLst/>
          </a:prstGeom>
          <a:noFill/>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S PGothic" pitchFamily="34" charset="-128"/>
                <a:cs typeface="+mn-cs"/>
              </a:rPr>
              <a:t>?</a:t>
            </a:r>
          </a:p>
        </p:txBody>
      </p:sp>
      <p:sp>
        <p:nvSpPr>
          <p:cNvPr id="121" name="CasellaDiTesto 120"/>
          <p:cNvSpPr txBox="1"/>
          <p:nvPr/>
        </p:nvSpPr>
        <p:spPr>
          <a:xfrm>
            <a:off x="3611563" y="3162300"/>
            <a:ext cx="341312" cy="368300"/>
          </a:xfrm>
          <a:prstGeom prst="rect">
            <a:avLst/>
          </a:prstGeom>
          <a:noFill/>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S PGothic" pitchFamily="34" charset="-128"/>
                <a:cs typeface="+mn-cs"/>
              </a:rPr>
              <a:t>?</a:t>
            </a:r>
          </a:p>
        </p:txBody>
      </p:sp>
      <p:sp>
        <p:nvSpPr>
          <p:cNvPr id="108" name="CasellaDiTesto 107"/>
          <p:cNvSpPr txBox="1"/>
          <p:nvPr/>
        </p:nvSpPr>
        <p:spPr>
          <a:xfrm>
            <a:off x="6884988" y="1539875"/>
            <a:ext cx="1152525" cy="584200"/>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Calibri"/>
                <a:ea typeface="MS PGothic" pitchFamily="34" charset="-128"/>
                <a:cs typeface="+mn-cs"/>
              </a:rPr>
              <a:t>Anthocyanins</a:t>
            </a:r>
            <a:endParaRPr kumimoji="0" lang="it-IT" sz="12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a:ea typeface="MS PGothic" pitchFamily="34" charset="-128"/>
                <a:cs typeface="+mn-cs"/>
              </a:rPr>
              <a:t>Betaine</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sp>
        <p:nvSpPr>
          <p:cNvPr id="110" name="CasellaDiTesto 109"/>
          <p:cNvSpPr txBox="1"/>
          <p:nvPr/>
        </p:nvSpPr>
        <p:spPr>
          <a:xfrm>
            <a:off x="8137525" y="1535113"/>
            <a:ext cx="903288" cy="554037"/>
          </a:xfrm>
          <a:prstGeom prst="rect">
            <a:avLst/>
          </a:prstGeom>
          <a:noFill/>
          <a:ln w="25400">
            <a:solidFill>
              <a:schemeClr val="accent4">
                <a:lumMod val="60000"/>
                <a:lumOff val="40000"/>
              </a:schemeClr>
            </a:solidFill>
          </a:ln>
        </p:spPr>
        <p:txBody>
          <a:bodyPr>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Calibri"/>
                <a:ea typeface="MS PGothic" pitchFamily="34" charset="-128"/>
                <a:cs typeface="+mn-cs"/>
              </a:rPr>
              <a:t>Probiotics</a:t>
            </a:r>
            <a:endParaRPr kumimoji="0" lang="it-IT" sz="12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cxnSp>
        <p:nvCxnSpPr>
          <p:cNvPr id="114" name="Connettore 2 113"/>
          <p:cNvCxnSpPr>
            <a:stCxn id="44" idx="2"/>
          </p:cNvCxnSpPr>
          <p:nvPr/>
        </p:nvCxnSpPr>
        <p:spPr>
          <a:xfrm>
            <a:off x="530225" y="2074863"/>
            <a:ext cx="144463" cy="126523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9" name="Connettore 2 118"/>
          <p:cNvCxnSpPr>
            <a:stCxn id="44" idx="2"/>
          </p:cNvCxnSpPr>
          <p:nvPr/>
        </p:nvCxnSpPr>
        <p:spPr>
          <a:xfrm>
            <a:off x="530225" y="2074863"/>
            <a:ext cx="1635125" cy="126523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ttore 2 121"/>
          <p:cNvCxnSpPr>
            <a:stCxn id="44" idx="2"/>
          </p:cNvCxnSpPr>
          <p:nvPr/>
        </p:nvCxnSpPr>
        <p:spPr>
          <a:xfrm>
            <a:off x="530225" y="2074863"/>
            <a:ext cx="2454275" cy="126523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ttore 2 125"/>
          <p:cNvCxnSpPr>
            <a:stCxn id="44" idx="2"/>
          </p:cNvCxnSpPr>
          <p:nvPr/>
        </p:nvCxnSpPr>
        <p:spPr>
          <a:xfrm>
            <a:off x="530225" y="2074863"/>
            <a:ext cx="6299200" cy="133826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ttore 2 127"/>
          <p:cNvCxnSpPr>
            <a:stCxn id="50" idx="2"/>
          </p:cNvCxnSpPr>
          <p:nvPr/>
        </p:nvCxnSpPr>
        <p:spPr>
          <a:xfrm flipH="1">
            <a:off x="1335088" y="2049463"/>
            <a:ext cx="3890962" cy="129698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ttore 2 129"/>
          <p:cNvCxnSpPr>
            <a:stCxn id="50" idx="2"/>
          </p:cNvCxnSpPr>
          <p:nvPr/>
        </p:nvCxnSpPr>
        <p:spPr>
          <a:xfrm>
            <a:off x="5226050" y="2049463"/>
            <a:ext cx="0" cy="1370012"/>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ttore 2 131"/>
          <p:cNvCxnSpPr>
            <a:stCxn id="50" idx="2"/>
          </p:cNvCxnSpPr>
          <p:nvPr/>
        </p:nvCxnSpPr>
        <p:spPr>
          <a:xfrm>
            <a:off x="5226050" y="2049463"/>
            <a:ext cx="1601788" cy="1370012"/>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4" name="Connettore 2 133"/>
          <p:cNvCxnSpPr>
            <a:stCxn id="50" idx="2"/>
          </p:cNvCxnSpPr>
          <p:nvPr/>
        </p:nvCxnSpPr>
        <p:spPr>
          <a:xfrm flipH="1">
            <a:off x="646113" y="2049463"/>
            <a:ext cx="4579937" cy="129698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6" name="Connettore 2 135"/>
          <p:cNvCxnSpPr>
            <a:stCxn id="46" idx="2"/>
          </p:cNvCxnSpPr>
          <p:nvPr/>
        </p:nvCxnSpPr>
        <p:spPr>
          <a:xfrm>
            <a:off x="1358900" y="2062163"/>
            <a:ext cx="827088" cy="12922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8" name="Connettore 2 137"/>
          <p:cNvCxnSpPr>
            <a:stCxn id="46" idx="2"/>
          </p:cNvCxnSpPr>
          <p:nvPr/>
        </p:nvCxnSpPr>
        <p:spPr>
          <a:xfrm>
            <a:off x="1358900" y="2062163"/>
            <a:ext cx="4725988" cy="13652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0" name="Connettore 2 139"/>
          <p:cNvCxnSpPr>
            <a:stCxn id="46" idx="2"/>
          </p:cNvCxnSpPr>
          <p:nvPr/>
        </p:nvCxnSpPr>
        <p:spPr>
          <a:xfrm flipH="1">
            <a:off x="704850" y="2062163"/>
            <a:ext cx="654050" cy="1273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2" name="Connettore 2 141"/>
          <p:cNvCxnSpPr>
            <a:stCxn id="47" idx="2"/>
          </p:cNvCxnSpPr>
          <p:nvPr/>
        </p:nvCxnSpPr>
        <p:spPr>
          <a:xfrm flipH="1">
            <a:off x="1344613" y="2062163"/>
            <a:ext cx="1117600" cy="1292225"/>
          </a:xfrm>
          <a:prstGeom prst="straightConnector1">
            <a:avLst/>
          </a:prstGeom>
          <a:ln w="2540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44" name="Connettore 2 143"/>
          <p:cNvCxnSpPr>
            <a:stCxn id="47" idx="2"/>
          </p:cNvCxnSpPr>
          <p:nvPr/>
        </p:nvCxnSpPr>
        <p:spPr>
          <a:xfrm>
            <a:off x="2462213" y="2062163"/>
            <a:ext cx="5172075" cy="1365250"/>
          </a:xfrm>
          <a:prstGeom prst="straightConnector1">
            <a:avLst/>
          </a:prstGeom>
          <a:ln w="2540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ttore 2 145"/>
          <p:cNvCxnSpPr>
            <a:stCxn id="48" idx="2"/>
          </p:cNvCxnSpPr>
          <p:nvPr/>
        </p:nvCxnSpPr>
        <p:spPr>
          <a:xfrm flipH="1">
            <a:off x="1500188" y="2058988"/>
            <a:ext cx="1879600" cy="1295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0" name="Connettore 2 149"/>
          <p:cNvCxnSpPr>
            <a:stCxn id="48" idx="2"/>
          </p:cNvCxnSpPr>
          <p:nvPr/>
        </p:nvCxnSpPr>
        <p:spPr>
          <a:xfrm>
            <a:off x="3379788" y="2058988"/>
            <a:ext cx="2636837" cy="136842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2" name="Connettore 2 151"/>
          <p:cNvCxnSpPr>
            <a:stCxn id="50" idx="2"/>
          </p:cNvCxnSpPr>
          <p:nvPr/>
        </p:nvCxnSpPr>
        <p:spPr>
          <a:xfrm flipH="1">
            <a:off x="4481513" y="2049463"/>
            <a:ext cx="744537" cy="127793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4" name="Connettore 2 153"/>
          <p:cNvCxnSpPr>
            <a:stCxn id="49" idx="2"/>
          </p:cNvCxnSpPr>
          <p:nvPr/>
        </p:nvCxnSpPr>
        <p:spPr>
          <a:xfrm>
            <a:off x="4232275" y="2057400"/>
            <a:ext cx="3402013" cy="1370013"/>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ttore 2 155"/>
          <p:cNvCxnSpPr>
            <a:stCxn id="49" idx="2"/>
          </p:cNvCxnSpPr>
          <p:nvPr/>
        </p:nvCxnSpPr>
        <p:spPr>
          <a:xfrm>
            <a:off x="4232275" y="2057400"/>
            <a:ext cx="239713" cy="1277938"/>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8" name="Connettore 2 157"/>
          <p:cNvCxnSpPr>
            <a:stCxn id="49" idx="2"/>
          </p:cNvCxnSpPr>
          <p:nvPr/>
        </p:nvCxnSpPr>
        <p:spPr>
          <a:xfrm>
            <a:off x="4232275" y="2057400"/>
            <a:ext cx="1887538" cy="1370013"/>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0" name="Connettore 2 159"/>
          <p:cNvCxnSpPr>
            <a:stCxn id="49" idx="2"/>
          </p:cNvCxnSpPr>
          <p:nvPr/>
        </p:nvCxnSpPr>
        <p:spPr>
          <a:xfrm flipH="1">
            <a:off x="1565275" y="2057400"/>
            <a:ext cx="2667000" cy="1277938"/>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2" name="Connettore 2 161"/>
          <p:cNvCxnSpPr>
            <a:stCxn id="49" idx="2"/>
          </p:cNvCxnSpPr>
          <p:nvPr/>
        </p:nvCxnSpPr>
        <p:spPr>
          <a:xfrm flipH="1">
            <a:off x="704850" y="2057400"/>
            <a:ext cx="3527425" cy="1277938"/>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4" name="Connettore 2 163"/>
          <p:cNvCxnSpPr>
            <a:stCxn id="51" idx="2"/>
          </p:cNvCxnSpPr>
          <p:nvPr/>
        </p:nvCxnSpPr>
        <p:spPr>
          <a:xfrm flipH="1">
            <a:off x="6119813" y="2078038"/>
            <a:ext cx="146050" cy="12763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6" name="Connettore 2 165"/>
          <p:cNvCxnSpPr>
            <a:stCxn id="51" idx="2"/>
          </p:cNvCxnSpPr>
          <p:nvPr/>
        </p:nvCxnSpPr>
        <p:spPr>
          <a:xfrm flipH="1">
            <a:off x="4584700" y="2078038"/>
            <a:ext cx="1681163" cy="12573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8" name="Connettore 2 167"/>
          <p:cNvCxnSpPr>
            <a:stCxn id="51" idx="2"/>
          </p:cNvCxnSpPr>
          <p:nvPr/>
        </p:nvCxnSpPr>
        <p:spPr>
          <a:xfrm>
            <a:off x="6265863" y="2078038"/>
            <a:ext cx="1368425" cy="134937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0" name="Connettore 2 169"/>
          <p:cNvCxnSpPr>
            <a:stCxn id="108" idx="2"/>
          </p:cNvCxnSpPr>
          <p:nvPr/>
        </p:nvCxnSpPr>
        <p:spPr>
          <a:xfrm flipH="1">
            <a:off x="6207125" y="2124075"/>
            <a:ext cx="1254125" cy="13033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Connettore 2 171"/>
          <p:cNvCxnSpPr>
            <a:stCxn id="108" idx="2"/>
          </p:cNvCxnSpPr>
          <p:nvPr/>
        </p:nvCxnSpPr>
        <p:spPr>
          <a:xfrm flipH="1">
            <a:off x="5438775" y="2124075"/>
            <a:ext cx="2022475" cy="13033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Connettore 2 173"/>
          <p:cNvCxnSpPr>
            <a:stCxn id="108" idx="2"/>
          </p:cNvCxnSpPr>
          <p:nvPr/>
        </p:nvCxnSpPr>
        <p:spPr>
          <a:xfrm flipH="1">
            <a:off x="1500188" y="2124075"/>
            <a:ext cx="5961062" cy="123031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Connettore 2 175"/>
          <p:cNvCxnSpPr>
            <a:stCxn id="108" idx="2"/>
          </p:cNvCxnSpPr>
          <p:nvPr/>
        </p:nvCxnSpPr>
        <p:spPr>
          <a:xfrm flipH="1">
            <a:off x="704850" y="2124075"/>
            <a:ext cx="6756400" cy="121126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Connettore 2 179"/>
          <p:cNvCxnSpPr>
            <a:stCxn id="110" idx="2"/>
          </p:cNvCxnSpPr>
          <p:nvPr/>
        </p:nvCxnSpPr>
        <p:spPr>
          <a:xfrm flipH="1">
            <a:off x="3781425" y="2089150"/>
            <a:ext cx="4808538" cy="1338263"/>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938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564904"/>
            <a:ext cx="8229600" cy="1540764"/>
          </a:xfrm>
        </p:spPr>
        <p:txBody>
          <a:bodyPr/>
          <a:lstStyle/>
          <a:p>
            <a:pPr algn="ctr"/>
            <a:r>
              <a:rPr lang="en-US" dirty="0">
                <a:latin typeface="Comic Sans MS" panose="030F0702030302020204" pitchFamily="66" charset="0"/>
              </a:rPr>
              <a:t>There is currently no medically approved treatment for NAFLD.</a:t>
            </a:r>
            <a:endParaRPr lang="it-IT" dirty="0">
              <a:latin typeface="Comic Sans MS" panose="030F0702030302020204" pitchFamily="66" charset="0"/>
            </a:endParaRPr>
          </a:p>
        </p:txBody>
      </p:sp>
    </p:spTree>
    <p:extLst>
      <p:ext uri="{BB962C8B-B14F-4D97-AF65-F5344CB8AC3E}">
        <p14:creationId xmlns:p14="http://schemas.microsoft.com/office/powerpoint/2010/main" val="450341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C02DE83-D9C9-418D-AADE-D8724EAFCD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Rectangle 53">
            <a:extLst>
              <a:ext uri="{FF2B5EF4-FFF2-40B4-BE49-F238E27FC236}">
                <a16:creationId xmlns:a16="http://schemas.microsoft.com/office/drawing/2014/main" id="{6722C7E4-9B6F-42C7-973D-BCD39710D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rgbClr val="5959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Segnaposto contenuto 2">
            <a:extLst>
              <a:ext uri="{FF2B5EF4-FFF2-40B4-BE49-F238E27FC236}">
                <a16:creationId xmlns:a16="http://schemas.microsoft.com/office/drawing/2014/main" id="{738FD627-0F35-4C71-B889-194E368C7725}"/>
              </a:ext>
            </a:extLst>
          </p:cNvPr>
          <p:cNvSpPr>
            <a:spLocks noGrp="1"/>
          </p:cNvSpPr>
          <p:nvPr>
            <p:ph idx="1"/>
          </p:nvPr>
        </p:nvSpPr>
        <p:spPr>
          <a:xfrm>
            <a:off x="4927654" y="1111753"/>
            <a:ext cx="3793047" cy="4628275"/>
          </a:xfrm>
          <a:solidFill>
            <a:schemeClr val="accent2">
              <a:lumMod val="20000"/>
              <a:lumOff val="80000"/>
            </a:schemeClr>
          </a:solidFill>
        </p:spPr>
        <p:txBody>
          <a:bodyPr vert="horz" lIns="91440" tIns="45720" rIns="91440" bIns="45720" rtlCol="0" anchor="ctr">
            <a:normAutofit/>
          </a:bodyPr>
          <a:lstStyle/>
          <a:p>
            <a:pPr indent="-228600" defTabSz="914400" eaLnBrk="1" hangingPunct="1">
              <a:buFont typeface="Arial" panose="020B0604020202020204" pitchFamily="34" charset="0"/>
              <a:buChar char="•"/>
            </a:pPr>
            <a:endParaRPr lang="en-US" sz="1800" dirty="0">
              <a:solidFill>
                <a:schemeClr val="tx1">
                  <a:lumMod val="85000"/>
                  <a:lumOff val="15000"/>
                </a:schemeClr>
              </a:solidFill>
            </a:endParaRPr>
          </a:p>
          <a:p>
            <a:pPr marL="0" indent="0" defTabSz="914400" eaLnBrk="1" hangingPunct="1">
              <a:buNone/>
            </a:pPr>
            <a:r>
              <a:rPr lang="en-US" sz="1800" dirty="0">
                <a:solidFill>
                  <a:schemeClr val="tx1">
                    <a:lumMod val="85000"/>
                    <a:lumOff val="15000"/>
                  </a:schemeClr>
                </a:solidFill>
              </a:rPr>
              <a:t>The drug therapies of NASH can be classified into:</a:t>
            </a:r>
          </a:p>
          <a:p>
            <a:pPr indent="-228600" defTabSz="914400" eaLnBrk="1" hangingPunct="1">
              <a:buFont typeface="Arial" panose="020B0604020202020204" pitchFamily="34" charset="0"/>
              <a:buChar char="•"/>
            </a:pPr>
            <a:endParaRPr lang="en-US" sz="1800" dirty="0">
              <a:solidFill>
                <a:schemeClr val="tx1">
                  <a:lumMod val="85000"/>
                  <a:lumOff val="15000"/>
                </a:schemeClr>
              </a:solidFill>
            </a:endParaRPr>
          </a:p>
          <a:p>
            <a:pPr marL="800100" lvl="1" indent="-228600" defTabSz="914400" eaLnBrk="1" hangingPunct="1">
              <a:buFont typeface="Arial" panose="020B0604020202020204" pitchFamily="34" charset="0"/>
              <a:buChar char="•"/>
            </a:pPr>
            <a:r>
              <a:rPr lang="en-US" dirty="0">
                <a:solidFill>
                  <a:schemeClr val="tx1">
                    <a:lumMod val="85000"/>
                    <a:lumOff val="15000"/>
                  </a:schemeClr>
                </a:solidFill>
              </a:rPr>
              <a:t>Therapies that target metabolic alterations that play a pathogenic role in the disease, such as insulin resistance and de novo lipogenesis.</a:t>
            </a:r>
          </a:p>
          <a:p>
            <a:pPr marL="800100" lvl="1" indent="-228600" defTabSz="914400" eaLnBrk="1" hangingPunct="1">
              <a:buFont typeface="Arial" panose="020B0604020202020204" pitchFamily="34" charset="0"/>
              <a:buChar char="•"/>
            </a:pPr>
            <a:endParaRPr lang="en-US" dirty="0">
              <a:solidFill>
                <a:schemeClr val="tx1">
                  <a:lumMod val="85000"/>
                  <a:lumOff val="15000"/>
                </a:schemeClr>
              </a:solidFill>
            </a:endParaRPr>
          </a:p>
          <a:p>
            <a:pPr marL="800100" lvl="1" indent="-228600" defTabSz="914400" eaLnBrk="1" hangingPunct="1">
              <a:buFont typeface="Arial" panose="020B0604020202020204" pitchFamily="34" charset="0"/>
              <a:buChar char="•"/>
            </a:pPr>
            <a:r>
              <a:rPr lang="en-US" dirty="0">
                <a:solidFill>
                  <a:schemeClr val="tx1">
                    <a:lumMod val="85000"/>
                    <a:lumOff val="15000"/>
                  </a:schemeClr>
                </a:solidFill>
              </a:rPr>
              <a:t>Therapies that target the downstream processes, such as oxidative stress, apoptosis, inflammation and fibrosis</a:t>
            </a:r>
            <a:endParaRPr lang="en-US" sz="1200" dirty="0">
              <a:solidFill>
                <a:schemeClr val="tx1">
                  <a:lumMod val="85000"/>
                  <a:lumOff val="15000"/>
                </a:schemeClr>
              </a:solidFill>
            </a:endParaRPr>
          </a:p>
          <a:p>
            <a:pPr marL="0" indent="0" defTabSz="914400" eaLnBrk="1" hangingPunct="1">
              <a:buNone/>
            </a:pPr>
            <a:r>
              <a:rPr lang="en-US" sz="1200" dirty="0">
                <a:solidFill>
                  <a:schemeClr val="tx1">
                    <a:lumMod val="85000"/>
                    <a:lumOff val="15000"/>
                  </a:schemeClr>
                </a:solidFill>
              </a:rPr>
              <a:t> </a:t>
            </a:r>
          </a:p>
          <a:p>
            <a:pPr indent="-228600" defTabSz="914400" eaLnBrk="1" hangingPunct="1">
              <a:buFont typeface="Arial" panose="020B0604020202020204" pitchFamily="34" charset="0"/>
              <a:buChar char="•"/>
            </a:pPr>
            <a:endParaRPr lang="en-US" sz="1200" dirty="0">
              <a:solidFill>
                <a:schemeClr val="tx1">
                  <a:lumMod val="85000"/>
                  <a:lumOff val="15000"/>
                </a:schemeClr>
              </a:solidFill>
            </a:endParaRPr>
          </a:p>
        </p:txBody>
      </p:sp>
      <p:sp>
        <p:nvSpPr>
          <p:cNvPr id="4" name="CasellaDiTesto 3">
            <a:extLst>
              <a:ext uri="{FF2B5EF4-FFF2-40B4-BE49-F238E27FC236}">
                <a16:creationId xmlns:a16="http://schemas.microsoft.com/office/drawing/2014/main" id="{EC8D6C9C-A57C-4839-8052-4AA065527E68}"/>
              </a:ext>
            </a:extLst>
          </p:cNvPr>
          <p:cNvSpPr txBox="1"/>
          <p:nvPr/>
        </p:nvSpPr>
        <p:spPr>
          <a:xfrm>
            <a:off x="1425872" y="3050435"/>
            <a:ext cx="2790265" cy="757130"/>
          </a:xfrm>
          <a:prstGeom prst="rect">
            <a:avLst/>
          </a:prstGeom>
          <a:ln w="25400" cap="sq">
            <a:solidFill>
              <a:srgbClr val="FFFFFF"/>
            </a:solidFill>
            <a:miter lim="800000"/>
          </a:ln>
        </p:spPr>
        <p:txBody>
          <a:bodyPr vert="horz" lIns="91440" tIns="45720" rIns="91440" bIns="45720" rtlCol="0" anchor="ctr">
            <a:normAutofit fontScale="92500"/>
          </a:bodyPr>
          <a:lstStyle/>
          <a:p>
            <a:pPr algn="ctr" fontAlgn="base">
              <a:lnSpc>
                <a:spcPct val="90000"/>
              </a:lnSpc>
              <a:spcBef>
                <a:spcPct val="0"/>
              </a:spcBef>
              <a:spcAft>
                <a:spcPts val="600"/>
              </a:spcAft>
            </a:pPr>
            <a:r>
              <a:rPr lang="en-US" sz="2200" dirty="0">
                <a:solidFill>
                  <a:srgbClr val="FFFFFF"/>
                </a:solidFill>
                <a:latin typeface="Calibri Light"/>
              </a:rPr>
              <a:t>Drugs for the treatment of NAFLD/NASH</a:t>
            </a:r>
          </a:p>
        </p:txBody>
      </p:sp>
    </p:spTree>
    <p:extLst>
      <p:ext uri="{BB962C8B-B14F-4D97-AF65-F5344CB8AC3E}">
        <p14:creationId xmlns:p14="http://schemas.microsoft.com/office/powerpoint/2010/main" val="2018892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79208438"/>
              </p:ext>
            </p:extLst>
          </p:nvPr>
        </p:nvGraphicFramePr>
        <p:xfrm>
          <a:off x="899592" y="1484784"/>
          <a:ext cx="7344816" cy="378968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370840">
                <a:tc>
                  <a:txBody>
                    <a:bodyPr/>
                    <a:lstStyle/>
                    <a:p>
                      <a:r>
                        <a:rPr lang="it-IT" sz="1600" dirty="0" err="1">
                          <a:solidFill>
                            <a:schemeClr val="bg2"/>
                          </a:solidFill>
                          <a:effectLst/>
                        </a:rPr>
                        <a:t>Therapeutic</a:t>
                      </a:r>
                      <a:r>
                        <a:rPr lang="it-IT" sz="1600" dirty="0">
                          <a:solidFill>
                            <a:schemeClr val="bg2"/>
                          </a:solidFill>
                          <a:effectLst/>
                        </a:rPr>
                        <a:t> benefits</a:t>
                      </a:r>
                    </a:p>
                  </a:txBody>
                  <a:tcPr/>
                </a:tc>
                <a:tc>
                  <a:txBody>
                    <a:bodyPr/>
                    <a:lstStyle/>
                    <a:p>
                      <a:r>
                        <a:rPr lang="it-IT" sz="1600" dirty="0" err="1">
                          <a:solidFill>
                            <a:schemeClr val="bg2"/>
                          </a:solidFill>
                          <a:effectLst/>
                        </a:rPr>
                        <a:t>Type</a:t>
                      </a:r>
                      <a:r>
                        <a:rPr lang="it-IT" sz="1600" dirty="0">
                          <a:solidFill>
                            <a:schemeClr val="bg2"/>
                          </a:solidFill>
                          <a:effectLst/>
                        </a:rPr>
                        <a:t> of </a:t>
                      </a:r>
                      <a:r>
                        <a:rPr lang="it-IT" sz="1600" dirty="0" err="1">
                          <a:solidFill>
                            <a:schemeClr val="bg2"/>
                          </a:solidFill>
                          <a:effectLst/>
                        </a:rPr>
                        <a:t>intervention</a:t>
                      </a:r>
                      <a:r>
                        <a:rPr lang="it-IT" sz="1600" dirty="0">
                          <a:solidFill>
                            <a:schemeClr val="bg2"/>
                          </a:solidFill>
                          <a:effectLst/>
                        </a:rPr>
                        <a:t> / </a:t>
                      </a:r>
                      <a:r>
                        <a:rPr lang="it-IT" sz="1600" dirty="0" err="1">
                          <a:solidFill>
                            <a:schemeClr val="bg2"/>
                          </a:solidFill>
                          <a:effectLst/>
                        </a:rPr>
                        <a:t>drug</a:t>
                      </a:r>
                      <a:endParaRPr lang="it-IT" sz="1600" dirty="0">
                        <a:solidFill>
                          <a:schemeClr val="bg2"/>
                        </a:solidFill>
                        <a:effectLst/>
                      </a:endParaRPr>
                    </a:p>
                  </a:txBody>
                  <a:tcPr/>
                </a:tc>
                <a:extLst>
                  <a:ext uri="{0D108BD9-81ED-4DB2-BD59-A6C34878D82A}">
                    <a16:rowId xmlns:a16="http://schemas.microsoft.com/office/drawing/2014/main" val="10000"/>
                  </a:ext>
                </a:extLst>
              </a:tr>
              <a:tr h="370840">
                <a:tc>
                  <a:txBody>
                    <a:bodyPr/>
                    <a:lstStyle/>
                    <a:p>
                      <a:endParaRPr lang="it-IT"/>
                    </a:p>
                  </a:txBody>
                  <a:tcPr/>
                </a:tc>
                <a:tc>
                  <a:txBody>
                    <a:bodyPr/>
                    <a:lstStyle/>
                    <a:p>
                      <a:endParaRPr lang="it-IT" dirty="0"/>
                    </a:p>
                  </a:txBody>
                  <a:tcPr/>
                </a:tc>
                <a:extLst>
                  <a:ext uri="{0D108BD9-81ED-4DB2-BD59-A6C34878D82A}">
                    <a16:rowId xmlns:a16="http://schemas.microsoft.com/office/drawing/2014/main" val="10001"/>
                  </a:ext>
                </a:extLst>
              </a:tr>
              <a:tr h="370840">
                <a:tc>
                  <a:txBody>
                    <a:bodyPr/>
                    <a:lstStyle/>
                    <a:p>
                      <a:r>
                        <a:rPr lang="it-IT" sz="1600" dirty="0" err="1"/>
                        <a:t>Proven</a:t>
                      </a:r>
                      <a:r>
                        <a:rPr lang="it-IT" sz="1600" dirty="0"/>
                        <a:t> benefits to NAFLD and CVD</a:t>
                      </a:r>
                    </a:p>
                    <a:p>
                      <a:endParaRPr lang="it-IT" sz="1600" dirty="0"/>
                    </a:p>
                  </a:txBody>
                  <a:tcPr/>
                </a:tc>
                <a:tc>
                  <a:txBody>
                    <a:bodyPr/>
                    <a:lstStyle/>
                    <a:p>
                      <a:r>
                        <a:rPr lang="it-IT" sz="1600" dirty="0" err="1"/>
                        <a:t>Weight</a:t>
                      </a:r>
                      <a:r>
                        <a:rPr lang="it-IT" sz="1600" dirty="0"/>
                        <a:t> </a:t>
                      </a:r>
                      <a:r>
                        <a:rPr lang="it-IT" sz="1600" dirty="0" err="1"/>
                        <a:t>loss</a:t>
                      </a:r>
                      <a:r>
                        <a:rPr lang="it-IT" sz="1600" dirty="0"/>
                        <a:t>, </a:t>
                      </a:r>
                      <a:r>
                        <a:rPr lang="it-IT" sz="1600" dirty="0" err="1"/>
                        <a:t>increased</a:t>
                      </a:r>
                      <a:r>
                        <a:rPr lang="it-IT" sz="1600" baseline="0" dirty="0"/>
                        <a:t> </a:t>
                      </a:r>
                      <a:r>
                        <a:rPr lang="it-IT" sz="1600" baseline="0" dirty="0" err="1"/>
                        <a:t>physical</a:t>
                      </a:r>
                      <a:r>
                        <a:rPr lang="it-IT" sz="1600" baseline="0" dirty="0"/>
                        <a:t> </a:t>
                      </a:r>
                      <a:r>
                        <a:rPr lang="it-IT" sz="1600" baseline="0" dirty="0" err="1"/>
                        <a:t>activity</a:t>
                      </a:r>
                      <a:endParaRPr lang="it-IT" sz="1600" dirty="0"/>
                    </a:p>
                  </a:txBody>
                  <a:tcPr/>
                </a:tc>
                <a:extLst>
                  <a:ext uri="{0D108BD9-81ED-4DB2-BD59-A6C34878D82A}">
                    <a16:rowId xmlns:a16="http://schemas.microsoft.com/office/drawing/2014/main" val="10002"/>
                  </a:ext>
                </a:extLst>
              </a:tr>
              <a:tr h="370840">
                <a:tc>
                  <a:txBody>
                    <a:bodyPr/>
                    <a:lstStyle/>
                    <a:p>
                      <a:r>
                        <a:rPr lang="it-IT" sz="1600" dirty="0" err="1"/>
                        <a:t>Proven</a:t>
                      </a:r>
                      <a:r>
                        <a:rPr lang="it-IT" sz="1600" dirty="0"/>
                        <a:t> benefits to CVD and </a:t>
                      </a:r>
                      <a:r>
                        <a:rPr lang="it-IT" sz="1600" dirty="0" err="1"/>
                        <a:t>possible</a:t>
                      </a:r>
                      <a:r>
                        <a:rPr lang="it-IT" sz="1600" dirty="0"/>
                        <a:t> benefits to NAFLD</a:t>
                      </a:r>
                    </a:p>
                    <a:p>
                      <a:endParaRPr lang="it-IT" sz="1600" dirty="0"/>
                    </a:p>
                  </a:txBody>
                  <a:tcPr/>
                </a:tc>
                <a:tc>
                  <a:txBody>
                    <a:bodyPr/>
                    <a:lstStyle/>
                    <a:p>
                      <a:r>
                        <a:rPr lang="it-IT" sz="1600" dirty="0" err="1"/>
                        <a:t>Statins</a:t>
                      </a:r>
                      <a:r>
                        <a:rPr lang="it-IT" sz="1600" dirty="0"/>
                        <a:t>, </a:t>
                      </a:r>
                      <a:r>
                        <a:rPr lang="it-IT" sz="1600"/>
                        <a:t>Fibrates</a:t>
                      </a:r>
                      <a:endParaRPr lang="it-IT" sz="1600" dirty="0"/>
                    </a:p>
                  </a:txBody>
                  <a:tcPr/>
                </a:tc>
                <a:extLst>
                  <a:ext uri="{0D108BD9-81ED-4DB2-BD59-A6C34878D82A}">
                    <a16:rowId xmlns:a16="http://schemas.microsoft.com/office/drawing/2014/main" val="10003"/>
                  </a:ext>
                </a:extLst>
              </a:tr>
              <a:tr h="370840">
                <a:tc>
                  <a:txBody>
                    <a:bodyPr/>
                    <a:lstStyle/>
                    <a:p>
                      <a:r>
                        <a:rPr lang="it-IT" sz="1600" dirty="0" err="1"/>
                        <a:t>Possible</a:t>
                      </a:r>
                      <a:r>
                        <a:rPr lang="it-IT" sz="1600" dirty="0"/>
                        <a:t> benefits to NAFLD and CVD</a:t>
                      </a:r>
                    </a:p>
                    <a:p>
                      <a:endParaRPr lang="it-IT" sz="1600" dirty="0"/>
                    </a:p>
                  </a:txBody>
                  <a:tcPr/>
                </a:tc>
                <a:tc>
                  <a:txBody>
                    <a:bodyPr/>
                    <a:lstStyle/>
                    <a:p>
                      <a:r>
                        <a:rPr lang="it-IT" sz="1600" dirty="0" err="1"/>
                        <a:t>Metformin</a:t>
                      </a:r>
                      <a:r>
                        <a:rPr lang="it-IT" sz="1600" dirty="0"/>
                        <a:t>, Omega-3 </a:t>
                      </a:r>
                      <a:r>
                        <a:rPr lang="it-IT" sz="1600" dirty="0" err="1"/>
                        <a:t>fatty</a:t>
                      </a:r>
                      <a:r>
                        <a:rPr lang="it-IT" sz="1600" dirty="0"/>
                        <a:t> </a:t>
                      </a:r>
                      <a:r>
                        <a:rPr lang="it-IT" sz="1600" dirty="0" err="1"/>
                        <a:t>acids</a:t>
                      </a:r>
                      <a:r>
                        <a:rPr lang="it-IT" sz="1600" dirty="0"/>
                        <a:t>, </a:t>
                      </a:r>
                      <a:r>
                        <a:rPr lang="it-IT" sz="1600" dirty="0" err="1"/>
                        <a:t>Ezetimibe</a:t>
                      </a:r>
                      <a:endParaRPr lang="it-IT" sz="1600" dirty="0"/>
                    </a:p>
                  </a:txBody>
                  <a:tcPr/>
                </a:tc>
                <a:extLst>
                  <a:ext uri="{0D108BD9-81ED-4DB2-BD59-A6C34878D82A}">
                    <a16:rowId xmlns:a16="http://schemas.microsoft.com/office/drawing/2014/main" val="10004"/>
                  </a:ext>
                </a:extLst>
              </a:tr>
              <a:tr h="370840">
                <a:tc>
                  <a:txBody>
                    <a:bodyPr/>
                    <a:lstStyle/>
                    <a:p>
                      <a:r>
                        <a:rPr lang="it-IT" sz="1600" dirty="0" err="1"/>
                        <a:t>Possible</a:t>
                      </a:r>
                      <a:r>
                        <a:rPr lang="it-IT" sz="1600" dirty="0"/>
                        <a:t> benefits to NAFLD </a:t>
                      </a:r>
                      <a:r>
                        <a:rPr lang="it-IT" sz="1600" dirty="0" err="1"/>
                        <a:t>but</a:t>
                      </a:r>
                      <a:r>
                        <a:rPr lang="it-IT" sz="1600" dirty="0"/>
                        <a:t> </a:t>
                      </a:r>
                      <a:r>
                        <a:rPr lang="it-IT" sz="1600" dirty="0" err="1"/>
                        <a:t>not</a:t>
                      </a:r>
                      <a:r>
                        <a:rPr lang="it-IT" sz="1600" dirty="0"/>
                        <a:t> to CVD</a:t>
                      </a:r>
                    </a:p>
                  </a:txBody>
                  <a:tcPr/>
                </a:tc>
                <a:tc>
                  <a:txBody>
                    <a:bodyPr/>
                    <a:lstStyle/>
                    <a:p>
                      <a:r>
                        <a:rPr lang="it-IT" sz="1600" dirty="0" err="1"/>
                        <a:t>Pyoglitazone</a:t>
                      </a:r>
                      <a:r>
                        <a:rPr lang="it-IT" sz="1600" dirty="0"/>
                        <a:t>, </a:t>
                      </a:r>
                      <a:r>
                        <a:rPr lang="it-IT" sz="1600" dirty="0" err="1"/>
                        <a:t>vitamin</a:t>
                      </a:r>
                      <a:r>
                        <a:rPr lang="it-IT" sz="1600" dirty="0"/>
                        <a:t> E, </a:t>
                      </a:r>
                      <a:r>
                        <a:rPr lang="it-IT" sz="1600" dirty="0" err="1"/>
                        <a:t>Sylimarin</a:t>
                      </a:r>
                      <a:r>
                        <a:rPr lang="it-IT" sz="1600" dirty="0"/>
                        <a:t>, </a:t>
                      </a:r>
                      <a:r>
                        <a:rPr lang="it-IT" sz="1600" dirty="0" err="1"/>
                        <a:t>Polyphenols</a:t>
                      </a:r>
                      <a:r>
                        <a:rPr lang="it-IT" sz="1600" dirty="0"/>
                        <a:t>, </a:t>
                      </a:r>
                      <a:r>
                        <a:rPr lang="it-IT" sz="1600" dirty="0" err="1"/>
                        <a:t>vitamin</a:t>
                      </a:r>
                      <a:r>
                        <a:rPr lang="it-IT" sz="1600"/>
                        <a:t> D</a:t>
                      </a:r>
                      <a:endParaRPr lang="it-IT" sz="1600" dirty="0"/>
                    </a:p>
                  </a:txBody>
                  <a:tcPr/>
                </a:tc>
                <a:extLst>
                  <a:ext uri="{0D108BD9-81ED-4DB2-BD59-A6C34878D82A}">
                    <a16:rowId xmlns:a16="http://schemas.microsoft.com/office/drawing/2014/main" val="10005"/>
                  </a:ext>
                </a:extLst>
              </a:tr>
            </a:tbl>
          </a:graphicData>
        </a:graphic>
      </p:graphicFrame>
      <p:sp>
        <p:nvSpPr>
          <p:cNvPr id="3" name="CasellaDiTesto 2"/>
          <p:cNvSpPr txBox="1"/>
          <p:nvPr/>
        </p:nvSpPr>
        <p:spPr>
          <a:xfrm>
            <a:off x="539552" y="548680"/>
            <a:ext cx="80648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anose="020B0604030504040204" pitchFamily="34" charset="0"/>
                <a:ea typeface="MS PGothic" pitchFamily="34" charset="-128"/>
                <a:cs typeface="Arial"/>
              </a:rPr>
              <a:t>Potential</a:t>
            </a:r>
            <a:r>
              <a:rPr kumimoji="0" lang="it-IT"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anose="020B0604030504040204" pitchFamily="34" charset="0"/>
                <a:ea typeface="MS PGothic" pitchFamily="34" charset="-128"/>
                <a:cs typeface="Arial"/>
              </a:rPr>
              <a:t> </a:t>
            </a:r>
            <a:r>
              <a:rPr kumimoji="0" lang="it-IT" sz="24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anose="020B0604030504040204" pitchFamily="34" charset="0"/>
                <a:ea typeface="MS PGothic" pitchFamily="34" charset="-128"/>
                <a:cs typeface="Arial"/>
              </a:rPr>
              <a:t>treatments</a:t>
            </a:r>
            <a:r>
              <a:rPr kumimoji="0" lang="it-IT"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anose="020B0604030504040204" pitchFamily="34" charset="0"/>
                <a:ea typeface="MS PGothic" pitchFamily="34" charset="-128"/>
                <a:cs typeface="Arial"/>
              </a:rPr>
              <a:t> of benefit for NAFLD and CVD</a:t>
            </a:r>
          </a:p>
        </p:txBody>
      </p:sp>
    </p:spTree>
    <p:extLst>
      <p:ext uri="{BB962C8B-B14F-4D97-AF65-F5344CB8AC3E}">
        <p14:creationId xmlns:p14="http://schemas.microsoft.com/office/powerpoint/2010/main" val="2074967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568952" cy="1143000"/>
          </a:xfrm>
        </p:spPr>
        <p:txBody>
          <a:bodyPr>
            <a:noAutofit/>
          </a:bodyPr>
          <a:lstStyle/>
          <a:p>
            <a:r>
              <a:rPr lang="en-US" sz="2400" b="1" dirty="0">
                <a:solidFill>
                  <a:srgbClr val="C00000"/>
                </a:solidFill>
              </a:rPr>
              <a:t>Major proposed interventions for nonalcoholic fatty </a:t>
            </a:r>
            <a:r>
              <a:rPr lang="it-IT" sz="2400" b="1" dirty="0" err="1">
                <a:solidFill>
                  <a:srgbClr val="C00000"/>
                </a:solidFill>
              </a:rPr>
              <a:t>liver</a:t>
            </a:r>
            <a:r>
              <a:rPr lang="it-IT" sz="2400" b="1" dirty="0">
                <a:solidFill>
                  <a:srgbClr val="C00000"/>
                </a:solidFill>
              </a:rPr>
              <a:t> </a:t>
            </a:r>
            <a:r>
              <a:rPr lang="it-IT" sz="2400" b="1" dirty="0" err="1">
                <a:solidFill>
                  <a:srgbClr val="C00000"/>
                </a:solidFill>
              </a:rPr>
              <a:t>disease</a:t>
            </a:r>
            <a:endParaRPr lang="it-IT" sz="2400" dirty="0">
              <a:solidFill>
                <a:srgbClr val="C00000"/>
              </a:solidFill>
            </a:endParaRPr>
          </a:p>
        </p:txBody>
      </p:sp>
      <p:sp>
        <p:nvSpPr>
          <p:cNvPr id="4" name="Rettangolo 3"/>
          <p:cNvSpPr/>
          <p:nvPr/>
        </p:nvSpPr>
        <p:spPr>
          <a:xfrm>
            <a:off x="1331640" y="1595804"/>
            <a:ext cx="2934072" cy="4247317"/>
          </a:xfrm>
          <a:prstGeom prst="rect">
            <a:avLst/>
          </a:prstGeom>
          <a:solidFill>
            <a:schemeClr val="tx2"/>
          </a:solidFill>
        </p:spPr>
        <p:txBody>
          <a:bodyPr wrap="square">
            <a:spAutoFit/>
          </a:bodyPr>
          <a:lstStyle/>
          <a:p>
            <a:pPr marL="171450" indent="-171450">
              <a:buFont typeface="Arial" panose="020B0604020202020204" pitchFamily="34" charset="0"/>
              <a:buChar char="•"/>
            </a:pPr>
            <a:r>
              <a:rPr lang="it-IT" dirty="0" err="1">
                <a:solidFill>
                  <a:schemeClr val="bg2"/>
                </a:solidFill>
                <a:latin typeface="BookAntiqua"/>
              </a:rPr>
              <a:t>Lifestyle</a:t>
            </a:r>
            <a:r>
              <a:rPr lang="it-IT" dirty="0">
                <a:solidFill>
                  <a:schemeClr val="bg2"/>
                </a:solidFill>
                <a:latin typeface="BookAntiqua"/>
              </a:rPr>
              <a:t> </a:t>
            </a:r>
            <a:r>
              <a:rPr lang="it-IT" dirty="0" err="1">
                <a:solidFill>
                  <a:schemeClr val="bg2"/>
                </a:solidFill>
                <a:latin typeface="BookAntiqua"/>
              </a:rPr>
              <a:t>intervention</a:t>
            </a:r>
            <a:endParaRPr lang="it-IT" dirty="0">
              <a:solidFill>
                <a:schemeClr val="bg2"/>
              </a:solidFill>
              <a:latin typeface="BookAntiqua"/>
            </a:endParaRPr>
          </a:p>
          <a:p>
            <a:pPr marL="171450" indent="-171450">
              <a:buFont typeface="Arial" panose="020B0604020202020204" pitchFamily="34" charset="0"/>
              <a:buChar char="•"/>
            </a:pPr>
            <a:r>
              <a:rPr lang="it-IT" dirty="0">
                <a:solidFill>
                  <a:schemeClr val="bg2"/>
                </a:solidFill>
                <a:latin typeface="BookAntiqua"/>
              </a:rPr>
              <a:t>Calorie </a:t>
            </a:r>
            <a:r>
              <a:rPr lang="it-IT" dirty="0" err="1">
                <a:solidFill>
                  <a:schemeClr val="bg2"/>
                </a:solidFill>
                <a:latin typeface="BookAntiqua"/>
              </a:rPr>
              <a:t>restriction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Mediterranean</a:t>
            </a:r>
            <a:r>
              <a:rPr lang="it-IT" dirty="0">
                <a:solidFill>
                  <a:schemeClr val="bg2"/>
                </a:solidFill>
                <a:latin typeface="BookAntiqua"/>
              </a:rPr>
              <a:t> </a:t>
            </a:r>
            <a:r>
              <a:rPr lang="it-IT" dirty="0" err="1">
                <a:solidFill>
                  <a:schemeClr val="bg2"/>
                </a:solidFill>
                <a:latin typeface="BookAntiqua"/>
              </a:rPr>
              <a:t>diet</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Exercise</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Medication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Weight</a:t>
            </a:r>
            <a:r>
              <a:rPr lang="it-IT" dirty="0">
                <a:solidFill>
                  <a:schemeClr val="bg2"/>
                </a:solidFill>
                <a:latin typeface="BookAntiqua"/>
              </a:rPr>
              <a:t> </a:t>
            </a:r>
            <a:r>
              <a:rPr lang="it-IT" dirty="0" err="1">
                <a:solidFill>
                  <a:schemeClr val="bg2"/>
                </a:solidFill>
                <a:latin typeface="BookAntiqua"/>
              </a:rPr>
              <a:t>loss</a:t>
            </a:r>
            <a:r>
              <a:rPr lang="it-IT" dirty="0">
                <a:solidFill>
                  <a:schemeClr val="bg2"/>
                </a:solidFill>
                <a:latin typeface="BookAntiqua"/>
              </a:rPr>
              <a:t> </a:t>
            </a:r>
            <a:r>
              <a:rPr lang="it-IT" dirty="0" err="1">
                <a:solidFill>
                  <a:schemeClr val="bg2"/>
                </a:solidFill>
                <a:latin typeface="BookAntiqua"/>
              </a:rPr>
              <a:t>drugs</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Orlistat</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Sibutramine</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Antidiabetics</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Metformin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Pioglitazone</a:t>
            </a:r>
            <a:endParaRPr lang="it-IT" dirty="0">
              <a:solidFill>
                <a:schemeClr val="bg2"/>
              </a:solidFill>
              <a:latin typeface="BookAntiqua"/>
            </a:endParaRPr>
          </a:p>
          <a:p>
            <a:pPr marL="171450" indent="-171450">
              <a:buFont typeface="Arial" panose="020B0604020202020204" pitchFamily="34" charset="0"/>
              <a:buChar char="•"/>
            </a:pPr>
            <a:r>
              <a:rPr lang="it-IT" dirty="0">
                <a:solidFill>
                  <a:schemeClr val="bg2"/>
                </a:solidFill>
                <a:latin typeface="BookAntiqua"/>
              </a:rPr>
              <a:t>DPP IV </a:t>
            </a:r>
            <a:r>
              <a:rPr lang="it-IT" dirty="0" err="1">
                <a:solidFill>
                  <a:schemeClr val="bg2"/>
                </a:solidFill>
                <a:latin typeface="BookAntiqua"/>
              </a:rPr>
              <a:t>inhibitors</a:t>
            </a:r>
            <a:endParaRPr lang="it-IT" dirty="0">
              <a:solidFill>
                <a:schemeClr val="bg2"/>
              </a:solidFill>
              <a:latin typeface="BookAntiqua"/>
            </a:endParaRPr>
          </a:p>
          <a:p>
            <a:pPr marL="171450" indent="-171450">
              <a:buFont typeface="Arial" panose="020B0604020202020204" pitchFamily="34" charset="0"/>
              <a:buChar char="•"/>
            </a:pPr>
            <a:r>
              <a:rPr lang="it-IT" dirty="0">
                <a:solidFill>
                  <a:schemeClr val="bg2"/>
                </a:solidFill>
                <a:latin typeface="BookAntiqua"/>
              </a:rPr>
              <a:t>GLP-1 </a:t>
            </a:r>
            <a:r>
              <a:rPr lang="it-IT" dirty="0" err="1">
                <a:solidFill>
                  <a:schemeClr val="bg2"/>
                </a:solidFill>
                <a:latin typeface="BookAntiqua"/>
              </a:rPr>
              <a:t>receptors</a:t>
            </a:r>
            <a:r>
              <a:rPr lang="it-IT" dirty="0">
                <a:solidFill>
                  <a:schemeClr val="bg2"/>
                </a:solidFill>
                <a:latin typeface="BookAntiqua"/>
              </a:rPr>
              <a:t> </a:t>
            </a:r>
            <a:r>
              <a:rPr lang="it-IT" dirty="0" err="1">
                <a:solidFill>
                  <a:schemeClr val="bg2"/>
                </a:solidFill>
                <a:latin typeface="BookAntiqua"/>
              </a:rPr>
              <a:t>agonists</a:t>
            </a:r>
            <a:endParaRPr lang="it-IT" dirty="0">
              <a:solidFill>
                <a:schemeClr val="bg2"/>
              </a:solidFill>
              <a:latin typeface="BookAntiqua"/>
            </a:endParaRPr>
          </a:p>
          <a:p>
            <a:pPr marL="171450" indent="-171450">
              <a:buFont typeface="Arial" panose="020B0604020202020204" pitchFamily="34" charset="0"/>
              <a:buChar char="•"/>
            </a:pPr>
            <a:endParaRPr lang="it-IT" dirty="0">
              <a:solidFill>
                <a:schemeClr val="bg2"/>
              </a:solidFill>
              <a:latin typeface="BookAntiqua"/>
            </a:endParaRPr>
          </a:p>
        </p:txBody>
      </p:sp>
      <p:sp>
        <p:nvSpPr>
          <p:cNvPr id="5" name="CasellaDiTesto 4"/>
          <p:cNvSpPr txBox="1"/>
          <p:nvPr/>
        </p:nvSpPr>
        <p:spPr>
          <a:xfrm>
            <a:off x="5220072" y="1597121"/>
            <a:ext cx="2592288" cy="4247317"/>
          </a:xfrm>
          <a:prstGeom prst="rect">
            <a:avLst/>
          </a:prstGeom>
          <a:solidFill>
            <a:schemeClr val="tx2"/>
          </a:solidFill>
        </p:spPr>
        <p:txBody>
          <a:bodyPr wrap="square" rtlCol="0">
            <a:spAutoFit/>
          </a:bodyPr>
          <a:lstStyle/>
          <a:p>
            <a:pPr marL="171450" indent="-171450">
              <a:buFont typeface="Arial" panose="020B0604020202020204" pitchFamily="34" charset="0"/>
              <a:buChar char="•"/>
            </a:pPr>
            <a:r>
              <a:rPr lang="it-IT" dirty="0">
                <a:solidFill>
                  <a:schemeClr val="bg2"/>
                </a:solidFill>
                <a:latin typeface="BookAntiqua"/>
              </a:rPr>
              <a:t>Antioxidants</a:t>
            </a:r>
          </a:p>
          <a:p>
            <a:pPr marL="171450" indent="-171450">
              <a:buFont typeface="Arial" panose="020B0604020202020204" pitchFamily="34" charset="0"/>
              <a:buChar char="•"/>
            </a:pPr>
            <a:r>
              <a:rPr lang="it-IT" dirty="0" err="1">
                <a:solidFill>
                  <a:schemeClr val="bg2"/>
                </a:solidFill>
                <a:latin typeface="BookAntiqua"/>
              </a:rPr>
              <a:t>Vitamin</a:t>
            </a:r>
            <a:r>
              <a:rPr lang="it-IT" dirty="0">
                <a:solidFill>
                  <a:schemeClr val="bg2"/>
                </a:solidFill>
                <a:latin typeface="BookAntiqua"/>
              </a:rPr>
              <a:t> E</a:t>
            </a:r>
          </a:p>
          <a:p>
            <a:pPr marL="171450" indent="-171450">
              <a:buFont typeface="Arial" panose="020B0604020202020204" pitchFamily="34" charset="0"/>
              <a:buChar char="•"/>
            </a:pPr>
            <a:r>
              <a:rPr lang="it-IT" dirty="0" err="1">
                <a:solidFill>
                  <a:schemeClr val="bg2"/>
                </a:solidFill>
                <a:latin typeface="BookAntiqua"/>
              </a:rPr>
              <a:t>Statins</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Pravastatin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Pitavastatin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Atorvastatin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Rosuvastatin</a:t>
            </a:r>
            <a:endParaRPr lang="it-IT" dirty="0">
              <a:solidFill>
                <a:schemeClr val="bg2"/>
              </a:solidFill>
              <a:latin typeface="BookAntiqua"/>
            </a:endParaRPr>
          </a:p>
          <a:p>
            <a:pPr marL="171450" indent="-171450">
              <a:buFont typeface="Arial" panose="020B0604020202020204" pitchFamily="34" charset="0"/>
              <a:buChar char="•"/>
            </a:pPr>
            <a:r>
              <a:rPr lang="it-IT" dirty="0">
                <a:solidFill>
                  <a:schemeClr val="bg2"/>
                </a:solidFill>
                <a:latin typeface="BookAntiqua"/>
              </a:rPr>
              <a:t>PUFA</a:t>
            </a:r>
          </a:p>
          <a:p>
            <a:pPr marL="171450" indent="-171450">
              <a:buFont typeface="Arial" panose="020B0604020202020204" pitchFamily="34" charset="0"/>
              <a:buChar char="•"/>
            </a:pPr>
            <a:r>
              <a:rPr lang="it-IT" dirty="0" err="1">
                <a:solidFill>
                  <a:schemeClr val="bg2"/>
                </a:solidFill>
                <a:latin typeface="BookAntiqua"/>
              </a:rPr>
              <a:t>Vitamin</a:t>
            </a:r>
            <a:r>
              <a:rPr lang="it-IT" dirty="0">
                <a:solidFill>
                  <a:schemeClr val="bg2"/>
                </a:solidFill>
                <a:latin typeface="BookAntiqua"/>
              </a:rPr>
              <a:t> D</a:t>
            </a:r>
          </a:p>
          <a:p>
            <a:pPr marL="171450" indent="-171450">
              <a:buFont typeface="Arial" panose="020B0604020202020204" pitchFamily="34" charset="0"/>
              <a:buChar char="•"/>
            </a:pPr>
            <a:r>
              <a:rPr lang="it-IT" dirty="0">
                <a:solidFill>
                  <a:schemeClr val="bg2"/>
                </a:solidFill>
                <a:latin typeface="BookAntiqua"/>
              </a:rPr>
              <a:t>UDCA</a:t>
            </a:r>
          </a:p>
          <a:p>
            <a:pPr marL="171450" indent="-171450">
              <a:buFont typeface="Arial" panose="020B0604020202020204" pitchFamily="34" charset="0"/>
              <a:buChar char="•"/>
            </a:pPr>
            <a:r>
              <a:rPr lang="it-IT" dirty="0" err="1">
                <a:solidFill>
                  <a:schemeClr val="bg2"/>
                </a:solidFill>
                <a:latin typeface="BookAntiqua"/>
              </a:rPr>
              <a:t>Probiotics</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Berberine</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Silymarin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Silybin</a:t>
            </a:r>
            <a:endParaRPr lang="it-IT" dirty="0">
              <a:solidFill>
                <a:schemeClr val="bg2"/>
              </a:solidFill>
              <a:latin typeface="BookAntiqua"/>
            </a:endParaRPr>
          </a:p>
          <a:p>
            <a:pPr marL="171450" indent="-171450">
              <a:buFont typeface="Arial" panose="020B0604020202020204" pitchFamily="34" charset="0"/>
              <a:buChar char="•"/>
            </a:pPr>
            <a:r>
              <a:rPr lang="it-IT" dirty="0" err="1">
                <a:solidFill>
                  <a:schemeClr val="bg2"/>
                </a:solidFill>
                <a:latin typeface="BookAntiqua"/>
              </a:rPr>
              <a:t>Bariatric</a:t>
            </a:r>
            <a:r>
              <a:rPr lang="it-IT" dirty="0">
                <a:solidFill>
                  <a:schemeClr val="bg2"/>
                </a:solidFill>
                <a:latin typeface="BookAntiqua"/>
              </a:rPr>
              <a:t> </a:t>
            </a:r>
            <a:r>
              <a:rPr lang="it-IT" dirty="0" err="1">
                <a:solidFill>
                  <a:schemeClr val="bg2"/>
                </a:solidFill>
                <a:latin typeface="BookAntiqua"/>
              </a:rPr>
              <a:t>surgery</a:t>
            </a:r>
            <a:endParaRPr lang="it-IT" sz="4800" dirty="0">
              <a:solidFill>
                <a:schemeClr val="bg2"/>
              </a:solidFill>
            </a:endParaRPr>
          </a:p>
        </p:txBody>
      </p:sp>
      <p:sp>
        <p:nvSpPr>
          <p:cNvPr id="6" name="CasellaDiTesto 5"/>
          <p:cNvSpPr txBox="1"/>
          <p:nvPr/>
        </p:nvSpPr>
        <p:spPr>
          <a:xfrm>
            <a:off x="827584" y="6021288"/>
            <a:ext cx="7920880" cy="584775"/>
          </a:xfrm>
          <a:prstGeom prst="rect">
            <a:avLst/>
          </a:prstGeom>
          <a:noFill/>
        </p:spPr>
        <p:txBody>
          <a:bodyPr wrap="square" rtlCol="0">
            <a:spAutoFit/>
          </a:bodyPr>
          <a:lstStyle/>
          <a:p>
            <a:r>
              <a:rPr lang="it-IT" sz="1600" dirty="0"/>
              <a:t>Del Ben M et al.  </a:t>
            </a:r>
            <a:r>
              <a:rPr lang="en-US" sz="1600" dirty="0"/>
              <a:t>Modern approach to the clinical management of non-alcoholic fatty liver disease. </a:t>
            </a:r>
            <a:r>
              <a:rPr lang="en-US" sz="1600" i="1" dirty="0"/>
              <a:t>World J </a:t>
            </a:r>
            <a:r>
              <a:rPr lang="en-US" sz="1600" i="1" dirty="0" err="1"/>
              <a:t>Gastroenterol</a:t>
            </a:r>
            <a:r>
              <a:rPr lang="en-US" sz="1600" i="1" dirty="0"/>
              <a:t> </a:t>
            </a:r>
            <a:r>
              <a:rPr lang="en-US" sz="1600" dirty="0"/>
              <a:t>2014;</a:t>
            </a:r>
            <a:r>
              <a:rPr lang="it-IT" sz="1600" dirty="0"/>
              <a:t>20(26): 8341-8350</a:t>
            </a:r>
          </a:p>
        </p:txBody>
      </p:sp>
    </p:spTree>
    <p:extLst>
      <p:ext uri="{BB962C8B-B14F-4D97-AF65-F5344CB8AC3E}">
        <p14:creationId xmlns:p14="http://schemas.microsoft.com/office/powerpoint/2010/main" val="961067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568952" cy="1143000"/>
          </a:xfrm>
        </p:spPr>
        <p:txBody>
          <a:bodyPr>
            <a:noAutofit/>
          </a:bodyPr>
          <a:lstStyle/>
          <a:p>
            <a:r>
              <a:rPr lang="en-US" sz="3600" b="1" dirty="0"/>
              <a:t>Main targets of intervention in nonalcoholic fatty </a:t>
            </a:r>
            <a:r>
              <a:rPr lang="it-IT" sz="3600" b="1" dirty="0" err="1"/>
              <a:t>liver</a:t>
            </a:r>
            <a:r>
              <a:rPr lang="it-IT" sz="3600" b="1" dirty="0"/>
              <a:t> </a:t>
            </a:r>
            <a:r>
              <a:rPr lang="it-IT" sz="3600" b="1" dirty="0" err="1"/>
              <a:t>disease</a:t>
            </a:r>
            <a:endParaRPr lang="it-IT" sz="3600" dirty="0"/>
          </a:p>
        </p:txBody>
      </p:sp>
      <p:sp>
        <p:nvSpPr>
          <p:cNvPr id="4" name="Rettangolo 3"/>
          <p:cNvSpPr/>
          <p:nvPr/>
        </p:nvSpPr>
        <p:spPr>
          <a:xfrm>
            <a:off x="2411760" y="1772816"/>
            <a:ext cx="4608512" cy="3785652"/>
          </a:xfrm>
          <a:prstGeom prst="rect">
            <a:avLst/>
          </a:prstGeom>
          <a:solidFill>
            <a:schemeClr val="tx2"/>
          </a:solidFill>
        </p:spPr>
        <p:txBody>
          <a:bodyPr wrap="square">
            <a:spAutoFit/>
          </a:bodyPr>
          <a:lstStyle/>
          <a:p>
            <a:pPr marL="342900" indent="-342900">
              <a:buFont typeface="Arial" panose="020B0604020202020204" pitchFamily="34" charset="0"/>
              <a:buChar char="•"/>
            </a:pPr>
            <a:r>
              <a:rPr lang="it-IT" sz="2400" dirty="0" err="1">
                <a:solidFill>
                  <a:schemeClr val="bg1"/>
                </a:solidFill>
                <a:latin typeface="BookAntiqua"/>
              </a:rPr>
              <a:t>Overweight</a:t>
            </a:r>
            <a:r>
              <a:rPr lang="it-IT" sz="2400" dirty="0">
                <a:solidFill>
                  <a:schemeClr val="bg1"/>
                </a:solidFill>
                <a:latin typeface="BookAntiqua"/>
              </a:rPr>
              <a:t> and </a:t>
            </a:r>
            <a:r>
              <a:rPr lang="it-IT" sz="2400" dirty="0" err="1">
                <a:solidFill>
                  <a:schemeClr val="bg1"/>
                </a:solidFill>
                <a:latin typeface="BookAntiqua"/>
              </a:rPr>
              <a:t>obesity</a:t>
            </a:r>
            <a:endParaRPr lang="it-IT" sz="2400" dirty="0">
              <a:solidFill>
                <a:schemeClr val="bg1"/>
              </a:solidFill>
              <a:latin typeface="BookAntiqua"/>
            </a:endParaRPr>
          </a:p>
          <a:p>
            <a:pPr marL="342900" indent="-342900">
              <a:buFont typeface="Arial" panose="020B0604020202020204" pitchFamily="34" charset="0"/>
              <a:buChar char="•"/>
            </a:pPr>
            <a:r>
              <a:rPr lang="it-IT" sz="2400" dirty="0" err="1">
                <a:solidFill>
                  <a:schemeClr val="bg1"/>
                </a:solidFill>
                <a:latin typeface="BookAntiqua"/>
              </a:rPr>
              <a:t>Sedentary</a:t>
            </a:r>
            <a:r>
              <a:rPr lang="it-IT" sz="2400" dirty="0">
                <a:solidFill>
                  <a:schemeClr val="bg1"/>
                </a:solidFill>
                <a:latin typeface="BookAntiqua"/>
              </a:rPr>
              <a:t> </a:t>
            </a:r>
            <a:r>
              <a:rPr lang="it-IT" sz="2400" dirty="0" err="1">
                <a:solidFill>
                  <a:schemeClr val="bg1"/>
                </a:solidFill>
                <a:latin typeface="BookAntiqua"/>
              </a:rPr>
              <a:t>lifestyles</a:t>
            </a:r>
            <a:endParaRPr lang="it-IT" sz="2400" dirty="0">
              <a:solidFill>
                <a:schemeClr val="bg1"/>
              </a:solidFill>
              <a:latin typeface="BookAntiqua"/>
            </a:endParaRPr>
          </a:p>
          <a:p>
            <a:pPr marL="342900" indent="-342900">
              <a:buFont typeface="Arial" panose="020B0604020202020204" pitchFamily="34" charset="0"/>
              <a:buChar char="•"/>
            </a:pPr>
            <a:r>
              <a:rPr lang="it-IT" sz="2400" dirty="0" err="1">
                <a:solidFill>
                  <a:schemeClr val="bg1"/>
                </a:solidFill>
                <a:latin typeface="BookAntiqua"/>
              </a:rPr>
              <a:t>Insulin</a:t>
            </a:r>
            <a:r>
              <a:rPr lang="it-IT" sz="2400" dirty="0">
                <a:solidFill>
                  <a:schemeClr val="bg1"/>
                </a:solidFill>
                <a:latin typeface="BookAntiqua"/>
              </a:rPr>
              <a:t> </a:t>
            </a:r>
            <a:r>
              <a:rPr lang="it-IT" sz="2400" dirty="0" err="1">
                <a:solidFill>
                  <a:schemeClr val="bg1"/>
                </a:solidFill>
                <a:latin typeface="BookAntiqua"/>
              </a:rPr>
              <a:t>resistance</a:t>
            </a:r>
            <a:endParaRPr lang="it-IT" sz="2400" dirty="0">
              <a:solidFill>
                <a:schemeClr val="bg1"/>
              </a:solidFill>
              <a:latin typeface="BookAntiqua"/>
            </a:endParaRPr>
          </a:p>
          <a:p>
            <a:pPr marL="342900" indent="-342900">
              <a:buFont typeface="Arial" panose="020B0604020202020204" pitchFamily="34" charset="0"/>
              <a:buChar char="•"/>
            </a:pPr>
            <a:r>
              <a:rPr lang="it-IT" sz="2400" dirty="0" err="1">
                <a:solidFill>
                  <a:schemeClr val="bg1"/>
                </a:solidFill>
                <a:latin typeface="BookAntiqua"/>
              </a:rPr>
              <a:t>Oxidative</a:t>
            </a:r>
            <a:r>
              <a:rPr lang="it-IT" sz="2400" dirty="0">
                <a:solidFill>
                  <a:schemeClr val="bg1"/>
                </a:solidFill>
                <a:latin typeface="BookAntiqua"/>
              </a:rPr>
              <a:t> stress</a:t>
            </a:r>
          </a:p>
          <a:p>
            <a:pPr marL="342900" indent="-342900">
              <a:buFont typeface="Arial" panose="020B0604020202020204" pitchFamily="34" charset="0"/>
              <a:buChar char="•"/>
            </a:pPr>
            <a:r>
              <a:rPr lang="it-IT" sz="2400" dirty="0" err="1">
                <a:solidFill>
                  <a:schemeClr val="bg1"/>
                </a:solidFill>
                <a:latin typeface="BookAntiqua"/>
              </a:rPr>
              <a:t>Atherogenic</a:t>
            </a:r>
            <a:r>
              <a:rPr lang="it-IT" sz="2400" dirty="0">
                <a:solidFill>
                  <a:schemeClr val="bg1"/>
                </a:solidFill>
                <a:latin typeface="BookAntiqua"/>
              </a:rPr>
              <a:t> </a:t>
            </a:r>
            <a:r>
              <a:rPr lang="it-IT" sz="2400" dirty="0" err="1">
                <a:solidFill>
                  <a:schemeClr val="bg1"/>
                </a:solidFill>
                <a:latin typeface="BookAntiqua"/>
              </a:rPr>
              <a:t>dyslipidemia</a:t>
            </a:r>
            <a:endParaRPr lang="it-IT" sz="2400" dirty="0">
              <a:solidFill>
                <a:schemeClr val="bg1"/>
              </a:solidFill>
              <a:latin typeface="BookAntiqua"/>
            </a:endParaRPr>
          </a:p>
          <a:p>
            <a:pPr marL="342900" indent="-342900">
              <a:buFont typeface="Arial" panose="020B0604020202020204" pitchFamily="34" charset="0"/>
              <a:buChar char="•"/>
            </a:pPr>
            <a:r>
              <a:rPr lang="it-IT" sz="2400" dirty="0" err="1">
                <a:solidFill>
                  <a:schemeClr val="bg1"/>
                </a:solidFill>
                <a:latin typeface="BookAntiqua"/>
              </a:rPr>
              <a:t>Vitamin</a:t>
            </a:r>
            <a:r>
              <a:rPr lang="it-IT" sz="2400" dirty="0">
                <a:solidFill>
                  <a:schemeClr val="bg1"/>
                </a:solidFill>
                <a:latin typeface="BookAntiqua"/>
              </a:rPr>
              <a:t> D </a:t>
            </a:r>
            <a:r>
              <a:rPr lang="it-IT" sz="2400" dirty="0" err="1">
                <a:solidFill>
                  <a:schemeClr val="bg1"/>
                </a:solidFill>
                <a:latin typeface="BookAntiqua"/>
              </a:rPr>
              <a:t>deficiency</a:t>
            </a:r>
            <a:endParaRPr lang="it-IT" sz="2400" dirty="0">
              <a:solidFill>
                <a:schemeClr val="bg1"/>
              </a:solidFill>
              <a:latin typeface="BookAntiqua"/>
            </a:endParaRPr>
          </a:p>
          <a:p>
            <a:pPr marL="342900" indent="-342900">
              <a:buFont typeface="Arial" panose="020B0604020202020204" pitchFamily="34" charset="0"/>
              <a:buChar char="•"/>
            </a:pPr>
            <a:r>
              <a:rPr lang="it-IT" sz="2400" dirty="0" err="1">
                <a:solidFill>
                  <a:schemeClr val="bg1"/>
                </a:solidFill>
                <a:latin typeface="BookAntiqua"/>
              </a:rPr>
              <a:t>Hepatocyte</a:t>
            </a:r>
            <a:r>
              <a:rPr lang="it-IT" sz="2400" dirty="0">
                <a:solidFill>
                  <a:schemeClr val="bg1"/>
                </a:solidFill>
                <a:latin typeface="BookAntiqua"/>
              </a:rPr>
              <a:t> </a:t>
            </a:r>
            <a:r>
              <a:rPr lang="it-IT" sz="2400" dirty="0" err="1">
                <a:solidFill>
                  <a:schemeClr val="bg1"/>
                </a:solidFill>
                <a:latin typeface="BookAntiqua"/>
              </a:rPr>
              <a:t>protection</a:t>
            </a:r>
            <a:endParaRPr lang="it-IT" sz="2400" dirty="0">
              <a:solidFill>
                <a:schemeClr val="bg1"/>
              </a:solidFill>
              <a:latin typeface="BookAntiqua"/>
            </a:endParaRPr>
          </a:p>
          <a:p>
            <a:pPr marL="342900" indent="-342900">
              <a:buFont typeface="Arial" panose="020B0604020202020204" pitchFamily="34" charset="0"/>
              <a:buChar char="•"/>
            </a:pPr>
            <a:r>
              <a:rPr lang="it-IT" sz="2400" dirty="0" err="1">
                <a:solidFill>
                  <a:schemeClr val="bg1"/>
                </a:solidFill>
                <a:latin typeface="BookAntiqua"/>
              </a:rPr>
              <a:t>Cardiovascular</a:t>
            </a:r>
            <a:r>
              <a:rPr lang="it-IT" sz="2400" dirty="0">
                <a:solidFill>
                  <a:schemeClr val="bg1"/>
                </a:solidFill>
                <a:latin typeface="BookAntiqua"/>
              </a:rPr>
              <a:t> </a:t>
            </a:r>
            <a:r>
              <a:rPr lang="it-IT" sz="2400" dirty="0" err="1">
                <a:solidFill>
                  <a:schemeClr val="bg1"/>
                </a:solidFill>
                <a:latin typeface="BookAntiqua"/>
              </a:rPr>
              <a:t>risk</a:t>
            </a:r>
            <a:endParaRPr lang="it-IT" sz="2400" dirty="0">
              <a:solidFill>
                <a:schemeClr val="bg1"/>
              </a:solidFill>
              <a:latin typeface="BookAntiqua"/>
            </a:endParaRPr>
          </a:p>
          <a:p>
            <a:pPr marL="342900" indent="-342900">
              <a:buFont typeface="Arial" panose="020B0604020202020204" pitchFamily="34" charset="0"/>
              <a:buChar char="•"/>
            </a:pPr>
            <a:r>
              <a:rPr lang="it-IT" sz="2400" dirty="0">
                <a:solidFill>
                  <a:schemeClr val="bg1"/>
                </a:solidFill>
                <a:latin typeface="BookAntiqua"/>
              </a:rPr>
              <a:t>Treatment of </a:t>
            </a:r>
            <a:r>
              <a:rPr lang="it-IT" sz="2400" dirty="0" err="1">
                <a:solidFill>
                  <a:schemeClr val="bg1"/>
                </a:solidFill>
                <a:latin typeface="BookAntiqua"/>
              </a:rPr>
              <a:t>comorbidities</a:t>
            </a:r>
            <a:endParaRPr lang="it-IT" sz="2400" dirty="0">
              <a:solidFill>
                <a:schemeClr val="bg1"/>
              </a:solidFill>
              <a:latin typeface="BookAntiqua"/>
            </a:endParaRPr>
          </a:p>
          <a:p>
            <a:pPr marL="342900" indent="-342900">
              <a:buFont typeface="Arial" panose="020B0604020202020204" pitchFamily="34" charset="0"/>
              <a:buChar char="•"/>
            </a:pPr>
            <a:r>
              <a:rPr lang="it-IT" sz="2400" dirty="0" err="1">
                <a:solidFill>
                  <a:schemeClr val="bg1"/>
                </a:solidFill>
                <a:latin typeface="BookAntiqua"/>
              </a:rPr>
              <a:t>Mitochondrial</a:t>
            </a:r>
            <a:r>
              <a:rPr lang="it-IT" sz="2400" dirty="0">
                <a:solidFill>
                  <a:schemeClr val="bg1"/>
                </a:solidFill>
                <a:latin typeface="BookAntiqua"/>
              </a:rPr>
              <a:t> </a:t>
            </a:r>
            <a:r>
              <a:rPr lang="it-IT" sz="2400" dirty="0" err="1">
                <a:solidFill>
                  <a:schemeClr val="bg1"/>
                </a:solidFill>
                <a:latin typeface="BookAntiqua"/>
              </a:rPr>
              <a:t>dysfunction</a:t>
            </a:r>
            <a:endParaRPr lang="it-IT" sz="2400" dirty="0">
              <a:solidFill>
                <a:schemeClr val="bg1"/>
              </a:solidFill>
            </a:endParaRPr>
          </a:p>
        </p:txBody>
      </p:sp>
      <p:sp>
        <p:nvSpPr>
          <p:cNvPr id="5" name="CasellaDiTesto 4"/>
          <p:cNvSpPr txBox="1"/>
          <p:nvPr/>
        </p:nvSpPr>
        <p:spPr>
          <a:xfrm>
            <a:off x="827584" y="6021288"/>
            <a:ext cx="7920880" cy="584775"/>
          </a:xfrm>
          <a:prstGeom prst="rect">
            <a:avLst/>
          </a:prstGeom>
          <a:noFill/>
        </p:spPr>
        <p:txBody>
          <a:bodyPr wrap="square" rtlCol="0">
            <a:spAutoFit/>
          </a:bodyPr>
          <a:lstStyle/>
          <a:p>
            <a:r>
              <a:rPr lang="it-IT" sz="1600" dirty="0"/>
              <a:t>Del Ben M et al.  </a:t>
            </a:r>
            <a:r>
              <a:rPr lang="en-US" sz="1600" dirty="0"/>
              <a:t>Modern approach to the clinical management of non-alcoholic fatty liver disease. </a:t>
            </a:r>
            <a:r>
              <a:rPr lang="en-US" sz="1600" i="1" dirty="0"/>
              <a:t>World J </a:t>
            </a:r>
            <a:r>
              <a:rPr lang="en-US" sz="1600" i="1" dirty="0" err="1"/>
              <a:t>Gastroenterol</a:t>
            </a:r>
            <a:r>
              <a:rPr lang="en-US" sz="1600" i="1" dirty="0"/>
              <a:t> </a:t>
            </a:r>
            <a:r>
              <a:rPr lang="en-US" sz="1600" dirty="0"/>
              <a:t>2014;</a:t>
            </a:r>
            <a:r>
              <a:rPr lang="it-IT" sz="1600" dirty="0"/>
              <a:t>20(26): 8341-8350</a:t>
            </a:r>
          </a:p>
        </p:txBody>
      </p:sp>
    </p:spTree>
    <p:extLst>
      <p:ext uri="{BB962C8B-B14F-4D97-AF65-F5344CB8AC3E}">
        <p14:creationId xmlns:p14="http://schemas.microsoft.com/office/powerpoint/2010/main" val="27083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2290763"/>
            <a:ext cx="69532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875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normAutofit fontScale="92500" lnSpcReduction="20000"/>
          </a:bodyPr>
          <a:lstStyle/>
          <a:p>
            <a:r>
              <a:rPr lang="en-US" dirty="0">
                <a:solidFill>
                  <a:schemeClr val="bg2"/>
                </a:solidFill>
              </a:rPr>
              <a:t>According to current opinion, the pathogenesis of NAFLD is based on a ‘‘two hits hypothesis’’.</a:t>
            </a:r>
          </a:p>
          <a:p>
            <a:endParaRPr lang="en-US" dirty="0">
              <a:solidFill>
                <a:schemeClr val="bg2"/>
              </a:solidFill>
            </a:endParaRPr>
          </a:p>
          <a:p>
            <a:r>
              <a:rPr lang="en-US" dirty="0">
                <a:solidFill>
                  <a:schemeClr val="bg2"/>
                </a:solidFill>
              </a:rPr>
              <a:t>The ‘‘first hit’’ involves hepatic triglyceride accumulation (i.e., simple steatosis) and is mainly due to insulin resistance thus increasing vulnerability to further damage.</a:t>
            </a:r>
          </a:p>
          <a:p>
            <a:endParaRPr lang="en-US" dirty="0">
              <a:solidFill>
                <a:schemeClr val="bg2"/>
              </a:solidFill>
            </a:endParaRPr>
          </a:p>
          <a:p>
            <a:r>
              <a:rPr lang="en-US" dirty="0">
                <a:solidFill>
                  <a:schemeClr val="bg2"/>
                </a:solidFill>
              </a:rPr>
              <a:t>Insulin resistance is responsible for causing abnormalities of lipid storage and lipolysis in insulin sensitive tissues, which may induce an increased fatty acid flux from adipose tissue to the liver and cause steatosis. </a:t>
            </a:r>
            <a:endParaRPr lang="it-IT" dirty="0">
              <a:solidFill>
                <a:schemeClr val="bg2"/>
              </a:solidFill>
            </a:endParaRPr>
          </a:p>
        </p:txBody>
      </p:sp>
    </p:spTree>
    <p:extLst>
      <p:ext uri="{BB962C8B-B14F-4D97-AF65-F5344CB8AC3E}">
        <p14:creationId xmlns:p14="http://schemas.microsoft.com/office/powerpoint/2010/main" val="127246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uppo 14"/>
          <p:cNvGrpSpPr>
            <a:grpSpLocks/>
          </p:cNvGrpSpPr>
          <p:nvPr/>
        </p:nvGrpSpPr>
        <p:grpSpPr bwMode="auto">
          <a:xfrm>
            <a:off x="1042988" y="549275"/>
            <a:ext cx="7056437" cy="5883275"/>
            <a:chOff x="1115616" y="506884"/>
            <a:chExt cx="7056437" cy="5883275"/>
          </a:xfrm>
        </p:grpSpPr>
        <p:grpSp>
          <p:nvGrpSpPr>
            <p:cNvPr id="79875" name="Gruppo 3"/>
            <p:cNvGrpSpPr>
              <a:grpSpLocks/>
            </p:cNvGrpSpPr>
            <p:nvPr/>
          </p:nvGrpSpPr>
          <p:grpSpPr bwMode="auto">
            <a:xfrm>
              <a:off x="1115616" y="506884"/>
              <a:ext cx="7056437" cy="5883275"/>
              <a:chOff x="1042986" y="490338"/>
              <a:chExt cx="7056437" cy="5883275"/>
            </a:xfrm>
          </p:grpSpPr>
          <p:pic>
            <p:nvPicPr>
              <p:cNvPr id="798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6" y="490338"/>
                <a:ext cx="7056437"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6659561" y="1701601"/>
                <a:ext cx="649287" cy="2873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6" name="Rettangolo arrotondato 5"/>
              <p:cNvSpPr/>
              <p:nvPr/>
            </p:nvSpPr>
            <p:spPr>
              <a:xfrm>
                <a:off x="6659561" y="3717726"/>
                <a:ext cx="649287" cy="2873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10" name="Rettangolo arrotondato 9"/>
              <p:cNvSpPr/>
              <p:nvPr/>
            </p:nvSpPr>
            <p:spPr>
              <a:xfrm>
                <a:off x="6659561" y="5373488"/>
                <a:ext cx="649287" cy="287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12" name="Rettangolo arrotondato 11"/>
              <p:cNvSpPr/>
              <p:nvPr/>
            </p:nvSpPr>
            <p:spPr>
              <a:xfrm>
                <a:off x="6659561" y="5694163"/>
                <a:ext cx="325437" cy="288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grpSp>
        <p:sp>
          <p:nvSpPr>
            <p:cNvPr id="13" name="Ovale 12"/>
            <p:cNvSpPr/>
            <p:nvPr/>
          </p:nvSpPr>
          <p:spPr>
            <a:xfrm>
              <a:off x="6697266" y="4380384"/>
              <a:ext cx="360362" cy="28733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14" name="Rettangolo 13"/>
            <p:cNvSpPr/>
            <p:nvPr/>
          </p:nvSpPr>
          <p:spPr>
            <a:xfrm>
              <a:off x="6697266" y="4699472"/>
              <a:ext cx="647700" cy="2873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16" name="Rettangolo 15"/>
            <p:cNvSpPr/>
            <p:nvPr/>
          </p:nvSpPr>
          <p:spPr>
            <a:xfrm>
              <a:off x="6732191" y="2005484"/>
              <a:ext cx="649287" cy="28733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grpSp>
    </p:spTree>
    <p:extLst>
      <p:ext uri="{BB962C8B-B14F-4D97-AF65-F5344CB8AC3E}">
        <p14:creationId xmlns:p14="http://schemas.microsoft.com/office/powerpoint/2010/main" val="3944077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0" y="-819150"/>
            <a:ext cx="9144000" cy="7677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4" name="Figura a mano libera 3"/>
          <p:cNvSpPr/>
          <p:nvPr/>
        </p:nvSpPr>
        <p:spPr>
          <a:xfrm>
            <a:off x="2339975" y="2349500"/>
            <a:ext cx="5853113" cy="4135438"/>
          </a:xfrm>
          <a:custGeom>
            <a:avLst/>
            <a:gdLst>
              <a:gd name="connsiteX0" fmla="*/ 154327 w 2070675"/>
              <a:gd name="connsiteY0" fmla="*/ 1576297 h 1605005"/>
              <a:gd name="connsiteX1" fmla="*/ 179727 w 2070675"/>
              <a:gd name="connsiteY1" fmla="*/ 179297 h 1605005"/>
              <a:gd name="connsiteX2" fmla="*/ 2008527 w 2070675"/>
              <a:gd name="connsiteY2" fmla="*/ 64997 h 1605005"/>
              <a:gd name="connsiteX3" fmla="*/ 1602127 w 2070675"/>
              <a:gd name="connsiteY3" fmla="*/ 611097 h 1605005"/>
              <a:gd name="connsiteX4" fmla="*/ 1195727 w 2070675"/>
              <a:gd name="connsiteY4" fmla="*/ 738097 h 1605005"/>
              <a:gd name="connsiteX5" fmla="*/ 941727 w 2070675"/>
              <a:gd name="connsiteY5" fmla="*/ 1093697 h 1605005"/>
              <a:gd name="connsiteX6" fmla="*/ 154327 w 2070675"/>
              <a:gd name="connsiteY6" fmla="*/ 1576297 h 160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75" h="1605005">
                <a:moveTo>
                  <a:pt x="154327" y="1576297"/>
                </a:moveTo>
                <a:cubicBezTo>
                  <a:pt x="27327" y="1423897"/>
                  <a:pt x="-129306" y="431180"/>
                  <a:pt x="179727" y="179297"/>
                </a:cubicBezTo>
                <a:cubicBezTo>
                  <a:pt x="488760" y="-72586"/>
                  <a:pt x="1771460" y="-6970"/>
                  <a:pt x="2008527" y="64997"/>
                </a:cubicBezTo>
                <a:cubicBezTo>
                  <a:pt x="2245594" y="136964"/>
                  <a:pt x="1737594" y="498914"/>
                  <a:pt x="1602127" y="611097"/>
                </a:cubicBezTo>
                <a:cubicBezTo>
                  <a:pt x="1466660" y="723280"/>
                  <a:pt x="1305794" y="657664"/>
                  <a:pt x="1195727" y="738097"/>
                </a:cubicBezTo>
                <a:cubicBezTo>
                  <a:pt x="1085660" y="818530"/>
                  <a:pt x="1115294" y="956114"/>
                  <a:pt x="941727" y="1093697"/>
                </a:cubicBezTo>
                <a:cubicBezTo>
                  <a:pt x="768160" y="1231280"/>
                  <a:pt x="281327" y="1728697"/>
                  <a:pt x="154327" y="1576297"/>
                </a:cubicBezTo>
                <a:close/>
              </a:path>
            </a:pathLst>
          </a:custGeom>
          <a:gradFill>
            <a:gsLst>
              <a:gs pos="0">
                <a:srgbClr val="FF9900"/>
              </a:gs>
              <a:gs pos="9000">
                <a:srgbClr val="FFBF85"/>
              </a:gs>
              <a:gs pos="100000">
                <a:srgbClr val="4D0808"/>
              </a:gs>
            </a:gsLst>
            <a:lin ang="5400000" scaled="0"/>
          </a:gra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5" name="CasellaDiTesto 4"/>
          <p:cNvSpPr txBox="1">
            <a:spLocks noChangeArrowheads="1"/>
          </p:cNvSpPr>
          <p:nvPr/>
        </p:nvSpPr>
        <p:spPr bwMode="auto">
          <a:xfrm>
            <a:off x="3276600" y="2492375"/>
            <a:ext cx="2749550" cy="379413"/>
          </a:xfrm>
          <a:prstGeom prst="rect">
            <a:avLst/>
          </a:prstGeom>
          <a:solidFill>
            <a:srgbClr val="FFFF99"/>
          </a:solidFill>
          <a:ln w="12700">
            <a:solidFill>
              <a:srgbClr val="993300"/>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Times New Roman"/>
              </a:rPr>
              <a:t>↑</a:t>
            </a:r>
            <a:r>
              <a:rPr kumimoji="0" lang="it-IT" sz="1600" b="1" i="1" u="none" strike="noStrike" kern="1200" cap="none" spc="0" normalizeH="0" baseline="0" noProof="0" dirty="0">
                <a:ln>
                  <a:noFill/>
                </a:ln>
                <a:solidFill>
                  <a:srgbClr val="000000"/>
                </a:solidFill>
                <a:effectLst/>
                <a:uLnTx/>
                <a:uFillTx/>
                <a:latin typeface="Arial"/>
                <a:ea typeface="MS PGothic" panose="020B0600070205080204" pitchFamily="34" charset="-128"/>
                <a:cs typeface="Times New Roman"/>
              </a:rPr>
              <a:t> </a:t>
            </a:r>
            <a:r>
              <a:rPr kumimoji="0" lang="it-IT" sz="1600" b="1" i="1"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a:rPr>
              <a:t>De novo </a:t>
            </a:r>
            <a:r>
              <a:rPr kumimoji="0" lang="it-IT" sz="1600" b="1" i="0" u="none" strike="noStrike" kern="1200" cap="none" spc="0" normalizeH="0" baseline="0" noProof="0" dirty="0" err="1">
                <a:ln>
                  <a:noFill/>
                </a:ln>
                <a:solidFill>
                  <a:srgbClr val="000000"/>
                </a:solidFill>
                <a:effectLst/>
                <a:uLnTx/>
                <a:uFillTx/>
                <a:latin typeface="Arial"/>
                <a:ea typeface="MS PGothic" panose="020B0600070205080204" pitchFamily="34" charset="-128"/>
                <a:cs typeface="Arial"/>
              </a:rPr>
              <a:t>lipogenesis</a:t>
            </a:r>
            <a:endParaRPr kumimoji="0" lang="it-IT" sz="16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a:endParaRPr>
          </a:p>
        </p:txBody>
      </p:sp>
      <p:sp>
        <p:nvSpPr>
          <p:cNvPr id="110597" name="CasellaDiTesto 7"/>
          <p:cNvSpPr txBox="1">
            <a:spLocks noChangeArrowheads="1"/>
          </p:cNvSpPr>
          <p:nvPr/>
        </p:nvSpPr>
        <p:spPr bwMode="auto">
          <a:xfrm>
            <a:off x="3059113" y="3716338"/>
            <a:ext cx="719137" cy="714375"/>
          </a:xfrm>
          <a:prstGeom prst="rect">
            <a:avLst/>
          </a:prstGeom>
          <a:solidFill>
            <a:srgbClr val="99CC00"/>
          </a:solidFill>
          <a:ln w="12700">
            <a:solidFill>
              <a:srgbClr val="9933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it-IT" altLang="it-IT"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FFA</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it-IT" altLang="it-IT" sz="18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 </a:t>
            </a:r>
          </a:p>
        </p:txBody>
      </p:sp>
      <p:sp>
        <p:nvSpPr>
          <p:cNvPr id="110598" name="CasellaDiTesto 10"/>
          <p:cNvSpPr txBox="1">
            <a:spLocks noChangeArrowheads="1"/>
          </p:cNvSpPr>
          <p:nvPr/>
        </p:nvSpPr>
        <p:spPr bwMode="auto">
          <a:xfrm>
            <a:off x="4356100" y="3716338"/>
            <a:ext cx="1584325" cy="349250"/>
          </a:xfrm>
          <a:prstGeom prst="rect">
            <a:avLst/>
          </a:prstGeom>
          <a:solidFill>
            <a:srgbClr val="CCFFFF"/>
          </a:solidFill>
          <a:ln w="12700">
            <a:solidFill>
              <a:srgbClr val="9933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Esterification</a:t>
            </a:r>
          </a:p>
        </p:txBody>
      </p:sp>
      <p:sp>
        <p:nvSpPr>
          <p:cNvPr id="110599" name="CasellaDiTesto 13"/>
          <p:cNvSpPr txBox="1">
            <a:spLocks noChangeArrowheads="1"/>
          </p:cNvSpPr>
          <p:nvPr/>
        </p:nvSpPr>
        <p:spPr bwMode="auto">
          <a:xfrm>
            <a:off x="6084888" y="2997200"/>
            <a:ext cx="1944687" cy="349250"/>
          </a:xfrm>
          <a:prstGeom prst="rect">
            <a:avLst/>
          </a:prstGeom>
          <a:solidFill>
            <a:srgbClr val="FF5050"/>
          </a:solidFill>
          <a:ln w="12700">
            <a:solidFill>
              <a:srgbClr val="FF00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TRIGLYCERIDES</a:t>
            </a:r>
            <a:endPar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0600" name="CasellaDiTesto 18"/>
          <p:cNvSpPr txBox="1">
            <a:spLocks noChangeArrowheads="1"/>
          </p:cNvSpPr>
          <p:nvPr/>
        </p:nvSpPr>
        <p:spPr bwMode="auto">
          <a:xfrm>
            <a:off x="2700338" y="5373688"/>
            <a:ext cx="1482725" cy="593725"/>
          </a:xfrm>
          <a:prstGeom prst="rect">
            <a:avLst/>
          </a:prstGeom>
          <a:solidFill>
            <a:srgbClr val="FFFF99"/>
          </a:solidFill>
          <a:ln w="12700">
            <a:solidFill>
              <a:srgbClr val="9933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decreased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β</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-oxidation</a:t>
            </a:r>
          </a:p>
        </p:txBody>
      </p:sp>
      <p:cxnSp>
        <p:nvCxnSpPr>
          <p:cNvPr id="110601" name="Connettore 2 20"/>
          <p:cNvCxnSpPr>
            <a:cxnSpLocks noChangeShapeType="1"/>
          </p:cNvCxnSpPr>
          <p:nvPr/>
        </p:nvCxnSpPr>
        <p:spPr bwMode="auto">
          <a:xfrm>
            <a:off x="6156325" y="4149725"/>
            <a:ext cx="0" cy="1125538"/>
          </a:xfrm>
          <a:prstGeom prst="straightConnector1">
            <a:avLst/>
          </a:prstGeom>
          <a:noFill/>
          <a:ln w="50800" algn="ctr">
            <a:solidFill>
              <a:srgbClr val="161616"/>
            </a:solidFill>
            <a:round/>
            <a:headEnd/>
            <a:tailEnd type="arrow" w="med" len="med"/>
          </a:ln>
          <a:extLst>
            <a:ext uri="{909E8E84-426E-40DD-AFC4-6F175D3DCCD1}">
              <a14:hiddenFill xmlns:a14="http://schemas.microsoft.com/office/drawing/2010/main">
                <a:noFill/>
              </a14:hiddenFill>
            </a:ext>
          </a:extLst>
        </p:spPr>
      </p:cxnSp>
      <p:sp>
        <p:nvSpPr>
          <p:cNvPr id="110602" name="CasellaDiTesto 22"/>
          <p:cNvSpPr txBox="1">
            <a:spLocks noChangeArrowheads="1"/>
          </p:cNvSpPr>
          <p:nvPr/>
        </p:nvSpPr>
        <p:spPr bwMode="auto">
          <a:xfrm>
            <a:off x="5724525" y="5373688"/>
            <a:ext cx="917575" cy="379412"/>
          </a:xfrm>
          <a:prstGeom prst="rect">
            <a:avLst/>
          </a:prstGeom>
          <a:solidFill>
            <a:srgbClr val="99CCFF"/>
          </a:solidFill>
          <a:ln w="12700">
            <a:solidFill>
              <a:srgbClr val="FF00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VLDL</a:t>
            </a:r>
            <a:endParaRPr kumimoji="0" lang="it-IT" altLang="it-IT"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4" name="Ovale 23"/>
          <p:cNvSpPr/>
          <p:nvPr/>
        </p:nvSpPr>
        <p:spPr>
          <a:xfrm rot="2629656">
            <a:off x="611188" y="1484313"/>
            <a:ext cx="635000" cy="420687"/>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26" name="Ovale 25"/>
          <p:cNvSpPr/>
          <p:nvPr/>
        </p:nvSpPr>
        <p:spPr>
          <a:xfrm>
            <a:off x="1042988" y="1557338"/>
            <a:ext cx="635000" cy="41910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29" name="Ovale 28"/>
          <p:cNvSpPr>
            <a:spLocks noChangeArrowheads="1"/>
          </p:cNvSpPr>
          <p:nvPr/>
        </p:nvSpPr>
        <p:spPr bwMode="auto">
          <a:xfrm rot="3277394">
            <a:off x="580232" y="2164556"/>
            <a:ext cx="630238" cy="422275"/>
          </a:xfrm>
          <a:prstGeom prst="ellipse">
            <a:avLst/>
          </a:prstGeom>
          <a:solidFill>
            <a:srgbClr val="FFCCCC"/>
          </a:solidFill>
          <a:ln w="25400" algn="ctr">
            <a:solidFill>
              <a:srgbClr val="FF9999"/>
            </a:solidFill>
            <a:round/>
            <a:headEnd/>
            <a:tailEnd/>
          </a:ln>
        </p:spPr>
        <p:txBody>
          <a:bodyPr rot="10800000" vert="ea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S PGothic" panose="020B0600070205080204" pitchFamily="34" charset="-128"/>
              <a:cs typeface="Arial"/>
            </a:endParaRPr>
          </a:p>
        </p:txBody>
      </p:sp>
      <p:sp>
        <p:nvSpPr>
          <p:cNvPr id="27" name="Ovale 26"/>
          <p:cNvSpPr/>
          <p:nvPr/>
        </p:nvSpPr>
        <p:spPr>
          <a:xfrm rot="18961024">
            <a:off x="900113" y="1989138"/>
            <a:ext cx="633412" cy="420687"/>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25" name="Ovale 24"/>
          <p:cNvSpPr/>
          <p:nvPr/>
        </p:nvSpPr>
        <p:spPr>
          <a:xfrm>
            <a:off x="395288" y="1773238"/>
            <a:ext cx="633412" cy="503237"/>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28" name="Ovale 27"/>
          <p:cNvSpPr/>
          <p:nvPr/>
        </p:nvSpPr>
        <p:spPr>
          <a:xfrm rot="2190096">
            <a:off x="1116013" y="1989138"/>
            <a:ext cx="635000" cy="420687"/>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Verdana"/>
              <a:ea typeface="+mn-ea"/>
              <a:cs typeface="Arial"/>
            </a:endParaRPr>
          </a:p>
        </p:txBody>
      </p:sp>
      <p:sp>
        <p:nvSpPr>
          <p:cNvPr id="30" name="CasellaDiTesto 29"/>
          <p:cNvSpPr txBox="1"/>
          <p:nvPr/>
        </p:nvSpPr>
        <p:spPr>
          <a:xfrm>
            <a:off x="250825" y="1052513"/>
            <a:ext cx="1752600" cy="33655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Times New Roman"/>
              </a:rPr>
              <a:t>Adipose </a:t>
            </a:r>
            <a:r>
              <a:rPr kumimoji="0" lang="it-IT" sz="1600" b="1" i="0" u="none" strike="noStrike" kern="1200" cap="none" spc="0" normalizeH="0" baseline="0" noProof="0" dirty="0" err="1">
                <a:ln>
                  <a:noFill/>
                </a:ln>
                <a:solidFill>
                  <a:srgbClr val="000000"/>
                </a:solidFill>
                <a:effectLst/>
                <a:uLnTx/>
                <a:uFillTx/>
                <a:latin typeface="Arial"/>
                <a:ea typeface="MS PGothic" panose="020B0600070205080204" pitchFamily="34" charset="-128"/>
                <a:cs typeface="Times New Roman"/>
              </a:rPr>
              <a:t>tissue</a:t>
            </a:r>
            <a:endParaRPr kumimoji="0" lang="it-IT" sz="16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a:endParaRPr>
          </a:p>
        </p:txBody>
      </p:sp>
      <p:sp>
        <p:nvSpPr>
          <p:cNvPr id="110610" name="CasellaDiTesto 30"/>
          <p:cNvSpPr txBox="1">
            <a:spLocks noChangeArrowheads="1"/>
          </p:cNvSpPr>
          <p:nvPr/>
        </p:nvSpPr>
        <p:spPr bwMode="auto">
          <a:xfrm>
            <a:off x="3132138" y="1196975"/>
            <a:ext cx="2376487" cy="349250"/>
          </a:xfrm>
          <a:prstGeom prst="rect">
            <a:avLst/>
          </a:prstGeom>
          <a:solidFill>
            <a:srgbClr val="FFFF99"/>
          </a:solidFill>
          <a:ln w="12700">
            <a:solidFill>
              <a:srgbClr val="9933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HYPERINSULINEMIA</a:t>
            </a:r>
            <a:endPar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110611" name="Connettore 2 38"/>
          <p:cNvCxnSpPr>
            <a:cxnSpLocks noChangeShapeType="1"/>
          </p:cNvCxnSpPr>
          <p:nvPr/>
        </p:nvCxnSpPr>
        <p:spPr bwMode="auto">
          <a:xfrm>
            <a:off x="3779838" y="1773238"/>
            <a:ext cx="334962" cy="495300"/>
          </a:xfrm>
          <a:prstGeom prst="straightConnector1">
            <a:avLst/>
          </a:prstGeom>
          <a:noFill/>
          <a:ln w="38100" algn="ctr">
            <a:solidFill>
              <a:srgbClr val="993300"/>
            </a:solidFill>
            <a:round/>
            <a:headEnd/>
            <a:tailEnd type="arrow" w="med" len="med"/>
          </a:ln>
          <a:extLst>
            <a:ext uri="{909E8E84-426E-40DD-AFC4-6F175D3DCCD1}">
              <a14:hiddenFill xmlns:a14="http://schemas.microsoft.com/office/drawing/2010/main">
                <a:noFill/>
              </a14:hiddenFill>
            </a:ext>
          </a:extLst>
        </p:spPr>
      </p:cxnSp>
      <p:pic>
        <p:nvPicPr>
          <p:cNvPr id="110612" name="Picture 2" descr="http://www.aicr.org/assets/images/photos/200px-wide/food/fa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4794250"/>
            <a:ext cx="893762"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13" name="CasellaDiTesto 47"/>
          <p:cNvSpPr txBox="1">
            <a:spLocks noChangeArrowheads="1"/>
          </p:cNvSpPr>
          <p:nvPr/>
        </p:nvSpPr>
        <p:spPr bwMode="auto">
          <a:xfrm>
            <a:off x="471488" y="6149975"/>
            <a:ext cx="2233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Excess dietary fat</a:t>
            </a:r>
            <a:endPar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0614" name="Text Box 33"/>
          <p:cNvSpPr txBox="1">
            <a:spLocks noChangeArrowheads="1"/>
          </p:cNvSpPr>
          <p:nvPr/>
        </p:nvSpPr>
        <p:spPr bwMode="auto">
          <a:xfrm>
            <a:off x="250825" y="2708275"/>
            <a:ext cx="1584325" cy="593725"/>
          </a:xfrm>
          <a:prstGeom prst="rect">
            <a:avLst/>
          </a:prstGeom>
          <a:solidFill>
            <a:srgbClr val="FFFF99"/>
          </a:solidFill>
          <a:ln w="12700">
            <a:solidFill>
              <a:srgbClr val="9933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Increased lipolysis</a:t>
            </a:r>
          </a:p>
        </p:txBody>
      </p:sp>
      <p:sp>
        <p:nvSpPr>
          <p:cNvPr id="110615" name="Line 34"/>
          <p:cNvSpPr>
            <a:spLocks noChangeShapeType="1"/>
          </p:cNvSpPr>
          <p:nvPr/>
        </p:nvSpPr>
        <p:spPr bwMode="auto">
          <a:xfrm flipV="1">
            <a:off x="1547813" y="4292600"/>
            <a:ext cx="1368425" cy="13684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110616" name="Line 35"/>
          <p:cNvSpPr>
            <a:spLocks noChangeShapeType="1"/>
          </p:cNvSpPr>
          <p:nvPr/>
        </p:nvSpPr>
        <p:spPr bwMode="auto">
          <a:xfrm>
            <a:off x="1908175" y="3284538"/>
            <a:ext cx="935038" cy="57626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110617" name="Line 36"/>
          <p:cNvSpPr>
            <a:spLocks noChangeShapeType="1"/>
          </p:cNvSpPr>
          <p:nvPr/>
        </p:nvSpPr>
        <p:spPr bwMode="auto">
          <a:xfrm>
            <a:off x="3276600" y="4581525"/>
            <a:ext cx="0" cy="71913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110618" name="Line 37"/>
          <p:cNvSpPr>
            <a:spLocks noChangeShapeType="1"/>
          </p:cNvSpPr>
          <p:nvPr/>
        </p:nvSpPr>
        <p:spPr bwMode="auto">
          <a:xfrm flipH="1">
            <a:off x="3635375" y="2997200"/>
            <a:ext cx="360363" cy="5762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110619" name="Line 39"/>
          <p:cNvSpPr>
            <a:spLocks noChangeShapeType="1"/>
          </p:cNvSpPr>
          <p:nvPr/>
        </p:nvSpPr>
        <p:spPr bwMode="auto">
          <a:xfrm flipV="1">
            <a:off x="3851275" y="3860800"/>
            <a:ext cx="433388" cy="2159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110620" name="Line 41"/>
          <p:cNvSpPr>
            <a:spLocks noChangeShapeType="1"/>
          </p:cNvSpPr>
          <p:nvPr/>
        </p:nvSpPr>
        <p:spPr bwMode="auto">
          <a:xfrm flipV="1">
            <a:off x="4859338" y="3213100"/>
            <a:ext cx="1152525" cy="4318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110621" name="Line 42"/>
          <p:cNvSpPr>
            <a:spLocks noChangeShapeType="1"/>
          </p:cNvSpPr>
          <p:nvPr/>
        </p:nvSpPr>
        <p:spPr bwMode="auto">
          <a:xfrm flipH="1">
            <a:off x="1908175" y="1557338"/>
            <a:ext cx="1079500" cy="792162"/>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281643" name="Text Box 43"/>
          <p:cNvSpPr txBox="1">
            <a:spLocks noChangeArrowheads="1"/>
          </p:cNvSpPr>
          <p:nvPr/>
        </p:nvSpPr>
        <p:spPr bwMode="auto">
          <a:xfrm>
            <a:off x="1331913" y="188913"/>
            <a:ext cx="7200900" cy="431800"/>
          </a:xfrm>
          <a:prstGeom prst="rect">
            <a:avLst/>
          </a:prstGeom>
          <a:noFill/>
          <a:ln w="9525">
            <a:noFill/>
            <a:miter lim="800000"/>
            <a:headEnd/>
            <a:tailEnd/>
          </a:ln>
          <a:effectLst/>
        </p:spPr>
        <p:txBody>
          <a:bodyPr>
            <a:spAutoFit/>
          </a:bodyPr>
          <a:lstStyle>
            <a:lvl1pPr eaLnBrk="0" hangingPunct="0">
              <a:defRPr sz="1600">
                <a:solidFill>
                  <a:schemeClr val="tx1"/>
                </a:solidFill>
                <a:latin typeface="Verdana" pitchFamily="34" charset="0"/>
                <a:ea typeface="MS PGothic" pitchFamily="34" charset="-128"/>
              </a:defRPr>
            </a:lvl1pPr>
            <a:lvl2pPr marL="742950" indent="-285750" eaLnBrk="0" hangingPunct="0">
              <a:defRPr sz="1600">
                <a:solidFill>
                  <a:schemeClr val="tx1"/>
                </a:solidFill>
                <a:latin typeface="Verdana" pitchFamily="34" charset="0"/>
                <a:ea typeface="MS PGothic" pitchFamily="34" charset="-128"/>
              </a:defRPr>
            </a:lvl2pPr>
            <a:lvl3pPr marL="1143000" indent="-228600" eaLnBrk="0" hangingPunct="0">
              <a:defRPr sz="1600">
                <a:solidFill>
                  <a:schemeClr val="tx1"/>
                </a:solidFill>
                <a:latin typeface="Verdana" pitchFamily="34" charset="0"/>
                <a:ea typeface="MS PGothic" pitchFamily="34" charset="-128"/>
              </a:defRPr>
            </a:lvl3pPr>
            <a:lvl4pPr marL="1600200" indent="-228600" eaLnBrk="0" hangingPunct="0">
              <a:defRPr sz="1600">
                <a:solidFill>
                  <a:schemeClr val="tx1"/>
                </a:solidFill>
                <a:latin typeface="Verdana" pitchFamily="34" charset="0"/>
                <a:ea typeface="MS PGothic" pitchFamily="34" charset="-128"/>
              </a:defRPr>
            </a:lvl4pPr>
            <a:lvl5pPr marL="2057400" indent="-228600" eaLnBrk="0" hangingPunct="0">
              <a:defRPr sz="16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Verdana" pitchFamily="34" charset="0"/>
                <a:ea typeface="MS PGothic" pitchFamily="34" charset="-128"/>
              </a:defRPr>
            </a:lvl9pPr>
          </a:lstStyle>
          <a:p>
            <a:pPr marL="0" marR="0" lvl="0" indent="0" algn="ctr" defTabSz="914400" rtl="0" eaLnBrk="1" fontAlgn="base" latinLnBrk="0" hangingPunct="0">
              <a:lnSpc>
                <a:spcPct val="93000"/>
              </a:lnSpc>
              <a:spcBef>
                <a:spcPct val="0"/>
              </a:spcBef>
              <a:spcAft>
                <a:spcPct val="0"/>
              </a:spcAft>
              <a:buClr>
                <a:srgbClr val="000000"/>
              </a:buClr>
              <a:buSzPct val="45000"/>
              <a:buFont typeface="Wingdings" pitchFamily="2" charset="2"/>
              <a:buNone/>
              <a:tabLst/>
              <a:defRPr/>
            </a:pPr>
            <a:r>
              <a:rPr kumimoji="0" lang="en-GB" altLang="it-IT"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S PGothic" pitchFamily="34" charset="-128"/>
                <a:cs typeface="Arial"/>
              </a:rPr>
              <a:t>Mechanisms of hepatic fat accumulation</a:t>
            </a:r>
            <a:r>
              <a:rPr kumimoji="0" lang="en-GB" altLang="it-IT" sz="1800" b="1" i="0" u="none" strike="noStrike" kern="1200" cap="none" spc="0" normalizeH="0" baseline="0" noProof="0">
                <a:ln>
                  <a:noFill/>
                </a:ln>
                <a:solidFill>
                  <a:srgbClr val="000000"/>
                </a:solidFill>
                <a:effectLst/>
                <a:uLnTx/>
                <a:uFillTx/>
                <a:latin typeface="Comic Sans MS" pitchFamily="66" charset="0"/>
                <a:ea typeface="MS PGothic" pitchFamily="34" charset="-128"/>
                <a:cs typeface="Arial"/>
              </a:rPr>
              <a:t>.</a:t>
            </a:r>
            <a:endParaRPr kumimoji="0" lang="it-IT" altLang="it-IT" sz="1800" b="0" i="0" u="none" strike="noStrike" kern="1200" cap="none" spc="0" normalizeH="0" baseline="0" noProof="0">
              <a:ln>
                <a:noFill/>
              </a:ln>
              <a:solidFill>
                <a:srgbClr val="FFFFFF"/>
              </a:solidFill>
              <a:effectLst/>
              <a:uLnTx/>
              <a:uFillTx/>
              <a:latin typeface="Comic Sans MS" pitchFamily="66" charset="0"/>
              <a:ea typeface="MS PGothic" pitchFamily="34" charset="-128"/>
              <a:cs typeface="Arial"/>
            </a:endParaRPr>
          </a:p>
        </p:txBody>
      </p:sp>
      <p:sp>
        <p:nvSpPr>
          <p:cNvPr id="110623" name="Text Box 45"/>
          <p:cNvSpPr txBox="1">
            <a:spLocks noChangeArrowheads="1"/>
          </p:cNvSpPr>
          <p:nvPr/>
        </p:nvSpPr>
        <p:spPr bwMode="auto">
          <a:xfrm>
            <a:off x="755650" y="3500438"/>
            <a:ext cx="1368425" cy="593725"/>
          </a:xfrm>
          <a:prstGeom prst="rect">
            <a:avLst/>
          </a:prstGeom>
          <a:solidFill>
            <a:srgbClr val="FFFF99"/>
          </a:solidFill>
          <a:ln w="12700">
            <a:solidFill>
              <a:srgbClr val="9933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Increased FFA efflux</a:t>
            </a:r>
          </a:p>
        </p:txBody>
      </p:sp>
      <p:sp>
        <p:nvSpPr>
          <p:cNvPr id="110624" name="Line 47"/>
          <p:cNvSpPr>
            <a:spLocks noChangeShapeType="1"/>
          </p:cNvSpPr>
          <p:nvPr/>
        </p:nvSpPr>
        <p:spPr bwMode="auto">
          <a:xfrm flipH="1" flipV="1">
            <a:off x="5580063" y="1557338"/>
            <a:ext cx="1655762" cy="1366837"/>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
        <p:nvSpPr>
          <p:cNvPr id="110625" name="Text Box 48"/>
          <p:cNvSpPr txBox="1">
            <a:spLocks noChangeArrowheads="1"/>
          </p:cNvSpPr>
          <p:nvPr/>
        </p:nvSpPr>
        <p:spPr bwMode="auto">
          <a:xfrm>
            <a:off x="6732588" y="5805488"/>
            <a:ext cx="1800225" cy="654050"/>
          </a:xfrm>
          <a:prstGeom prst="rect">
            <a:avLst/>
          </a:prstGeom>
          <a:solidFill>
            <a:srgbClr val="FFCC99"/>
          </a:solidFill>
          <a:ln w="12700">
            <a:solidFill>
              <a:srgbClr val="FF00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Atherogenic dyslipidemia</a:t>
            </a:r>
          </a:p>
        </p:txBody>
      </p:sp>
    </p:spTree>
    <p:extLst>
      <p:ext uri="{BB962C8B-B14F-4D97-AF65-F5344CB8AC3E}">
        <p14:creationId xmlns:p14="http://schemas.microsoft.com/office/powerpoint/2010/main" val="310413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755576" y="442261"/>
            <a:ext cx="77768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Fatty liver </a:t>
            </a:r>
            <a:r>
              <a:rPr kumimoji="0" lang="it-IT" altLang="it-IT" sz="3200" b="0" i="0" u="none" strike="noStrike" kern="1200" cap="none" spc="0" normalizeH="0" baseline="0" noProof="0" dirty="0" err="1">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is</a:t>
            </a:r>
            <a:r>
              <a:rPr kumimoji="0" lang="it-IT"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 the </a:t>
            </a:r>
            <a:r>
              <a:rPr kumimoji="0" lang="it-IT" altLang="it-IT" sz="3200" b="0" i="0" u="none" strike="noStrike" kern="1200" cap="none" spc="0" normalizeH="0" baseline="0" noProof="0" dirty="0" err="1">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hepatic</a:t>
            </a:r>
            <a:r>
              <a:rPr kumimoji="0" lang="it-IT"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 component of the</a:t>
            </a:r>
            <a:r>
              <a:rPr lang="en-US" altLang="it-IT" dirty="0">
                <a:solidFill>
                  <a:srgbClr val="FFCC00"/>
                </a:solidFill>
                <a:latin typeface="Comic Sans MS" panose="030F0702030302020204" pitchFamily="66" charset="0"/>
                <a:cs typeface="Arial" panose="020B0604020202020204" pitchFamily="34" charset="0"/>
              </a:rPr>
              <a:t> </a:t>
            </a:r>
            <a:r>
              <a:rPr kumimoji="0" lang="it-IT"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m</a:t>
            </a:r>
            <a:r>
              <a:rPr kumimoji="0" lang="en-US" altLang="it-IT" sz="3200" b="0" i="0" u="none" strike="noStrike" kern="1200" cap="none" spc="0" normalizeH="0" baseline="0" noProof="0" dirty="0" err="1">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etabolic</a:t>
            </a:r>
            <a:r>
              <a:rPr kumimoji="0" lang="en-US"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it-IT"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s</a:t>
            </a:r>
            <a:r>
              <a:rPr kumimoji="0" lang="en-US" altLang="it-IT" sz="3200" b="0" i="0" u="none" strike="noStrike" kern="1200" cap="none" spc="0" normalizeH="0" baseline="0" noProof="0" dirty="0" err="1">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rPr>
              <a:t>yndrome</a:t>
            </a:r>
            <a:endParaRPr kumimoji="0" lang="en-US"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it-IT" dirty="0">
                <a:solidFill>
                  <a:srgbClr val="FFCC00"/>
                </a:solidFill>
                <a:latin typeface="Comic Sans MS" panose="030F0702030302020204" pitchFamily="66" charset="0"/>
                <a:cs typeface="Arial" panose="020B0604020202020204" pitchFamily="34" charset="0"/>
              </a:rPr>
              <a:t>(</a:t>
            </a:r>
            <a:r>
              <a:rPr lang="en-US" altLang="it-IT" sz="2800" i="1" dirty="0">
                <a:solidFill>
                  <a:srgbClr val="FFCC00"/>
                </a:solidFill>
                <a:latin typeface="Comic Sans MS" panose="030F0702030302020204" pitchFamily="66" charset="0"/>
                <a:cs typeface="Arial" panose="020B0604020202020204" pitchFamily="34" charset="0"/>
              </a:rPr>
              <a:t>insulin-resistant syndrome</a:t>
            </a:r>
            <a:r>
              <a:rPr lang="en-US" altLang="it-IT" dirty="0">
                <a:solidFill>
                  <a:srgbClr val="FFCC00"/>
                </a:solidFill>
                <a:latin typeface="Comic Sans MS" panose="030F0702030302020204" pitchFamily="66" charset="0"/>
                <a:cs typeface="Arial" panose="020B0604020202020204" pitchFamily="34" charset="0"/>
              </a:rPr>
              <a:t>)</a:t>
            </a:r>
            <a:endParaRPr kumimoji="0" lang="en-US" altLang="it-IT" sz="3200" b="0" i="0" u="none" strike="noStrike" kern="1200" cap="none" spc="0" normalizeH="0" baseline="0" noProof="0" dirty="0">
              <a:ln>
                <a:noFill/>
              </a:ln>
              <a:solidFill>
                <a:srgbClr val="FFCC00"/>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2400" b="0" i="0" u="none" strike="noStrike" kern="1200" cap="none" spc="0" normalizeH="0" baseline="0" noProof="0" dirty="0">
                <a:ln>
                  <a:noFill/>
                </a:ln>
                <a:solidFill>
                  <a:srgbClr val="FFCC00"/>
                </a:solidFill>
                <a:effectLst/>
                <a:uLnTx/>
                <a:uFillTx/>
                <a:latin typeface="Verdana" panose="020B0604030504040204" pitchFamily="34" charset="0"/>
                <a:ea typeface="MS PGothic" panose="020B0600070205080204" pitchFamily="34" charset="-128"/>
                <a:cs typeface="Arial" panose="020B0604020202020204" pitchFamily="34" charset="0"/>
              </a:rPr>
              <a:t> </a:t>
            </a:r>
          </a:p>
        </p:txBody>
      </p:sp>
      <p:sp>
        <p:nvSpPr>
          <p:cNvPr id="112643" name="Rectangle 4"/>
          <p:cNvSpPr>
            <a:spLocks noChangeArrowheads="1"/>
          </p:cNvSpPr>
          <p:nvPr/>
        </p:nvSpPr>
        <p:spPr bwMode="auto">
          <a:xfrm>
            <a:off x="357188" y="4714875"/>
            <a:ext cx="1643062" cy="914400"/>
          </a:xfrm>
          <a:prstGeom prst="rect">
            <a:avLst/>
          </a:prstGeom>
          <a:solidFill>
            <a:srgbClr val="F8F812"/>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8F812"/>
            </a:extrusionClr>
            <a:contourClr>
              <a:srgbClr val="F8F812"/>
            </a:contourClr>
          </a:sp3d>
        </p:spPr>
        <p:txBody>
          <a:bodyPr wrap="none" anchor="ctr">
            <a:flatTx/>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Diabetes</a:t>
            </a:r>
          </a:p>
        </p:txBody>
      </p:sp>
      <p:sp>
        <p:nvSpPr>
          <p:cNvPr id="112644" name="Rectangle 6"/>
          <p:cNvSpPr>
            <a:spLocks noChangeArrowheads="1"/>
          </p:cNvSpPr>
          <p:nvPr/>
        </p:nvSpPr>
        <p:spPr bwMode="auto">
          <a:xfrm>
            <a:off x="5435600" y="2924175"/>
            <a:ext cx="1763713" cy="1008063"/>
          </a:xfrm>
          <a:prstGeom prst="rect">
            <a:avLst/>
          </a:prstGeom>
          <a:solidFill>
            <a:srgbClr val="FF66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00"/>
            </a:extrusionClr>
            <a:contourClr>
              <a:srgbClr val="FF6600"/>
            </a:contourClr>
          </a:sp3d>
        </p:spPr>
        <p:txBody>
          <a:bodyPr wrap="none" anchor="ctr">
            <a:flatTx/>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C18"/>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sp>
        <p:nvSpPr>
          <p:cNvPr id="112645" name="Rectangle 7"/>
          <p:cNvSpPr>
            <a:spLocks noChangeArrowheads="1"/>
          </p:cNvSpPr>
          <p:nvPr/>
        </p:nvSpPr>
        <p:spPr bwMode="auto">
          <a:xfrm>
            <a:off x="6643688" y="4714875"/>
            <a:ext cx="2016125" cy="914400"/>
          </a:xfrm>
          <a:prstGeom prst="rect">
            <a:avLst/>
          </a:prstGeom>
          <a:solidFill>
            <a:srgbClr val="F8F812"/>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8F812"/>
            </a:extrusionClr>
            <a:contourClr>
              <a:srgbClr val="F8F812"/>
            </a:contourClr>
          </a:sp3d>
        </p:spPr>
        <p:txBody>
          <a:bodyPr wrap="none" anchor="ctr">
            <a:flatTx/>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Hypertension</a:t>
            </a:r>
          </a:p>
        </p:txBody>
      </p:sp>
      <p:sp>
        <p:nvSpPr>
          <p:cNvPr id="112646" name="Rectangle 8"/>
          <p:cNvSpPr>
            <a:spLocks noChangeArrowheads="1"/>
          </p:cNvSpPr>
          <p:nvPr/>
        </p:nvSpPr>
        <p:spPr bwMode="auto">
          <a:xfrm>
            <a:off x="2411413" y="2924175"/>
            <a:ext cx="1620837" cy="1023938"/>
          </a:xfrm>
          <a:prstGeom prst="rect">
            <a:avLst/>
          </a:prstGeom>
          <a:solidFill>
            <a:srgbClr val="F8F81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12"/>
            </a:extrusionClr>
            <a:contourClr>
              <a:srgbClr val="F8F812"/>
            </a:contourClr>
          </a:sp3d>
        </p:spPr>
        <p:txBody>
          <a:bodyPr wrap="none" anchor="ctr">
            <a:flatTx/>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Visceral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Obesity</a:t>
            </a:r>
          </a:p>
        </p:txBody>
      </p:sp>
      <p:sp>
        <p:nvSpPr>
          <p:cNvPr id="112647" name="Line 9"/>
          <p:cNvSpPr>
            <a:spLocks noChangeShapeType="1"/>
          </p:cNvSpPr>
          <p:nvPr/>
        </p:nvSpPr>
        <p:spPr bwMode="auto">
          <a:xfrm flipV="1">
            <a:off x="3635375" y="5805488"/>
            <a:ext cx="0" cy="215900"/>
          </a:xfrm>
          <a:prstGeom prst="line">
            <a:avLst/>
          </a:prstGeom>
          <a:noFill/>
          <a:ln w="9525">
            <a:solidFill>
              <a:srgbClr val="000C18"/>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48" name="Line 10"/>
          <p:cNvSpPr>
            <a:spLocks noChangeShapeType="1"/>
          </p:cNvSpPr>
          <p:nvPr/>
        </p:nvSpPr>
        <p:spPr bwMode="auto">
          <a:xfrm>
            <a:off x="4284663" y="5805488"/>
            <a:ext cx="0" cy="215900"/>
          </a:xfrm>
          <a:prstGeom prst="line">
            <a:avLst/>
          </a:prstGeom>
          <a:noFill/>
          <a:ln w="9525">
            <a:solidFill>
              <a:srgbClr val="000C18"/>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49" name="Text Box 11"/>
          <p:cNvSpPr txBox="1">
            <a:spLocks noChangeArrowheads="1"/>
          </p:cNvSpPr>
          <p:nvPr/>
        </p:nvSpPr>
        <p:spPr bwMode="auto">
          <a:xfrm>
            <a:off x="5508625" y="3141663"/>
            <a:ext cx="1620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FATTY LIVER</a:t>
            </a:r>
          </a:p>
        </p:txBody>
      </p:sp>
      <p:sp>
        <p:nvSpPr>
          <p:cNvPr id="112650" name="Line 12"/>
          <p:cNvSpPr>
            <a:spLocks noChangeShapeType="1"/>
          </p:cNvSpPr>
          <p:nvPr/>
        </p:nvSpPr>
        <p:spPr bwMode="auto">
          <a:xfrm>
            <a:off x="4427538" y="3429000"/>
            <a:ext cx="6858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1" name="Line 13"/>
          <p:cNvSpPr>
            <a:spLocks noChangeShapeType="1"/>
          </p:cNvSpPr>
          <p:nvPr/>
        </p:nvSpPr>
        <p:spPr bwMode="auto">
          <a:xfrm>
            <a:off x="7019925" y="4005263"/>
            <a:ext cx="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2" name="Line 14"/>
          <p:cNvSpPr>
            <a:spLocks noChangeShapeType="1"/>
          </p:cNvSpPr>
          <p:nvPr/>
        </p:nvSpPr>
        <p:spPr bwMode="auto">
          <a:xfrm>
            <a:off x="2987675" y="4149725"/>
            <a:ext cx="0" cy="3048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3" name="Line 15"/>
          <p:cNvSpPr>
            <a:spLocks noChangeShapeType="1"/>
          </p:cNvSpPr>
          <p:nvPr/>
        </p:nvSpPr>
        <p:spPr bwMode="auto">
          <a:xfrm>
            <a:off x="2124075" y="5084763"/>
            <a:ext cx="381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4" name="Line 16"/>
          <p:cNvSpPr>
            <a:spLocks noChangeShapeType="1"/>
          </p:cNvSpPr>
          <p:nvPr/>
        </p:nvSpPr>
        <p:spPr bwMode="auto">
          <a:xfrm>
            <a:off x="4716463" y="2060575"/>
            <a:ext cx="0" cy="1371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5" name="Line 17"/>
          <p:cNvSpPr>
            <a:spLocks noChangeShapeType="1"/>
          </p:cNvSpPr>
          <p:nvPr/>
        </p:nvSpPr>
        <p:spPr bwMode="auto">
          <a:xfrm>
            <a:off x="7956550" y="3284538"/>
            <a:ext cx="0" cy="10668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6" name="Line 18"/>
          <p:cNvSpPr>
            <a:spLocks noChangeShapeType="1"/>
          </p:cNvSpPr>
          <p:nvPr/>
        </p:nvSpPr>
        <p:spPr bwMode="auto">
          <a:xfrm flipH="1">
            <a:off x="7451725" y="3284538"/>
            <a:ext cx="457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7" name="Line 19"/>
          <p:cNvSpPr>
            <a:spLocks noChangeShapeType="1"/>
          </p:cNvSpPr>
          <p:nvPr/>
        </p:nvSpPr>
        <p:spPr bwMode="auto">
          <a:xfrm>
            <a:off x="1692275" y="3500438"/>
            <a:ext cx="0" cy="838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8" name="Line 20"/>
          <p:cNvSpPr>
            <a:spLocks noChangeShapeType="1"/>
          </p:cNvSpPr>
          <p:nvPr/>
        </p:nvSpPr>
        <p:spPr bwMode="auto">
          <a:xfrm>
            <a:off x="1692275" y="3500438"/>
            <a:ext cx="5334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59" name="Line 21"/>
          <p:cNvSpPr>
            <a:spLocks noChangeShapeType="1"/>
          </p:cNvSpPr>
          <p:nvPr/>
        </p:nvSpPr>
        <p:spPr bwMode="auto">
          <a:xfrm>
            <a:off x="6156325" y="5084763"/>
            <a:ext cx="457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60" name="Line 22"/>
          <p:cNvSpPr>
            <a:spLocks noChangeShapeType="1"/>
          </p:cNvSpPr>
          <p:nvPr/>
        </p:nvSpPr>
        <p:spPr bwMode="auto">
          <a:xfrm>
            <a:off x="5435600" y="4076700"/>
            <a:ext cx="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61" name="Line 23"/>
          <p:cNvSpPr>
            <a:spLocks noChangeShapeType="1"/>
          </p:cNvSpPr>
          <p:nvPr/>
        </p:nvSpPr>
        <p:spPr bwMode="auto">
          <a:xfrm>
            <a:off x="4067175" y="4005263"/>
            <a:ext cx="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62" name="Rectangle 5"/>
          <p:cNvSpPr>
            <a:spLocks noChangeArrowheads="1"/>
          </p:cNvSpPr>
          <p:nvPr/>
        </p:nvSpPr>
        <p:spPr bwMode="auto">
          <a:xfrm>
            <a:off x="2571750" y="4687888"/>
            <a:ext cx="3429000" cy="1403350"/>
          </a:xfrm>
          <a:prstGeom prst="rect">
            <a:avLst/>
          </a:prstGeom>
          <a:solidFill>
            <a:srgbClr val="FF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8F812"/>
            </a:extrusionClr>
            <a:contourClr>
              <a:srgbClr val="FFFF00"/>
            </a:contourClr>
          </a:sp3d>
        </p:spPr>
        <p:txBody>
          <a:bodyPr wrap="none" lIns="90000" tIns="46800" rIns="90000" bIns="46800" anchor="ctr">
            <a:flatTx/>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Atherogenic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dyslipidemia</a:t>
            </a:r>
            <a:endParaRPr kumimoji="0" lang="en-US" altLang="it-IT" sz="24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a:ln>
                  <a:noFill/>
                </a:ln>
                <a:solidFill>
                  <a:srgbClr val="000C18"/>
                </a:solidFill>
                <a:effectLst/>
                <a:uLnTx/>
                <a:uFillTx/>
                <a:latin typeface="Comic Sans MS" panose="030F0702030302020204" pitchFamily="66" charset="0"/>
                <a:ea typeface="MS PGothic" panose="020B0600070205080204" pitchFamily="34" charset="-128"/>
                <a:cs typeface="Arial" panose="020B0604020202020204" pitchFamily="34" charset="0"/>
              </a:rPr>
              <a:t>TG    HDL</a:t>
            </a:r>
          </a:p>
        </p:txBody>
      </p:sp>
      <p:sp>
        <p:nvSpPr>
          <p:cNvPr id="112663" name="Line 24"/>
          <p:cNvSpPr>
            <a:spLocks noChangeShapeType="1"/>
          </p:cNvSpPr>
          <p:nvPr/>
        </p:nvSpPr>
        <p:spPr bwMode="auto">
          <a:xfrm>
            <a:off x="4284663" y="5734050"/>
            <a:ext cx="0" cy="2889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12664" name="Line 25"/>
          <p:cNvSpPr>
            <a:spLocks noChangeShapeType="1"/>
          </p:cNvSpPr>
          <p:nvPr/>
        </p:nvSpPr>
        <p:spPr bwMode="auto">
          <a:xfrm flipV="1">
            <a:off x="3563938" y="5734050"/>
            <a:ext cx="0"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52043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124744"/>
            <a:ext cx="8229600" cy="4525963"/>
          </a:xfrm>
          <a:solidFill>
            <a:schemeClr val="tx2"/>
          </a:solidFill>
        </p:spPr>
        <p:txBody>
          <a:bodyPr>
            <a:normAutofit fontScale="77500" lnSpcReduction="20000"/>
          </a:bodyPr>
          <a:lstStyle/>
          <a:p>
            <a:r>
              <a:rPr lang="en-US" dirty="0">
                <a:solidFill>
                  <a:schemeClr val="bg2"/>
                </a:solidFill>
              </a:rPr>
              <a:t>Based on the above considerations, the use of drugs improving insulin resistance has been proposed for patients with fatty liver. </a:t>
            </a:r>
          </a:p>
          <a:p>
            <a:endParaRPr lang="en-US" dirty="0">
              <a:solidFill>
                <a:schemeClr val="bg2"/>
              </a:solidFill>
            </a:endParaRPr>
          </a:p>
          <a:p>
            <a:r>
              <a:rPr lang="en-US" u="sng" dirty="0">
                <a:solidFill>
                  <a:schemeClr val="bg2"/>
                </a:solidFill>
              </a:rPr>
              <a:t>Metformin</a:t>
            </a:r>
            <a:r>
              <a:rPr lang="en-US" dirty="0">
                <a:solidFill>
                  <a:schemeClr val="bg2"/>
                </a:solidFill>
              </a:rPr>
              <a:t> was the first insulin sensitizer used; however, only marginal benefits on transaminases and no improvement in steatosis or inflammation have been reported so far, and metformin is not recommended for patients with NAFLD.</a:t>
            </a:r>
          </a:p>
          <a:p>
            <a:endParaRPr lang="en-US" dirty="0">
              <a:solidFill>
                <a:schemeClr val="bg2"/>
              </a:solidFill>
            </a:endParaRPr>
          </a:p>
          <a:p>
            <a:r>
              <a:rPr lang="en-US" dirty="0">
                <a:solidFill>
                  <a:schemeClr val="bg2"/>
                </a:solidFill>
              </a:rPr>
              <a:t>Concerning </a:t>
            </a:r>
            <a:r>
              <a:rPr lang="en-US" dirty="0" err="1">
                <a:solidFill>
                  <a:schemeClr val="bg2"/>
                </a:solidFill>
              </a:rPr>
              <a:t>thiazolidinediones</a:t>
            </a:r>
            <a:r>
              <a:rPr lang="en-US" dirty="0">
                <a:solidFill>
                  <a:schemeClr val="bg2"/>
                </a:solidFill>
              </a:rPr>
              <a:t>, treatment with </a:t>
            </a:r>
            <a:r>
              <a:rPr lang="en-US" u="sng" dirty="0">
                <a:solidFill>
                  <a:schemeClr val="bg2"/>
                </a:solidFill>
              </a:rPr>
              <a:t>pioglitazone</a:t>
            </a:r>
            <a:r>
              <a:rPr lang="en-US" dirty="0">
                <a:solidFill>
                  <a:schemeClr val="bg2"/>
                </a:solidFill>
              </a:rPr>
              <a:t> was associated with improvements of liver steatosis and inflammation in recent controlled clinical trials.</a:t>
            </a:r>
            <a:endParaRPr lang="it-IT" dirty="0">
              <a:solidFill>
                <a:schemeClr val="bg2"/>
              </a:solidFill>
            </a:endParaRPr>
          </a:p>
        </p:txBody>
      </p:sp>
    </p:spTree>
    <p:extLst>
      <p:ext uri="{BB962C8B-B14F-4D97-AF65-F5344CB8AC3E}">
        <p14:creationId xmlns:p14="http://schemas.microsoft.com/office/powerpoint/2010/main" val="4046120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2576513"/>
            <a:ext cx="69056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58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a:solidFill>
            <a:schemeClr val="tx2"/>
          </a:solidFill>
        </p:spPr>
        <p:txBody>
          <a:bodyPr>
            <a:normAutofit lnSpcReduction="10000"/>
          </a:bodyPr>
          <a:lstStyle/>
          <a:p>
            <a:r>
              <a:rPr lang="en-US" sz="2500" dirty="0">
                <a:solidFill>
                  <a:schemeClr val="bg2"/>
                </a:solidFill>
              </a:rPr>
              <a:t>Several lines of evidence suggest that chronic oxidative stress is one of the key mechanisms responsible for liver damage and disease progression in NAFLD. </a:t>
            </a:r>
          </a:p>
          <a:p>
            <a:endParaRPr lang="en-US" sz="2500" dirty="0">
              <a:solidFill>
                <a:schemeClr val="bg2"/>
              </a:solidFill>
            </a:endParaRPr>
          </a:p>
          <a:p>
            <a:r>
              <a:rPr lang="en-US" sz="2500" dirty="0">
                <a:solidFill>
                  <a:schemeClr val="bg2"/>
                </a:solidFill>
              </a:rPr>
              <a:t>In particular, according to the “two-hit” theory, oxidative stress is a major player triggering the progression of steatosis to NASH as the result of an imbalance between prooxidant and anti-oxidant chemicals that lead to liver cell damage.</a:t>
            </a:r>
          </a:p>
          <a:p>
            <a:endParaRPr lang="en-US" sz="2500" dirty="0">
              <a:solidFill>
                <a:schemeClr val="bg2"/>
              </a:solidFill>
            </a:endParaRPr>
          </a:p>
          <a:p>
            <a:r>
              <a:rPr lang="en-US" sz="2500" dirty="0">
                <a:solidFill>
                  <a:schemeClr val="bg2"/>
                </a:solidFill>
              </a:rPr>
              <a:t>Indeed, the increased production of reactive oxygen species (ROS) is known to cause lipid peroxidation, followed by inflammation, and activation of stellate cells leading to </a:t>
            </a:r>
            <a:r>
              <a:rPr lang="en-US" sz="2500" dirty="0" err="1">
                <a:solidFill>
                  <a:schemeClr val="bg2"/>
                </a:solidFill>
              </a:rPr>
              <a:t>fibrogenesis</a:t>
            </a:r>
            <a:r>
              <a:rPr lang="en-US" sz="2500" dirty="0">
                <a:solidFill>
                  <a:schemeClr val="bg2"/>
                </a:solidFill>
              </a:rPr>
              <a:t>. </a:t>
            </a:r>
            <a:endParaRPr lang="it-IT" sz="2500" dirty="0">
              <a:solidFill>
                <a:schemeClr val="bg2"/>
              </a:solidFill>
            </a:endParaRPr>
          </a:p>
        </p:txBody>
      </p:sp>
    </p:spTree>
    <p:extLst>
      <p:ext uri="{BB962C8B-B14F-4D97-AF65-F5344CB8AC3E}">
        <p14:creationId xmlns:p14="http://schemas.microsoft.com/office/powerpoint/2010/main" val="4072337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ChangeArrowheads="1"/>
          </p:cNvSpPr>
          <p:nvPr/>
        </p:nvSpPr>
        <p:spPr bwMode="auto">
          <a:xfrm>
            <a:off x="1042988" y="188913"/>
            <a:ext cx="6969125" cy="731837"/>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EEECE1"/>
                </a:solidFill>
                <a:effectLst/>
                <a:uLnTx/>
                <a:uFillTx/>
                <a:latin typeface="Arial" charset="0"/>
                <a:ea typeface="MS PGothic" panose="020B0600070205080204" pitchFamily="34" charset="-128"/>
                <a:cs typeface="Arial" charset="0"/>
              </a:rPr>
              <a:t>Pathogenesis</a:t>
            </a:r>
            <a:br>
              <a:rPr kumimoji="0" lang="it-IT" altLang="it-IT" sz="1800" b="0" i="0" u="none" strike="noStrike" kern="1200" cap="none" spc="0" normalizeH="0" baseline="0" noProof="0">
                <a:ln>
                  <a:noFill/>
                </a:ln>
                <a:solidFill>
                  <a:srgbClr val="EEECE1"/>
                </a:solidFill>
                <a:effectLst/>
                <a:uLnTx/>
                <a:uFillTx/>
                <a:latin typeface="Arial" charset="0"/>
                <a:ea typeface="MS PGothic" panose="020B0600070205080204" pitchFamily="34" charset="-128"/>
                <a:cs typeface="Arial" charset="0"/>
              </a:rPr>
            </a:br>
            <a:r>
              <a:rPr kumimoji="0" lang="it-IT" altLang="it-IT" sz="2400" b="0" i="0" u="none" strike="noStrike" kern="1200" cap="none" spc="0" normalizeH="0" baseline="0" noProof="0">
                <a:ln>
                  <a:noFill/>
                </a:ln>
                <a:solidFill>
                  <a:prstClr val="white"/>
                </a:solidFill>
                <a:effectLst>
                  <a:outerShdw blurRad="38100" dist="38100" dir="2700000" algn="tl">
                    <a:srgbClr val="1F497D"/>
                  </a:outerShdw>
                </a:effectLst>
                <a:uLnTx/>
                <a:uFillTx/>
                <a:latin typeface="Bookman Old Style" pitchFamily="18" charset="0"/>
                <a:ea typeface="MS PGothic" panose="020B0600070205080204" pitchFamily="34" charset="-128"/>
                <a:cs typeface="Arial" charset="0"/>
              </a:rPr>
              <a:t>THE </a:t>
            </a:r>
            <a:r>
              <a:rPr kumimoji="0" lang="ja-JP" altLang="it-IT" sz="2400" b="0" i="0" u="none" strike="noStrike" kern="1200" cap="none" spc="0" normalizeH="0" baseline="0" noProof="0">
                <a:ln>
                  <a:noFill/>
                </a:ln>
                <a:solidFill>
                  <a:prstClr val="white"/>
                </a:solidFill>
                <a:effectLst>
                  <a:outerShdw blurRad="38100" dist="38100" dir="2700000" algn="tl">
                    <a:srgbClr val="1F497D"/>
                  </a:outerShdw>
                </a:effectLst>
                <a:uLnTx/>
                <a:uFillTx/>
                <a:latin typeface="Bookman Old Style" pitchFamily="18" charset="0"/>
                <a:ea typeface="ＭＳ Ｐゴシック"/>
                <a:cs typeface="Arial" charset="0"/>
              </a:rPr>
              <a:t>“</a:t>
            </a:r>
            <a:r>
              <a:rPr kumimoji="0" lang="it-IT" altLang="ja-JP" sz="2400" b="0" i="0" u="none" strike="noStrike" kern="1200" cap="none" spc="0" normalizeH="0" baseline="0" noProof="0">
                <a:ln>
                  <a:noFill/>
                </a:ln>
                <a:solidFill>
                  <a:prstClr val="white"/>
                </a:solidFill>
                <a:effectLst>
                  <a:outerShdw blurRad="38100" dist="38100" dir="2700000" algn="tl">
                    <a:srgbClr val="1F497D"/>
                  </a:outerShdw>
                </a:effectLst>
                <a:uLnTx/>
                <a:uFillTx/>
                <a:latin typeface="Bookman Old Style" pitchFamily="18" charset="0"/>
                <a:ea typeface="ＭＳ Ｐゴシック"/>
                <a:cs typeface="Arial" charset="0"/>
              </a:rPr>
              <a:t>TWO HIT</a:t>
            </a:r>
            <a:r>
              <a:rPr kumimoji="0" lang="ja-JP" altLang="it-IT" sz="2400" b="0" i="0" u="none" strike="noStrike" kern="1200" cap="none" spc="0" normalizeH="0" baseline="0" noProof="0">
                <a:ln>
                  <a:noFill/>
                </a:ln>
                <a:solidFill>
                  <a:prstClr val="white"/>
                </a:solidFill>
                <a:effectLst>
                  <a:outerShdw blurRad="38100" dist="38100" dir="2700000" algn="tl">
                    <a:srgbClr val="1F497D"/>
                  </a:outerShdw>
                </a:effectLst>
                <a:uLnTx/>
                <a:uFillTx/>
                <a:latin typeface="Bookman Old Style" pitchFamily="18" charset="0"/>
                <a:ea typeface="ＭＳ Ｐゴシック"/>
                <a:cs typeface="Arial" charset="0"/>
              </a:rPr>
              <a:t>”</a:t>
            </a:r>
            <a:r>
              <a:rPr kumimoji="0" lang="it-IT" altLang="ja-JP" sz="2400" b="0" i="0" u="none" strike="noStrike" kern="1200" cap="none" spc="0" normalizeH="0" baseline="0" noProof="0">
                <a:ln>
                  <a:noFill/>
                </a:ln>
                <a:solidFill>
                  <a:prstClr val="white"/>
                </a:solidFill>
                <a:effectLst>
                  <a:outerShdw blurRad="38100" dist="38100" dir="2700000" algn="tl">
                    <a:srgbClr val="1F497D"/>
                  </a:outerShdw>
                </a:effectLst>
                <a:uLnTx/>
                <a:uFillTx/>
                <a:latin typeface="Bookman Old Style" pitchFamily="18" charset="0"/>
                <a:ea typeface="ＭＳ Ｐゴシック"/>
                <a:cs typeface="Arial" charset="0"/>
              </a:rPr>
              <a:t> HYPOTHESIS</a:t>
            </a:r>
            <a:endParaRPr kumimoji="0" lang="it-IT" altLang="it-IT" sz="2400" b="0" i="0" u="none" strike="noStrike" kern="1200" cap="none" spc="0" normalizeH="0" baseline="0" noProof="0">
              <a:ln>
                <a:noFill/>
              </a:ln>
              <a:solidFill>
                <a:prstClr val="white"/>
              </a:solidFill>
              <a:effectLst>
                <a:outerShdw blurRad="38100" dist="38100" dir="2700000" algn="tl">
                  <a:srgbClr val="1F497D"/>
                </a:outerShdw>
              </a:effectLst>
              <a:uLnTx/>
              <a:uFillTx/>
              <a:latin typeface="Bookman Old Style" pitchFamily="18" charset="0"/>
              <a:ea typeface="MS PGothic" panose="020B0600070205080204" pitchFamily="34" charset="-128"/>
              <a:cs typeface="Arial" charset="0"/>
            </a:endParaRPr>
          </a:p>
        </p:txBody>
      </p:sp>
      <p:grpSp>
        <p:nvGrpSpPr>
          <p:cNvPr id="137219" name="Gruppo 1"/>
          <p:cNvGrpSpPr>
            <a:grpSpLocks/>
          </p:cNvGrpSpPr>
          <p:nvPr/>
        </p:nvGrpSpPr>
        <p:grpSpPr bwMode="auto">
          <a:xfrm>
            <a:off x="468313" y="1268413"/>
            <a:ext cx="8064500" cy="5046662"/>
            <a:chOff x="495300" y="1268413"/>
            <a:chExt cx="8064500" cy="5046662"/>
          </a:xfrm>
        </p:grpSpPr>
        <p:grpSp>
          <p:nvGrpSpPr>
            <p:cNvPr id="137220" name="Group 3"/>
            <p:cNvGrpSpPr>
              <a:grpSpLocks/>
            </p:cNvGrpSpPr>
            <p:nvPr/>
          </p:nvGrpSpPr>
          <p:grpSpPr bwMode="auto">
            <a:xfrm>
              <a:off x="495300" y="1404938"/>
              <a:ext cx="8064500" cy="4789487"/>
              <a:chOff x="357" y="977"/>
              <a:chExt cx="5080" cy="3017"/>
            </a:xfrm>
          </p:grpSpPr>
          <p:pic>
            <p:nvPicPr>
              <p:cNvPr id="137227" name="Picture 5" descr="1471-2431-13-40-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 y="977"/>
                <a:ext cx="5080"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5"/>
              <p:cNvSpPr>
                <a:spLocks noChangeArrowheads="1"/>
              </p:cNvSpPr>
              <p:nvPr/>
            </p:nvSpPr>
            <p:spPr bwMode="auto">
              <a:xfrm>
                <a:off x="1655" y="1207"/>
                <a:ext cx="998" cy="227"/>
              </a:xfrm>
              <a:prstGeom prst="rect">
                <a:avLst/>
              </a:prstGeom>
              <a:noFill/>
              <a:ln w="38100">
                <a:solidFill>
                  <a:srgbClr val="FF0000"/>
                </a:solidFill>
                <a:miter lim="800000"/>
                <a:headEnd/>
                <a:tailEnd/>
              </a:ln>
              <a:effectLst>
                <a:innerShdw blurRad="63500" dist="50800" dir="13500000">
                  <a:srgbClr val="FFCCFF">
                    <a:alpha val="50000"/>
                  </a:srgbClr>
                </a:innerShdw>
              </a:effectLst>
              <a:scene3d>
                <a:camera prst="orthographicFront"/>
                <a:lightRig rig="threePt" dir="t"/>
              </a:scene3d>
              <a:sp3d prstMaterial="matte"/>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1800" b="0" i="0" u="none" strike="noStrike" kern="1200" cap="none" spc="0" normalizeH="0" baseline="0" noProof="0">
                  <a:ln>
                    <a:noFill/>
                  </a:ln>
                  <a:solidFill>
                    <a:prstClr val="white"/>
                  </a:solidFill>
                  <a:effectLst/>
                  <a:uLnTx/>
                  <a:uFillTx/>
                  <a:latin typeface="Verdana" panose="020B0604030504040204" pitchFamily="34" charset="0"/>
                  <a:ea typeface="MS PGothic" panose="020B0600070205080204" pitchFamily="34" charset="-128"/>
                  <a:cs typeface="Arial" charset="0"/>
                </a:endParaRPr>
              </a:p>
            </p:txBody>
          </p:sp>
        </p:grpSp>
        <p:sp>
          <p:nvSpPr>
            <p:cNvPr id="137221" name="Text Box 6"/>
            <p:cNvSpPr txBox="1">
              <a:spLocks noChangeArrowheads="1"/>
            </p:cNvSpPr>
            <p:nvPr/>
          </p:nvSpPr>
          <p:spPr bwMode="auto">
            <a:xfrm>
              <a:off x="1763713" y="141128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it-IT"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sp>
          <p:nvSpPr>
            <p:cNvPr id="137222" name="Text Box 7"/>
            <p:cNvSpPr txBox="1">
              <a:spLocks noChangeArrowheads="1"/>
            </p:cNvSpPr>
            <p:nvPr/>
          </p:nvSpPr>
          <p:spPr bwMode="auto">
            <a:xfrm>
              <a:off x="1835150" y="1268413"/>
              <a:ext cx="1512888" cy="3667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FIRST HIT</a:t>
              </a:r>
            </a:p>
          </p:txBody>
        </p:sp>
        <p:sp>
          <p:nvSpPr>
            <p:cNvPr id="137223" name="Text Box 8"/>
            <p:cNvSpPr txBox="1">
              <a:spLocks noChangeArrowheads="1"/>
            </p:cNvSpPr>
            <p:nvPr/>
          </p:nvSpPr>
          <p:spPr bwMode="auto">
            <a:xfrm>
              <a:off x="5724525" y="1268413"/>
              <a:ext cx="1727200" cy="3667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SECOND HIT</a:t>
              </a:r>
            </a:p>
          </p:txBody>
        </p:sp>
        <p:sp>
          <p:nvSpPr>
            <p:cNvPr id="137224" name="Text Box 9"/>
            <p:cNvSpPr txBox="1">
              <a:spLocks noChangeArrowheads="1"/>
            </p:cNvSpPr>
            <p:nvPr/>
          </p:nvSpPr>
          <p:spPr bwMode="auto">
            <a:xfrm>
              <a:off x="2195513" y="5948363"/>
              <a:ext cx="1657350" cy="3667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NAFLD</a:t>
              </a:r>
            </a:p>
          </p:txBody>
        </p:sp>
        <p:sp>
          <p:nvSpPr>
            <p:cNvPr id="137225" name="Text Box 10"/>
            <p:cNvSpPr txBox="1">
              <a:spLocks noChangeArrowheads="1"/>
            </p:cNvSpPr>
            <p:nvPr/>
          </p:nvSpPr>
          <p:spPr bwMode="auto">
            <a:xfrm>
              <a:off x="6372225" y="5948363"/>
              <a:ext cx="1657350" cy="3667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NASH</a:t>
              </a:r>
            </a:p>
          </p:txBody>
        </p:sp>
        <p:sp>
          <p:nvSpPr>
            <p:cNvPr id="137226" name="Rectangle 5"/>
            <p:cNvSpPr>
              <a:spLocks noChangeArrowheads="1"/>
            </p:cNvSpPr>
            <p:nvPr/>
          </p:nvSpPr>
          <p:spPr bwMode="auto">
            <a:xfrm>
              <a:off x="4788024" y="1764392"/>
              <a:ext cx="1579693" cy="3603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grpSp>
    </p:spTree>
    <p:extLst>
      <p:ext uri="{BB962C8B-B14F-4D97-AF65-F5344CB8AC3E}">
        <p14:creationId xmlns:p14="http://schemas.microsoft.com/office/powerpoint/2010/main" val="2878208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755576" y="1412776"/>
            <a:ext cx="7563458" cy="3823291"/>
          </a:xfrm>
          <a:prstGeom prst="rect">
            <a:avLst/>
          </a:prstGeom>
        </p:spPr>
      </p:pic>
      <p:sp>
        <p:nvSpPr>
          <p:cNvPr id="3" name="CasellaDiTesto 2"/>
          <p:cNvSpPr txBox="1"/>
          <p:nvPr/>
        </p:nvSpPr>
        <p:spPr>
          <a:xfrm>
            <a:off x="755576" y="5589240"/>
            <a:ext cx="7563458" cy="307777"/>
          </a:xfrm>
          <a:prstGeom prst="rect">
            <a:avLst/>
          </a:prstGeom>
          <a:noFill/>
        </p:spPr>
        <p:txBody>
          <a:bodyPr wrap="square" rtlCol="0">
            <a:spAutoFit/>
          </a:bodyPr>
          <a:lstStyle/>
          <a:p>
            <a:r>
              <a:rPr lang="en-US" sz="1400" i="1" dirty="0" err="1"/>
              <a:t>Polimeni</a:t>
            </a:r>
            <a:r>
              <a:rPr lang="en-US" sz="1400" i="1" dirty="0"/>
              <a:t> L, Del Ben M et al. World J </a:t>
            </a:r>
            <a:r>
              <a:rPr lang="en-US" sz="1400" i="1" dirty="0" err="1"/>
              <a:t>Hepatol</a:t>
            </a:r>
            <a:r>
              <a:rPr lang="en-US" sz="1400" i="1" dirty="0"/>
              <a:t> </a:t>
            </a:r>
            <a:r>
              <a:rPr lang="en-US" sz="1400" dirty="0"/>
              <a:t>2015; 7(10): </a:t>
            </a:r>
            <a:r>
              <a:rPr lang="it-IT" sz="1400" dirty="0"/>
              <a:t>http://dx.doi.org/10.4254/wjh.v7.i10.0000</a:t>
            </a:r>
          </a:p>
        </p:txBody>
      </p:sp>
    </p:spTree>
    <p:extLst>
      <p:ext uri="{BB962C8B-B14F-4D97-AF65-F5344CB8AC3E}">
        <p14:creationId xmlns:p14="http://schemas.microsoft.com/office/powerpoint/2010/main" val="94714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117" name="Group 181"/>
          <p:cNvGraphicFramePr>
            <a:graphicFrameLocks noGrp="1"/>
          </p:cNvGraphicFramePr>
          <p:nvPr>
            <p:extLst>
              <p:ext uri="{D42A27DB-BD31-4B8C-83A1-F6EECF244321}">
                <p14:modId xmlns:p14="http://schemas.microsoft.com/office/powerpoint/2010/main" val="1182726622"/>
              </p:ext>
            </p:extLst>
          </p:nvPr>
        </p:nvGraphicFramePr>
        <p:xfrm>
          <a:off x="1331640" y="476672"/>
          <a:ext cx="6480719" cy="5544616"/>
        </p:xfrm>
        <a:graphic>
          <a:graphicData uri="http://schemas.openxmlformats.org/drawingml/2006/table">
            <a:tbl>
              <a:tblPr/>
              <a:tblGrid>
                <a:gridCol w="2966146">
                  <a:extLst>
                    <a:ext uri="{9D8B030D-6E8A-4147-A177-3AD203B41FA5}">
                      <a16:colId xmlns:a16="http://schemas.microsoft.com/office/drawing/2014/main" val="20000"/>
                    </a:ext>
                  </a:extLst>
                </a:gridCol>
                <a:gridCol w="1332448">
                  <a:extLst>
                    <a:ext uri="{9D8B030D-6E8A-4147-A177-3AD203B41FA5}">
                      <a16:colId xmlns:a16="http://schemas.microsoft.com/office/drawing/2014/main" val="20001"/>
                    </a:ext>
                  </a:extLst>
                </a:gridCol>
                <a:gridCol w="1280309">
                  <a:extLst>
                    <a:ext uri="{9D8B030D-6E8A-4147-A177-3AD203B41FA5}">
                      <a16:colId xmlns:a16="http://schemas.microsoft.com/office/drawing/2014/main" val="20002"/>
                    </a:ext>
                  </a:extLst>
                </a:gridCol>
                <a:gridCol w="901816">
                  <a:extLst>
                    <a:ext uri="{9D8B030D-6E8A-4147-A177-3AD203B41FA5}">
                      <a16:colId xmlns:a16="http://schemas.microsoft.com/office/drawing/2014/main" val="20003"/>
                    </a:ext>
                  </a:extLst>
                </a:gridCol>
              </a:tblGrid>
              <a:tr h="742995">
                <a:tc grid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cs typeface="Arial" charset="0"/>
                        </a:rPr>
                        <a:t>Some clinical and biochemical characteristics of subjects with and without NAFLD</a:t>
                      </a:r>
                      <a:endParaRPr kumimoji="0" lang="it-IT" sz="14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75290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pitchFamily="34" charset="0"/>
                          <a:cs typeface="Arial" charset="0"/>
                        </a:rPr>
                        <a:t>  </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cs typeface="Arial" charset="0"/>
                        </a:rPr>
                        <a:t> </a:t>
                      </a:r>
                      <a:endParaRPr kumimoji="0" lang="it-IT" sz="1200" b="0" i="0" u="none" strike="noStrike" cap="none" normalizeH="0" baseline="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alibri" pitchFamily="34" charset="0"/>
                          <a:cs typeface="Arial" charset="0"/>
                        </a:rPr>
                        <a:t>NAFLD</a:t>
                      </a:r>
                      <a:endParaRPr kumimoji="0" lang="it-IT" sz="1400" b="0" i="0" u="none" strike="noStrike" cap="none" normalizeH="0" baseline="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cs typeface="Arial" charset="0"/>
                        </a:rPr>
                        <a:t>(213)</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 </a:t>
                      </a:r>
                      <a:endParaRPr kumimoji="0" lang="it-IT" sz="1200" b="0" i="0" u="none" strike="noStrike" cap="none" normalizeH="0" baseline="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alibri" pitchFamily="34" charset="0"/>
                          <a:cs typeface="Arial" charset="0"/>
                        </a:rPr>
                        <a:t>w/o NAFLD</a:t>
                      </a:r>
                      <a:endParaRPr kumimoji="0" lang="it-IT" sz="1400" b="0" i="0" u="none" strike="noStrike" cap="none" normalizeH="0" baseline="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cs typeface="Arial" charset="0"/>
                        </a:rPr>
                        <a:t>(51)</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Calibri" pitchFamily="34" charset="0"/>
                          <a:cs typeface="Arial" charset="0"/>
                        </a:rPr>
                        <a:t>p</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697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1" i="0" u="none" strike="noStrike" cap="none" normalizeH="0" baseline="0">
                          <a:ln>
                            <a:noFill/>
                          </a:ln>
                          <a:solidFill>
                            <a:srgbClr val="FFFFFF"/>
                          </a:solidFill>
                          <a:effectLst/>
                          <a:latin typeface="Calibri" pitchFamily="34" charset="0"/>
                          <a:cs typeface="Arial" charset="0"/>
                        </a:rPr>
                        <a:t>Age</a:t>
                      </a:r>
                      <a:r>
                        <a:rPr kumimoji="0" lang="en-US" sz="1200" b="1" i="0" u="none" strike="noStrike" cap="none" normalizeH="0" baseline="0">
                          <a:ln>
                            <a:noFill/>
                          </a:ln>
                          <a:solidFill>
                            <a:srgbClr val="FFFFFF"/>
                          </a:solidFill>
                          <a:effectLst/>
                          <a:latin typeface="Calibri" pitchFamily="34" charset="0"/>
                          <a:cs typeface="Arial" charset="0"/>
                        </a:rPr>
                        <a:t> (yrs)</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54,3 ± 12</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56,1 ± 14,4</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Ns</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3697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Calibri" pitchFamily="34" charset="0"/>
                          <a:cs typeface="Arial" charset="0"/>
                        </a:rPr>
                        <a:t>Male Gender (%) </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64,6</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63,3</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Ns</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00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Calibri" pitchFamily="34" charset="0"/>
                          <a:cs typeface="Arial" charset="0"/>
                        </a:rPr>
                        <a:t>BMI</a:t>
                      </a:r>
                      <a:r>
                        <a:rPr kumimoji="0" lang="en-US" sz="1200" b="1" i="0" u="none" strike="noStrike" cap="none" normalizeH="0" baseline="0">
                          <a:ln>
                            <a:noFill/>
                          </a:ln>
                          <a:solidFill>
                            <a:srgbClr val="FFFFFF"/>
                          </a:solidFill>
                          <a:effectLst/>
                          <a:latin typeface="Calibri" pitchFamily="34" charset="0"/>
                          <a:cs typeface="Arial" charset="0"/>
                        </a:rPr>
                        <a:t> (kg/m</a:t>
                      </a:r>
                      <a:r>
                        <a:rPr kumimoji="0" lang="en-US" sz="1200" b="1" i="0" u="none" strike="noStrike" cap="none" normalizeH="0" baseline="30000">
                          <a:ln>
                            <a:noFill/>
                          </a:ln>
                          <a:solidFill>
                            <a:srgbClr val="FFFFFF"/>
                          </a:solidFill>
                          <a:effectLst/>
                          <a:latin typeface="Calibri" pitchFamily="34" charset="0"/>
                          <a:cs typeface="Arial" charset="0"/>
                        </a:rPr>
                        <a:t>2</a:t>
                      </a:r>
                      <a:r>
                        <a:rPr kumimoji="0" lang="en-US" sz="1200" b="1" i="0" u="none" strike="noStrike" cap="none" normalizeH="0" baseline="0">
                          <a:ln>
                            <a:noFill/>
                          </a:ln>
                          <a:solidFill>
                            <a:srgbClr val="FFFFFF"/>
                          </a:solidFill>
                          <a:effectLst/>
                          <a:latin typeface="Calibri" pitchFamily="34" charset="0"/>
                          <a:cs typeface="Arial" charset="0"/>
                        </a:rPr>
                        <a:t>)</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31,6 ± 5,6</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26,8 ± 3,6</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&lt;0,001</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5348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cs typeface="Arial" charset="0"/>
                        </a:rPr>
                        <a:t>Urinary 8-iso-PGF2</a:t>
                      </a:r>
                      <a:r>
                        <a:rPr kumimoji="0" lang="el-GR" sz="1200" b="1" i="0" u="none" strike="noStrike" cap="none" normalizeH="0" baseline="0">
                          <a:ln>
                            <a:noFill/>
                          </a:ln>
                          <a:solidFill>
                            <a:schemeClr val="tx1"/>
                          </a:solidFill>
                          <a:effectLst/>
                          <a:latin typeface="Calibri" pitchFamily="34" charset="0"/>
                          <a:cs typeface="Arial" charset="0"/>
                        </a:rPr>
                        <a:t>α</a:t>
                      </a:r>
                      <a:r>
                        <a:rPr kumimoji="0" lang="en-US" sz="1200" b="1" i="0" u="none" strike="noStrike" cap="none" normalizeH="0" baseline="0">
                          <a:ln>
                            <a:noFill/>
                          </a:ln>
                          <a:solidFill>
                            <a:schemeClr val="tx1"/>
                          </a:solidFill>
                          <a:effectLst/>
                          <a:latin typeface="Calibri" pitchFamily="34" charset="0"/>
                          <a:cs typeface="Arial" charset="0"/>
                        </a:rPr>
                        <a:t> (pg/mg creatinine) </a:t>
                      </a: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Calibri" pitchFamily="34" charset="0"/>
                          <a:cs typeface="Arial" charset="0"/>
                        </a:rPr>
                        <a:t>714,4 ±121,5</a:t>
                      </a: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Calibri" pitchFamily="34" charset="0"/>
                          <a:cs typeface="Arial" charset="0"/>
                        </a:rPr>
                        <a:t>621,2 ± 125,9</a:t>
                      </a: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Calibri" pitchFamily="34" charset="0"/>
                          <a:cs typeface="Arial" charset="0"/>
                        </a:rPr>
                        <a:t>&lt;0,001</a:t>
                      </a: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475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Calibri" pitchFamily="34" charset="0"/>
                          <a:cs typeface="Arial" charset="0"/>
                        </a:rPr>
                        <a:t>sNOX2-dp (pg/ml)</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571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Calibri" pitchFamily="34" charset="0"/>
                          <a:cs typeface="Arial" charset="0"/>
                        </a:rPr>
                        <a:t>57,4 ± 13.6</a:t>
                      </a: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571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Calibri" pitchFamily="34" charset="0"/>
                          <a:cs typeface="Arial" charset="0"/>
                        </a:rPr>
                        <a:t>47,8 ± 9.9</a:t>
                      </a: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571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Calibri" pitchFamily="34" charset="0"/>
                          <a:cs typeface="Arial" charset="0"/>
                        </a:rPr>
                        <a:t>&lt;0.001</a:t>
                      </a:r>
                      <a:endParaRPr kumimoji="0" lang="it-IT" sz="1200" b="1" i="0" u="none" strike="noStrike" cap="none" normalizeH="0" baseline="0">
                        <a:ln>
                          <a:noFill/>
                        </a:ln>
                        <a:solidFill>
                          <a:schemeClr val="tx1"/>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a:noFill/>
                    </a:lnT>
                    <a:lnB w="5715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9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Calibri" pitchFamily="34" charset="0"/>
                          <a:cs typeface="Arial" charset="0"/>
                        </a:rPr>
                        <a:t>Adiponectin (ng/ml) </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8,5 (5/12)</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13 (8/15)</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&lt;0,001</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697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Calibri" pitchFamily="34" charset="0"/>
                          <a:cs typeface="Arial" charset="0"/>
                        </a:rPr>
                        <a:t>Cytokeratin 18 (mIU/ml) </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180 (146/190)</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136 (125/173)</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&lt;0,001</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8"/>
                  </a:ext>
                </a:extLst>
              </a:tr>
              <a:tr h="41636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Calibri" pitchFamily="34" charset="0"/>
                          <a:cs typeface="Arial" charset="0"/>
                        </a:rPr>
                        <a:t>ALT (IU/L) </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27,5 (20/40)</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18 (14/27)</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&lt;0,001</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7149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Calibri" pitchFamily="34" charset="0"/>
                          <a:cs typeface="Arial" charset="0"/>
                        </a:rPr>
                        <a:t>HOMA_IR </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3,5 (2,4/5,9)</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1,9 (1,3/2,3)</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&lt;0,001</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0"/>
                  </a:ext>
                </a:extLst>
              </a:tr>
              <a:tr h="3697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a:ln>
                            <a:noFill/>
                          </a:ln>
                          <a:solidFill>
                            <a:srgbClr val="FFFFFF"/>
                          </a:solidFill>
                          <a:effectLst/>
                          <a:latin typeface="Calibri" pitchFamily="34" charset="0"/>
                          <a:cs typeface="Arial" charset="0"/>
                        </a:rPr>
                        <a:t>Metabolic syndrome (%)* </a:t>
                      </a:r>
                      <a:endParaRPr kumimoji="0" lang="it-IT" sz="1200" b="1" i="0" u="none" strike="noStrike" cap="none" normalizeH="0" baseline="0">
                        <a:ln>
                          <a:noFill/>
                        </a:ln>
                        <a:solidFill>
                          <a:srgbClr val="FFFFFF"/>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67,7</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pitchFamily="34" charset="0"/>
                          <a:cs typeface="Arial" charset="0"/>
                        </a:rPr>
                        <a:t>21,7</a:t>
                      </a:r>
                      <a:endParaRPr kumimoji="0" lang="it-IT" sz="1200" b="0" i="0" u="none" strike="noStrike" cap="none" normalizeH="0" baseline="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pitchFamily="34" charset="0"/>
                          <a:cs typeface="Arial" charset="0"/>
                        </a:rPr>
                        <a:t>&lt;0,001</a:t>
                      </a:r>
                      <a:endParaRPr kumimoji="0" lang="it-IT"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endParaRPr>
                    </a:p>
                  </a:txBody>
                  <a:tcPr marL="51333" marR="513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2" name="Rettangolo 1"/>
          <p:cNvSpPr/>
          <p:nvPr/>
        </p:nvSpPr>
        <p:spPr>
          <a:xfrm>
            <a:off x="2915816" y="6165304"/>
            <a:ext cx="5076056" cy="261610"/>
          </a:xfrm>
          <a:prstGeom prst="rect">
            <a:avLst/>
          </a:prstGeom>
        </p:spPr>
        <p:txBody>
          <a:bodyPr wrap="square">
            <a:spAutoFit/>
          </a:bodyPr>
          <a:lstStyle/>
          <a:p>
            <a:r>
              <a:rPr lang="pt-BR" sz="1100" dirty="0"/>
              <a:t>Del Ben M et. BMC Gastroenterol. 2014 Apr 23;14:81. doi: 10.1186/1471-230X-14-81</a:t>
            </a:r>
            <a:endParaRPr lang="it-IT" sz="1100" dirty="0"/>
          </a:p>
        </p:txBody>
      </p:sp>
    </p:spTree>
    <p:extLst>
      <p:ext uri="{BB962C8B-B14F-4D97-AF65-F5344CB8AC3E}">
        <p14:creationId xmlns:p14="http://schemas.microsoft.com/office/powerpoint/2010/main" val="3084186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04" name="Group 48"/>
          <p:cNvGraphicFramePr>
            <a:graphicFrameLocks noGrp="1"/>
          </p:cNvGraphicFramePr>
          <p:nvPr/>
        </p:nvGraphicFramePr>
        <p:xfrm>
          <a:off x="900113" y="908050"/>
          <a:ext cx="7488237" cy="4899661"/>
        </p:xfrm>
        <a:graphic>
          <a:graphicData uri="http://schemas.openxmlformats.org/drawingml/2006/table">
            <a:tbl>
              <a:tblPr/>
              <a:tblGrid>
                <a:gridCol w="22987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gridCol w="1131887">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tblGrid>
              <a:tr h="796925">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Bookman Old Style" pitchFamily="18" charset="0"/>
                          <a:cs typeface="Times New Roman" pitchFamily="18" charset="0"/>
                        </a:rPr>
                        <a:t>ALL SUBJECTS</a:t>
                      </a:r>
                      <a:endParaRPr kumimoji="0" lang="en-US" sz="2000" b="1" i="0" u="none" strike="noStrike" cap="none" normalizeH="0" baseline="0">
                        <a:ln>
                          <a:noFill/>
                        </a:ln>
                        <a:solidFill>
                          <a:schemeClr val="tx1"/>
                        </a:solidFill>
                        <a:effectLst/>
                        <a:latin typeface="Verdana" pitchFamily="34" charset="0"/>
                        <a:ea typeface="MS PGothic"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796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2800" b="0" i="0" u="none" strike="noStrike" cap="none" normalizeH="0" baseline="0">
                        <a:ln>
                          <a:noFill/>
                        </a:ln>
                        <a:solidFill>
                          <a:schemeClr val="tx1"/>
                        </a:solidFill>
                        <a:effectLst/>
                        <a:latin typeface="Calibri" pitchFamily="34" charset="0"/>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ea typeface="MS PGothic" pitchFamily="34" charset="-128"/>
                          <a:cs typeface="Arial" charset="0"/>
                        </a:rPr>
                        <a:t>LIVER STEATOSIS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657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Verdana" pitchFamily="34" charset="0"/>
                          <a:cs typeface="Times New Roman" pitchFamily="18" charset="0"/>
                        </a:rPr>
                        <a:t> </a:t>
                      </a:r>
                      <a:r>
                        <a:rPr kumimoji="0" lang="en-US" sz="1000" b="0" i="0" u="none" strike="noStrike" cap="none" normalizeH="0" baseline="0">
                          <a:ln>
                            <a:noFill/>
                          </a:ln>
                          <a:solidFill>
                            <a:schemeClr val="tx1"/>
                          </a:solidFill>
                          <a:effectLst/>
                          <a:latin typeface="Arial" charset="0"/>
                          <a:cs typeface="Times New Roman" pitchFamily="18" charset="0"/>
                        </a:rPr>
                        <a:t> </a:t>
                      </a:r>
                      <a:endParaRPr kumimoji="0" lang="en-US" sz="18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FFCC00"/>
                          </a:solidFill>
                          <a:effectLst/>
                          <a:latin typeface="Bookman Old Style" pitchFamily="18" charset="0"/>
                          <a:cs typeface="Times New Roman" pitchFamily="18" charset="0"/>
                        </a:rPr>
                        <a:t>Absent</a:t>
                      </a:r>
                      <a:r>
                        <a:rPr kumimoji="0" lang="en-US" sz="1600" b="1" i="0" u="none" strike="noStrike" cap="none" normalizeH="0" baseline="0">
                          <a:ln>
                            <a:noFill/>
                          </a:ln>
                          <a:solidFill>
                            <a:schemeClr val="tx1"/>
                          </a:solidFill>
                          <a:effectLst/>
                          <a:latin typeface="Bookman Old Style" pitchFamily="18" charset="0"/>
                          <a:cs typeface="Times New Roman" pitchFamily="18" charset="0"/>
                        </a:rPr>
                        <a:t> </a:t>
                      </a:r>
                      <a:r>
                        <a:rPr kumimoji="0" lang="en-US" sz="1600" b="0" i="0" u="none" strike="noStrike" cap="none" normalizeH="0" baseline="0">
                          <a:ln>
                            <a:noFill/>
                          </a:ln>
                          <a:solidFill>
                            <a:schemeClr val="tx1"/>
                          </a:solidFill>
                          <a:effectLst/>
                          <a:latin typeface="Arial" charset="0"/>
                          <a:cs typeface="Times New Roman" pitchFamily="18" charset="0"/>
                        </a:rPr>
                        <a:t>(n=51)</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FFCC00"/>
                          </a:solidFill>
                          <a:effectLst/>
                          <a:latin typeface="Bookman Old Style" pitchFamily="18" charset="0"/>
                          <a:cs typeface="Times New Roman" pitchFamily="18" charset="0"/>
                        </a:rPr>
                        <a:t>Mild</a:t>
                      </a:r>
                      <a:r>
                        <a:rPr kumimoji="0" lang="en-US" sz="1600" b="0" i="0" u="none" strike="noStrike" cap="none" normalizeH="0" baseline="0">
                          <a:ln>
                            <a:noFill/>
                          </a:ln>
                          <a:solidFill>
                            <a:schemeClr val="tx1"/>
                          </a:solidFill>
                          <a:effectLst/>
                          <a:latin typeface="Bookman Old Style" pitchFamily="18" charset="0"/>
                          <a:cs typeface="Times New Roman" pitchFamily="18" charset="0"/>
                        </a:rPr>
                        <a:t> </a:t>
                      </a:r>
                      <a:r>
                        <a:rPr kumimoji="0" lang="en-US" sz="1600" b="0" i="0" u="none" strike="noStrike" cap="none" normalizeH="0" baseline="0">
                          <a:ln>
                            <a:noFill/>
                          </a:ln>
                          <a:solidFill>
                            <a:schemeClr val="tx1"/>
                          </a:solidFill>
                          <a:effectLst/>
                          <a:latin typeface="Arial" charset="0"/>
                          <a:cs typeface="Times New Roman" pitchFamily="18" charset="0"/>
                        </a:rPr>
                        <a:t>    (n=45)</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FFCC00"/>
                          </a:solidFill>
                          <a:effectLst/>
                          <a:latin typeface="Bookman Old Style" pitchFamily="18" charset="0"/>
                          <a:cs typeface="Times New Roman" pitchFamily="18" charset="0"/>
                        </a:rPr>
                        <a:t>Moderate</a:t>
                      </a:r>
                      <a:r>
                        <a:rPr kumimoji="0" lang="en-US" sz="1600" b="0" i="0" u="none" strike="noStrike" cap="none" normalizeH="0" baseline="0">
                          <a:ln>
                            <a:noFill/>
                          </a:ln>
                          <a:solidFill>
                            <a:schemeClr val="tx1"/>
                          </a:solidFill>
                          <a:effectLst/>
                          <a:latin typeface="Bookman Old Style" pitchFamily="18" charset="0"/>
                          <a:cs typeface="Times New Roman" pitchFamily="18" charset="0"/>
                        </a:rPr>
                        <a:t> </a:t>
                      </a:r>
                      <a:r>
                        <a:rPr kumimoji="0" lang="en-US" sz="1600" b="0" i="0" u="none" strike="noStrike" cap="none" normalizeH="0" baseline="0">
                          <a:ln>
                            <a:noFill/>
                          </a:ln>
                          <a:solidFill>
                            <a:schemeClr val="tx1"/>
                          </a:solidFill>
                          <a:effectLst/>
                          <a:latin typeface="Arial" charset="0"/>
                          <a:cs typeface="Times New Roman" pitchFamily="18" charset="0"/>
                        </a:rPr>
                        <a:t>(n=88)</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FFCC00"/>
                          </a:solidFill>
                          <a:effectLst/>
                          <a:latin typeface="Bookman Old Style" pitchFamily="18" charset="0"/>
                          <a:cs typeface="Times New Roman" pitchFamily="18" charset="0"/>
                        </a:rPr>
                        <a:t>Severe</a:t>
                      </a:r>
                      <a:r>
                        <a:rPr kumimoji="0" lang="en-US" sz="1600" b="0" i="0" u="none" strike="noStrike" cap="none" normalizeH="0" baseline="0">
                          <a:ln>
                            <a:noFill/>
                          </a:ln>
                          <a:solidFill>
                            <a:schemeClr val="tx1"/>
                          </a:solidFill>
                          <a:effectLst/>
                          <a:latin typeface="Bookman Old Style" pitchFamily="18" charset="0"/>
                          <a:cs typeface="Times New Roman" pitchFamily="18" charset="0"/>
                        </a:rPr>
                        <a:t> </a:t>
                      </a:r>
                      <a:r>
                        <a:rPr kumimoji="0" lang="en-US" sz="1600" b="0" i="0" u="none" strike="noStrike" cap="none" normalizeH="0" baseline="0">
                          <a:ln>
                            <a:noFill/>
                          </a:ln>
                          <a:solidFill>
                            <a:schemeClr val="tx1"/>
                          </a:solidFill>
                          <a:effectLst/>
                          <a:latin typeface="Arial" charset="0"/>
                          <a:cs typeface="Times New Roman" pitchFamily="18" charset="0"/>
                        </a:rPr>
                        <a:t>(n=80)</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P</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08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Bookman Old Style" pitchFamily="18" charset="0"/>
                          <a:cs typeface="Times New Roman" pitchFamily="18" charset="0"/>
                        </a:rPr>
                        <a:t>Urinary 8-iso-PGF2α (pg/mg creatinine)</a:t>
                      </a:r>
                      <a:endParaRPr kumimoji="0" lang="en-US" sz="18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621,2 ± 125,9</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674,3 ± 121,2</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  700,7 ± 108,4</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   751,3 ± 121,0</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&lt;,001</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extLst>
                  <a:ext uri="{0D108BD9-81ED-4DB2-BD59-A6C34878D82A}">
                    <a16:rowId xmlns:a16="http://schemas.microsoft.com/office/drawing/2014/main" val="10003"/>
                  </a:ext>
                </a:extLst>
              </a:tr>
              <a:tr h="608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Bookman Old Style" pitchFamily="18" charset="0"/>
                          <a:cs typeface="Times New Roman" pitchFamily="18" charset="0"/>
                        </a:rPr>
                        <a:t>sNOX2-dp (pg/ml)</a:t>
                      </a:r>
                      <a:endParaRPr kumimoji="0" lang="en-US" sz="18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47,9 ± 9,9</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52,9 ±15,5</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 57,1 ±13.3</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 60,0 ± 12,2</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charset="0"/>
                          <a:cs typeface="Times New Roman" pitchFamily="18" charset="0"/>
                        </a:rPr>
                        <a:t>&lt;.001</a:t>
                      </a:r>
                      <a:endParaRPr kumimoji="0" lang="en-US" sz="1600" b="0" i="0" u="none" strike="noStrike" cap="none" normalizeH="0" baseline="0">
                        <a:ln>
                          <a:noFill/>
                        </a:ln>
                        <a:solidFill>
                          <a:schemeClr val="bg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BCEBEB"/>
                        </a:gs>
                        <a:gs pos="50000">
                          <a:srgbClr val="CCFFFF"/>
                        </a:gs>
                        <a:gs pos="100000">
                          <a:srgbClr val="BCEBEB"/>
                        </a:gs>
                      </a:gsLst>
                      <a:lin ang="5400000" scaled="1"/>
                    </a:gradFill>
                  </a:tcPr>
                </a:tc>
                <a:extLst>
                  <a:ext uri="{0D108BD9-81ED-4DB2-BD59-A6C34878D82A}">
                    <a16:rowId xmlns:a16="http://schemas.microsoft.com/office/drawing/2014/main" val="10004"/>
                  </a:ext>
                </a:extLst>
              </a:tr>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Bookman Old Style" pitchFamily="18" charset="0"/>
                          <a:cs typeface="Times New Roman" pitchFamily="18" charset="0"/>
                        </a:rPr>
                        <a:t>Adiponectin (ng/ml)        </a:t>
                      </a:r>
                      <a:endParaRPr kumimoji="0" lang="en-US" sz="18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13,0       (8,0/15,0)</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10,0    (5,5/12,0)</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8,8      (6,0/13,5)</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6,0         (4,9/9,0)</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&lt;,001</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608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Bookman Old Style" pitchFamily="18" charset="0"/>
                          <a:cs typeface="Times New Roman" pitchFamily="18" charset="0"/>
                        </a:rPr>
                        <a:t>Cytokeratin 18 (mIU/ml)</a:t>
                      </a:r>
                      <a:endParaRPr kumimoji="0" lang="en-US" sz="18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136 (125/173)</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169 (129/185)</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176  (140/190)</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180 (168/182)</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&lt;,001</a:t>
                      </a:r>
                      <a:endParaRPr kumimoji="0" lang="en-US" sz="1600" b="0" i="0" u="none" strike="noStrike" cap="none" normalizeH="0" baseline="0">
                        <a:ln>
                          <a:noFill/>
                        </a:ln>
                        <a:solidFill>
                          <a:schemeClr val="tx1"/>
                        </a:solidFill>
                        <a:effectLst/>
                        <a:latin typeface="Verdana" pitchFamily="34" charset="0"/>
                        <a:ea typeface="MS PGothic" pitchFamily="34"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Rettangolo 2"/>
          <p:cNvSpPr/>
          <p:nvPr/>
        </p:nvSpPr>
        <p:spPr>
          <a:xfrm>
            <a:off x="2915816" y="6165304"/>
            <a:ext cx="5076056" cy="261610"/>
          </a:xfrm>
          <a:prstGeom prst="rect">
            <a:avLst/>
          </a:prstGeom>
        </p:spPr>
        <p:txBody>
          <a:bodyPr wrap="square">
            <a:spAutoFit/>
          </a:bodyPr>
          <a:lstStyle/>
          <a:p>
            <a:r>
              <a:rPr lang="pt-BR" sz="1100" dirty="0"/>
              <a:t>Del Ben M et. BMC Gastroenterol. 2014 Apr 23;14:81. doi: 10.1186/1471-230X-14-81</a:t>
            </a:r>
            <a:endParaRPr lang="it-IT" sz="1100" dirty="0"/>
          </a:p>
        </p:txBody>
      </p:sp>
    </p:spTree>
    <p:extLst>
      <p:ext uri="{BB962C8B-B14F-4D97-AF65-F5344CB8AC3E}">
        <p14:creationId xmlns:p14="http://schemas.microsoft.com/office/powerpoint/2010/main" val="1728061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988840"/>
            <a:ext cx="8229600" cy="2692896"/>
          </a:xfrm>
          <a:solidFill>
            <a:schemeClr val="tx2"/>
          </a:solidFill>
        </p:spPr>
        <p:txBody>
          <a:bodyPr/>
          <a:lstStyle/>
          <a:p>
            <a:r>
              <a:rPr lang="en-US" dirty="0">
                <a:solidFill>
                  <a:schemeClr val="bg2"/>
                </a:solidFill>
              </a:rPr>
              <a:t>A therapeutic strategy targeting oxidative stress reduction has been proposed and supplementation with vitamin E has been suggested by recent guidelines for the treatment of NASH in non-diabetic subjects</a:t>
            </a:r>
            <a:endParaRPr lang="it-IT" dirty="0">
              <a:solidFill>
                <a:schemeClr val="bg2"/>
              </a:solidFill>
            </a:endParaRPr>
          </a:p>
        </p:txBody>
      </p:sp>
    </p:spTree>
    <p:extLst>
      <p:ext uri="{BB962C8B-B14F-4D97-AF65-F5344CB8AC3E}">
        <p14:creationId xmlns:p14="http://schemas.microsoft.com/office/powerpoint/2010/main" val="170916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4294967295"/>
          </p:nvPr>
        </p:nvSpPr>
        <p:spPr>
          <a:xfrm>
            <a:off x="539750" y="620713"/>
            <a:ext cx="8135938" cy="237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ingdings" panose="05000000000000000000" pitchFamily="2" charset="2"/>
              <a:buNone/>
            </a:pPr>
            <a:r>
              <a:rPr lang="en-US" altLang="it-IT" sz="2800">
                <a:effectLst/>
                <a:latin typeface="Comic Sans MS" panose="030F0702030302020204" pitchFamily="66" charset="0"/>
              </a:rPr>
              <a:t>NAFLD represents a spectrum of disorders characterized by excessive accumulation of </a:t>
            </a:r>
            <a:r>
              <a:rPr lang="it-IT" altLang="it-IT" sz="2800">
                <a:effectLst/>
                <a:latin typeface="Comic Sans MS" panose="030F0702030302020204" pitchFamily="66" charset="0"/>
              </a:rPr>
              <a:t>fat in the liver</a:t>
            </a:r>
            <a:r>
              <a:rPr lang="en-US" altLang="it-IT" sz="2800">
                <a:effectLst/>
                <a:latin typeface="Comic Sans MS" panose="030F0702030302020204" pitchFamily="66" charset="0"/>
              </a:rPr>
              <a:t> that occurs in individuals in the absence of significant alcohol consumption</a:t>
            </a:r>
          </a:p>
          <a:p>
            <a:pPr marL="0" indent="0" algn="just"/>
            <a:endParaRPr lang="en-US" altLang="it-IT" sz="2800">
              <a:effectLst/>
              <a:latin typeface="Comic Sans MS" panose="030F0702030302020204" pitchFamily="66" charset="0"/>
            </a:endParaRPr>
          </a:p>
        </p:txBody>
      </p:sp>
      <p:pic>
        <p:nvPicPr>
          <p:cNvPr id="819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213100"/>
            <a:ext cx="504031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670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143000"/>
          </a:xfrm>
        </p:spPr>
        <p:txBody>
          <a:bodyPr/>
          <a:lstStyle/>
          <a:p>
            <a:r>
              <a:rPr lang="it-IT" sz="4000" b="0" dirty="0" err="1">
                <a:solidFill>
                  <a:srgbClr val="00B050"/>
                </a:solidFill>
                <a:latin typeface="Comic Sans MS" panose="030F0702030302020204" pitchFamily="66" charset="0"/>
              </a:rPr>
              <a:t>Vitamin</a:t>
            </a:r>
            <a:r>
              <a:rPr lang="it-IT" sz="4000" b="0" dirty="0">
                <a:solidFill>
                  <a:srgbClr val="00B050"/>
                </a:solidFill>
                <a:latin typeface="Comic Sans MS" panose="030F0702030302020204" pitchFamily="66" charset="0"/>
              </a:rPr>
              <a:t> E</a:t>
            </a:r>
          </a:p>
        </p:txBody>
      </p:sp>
      <p:sp>
        <p:nvSpPr>
          <p:cNvPr id="5" name="Segnaposto contenuto 2"/>
          <p:cNvSpPr>
            <a:spLocks noGrp="1"/>
          </p:cNvSpPr>
          <p:nvPr>
            <p:ph idx="1"/>
          </p:nvPr>
        </p:nvSpPr>
        <p:spPr>
          <a:xfrm>
            <a:off x="1187624" y="1916832"/>
            <a:ext cx="6984776" cy="3744416"/>
          </a:xfrm>
        </p:spPr>
        <p:txBody>
          <a:bodyPr/>
          <a:lstStyle/>
          <a:p>
            <a:pPr marL="0" lvl="0" indent="0" eaLnBrk="1" fontAlgn="auto" hangingPunct="1">
              <a:spcBef>
                <a:spcPts val="0"/>
              </a:spcBef>
              <a:spcAft>
                <a:spcPts val="0"/>
              </a:spcAft>
              <a:buClrTx/>
              <a:buSzTx/>
              <a:buFont typeface="Arial" panose="020B0604020202020204" pitchFamily="34" charset="0"/>
              <a:buChar char="•"/>
            </a:pPr>
            <a:r>
              <a:rPr lang="en-US" sz="2800" b="1" kern="1200" dirty="0">
                <a:solidFill>
                  <a:srgbClr val="FFC000"/>
                </a:solidFill>
                <a:effectLst/>
                <a:latin typeface="Comic Sans MS" panose="030F0702030302020204" pitchFamily="66" charset="0"/>
              </a:rPr>
              <a:t>Vitamin E (α-tocopherol): </a:t>
            </a:r>
            <a:r>
              <a:rPr lang="en-US" sz="2800" kern="1200" dirty="0">
                <a:solidFill>
                  <a:srgbClr val="FFC000"/>
                </a:solidFill>
                <a:effectLst/>
                <a:latin typeface="Comic Sans MS" panose="030F0702030302020204" pitchFamily="66" charset="0"/>
              </a:rPr>
              <a:t>400 IU twice daily with food.</a:t>
            </a:r>
            <a:r>
              <a:rPr lang="en-US" sz="2800" kern="1200" baseline="30000" dirty="0">
                <a:solidFill>
                  <a:srgbClr val="FFFFFF"/>
                </a:solidFill>
                <a:effectLst/>
                <a:latin typeface="Comic Sans MS" panose="030F0702030302020204" pitchFamily="66" charset="0"/>
              </a:rPr>
              <a:t> </a:t>
            </a:r>
            <a:r>
              <a:rPr lang="en-US" sz="2800" kern="1200" dirty="0">
                <a:solidFill>
                  <a:srgbClr val="FFFFFF"/>
                </a:solidFill>
                <a:effectLst/>
                <a:latin typeface="Comic Sans MS" panose="030F0702030302020204" pitchFamily="66" charset="0"/>
              </a:rPr>
              <a:t>  </a:t>
            </a:r>
          </a:p>
          <a:p>
            <a:pPr marL="0" lvl="0" indent="0" eaLnBrk="1" fontAlgn="auto" hangingPunct="1">
              <a:spcBef>
                <a:spcPts val="0"/>
              </a:spcBef>
              <a:spcAft>
                <a:spcPts val="0"/>
              </a:spcAft>
              <a:buClrTx/>
              <a:buSzTx/>
              <a:buNone/>
            </a:pPr>
            <a:r>
              <a:rPr lang="en-US" sz="2800" kern="1200" dirty="0">
                <a:solidFill>
                  <a:srgbClr val="FFFFFF"/>
                </a:solidFill>
                <a:effectLst/>
                <a:latin typeface="Comic Sans MS" panose="030F0702030302020204" pitchFamily="66" charset="0"/>
              </a:rPr>
              <a:t>   </a:t>
            </a:r>
            <a:r>
              <a:rPr lang="en-US" sz="2800" kern="1200" baseline="30000" dirty="0">
                <a:solidFill>
                  <a:srgbClr val="FFFFFF"/>
                </a:solidFill>
                <a:effectLst/>
                <a:latin typeface="Comic Sans MS" panose="030F0702030302020204" pitchFamily="66" charset="0"/>
              </a:rPr>
              <a:t> </a:t>
            </a:r>
          </a:p>
          <a:p>
            <a:pPr marL="0" lvl="0" indent="0" eaLnBrk="1" fontAlgn="auto" hangingPunct="1">
              <a:spcBef>
                <a:spcPts val="0"/>
              </a:spcBef>
              <a:spcAft>
                <a:spcPts val="0"/>
              </a:spcAft>
              <a:buClrTx/>
              <a:buSzTx/>
              <a:buNone/>
            </a:pPr>
            <a:r>
              <a:rPr lang="en-US" sz="2800" kern="1200" dirty="0">
                <a:solidFill>
                  <a:srgbClr val="FFFFFF"/>
                </a:solidFill>
                <a:effectLst/>
                <a:latin typeface="Comic Sans MS" panose="030F0702030302020204" pitchFamily="66" charset="0"/>
              </a:rPr>
              <a:t>Vitamin E is an effective defense mechanism against lipid peroxidation. Lipid peroxidation is increased in NAFLD and can promote inflammation and tissue damage.</a:t>
            </a:r>
          </a:p>
          <a:p>
            <a:endParaRPr lang="it-IT" dirty="0"/>
          </a:p>
        </p:txBody>
      </p:sp>
    </p:spTree>
    <p:extLst>
      <p:ext uri="{BB962C8B-B14F-4D97-AF65-F5344CB8AC3E}">
        <p14:creationId xmlns:p14="http://schemas.microsoft.com/office/powerpoint/2010/main" val="1471591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80"/>
            <a:ext cx="7804800"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GB" altLang="it-IT" sz="1600" b="1" i="0" u="none" strike="noStrike" kern="1200" cap="none" spc="0" normalizeH="0" baseline="0" noProof="0" dirty="0">
                <a:ln>
                  <a:noFill/>
                </a:ln>
                <a:solidFill>
                  <a:srgbClr val="FF0000"/>
                </a:solidFill>
                <a:effectLst/>
                <a:uLnTx/>
                <a:uFillTx/>
                <a:latin typeface="Arial" charset="0"/>
              </a:rPr>
              <a:t> </a:t>
            </a:r>
            <a:r>
              <a:rPr kumimoji="0" lang="en-GB" altLang="it-IT" sz="2500" b="0" i="0" u="none" strike="noStrike" kern="1200" cap="none" spc="0" normalizeH="0" baseline="0" noProof="0" dirty="0">
                <a:ln>
                  <a:noFill/>
                </a:ln>
                <a:solidFill>
                  <a:srgbClr val="FFFFFF"/>
                </a:solidFill>
                <a:effectLst/>
                <a:uLnTx/>
                <a:uFillTx/>
                <a:latin typeface="Arial" charset="0"/>
              </a:rPr>
              <a:t>Pioglitazone, Vitamin E, or Placebo for </a:t>
            </a:r>
            <a:r>
              <a:rPr kumimoji="0" lang="en-GB" altLang="it-IT" sz="2500" b="0" i="0" u="none" strike="noStrike" kern="1200" cap="none" spc="0" normalizeH="0" baseline="0" noProof="0" dirty="0" err="1">
                <a:ln>
                  <a:noFill/>
                </a:ln>
                <a:solidFill>
                  <a:srgbClr val="FFFFFF"/>
                </a:solidFill>
                <a:effectLst/>
                <a:uLnTx/>
                <a:uFillTx/>
                <a:latin typeface="Arial" charset="0"/>
              </a:rPr>
              <a:t>Nonalcoholic</a:t>
            </a:r>
            <a:r>
              <a:rPr kumimoji="0" lang="en-GB" altLang="it-IT" sz="2500" b="0" i="0" u="none" strike="noStrike" kern="1200" cap="none" spc="0" normalizeH="0" baseline="0" noProof="0" dirty="0">
                <a:ln>
                  <a:noFill/>
                </a:ln>
                <a:solidFill>
                  <a:srgbClr val="FFFFFF"/>
                </a:solidFill>
                <a:effectLst/>
                <a:uLnTx/>
                <a:uFillTx/>
                <a:latin typeface="Arial" charset="0"/>
              </a:rPr>
              <a:t> </a:t>
            </a:r>
            <a:r>
              <a:rPr kumimoji="0" lang="en-GB" altLang="it-IT" sz="2500" b="0" i="0" u="none" strike="noStrike" kern="1200" cap="none" spc="0" normalizeH="0" baseline="0" noProof="0" dirty="0" err="1">
                <a:ln>
                  <a:noFill/>
                </a:ln>
                <a:solidFill>
                  <a:srgbClr val="FFFFFF"/>
                </a:solidFill>
                <a:effectLst/>
                <a:uLnTx/>
                <a:uFillTx/>
                <a:latin typeface="Arial" charset="0"/>
              </a:rPr>
              <a:t>Steatohepatitis</a:t>
            </a:r>
            <a:endParaRPr kumimoji="0" lang="en-GB" altLang="it-IT" sz="2500" b="0" i="0" u="none" strike="noStrike" kern="1200" cap="none" spc="0" normalizeH="0" baseline="0" noProof="0" dirty="0">
              <a:ln>
                <a:noFill/>
              </a:ln>
              <a:solidFill>
                <a:srgbClr val="FFFFFF"/>
              </a:solidFill>
              <a:effectLst/>
              <a:uLnTx/>
              <a:uFillTx/>
              <a:latin typeface="Arial" charset="0"/>
            </a:endParaRPr>
          </a:p>
        </p:txBody>
      </p:sp>
      <p:sp>
        <p:nvSpPr>
          <p:cNvPr id="3074" name="Text Box 2"/>
          <p:cNvSpPr txBox="1">
            <a:spLocks noChangeArrowheads="1"/>
          </p:cNvSpPr>
          <p:nvPr/>
        </p:nvSpPr>
        <p:spPr bwMode="auto">
          <a:xfrm>
            <a:off x="671040" y="2049336"/>
            <a:ext cx="7804800" cy="2740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GB" altLang="it-IT" sz="1600" b="0" i="0" u="none" strike="noStrike" kern="1200" cap="none" spc="0" normalizeH="0" baseline="0" noProof="0">
                <a:ln>
                  <a:noFill/>
                </a:ln>
                <a:solidFill>
                  <a:srgbClr val="FFFFFF"/>
                </a:solidFill>
                <a:effectLst/>
                <a:uLnTx/>
                <a:uFillTx/>
                <a:latin typeface="Arial" charset="0"/>
              </a:rPr>
              <a:t>Arun J. Sanyal, M.D., Naga Chalasani, M.B., B.S., Kris V. Kowdley, M.D., Arthur McCullough, M.D., Anna Mae Diehl, M.D., Nathan M. Bass, M.D., Ph.D., Brent A. Neuschwander-Tetri, M.D., Joel E. Lavine, M.D., Ph.D., James Tonascia, Ph.D., Aynur Unalp, M.D., Ph.D., Mark Van Natta, M.H.S., Jeanne Clark, M.D., M.P.H., Elizabeth M. Brunt, M.D., David E. Kleiner, M.D., Ph.D., Jay H. Hoofnagle, M.D., Patricia R. Robuck, Ph.D., M.P.H., for the NASH CRN</a:t>
            </a:r>
          </a:p>
        </p:txBody>
      </p:sp>
      <p:sp>
        <p:nvSpPr>
          <p:cNvPr id="3075" name="Text Box 3"/>
          <p:cNvSpPr txBox="1">
            <a:spLocks noChangeArrowheads="1"/>
          </p:cNvSpPr>
          <p:nvPr/>
        </p:nvSpPr>
        <p:spPr bwMode="auto">
          <a:xfrm>
            <a:off x="395536" y="4225537"/>
            <a:ext cx="7804800" cy="92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8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6" charset="0"/>
                <a:ea typeface="msgothic" charset="0"/>
                <a:cs typeface="msgothic" charset="0"/>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GB" altLang="it-IT" sz="1600" b="0" i="0" u="none" strike="noStrike" kern="1200" cap="none" spc="0" normalizeH="0" baseline="0" noProof="0" dirty="0">
                <a:ln>
                  <a:noFill/>
                </a:ln>
                <a:solidFill>
                  <a:srgbClr val="FFFFFF"/>
                </a:solidFill>
                <a:effectLst/>
                <a:uLnTx/>
                <a:uFillTx/>
                <a:latin typeface="Arial" charset="0"/>
              </a:rPr>
              <a:t>N </a:t>
            </a:r>
            <a:r>
              <a:rPr kumimoji="0" lang="en-GB" altLang="it-IT" sz="1600" b="0" i="0" u="none" strike="noStrike" kern="1200" cap="none" spc="0" normalizeH="0" baseline="0" noProof="0" dirty="0" err="1">
                <a:ln>
                  <a:noFill/>
                </a:ln>
                <a:solidFill>
                  <a:srgbClr val="FFFFFF"/>
                </a:solidFill>
                <a:effectLst/>
                <a:uLnTx/>
                <a:uFillTx/>
                <a:latin typeface="Arial" charset="0"/>
              </a:rPr>
              <a:t>Engl</a:t>
            </a:r>
            <a:r>
              <a:rPr kumimoji="0" lang="en-GB" altLang="it-IT" sz="1600" b="0" i="0" u="none" strike="noStrike" kern="1200" cap="none" spc="0" normalizeH="0" baseline="0" noProof="0" dirty="0">
                <a:ln>
                  <a:noFill/>
                </a:ln>
                <a:solidFill>
                  <a:srgbClr val="FFFFFF"/>
                </a:solidFill>
                <a:effectLst/>
                <a:uLnTx/>
                <a:uFillTx/>
                <a:latin typeface="Arial" charset="0"/>
              </a:rPr>
              <a:t> J Med</a:t>
            </a:r>
          </a:p>
          <a:p>
            <a:pPr marL="0" marR="0" lvl="0" indent="0" algn="ctr" defTabSz="914400" rtl="0" eaLnBrk="1" fontAlgn="auto" latinLnBrk="0" hangingPunct="1">
              <a:lnSpc>
                <a:spcPct val="100000"/>
              </a:lnSpc>
              <a:spcBef>
                <a:spcPts val="0"/>
              </a:spcBef>
              <a:spcAft>
                <a:spcPts val="0"/>
              </a:spcAft>
              <a:buClr>
                <a:srgbClr val="FFFFFF"/>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GB" altLang="it-IT" sz="1600" b="0" i="0" u="none" strike="noStrike" kern="1200" cap="none" spc="0" normalizeH="0" baseline="0" noProof="0" dirty="0">
                <a:ln>
                  <a:noFill/>
                </a:ln>
                <a:solidFill>
                  <a:srgbClr val="FFFFFF"/>
                </a:solidFill>
                <a:effectLst/>
                <a:uLnTx/>
                <a:uFillTx/>
                <a:latin typeface="Arial" charset="0"/>
              </a:rPr>
              <a:t>Volume 362(18):1675-1685</a:t>
            </a:r>
          </a:p>
          <a:p>
            <a:pPr marL="0" marR="0" lvl="0" indent="0" algn="ctr" defTabSz="914400" rtl="0" eaLnBrk="1" fontAlgn="auto" latinLnBrk="0" hangingPunct="1">
              <a:lnSpc>
                <a:spcPct val="100000"/>
              </a:lnSpc>
              <a:spcBef>
                <a:spcPts val="0"/>
              </a:spcBef>
              <a:spcAft>
                <a:spcPts val="0"/>
              </a:spcAft>
              <a:buClr>
                <a:srgbClr val="FFFFFF"/>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GB" altLang="it-IT" sz="1600" b="0" i="0" u="none" strike="noStrike" kern="1200" cap="none" spc="0" normalizeH="0" baseline="0" noProof="0" dirty="0">
                <a:ln>
                  <a:noFill/>
                </a:ln>
                <a:solidFill>
                  <a:srgbClr val="FFFFFF"/>
                </a:solidFill>
                <a:effectLst/>
                <a:uLnTx/>
                <a:uFillTx/>
                <a:latin typeface="Arial" charset="0"/>
              </a:rPr>
              <a:t>May 6, 2010</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521" y="6270418"/>
            <a:ext cx="2386080" cy="3974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8407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An external file that holds a picture, illustration, etc.&#10;Object name is nihms204699f2.jpg"/>
          <p:cNvPicPr>
            <a:picLocks noChangeAspect="1" noChangeArrowheads="1"/>
          </p:cNvPicPr>
          <p:nvPr/>
        </p:nvPicPr>
        <p:blipFill>
          <a:blip r:embed="rId2" cstate="print"/>
          <a:srcRect/>
          <a:stretch>
            <a:fillRect/>
          </a:stretch>
        </p:blipFill>
        <p:spPr bwMode="auto">
          <a:xfrm>
            <a:off x="683568" y="1127384"/>
            <a:ext cx="7966590" cy="5037920"/>
          </a:xfrm>
          <a:prstGeom prst="rect">
            <a:avLst/>
          </a:prstGeom>
          <a:noFill/>
        </p:spPr>
      </p:pic>
      <p:sp>
        <p:nvSpPr>
          <p:cNvPr id="7" name="CasellaDiTesto 6"/>
          <p:cNvSpPr txBox="1"/>
          <p:nvPr/>
        </p:nvSpPr>
        <p:spPr>
          <a:xfrm>
            <a:off x="899592" y="332656"/>
            <a:ext cx="7272808"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B050"/>
                </a:solidFill>
                <a:effectLst>
                  <a:outerShdw blurRad="38100" dist="38100" dir="2700000" algn="tl">
                    <a:srgbClr val="000000"/>
                  </a:outerShdw>
                </a:effectLst>
                <a:uLnTx/>
                <a:uFillTx/>
                <a:latin typeface="Comic Sans MS" panose="030F0702030302020204" pitchFamily="66" charset="0"/>
                <a:ea typeface="+mn-ea"/>
                <a:cs typeface="Arial"/>
              </a:rPr>
              <a:t>Vitamin E - </a:t>
            </a:r>
            <a:r>
              <a:rPr kumimoji="0" lang="it-IT" sz="32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Arial"/>
              </a:rPr>
              <a:t>PIVENS </a:t>
            </a:r>
            <a:r>
              <a:rPr kumimoji="0" lang="it-IT" sz="32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Arial"/>
              </a:rPr>
              <a:t>Study</a:t>
            </a:r>
            <a:endParaRPr kumimoji="0" lang="en-US" sz="32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Arial"/>
            </a:endParaRPr>
          </a:p>
        </p:txBody>
      </p:sp>
    </p:spTree>
    <p:extLst>
      <p:ext uri="{BB962C8B-B14F-4D97-AF65-F5344CB8AC3E}">
        <p14:creationId xmlns:p14="http://schemas.microsoft.com/office/powerpoint/2010/main" val="192679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685673" y="980728"/>
            <a:ext cx="3772653" cy="5116835"/>
          </a:xfrm>
          <a:prstGeom prst="rect">
            <a:avLst/>
          </a:prstGeom>
          <a:noFill/>
          <a:ln w="9525">
            <a:noFill/>
            <a:miter lim="800000"/>
            <a:headEnd/>
            <a:tailEnd/>
          </a:ln>
        </p:spPr>
      </p:pic>
      <p:sp>
        <p:nvSpPr>
          <p:cNvPr id="5" name="Rettangolo arrotondato 4"/>
          <p:cNvSpPr/>
          <p:nvPr/>
        </p:nvSpPr>
        <p:spPr>
          <a:xfrm>
            <a:off x="1691680" y="2204864"/>
            <a:ext cx="5760640" cy="1478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a:rPr>
              <a:t>“Vitamin E therapy, as compared with placebo, was associated with a significantly higher rate of improvement in nonalcoholic </a:t>
            </a:r>
            <a:r>
              <a:rPr kumimoji="0" lang="en-US" sz="1600" b="0" i="0" u="none" strike="noStrike" kern="1200" cap="none" spc="0" normalizeH="0" baseline="0" noProof="0" dirty="0" err="1">
                <a:ln>
                  <a:noFill/>
                </a:ln>
                <a:solidFill>
                  <a:srgbClr val="FFFFFF"/>
                </a:solidFill>
                <a:effectLst/>
                <a:uLnTx/>
                <a:uFillTx/>
                <a:latin typeface="Comic Sans MS" pitchFamily="66" charset="0"/>
                <a:ea typeface="+mn-ea"/>
                <a:cs typeface="Arial"/>
              </a:rPr>
              <a:t>steatohepatitis</a:t>
            </a:r>
            <a:r>
              <a:rPr kumimoji="0" lang="en-US" sz="1600" b="0" i="0" u="none" strike="noStrike" kern="1200" cap="none" spc="0" normalizeH="0" baseline="0" noProof="0" dirty="0">
                <a:ln>
                  <a:noFill/>
                </a:ln>
                <a:solidFill>
                  <a:srgbClr val="FFFFFF"/>
                </a:solidFill>
                <a:effectLst/>
                <a:uLnTx/>
                <a:uFillTx/>
                <a:latin typeface="Comic Sans MS" pitchFamily="66" charset="0"/>
                <a:ea typeface="+mn-ea"/>
                <a:cs typeface="Arial"/>
              </a:rPr>
              <a:t>.”</a:t>
            </a:r>
          </a:p>
        </p:txBody>
      </p:sp>
      <p:sp>
        <p:nvSpPr>
          <p:cNvPr id="6" name="Titolo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B050"/>
                </a:solidFill>
                <a:effectLst>
                  <a:outerShdw blurRad="38100" dist="38100" dir="2700000" algn="tl">
                    <a:srgbClr val="000000"/>
                  </a:outerShdw>
                </a:effectLst>
                <a:uLnTx/>
                <a:uFillTx/>
                <a:latin typeface="Comic Sans MS" panose="030F0702030302020204" pitchFamily="66" charset="0"/>
                <a:ea typeface="+mn-ea"/>
                <a:cs typeface="Arial"/>
              </a:rPr>
              <a:t>Vitamin E</a:t>
            </a:r>
            <a:endParaRPr kumimoji="0" lang="en-US" sz="3600" b="0"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a:ea typeface="+mn-ea"/>
              <a:cs typeface="Arial"/>
            </a:endParaRPr>
          </a:p>
        </p:txBody>
      </p:sp>
    </p:spTree>
    <p:extLst>
      <p:ext uri="{BB962C8B-B14F-4D97-AF65-F5344CB8AC3E}">
        <p14:creationId xmlns:p14="http://schemas.microsoft.com/office/powerpoint/2010/main" val="2743042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296" y="1230412"/>
            <a:ext cx="5436096" cy="25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olo 1"/>
          <p:cNvSpPr txBox="1">
            <a:spLocks/>
          </p:cNvSpPr>
          <p:nvPr/>
        </p:nvSpPr>
        <p:spPr>
          <a:xfrm>
            <a:off x="467544" y="476672"/>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B050"/>
                </a:solidFill>
                <a:effectLst>
                  <a:outerShdw blurRad="38100" dist="38100" dir="2700000" algn="tl">
                    <a:srgbClr val="000000"/>
                  </a:outerShdw>
                </a:effectLst>
                <a:uLnTx/>
                <a:uFillTx/>
                <a:latin typeface="Comic Sans MS" panose="030F0702030302020204" pitchFamily="66" charset="0"/>
                <a:ea typeface="+mn-ea"/>
                <a:cs typeface="Arial"/>
              </a:rPr>
              <a:t>Vitamin E</a:t>
            </a:r>
            <a:endParaRPr kumimoji="0" lang="en-US" sz="3600" b="0"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a:ea typeface="+mn-ea"/>
              <a:cs typeface="Arial"/>
            </a:endParaRPr>
          </a:p>
        </p:txBody>
      </p:sp>
      <p:grpSp>
        <p:nvGrpSpPr>
          <p:cNvPr id="5" name="Gruppo 4"/>
          <p:cNvGrpSpPr/>
          <p:nvPr/>
        </p:nvGrpSpPr>
        <p:grpSpPr>
          <a:xfrm>
            <a:off x="1015231" y="4293096"/>
            <a:ext cx="7134225" cy="2076450"/>
            <a:chOff x="990576" y="4293096"/>
            <a:chExt cx="7134225" cy="207645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76" y="4293096"/>
              <a:ext cx="71342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a:xfrm>
              <a:off x="990576" y="4437112"/>
              <a:ext cx="341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5458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3905" y="2492896"/>
            <a:ext cx="71913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o 11"/>
          <p:cNvGrpSpPr/>
          <p:nvPr/>
        </p:nvGrpSpPr>
        <p:grpSpPr>
          <a:xfrm>
            <a:off x="1091580" y="433239"/>
            <a:ext cx="7173700" cy="1876425"/>
            <a:chOff x="1091580" y="433239"/>
            <a:chExt cx="7173700" cy="1876425"/>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955" y="433239"/>
              <a:ext cx="71723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1 3"/>
            <p:cNvCxnSpPr/>
            <p:nvPr/>
          </p:nvCxnSpPr>
          <p:spPr>
            <a:xfrm>
              <a:off x="1091580" y="620688"/>
              <a:ext cx="6001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Connettore 1 7"/>
          <p:cNvCxnSpPr/>
          <p:nvPr/>
        </p:nvCxnSpPr>
        <p:spPr>
          <a:xfrm>
            <a:off x="1091580" y="2708920"/>
            <a:ext cx="12481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uppo 10"/>
          <p:cNvGrpSpPr/>
          <p:nvPr/>
        </p:nvGrpSpPr>
        <p:grpSpPr>
          <a:xfrm>
            <a:off x="1091580" y="4581128"/>
            <a:ext cx="7173700" cy="1905000"/>
            <a:chOff x="1091580" y="4581128"/>
            <a:chExt cx="7173700" cy="1905000"/>
          </a:xfrm>
        </p:grpSpPr>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580" y="4581128"/>
              <a:ext cx="71737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ttore 1 9"/>
            <p:cNvCxnSpPr/>
            <p:nvPr/>
          </p:nvCxnSpPr>
          <p:spPr>
            <a:xfrm>
              <a:off x="1091580" y="4725144"/>
              <a:ext cx="4560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6962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6" y="2310557"/>
            <a:ext cx="6442869" cy="452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1"/>
          <p:cNvSpPr txBox="1">
            <a:spLocks/>
          </p:cNvSpPr>
          <p:nvPr/>
        </p:nvSpPr>
        <p:spPr>
          <a:xfrm>
            <a:off x="4871975" y="2478832"/>
            <a:ext cx="2376264" cy="62569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B050"/>
                </a:solidFill>
                <a:effectLst>
                  <a:outerShdw blurRad="38100" dist="38100" dir="2700000" algn="tl">
                    <a:srgbClr val="000000"/>
                  </a:outerShdw>
                </a:effectLst>
                <a:uLnTx/>
                <a:uFillTx/>
                <a:latin typeface="Comic Sans MS" panose="030F0702030302020204" pitchFamily="66" charset="0"/>
                <a:ea typeface="+mn-ea"/>
                <a:cs typeface="Arial"/>
              </a:rPr>
              <a:t>Vitamin E</a:t>
            </a:r>
            <a:endParaRPr kumimoji="0" lang="en-US" sz="3600" b="0" i="0" u="none" strike="noStrike" kern="0" cap="none" spc="0" normalizeH="0" baseline="0" noProof="0" dirty="0">
              <a:ln>
                <a:noFill/>
              </a:ln>
              <a:solidFill>
                <a:srgbClr val="E5E5FF"/>
              </a:solidFill>
              <a:effectLst>
                <a:outerShdw blurRad="38100" dist="38100" dir="2700000" algn="tl">
                  <a:srgbClr val="000000"/>
                </a:outerShdw>
              </a:effectLst>
              <a:uLnTx/>
              <a:uFillTx/>
              <a:latin typeface="Garamond"/>
              <a:ea typeface="+mn-ea"/>
              <a:cs typeface="Aria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16632"/>
            <a:ext cx="5424487"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2143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88640"/>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500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2828925"/>
            <a:ext cx="69532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159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a:solidFill>
            <a:schemeClr val="tx2"/>
          </a:solidFill>
        </p:spPr>
        <p:txBody>
          <a:bodyPr>
            <a:normAutofit/>
          </a:bodyPr>
          <a:lstStyle/>
          <a:p>
            <a:r>
              <a:rPr lang="en-US" sz="2400" dirty="0">
                <a:solidFill>
                  <a:schemeClr val="bg2"/>
                </a:solidFill>
              </a:rPr>
              <a:t>NASH is linked to accelerated </a:t>
            </a:r>
            <a:r>
              <a:rPr lang="en-US" sz="2400" dirty="0" err="1">
                <a:solidFill>
                  <a:schemeClr val="bg2"/>
                </a:solidFill>
              </a:rPr>
              <a:t>atherogenesis</a:t>
            </a:r>
            <a:r>
              <a:rPr lang="en-US" sz="2400" dirty="0">
                <a:solidFill>
                  <a:schemeClr val="bg2"/>
                </a:solidFill>
              </a:rPr>
              <a:t> through the presence of abnormal production of triglyceride- and cholesterol-rich remnant particles, leading to accelerated atherosclerosis, together with other features of the metabolic syndrome. </a:t>
            </a:r>
          </a:p>
          <a:p>
            <a:endParaRPr lang="en-US" sz="2400" dirty="0">
              <a:solidFill>
                <a:schemeClr val="bg2"/>
              </a:solidFill>
            </a:endParaRPr>
          </a:p>
          <a:p>
            <a:r>
              <a:rPr lang="en-US" sz="2400" dirty="0">
                <a:solidFill>
                  <a:schemeClr val="bg2"/>
                </a:solidFill>
              </a:rPr>
              <a:t>Dyslipidemia is characterized by increased serum triglycerides, low high-density lipoprotein (HDL) cholesterol and increased small, dense, low-density lipoprotein (LDL) particles, i.e., the so-called “atherogenic lipid triad”.</a:t>
            </a:r>
          </a:p>
          <a:p>
            <a:endParaRPr lang="en-US" sz="2400" dirty="0">
              <a:solidFill>
                <a:schemeClr val="bg2"/>
              </a:solidFill>
            </a:endParaRPr>
          </a:p>
          <a:p>
            <a:r>
              <a:rPr lang="en-US" sz="2400" dirty="0">
                <a:solidFill>
                  <a:schemeClr val="bg2"/>
                </a:solidFill>
              </a:rPr>
              <a:t>Therefore, aggressive </a:t>
            </a:r>
            <a:r>
              <a:rPr lang="en-US" sz="2400" u="sng" dirty="0">
                <a:solidFill>
                  <a:schemeClr val="bg2"/>
                </a:solidFill>
              </a:rPr>
              <a:t>treatment of dyslipidemia </a:t>
            </a:r>
            <a:r>
              <a:rPr lang="en-US" sz="2400" dirty="0">
                <a:solidFill>
                  <a:schemeClr val="bg2"/>
                </a:solidFill>
              </a:rPr>
              <a:t>and the other features of the metabolic syndrome should be a primary target in patients with NAFLD. </a:t>
            </a:r>
            <a:endParaRPr lang="it-IT" sz="2400" dirty="0">
              <a:solidFill>
                <a:schemeClr val="bg2"/>
              </a:solidFill>
            </a:endParaRPr>
          </a:p>
        </p:txBody>
      </p:sp>
    </p:spTree>
    <p:extLst>
      <p:ext uri="{BB962C8B-B14F-4D97-AF65-F5344CB8AC3E}">
        <p14:creationId xmlns:p14="http://schemas.microsoft.com/office/powerpoint/2010/main" val="2752948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err="1"/>
              <a:t>Statins</a:t>
            </a:r>
            <a:endParaRPr lang="it-IT" sz="3600" dirty="0"/>
          </a:p>
        </p:txBody>
      </p:sp>
      <p:sp>
        <p:nvSpPr>
          <p:cNvPr id="3" name="Segnaposto contenuto 2"/>
          <p:cNvSpPr>
            <a:spLocks noGrp="1"/>
          </p:cNvSpPr>
          <p:nvPr>
            <p:ph idx="1"/>
          </p:nvPr>
        </p:nvSpPr>
        <p:spPr>
          <a:solidFill>
            <a:schemeClr val="tx2"/>
          </a:solidFill>
        </p:spPr>
        <p:txBody>
          <a:bodyPr>
            <a:normAutofit/>
          </a:bodyPr>
          <a:lstStyle/>
          <a:p>
            <a:r>
              <a:rPr lang="en-US" sz="2500" dirty="0">
                <a:solidFill>
                  <a:schemeClr val="bg2"/>
                </a:solidFill>
              </a:rPr>
              <a:t>Statins are first line drugs for the treatment of LDL cholesterol. According to ATPIII Guidelines, the current recommendation that liver biochemistries be checked before and periodically after starting statin therapy is not evidence-based and is controversial.</a:t>
            </a:r>
          </a:p>
          <a:p>
            <a:endParaRPr lang="en-US" sz="2500" dirty="0">
              <a:solidFill>
                <a:schemeClr val="bg2"/>
              </a:solidFill>
            </a:endParaRPr>
          </a:p>
          <a:p>
            <a:r>
              <a:rPr lang="it-IT" sz="2500" dirty="0" err="1">
                <a:solidFill>
                  <a:schemeClr val="bg2"/>
                </a:solidFill>
              </a:rPr>
              <a:t>Moreover</a:t>
            </a:r>
            <a:r>
              <a:rPr lang="it-IT" sz="2500" dirty="0">
                <a:solidFill>
                  <a:schemeClr val="bg2"/>
                </a:solidFill>
              </a:rPr>
              <a:t>, in small </a:t>
            </a:r>
            <a:r>
              <a:rPr lang="it-IT" sz="2500" dirty="0" err="1">
                <a:solidFill>
                  <a:schemeClr val="bg2"/>
                </a:solidFill>
              </a:rPr>
              <a:t>uncontrolled</a:t>
            </a:r>
            <a:r>
              <a:rPr lang="it-IT" sz="2500" dirty="0">
                <a:solidFill>
                  <a:schemeClr val="bg2"/>
                </a:solidFill>
              </a:rPr>
              <a:t> </a:t>
            </a:r>
            <a:r>
              <a:rPr lang="it-IT" sz="2500" dirty="0" err="1">
                <a:solidFill>
                  <a:schemeClr val="bg2"/>
                </a:solidFill>
              </a:rPr>
              <a:t>studies</a:t>
            </a:r>
            <a:r>
              <a:rPr lang="it-IT" sz="2500" dirty="0">
                <a:solidFill>
                  <a:schemeClr val="bg2"/>
                </a:solidFill>
              </a:rPr>
              <a:t>, </a:t>
            </a:r>
            <a:r>
              <a:rPr lang="it-IT" sz="2500" dirty="0" err="1">
                <a:solidFill>
                  <a:schemeClr val="bg2"/>
                </a:solidFill>
              </a:rPr>
              <a:t>pravastatin</a:t>
            </a:r>
            <a:r>
              <a:rPr lang="it-IT" sz="2500" dirty="0">
                <a:solidFill>
                  <a:schemeClr val="bg2"/>
                </a:solidFill>
              </a:rPr>
              <a:t>, </a:t>
            </a:r>
            <a:r>
              <a:rPr lang="it-IT" sz="2500" dirty="0" err="1">
                <a:solidFill>
                  <a:schemeClr val="bg2"/>
                </a:solidFill>
              </a:rPr>
              <a:t>atorvastatin</a:t>
            </a:r>
            <a:r>
              <a:rPr lang="it-IT" sz="2500" dirty="0">
                <a:solidFill>
                  <a:schemeClr val="bg2"/>
                </a:solidFill>
              </a:rPr>
              <a:t>, </a:t>
            </a:r>
            <a:r>
              <a:rPr lang="it-IT" sz="2500" dirty="0" err="1">
                <a:solidFill>
                  <a:schemeClr val="bg2"/>
                </a:solidFill>
              </a:rPr>
              <a:t>rosuvastatin</a:t>
            </a:r>
            <a:r>
              <a:rPr lang="it-IT" sz="2500" dirty="0">
                <a:solidFill>
                  <a:schemeClr val="bg2"/>
                </a:solidFill>
              </a:rPr>
              <a:t> and </a:t>
            </a:r>
            <a:r>
              <a:rPr lang="it-IT" sz="2500" dirty="0" err="1">
                <a:solidFill>
                  <a:schemeClr val="bg2"/>
                </a:solidFill>
              </a:rPr>
              <a:t>pitavastatin</a:t>
            </a:r>
            <a:r>
              <a:rPr lang="it-IT" sz="2500" dirty="0">
                <a:solidFill>
                  <a:schemeClr val="bg2"/>
                </a:solidFill>
              </a:rPr>
              <a:t> </a:t>
            </a:r>
            <a:r>
              <a:rPr lang="it-IT" sz="2500" dirty="0" err="1">
                <a:solidFill>
                  <a:schemeClr val="bg2"/>
                </a:solidFill>
              </a:rPr>
              <a:t>were</a:t>
            </a:r>
            <a:r>
              <a:rPr lang="it-IT" sz="2500" dirty="0">
                <a:solidFill>
                  <a:schemeClr val="bg2"/>
                </a:solidFill>
              </a:rPr>
              <a:t> </a:t>
            </a:r>
            <a:r>
              <a:rPr lang="it-IT" sz="2500" dirty="0" err="1">
                <a:solidFill>
                  <a:schemeClr val="bg2"/>
                </a:solidFill>
              </a:rPr>
              <a:t>safe</a:t>
            </a:r>
            <a:r>
              <a:rPr lang="it-IT" sz="2500" dirty="0">
                <a:solidFill>
                  <a:schemeClr val="bg2"/>
                </a:solidFill>
              </a:rPr>
              <a:t> and </a:t>
            </a:r>
            <a:r>
              <a:rPr lang="it-IT" sz="2500" dirty="0" err="1">
                <a:solidFill>
                  <a:schemeClr val="bg2"/>
                </a:solidFill>
              </a:rPr>
              <a:t>effective</a:t>
            </a:r>
            <a:r>
              <a:rPr lang="it-IT" sz="2500" dirty="0">
                <a:solidFill>
                  <a:schemeClr val="bg2"/>
                </a:solidFill>
              </a:rPr>
              <a:t>, and </a:t>
            </a:r>
            <a:r>
              <a:rPr lang="it-IT" sz="2500" dirty="0" err="1">
                <a:solidFill>
                  <a:schemeClr val="bg2"/>
                </a:solidFill>
              </a:rPr>
              <a:t>improved</a:t>
            </a:r>
            <a:r>
              <a:rPr lang="it-IT" sz="2500" dirty="0">
                <a:solidFill>
                  <a:schemeClr val="bg2"/>
                </a:solidFill>
              </a:rPr>
              <a:t> </a:t>
            </a:r>
            <a:r>
              <a:rPr lang="it-IT" sz="2500" dirty="0" err="1">
                <a:solidFill>
                  <a:schemeClr val="bg2"/>
                </a:solidFill>
              </a:rPr>
              <a:t>liver</a:t>
            </a:r>
            <a:r>
              <a:rPr lang="it-IT" sz="2500" dirty="0">
                <a:solidFill>
                  <a:schemeClr val="bg2"/>
                </a:solidFill>
              </a:rPr>
              <a:t> </a:t>
            </a:r>
            <a:r>
              <a:rPr lang="it-IT" sz="2500" dirty="0" err="1">
                <a:solidFill>
                  <a:schemeClr val="bg2"/>
                </a:solidFill>
              </a:rPr>
              <a:t>histology</a:t>
            </a:r>
            <a:r>
              <a:rPr lang="it-IT" sz="2500" dirty="0">
                <a:solidFill>
                  <a:schemeClr val="bg2"/>
                </a:solidFill>
              </a:rPr>
              <a:t> in NASH </a:t>
            </a:r>
            <a:r>
              <a:rPr lang="it-IT" sz="2500" dirty="0" err="1">
                <a:solidFill>
                  <a:schemeClr val="bg2"/>
                </a:solidFill>
              </a:rPr>
              <a:t>patients</a:t>
            </a:r>
            <a:r>
              <a:rPr lang="it-IT" sz="2500" dirty="0">
                <a:solidFill>
                  <a:schemeClr val="bg2"/>
                </a:solidFill>
              </a:rPr>
              <a:t> with </a:t>
            </a:r>
            <a:r>
              <a:rPr lang="it-IT" sz="2500" dirty="0" err="1">
                <a:solidFill>
                  <a:schemeClr val="bg2"/>
                </a:solidFill>
              </a:rPr>
              <a:t>dyslipidemia</a:t>
            </a:r>
            <a:r>
              <a:rPr lang="it-IT" sz="2500" dirty="0">
                <a:solidFill>
                  <a:schemeClr val="bg2"/>
                </a:solidFill>
              </a:rPr>
              <a:t>.</a:t>
            </a:r>
          </a:p>
        </p:txBody>
      </p:sp>
    </p:spTree>
    <p:extLst>
      <p:ext uri="{BB962C8B-B14F-4D97-AF65-F5344CB8AC3E}">
        <p14:creationId xmlns:p14="http://schemas.microsoft.com/office/powerpoint/2010/main" val="295191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magine 10" descr="http://www.nature.com/ajg/journal/v101/n3/images/ajg2006121f1.gif"/>
          <p:cNvPicPr>
            <a:picLocks noChangeAspect="1" noChangeArrowheads="1"/>
          </p:cNvPicPr>
          <p:nvPr/>
        </p:nvPicPr>
        <p:blipFill>
          <a:blip r:embed="rId3">
            <a:extLst>
              <a:ext uri="{28A0092B-C50C-407E-A947-70E740481C1C}">
                <a14:useLocalDpi xmlns:a14="http://schemas.microsoft.com/office/drawing/2010/main" val="0"/>
              </a:ext>
            </a:extLst>
          </a:blip>
          <a:srcRect r="65096" b="63480"/>
          <a:stretch>
            <a:fillRect/>
          </a:stretch>
        </p:blipFill>
        <p:spPr bwMode="auto">
          <a:xfrm>
            <a:off x="250825" y="1268413"/>
            <a:ext cx="27368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Immagine 11" descr="http://www.nature.com/ajg/journal/v101/n3/images/ajg2006121f1.gif"/>
          <p:cNvPicPr>
            <a:picLocks noChangeAspect="1" noChangeArrowheads="1"/>
          </p:cNvPicPr>
          <p:nvPr/>
        </p:nvPicPr>
        <p:blipFill>
          <a:blip r:embed="rId3">
            <a:extLst>
              <a:ext uri="{28A0092B-C50C-407E-A947-70E740481C1C}">
                <a14:useLocalDpi xmlns:a14="http://schemas.microsoft.com/office/drawing/2010/main" val="0"/>
              </a:ext>
            </a:extLst>
          </a:blip>
          <a:srcRect t="52979" r="65096" b="9717"/>
          <a:stretch>
            <a:fillRect/>
          </a:stretch>
        </p:blipFill>
        <p:spPr bwMode="auto">
          <a:xfrm>
            <a:off x="323850" y="3860800"/>
            <a:ext cx="26638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7"/>
          <p:cNvSpPr txBox="1">
            <a:spLocks noChangeArrowheads="1"/>
          </p:cNvSpPr>
          <p:nvPr/>
        </p:nvSpPr>
        <p:spPr bwMode="auto">
          <a:xfrm>
            <a:off x="3348038" y="1341438"/>
            <a:ext cx="4752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400" b="1" i="0" u="none" strike="noStrike" kern="1200" cap="none" spc="0" normalizeH="0" baseline="0" noProof="0">
                <a:ln>
                  <a:noFill/>
                </a:ln>
                <a:solidFill>
                  <a:srgbClr val="FFCC66"/>
                </a:solidFill>
                <a:effectLst/>
                <a:uLnTx/>
                <a:uFillTx/>
                <a:latin typeface="Comic Sans MS" panose="030F0702030302020204" pitchFamily="66" charset="0"/>
                <a:ea typeface="MS PGothic" panose="020B0600070205080204" pitchFamily="34" charset="-128"/>
                <a:cs typeface="Arial" panose="020B0604020202020204" pitchFamily="34" charset="0"/>
              </a:rPr>
              <a:t>SIMPLE FATTY LIVER (NAFL)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Arial" panose="020B0604020202020204" pitchFamily="34" charset="0"/>
              </a:rPr>
              <a:t>The only histologic finding is the presence of steatosis</a:t>
            </a:r>
          </a:p>
        </p:txBody>
      </p:sp>
      <p:sp>
        <p:nvSpPr>
          <p:cNvPr id="83973" name="Text Box 9"/>
          <p:cNvSpPr txBox="1">
            <a:spLocks noChangeArrowheads="1"/>
          </p:cNvSpPr>
          <p:nvPr/>
        </p:nvSpPr>
        <p:spPr bwMode="auto">
          <a:xfrm>
            <a:off x="3419475" y="3933825"/>
            <a:ext cx="468153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400" b="1" i="0" u="none" strike="noStrike" kern="1200" cap="none" spc="0" normalizeH="0" baseline="0" noProof="0">
                <a:ln>
                  <a:noFill/>
                </a:ln>
                <a:solidFill>
                  <a:srgbClr val="FFCC66"/>
                </a:solidFill>
                <a:effectLst/>
                <a:uLnTx/>
                <a:uFillTx/>
                <a:latin typeface="Comic Sans MS" panose="030F0702030302020204" pitchFamily="66" charset="0"/>
                <a:ea typeface="MS PGothic" panose="020B0600070205080204" pitchFamily="34" charset="-128"/>
                <a:cs typeface="Arial" panose="020B0604020202020204" pitchFamily="34" charset="0"/>
              </a:rPr>
              <a:t>NON ALCOHOLIC STEATO-HEPATITIS (NASH)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Arial" panose="020B0604020202020204" pitchFamily="34" charset="0"/>
              </a:rPr>
              <a:t>Steatosis associated with hepatocellular injury/inflammation with or without fibrosis</a:t>
            </a:r>
          </a:p>
        </p:txBody>
      </p:sp>
      <p:sp>
        <p:nvSpPr>
          <p:cNvPr id="83974" name="Text Box 10"/>
          <p:cNvSpPr txBox="1">
            <a:spLocks noChangeArrowheads="1"/>
          </p:cNvSpPr>
          <p:nvPr/>
        </p:nvSpPr>
        <p:spPr bwMode="auto">
          <a:xfrm>
            <a:off x="4572000" y="260350"/>
            <a:ext cx="2160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3200" b="1" i="0" u="none" strike="noStrike" kern="1200" cap="none" spc="0" normalizeH="0" baseline="0" noProof="0">
                <a:ln>
                  <a:noFill/>
                </a:ln>
                <a:solidFill>
                  <a:srgbClr val="FF9966"/>
                </a:solidFill>
                <a:effectLst/>
                <a:uLnTx/>
                <a:uFillTx/>
                <a:latin typeface="Comic Sans MS" panose="030F0702030302020204" pitchFamily="66" charset="0"/>
                <a:ea typeface="MS PGothic" panose="020B0600070205080204" pitchFamily="34" charset="-128"/>
                <a:cs typeface="Arial" panose="020B0604020202020204" pitchFamily="34" charset="0"/>
              </a:rPr>
              <a:t>NAFLD</a:t>
            </a:r>
          </a:p>
        </p:txBody>
      </p:sp>
    </p:spTree>
    <p:extLst>
      <p:ext uri="{BB962C8B-B14F-4D97-AF65-F5344CB8AC3E}">
        <p14:creationId xmlns:p14="http://schemas.microsoft.com/office/powerpoint/2010/main" val="358311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7364" name="Group 20"/>
          <p:cNvGraphicFramePr>
            <a:graphicFrameLocks noGrp="1"/>
          </p:cNvGraphicFramePr>
          <p:nvPr>
            <p:extLst>
              <p:ext uri="{D42A27DB-BD31-4B8C-83A1-F6EECF244321}">
                <p14:modId xmlns:p14="http://schemas.microsoft.com/office/powerpoint/2010/main" val="1512049860"/>
              </p:ext>
            </p:extLst>
          </p:nvPr>
        </p:nvGraphicFramePr>
        <p:xfrm>
          <a:off x="755576" y="1052736"/>
          <a:ext cx="7848600" cy="4664075"/>
        </p:xfrm>
        <a:graphic>
          <a:graphicData uri="http://schemas.openxmlformats.org/drawingml/2006/table">
            <a:tbl>
              <a:tblPr/>
              <a:tblGrid>
                <a:gridCol w="2932113">
                  <a:extLst>
                    <a:ext uri="{9D8B030D-6E8A-4147-A177-3AD203B41FA5}">
                      <a16:colId xmlns:a16="http://schemas.microsoft.com/office/drawing/2014/main" val="20000"/>
                    </a:ext>
                  </a:extLst>
                </a:gridCol>
                <a:gridCol w="4916487">
                  <a:extLst>
                    <a:ext uri="{9D8B030D-6E8A-4147-A177-3AD203B41FA5}">
                      <a16:colId xmlns:a16="http://schemas.microsoft.com/office/drawing/2014/main" val="20001"/>
                    </a:ext>
                  </a:extLst>
                </a:gridCol>
              </a:tblGrid>
              <a:tr h="46640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2000" b="0" i="0" u="sng" strike="noStrike" cap="none" normalizeH="0" baseline="0" dirty="0">
                          <a:ln>
                            <a:noFill/>
                          </a:ln>
                          <a:solidFill>
                            <a:srgbClr val="FFFF00"/>
                          </a:solidFill>
                          <a:effectLst/>
                          <a:latin typeface="Times New Roman" panose="02020603050405020304" pitchFamily="18" charset="0"/>
                          <a:ea typeface="MS PGothic" pitchFamily="34" charset="-128"/>
                        </a:rPr>
                        <a:t>Statins for the treatment of dyslipidaemia</a:t>
                      </a:r>
                      <a:r>
                        <a:rPr kumimoji="0" lang="en-GB" altLang="it-IT" sz="2000" b="0" i="0" u="none" strike="noStrike" cap="none" normalizeH="0" baseline="0" dirty="0">
                          <a:ln>
                            <a:noFill/>
                          </a:ln>
                          <a:solidFill>
                            <a:srgbClr val="FFFF00"/>
                          </a:solidFill>
                          <a:effectLst/>
                          <a:latin typeface="Times New Roman" panose="02020603050405020304" pitchFamily="18" charset="0"/>
                          <a:ea typeface="MS PGothic" pitchFamily="34" charset="-128"/>
                        </a:rPr>
                        <a:t> in patients with non-alcoholic fatty liver disease</a:t>
                      </a:r>
                      <a:endParaRPr kumimoji="0" lang="en-GB" altLang="it-IT" sz="2000" b="0" i="0" u="none" strike="noStrike" cap="none" normalizeH="0" baseline="0" dirty="0">
                        <a:ln>
                          <a:noFill/>
                        </a:ln>
                        <a:solidFill>
                          <a:srgbClr val="FFFF00"/>
                        </a:solidFill>
                        <a:effectLst/>
                        <a:latin typeface="Arial" panose="020B0604020202020204" pitchFamily="34" charset="0"/>
                        <a:ea typeface="MS PGothic" pitchFamily="34"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2F2F47"/>
                        </a:gs>
                        <a:gs pos="100000">
                          <a:srgbClr val="666699"/>
                        </a:gs>
                      </a:gsLst>
                      <a:lin ang="5400000" scaled="1"/>
                    </a:gradFill>
                  </a:tcPr>
                </a:tc>
                <a:tc>
                  <a:txBody>
                    <a:bodyPr/>
                    <a:lstStyle>
                      <a:lvl1pPr eaLnBrk="0" hangingPunct="0">
                        <a:spcBef>
                          <a:spcPct val="20000"/>
                        </a:spcBef>
                        <a:buClr>
                          <a:schemeClr val="hlink"/>
                        </a:buClr>
                        <a:buSzPct val="60000"/>
                        <a:buFont typeface="Wingdings" panose="05000000000000000000" pitchFamily="2" charset="2"/>
                        <a:tabLst>
                          <a:tab pos="457200" algn="l"/>
                        </a:tabLst>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tabLst>
                          <a:tab pos="457200" algn="l"/>
                        </a:tabLst>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tabLst>
                          <a:tab pos="457200" algn="l"/>
                        </a:tabLst>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tabLst>
                          <a:tab pos="457200" algn="l"/>
                        </a:tabLst>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457200" algn="l"/>
                        </a:tabLst>
                      </a:pPr>
                      <a:r>
                        <a:rPr kumimoji="0" lang="en-GB" altLang="it-IT" sz="2000" b="0" i="0" u="none" strike="noStrike" cap="none" normalizeH="0" baseline="0" dirty="0" err="1">
                          <a:ln>
                            <a:noFill/>
                          </a:ln>
                          <a:solidFill>
                            <a:schemeClr val="tx1"/>
                          </a:solidFill>
                          <a:effectLst/>
                          <a:latin typeface="Times New Roman" panose="02020603050405020304" pitchFamily="18" charset="0"/>
                          <a:ea typeface="MS PGothic" pitchFamily="34" charset="-128"/>
                        </a:rPr>
                        <a:t>Atherogenic</a:t>
                      </a:r>
                      <a:r>
                        <a:rPr kumimoji="0" lang="en-GB"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 hyperlipidaemia is frequently associated with NAFLD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457200" algn="l"/>
                        </a:tabLst>
                      </a:pPr>
                      <a:endParaRPr kumimoji="0" lang="it-IT"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r>
                        <a:rPr kumimoji="0" lang="en-GB"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Treatment of dyslipidaemia plays a critical role in the overall management of NAFLD</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endParaRPr kumimoji="0" lang="it-IT"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r>
                        <a:rPr kumimoji="0" lang="en-GB"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The risk for serious liver injury from statins is quite rare and patients with NAFLD and hyperlipidaemia  are not at increased risk for statin hepatotoxicity. </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endParaRPr kumimoji="0" lang="it-IT"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pPr>
                      <a:r>
                        <a:rPr kumimoji="0" lang="en-GB" altLang="it-IT" sz="2000" b="0" i="0" u="sng" strike="noStrike" cap="none" normalizeH="0" baseline="0" dirty="0">
                          <a:ln>
                            <a:noFill/>
                          </a:ln>
                          <a:solidFill>
                            <a:schemeClr val="tx1"/>
                          </a:solidFill>
                          <a:effectLst/>
                          <a:latin typeface="Times New Roman" panose="02020603050405020304" pitchFamily="18" charset="0"/>
                          <a:ea typeface="MS PGothic" pitchFamily="34" charset="-128"/>
                        </a:rPr>
                        <a:t>Previous recommendations advising against the use of statins in patients with dyslipidaemia and NAFLD are not evidence-based and should be reviewed</a:t>
                      </a:r>
                      <a:endParaRPr kumimoji="0" lang="it-IT" altLang="it-IT" sz="2000" b="0" i="0" u="sng" strike="noStrike" cap="none" normalizeH="0" baseline="0" dirty="0">
                        <a:ln>
                          <a:noFill/>
                        </a:ln>
                        <a:solidFill>
                          <a:schemeClr val="tx1"/>
                        </a:solidFill>
                        <a:effectLst/>
                        <a:latin typeface="Times New Roman" panose="02020603050405020304" pitchFamily="18" charset="0"/>
                        <a:ea typeface="MS PGothic" pitchFamily="34"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2F2F47"/>
                        </a:gs>
                        <a:gs pos="100000">
                          <a:srgbClr val="666699"/>
                        </a:gs>
                      </a:gsLst>
                      <a:lin ang="5400000" scaled="1"/>
                    </a:gradFill>
                  </a:tcPr>
                </a:tc>
                <a:extLst>
                  <a:ext uri="{0D108BD9-81ED-4DB2-BD59-A6C34878D82A}">
                    <a16:rowId xmlns:a16="http://schemas.microsoft.com/office/drawing/2014/main" val="10000"/>
                  </a:ext>
                </a:extLst>
              </a:tr>
            </a:tbl>
          </a:graphicData>
        </a:graphic>
      </p:graphicFrame>
      <p:sp>
        <p:nvSpPr>
          <p:cNvPr id="57365" name="Text Box 21"/>
          <p:cNvSpPr txBox="1">
            <a:spLocks noChangeArrowheads="1"/>
          </p:cNvSpPr>
          <p:nvPr/>
        </p:nvSpPr>
        <p:spPr bwMode="auto">
          <a:xfrm>
            <a:off x="3203575" y="322263"/>
            <a:ext cx="2808288" cy="523220"/>
          </a:xfrm>
          <a:prstGeom prst="rect">
            <a:avLst/>
          </a:prstGeom>
          <a:noFill/>
          <a:ln w="9525">
            <a:noFill/>
            <a:miter lim="800000"/>
            <a:headEnd/>
            <a:tailEnd/>
          </a:ln>
          <a:effectLst/>
        </p:spPr>
        <p:txBody>
          <a:bodyPr>
            <a:spAutoFit/>
          </a:bodyPr>
          <a:lstStyle>
            <a:lvl1pPr eaLnBrk="0" hangingPunct="0">
              <a:defRPr sz="2400">
                <a:solidFill>
                  <a:schemeClr val="tx1"/>
                </a:solidFill>
                <a:latin typeface="Verdana" panose="020B0604030504040204" pitchFamily="34" charset="0"/>
                <a:ea typeface="MS PGothic" pitchFamily="34" charset="-128"/>
              </a:defRPr>
            </a:lvl1pPr>
            <a:lvl2pPr marL="742950" indent="-285750" eaLnBrk="0" hangingPunct="0">
              <a:defRPr sz="2400">
                <a:solidFill>
                  <a:schemeClr val="tx1"/>
                </a:solidFill>
                <a:latin typeface="Verdana" panose="020B0604030504040204" pitchFamily="34" charset="0"/>
                <a:ea typeface="MS PGothic" pitchFamily="34" charset="-128"/>
              </a:defRPr>
            </a:lvl2pPr>
            <a:lvl3pPr marL="1143000" indent="-228600" eaLnBrk="0" hangingPunct="0">
              <a:defRPr sz="2400">
                <a:solidFill>
                  <a:schemeClr val="tx1"/>
                </a:solidFill>
                <a:latin typeface="Verdana" panose="020B0604030504040204" pitchFamily="34" charset="0"/>
                <a:ea typeface="MS PGothic" pitchFamily="34" charset="-128"/>
              </a:defRPr>
            </a:lvl3pPr>
            <a:lvl4pPr marL="1600200" indent="-228600" eaLnBrk="0" hangingPunct="0">
              <a:defRPr sz="2400">
                <a:solidFill>
                  <a:schemeClr val="tx1"/>
                </a:solidFill>
                <a:latin typeface="Verdana" panose="020B0604030504040204" pitchFamily="34" charset="0"/>
                <a:ea typeface="MS PGothic" pitchFamily="34" charset="-128"/>
              </a:defRPr>
            </a:lvl4pPr>
            <a:lvl5pPr marL="2057400" indent="-228600" eaLnBrk="0" hangingPunct="0">
              <a:defRPr sz="2400">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9pPr>
          </a:lstStyle>
          <a:p>
            <a:pPr algn="ctr" eaLnBrk="1" fontAlgn="base" hangingPunct="1">
              <a:spcBef>
                <a:spcPct val="50000"/>
              </a:spcBef>
              <a:spcAft>
                <a:spcPct val="0"/>
              </a:spcAft>
              <a:defRPr/>
            </a:pPr>
            <a:r>
              <a:rPr lang="it-IT" altLang="it-IT" sz="2800" dirty="0">
                <a:solidFill>
                  <a:srgbClr val="FFFFFF"/>
                </a:solidFill>
                <a:effectLst>
                  <a:outerShdw blurRad="38100" dist="38100" dir="2700000" algn="tl">
                    <a:srgbClr val="000000"/>
                  </a:outerShdw>
                </a:effectLst>
              </a:rPr>
              <a:t>STATINS</a:t>
            </a:r>
          </a:p>
        </p:txBody>
      </p:sp>
      <p:sp>
        <p:nvSpPr>
          <p:cNvPr id="2" name="CasellaDiTesto 1"/>
          <p:cNvSpPr txBox="1"/>
          <p:nvPr/>
        </p:nvSpPr>
        <p:spPr>
          <a:xfrm>
            <a:off x="755576" y="5805264"/>
            <a:ext cx="7848600" cy="769441"/>
          </a:xfrm>
          <a:prstGeom prst="rect">
            <a:avLst/>
          </a:prstGeom>
          <a:solidFill>
            <a:schemeClr val="accent3">
              <a:lumMod val="50000"/>
            </a:schemeClr>
          </a:solidFill>
        </p:spPr>
        <p:txBody>
          <a:bodyPr wrap="square" rtlCol="0">
            <a:spAutoFit/>
          </a:bodyPr>
          <a:lstStyle/>
          <a:p>
            <a:r>
              <a:rPr lang="en-US" sz="1100" dirty="0">
                <a:solidFill>
                  <a:srgbClr val="FFFFFF"/>
                </a:solidFill>
              </a:rPr>
              <a:t>Del Ben M et al. Under-prescription of statins in patients with non-alcoholic fatty </a:t>
            </a:r>
            <a:r>
              <a:rPr lang="it-IT" sz="1100" dirty="0" err="1">
                <a:solidFill>
                  <a:srgbClr val="FFFFFF"/>
                </a:solidFill>
              </a:rPr>
              <a:t>liver</a:t>
            </a:r>
            <a:r>
              <a:rPr lang="it-IT" sz="1100" dirty="0">
                <a:solidFill>
                  <a:srgbClr val="FFFFFF"/>
                </a:solidFill>
              </a:rPr>
              <a:t> </a:t>
            </a:r>
            <a:r>
              <a:rPr lang="it-IT" sz="1100" dirty="0" err="1">
                <a:solidFill>
                  <a:srgbClr val="FFFFFF"/>
                </a:solidFill>
              </a:rPr>
              <a:t>disease</a:t>
            </a:r>
            <a:r>
              <a:rPr lang="it-IT" sz="1100" dirty="0">
                <a:solidFill>
                  <a:srgbClr val="FFFFFF"/>
                </a:solidFill>
              </a:rPr>
              <a:t>. </a:t>
            </a:r>
            <a:r>
              <a:rPr lang="it-IT" sz="1100" dirty="0" err="1">
                <a:solidFill>
                  <a:srgbClr val="FFFFFF"/>
                </a:solidFill>
              </a:rPr>
              <a:t>Nutrition</a:t>
            </a:r>
            <a:r>
              <a:rPr lang="it-IT" sz="1100" dirty="0">
                <a:solidFill>
                  <a:srgbClr val="FFFFFF"/>
                </a:solidFill>
              </a:rPr>
              <a:t>, </a:t>
            </a:r>
            <a:r>
              <a:rPr lang="it-IT" sz="1100" dirty="0" err="1">
                <a:solidFill>
                  <a:srgbClr val="FFFFFF"/>
                </a:solidFill>
              </a:rPr>
              <a:t>Metabolism</a:t>
            </a:r>
            <a:r>
              <a:rPr lang="it-IT" sz="1100" dirty="0">
                <a:solidFill>
                  <a:srgbClr val="FFFFFF"/>
                </a:solidFill>
              </a:rPr>
              <a:t> &amp; </a:t>
            </a:r>
            <a:r>
              <a:rPr lang="it-IT" sz="1100" dirty="0" err="1">
                <a:solidFill>
                  <a:srgbClr val="FFFFFF"/>
                </a:solidFill>
              </a:rPr>
              <a:t>Cardiovascular</a:t>
            </a:r>
            <a:r>
              <a:rPr lang="it-IT" sz="1100" dirty="0">
                <a:solidFill>
                  <a:srgbClr val="FFFFFF"/>
                </a:solidFill>
              </a:rPr>
              <a:t> </a:t>
            </a:r>
            <a:r>
              <a:rPr lang="it-IT" sz="1100" dirty="0" err="1">
                <a:solidFill>
                  <a:srgbClr val="FFFFFF"/>
                </a:solidFill>
              </a:rPr>
              <a:t>Diseases</a:t>
            </a:r>
            <a:r>
              <a:rPr lang="it-IT" sz="1100" dirty="0">
                <a:solidFill>
                  <a:srgbClr val="FFFFFF"/>
                </a:solidFill>
              </a:rPr>
              <a:t> (2017) 27, 161-167</a:t>
            </a:r>
          </a:p>
          <a:p>
            <a:r>
              <a:rPr lang="en-US" sz="1100" dirty="0" err="1">
                <a:solidFill>
                  <a:srgbClr val="FFFFFF"/>
                </a:solidFill>
              </a:rPr>
              <a:t>Pastori</a:t>
            </a:r>
            <a:r>
              <a:rPr lang="en-US" sz="1100" dirty="0">
                <a:solidFill>
                  <a:srgbClr val="FFFFFF"/>
                </a:solidFill>
              </a:rPr>
              <a:t> D, </a:t>
            </a:r>
            <a:r>
              <a:rPr lang="en-US" sz="1100" dirty="0" err="1">
                <a:solidFill>
                  <a:srgbClr val="FFFFFF"/>
                </a:solidFill>
              </a:rPr>
              <a:t>Polimeni</a:t>
            </a:r>
            <a:r>
              <a:rPr lang="en-US" sz="1100" dirty="0">
                <a:solidFill>
                  <a:srgbClr val="FFFFFF"/>
                </a:solidFill>
              </a:rPr>
              <a:t> L, </a:t>
            </a:r>
            <a:r>
              <a:rPr lang="en-US" sz="1100" dirty="0" err="1">
                <a:solidFill>
                  <a:srgbClr val="FFFFFF"/>
                </a:solidFill>
              </a:rPr>
              <a:t>Baratta</a:t>
            </a:r>
            <a:r>
              <a:rPr lang="en-US" sz="1100" dirty="0">
                <a:solidFill>
                  <a:srgbClr val="FFFFFF"/>
                </a:solidFill>
              </a:rPr>
              <a:t> F, </a:t>
            </a:r>
            <a:r>
              <a:rPr lang="en-US" sz="1100" dirty="0" err="1">
                <a:solidFill>
                  <a:srgbClr val="FFFFFF"/>
                </a:solidFill>
              </a:rPr>
              <a:t>Pani</a:t>
            </a:r>
            <a:r>
              <a:rPr lang="en-US" sz="1100" dirty="0">
                <a:solidFill>
                  <a:srgbClr val="FFFFFF"/>
                </a:solidFill>
              </a:rPr>
              <a:t> A, Del Ben M, </a:t>
            </a:r>
            <a:r>
              <a:rPr lang="en-US" sz="1100" dirty="0" err="1">
                <a:solidFill>
                  <a:srgbClr val="FFFFFF"/>
                </a:solidFill>
              </a:rPr>
              <a:t>Anglico</a:t>
            </a:r>
            <a:r>
              <a:rPr lang="en-US" sz="1100" dirty="0">
                <a:solidFill>
                  <a:srgbClr val="FFFFFF"/>
                </a:solidFill>
              </a:rPr>
              <a:t> F. The efficacy and safety of statins for the treatment of non-alcoholic fatty liver disease. Dig Liver Dis (2014), doi.org/10.1016/j.dld.2014.07.170</a:t>
            </a:r>
            <a:endParaRPr lang="it-IT" sz="1100" dirty="0">
              <a:solidFill>
                <a:srgbClr val="FFFFFF"/>
              </a:solidFill>
            </a:endParaRPr>
          </a:p>
        </p:txBody>
      </p:sp>
    </p:spTree>
    <p:extLst>
      <p:ext uri="{BB962C8B-B14F-4D97-AF65-F5344CB8AC3E}">
        <p14:creationId xmlns:p14="http://schemas.microsoft.com/office/powerpoint/2010/main" val="3312199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7364" name="Group 20"/>
          <p:cNvGraphicFramePr>
            <a:graphicFrameLocks noGrp="1"/>
          </p:cNvGraphicFramePr>
          <p:nvPr>
            <p:extLst>
              <p:ext uri="{D42A27DB-BD31-4B8C-83A1-F6EECF244321}">
                <p14:modId xmlns:p14="http://schemas.microsoft.com/office/powerpoint/2010/main" val="1545082166"/>
              </p:ext>
            </p:extLst>
          </p:nvPr>
        </p:nvGraphicFramePr>
        <p:xfrm>
          <a:off x="755576" y="1052736"/>
          <a:ext cx="7848600" cy="4664075"/>
        </p:xfrm>
        <a:graphic>
          <a:graphicData uri="http://schemas.openxmlformats.org/drawingml/2006/table">
            <a:tbl>
              <a:tblPr/>
              <a:tblGrid>
                <a:gridCol w="2932113">
                  <a:extLst>
                    <a:ext uri="{9D8B030D-6E8A-4147-A177-3AD203B41FA5}">
                      <a16:colId xmlns:a16="http://schemas.microsoft.com/office/drawing/2014/main" val="20000"/>
                    </a:ext>
                  </a:extLst>
                </a:gridCol>
                <a:gridCol w="4916487">
                  <a:extLst>
                    <a:ext uri="{9D8B030D-6E8A-4147-A177-3AD203B41FA5}">
                      <a16:colId xmlns:a16="http://schemas.microsoft.com/office/drawing/2014/main" val="20001"/>
                    </a:ext>
                  </a:extLst>
                </a:gridCol>
              </a:tblGrid>
              <a:tr h="46640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2000" b="0" i="0" u="sng" strike="noStrike" cap="none" normalizeH="0" baseline="0" dirty="0">
                          <a:ln>
                            <a:noFill/>
                          </a:ln>
                          <a:solidFill>
                            <a:srgbClr val="FFFF00"/>
                          </a:solidFill>
                          <a:effectLst/>
                          <a:latin typeface="Times New Roman" panose="02020603050405020304" pitchFamily="18" charset="0"/>
                          <a:ea typeface="MS PGothic" pitchFamily="34" charset="-128"/>
                        </a:rPr>
                        <a:t>Long-term statin treatment and liver toxicity</a:t>
                      </a:r>
                      <a:endParaRPr kumimoji="0" lang="en-GB" altLang="it-IT" sz="2000" b="0" i="0" u="none" strike="noStrike" cap="none" normalizeH="0" baseline="0" dirty="0">
                        <a:ln>
                          <a:noFill/>
                        </a:ln>
                        <a:solidFill>
                          <a:srgbClr val="FFFF00"/>
                        </a:solidFill>
                        <a:effectLst/>
                        <a:latin typeface="Arial" panose="020B0604020202020204" pitchFamily="34" charset="0"/>
                        <a:ea typeface="MS PGothic" pitchFamily="34"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2F2F47"/>
                        </a:gs>
                        <a:gs pos="100000">
                          <a:srgbClr val="666699"/>
                        </a:gs>
                      </a:gsLst>
                      <a:lin ang="5400000" scaled="1"/>
                    </a:gradFill>
                  </a:tcPr>
                </a:tc>
                <a:tc>
                  <a:txBody>
                    <a:bodyPr/>
                    <a:lstStyle>
                      <a:lvl1pPr eaLnBrk="0" hangingPunct="0">
                        <a:spcBef>
                          <a:spcPct val="20000"/>
                        </a:spcBef>
                        <a:buClr>
                          <a:schemeClr val="hlink"/>
                        </a:buClr>
                        <a:buSzPct val="60000"/>
                        <a:buFont typeface="Wingdings" panose="05000000000000000000" pitchFamily="2" charset="2"/>
                        <a:tabLst>
                          <a:tab pos="457200" algn="l"/>
                        </a:tabLst>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tabLst>
                          <a:tab pos="457200" algn="l"/>
                        </a:tabLst>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tabLst>
                          <a:tab pos="457200" algn="l"/>
                        </a:tabLst>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tabLst>
                          <a:tab pos="457200" algn="l"/>
                        </a:tabLst>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tab pos="457200" algn="l"/>
                        </a:tabLst>
                      </a:pPr>
                      <a:endParaRPr kumimoji="0" lang="it-IT"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GB"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Treatment of dyslipidaemia plays a critical role in the overall management of NAFLD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en-GB"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lang="en-US" sz="2000" b="0" i="0" u="none" strike="noStrike" baseline="0" dirty="0">
                          <a:solidFill>
                            <a:schemeClr val="tx1"/>
                          </a:solidFill>
                          <a:latin typeface="Times New Roman" panose="02020603050405020304" pitchFamily="18" charset="0"/>
                          <a:cs typeface="Times New Roman" panose="02020603050405020304" pitchFamily="18" charset="0"/>
                        </a:rPr>
                        <a:t>Discourage routine liver biochemistry monitoring in asymptomatic individuals</a:t>
                      </a:r>
                      <a:r>
                        <a:rPr lang="en-US" sz="700" b="0" i="0" u="none" strike="noStrike" baseline="0" dirty="0">
                          <a:solidFill>
                            <a:schemeClr val="tx1"/>
                          </a:solidFill>
                          <a:latin typeface="PGNLJ B+ Gulliver RM"/>
                        </a:rPr>
                        <a:t>. </a:t>
                      </a:r>
                      <a:r>
                        <a:rPr lang="it-IT" sz="800" b="0" i="0" u="none" strike="noStrike" baseline="0" dirty="0">
                          <a:solidFill>
                            <a:schemeClr val="tx1"/>
                          </a:solidFill>
                          <a:latin typeface="PGNLJ B+ Gulliver RM"/>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it-IT"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lang="en-US" sz="2000" b="0" i="0" u="none" strike="noStrike" baseline="0" dirty="0">
                          <a:solidFill>
                            <a:schemeClr val="tx1"/>
                          </a:solidFill>
                          <a:latin typeface="Times New Roman" panose="02020603050405020304" pitchFamily="18" charset="0"/>
                          <a:cs typeface="Times New Roman" panose="02020603050405020304" pitchFamily="18" charset="0"/>
                        </a:rPr>
                        <a:t>If ALT &lt; 3xULN, continue therapy and re-check liver enzymes annually. </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tab pos="457200" algn="l"/>
                        </a:tabLst>
                      </a:pPr>
                      <a:endParaRPr lang="en-US" sz="2000" b="0" i="0" u="none" strike="noStrike" baseline="0" dirty="0">
                        <a:solidFill>
                          <a:schemeClr val="tx1"/>
                        </a:solidFill>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lang="en-US" sz="2000" b="0" i="0" u="none" strike="noStrike" baseline="0" dirty="0">
                          <a:solidFill>
                            <a:schemeClr val="tx1"/>
                          </a:solidFill>
                          <a:latin typeface="Times New Roman" panose="02020603050405020304" pitchFamily="18" charset="0"/>
                          <a:cs typeface="Times New Roman" panose="02020603050405020304" pitchFamily="18" charset="0"/>
                        </a:rPr>
                        <a:t>If values rise ≥ 3xULN, stop statin or reduce dose and re-check within 4–6 weeks. </a:t>
                      </a:r>
                      <a:endParaRPr kumimoji="0" lang="it-IT" altLang="it-IT" sz="2000" b="0" i="0" u="sng" strike="noStrike" cap="none" normalizeH="0" baseline="0" dirty="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2F2F47"/>
                        </a:gs>
                        <a:gs pos="100000">
                          <a:srgbClr val="666699"/>
                        </a:gs>
                      </a:gsLst>
                      <a:lin ang="5400000" scaled="1"/>
                    </a:gradFill>
                  </a:tcPr>
                </a:tc>
                <a:extLst>
                  <a:ext uri="{0D108BD9-81ED-4DB2-BD59-A6C34878D82A}">
                    <a16:rowId xmlns:a16="http://schemas.microsoft.com/office/drawing/2014/main" val="10000"/>
                  </a:ext>
                </a:extLst>
              </a:tr>
            </a:tbl>
          </a:graphicData>
        </a:graphic>
      </p:graphicFrame>
      <p:sp>
        <p:nvSpPr>
          <p:cNvPr id="57365" name="Text Box 21"/>
          <p:cNvSpPr txBox="1">
            <a:spLocks noChangeArrowheads="1"/>
          </p:cNvSpPr>
          <p:nvPr/>
        </p:nvSpPr>
        <p:spPr bwMode="auto">
          <a:xfrm>
            <a:off x="3203575" y="322263"/>
            <a:ext cx="2808288" cy="523220"/>
          </a:xfrm>
          <a:prstGeom prst="rect">
            <a:avLst/>
          </a:prstGeom>
          <a:noFill/>
          <a:ln w="9525">
            <a:noFill/>
            <a:miter lim="800000"/>
            <a:headEnd/>
            <a:tailEnd/>
          </a:ln>
          <a:effectLst/>
        </p:spPr>
        <p:txBody>
          <a:bodyPr>
            <a:spAutoFit/>
          </a:bodyPr>
          <a:lstStyle>
            <a:lvl1pPr eaLnBrk="0" hangingPunct="0">
              <a:defRPr sz="2400">
                <a:solidFill>
                  <a:schemeClr val="tx1"/>
                </a:solidFill>
                <a:latin typeface="Verdana" panose="020B0604030504040204" pitchFamily="34" charset="0"/>
                <a:ea typeface="MS PGothic" pitchFamily="34" charset="-128"/>
              </a:defRPr>
            </a:lvl1pPr>
            <a:lvl2pPr marL="742950" indent="-285750" eaLnBrk="0" hangingPunct="0">
              <a:defRPr sz="2400">
                <a:solidFill>
                  <a:schemeClr val="tx1"/>
                </a:solidFill>
                <a:latin typeface="Verdana" panose="020B0604030504040204" pitchFamily="34" charset="0"/>
                <a:ea typeface="MS PGothic" pitchFamily="34" charset="-128"/>
              </a:defRPr>
            </a:lvl2pPr>
            <a:lvl3pPr marL="1143000" indent="-228600" eaLnBrk="0" hangingPunct="0">
              <a:defRPr sz="2400">
                <a:solidFill>
                  <a:schemeClr val="tx1"/>
                </a:solidFill>
                <a:latin typeface="Verdana" panose="020B0604030504040204" pitchFamily="34" charset="0"/>
                <a:ea typeface="MS PGothic" pitchFamily="34" charset="-128"/>
              </a:defRPr>
            </a:lvl3pPr>
            <a:lvl4pPr marL="1600200" indent="-228600" eaLnBrk="0" hangingPunct="0">
              <a:defRPr sz="2400">
                <a:solidFill>
                  <a:schemeClr val="tx1"/>
                </a:solidFill>
                <a:latin typeface="Verdana" panose="020B0604030504040204" pitchFamily="34" charset="0"/>
                <a:ea typeface="MS PGothic" pitchFamily="34" charset="-128"/>
              </a:defRPr>
            </a:lvl4pPr>
            <a:lvl5pPr marL="2057400" indent="-228600" eaLnBrk="0" hangingPunct="0">
              <a:defRPr sz="2400">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anose="020B0604030504040204" pitchFamily="34" charset="0"/>
                <a:ea typeface="MS PGothic" pitchFamily="34" charset="-128"/>
                <a:cs typeface="Arial"/>
              </a:rPr>
              <a:t>STATINS</a:t>
            </a:r>
          </a:p>
        </p:txBody>
      </p:sp>
      <p:sp>
        <p:nvSpPr>
          <p:cNvPr id="6" name="CasellaDiTesto 5"/>
          <p:cNvSpPr txBox="1"/>
          <p:nvPr/>
        </p:nvSpPr>
        <p:spPr>
          <a:xfrm>
            <a:off x="755576" y="5805264"/>
            <a:ext cx="7848600" cy="769441"/>
          </a:xfrm>
          <a:prstGeom prst="rect">
            <a:avLst/>
          </a:prstGeom>
          <a:solidFill>
            <a:schemeClr val="accent3">
              <a:lumMod val="50000"/>
            </a:schemeClr>
          </a:solidFill>
        </p:spPr>
        <p:txBody>
          <a:bodyPr wrap="square" rtlCol="0">
            <a:spAutoFit/>
          </a:bodyPr>
          <a:lstStyle/>
          <a:p>
            <a:r>
              <a:rPr lang="en-US" sz="1100" dirty="0">
                <a:solidFill>
                  <a:srgbClr val="FFFFFF"/>
                </a:solidFill>
              </a:rPr>
              <a:t>Del Ben M et al. Under-prescription of statins in patients with non-alcoholic fatty </a:t>
            </a:r>
            <a:r>
              <a:rPr lang="it-IT" sz="1100" dirty="0" err="1">
                <a:solidFill>
                  <a:srgbClr val="FFFFFF"/>
                </a:solidFill>
              </a:rPr>
              <a:t>liver</a:t>
            </a:r>
            <a:r>
              <a:rPr lang="it-IT" sz="1100" dirty="0">
                <a:solidFill>
                  <a:srgbClr val="FFFFFF"/>
                </a:solidFill>
              </a:rPr>
              <a:t> </a:t>
            </a:r>
            <a:r>
              <a:rPr lang="it-IT" sz="1100" dirty="0" err="1">
                <a:solidFill>
                  <a:srgbClr val="FFFFFF"/>
                </a:solidFill>
              </a:rPr>
              <a:t>disease</a:t>
            </a:r>
            <a:r>
              <a:rPr lang="it-IT" sz="1100" dirty="0">
                <a:solidFill>
                  <a:srgbClr val="FFFFFF"/>
                </a:solidFill>
              </a:rPr>
              <a:t>. </a:t>
            </a:r>
            <a:r>
              <a:rPr lang="it-IT" sz="1100" dirty="0" err="1">
                <a:solidFill>
                  <a:srgbClr val="FFFFFF"/>
                </a:solidFill>
              </a:rPr>
              <a:t>Nutrition</a:t>
            </a:r>
            <a:r>
              <a:rPr lang="it-IT" sz="1100" dirty="0">
                <a:solidFill>
                  <a:srgbClr val="FFFFFF"/>
                </a:solidFill>
              </a:rPr>
              <a:t>, </a:t>
            </a:r>
            <a:r>
              <a:rPr lang="it-IT" sz="1100" dirty="0" err="1">
                <a:solidFill>
                  <a:srgbClr val="FFFFFF"/>
                </a:solidFill>
              </a:rPr>
              <a:t>Metabolism</a:t>
            </a:r>
            <a:r>
              <a:rPr lang="it-IT" sz="1100" dirty="0">
                <a:solidFill>
                  <a:srgbClr val="FFFFFF"/>
                </a:solidFill>
              </a:rPr>
              <a:t> &amp; </a:t>
            </a:r>
            <a:r>
              <a:rPr lang="it-IT" sz="1100" dirty="0" err="1">
                <a:solidFill>
                  <a:srgbClr val="FFFFFF"/>
                </a:solidFill>
              </a:rPr>
              <a:t>Cardiovascular</a:t>
            </a:r>
            <a:r>
              <a:rPr lang="it-IT" sz="1100" dirty="0">
                <a:solidFill>
                  <a:srgbClr val="FFFFFF"/>
                </a:solidFill>
              </a:rPr>
              <a:t> </a:t>
            </a:r>
            <a:r>
              <a:rPr lang="it-IT" sz="1100" dirty="0" err="1">
                <a:solidFill>
                  <a:srgbClr val="FFFFFF"/>
                </a:solidFill>
              </a:rPr>
              <a:t>Diseases</a:t>
            </a:r>
            <a:r>
              <a:rPr lang="it-IT" sz="1100" dirty="0">
                <a:solidFill>
                  <a:srgbClr val="FFFFFF"/>
                </a:solidFill>
              </a:rPr>
              <a:t> (2017) 27, 161-167</a:t>
            </a:r>
          </a:p>
          <a:p>
            <a:r>
              <a:rPr lang="en-US" sz="1100" dirty="0" err="1">
                <a:solidFill>
                  <a:srgbClr val="FFFFFF"/>
                </a:solidFill>
              </a:rPr>
              <a:t>Pastori</a:t>
            </a:r>
            <a:r>
              <a:rPr lang="en-US" sz="1100" dirty="0">
                <a:solidFill>
                  <a:srgbClr val="FFFFFF"/>
                </a:solidFill>
              </a:rPr>
              <a:t> D, </a:t>
            </a:r>
            <a:r>
              <a:rPr lang="en-US" sz="1100" dirty="0" err="1">
                <a:solidFill>
                  <a:srgbClr val="FFFFFF"/>
                </a:solidFill>
              </a:rPr>
              <a:t>Polimeni</a:t>
            </a:r>
            <a:r>
              <a:rPr lang="en-US" sz="1100" dirty="0">
                <a:solidFill>
                  <a:srgbClr val="FFFFFF"/>
                </a:solidFill>
              </a:rPr>
              <a:t> L, </a:t>
            </a:r>
            <a:r>
              <a:rPr lang="en-US" sz="1100" dirty="0" err="1">
                <a:solidFill>
                  <a:srgbClr val="FFFFFF"/>
                </a:solidFill>
              </a:rPr>
              <a:t>Baratta</a:t>
            </a:r>
            <a:r>
              <a:rPr lang="en-US" sz="1100" dirty="0">
                <a:solidFill>
                  <a:srgbClr val="FFFFFF"/>
                </a:solidFill>
              </a:rPr>
              <a:t> F, </a:t>
            </a:r>
            <a:r>
              <a:rPr lang="en-US" sz="1100" dirty="0" err="1">
                <a:solidFill>
                  <a:srgbClr val="FFFFFF"/>
                </a:solidFill>
              </a:rPr>
              <a:t>Pani</a:t>
            </a:r>
            <a:r>
              <a:rPr lang="en-US" sz="1100" dirty="0">
                <a:solidFill>
                  <a:srgbClr val="FFFFFF"/>
                </a:solidFill>
              </a:rPr>
              <a:t> A, Del Ben M, </a:t>
            </a:r>
            <a:r>
              <a:rPr lang="en-US" sz="1100" dirty="0" err="1">
                <a:solidFill>
                  <a:srgbClr val="FFFFFF"/>
                </a:solidFill>
              </a:rPr>
              <a:t>Anglico</a:t>
            </a:r>
            <a:r>
              <a:rPr lang="en-US" sz="1100" dirty="0">
                <a:solidFill>
                  <a:srgbClr val="FFFFFF"/>
                </a:solidFill>
              </a:rPr>
              <a:t> F. The efficacy and safety of statins for the treatment of non-alcoholic fatty liver disease. Dig Liver Dis (2014), doi.org/10.1016/j.dld.2014.07.170</a:t>
            </a:r>
            <a:endParaRPr lang="it-IT" sz="1100" dirty="0">
              <a:solidFill>
                <a:srgbClr val="FFFFFF"/>
              </a:solidFill>
            </a:endParaRPr>
          </a:p>
        </p:txBody>
      </p:sp>
    </p:spTree>
    <p:extLst>
      <p:ext uri="{BB962C8B-B14F-4D97-AF65-F5344CB8AC3E}">
        <p14:creationId xmlns:p14="http://schemas.microsoft.com/office/powerpoint/2010/main" val="1429288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7364" name="Group 20"/>
          <p:cNvGraphicFramePr>
            <a:graphicFrameLocks noGrp="1"/>
          </p:cNvGraphicFramePr>
          <p:nvPr>
            <p:extLst>
              <p:ext uri="{D42A27DB-BD31-4B8C-83A1-F6EECF244321}">
                <p14:modId xmlns:p14="http://schemas.microsoft.com/office/powerpoint/2010/main" val="373817443"/>
              </p:ext>
            </p:extLst>
          </p:nvPr>
        </p:nvGraphicFramePr>
        <p:xfrm>
          <a:off x="755576" y="980728"/>
          <a:ext cx="7848600" cy="4664075"/>
        </p:xfrm>
        <a:graphic>
          <a:graphicData uri="http://schemas.openxmlformats.org/drawingml/2006/table">
            <a:tbl>
              <a:tblPr/>
              <a:tblGrid>
                <a:gridCol w="2932113">
                  <a:extLst>
                    <a:ext uri="{9D8B030D-6E8A-4147-A177-3AD203B41FA5}">
                      <a16:colId xmlns:a16="http://schemas.microsoft.com/office/drawing/2014/main" val="20000"/>
                    </a:ext>
                  </a:extLst>
                </a:gridCol>
                <a:gridCol w="4916487">
                  <a:extLst>
                    <a:ext uri="{9D8B030D-6E8A-4147-A177-3AD203B41FA5}">
                      <a16:colId xmlns:a16="http://schemas.microsoft.com/office/drawing/2014/main" val="20001"/>
                    </a:ext>
                  </a:extLst>
                </a:gridCol>
              </a:tblGrid>
              <a:tr h="46640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2000" b="0" i="0" u="sng" strike="noStrike" cap="none" normalizeH="0" baseline="0" dirty="0">
                          <a:ln>
                            <a:noFill/>
                          </a:ln>
                          <a:solidFill>
                            <a:srgbClr val="FFFF00"/>
                          </a:solidFill>
                          <a:effectLst/>
                          <a:latin typeface="Times New Roman" panose="02020603050405020304" pitchFamily="18" charset="0"/>
                          <a:ea typeface="MS PGothic" pitchFamily="34" charset="-128"/>
                        </a:rPr>
                        <a:t>Safety and efficacy of long-term statin treatment in patients with abnormal liver tests</a:t>
                      </a:r>
                      <a:endParaRPr kumimoji="0" lang="en-GB" altLang="it-IT" sz="2000" b="0" i="0" u="none" strike="noStrike" cap="none" normalizeH="0" baseline="0" dirty="0">
                        <a:ln>
                          <a:noFill/>
                        </a:ln>
                        <a:solidFill>
                          <a:srgbClr val="FFFF00"/>
                        </a:solidFill>
                        <a:effectLst/>
                        <a:latin typeface="Arial" panose="020B0604020202020204" pitchFamily="34" charset="0"/>
                        <a:ea typeface="MS PGothic" pitchFamily="34"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2F2F47"/>
                        </a:gs>
                        <a:gs pos="100000">
                          <a:srgbClr val="666699"/>
                        </a:gs>
                      </a:gsLst>
                      <a:lin ang="5400000" scaled="1"/>
                    </a:gradFill>
                  </a:tcPr>
                </a:tc>
                <a:tc>
                  <a:txBody>
                    <a:bodyPr/>
                    <a:lstStyle>
                      <a:lvl1pPr eaLnBrk="0" hangingPunct="0">
                        <a:spcBef>
                          <a:spcPct val="20000"/>
                        </a:spcBef>
                        <a:buClr>
                          <a:schemeClr val="hlink"/>
                        </a:buClr>
                        <a:buSzPct val="60000"/>
                        <a:buFont typeface="Wingdings" panose="05000000000000000000" pitchFamily="2" charset="2"/>
                        <a:tabLst>
                          <a:tab pos="457200" algn="l"/>
                        </a:tabLst>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tabLst>
                          <a:tab pos="457200" algn="l"/>
                        </a:tabLst>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tabLst>
                          <a:tab pos="457200" algn="l"/>
                        </a:tabLst>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tabLst>
                          <a:tab pos="457200" algn="l"/>
                        </a:tabLst>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tab pos="457200" algn="l"/>
                        </a:tabLst>
                      </a:pPr>
                      <a:endParaRPr kumimoji="0" lang="it-IT"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it-IT" sz="2000" b="0" i="0" u="none" strike="noStrike" cap="none" normalizeH="0" baseline="0" dirty="0" err="1">
                          <a:ln>
                            <a:noFill/>
                          </a:ln>
                          <a:solidFill>
                            <a:schemeClr val="tx1"/>
                          </a:solidFill>
                          <a:effectLst/>
                          <a:latin typeface="Times New Roman" panose="02020603050405020304" pitchFamily="18" charset="0"/>
                          <a:ea typeface="MS PGothic" pitchFamily="34" charset="-128"/>
                        </a:rPr>
                        <a:t>Hepatologists</a:t>
                      </a:r>
                      <a:r>
                        <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 are often consulted to advise referring physicians about the safety of prescribing statins in patients with elevated serum transaminases.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This abnormality is frequently secondary to associated comorbid conditions.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Statin treatment is safe and can improve liver tests</a:t>
                      </a:r>
                      <a:endParaRPr kumimoji="0" lang="it-IT" altLang="it-IT" sz="2000" b="0" i="0" u="sng" strike="noStrike" cap="none" normalizeH="0" baseline="0" dirty="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2F2F47"/>
                        </a:gs>
                        <a:gs pos="100000">
                          <a:srgbClr val="666699"/>
                        </a:gs>
                      </a:gsLst>
                      <a:lin ang="5400000" scaled="1"/>
                    </a:gradFill>
                  </a:tcPr>
                </a:tc>
                <a:extLst>
                  <a:ext uri="{0D108BD9-81ED-4DB2-BD59-A6C34878D82A}">
                    <a16:rowId xmlns:a16="http://schemas.microsoft.com/office/drawing/2014/main" val="10000"/>
                  </a:ext>
                </a:extLst>
              </a:tr>
            </a:tbl>
          </a:graphicData>
        </a:graphic>
      </p:graphicFrame>
      <p:sp>
        <p:nvSpPr>
          <p:cNvPr id="57365" name="Text Box 21"/>
          <p:cNvSpPr txBox="1">
            <a:spLocks noChangeArrowheads="1"/>
          </p:cNvSpPr>
          <p:nvPr/>
        </p:nvSpPr>
        <p:spPr bwMode="auto">
          <a:xfrm>
            <a:off x="3203575" y="322263"/>
            <a:ext cx="2808288" cy="523220"/>
          </a:xfrm>
          <a:prstGeom prst="rect">
            <a:avLst/>
          </a:prstGeom>
          <a:noFill/>
          <a:ln w="9525">
            <a:noFill/>
            <a:miter lim="800000"/>
            <a:headEnd/>
            <a:tailEnd/>
          </a:ln>
          <a:effectLst/>
        </p:spPr>
        <p:txBody>
          <a:bodyPr>
            <a:spAutoFit/>
          </a:bodyPr>
          <a:lstStyle>
            <a:lvl1pPr eaLnBrk="0" hangingPunct="0">
              <a:defRPr sz="2400">
                <a:solidFill>
                  <a:schemeClr val="tx1"/>
                </a:solidFill>
                <a:latin typeface="Verdana" panose="020B0604030504040204" pitchFamily="34" charset="0"/>
                <a:ea typeface="MS PGothic" pitchFamily="34" charset="-128"/>
              </a:defRPr>
            </a:lvl1pPr>
            <a:lvl2pPr marL="742950" indent="-285750" eaLnBrk="0" hangingPunct="0">
              <a:defRPr sz="2400">
                <a:solidFill>
                  <a:schemeClr val="tx1"/>
                </a:solidFill>
                <a:latin typeface="Verdana" panose="020B0604030504040204" pitchFamily="34" charset="0"/>
                <a:ea typeface="MS PGothic" pitchFamily="34" charset="-128"/>
              </a:defRPr>
            </a:lvl2pPr>
            <a:lvl3pPr marL="1143000" indent="-228600" eaLnBrk="0" hangingPunct="0">
              <a:defRPr sz="2400">
                <a:solidFill>
                  <a:schemeClr val="tx1"/>
                </a:solidFill>
                <a:latin typeface="Verdana" panose="020B0604030504040204" pitchFamily="34" charset="0"/>
                <a:ea typeface="MS PGothic" pitchFamily="34" charset="-128"/>
              </a:defRPr>
            </a:lvl3pPr>
            <a:lvl4pPr marL="1600200" indent="-228600" eaLnBrk="0" hangingPunct="0">
              <a:defRPr sz="2400">
                <a:solidFill>
                  <a:schemeClr val="tx1"/>
                </a:solidFill>
                <a:latin typeface="Verdana" panose="020B0604030504040204" pitchFamily="34" charset="0"/>
                <a:ea typeface="MS PGothic" pitchFamily="34" charset="-128"/>
              </a:defRPr>
            </a:lvl4pPr>
            <a:lvl5pPr marL="2057400" indent="-228600" eaLnBrk="0" hangingPunct="0">
              <a:defRPr sz="2400">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9pPr>
          </a:lstStyle>
          <a:p>
            <a:pPr algn="ctr" eaLnBrk="1" fontAlgn="base" hangingPunct="1">
              <a:spcBef>
                <a:spcPct val="50000"/>
              </a:spcBef>
              <a:spcAft>
                <a:spcPct val="0"/>
              </a:spcAft>
              <a:defRPr/>
            </a:pPr>
            <a:r>
              <a:rPr lang="it-IT" altLang="it-IT" sz="2800" dirty="0">
                <a:solidFill>
                  <a:srgbClr val="FFFFFF"/>
                </a:solidFill>
                <a:effectLst>
                  <a:outerShdw blurRad="38100" dist="38100" dir="2700000" algn="tl">
                    <a:srgbClr val="000000"/>
                  </a:outerShdw>
                </a:effectLst>
              </a:rPr>
              <a:t>STATINS</a:t>
            </a:r>
          </a:p>
        </p:txBody>
      </p:sp>
      <p:sp>
        <p:nvSpPr>
          <p:cNvPr id="5" name="CasellaDiTesto 4"/>
          <p:cNvSpPr txBox="1"/>
          <p:nvPr/>
        </p:nvSpPr>
        <p:spPr>
          <a:xfrm>
            <a:off x="755576" y="5805264"/>
            <a:ext cx="7848600" cy="769441"/>
          </a:xfrm>
          <a:prstGeom prst="rect">
            <a:avLst/>
          </a:prstGeom>
          <a:solidFill>
            <a:schemeClr val="accent3">
              <a:lumMod val="50000"/>
            </a:schemeClr>
          </a:solidFill>
        </p:spPr>
        <p:txBody>
          <a:bodyPr wrap="square" rtlCol="0">
            <a:spAutoFit/>
          </a:bodyPr>
          <a:lstStyle/>
          <a:p>
            <a:r>
              <a:rPr lang="en-US" sz="1100" dirty="0">
                <a:solidFill>
                  <a:srgbClr val="FFFFFF"/>
                </a:solidFill>
              </a:rPr>
              <a:t>Del Ben M et al. Under-prescription of statins in patients with non-alcoholic fatty </a:t>
            </a:r>
            <a:r>
              <a:rPr lang="it-IT" sz="1100" dirty="0" err="1">
                <a:solidFill>
                  <a:srgbClr val="FFFFFF"/>
                </a:solidFill>
              </a:rPr>
              <a:t>liver</a:t>
            </a:r>
            <a:r>
              <a:rPr lang="it-IT" sz="1100" dirty="0">
                <a:solidFill>
                  <a:srgbClr val="FFFFFF"/>
                </a:solidFill>
              </a:rPr>
              <a:t> </a:t>
            </a:r>
            <a:r>
              <a:rPr lang="it-IT" sz="1100" dirty="0" err="1">
                <a:solidFill>
                  <a:srgbClr val="FFFFFF"/>
                </a:solidFill>
              </a:rPr>
              <a:t>disease</a:t>
            </a:r>
            <a:r>
              <a:rPr lang="it-IT" sz="1100" dirty="0">
                <a:solidFill>
                  <a:srgbClr val="FFFFFF"/>
                </a:solidFill>
              </a:rPr>
              <a:t>. </a:t>
            </a:r>
            <a:r>
              <a:rPr lang="it-IT" sz="1100" dirty="0" err="1">
                <a:solidFill>
                  <a:srgbClr val="FFFFFF"/>
                </a:solidFill>
              </a:rPr>
              <a:t>Nutrition</a:t>
            </a:r>
            <a:r>
              <a:rPr lang="it-IT" sz="1100" dirty="0">
                <a:solidFill>
                  <a:srgbClr val="FFFFFF"/>
                </a:solidFill>
              </a:rPr>
              <a:t>, </a:t>
            </a:r>
            <a:r>
              <a:rPr lang="it-IT" sz="1100" dirty="0" err="1">
                <a:solidFill>
                  <a:srgbClr val="FFFFFF"/>
                </a:solidFill>
              </a:rPr>
              <a:t>Metabolism</a:t>
            </a:r>
            <a:r>
              <a:rPr lang="it-IT" sz="1100" dirty="0">
                <a:solidFill>
                  <a:srgbClr val="FFFFFF"/>
                </a:solidFill>
              </a:rPr>
              <a:t> &amp; </a:t>
            </a:r>
            <a:r>
              <a:rPr lang="it-IT" sz="1100" dirty="0" err="1">
                <a:solidFill>
                  <a:srgbClr val="FFFFFF"/>
                </a:solidFill>
              </a:rPr>
              <a:t>Cardiovascular</a:t>
            </a:r>
            <a:r>
              <a:rPr lang="it-IT" sz="1100" dirty="0">
                <a:solidFill>
                  <a:srgbClr val="FFFFFF"/>
                </a:solidFill>
              </a:rPr>
              <a:t> </a:t>
            </a:r>
            <a:r>
              <a:rPr lang="it-IT" sz="1100" dirty="0" err="1">
                <a:solidFill>
                  <a:srgbClr val="FFFFFF"/>
                </a:solidFill>
              </a:rPr>
              <a:t>Diseases</a:t>
            </a:r>
            <a:r>
              <a:rPr lang="it-IT" sz="1100" dirty="0">
                <a:solidFill>
                  <a:srgbClr val="FFFFFF"/>
                </a:solidFill>
              </a:rPr>
              <a:t> (2017) 27, 161-167</a:t>
            </a:r>
          </a:p>
          <a:p>
            <a:r>
              <a:rPr lang="en-US" sz="1100" dirty="0" err="1">
                <a:solidFill>
                  <a:srgbClr val="FFFFFF"/>
                </a:solidFill>
              </a:rPr>
              <a:t>Pastori</a:t>
            </a:r>
            <a:r>
              <a:rPr lang="en-US" sz="1100" dirty="0">
                <a:solidFill>
                  <a:srgbClr val="FFFFFF"/>
                </a:solidFill>
              </a:rPr>
              <a:t> D, </a:t>
            </a:r>
            <a:r>
              <a:rPr lang="en-US" sz="1100" dirty="0" err="1">
                <a:solidFill>
                  <a:srgbClr val="FFFFFF"/>
                </a:solidFill>
              </a:rPr>
              <a:t>Polimeni</a:t>
            </a:r>
            <a:r>
              <a:rPr lang="en-US" sz="1100" dirty="0">
                <a:solidFill>
                  <a:srgbClr val="FFFFFF"/>
                </a:solidFill>
              </a:rPr>
              <a:t> L, </a:t>
            </a:r>
            <a:r>
              <a:rPr lang="en-US" sz="1100" dirty="0" err="1">
                <a:solidFill>
                  <a:srgbClr val="FFFFFF"/>
                </a:solidFill>
              </a:rPr>
              <a:t>Baratta</a:t>
            </a:r>
            <a:r>
              <a:rPr lang="en-US" sz="1100" dirty="0">
                <a:solidFill>
                  <a:srgbClr val="FFFFFF"/>
                </a:solidFill>
              </a:rPr>
              <a:t> F, </a:t>
            </a:r>
            <a:r>
              <a:rPr lang="en-US" sz="1100" dirty="0" err="1">
                <a:solidFill>
                  <a:srgbClr val="FFFFFF"/>
                </a:solidFill>
              </a:rPr>
              <a:t>Pani</a:t>
            </a:r>
            <a:r>
              <a:rPr lang="en-US" sz="1100" dirty="0">
                <a:solidFill>
                  <a:srgbClr val="FFFFFF"/>
                </a:solidFill>
              </a:rPr>
              <a:t> A, Del Ben M, </a:t>
            </a:r>
            <a:r>
              <a:rPr lang="en-US" sz="1100" dirty="0" err="1">
                <a:solidFill>
                  <a:srgbClr val="FFFFFF"/>
                </a:solidFill>
              </a:rPr>
              <a:t>Anglico</a:t>
            </a:r>
            <a:r>
              <a:rPr lang="en-US" sz="1100" dirty="0">
                <a:solidFill>
                  <a:srgbClr val="FFFFFF"/>
                </a:solidFill>
              </a:rPr>
              <a:t> F. The efficacy and safety of statins for the treatment of non-alcoholic fatty liver disease. Dig Liver Dis (2014), doi.org/10.1016/j.dld.2014.07.170</a:t>
            </a:r>
            <a:endParaRPr lang="it-IT" sz="1100" dirty="0">
              <a:solidFill>
                <a:srgbClr val="FFFFFF"/>
              </a:solidFill>
            </a:endParaRPr>
          </a:p>
        </p:txBody>
      </p:sp>
    </p:spTree>
    <p:extLst>
      <p:ext uri="{BB962C8B-B14F-4D97-AF65-F5344CB8AC3E}">
        <p14:creationId xmlns:p14="http://schemas.microsoft.com/office/powerpoint/2010/main" val="3533609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7364" name="Group 20"/>
          <p:cNvGraphicFramePr>
            <a:graphicFrameLocks noGrp="1"/>
          </p:cNvGraphicFramePr>
          <p:nvPr>
            <p:extLst>
              <p:ext uri="{D42A27DB-BD31-4B8C-83A1-F6EECF244321}">
                <p14:modId xmlns:p14="http://schemas.microsoft.com/office/powerpoint/2010/main" val="2223398801"/>
              </p:ext>
            </p:extLst>
          </p:nvPr>
        </p:nvGraphicFramePr>
        <p:xfrm>
          <a:off x="755576" y="908720"/>
          <a:ext cx="7848600" cy="4664075"/>
        </p:xfrm>
        <a:graphic>
          <a:graphicData uri="http://schemas.openxmlformats.org/drawingml/2006/table">
            <a:tbl>
              <a:tblPr/>
              <a:tblGrid>
                <a:gridCol w="2932113">
                  <a:extLst>
                    <a:ext uri="{9D8B030D-6E8A-4147-A177-3AD203B41FA5}">
                      <a16:colId xmlns:a16="http://schemas.microsoft.com/office/drawing/2014/main" val="20000"/>
                    </a:ext>
                  </a:extLst>
                </a:gridCol>
                <a:gridCol w="4916487">
                  <a:extLst>
                    <a:ext uri="{9D8B030D-6E8A-4147-A177-3AD203B41FA5}">
                      <a16:colId xmlns:a16="http://schemas.microsoft.com/office/drawing/2014/main" val="20001"/>
                    </a:ext>
                  </a:extLst>
                </a:gridCol>
              </a:tblGrid>
              <a:tr h="46640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2000" b="0" i="0" u="sng" strike="noStrike" cap="none" normalizeH="0" baseline="0" dirty="0">
                          <a:ln>
                            <a:noFill/>
                          </a:ln>
                          <a:solidFill>
                            <a:srgbClr val="FFFF00"/>
                          </a:solidFill>
                          <a:effectLst/>
                          <a:latin typeface="Times New Roman" panose="02020603050405020304" pitchFamily="18" charset="0"/>
                          <a:ea typeface="MS PGothic" pitchFamily="34" charset="-128"/>
                        </a:rPr>
                        <a:t>Statins for the treatment of non-alcoholic fatty liver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2000" b="0" i="0" u="sng" strike="noStrike" cap="none" normalizeH="0" baseline="0" dirty="0">
                          <a:ln>
                            <a:noFill/>
                          </a:ln>
                          <a:solidFill>
                            <a:srgbClr val="FFFF00"/>
                          </a:solidFill>
                          <a:effectLst/>
                          <a:latin typeface="Times New Roman" panose="02020603050405020304" pitchFamily="18" charset="0"/>
                          <a:ea typeface="MS PGothic" pitchFamily="34" charset="-128"/>
                        </a:rPr>
                        <a:t>disease and non-alcoholic steatohepatitis</a:t>
                      </a:r>
                      <a:endParaRPr kumimoji="0" lang="en-GB" altLang="it-IT" sz="2000" b="0" i="0" u="none" strike="noStrike" cap="none" normalizeH="0" baseline="0" dirty="0">
                        <a:ln>
                          <a:noFill/>
                        </a:ln>
                        <a:solidFill>
                          <a:srgbClr val="FFFF00"/>
                        </a:solidFill>
                        <a:effectLst/>
                        <a:latin typeface="Arial" panose="020B0604020202020204" pitchFamily="34" charset="0"/>
                        <a:ea typeface="MS PGothic" pitchFamily="34"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2F2F47"/>
                        </a:gs>
                        <a:gs pos="100000">
                          <a:srgbClr val="666699"/>
                        </a:gs>
                      </a:gsLst>
                      <a:lin ang="5400000" scaled="1"/>
                    </a:gradFill>
                  </a:tcPr>
                </a:tc>
                <a:tc>
                  <a:txBody>
                    <a:bodyPr/>
                    <a:lstStyle>
                      <a:lvl1pPr eaLnBrk="0" hangingPunct="0">
                        <a:spcBef>
                          <a:spcPct val="20000"/>
                        </a:spcBef>
                        <a:buClr>
                          <a:schemeClr val="hlink"/>
                        </a:buClr>
                        <a:buSzPct val="60000"/>
                        <a:buFont typeface="Wingdings" panose="05000000000000000000" pitchFamily="2" charset="2"/>
                        <a:tabLst>
                          <a:tab pos="457200" algn="l"/>
                        </a:tabLst>
                        <a:defRPr sz="28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1"/>
                        </a:buClr>
                        <a:tabLst>
                          <a:tab pos="457200" algn="l"/>
                        </a:tabLst>
                        <a:defRPr sz="2400">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accent2"/>
                        </a:buClr>
                        <a:buSzPct val="60000"/>
                        <a:buFont typeface="Wingdings" panose="05000000000000000000" pitchFamily="2" charset="2"/>
                        <a:tabLst>
                          <a:tab pos="457200" algn="l"/>
                        </a:tabLst>
                        <a:defRPr sz="20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tabLst>
                          <a:tab pos="457200" algn="l"/>
                        </a:tabLst>
                        <a:defRPr>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tabLst>
                          <a:tab pos="457200" algn="l"/>
                        </a:tabLst>
                        <a:defRPr>
                          <a:solidFill>
                            <a:schemeClr val="tx1"/>
                          </a:solidFill>
                          <a:latin typeface="Verdana" panose="020B0604030504040204"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tab pos="457200" algn="l"/>
                        </a:tabLst>
                      </a:pPr>
                      <a:endParaRPr kumimoji="0" lang="it-IT"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Preliminary studies have shown that statins may possibly improve hepatic histology in patients with underlying NAFLD.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No convincing histological data are available.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At present, treatment with statins to cure liver disease in patients with NAFLD is not recommended.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endPar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it-IT" sz="2000" b="0" i="0" u="none" strike="noStrike" cap="none" normalizeH="0" baseline="0" dirty="0">
                          <a:ln>
                            <a:noFill/>
                          </a:ln>
                          <a:solidFill>
                            <a:schemeClr val="tx1"/>
                          </a:solidFill>
                          <a:effectLst/>
                          <a:latin typeface="Times New Roman" panose="02020603050405020304" pitchFamily="18" charset="0"/>
                          <a:ea typeface="MS PGothic" pitchFamily="34" charset="-128"/>
                        </a:rPr>
                        <a:t>New RCTs of adequate size and duration are required to assess efficacy of statins for the treatment of NAFLD.</a:t>
                      </a:r>
                      <a:endParaRPr kumimoji="0" lang="it-IT" altLang="it-IT" sz="2000" b="0" i="0" u="sng" strike="noStrike" cap="none" normalizeH="0" baseline="0" dirty="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2F2F47"/>
                        </a:gs>
                        <a:gs pos="100000">
                          <a:srgbClr val="666699"/>
                        </a:gs>
                      </a:gsLst>
                      <a:lin ang="5400000" scaled="1"/>
                    </a:gradFill>
                  </a:tcPr>
                </a:tc>
                <a:extLst>
                  <a:ext uri="{0D108BD9-81ED-4DB2-BD59-A6C34878D82A}">
                    <a16:rowId xmlns:a16="http://schemas.microsoft.com/office/drawing/2014/main" val="10000"/>
                  </a:ext>
                </a:extLst>
              </a:tr>
            </a:tbl>
          </a:graphicData>
        </a:graphic>
      </p:graphicFrame>
      <p:sp>
        <p:nvSpPr>
          <p:cNvPr id="57365" name="Text Box 21"/>
          <p:cNvSpPr txBox="1">
            <a:spLocks noChangeArrowheads="1"/>
          </p:cNvSpPr>
          <p:nvPr/>
        </p:nvSpPr>
        <p:spPr bwMode="auto">
          <a:xfrm>
            <a:off x="3203575" y="322263"/>
            <a:ext cx="2808288" cy="523220"/>
          </a:xfrm>
          <a:prstGeom prst="rect">
            <a:avLst/>
          </a:prstGeom>
          <a:noFill/>
          <a:ln w="9525">
            <a:noFill/>
            <a:miter lim="800000"/>
            <a:headEnd/>
            <a:tailEnd/>
          </a:ln>
          <a:effectLst/>
        </p:spPr>
        <p:txBody>
          <a:bodyPr>
            <a:spAutoFit/>
          </a:bodyPr>
          <a:lstStyle>
            <a:lvl1pPr eaLnBrk="0" hangingPunct="0">
              <a:defRPr sz="2400">
                <a:solidFill>
                  <a:schemeClr val="tx1"/>
                </a:solidFill>
                <a:latin typeface="Verdana" panose="020B0604030504040204" pitchFamily="34" charset="0"/>
                <a:ea typeface="MS PGothic" pitchFamily="34" charset="-128"/>
              </a:defRPr>
            </a:lvl1pPr>
            <a:lvl2pPr marL="742950" indent="-285750" eaLnBrk="0" hangingPunct="0">
              <a:defRPr sz="2400">
                <a:solidFill>
                  <a:schemeClr val="tx1"/>
                </a:solidFill>
                <a:latin typeface="Verdana" panose="020B0604030504040204" pitchFamily="34" charset="0"/>
                <a:ea typeface="MS PGothic" pitchFamily="34" charset="-128"/>
              </a:defRPr>
            </a:lvl2pPr>
            <a:lvl3pPr marL="1143000" indent="-228600" eaLnBrk="0" hangingPunct="0">
              <a:defRPr sz="2400">
                <a:solidFill>
                  <a:schemeClr val="tx1"/>
                </a:solidFill>
                <a:latin typeface="Verdana" panose="020B0604030504040204" pitchFamily="34" charset="0"/>
                <a:ea typeface="MS PGothic" pitchFamily="34" charset="-128"/>
              </a:defRPr>
            </a:lvl3pPr>
            <a:lvl4pPr marL="1600200" indent="-228600" eaLnBrk="0" hangingPunct="0">
              <a:defRPr sz="2400">
                <a:solidFill>
                  <a:schemeClr val="tx1"/>
                </a:solidFill>
                <a:latin typeface="Verdana" panose="020B0604030504040204" pitchFamily="34" charset="0"/>
                <a:ea typeface="MS PGothic" pitchFamily="34" charset="-128"/>
              </a:defRPr>
            </a:lvl4pPr>
            <a:lvl5pPr marL="2057400" indent="-228600" eaLnBrk="0" hangingPunct="0">
              <a:defRPr sz="2400">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itchFamily="34" charset="-128"/>
              </a:defRPr>
            </a:lvl9pPr>
          </a:lstStyle>
          <a:p>
            <a:pPr algn="ctr" eaLnBrk="1" fontAlgn="base" hangingPunct="1">
              <a:spcBef>
                <a:spcPct val="50000"/>
              </a:spcBef>
              <a:spcAft>
                <a:spcPct val="0"/>
              </a:spcAft>
              <a:defRPr/>
            </a:pPr>
            <a:r>
              <a:rPr lang="it-IT" altLang="it-IT" sz="2800" dirty="0">
                <a:solidFill>
                  <a:srgbClr val="FFFFFF"/>
                </a:solidFill>
                <a:effectLst>
                  <a:outerShdw blurRad="38100" dist="38100" dir="2700000" algn="tl">
                    <a:srgbClr val="000000"/>
                  </a:outerShdw>
                </a:effectLst>
              </a:rPr>
              <a:t>STATINS</a:t>
            </a:r>
          </a:p>
        </p:txBody>
      </p:sp>
      <p:sp>
        <p:nvSpPr>
          <p:cNvPr id="5" name="CasellaDiTesto 4"/>
          <p:cNvSpPr txBox="1"/>
          <p:nvPr/>
        </p:nvSpPr>
        <p:spPr>
          <a:xfrm>
            <a:off x="755576" y="5805264"/>
            <a:ext cx="7848600" cy="769441"/>
          </a:xfrm>
          <a:prstGeom prst="rect">
            <a:avLst/>
          </a:prstGeom>
          <a:solidFill>
            <a:schemeClr val="accent3">
              <a:lumMod val="50000"/>
            </a:schemeClr>
          </a:solidFill>
        </p:spPr>
        <p:txBody>
          <a:bodyPr wrap="square" rtlCol="0">
            <a:spAutoFit/>
          </a:bodyPr>
          <a:lstStyle/>
          <a:p>
            <a:r>
              <a:rPr lang="en-US" sz="1100" dirty="0">
                <a:solidFill>
                  <a:srgbClr val="FFFFFF"/>
                </a:solidFill>
              </a:rPr>
              <a:t>Del Ben M et al. Under-prescription of statins in patients with non-alcoholic fatty </a:t>
            </a:r>
            <a:r>
              <a:rPr lang="it-IT" sz="1100" dirty="0" err="1">
                <a:solidFill>
                  <a:srgbClr val="FFFFFF"/>
                </a:solidFill>
              </a:rPr>
              <a:t>liver</a:t>
            </a:r>
            <a:r>
              <a:rPr lang="it-IT" sz="1100" dirty="0">
                <a:solidFill>
                  <a:srgbClr val="FFFFFF"/>
                </a:solidFill>
              </a:rPr>
              <a:t> </a:t>
            </a:r>
            <a:r>
              <a:rPr lang="it-IT" sz="1100" dirty="0" err="1">
                <a:solidFill>
                  <a:srgbClr val="FFFFFF"/>
                </a:solidFill>
              </a:rPr>
              <a:t>disease</a:t>
            </a:r>
            <a:r>
              <a:rPr lang="it-IT" sz="1100" dirty="0">
                <a:solidFill>
                  <a:srgbClr val="FFFFFF"/>
                </a:solidFill>
              </a:rPr>
              <a:t>. </a:t>
            </a:r>
            <a:r>
              <a:rPr lang="it-IT" sz="1100" dirty="0" err="1">
                <a:solidFill>
                  <a:srgbClr val="FFFFFF"/>
                </a:solidFill>
              </a:rPr>
              <a:t>Nutrition</a:t>
            </a:r>
            <a:r>
              <a:rPr lang="it-IT" sz="1100" dirty="0">
                <a:solidFill>
                  <a:srgbClr val="FFFFFF"/>
                </a:solidFill>
              </a:rPr>
              <a:t>, </a:t>
            </a:r>
            <a:r>
              <a:rPr lang="it-IT" sz="1100" dirty="0" err="1">
                <a:solidFill>
                  <a:srgbClr val="FFFFFF"/>
                </a:solidFill>
              </a:rPr>
              <a:t>Metabolism</a:t>
            </a:r>
            <a:r>
              <a:rPr lang="it-IT" sz="1100" dirty="0">
                <a:solidFill>
                  <a:srgbClr val="FFFFFF"/>
                </a:solidFill>
              </a:rPr>
              <a:t> &amp; </a:t>
            </a:r>
            <a:r>
              <a:rPr lang="it-IT" sz="1100" dirty="0" err="1">
                <a:solidFill>
                  <a:srgbClr val="FFFFFF"/>
                </a:solidFill>
              </a:rPr>
              <a:t>Cardiovascular</a:t>
            </a:r>
            <a:r>
              <a:rPr lang="it-IT" sz="1100" dirty="0">
                <a:solidFill>
                  <a:srgbClr val="FFFFFF"/>
                </a:solidFill>
              </a:rPr>
              <a:t> </a:t>
            </a:r>
            <a:r>
              <a:rPr lang="it-IT" sz="1100" dirty="0" err="1">
                <a:solidFill>
                  <a:srgbClr val="FFFFFF"/>
                </a:solidFill>
              </a:rPr>
              <a:t>Diseases</a:t>
            </a:r>
            <a:r>
              <a:rPr lang="it-IT" sz="1100" dirty="0">
                <a:solidFill>
                  <a:srgbClr val="FFFFFF"/>
                </a:solidFill>
              </a:rPr>
              <a:t> (2017) 27, 161-167</a:t>
            </a:r>
          </a:p>
          <a:p>
            <a:r>
              <a:rPr lang="en-US" sz="1100" dirty="0" err="1">
                <a:solidFill>
                  <a:srgbClr val="FFFFFF"/>
                </a:solidFill>
              </a:rPr>
              <a:t>Pastori</a:t>
            </a:r>
            <a:r>
              <a:rPr lang="en-US" sz="1100" dirty="0">
                <a:solidFill>
                  <a:srgbClr val="FFFFFF"/>
                </a:solidFill>
              </a:rPr>
              <a:t> D, </a:t>
            </a:r>
            <a:r>
              <a:rPr lang="en-US" sz="1100" dirty="0" err="1">
                <a:solidFill>
                  <a:srgbClr val="FFFFFF"/>
                </a:solidFill>
              </a:rPr>
              <a:t>Polimeni</a:t>
            </a:r>
            <a:r>
              <a:rPr lang="en-US" sz="1100" dirty="0">
                <a:solidFill>
                  <a:srgbClr val="FFFFFF"/>
                </a:solidFill>
              </a:rPr>
              <a:t> L, </a:t>
            </a:r>
            <a:r>
              <a:rPr lang="en-US" sz="1100" dirty="0" err="1">
                <a:solidFill>
                  <a:srgbClr val="FFFFFF"/>
                </a:solidFill>
              </a:rPr>
              <a:t>Baratta</a:t>
            </a:r>
            <a:r>
              <a:rPr lang="en-US" sz="1100" dirty="0">
                <a:solidFill>
                  <a:srgbClr val="FFFFFF"/>
                </a:solidFill>
              </a:rPr>
              <a:t> F, </a:t>
            </a:r>
            <a:r>
              <a:rPr lang="en-US" sz="1100" dirty="0" err="1">
                <a:solidFill>
                  <a:srgbClr val="FFFFFF"/>
                </a:solidFill>
              </a:rPr>
              <a:t>Pani</a:t>
            </a:r>
            <a:r>
              <a:rPr lang="en-US" sz="1100" dirty="0">
                <a:solidFill>
                  <a:srgbClr val="FFFFFF"/>
                </a:solidFill>
              </a:rPr>
              <a:t> A, Del Ben M, </a:t>
            </a:r>
            <a:r>
              <a:rPr lang="en-US" sz="1100" dirty="0" err="1">
                <a:solidFill>
                  <a:srgbClr val="FFFFFF"/>
                </a:solidFill>
              </a:rPr>
              <a:t>Anglico</a:t>
            </a:r>
            <a:r>
              <a:rPr lang="en-US" sz="1100" dirty="0">
                <a:solidFill>
                  <a:srgbClr val="FFFFFF"/>
                </a:solidFill>
              </a:rPr>
              <a:t> F. The efficacy and safety of statins for the treatment of non-alcoholic fatty liver disease. Dig Liver Dis (2014), doi.org/10.1016/j.dld.2014.07.170</a:t>
            </a:r>
            <a:endParaRPr lang="it-IT" sz="1100" dirty="0">
              <a:solidFill>
                <a:srgbClr val="FFFFFF"/>
              </a:solidFill>
            </a:endParaRPr>
          </a:p>
        </p:txBody>
      </p:sp>
    </p:spTree>
    <p:extLst>
      <p:ext uri="{BB962C8B-B14F-4D97-AF65-F5344CB8AC3E}">
        <p14:creationId xmlns:p14="http://schemas.microsoft.com/office/powerpoint/2010/main" val="3592455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3561" y="332656"/>
            <a:ext cx="6608719" cy="1143000"/>
          </a:xfrm>
          <a:solidFill>
            <a:schemeClr val="tx2">
              <a:lumMod val="20000"/>
              <a:lumOff val="80000"/>
            </a:schemeClr>
          </a:solidFill>
        </p:spPr>
        <p:txBody>
          <a:bodyPr>
            <a:noAutofit/>
          </a:bodyPr>
          <a:lstStyle/>
          <a:p>
            <a:pPr algn="l"/>
            <a:r>
              <a:rPr lang="en-US" sz="2000" b="1" dirty="0"/>
              <a:t>Del Ben M et al. Under-prescription of statins in patients with non-alcoholic fatty </a:t>
            </a:r>
            <a:r>
              <a:rPr lang="it-IT" sz="2000" b="1" dirty="0" err="1"/>
              <a:t>liver</a:t>
            </a:r>
            <a:r>
              <a:rPr lang="it-IT" sz="2000" b="1" dirty="0"/>
              <a:t> </a:t>
            </a:r>
            <a:r>
              <a:rPr lang="it-IT" sz="2000" b="1" dirty="0" err="1"/>
              <a:t>disease</a:t>
            </a:r>
            <a:r>
              <a:rPr lang="it-IT" sz="2000" b="1" dirty="0"/>
              <a:t>. </a:t>
            </a:r>
            <a:r>
              <a:rPr lang="it-IT" sz="2000" b="1" dirty="0" err="1"/>
              <a:t>Nutrition</a:t>
            </a:r>
            <a:r>
              <a:rPr lang="it-IT" sz="2000" b="1" dirty="0"/>
              <a:t>, </a:t>
            </a:r>
            <a:r>
              <a:rPr lang="it-IT" sz="2000" b="1" dirty="0" err="1"/>
              <a:t>Metabolism</a:t>
            </a:r>
            <a:r>
              <a:rPr lang="it-IT" sz="2000" b="1" dirty="0"/>
              <a:t> &amp; </a:t>
            </a:r>
            <a:r>
              <a:rPr lang="it-IT" sz="2000" b="1" dirty="0" err="1"/>
              <a:t>Cardiovascular</a:t>
            </a:r>
            <a:r>
              <a:rPr lang="it-IT" sz="2000" b="1" dirty="0"/>
              <a:t> </a:t>
            </a:r>
            <a:r>
              <a:rPr lang="it-IT" sz="2000" b="1" dirty="0" err="1"/>
              <a:t>Diseases</a:t>
            </a:r>
            <a:r>
              <a:rPr lang="it-IT" sz="2000" b="1" dirty="0"/>
              <a:t> (2017) 27, 161-167</a:t>
            </a:r>
            <a:br>
              <a:rPr lang="it-IT" sz="1600" dirty="0"/>
            </a:br>
            <a:endParaRPr lang="it-IT" sz="1600" dirty="0"/>
          </a:p>
        </p:txBody>
      </p:sp>
      <p:sp>
        <p:nvSpPr>
          <p:cNvPr id="3" name="Segnaposto contenuto 2"/>
          <p:cNvSpPr>
            <a:spLocks noGrp="1"/>
          </p:cNvSpPr>
          <p:nvPr>
            <p:ph idx="1"/>
          </p:nvPr>
        </p:nvSpPr>
        <p:spPr>
          <a:xfrm>
            <a:off x="457200" y="4005064"/>
            <a:ext cx="8229600" cy="2476872"/>
          </a:xfrm>
          <a:solidFill>
            <a:schemeClr val="tx2"/>
          </a:solidFill>
        </p:spPr>
        <p:txBody>
          <a:bodyPr>
            <a:normAutofit/>
          </a:bodyPr>
          <a:lstStyle/>
          <a:p>
            <a:r>
              <a:rPr lang="en-US" sz="2000" dirty="0">
                <a:solidFill>
                  <a:schemeClr val="bg1"/>
                </a:solidFill>
              </a:rPr>
              <a:t>Our findings show that about 50% of patients with indication to statin treatment do</a:t>
            </a:r>
          </a:p>
          <a:p>
            <a:r>
              <a:rPr lang="en-US" sz="2000" dirty="0">
                <a:solidFill>
                  <a:schemeClr val="bg1"/>
                </a:solidFill>
              </a:rPr>
              <a:t>not receive any cholesterol-lowering medication. Statin under-use was particularly high in subjects</a:t>
            </a:r>
          </a:p>
          <a:p>
            <a:r>
              <a:rPr lang="en-US" sz="2000" dirty="0">
                <a:solidFill>
                  <a:schemeClr val="bg1"/>
                </a:solidFill>
              </a:rPr>
              <a:t>with NAFLD. Use of statin treatment should be encouraged in the context of NAFLD, as it</a:t>
            </a:r>
          </a:p>
          <a:p>
            <a:r>
              <a:rPr lang="en-US" sz="2000" dirty="0">
                <a:solidFill>
                  <a:schemeClr val="bg1"/>
                </a:solidFill>
              </a:rPr>
              <a:t>may improve lipid profile and reduce the cardiovascular risk in this setting.</a:t>
            </a:r>
            <a:endParaRPr lang="it-IT" sz="2000" dirty="0">
              <a:solidFill>
                <a:schemeClr val="bg1"/>
              </a:solidFill>
            </a:endParaRPr>
          </a:p>
        </p:txBody>
      </p:sp>
      <p:sp>
        <p:nvSpPr>
          <p:cNvPr id="4" name="CasellaDiTesto 3"/>
          <p:cNvSpPr txBox="1"/>
          <p:nvPr/>
        </p:nvSpPr>
        <p:spPr>
          <a:xfrm>
            <a:off x="539552" y="1975559"/>
            <a:ext cx="8147248" cy="1631216"/>
          </a:xfrm>
          <a:prstGeom prst="rect">
            <a:avLst/>
          </a:prstGeom>
          <a:solidFill>
            <a:schemeClr val="accent6">
              <a:lumMod val="50000"/>
            </a:schemeClr>
          </a:solidFill>
        </p:spPr>
        <p:txBody>
          <a:bodyPr wrap="square" rtlCol="0">
            <a:spAutoFit/>
          </a:bodyPr>
          <a:lstStyle/>
          <a:p>
            <a:r>
              <a:rPr lang="en-US" sz="2000" dirty="0">
                <a:solidFill>
                  <a:schemeClr val="bg1"/>
                </a:solidFill>
              </a:rPr>
              <a:t>We performed a study to investigate if the presence of NAFLD affects</a:t>
            </a:r>
          </a:p>
          <a:p>
            <a:r>
              <a:rPr lang="en-US" sz="2000" dirty="0">
                <a:solidFill>
                  <a:schemeClr val="bg1"/>
                </a:solidFill>
              </a:rPr>
              <a:t>the prescription of lipid-lowering treatment in a large series of patients with cardio-metabolic </a:t>
            </a:r>
            <a:r>
              <a:rPr lang="it-IT" sz="2000" dirty="0" err="1">
                <a:solidFill>
                  <a:schemeClr val="bg1"/>
                </a:solidFill>
              </a:rPr>
              <a:t>disorders</a:t>
            </a:r>
            <a:r>
              <a:rPr lang="it-IT" sz="2000" dirty="0">
                <a:solidFill>
                  <a:schemeClr val="bg1"/>
                </a:solidFill>
              </a:rPr>
              <a:t>.</a:t>
            </a:r>
          </a:p>
          <a:p>
            <a:r>
              <a:rPr lang="en-US" sz="2000" dirty="0">
                <a:solidFill>
                  <a:schemeClr val="bg1"/>
                </a:solidFill>
              </a:rPr>
              <a:t>Cardiovascular risk and LDL-C targets were defined according to ESC/EAS</a:t>
            </a:r>
          </a:p>
          <a:p>
            <a:r>
              <a:rPr lang="en-US" sz="2000" dirty="0">
                <a:solidFill>
                  <a:schemeClr val="bg1"/>
                </a:solidFill>
              </a:rPr>
              <a:t>Guidelines in 605 consecutive adult subjects</a:t>
            </a:r>
            <a:endParaRPr lang="it-IT" sz="2000" dirty="0">
              <a:solidFill>
                <a:schemeClr val="bg1"/>
              </a:solidFill>
            </a:endParaRPr>
          </a:p>
        </p:txBody>
      </p:sp>
      <p:pic>
        <p:nvPicPr>
          <p:cNvPr id="5" name="Immagine 4"/>
          <p:cNvPicPr>
            <a:picLocks noChangeAspect="1"/>
          </p:cNvPicPr>
          <p:nvPr/>
        </p:nvPicPr>
        <p:blipFill>
          <a:blip r:embed="rId2"/>
          <a:stretch>
            <a:fillRect/>
          </a:stretch>
        </p:blipFill>
        <p:spPr>
          <a:xfrm>
            <a:off x="7492319" y="332656"/>
            <a:ext cx="1246846" cy="1560188"/>
          </a:xfrm>
          <a:prstGeom prst="rect">
            <a:avLst/>
          </a:prstGeom>
        </p:spPr>
      </p:pic>
    </p:spTree>
    <p:extLst>
      <p:ext uri="{BB962C8B-B14F-4D97-AF65-F5344CB8AC3E}">
        <p14:creationId xmlns:p14="http://schemas.microsoft.com/office/powerpoint/2010/main" val="408516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569587" y="2163864"/>
            <a:ext cx="8004826" cy="3398634"/>
          </a:xfrm>
          <a:prstGeom prst="rect">
            <a:avLst/>
          </a:prstGeom>
        </p:spPr>
      </p:pic>
    </p:spTree>
    <p:extLst>
      <p:ext uri="{BB962C8B-B14F-4D97-AF65-F5344CB8AC3E}">
        <p14:creationId xmlns:p14="http://schemas.microsoft.com/office/powerpoint/2010/main" val="1630866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852738"/>
            <a:ext cx="69342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273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a:solidFill>
            <a:schemeClr val="tx2"/>
          </a:solidFill>
        </p:spPr>
        <p:txBody>
          <a:bodyPr>
            <a:normAutofit/>
          </a:bodyPr>
          <a:lstStyle/>
          <a:p>
            <a:r>
              <a:rPr lang="en-US" sz="2700" dirty="0">
                <a:solidFill>
                  <a:schemeClr val="bg2"/>
                </a:solidFill>
              </a:rPr>
              <a:t>We have recently demonstrated the existence of a strong and independent association between NAFLD and low 25(OH)D3 levels in a large adult population with normal serum liver enzymes.</a:t>
            </a:r>
          </a:p>
          <a:p>
            <a:endParaRPr lang="en-US" sz="2700" dirty="0">
              <a:solidFill>
                <a:schemeClr val="bg2"/>
              </a:solidFill>
            </a:endParaRPr>
          </a:p>
          <a:p>
            <a:r>
              <a:rPr lang="en-US" sz="2700" dirty="0">
                <a:solidFill>
                  <a:schemeClr val="bg2"/>
                </a:solidFill>
              </a:rPr>
              <a:t>Treatment of vitamin D3 deficiency to prevent or treat NAFLD to NASH progression has been proposed. </a:t>
            </a:r>
          </a:p>
          <a:p>
            <a:endParaRPr lang="en-US" sz="2700" dirty="0">
              <a:solidFill>
                <a:schemeClr val="bg2"/>
              </a:solidFill>
            </a:endParaRPr>
          </a:p>
          <a:p>
            <a:r>
              <a:rPr lang="en-US" sz="2700" dirty="0">
                <a:solidFill>
                  <a:schemeClr val="bg2"/>
                </a:solidFill>
              </a:rPr>
              <a:t>However, large placebo-controlled randomized trials have not been performed so far. Thus, it is premature to recommend vitamin D3 for the specific treatment of NAFLD/NASH.</a:t>
            </a:r>
          </a:p>
          <a:p>
            <a:endParaRPr lang="it-IT" dirty="0"/>
          </a:p>
        </p:txBody>
      </p:sp>
    </p:spTree>
    <p:extLst>
      <p:ext uri="{BB962C8B-B14F-4D97-AF65-F5344CB8AC3E}">
        <p14:creationId xmlns:p14="http://schemas.microsoft.com/office/powerpoint/2010/main" val="392665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08720"/>
            <a:ext cx="8937439" cy="497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974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a:defRPr/>
            </a:pPr>
            <a:r>
              <a:rPr lang="it-IT" altLang="it-IT" sz="3600">
                <a:solidFill>
                  <a:srgbClr val="FFCC00"/>
                </a:solidFill>
                <a:latin typeface="Comic Sans MS" pitchFamily="66" charset="0"/>
              </a:rPr>
              <a:t>Take home messages</a:t>
            </a:r>
          </a:p>
        </p:txBody>
      </p:sp>
      <p:sp>
        <p:nvSpPr>
          <p:cNvPr id="133122" name="Rectangle 3"/>
          <p:cNvSpPr>
            <a:spLocks noGrp="1" noChangeArrowheads="1"/>
          </p:cNvSpPr>
          <p:nvPr>
            <p:ph type="body" idx="1"/>
          </p:nvPr>
        </p:nvSpPr>
        <p:spPr/>
        <p:txBody>
          <a:bodyPr/>
          <a:lstStyle/>
          <a:p>
            <a:pPr>
              <a:lnSpc>
                <a:spcPct val="80000"/>
              </a:lnSpc>
              <a:defRPr/>
            </a:pPr>
            <a:r>
              <a:rPr lang="it-IT" altLang="it-IT" sz="2000" dirty="0">
                <a:latin typeface="Comic Sans MS" pitchFamily="66" charset="0"/>
              </a:rPr>
              <a:t>Some </a:t>
            </a:r>
            <a:r>
              <a:rPr lang="it-IT" altLang="it-IT" sz="2000" dirty="0" err="1">
                <a:latin typeface="Comic Sans MS" pitchFamily="66" charset="0"/>
              </a:rPr>
              <a:t>therapies</a:t>
            </a:r>
            <a:r>
              <a:rPr lang="it-IT" altLang="it-IT" sz="2000" dirty="0">
                <a:latin typeface="Comic Sans MS" pitchFamily="66" charset="0"/>
              </a:rPr>
              <a:t> with </a:t>
            </a:r>
            <a:r>
              <a:rPr lang="it-IT" altLang="it-IT" sz="2000" dirty="0" err="1">
                <a:latin typeface="Comic Sans MS" pitchFamily="66" charset="0"/>
              </a:rPr>
              <a:t>insulin-sensitizing</a:t>
            </a:r>
            <a:r>
              <a:rPr lang="it-IT" altLang="it-IT" sz="2000" dirty="0">
                <a:latin typeface="Comic Sans MS" pitchFamily="66" charset="0"/>
              </a:rPr>
              <a:t> </a:t>
            </a:r>
            <a:r>
              <a:rPr lang="it-IT" altLang="it-IT" sz="2000" dirty="0" err="1">
                <a:latin typeface="Comic Sans MS" pitchFamily="66" charset="0"/>
              </a:rPr>
              <a:t>drugs</a:t>
            </a:r>
            <a:r>
              <a:rPr lang="it-IT" altLang="it-IT" sz="2000" dirty="0">
                <a:latin typeface="Comic Sans MS" pitchFamily="66" charset="0"/>
              </a:rPr>
              <a:t> and </a:t>
            </a:r>
            <a:r>
              <a:rPr lang="it-IT" altLang="it-IT" sz="2000" dirty="0" err="1">
                <a:latin typeface="Comic Sans MS" pitchFamily="66" charset="0"/>
              </a:rPr>
              <a:t>antioxidants</a:t>
            </a:r>
            <a:r>
              <a:rPr lang="it-IT" altLang="it-IT" sz="2000" dirty="0">
                <a:latin typeface="Comic Sans MS" pitchFamily="66" charset="0"/>
              </a:rPr>
              <a:t> </a:t>
            </a:r>
            <a:r>
              <a:rPr lang="it-IT" altLang="it-IT" sz="2000" dirty="0" err="1">
                <a:latin typeface="Comic Sans MS" pitchFamily="66" charset="0"/>
              </a:rPr>
              <a:t>appear</a:t>
            </a:r>
            <a:r>
              <a:rPr lang="it-IT" altLang="it-IT" sz="2000" dirty="0">
                <a:latin typeface="Comic Sans MS" pitchFamily="66" charset="0"/>
              </a:rPr>
              <a:t> to slow the </a:t>
            </a:r>
            <a:r>
              <a:rPr lang="it-IT" altLang="it-IT" sz="2000" dirty="0" err="1">
                <a:latin typeface="Comic Sans MS" pitchFamily="66" charset="0"/>
              </a:rPr>
              <a:t>progression</a:t>
            </a:r>
            <a:r>
              <a:rPr lang="it-IT" altLang="it-IT" sz="2000" dirty="0">
                <a:latin typeface="Comic Sans MS" pitchFamily="66" charset="0"/>
              </a:rPr>
              <a:t> of </a:t>
            </a:r>
            <a:r>
              <a:rPr lang="it-IT" altLang="it-IT" sz="2000" dirty="0" err="1">
                <a:latin typeface="Comic Sans MS" pitchFamily="66" charset="0"/>
              </a:rPr>
              <a:t>liver</a:t>
            </a:r>
            <a:r>
              <a:rPr lang="it-IT" altLang="it-IT" sz="2000" dirty="0">
                <a:latin typeface="Comic Sans MS" pitchFamily="66" charset="0"/>
              </a:rPr>
              <a:t> </a:t>
            </a:r>
            <a:r>
              <a:rPr lang="it-IT" altLang="it-IT" sz="2000" dirty="0" err="1">
                <a:latin typeface="Comic Sans MS" pitchFamily="66" charset="0"/>
              </a:rPr>
              <a:t>damage</a:t>
            </a:r>
            <a:r>
              <a:rPr lang="it-IT" altLang="it-IT" sz="2000" dirty="0">
                <a:effectLst/>
                <a:latin typeface="Comic Sans MS" pitchFamily="66" charset="0"/>
              </a:rPr>
              <a:t> </a:t>
            </a:r>
          </a:p>
          <a:p>
            <a:pPr>
              <a:lnSpc>
                <a:spcPct val="80000"/>
              </a:lnSpc>
              <a:defRPr/>
            </a:pPr>
            <a:endParaRPr lang="it-IT" altLang="it-IT" sz="2000" dirty="0">
              <a:effectLst/>
              <a:latin typeface="Comic Sans MS" pitchFamily="66" charset="0"/>
            </a:endParaRPr>
          </a:p>
          <a:p>
            <a:pPr>
              <a:lnSpc>
                <a:spcPct val="80000"/>
              </a:lnSpc>
              <a:defRPr/>
            </a:pPr>
            <a:r>
              <a:rPr lang="it-IT" altLang="it-IT" sz="2000" dirty="0">
                <a:latin typeface="Comic Sans MS" pitchFamily="66" charset="0"/>
              </a:rPr>
              <a:t>The </a:t>
            </a:r>
            <a:r>
              <a:rPr lang="it-IT" altLang="it-IT" sz="2000" dirty="0" err="1">
                <a:latin typeface="Comic Sans MS" pitchFamily="66" charset="0"/>
              </a:rPr>
              <a:t>effective</a:t>
            </a:r>
            <a:r>
              <a:rPr lang="it-IT" altLang="it-IT" sz="2000" dirty="0">
                <a:latin typeface="Comic Sans MS" pitchFamily="66" charset="0"/>
              </a:rPr>
              <a:t> control of </a:t>
            </a:r>
            <a:r>
              <a:rPr lang="it-IT" altLang="it-IT" sz="2000" dirty="0" err="1">
                <a:latin typeface="Comic Sans MS" pitchFamily="66" charset="0"/>
              </a:rPr>
              <a:t>classical</a:t>
            </a:r>
            <a:r>
              <a:rPr lang="it-IT" altLang="it-IT" sz="2000" dirty="0">
                <a:latin typeface="Comic Sans MS" pitchFamily="66" charset="0"/>
              </a:rPr>
              <a:t> </a:t>
            </a:r>
            <a:r>
              <a:rPr lang="it-IT" altLang="it-IT" sz="2000" dirty="0" err="1">
                <a:latin typeface="Comic Sans MS" pitchFamily="66" charset="0"/>
              </a:rPr>
              <a:t>cardiovascular</a:t>
            </a:r>
            <a:r>
              <a:rPr lang="it-IT" altLang="it-IT" sz="2000" dirty="0">
                <a:latin typeface="Comic Sans MS" pitchFamily="66" charset="0"/>
              </a:rPr>
              <a:t> </a:t>
            </a:r>
            <a:r>
              <a:rPr lang="it-IT" altLang="it-IT" sz="2000" dirty="0" err="1">
                <a:latin typeface="Comic Sans MS" pitchFamily="66" charset="0"/>
              </a:rPr>
              <a:t>risk</a:t>
            </a:r>
            <a:r>
              <a:rPr lang="it-IT" altLang="it-IT" sz="2000" dirty="0">
                <a:latin typeface="Comic Sans MS" pitchFamily="66" charset="0"/>
              </a:rPr>
              <a:t> </a:t>
            </a:r>
            <a:r>
              <a:rPr lang="it-IT" altLang="it-IT" sz="2000" dirty="0" err="1">
                <a:latin typeface="Comic Sans MS" pitchFamily="66" charset="0"/>
              </a:rPr>
              <a:t>factors</a:t>
            </a:r>
            <a:r>
              <a:rPr lang="it-IT" altLang="it-IT" sz="2000" dirty="0">
                <a:latin typeface="Comic Sans MS" pitchFamily="66" charset="0"/>
              </a:rPr>
              <a:t> </a:t>
            </a:r>
            <a:r>
              <a:rPr lang="it-IT" altLang="it-IT" sz="2000" dirty="0" err="1">
                <a:latin typeface="Comic Sans MS" pitchFamily="66" charset="0"/>
              </a:rPr>
              <a:t>is</a:t>
            </a:r>
            <a:r>
              <a:rPr lang="it-IT" altLang="it-IT" sz="2000" dirty="0">
                <a:latin typeface="Comic Sans MS" pitchFamily="66" charset="0"/>
              </a:rPr>
              <a:t> </a:t>
            </a:r>
            <a:r>
              <a:rPr lang="it-IT" altLang="it-IT" sz="2000" dirty="0" err="1">
                <a:latin typeface="Comic Sans MS" pitchFamily="66" charset="0"/>
              </a:rPr>
              <a:t>crucial</a:t>
            </a:r>
            <a:r>
              <a:rPr lang="it-IT" altLang="it-IT" sz="2000" dirty="0">
                <a:latin typeface="Comic Sans MS" pitchFamily="66" charset="0"/>
              </a:rPr>
              <a:t> to reduce the high </a:t>
            </a:r>
            <a:r>
              <a:rPr lang="it-IT" altLang="it-IT" sz="2000" dirty="0" err="1">
                <a:latin typeface="Comic Sans MS" pitchFamily="66" charset="0"/>
              </a:rPr>
              <a:t>risk</a:t>
            </a:r>
            <a:r>
              <a:rPr lang="it-IT" altLang="it-IT" sz="2000" dirty="0">
                <a:latin typeface="Comic Sans MS" pitchFamily="66" charset="0"/>
              </a:rPr>
              <a:t> for </a:t>
            </a:r>
            <a:r>
              <a:rPr lang="it-IT" altLang="it-IT" sz="2000" dirty="0" err="1">
                <a:latin typeface="Comic Sans MS" pitchFamily="66" charset="0"/>
              </a:rPr>
              <a:t>diabetes</a:t>
            </a:r>
            <a:r>
              <a:rPr lang="it-IT" altLang="it-IT" sz="2000" dirty="0">
                <a:latin typeface="Comic Sans MS" pitchFamily="66" charset="0"/>
              </a:rPr>
              <a:t> and </a:t>
            </a:r>
            <a:r>
              <a:rPr lang="it-IT" altLang="it-IT" sz="2000" dirty="0" err="1">
                <a:latin typeface="Comic Sans MS" pitchFamily="66" charset="0"/>
              </a:rPr>
              <a:t>cardiovascular</a:t>
            </a:r>
            <a:r>
              <a:rPr lang="it-IT" altLang="it-IT" sz="2000" dirty="0">
                <a:effectLst/>
                <a:latin typeface="Comic Sans MS" pitchFamily="66" charset="0"/>
              </a:rPr>
              <a:t> </a:t>
            </a:r>
            <a:r>
              <a:rPr lang="it-IT" altLang="it-IT" sz="2000" dirty="0" err="1">
                <a:effectLst/>
                <a:latin typeface="Comic Sans MS" pitchFamily="66" charset="0"/>
              </a:rPr>
              <a:t>disease</a:t>
            </a:r>
            <a:endParaRPr lang="it-IT" altLang="it-IT" sz="2000" dirty="0">
              <a:solidFill>
                <a:schemeClr val="bg1"/>
              </a:solidFill>
              <a:latin typeface="Comic Sans MS" pitchFamily="66" charset="0"/>
              <a:ea typeface="Arial Unicode MS" pitchFamily="34" charset="-128"/>
              <a:cs typeface="Arial Unicode MS" pitchFamily="34" charset="-128"/>
            </a:endParaRPr>
          </a:p>
          <a:p>
            <a:pPr>
              <a:lnSpc>
                <a:spcPct val="80000"/>
              </a:lnSpc>
              <a:defRPr/>
            </a:pPr>
            <a:endParaRPr lang="it-IT" altLang="it-IT" sz="2000" dirty="0">
              <a:solidFill>
                <a:schemeClr val="bg1"/>
              </a:solidFill>
              <a:latin typeface="Comic Sans MS" pitchFamily="66" charset="0"/>
              <a:ea typeface="Arial Unicode MS" pitchFamily="34" charset="-128"/>
              <a:cs typeface="Arial Unicode MS" pitchFamily="34" charset="-128"/>
            </a:endParaRPr>
          </a:p>
          <a:p>
            <a:pPr>
              <a:lnSpc>
                <a:spcPct val="80000"/>
              </a:lnSpc>
              <a:defRPr/>
            </a:pPr>
            <a:r>
              <a:rPr lang="it-IT" altLang="it-IT" sz="2000" dirty="0">
                <a:latin typeface="Comic Sans MS" pitchFamily="66" charset="0"/>
              </a:rPr>
              <a:t>Treatment of the </a:t>
            </a:r>
            <a:r>
              <a:rPr lang="it-IT" altLang="it-IT" sz="2000" dirty="0" err="1">
                <a:latin typeface="Comic Sans MS" pitchFamily="66" charset="0"/>
              </a:rPr>
              <a:t>metabolic</a:t>
            </a:r>
            <a:r>
              <a:rPr lang="it-IT" altLang="it-IT" sz="2000" dirty="0">
                <a:latin typeface="Comic Sans MS" pitchFamily="66" charset="0"/>
              </a:rPr>
              <a:t> </a:t>
            </a:r>
            <a:r>
              <a:rPr lang="it-IT" altLang="it-IT" sz="2000" dirty="0" err="1">
                <a:latin typeface="Comic Sans MS" pitchFamily="66" charset="0"/>
              </a:rPr>
              <a:t>syndrome</a:t>
            </a:r>
            <a:r>
              <a:rPr lang="it-IT" altLang="it-IT" sz="2000" dirty="0">
                <a:latin typeface="Comic Sans MS" pitchFamily="66" charset="0"/>
              </a:rPr>
              <a:t> and of </a:t>
            </a:r>
            <a:r>
              <a:rPr lang="it-IT" altLang="it-IT" sz="2000" dirty="0" err="1">
                <a:latin typeface="Comic Sans MS" pitchFamily="66" charset="0"/>
              </a:rPr>
              <a:t>atherogenic</a:t>
            </a:r>
            <a:r>
              <a:rPr lang="it-IT" altLang="it-IT" sz="2000" dirty="0">
                <a:latin typeface="Comic Sans MS" pitchFamily="66" charset="0"/>
              </a:rPr>
              <a:t> </a:t>
            </a:r>
            <a:r>
              <a:rPr lang="it-IT" altLang="it-IT" sz="2000" dirty="0" err="1">
                <a:latin typeface="Comic Sans MS" pitchFamily="66" charset="0"/>
              </a:rPr>
              <a:t>dyslipidemia</a:t>
            </a:r>
            <a:r>
              <a:rPr lang="it-IT" altLang="it-IT" sz="2000" dirty="0">
                <a:latin typeface="Comic Sans MS" pitchFamily="66" charset="0"/>
              </a:rPr>
              <a:t> </a:t>
            </a:r>
            <a:r>
              <a:rPr lang="it-IT" altLang="it-IT" sz="2000" dirty="0" err="1">
                <a:latin typeface="Comic Sans MS" pitchFamily="66" charset="0"/>
              </a:rPr>
              <a:t>is</a:t>
            </a:r>
            <a:r>
              <a:rPr lang="it-IT" altLang="it-IT" sz="2000" dirty="0">
                <a:latin typeface="Comic Sans MS" pitchFamily="66" charset="0"/>
              </a:rPr>
              <a:t> </a:t>
            </a:r>
            <a:r>
              <a:rPr lang="it-IT" altLang="it-IT" sz="2000" dirty="0" err="1">
                <a:latin typeface="Comic Sans MS" pitchFamily="66" charset="0"/>
              </a:rPr>
              <a:t>very</a:t>
            </a:r>
            <a:r>
              <a:rPr lang="it-IT" altLang="it-IT" sz="2000" dirty="0">
                <a:latin typeface="Comic Sans MS" pitchFamily="66" charset="0"/>
              </a:rPr>
              <a:t> </a:t>
            </a:r>
            <a:r>
              <a:rPr lang="it-IT" altLang="it-IT" sz="2000" dirty="0" err="1">
                <a:latin typeface="Comic Sans MS" pitchFamily="66" charset="0"/>
              </a:rPr>
              <a:t>important</a:t>
            </a:r>
            <a:r>
              <a:rPr lang="it-IT" altLang="it-IT" sz="2000" dirty="0">
                <a:latin typeface="Comic Sans MS" pitchFamily="66" charset="0"/>
              </a:rPr>
              <a:t> </a:t>
            </a:r>
            <a:r>
              <a:rPr lang="en-US" altLang="it-IT" sz="2000" dirty="0">
                <a:latin typeface="Comic Sans MS" pitchFamily="66" charset="0"/>
              </a:rPr>
              <a:t> and statins can be safely used to treat dyslipidemia in patients  with NAFLD, but are not recommended to specifically treat NASH</a:t>
            </a:r>
          </a:p>
          <a:p>
            <a:pPr>
              <a:lnSpc>
                <a:spcPct val="80000"/>
              </a:lnSpc>
              <a:defRPr/>
            </a:pPr>
            <a:endParaRPr lang="en-US" altLang="it-IT" sz="2000" dirty="0">
              <a:latin typeface="Comic Sans MS" pitchFamily="66" charset="0"/>
            </a:endParaRPr>
          </a:p>
          <a:p>
            <a:pPr>
              <a:lnSpc>
                <a:spcPct val="80000"/>
              </a:lnSpc>
              <a:defRPr/>
            </a:pPr>
            <a:r>
              <a:rPr lang="en-US" altLang="it-IT" sz="2000" dirty="0">
                <a:latin typeface="Comic Sans MS" pitchFamily="66" charset="0"/>
              </a:rPr>
              <a:t>There are no medications approved and our clinical approach to the treatment of  NAFLD  is based on few relatively small studies demonstrating benefits for some treatments</a:t>
            </a:r>
            <a:endParaRPr lang="it-IT" altLang="it-IT" sz="2000" dirty="0">
              <a:latin typeface="Comic Sans MS" pitchFamily="66" charset="0"/>
            </a:endParaRPr>
          </a:p>
        </p:txBody>
      </p:sp>
    </p:spTree>
    <p:extLst>
      <p:ext uri="{BB962C8B-B14F-4D97-AF65-F5344CB8AC3E}">
        <p14:creationId xmlns:p14="http://schemas.microsoft.com/office/powerpoint/2010/main" val="351365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539750" y="4221163"/>
            <a:ext cx="1042988" cy="682625"/>
          </a:xfrm>
          <a:prstGeom prst="rect">
            <a:avLst/>
          </a:prstGeom>
          <a:solidFill>
            <a:srgbClr val="008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p:spPr>
        <p:txBody>
          <a:bodyPr wrap="none" anchor="ctr">
            <a:flatTx/>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800" b="0" i="0" u="none" strike="noStrike" kern="1200" cap="none" spc="0" normalizeH="0" baseline="0" noProof="0">
              <a:ln>
                <a:noFill/>
              </a:ln>
              <a:solidFill>
                <a:srgbClr val="9933FF"/>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sp>
        <p:nvSpPr>
          <p:cNvPr id="86019" name="Rectangle 4"/>
          <p:cNvSpPr>
            <a:spLocks noChangeArrowheads="1"/>
          </p:cNvSpPr>
          <p:nvPr/>
        </p:nvSpPr>
        <p:spPr bwMode="auto">
          <a:xfrm>
            <a:off x="1692275" y="3284538"/>
            <a:ext cx="1620838" cy="971550"/>
          </a:xfrm>
          <a:prstGeom prst="rect">
            <a:avLst/>
          </a:prstGeom>
          <a:solidFill>
            <a:srgbClr val="008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p:spPr>
        <p:txBody>
          <a:bodyPr wrap="none" anchor="ctr">
            <a:flatTx/>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Fat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Inflammation</a:t>
            </a:r>
          </a:p>
        </p:txBody>
      </p:sp>
      <p:sp>
        <p:nvSpPr>
          <p:cNvPr id="86020" name="Rectangle 5"/>
          <p:cNvSpPr>
            <a:spLocks noChangeArrowheads="1"/>
          </p:cNvSpPr>
          <p:nvPr/>
        </p:nvSpPr>
        <p:spPr bwMode="auto">
          <a:xfrm>
            <a:off x="3563938" y="2492375"/>
            <a:ext cx="2160587" cy="1295400"/>
          </a:xfrm>
          <a:prstGeom prst="rect">
            <a:avLst/>
          </a:prstGeom>
          <a:solidFill>
            <a:srgbClr val="008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p:spPr>
        <p:txBody>
          <a:bodyPr wrap="none" anchor="ctr">
            <a:flatTx/>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Fat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Inflammation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Ballooning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Degeneration</a:t>
            </a:r>
          </a:p>
        </p:txBody>
      </p:sp>
      <p:sp>
        <p:nvSpPr>
          <p:cNvPr id="86021" name="Rectangle 6"/>
          <p:cNvSpPr>
            <a:spLocks noChangeArrowheads="1"/>
          </p:cNvSpPr>
          <p:nvPr/>
        </p:nvSpPr>
        <p:spPr bwMode="auto">
          <a:xfrm>
            <a:off x="5943600" y="1600200"/>
            <a:ext cx="2773363" cy="1368425"/>
          </a:xfrm>
          <a:prstGeom prst="rect">
            <a:avLst/>
          </a:prstGeom>
          <a:solidFill>
            <a:srgbClr val="008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p:spPr>
        <p:txBody>
          <a:bodyPr wrap="none" anchor="ctr">
            <a:flatTx/>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Fat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Ballooning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Degeneration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Fibrosis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+/-Mallory Bodies</a:t>
            </a:r>
          </a:p>
        </p:txBody>
      </p:sp>
      <p:sp>
        <p:nvSpPr>
          <p:cNvPr id="86022" name="Text Box 7"/>
          <p:cNvSpPr txBox="1">
            <a:spLocks noChangeArrowheads="1"/>
          </p:cNvSpPr>
          <p:nvPr/>
        </p:nvSpPr>
        <p:spPr bwMode="auto">
          <a:xfrm>
            <a:off x="755650" y="4365625"/>
            <a:ext cx="612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00"/>
                </a:solidFill>
                <a:effectLst/>
                <a:uLnTx/>
                <a:uFillTx/>
                <a:latin typeface="Verdana" panose="020B0604030504040204" pitchFamily="34" charset="0"/>
                <a:ea typeface="MS PGothic" panose="020B0600070205080204" pitchFamily="34" charset="-128"/>
                <a:cs typeface="Arial" panose="020B0604020202020204" pitchFamily="34" charset="0"/>
              </a:rPr>
              <a:t>FAT</a:t>
            </a:r>
          </a:p>
        </p:txBody>
      </p:sp>
      <p:sp>
        <p:nvSpPr>
          <p:cNvPr id="86023" name="Text Box 8"/>
          <p:cNvSpPr txBox="1">
            <a:spLocks noChangeArrowheads="1"/>
          </p:cNvSpPr>
          <p:nvPr/>
        </p:nvSpPr>
        <p:spPr bwMode="auto">
          <a:xfrm>
            <a:off x="539750" y="5084763"/>
            <a:ext cx="1023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panose="020B0604020202020204" pitchFamily="34" charset="0"/>
              </a:rPr>
              <a:t>Stage I</a:t>
            </a:r>
          </a:p>
        </p:txBody>
      </p:sp>
      <p:sp>
        <p:nvSpPr>
          <p:cNvPr id="86024" name="Text Box 9"/>
          <p:cNvSpPr txBox="1">
            <a:spLocks noChangeArrowheads="1"/>
          </p:cNvSpPr>
          <p:nvPr/>
        </p:nvSpPr>
        <p:spPr bwMode="auto">
          <a:xfrm>
            <a:off x="1908175" y="4365625"/>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panose="020B0604020202020204" pitchFamily="34" charset="0"/>
              </a:rPr>
              <a:t>Stage II</a:t>
            </a:r>
          </a:p>
        </p:txBody>
      </p:sp>
      <p:sp>
        <p:nvSpPr>
          <p:cNvPr id="86025" name="Text Box 10"/>
          <p:cNvSpPr txBox="1">
            <a:spLocks noChangeArrowheads="1"/>
          </p:cNvSpPr>
          <p:nvPr/>
        </p:nvSpPr>
        <p:spPr bwMode="auto">
          <a:xfrm>
            <a:off x="3924300" y="4005263"/>
            <a:ext cx="1217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panose="020B0604020202020204" pitchFamily="34" charset="0"/>
              </a:rPr>
              <a:t>Stage III</a:t>
            </a:r>
          </a:p>
        </p:txBody>
      </p:sp>
      <p:sp>
        <p:nvSpPr>
          <p:cNvPr id="86026" name="Text Box 11"/>
          <p:cNvSpPr txBox="1">
            <a:spLocks noChangeArrowheads="1"/>
          </p:cNvSpPr>
          <p:nvPr/>
        </p:nvSpPr>
        <p:spPr bwMode="auto">
          <a:xfrm>
            <a:off x="6858000" y="3138488"/>
            <a:ext cx="117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panose="020B0604020202020204" pitchFamily="34" charset="0"/>
              </a:rPr>
              <a:t>Stage IV</a:t>
            </a:r>
          </a:p>
        </p:txBody>
      </p:sp>
      <p:sp>
        <p:nvSpPr>
          <p:cNvPr id="86027" name="Text Box 11"/>
          <p:cNvSpPr txBox="1">
            <a:spLocks noChangeArrowheads="1"/>
          </p:cNvSpPr>
          <p:nvPr/>
        </p:nvSpPr>
        <p:spPr bwMode="auto">
          <a:xfrm>
            <a:off x="1116013" y="620713"/>
            <a:ext cx="611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FFFF00"/>
                </a:solidFill>
                <a:effectLst/>
                <a:uLnTx/>
                <a:uFillTx/>
                <a:latin typeface="Comic Sans MS" panose="030F0702030302020204" pitchFamily="66" charset="0"/>
                <a:ea typeface="MS PGothic" panose="020B0600070205080204" pitchFamily="34" charset="-128"/>
                <a:cs typeface="Arial" panose="020B0604020202020204" pitchFamily="34" charset="0"/>
              </a:rPr>
              <a:t>Histologic progression of NAFLD</a:t>
            </a:r>
          </a:p>
        </p:txBody>
      </p:sp>
      <p:sp>
        <p:nvSpPr>
          <p:cNvPr id="86028" name="Text Box 12"/>
          <p:cNvSpPr txBox="1">
            <a:spLocks noChangeArrowheads="1"/>
          </p:cNvSpPr>
          <p:nvPr/>
        </p:nvSpPr>
        <p:spPr bwMode="auto">
          <a:xfrm>
            <a:off x="2124075" y="5373688"/>
            <a:ext cx="1584325" cy="469900"/>
          </a:xfrm>
          <a:prstGeom prst="rect">
            <a:avLst/>
          </a:prstGeom>
          <a:solidFill>
            <a:srgbClr val="CCFFFF"/>
          </a:solidFill>
          <a:ln w="12700">
            <a:solidFill>
              <a:srgbClr val="FF00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NAFL</a:t>
            </a:r>
          </a:p>
        </p:txBody>
      </p:sp>
      <p:sp>
        <p:nvSpPr>
          <p:cNvPr id="86029" name="Text Box 13"/>
          <p:cNvSpPr txBox="1">
            <a:spLocks noChangeArrowheads="1"/>
          </p:cNvSpPr>
          <p:nvPr/>
        </p:nvSpPr>
        <p:spPr bwMode="auto">
          <a:xfrm>
            <a:off x="6372225" y="4508500"/>
            <a:ext cx="1655763" cy="469900"/>
          </a:xfrm>
          <a:prstGeom prst="rect">
            <a:avLst/>
          </a:prstGeom>
          <a:solidFill>
            <a:schemeClr val="tx2"/>
          </a:solidFill>
          <a:ln w="12700">
            <a:solidFill>
              <a:srgbClr val="FF00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MS PGothic" panose="020B0600070205080204" pitchFamily="34" charset="-128"/>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rPr>
              <a:t>NASH</a:t>
            </a:r>
          </a:p>
        </p:txBody>
      </p:sp>
      <p:sp>
        <p:nvSpPr>
          <p:cNvPr id="86030" name="Line 14"/>
          <p:cNvSpPr>
            <a:spLocks noChangeShapeType="1"/>
          </p:cNvSpPr>
          <p:nvPr/>
        </p:nvSpPr>
        <p:spPr bwMode="auto">
          <a:xfrm flipV="1">
            <a:off x="2627313" y="5300663"/>
            <a:ext cx="4537075" cy="1008062"/>
          </a:xfrm>
          <a:prstGeom prst="line">
            <a:avLst/>
          </a:prstGeom>
          <a:noFill/>
          <a:ln w="1270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a:endParaRPr>
          </a:p>
        </p:txBody>
      </p:sp>
    </p:spTree>
    <p:extLst>
      <p:ext uri="{BB962C8B-B14F-4D97-AF65-F5344CB8AC3E}">
        <p14:creationId xmlns:p14="http://schemas.microsoft.com/office/powerpoint/2010/main" val="2476023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A58443-D6DB-4F15-9858-06925BD173B8}"/>
              </a:ext>
            </a:extLst>
          </p:cNvPr>
          <p:cNvSpPr>
            <a:spLocks noGrp="1"/>
          </p:cNvSpPr>
          <p:nvPr>
            <p:ph type="title"/>
          </p:nvPr>
        </p:nvSpPr>
        <p:spPr>
          <a:xfrm>
            <a:off x="2139503" y="1556792"/>
            <a:ext cx="4681728" cy="891540"/>
          </a:xfrm>
          <a:solidFill>
            <a:srgbClr val="00B0F0"/>
          </a:solidFill>
        </p:spPr>
        <p:txBody>
          <a:bodyPr>
            <a:normAutofit/>
          </a:bodyPr>
          <a:lstStyle/>
          <a:p>
            <a:r>
              <a:rPr lang="it-IT" sz="2400" dirty="0">
                <a:solidFill>
                  <a:srgbClr val="FFFF00"/>
                </a:solidFill>
                <a:effectLst>
                  <a:outerShdw blurRad="38100" dist="38100" dir="2700000" algn="tl">
                    <a:srgbClr val="000000">
                      <a:alpha val="43137"/>
                    </a:srgbClr>
                  </a:outerShdw>
                </a:effectLst>
              </a:rPr>
              <a:t>GOOD NEWS</a:t>
            </a:r>
          </a:p>
        </p:txBody>
      </p:sp>
      <p:sp>
        <p:nvSpPr>
          <p:cNvPr id="3" name="Segnaposto contenuto 2">
            <a:extLst>
              <a:ext uri="{FF2B5EF4-FFF2-40B4-BE49-F238E27FC236}">
                <a16:creationId xmlns:a16="http://schemas.microsoft.com/office/drawing/2014/main" id="{C6E0BC4D-8154-4C3A-9E07-DDD4B0D6BA00}"/>
              </a:ext>
            </a:extLst>
          </p:cNvPr>
          <p:cNvSpPr>
            <a:spLocks noGrp="1"/>
          </p:cNvSpPr>
          <p:nvPr>
            <p:ph idx="1"/>
          </p:nvPr>
        </p:nvSpPr>
        <p:spPr>
          <a:xfrm>
            <a:off x="925637" y="2859034"/>
            <a:ext cx="7109460" cy="2326487"/>
          </a:xfrm>
          <a:solidFill>
            <a:schemeClr val="accent1">
              <a:lumMod val="20000"/>
              <a:lumOff val="80000"/>
            </a:schemeClr>
          </a:solidFill>
          <a:ln>
            <a:solidFill>
              <a:schemeClr val="tx1">
                <a:lumMod val="75000"/>
                <a:lumOff val="25000"/>
              </a:schemeClr>
            </a:solidFill>
          </a:ln>
          <a:effectLst>
            <a:glow rad="139700">
              <a:schemeClr val="accent3">
                <a:satMod val="175000"/>
                <a:alpha val="40000"/>
              </a:schemeClr>
            </a:glow>
          </a:effectLst>
        </p:spPr>
        <p:txBody>
          <a:bodyPr>
            <a:normAutofit/>
          </a:bodyPr>
          <a:lstStyle/>
          <a:p>
            <a:pPr defTabSz="342900">
              <a:spcBef>
                <a:spcPts val="0"/>
              </a:spcBef>
              <a:buClrTx/>
              <a:buFont typeface="Wingdings" panose="05000000000000000000" pitchFamily="2" charset="2"/>
              <a:buChar char="ü"/>
            </a:pPr>
            <a:r>
              <a:rPr lang="it-IT" sz="2100" dirty="0">
                <a:solidFill>
                  <a:srgbClr val="000000">
                    <a:lumMod val="85000"/>
                    <a:lumOff val="15000"/>
                  </a:srgbClr>
                </a:solidFill>
                <a:latin typeface="Arial" panose="020B0604020202020204" pitchFamily="34" charset="0"/>
                <a:cs typeface="Arial" panose="020B0604020202020204" pitchFamily="34" charset="0"/>
              </a:rPr>
              <a:t>Numerosi farmaci sono in fasi intermedie o avanzate di sperimentazione.</a:t>
            </a:r>
          </a:p>
          <a:p>
            <a:pPr marL="0" indent="0" defTabSz="342900">
              <a:spcBef>
                <a:spcPts val="0"/>
              </a:spcBef>
              <a:buClrTx/>
              <a:buNone/>
            </a:pPr>
            <a:endParaRPr lang="it-IT" sz="2100" dirty="0">
              <a:solidFill>
                <a:srgbClr val="000000">
                  <a:lumMod val="85000"/>
                  <a:lumOff val="15000"/>
                </a:srgbClr>
              </a:solidFill>
              <a:latin typeface="Arial" panose="020B0604020202020204" pitchFamily="34" charset="0"/>
              <a:cs typeface="Arial" panose="020B0604020202020204" pitchFamily="34" charset="0"/>
            </a:endParaRPr>
          </a:p>
          <a:p>
            <a:pPr defTabSz="342900">
              <a:spcBef>
                <a:spcPts val="0"/>
              </a:spcBef>
              <a:buClrTx/>
              <a:buFont typeface="Wingdings" panose="05000000000000000000" pitchFamily="2" charset="2"/>
              <a:buChar char="ü"/>
            </a:pPr>
            <a:r>
              <a:rPr lang="it-IT" sz="2100" dirty="0">
                <a:solidFill>
                  <a:srgbClr val="000000">
                    <a:lumMod val="85000"/>
                    <a:lumOff val="15000"/>
                  </a:srgbClr>
                </a:solidFill>
                <a:latin typeface="Arial" panose="020B0604020202020204" pitchFamily="34" charset="0"/>
                <a:cs typeface="Arial" panose="020B0604020202020204" pitchFamily="34" charset="0"/>
              </a:rPr>
              <a:t>Si stima che entro il 2020 alcuni farmaci attualmente in fase di sperimentazione potranno essere approvati per la terapia della NASH. </a:t>
            </a:r>
          </a:p>
          <a:p>
            <a:pPr marL="0" indent="0" defTabSz="342900">
              <a:spcBef>
                <a:spcPts val="0"/>
              </a:spcBef>
              <a:buClrTx/>
              <a:buNone/>
            </a:pPr>
            <a:endParaRPr lang="it-IT" sz="2100" dirty="0">
              <a:solidFill>
                <a:srgbClr val="000000">
                  <a:lumMod val="85000"/>
                  <a:lumOff val="1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231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C02DE83-D9C9-418D-AADE-D8724EAFCD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6722C7E4-9B6F-42C7-973D-BCD39710D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rgbClr val="5959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Segnaposto contenuto 2">
            <a:extLst>
              <a:ext uri="{FF2B5EF4-FFF2-40B4-BE49-F238E27FC236}">
                <a16:creationId xmlns:a16="http://schemas.microsoft.com/office/drawing/2014/main" id="{738FD627-0F35-4C71-B889-194E368C7725}"/>
              </a:ext>
            </a:extLst>
          </p:cNvPr>
          <p:cNvSpPr>
            <a:spLocks noGrp="1"/>
          </p:cNvSpPr>
          <p:nvPr>
            <p:ph idx="1"/>
          </p:nvPr>
        </p:nvSpPr>
        <p:spPr>
          <a:xfrm>
            <a:off x="4927654" y="1111753"/>
            <a:ext cx="3793047" cy="4628275"/>
          </a:xfrm>
          <a:solidFill>
            <a:schemeClr val="accent2">
              <a:lumMod val="20000"/>
              <a:lumOff val="80000"/>
            </a:schemeClr>
          </a:solidFill>
        </p:spPr>
        <p:txBody>
          <a:bodyPr vert="horz" lIns="91440" tIns="45720" rIns="91440" bIns="45720" rtlCol="0" anchor="ctr">
            <a:normAutofit/>
          </a:bodyPr>
          <a:lstStyle/>
          <a:p>
            <a:pPr marL="0" indent="0" defTabSz="914400" eaLnBrk="1" hangingPunct="1">
              <a:buNone/>
            </a:pPr>
            <a:endParaRPr lang="en-US" sz="1200" dirty="0">
              <a:solidFill>
                <a:schemeClr val="tx1">
                  <a:lumMod val="85000"/>
                  <a:lumOff val="15000"/>
                </a:schemeClr>
              </a:solidFill>
            </a:endParaRPr>
          </a:p>
          <a:p>
            <a:pPr marL="800100" lvl="1" indent="-228600" defTabSz="914400" eaLnBrk="1" hangingPunct="1">
              <a:buFont typeface="Arial" panose="020B0604020202020204" pitchFamily="34" charset="0"/>
              <a:buChar char="•"/>
            </a:pPr>
            <a:endParaRPr lang="en-US" sz="1200" dirty="0">
              <a:solidFill>
                <a:schemeClr val="tx1">
                  <a:lumMod val="85000"/>
                  <a:lumOff val="15000"/>
                </a:schemeClr>
              </a:solidFill>
            </a:endParaRPr>
          </a:p>
          <a:p>
            <a:pPr defTabSz="914400" eaLnBrk="1" hangingPunct="1"/>
            <a:r>
              <a:rPr lang="en-US" sz="1400" dirty="0">
                <a:solidFill>
                  <a:schemeClr val="accent4">
                    <a:lumMod val="10000"/>
                  </a:schemeClr>
                </a:solidFill>
              </a:rPr>
              <a:t>La </a:t>
            </a:r>
            <a:r>
              <a:rPr lang="en-US" sz="1400" dirty="0" err="1">
                <a:solidFill>
                  <a:schemeClr val="accent4">
                    <a:lumMod val="10000"/>
                  </a:schemeClr>
                </a:solidFill>
              </a:rPr>
              <a:t>vitamina</a:t>
            </a:r>
            <a:r>
              <a:rPr lang="en-US" sz="1400" dirty="0">
                <a:solidFill>
                  <a:schemeClr val="accent4">
                    <a:lumMod val="10000"/>
                  </a:schemeClr>
                </a:solidFill>
              </a:rPr>
              <a:t> E </a:t>
            </a:r>
            <a:r>
              <a:rPr lang="en-US" sz="1400" dirty="0" err="1">
                <a:solidFill>
                  <a:schemeClr val="accent4">
                    <a:lumMod val="10000"/>
                  </a:schemeClr>
                </a:solidFill>
              </a:rPr>
              <a:t>e</a:t>
            </a:r>
            <a:r>
              <a:rPr lang="en-US" sz="1400" dirty="0">
                <a:solidFill>
                  <a:schemeClr val="accent4">
                    <a:lumMod val="10000"/>
                  </a:schemeClr>
                </a:solidFill>
              </a:rPr>
              <a:t> </a:t>
            </a:r>
            <a:r>
              <a:rPr lang="en-US" sz="1400" dirty="0" err="1">
                <a:solidFill>
                  <a:schemeClr val="accent4">
                    <a:lumMod val="10000"/>
                  </a:schemeClr>
                </a:solidFill>
              </a:rPr>
              <a:t>il</a:t>
            </a:r>
            <a:r>
              <a:rPr lang="en-US" sz="1400" dirty="0">
                <a:solidFill>
                  <a:schemeClr val="accent4">
                    <a:lumMod val="10000"/>
                  </a:schemeClr>
                </a:solidFill>
              </a:rPr>
              <a:t> pioglitazone </a:t>
            </a:r>
            <a:r>
              <a:rPr lang="en-US" sz="1400" dirty="0" err="1">
                <a:solidFill>
                  <a:schemeClr val="accent4">
                    <a:lumMod val="10000"/>
                  </a:schemeClr>
                </a:solidFill>
              </a:rPr>
              <a:t>attualmente</a:t>
            </a:r>
            <a:r>
              <a:rPr lang="en-US" sz="1400" dirty="0">
                <a:solidFill>
                  <a:schemeClr val="accent4">
                    <a:lumMod val="10000"/>
                  </a:schemeClr>
                </a:solidFill>
              </a:rPr>
              <a:t> </a:t>
            </a:r>
            <a:r>
              <a:rPr lang="en-US" sz="1400" dirty="0" err="1">
                <a:solidFill>
                  <a:schemeClr val="accent4">
                    <a:lumMod val="10000"/>
                  </a:schemeClr>
                </a:solidFill>
              </a:rPr>
              <a:t>costituiscono</a:t>
            </a:r>
            <a:r>
              <a:rPr lang="en-US" sz="1400" dirty="0">
                <a:solidFill>
                  <a:schemeClr val="accent4">
                    <a:lumMod val="10000"/>
                  </a:schemeClr>
                </a:solidFill>
              </a:rPr>
              <a:t> </a:t>
            </a:r>
            <a:r>
              <a:rPr lang="en-US" sz="1400" dirty="0" err="1">
                <a:solidFill>
                  <a:schemeClr val="accent4">
                    <a:lumMod val="10000"/>
                  </a:schemeClr>
                </a:solidFill>
              </a:rPr>
              <a:t>l’unica</a:t>
            </a:r>
            <a:r>
              <a:rPr lang="en-US" sz="1400" dirty="0">
                <a:solidFill>
                  <a:schemeClr val="accent4">
                    <a:lumMod val="10000"/>
                  </a:schemeClr>
                </a:solidFill>
              </a:rPr>
              <a:t> </a:t>
            </a:r>
            <a:r>
              <a:rPr lang="en-US" sz="1400" dirty="0" err="1">
                <a:solidFill>
                  <a:schemeClr val="accent4">
                    <a:lumMod val="10000"/>
                  </a:schemeClr>
                </a:solidFill>
              </a:rPr>
              <a:t>terapia</a:t>
            </a:r>
            <a:r>
              <a:rPr lang="en-US" sz="1400" dirty="0">
                <a:solidFill>
                  <a:schemeClr val="accent4">
                    <a:lumMod val="10000"/>
                  </a:schemeClr>
                </a:solidFill>
              </a:rPr>
              <a:t> off-label per la NASH.</a:t>
            </a:r>
          </a:p>
          <a:p>
            <a:pPr indent="-228600" defTabSz="914400" eaLnBrk="1" hangingPunct="1">
              <a:buFont typeface="Arial" panose="020B0604020202020204" pitchFamily="34" charset="0"/>
              <a:buChar char="•"/>
            </a:pPr>
            <a:r>
              <a:rPr lang="en-US" sz="1400" dirty="0" err="1">
                <a:solidFill>
                  <a:schemeClr val="accent4">
                    <a:lumMod val="10000"/>
                  </a:schemeClr>
                </a:solidFill>
              </a:rPr>
              <a:t>Numerosi</a:t>
            </a:r>
            <a:r>
              <a:rPr lang="en-US" sz="1400" dirty="0">
                <a:solidFill>
                  <a:schemeClr val="accent4">
                    <a:lumMod val="10000"/>
                  </a:schemeClr>
                </a:solidFill>
              </a:rPr>
              <a:t> </a:t>
            </a:r>
            <a:r>
              <a:rPr lang="en-US" sz="1400" dirty="0" err="1">
                <a:solidFill>
                  <a:schemeClr val="accent4">
                    <a:lumMod val="10000"/>
                  </a:schemeClr>
                </a:solidFill>
              </a:rPr>
              <a:t>farmaci</a:t>
            </a:r>
            <a:r>
              <a:rPr lang="en-US" sz="1400" dirty="0">
                <a:solidFill>
                  <a:schemeClr val="accent4">
                    <a:lumMod val="10000"/>
                  </a:schemeClr>
                </a:solidFill>
              </a:rPr>
              <a:t> </a:t>
            </a:r>
            <a:r>
              <a:rPr lang="en-US" sz="1400" dirty="0" err="1">
                <a:solidFill>
                  <a:schemeClr val="accent4">
                    <a:lumMod val="10000"/>
                  </a:schemeClr>
                </a:solidFill>
              </a:rPr>
              <a:t>sono</a:t>
            </a:r>
            <a:r>
              <a:rPr lang="en-US" sz="1400" dirty="0">
                <a:solidFill>
                  <a:schemeClr val="accent4">
                    <a:lumMod val="10000"/>
                  </a:schemeClr>
                </a:solidFill>
              </a:rPr>
              <a:t> in </a:t>
            </a:r>
            <a:r>
              <a:rPr lang="en-US" sz="1400" dirty="0" err="1">
                <a:solidFill>
                  <a:schemeClr val="accent4">
                    <a:lumMod val="10000"/>
                  </a:schemeClr>
                </a:solidFill>
              </a:rPr>
              <a:t>fasi</a:t>
            </a:r>
            <a:r>
              <a:rPr lang="en-US" sz="1400" dirty="0">
                <a:solidFill>
                  <a:schemeClr val="accent4">
                    <a:lumMod val="10000"/>
                  </a:schemeClr>
                </a:solidFill>
              </a:rPr>
              <a:t> </a:t>
            </a:r>
            <a:r>
              <a:rPr lang="en-US" sz="1400" dirty="0" err="1">
                <a:solidFill>
                  <a:schemeClr val="accent4">
                    <a:lumMod val="10000"/>
                  </a:schemeClr>
                </a:solidFill>
              </a:rPr>
              <a:t>intermedie</a:t>
            </a:r>
            <a:r>
              <a:rPr lang="en-US" sz="1400" dirty="0">
                <a:solidFill>
                  <a:schemeClr val="accent4">
                    <a:lumMod val="10000"/>
                  </a:schemeClr>
                </a:solidFill>
              </a:rPr>
              <a:t> o </a:t>
            </a:r>
            <a:r>
              <a:rPr lang="en-US" sz="1400" dirty="0" err="1">
                <a:solidFill>
                  <a:schemeClr val="accent4">
                    <a:lumMod val="10000"/>
                  </a:schemeClr>
                </a:solidFill>
              </a:rPr>
              <a:t>avanzate</a:t>
            </a:r>
            <a:r>
              <a:rPr lang="en-US" sz="1400" dirty="0">
                <a:solidFill>
                  <a:schemeClr val="accent4">
                    <a:lumMod val="10000"/>
                  </a:schemeClr>
                </a:solidFill>
              </a:rPr>
              <a:t> di </a:t>
            </a:r>
            <a:r>
              <a:rPr lang="en-US" sz="1400" dirty="0" err="1">
                <a:solidFill>
                  <a:schemeClr val="accent4">
                    <a:lumMod val="10000"/>
                  </a:schemeClr>
                </a:solidFill>
              </a:rPr>
              <a:t>sperimentazione</a:t>
            </a:r>
            <a:r>
              <a:rPr lang="en-US" sz="1400" dirty="0">
                <a:solidFill>
                  <a:schemeClr val="accent4">
                    <a:lumMod val="10000"/>
                  </a:schemeClr>
                </a:solidFill>
              </a:rPr>
              <a:t>.</a:t>
            </a:r>
          </a:p>
          <a:p>
            <a:pPr indent="-228600" defTabSz="914400" eaLnBrk="1" hangingPunct="1">
              <a:buFont typeface="Arial" panose="020B0604020202020204" pitchFamily="34" charset="0"/>
              <a:buChar char="•"/>
            </a:pPr>
            <a:r>
              <a:rPr lang="en-US" sz="1400" dirty="0">
                <a:solidFill>
                  <a:schemeClr val="accent4">
                    <a:lumMod val="10000"/>
                  </a:schemeClr>
                </a:solidFill>
              </a:rPr>
              <a:t>La </a:t>
            </a:r>
            <a:r>
              <a:rPr lang="en-US" sz="1400" dirty="0" err="1">
                <a:solidFill>
                  <a:schemeClr val="accent4">
                    <a:lumMod val="10000"/>
                  </a:schemeClr>
                </a:solidFill>
              </a:rPr>
              <a:t>modulazione</a:t>
            </a:r>
            <a:r>
              <a:rPr lang="en-US" sz="1400" dirty="0">
                <a:solidFill>
                  <a:schemeClr val="accent4">
                    <a:lumMod val="10000"/>
                  </a:schemeClr>
                </a:solidFill>
              </a:rPr>
              <a:t> </a:t>
            </a:r>
            <a:r>
              <a:rPr lang="en-US" sz="1400" dirty="0" err="1">
                <a:solidFill>
                  <a:schemeClr val="accent4">
                    <a:lumMod val="10000"/>
                  </a:schemeClr>
                </a:solidFill>
              </a:rPr>
              <a:t>dei</a:t>
            </a:r>
            <a:r>
              <a:rPr lang="en-US" sz="1400" dirty="0">
                <a:solidFill>
                  <a:schemeClr val="accent4">
                    <a:lumMod val="10000"/>
                  </a:schemeClr>
                </a:solidFill>
              </a:rPr>
              <a:t> </a:t>
            </a:r>
            <a:r>
              <a:rPr lang="en-US" sz="1400" dirty="0" err="1">
                <a:solidFill>
                  <a:schemeClr val="accent4">
                    <a:lumMod val="10000"/>
                  </a:schemeClr>
                </a:solidFill>
              </a:rPr>
              <a:t>recettori</a:t>
            </a:r>
            <a:r>
              <a:rPr lang="en-US" sz="1400" dirty="0">
                <a:solidFill>
                  <a:schemeClr val="accent4">
                    <a:lumMod val="10000"/>
                  </a:schemeClr>
                </a:solidFill>
              </a:rPr>
              <a:t> PPAR e FXR e del GLP-1 </a:t>
            </a:r>
            <a:r>
              <a:rPr lang="en-US" sz="1400" dirty="0" err="1">
                <a:solidFill>
                  <a:schemeClr val="accent4">
                    <a:lumMod val="10000"/>
                  </a:schemeClr>
                </a:solidFill>
              </a:rPr>
              <a:t>sembra</a:t>
            </a:r>
            <a:r>
              <a:rPr lang="en-US" sz="1400" dirty="0">
                <a:solidFill>
                  <a:schemeClr val="accent4">
                    <a:lumMod val="10000"/>
                  </a:schemeClr>
                </a:solidFill>
              </a:rPr>
              <a:t> in </a:t>
            </a:r>
            <a:r>
              <a:rPr lang="en-US" sz="1400" dirty="0" err="1">
                <a:solidFill>
                  <a:schemeClr val="accent4">
                    <a:lumMod val="10000"/>
                  </a:schemeClr>
                </a:solidFill>
              </a:rPr>
              <a:t>grado</a:t>
            </a:r>
            <a:r>
              <a:rPr lang="en-US" sz="1400" dirty="0">
                <a:solidFill>
                  <a:schemeClr val="accent4">
                    <a:lumMod val="10000"/>
                  </a:schemeClr>
                </a:solidFill>
              </a:rPr>
              <a:t> di </a:t>
            </a:r>
            <a:r>
              <a:rPr lang="en-US" sz="1400" dirty="0" err="1">
                <a:solidFill>
                  <a:schemeClr val="accent4">
                    <a:lumMod val="10000"/>
                  </a:schemeClr>
                </a:solidFill>
              </a:rPr>
              <a:t>migliorare</a:t>
            </a:r>
            <a:r>
              <a:rPr lang="en-US" sz="1400" dirty="0">
                <a:solidFill>
                  <a:schemeClr val="accent4">
                    <a:lumMod val="10000"/>
                  </a:schemeClr>
                </a:solidFill>
              </a:rPr>
              <a:t> </a:t>
            </a:r>
            <a:r>
              <a:rPr lang="en-US" sz="1400" dirty="0" err="1">
                <a:solidFill>
                  <a:schemeClr val="accent4">
                    <a:lumMod val="10000"/>
                  </a:schemeClr>
                </a:solidFill>
              </a:rPr>
              <a:t>l’istologia</a:t>
            </a:r>
            <a:r>
              <a:rPr lang="en-US" sz="1400" dirty="0">
                <a:solidFill>
                  <a:schemeClr val="accent4">
                    <a:lumMod val="10000"/>
                  </a:schemeClr>
                </a:solidFill>
              </a:rPr>
              <a:t> del </a:t>
            </a:r>
            <a:r>
              <a:rPr lang="en-US" sz="1400" dirty="0" err="1">
                <a:solidFill>
                  <a:schemeClr val="accent4">
                    <a:lumMod val="10000"/>
                  </a:schemeClr>
                </a:solidFill>
              </a:rPr>
              <a:t>fegato</a:t>
            </a:r>
            <a:r>
              <a:rPr lang="en-US" sz="1400" dirty="0">
                <a:solidFill>
                  <a:schemeClr val="accent4">
                    <a:lumMod val="10000"/>
                  </a:schemeClr>
                </a:solidFill>
              </a:rPr>
              <a:t>.</a:t>
            </a:r>
          </a:p>
          <a:p>
            <a:pPr indent="-228600" defTabSz="914400" eaLnBrk="1" hangingPunct="1">
              <a:buFont typeface="Arial" panose="020B0604020202020204" pitchFamily="34" charset="0"/>
              <a:buChar char="•"/>
            </a:pPr>
            <a:r>
              <a:rPr lang="en-US" sz="1400" dirty="0" err="1">
                <a:solidFill>
                  <a:schemeClr val="accent4">
                    <a:lumMod val="10000"/>
                  </a:schemeClr>
                </a:solidFill>
              </a:rPr>
              <a:t>Più</a:t>
            </a:r>
            <a:r>
              <a:rPr lang="en-US" sz="1400" dirty="0">
                <a:solidFill>
                  <a:schemeClr val="accent4">
                    <a:lumMod val="10000"/>
                  </a:schemeClr>
                </a:solidFill>
              </a:rPr>
              <a:t> </a:t>
            </a:r>
            <a:r>
              <a:rPr lang="en-US" sz="1400" dirty="0" err="1">
                <a:solidFill>
                  <a:schemeClr val="accent4">
                    <a:lumMod val="10000"/>
                  </a:schemeClr>
                </a:solidFill>
              </a:rPr>
              <a:t>recentemente</a:t>
            </a:r>
            <a:r>
              <a:rPr lang="en-US" sz="1400" dirty="0">
                <a:solidFill>
                  <a:schemeClr val="accent4">
                    <a:lumMod val="10000"/>
                  </a:schemeClr>
                </a:solidFill>
              </a:rPr>
              <a:t>, </a:t>
            </a:r>
            <a:r>
              <a:rPr lang="en-US" sz="1400" dirty="0" err="1">
                <a:solidFill>
                  <a:schemeClr val="accent4">
                    <a:lumMod val="10000"/>
                  </a:schemeClr>
                </a:solidFill>
              </a:rPr>
              <a:t>il</a:t>
            </a:r>
            <a:r>
              <a:rPr lang="en-US" sz="1400" dirty="0">
                <a:solidFill>
                  <a:schemeClr val="accent4">
                    <a:lumMod val="10000"/>
                  </a:schemeClr>
                </a:solidFill>
              </a:rPr>
              <a:t> </a:t>
            </a:r>
            <a:r>
              <a:rPr lang="en-US" sz="1400" dirty="0" err="1">
                <a:solidFill>
                  <a:schemeClr val="accent4">
                    <a:lumMod val="10000"/>
                  </a:schemeClr>
                </a:solidFill>
              </a:rPr>
              <a:t>miocrobioma</a:t>
            </a:r>
            <a:r>
              <a:rPr lang="en-US" sz="1400" dirty="0">
                <a:solidFill>
                  <a:schemeClr val="accent4">
                    <a:lumMod val="10000"/>
                  </a:schemeClr>
                </a:solidFill>
              </a:rPr>
              <a:t> </a:t>
            </a:r>
            <a:r>
              <a:rPr lang="en-US" sz="1400" dirty="0" err="1">
                <a:solidFill>
                  <a:schemeClr val="accent4">
                    <a:lumMod val="10000"/>
                  </a:schemeClr>
                </a:solidFill>
              </a:rPr>
              <a:t>intestinale</a:t>
            </a:r>
            <a:r>
              <a:rPr lang="en-US" sz="1400" dirty="0">
                <a:solidFill>
                  <a:schemeClr val="accent4">
                    <a:lumMod val="10000"/>
                  </a:schemeClr>
                </a:solidFill>
              </a:rPr>
              <a:t> e </a:t>
            </a:r>
            <a:r>
              <a:rPr lang="en-US" sz="1400" dirty="0" err="1">
                <a:solidFill>
                  <a:schemeClr val="accent4">
                    <a:lumMod val="10000"/>
                  </a:schemeClr>
                </a:solidFill>
              </a:rPr>
              <a:t>l’endotossinemia</a:t>
            </a:r>
            <a:r>
              <a:rPr lang="en-US" sz="1400" dirty="0">
                <a:solidFill>
                  <a:schemeClr val="accent4">
                    <a:lumMod val="10000"/>
                  </a:schemeClr>
                </a:solidFill>
              </a:rPr>
              <a:t> </a:t>
            </a:r>
            <a:r>
              <a:rPr lang="en-US" sz="1400" dirty="0" err="1">
                <a:solidFill>
                  <a:schemeClr val="accent4">
                    <a:lumMod val="10000"/>
                  </a:schemeClr>
                </a:solidFill>
              </a:rPr>
              <a:t>sono</a:t>
            </a:r>
            <a:r>
              <a:rPr lang="en-US" sz="1400" dirty="0">
                <a:solidFill>
                  <a:schemeClr val="accent4">
                    <a:lumMod val="10000"/>
                  </a:schemeClr>
                </a:solidFill>
              </a:rPr>
              <a:t> in </a:t>
            </a:r>
            <a:r>
              <a:rPr lang="en-US" sz="1400" dirty="0" err="1">
                <a:solidFill>
                  <a:schemeClr val="accent4">
                    <a:lumMod val="10000"/>
                  </a:schemeClr>
                </a:solidFill>
              </a:rPr>
              <a:t>corso</a:t>
            </a:r>
            <a:r>
              <a:rPr lang="en-US" sz="1400" dirty="0">
                <a:solidFill>
                  <a:schemeClr val="accent4">
                    <a:lumMod val="10000"/>
                  </a:schemeClr>
                </a:solidFill>
              </a:rPr>
              <a:t> di studio per lo </a:t>
            </a:r>
            <a:r>
              <a:rPr lang="en-US" sz="1400" dirty="0" err="1">
                <a:solidFill>
                  <a:schemeClr val="accent4">
                    <a:lumMod val="10000"/>
                  </a:schemeClr>
                </a:solidFill>
              </a:rPr>
              <a:t>sviluppo</a:t>
            </a:r>
            <a:r>
              <a:rPr lang="en-US" sz="1400" dirty="0">
                <a:solidFill>
                  <a:schemeClr val="accent4">
                    <a:lumMod val="10000"/>
                  </a:schemeClr>
                </a:solidFill>
              </a:rPr>
              <a:t> di </a:t>
            </a:r>
            <a:r>
              <a:rPr lang="en-US" sz="1400" dirty="0" err="1">
                <a:solidFill>
                  <a:schemeClr val="accent4">
                    <a:lumMod val="10000"/>
                  </a:schemeClr>
                </a:solidFill>
              </a:rPr>
              <a:t>nuovi</a:t>
            </a:r>
            <a:r>
              <a:rPr lang="en-US" sz="1400" dirty="0">
                <a:solidFill>
                  <a:schemeClr val="accent4">
                    <a:lumMod val="10000"/>
                  </a:schemeClr>
                </a:solidFill>
              </a:rPr>
              <a:t> </a:t>
            </a:r>
            <a:r>
              <a:rPr lang="en-US" sz="1400" dirty="0" err="1">
                <a:solidFill>
                  <a:schemeClr val="accent4">
                    <a:lumMod val="10000"/>
                  </a:schemeClr>
                </a:solidFill>
              </a:rPr>
              <a:t>farmaci</a:t>
            </a:r>
            <a:r>
              <a:rPr lang="en-US" sz="1400" dirty="0">
                <a:solidFill>
                  <a:schemeClr val="accent4">
                    <a:lumMod val="10000"/>
                  </a:schemeClr>
                </a:solidFill>
              </a:rPr>
              <a:t>.</a:t>
            </a:r>
          </a:p>
          <a:p>
            <a:pPr indent="-228600" defTabSz="914400" eaLnBrk="1" hangingPunct="1">
              <a:buFont typeface="Arial" panose="020B0604020202020204" pitchFamily="34" charset="0"/>
              <a:buChar char="•"/>
            </a:pPr>
            <a:r>
              <a:rPr lang="en-US" sz="1400" dirty="0">
                <a:solidFill>
                  <a:schemeClr val="accent4">
                    <a:lumMod val="10000"/>
                  </a:schemeClr>
                </a:solidFill>
              </a:rPr>
              <a:t>Si </a:t>
            </a:r>
            <a:r>
              <a:rPr lang="en-US" sz="1400" dirty="0" err="1">
                <a:solidFill>
                  <a:schemeClr val="accent4">
                    <a:lumMod val="10000"/>
                  </a:schemeClr>
                </a:solidFill>
              </a:rPr>
              <a:t>stima</a:t>
            </a:r>
            <a:r>
              <a:rPr lang="en-US" sz="1400" dirty="0">
                <a:solidFill>
                  <a:schemeClr val="accent4">
                    <a:lumMod val="10000"/>
                  </a:schemeClr>
                </a:solidFill>
              </a:rPr>
              <a:t> </a:t>
            </a:r>
            <a:r>
              <a:rPr lang="en-US" sz="1400" dirty="0" err="1">
                <a:solidFill>
                  <a:schemeClr val="accent4">
                    <a:lumMod val="10000"/>
                  </a:schemeClr>
                </a:solidFill>
              </a:rPr>
              <a:t>che</a:t>
            </a:r>
            <a:r>
              <a:rPr lang="en-US" sz="1400" dirty="0">
                <a:solidFill>
                  <a:schemeClr val="accent4">
                    <a:lumMod val="10000"/>
                  </a:schemeClr>
                </a:solidFill>
              </a:rPr>
              <a:t> </a:t>
            </a:r>
            <a:r>
              <a:rPr lang="en-US" sz="1400" dirty="0" err="1">
                <a:solidFill>
                  <a:schemeClr val="accent4">
                    <a:lumMod val="10000"/>
                  </a:schemeClr>
                </a:solidFill>
              </a:rPr>
              <a:t>entro</a:t>
            </a:r>
            <a:r>
              <a:rPr lang="en-US" sz="1400" dirty="0">
                <a:solidFill>
                  <a:schemeClr val="accent4">
                    <a:lumMod val="10000"/>
                  </a:schemeClr>
                </a:solidFill>
              </a:rPr>
              <a:t> </a:t>
            </a:r>
            <a:r>
              <a:rPr lang="en-US" sz="1400" dirty="0" err="1">
                <a:solidFill>
                  <a:schemeClr val="accent4">
                    <a:lumMod val="10000"/>
                  </a:schemeClr>
                </a:solidFill>
              </a:rPr>
              <a:t>il</a:t>
            </a:r>
            <a:r>
              <a:rPr lang="en-US" sz="1400" dirty="0">
                <a:solidFill>
                  <a:schemeClr val="accent4">
                    <a:lumMod val="10000"/>
                  </a:schemeClr>
                </a:solidFill>
              </a:rPr>
              <a:t> 2020 </a:t>
            </a:r>
            <a:r>
              <a:rPr lang="en-US" sz="1400" dirty="0" err="1">
                <a:solidFill>
                  <a:schemeClr val="accent4">
                    <a:lumMod val="10000"/>
                  </a:schemeClr>
                </a:solidFill>
              </a:rPr>
              <a:t>alcuni</a:t>
            </a:r>
            <a:r>
              <a:rPr lang="en-US" sz="1400" dirty="0">
                <a:solidFill>
                  <a:schemeClr val="accent4">
                    <a:lumMod val="10000"/>
                  </a:schemeClr>
                </a:solidFill>
              </a:rPr>
              <a:t> </a:t>
            </a:r>
            <a:r>
              <a:rPr lang="en-US" sz="1400" dirty="0" err="1">
                <a:solidFill>
                  <a:schemeClr val="accent4">
                    <a:lumMod val="10000"/>
                  </a:schemeClr>
                </a:solidFill>
              </a:rPr>
              <a:t>farmaci</a:t>
            </a:r>
            <a:r>
              <a:rPr lang="en-US" sz="1400" dirty="0">
                <a:solidFill>
                  <a:schemeClr val="accent4">
                    <a:lumMod val="10000"/>
                  </a:schemeClr>
                </a:solidFill>
              </a:rPr>
              <a:t> </a:t>
            </a:r>
            <a:r>
              <a:rPr lang="en-US" sz="1400" dirty="0" err="1">
                <a:solidFill>
                  <a:schemeClr val="accent4">
                    <a:lumMod val="10000"/>
                  </a:schemeClr>
                </a:solidFill>
              </a:rPr>
              <a:t>attualmente</a:t>
            </a:r>
            <a:r>
              <a:rPr lang="en-US" sz="1400" dirty="0">
                <a:solidFill>
                  <a:schemeClr val="accent4">
                    <a:lumMod val="10000"/>
                  </a:schemeClr>
                </a:solidFill>
              </a:rPr>
              <a:t> in </a:t>
            </a:r>
            <a:r>
              <a:rPr lang="en-US" sz="1400" dirty="0" err="1">
                <a:solidFill>
                  <a:schemeClr val="accent4">
                    <a:lumMod val="10000"/>
                  </a:schemeClr>
                </a:solidFill>
              </a:rPr>
              <a:t>fase</a:t>
            </a:r>
            <a:r>
              <a:rPr lang="en-US" sz="1400" dirty="0">
                <a:solidFill>
                  <a:schemeClr val="accent4">
                    <a:lumMod val="10000"/>
                  </a:schemeClr>
                </a:solidFill>
              </a:rPr>
              <a:t> di </a:t>
            </a:r>
            <a:r>
              <a:rPr lang="en-US" sz="1400" dirty="0" err="1">
                <a:solidFill>
                  <a:schemeClr val="accent4">
                    <a:lumMod val="10000"/>
                  </a:schemeClr>
                </a:solidFill>
              </a:rPr>
              <a:t>sperimentazione</a:t>
            </a:r>
            <a:r>
              <a:rPr lang="en-US" sz="1400" dirty="0">
                <a:solidFill>
                  <a:schemeClr val="accent4">
                    <a:lumMod val="10000"/>
                  </a:schemeClr>
                </a:solidFill>
              </a:rPr>
              <a:t> </a:t>
            </a:r>
            <a:r>
              <a:rPr lang="en-US" sz="1400" dirty="0" err="1">
                <a:solidFill>
                  <a:schemeClr val="accent4">
                    <a:lumMod val="10000"/>
                  </a:schemeClr>
                </a:solidFill>
              </a:rPr>
              <a:t>potranno</a:t>
            </a:r>
            <a:r>
              <a:rPr lang="en-US" sz="1400" dirty="0">
                <a:solidFill>
                  <a:schemeClr val="accent4">
                    <a:lumMod val="10000"/>
                  </a:schemeClr>
                </a:solidFill>
              </a:rPr>
              <a:t> </a:t>
            </a:r>
            <a:r>
              <a:rPr lang="en-US" sz="1400" dirty="0" err="1">
                <a:solidFill>
                  <a:schemeClr val="accent4">
                    <a:lumMod val="10000"/>
                  </a:schemeClr>
                </a:solidFill>
              </a:rPr>
              <a:t>essere</a:t>
            </a:r>
            <a:r>
              <a:rPr lang="en-US" sz="1400" dirty="0">
                <a:solidFill>
                  <a:schemeClr val="accent4">
                    <a:lumMod val="10000"/>
                  </a:schemeClr>
                </a:solidFill>
              </a:rPr>
              <a:t> </a:t>
            </a:r>
            <a:r>
              <a:rPr lang="en-US" sz="1400" dirty="0" err="1">
                <a:solidFill>
                  <a:schemeClr val="accent4">
                    <a:lumMod val="10000"/>
                  </a:schemeClr>
                </a:solidFill>
              </a:rPr>
              <a:t>approvati</a:t>
            </a:r>
            <a:r>
              <a:rPr lang="en-US" sz="1400" dirty="0">
                <a:solidFill>
                  <a:schemeClr val="accent4">
                    <a:lumMod val="10000"/>
                  </a:schemeClr>
                </a:solidFill>
              </a:rPr>
              <a:t> per la </a:t>
            </a:r>
            <a:r>
              <a:rPr lang="en-US" sz="1400" dirty="0" err="1">
                <a:solidFill>
                  <a:schemeClr val="accent4">
                    <a:lumMod val="10000"/>
                  </a:schemeClr>
                </a:solidFill>
              </a:rPr>
              <a:t>terapia</a:t>
            </a:r>
            <a:r>
              <a:rPr lang="en-US" sz="1400" dirty="0">
                <a:solidFill>
                  <a:schemeClr val="accent4">
                    <a:lumMod val="10000"/>
                  </a:schemeClr>
                </a:solidFill>
              </a:rPr>
              <a:t> </a:t>
            </a:r>
            <a:r>
              <a:rPr lang="en-US" sz="1400" dirty="0" err="1">
                <a:solidFill>
                  <a:schemeClr val="accent4">
                    <a:lumMod val="10000"/>
                  </a:schemeClr>
                </a:solidFill>
              </a:rPr>
              <a:t>della</a:t>
            </a:r>
            <a:r>
              <a:rPr lang="en-US" sz="1400" dirty="0">
                <a:solidFill>
                  <a:schemeClr val="accent4">
                    <a:lumMod val="10000"/>
                  </a:schemeClr>
                </a:solidFill>
              </a:rPr>
              <a:t> NASH. </a:t>
            </a:r>
          </a:p>
          <a:p>
            <a:pPr indent="-228600" defTabSz="914400" eaLnBrk="1" hangingPunct="1">
              <a:buFont typeface="Arial" panose="020B0604020202020204" pitchFamily="34" charset="0"/>
              <a:buChar char="•"/>
            </a:pPr>
            <a:endParaRPr lang="en-US" sz="1200" dirty="0">
              <a:solidFill>
                <a:schemeClr val="accent4">
                  <a:lumMod val="10000"/>
                </a:schemeClr>
              </a:solidFill>
            </a:endParaRPr>
          </a:p>
        </p:txBody>
      </p:sp>
      <p:sp>
        <p:nvSpPr>
          <p:cNvPr id="4" name="CasellaDiTesto 3">
            <a:extLst>
              <a:ext uri="{FF2B5EF4-FFF2-40B4-BE49-F238E27FC236}">
                <a16:creationId xmlns:a16="http://schemas.microsoft.com/office/drawing/2014/main" id="{EC8D6C9C-A57C-4839-8052-4AA065527E68}"/>
              </a:ext>
            </a:extLst>
          </p:cNvPr>
          <p:cNvSpPr txBox="1"/>
          <p:nvPr/>
        </p:nvSpPr>
        <p:spPr>
          <a:xfrm>
            <a:off x="1425872" y="3050435"/>
            <a:ext cx="2790265" cy="757130"/>
          </a:xfrm>
          <a:prstGeom prst="rect">
            <a:avLst/>
          </a:prstGeom>
          <a:ln w="25400" cap="sq">
            <a:solidFill>
              <a:srgbClr val="FFFFFF"/>
            </a:solidFill>
            <a:miter lim="800000"/>
          </a:ln>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Light"/>
                <a:ea typeface="+mn-ea"/>
                <a:cs typeface="+mn-cs"/>
              </a:rPr>
              <a:t>Farmaci per la terapia della NAFLD/NASH</a:t>
            </a:r>
          </a:p>
        </p:txBody>
      </p:sp>
    </p:spTree>
    <p:extLst>
      <p:ext uri="{BB962C8B-B14F-4D97-AF65-F5344CB8AC3E}">
        <p14:creationId xmlns:p14="http://schemas.microsoft.com/office/powerpoint/2010/main" val="3617162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779F1F-42B2-41DD-857E-2A3D0CCA2893}"/>
              </a:ext>
            </a:extLst>
          </p:cNvPr>
          <p:cNvSpPr>
            <a:spLocks noGrp="1"/>
          </p:cNvSpPr>
          <p:nvPr>
            <p:ph type="title"/>
          </p:nvPr>
        </p:nvSpPr>
        <p:spPr>
          <a:xfrm>
            <a:off x="1332129" y="1608667"/>
            <a:ext cx="1917293" cy="1748325"/>
          </a:xfrm>
          <a:solidFill>
            <a:schemeClr val="accent6">
              <a:lumMod val="50000"/>
            </a:schemeClr>
          </a:solidFill>
        </p:spPr>
        <p:txBody>
          <a:bodyPr anchor="t">
            <a:normAutofit fontScale="90000"/>
          </a:bodyPr>
          <a:lstStyle/>
          <a:p>
            <a:pPr algn="r"/>
            <a:r>
              <a:rPr lang="it-IT" sz="2400" dirty="0">
                <a:solidFill>
                  <a:srgbClr val="FFFFFF"/>
                </a:solidFill>
              </a:rPr>
              <a:t>Possibili target dei futuri farmaci per la NAFLD/NASH:</a:t>
            </a:r>
          </a:p>
        </p:txBody>
      </p:sp>
      <p:sp>
        <p:nvSpPr>
          <p:cNvPr id="30" name="Segnaposto contenuto 2">
            <a:extLst>
              <a:ext uri="{FF2B5EF4-FFF2-40B4-BE49-F238E27FC236}">
                <a16:creationId xmlns:a16="http://schemas.microsoft.com/office/drawing/2014/main" id="{E512CC6A-4F68-4C8C-A8D8-7725ACBF95E0}"/>
              </a:ext>
            </a:extLst>
          </p:cNvPr>
          <p:cNvSpPr>
            <a:spLocks noGrp="1"/>
          </p:cNvSpPr>
          <p:nvPr>
            <p:ph idx="1"/>
          </p:nvPr>
        </p:nvSpPr>
        <p:spPr>
          <a:xfrm>
            <a:off x="3732021" y="1608667"/>
            <a:ext cx="4718431" cy="4491015"/>
          </a:xfrm>
          <a:solidFill>
            <a:schemeClr val="accent1">
              <a:lumMod val="50000"/>
            </a:schemeClr>
          </a:solidFill>
          <a:ln w="28575">
            <a:solidFill>
              <a:schemeClr val="accent2">
                <a:lumMod val="75000"/>
              </a:schemeClr>
            </a:solidFill>
          </a:ln>
        </p:spPr>
        <p:txBody>
          <a:bodyPr>
            <a:noAutofit/>
          </a:bodyPr>
          <a:lstStyle/>
          <a:p>
            <a:r>
              <a:rPr lang="it-IT" sz="1600" dirty="0">
                <a:solidFill>
                  <a:srgbClr val="FFFFFF"/>
                </a:solidFill>
              </a:rPr>
              <a:t>L’intestino</a:t>
            </a:r>
          </a:p>
          <a:p>
            <a:pPr lvl="1"/>
            <a:r>
              <a:rPr lang="it-IT" sz="1600" dirty="0">
                <a:solidFill>
                  <a:srgbClr val="FFFFFF"/>
                </a:solidFill>
              </a:rPr>
              <a:t>Farmaci anti-obesità</a:t>
            </a:r>
          </a:p>
          <a:p>
            <a:pPr lvl="1"/>
            <a:r>
              <a:rPr lang="it-IT" sz="1600" dirty="0" err="1">
                <a:solidFill>
                  <a:srgbClr val="FFFFFF"/>
                </a:solidFill>
              </a:rPr>
              <a:t>Microbioma</a:t>
            </a:r>
            <a:r>
              <a:rPr lang="it-IT" sz="1600" dirty="0">
                <a:solidFill>
                  <a:srgbClr val="FFFFFF"/>
                </a:solidFill>
              </a:rPr>
              <a:t> intestinale</a:t>
            </a:r>
          </a:p>
          <a:p>
            <a:r>
              <a:rPr lang="it-IT" sz="1600" dirty="0">
                <a:solidFill>
                  <a:srgbClr val="FFFFFF"/>
                </a:solidFill>
              </a:rPr>
              <a:t>Le vie metaboliche</a:t>
            </a:r>
          </a:p>
          <a:p>
            <a:pPr lvl="1"/>
            <a:r>
              <a:rPr lang="it-IT" sz="1600" dirty="0">
                <a:solidFill>
                  <a:srgbClr val="FFFFFF"/>
                </a:solidFill>
              </a:rPr>
              <a:t>Agonisti dei recettori PPAR</a:t>
            </a:r>
          </a:p>
          <a:p>
            <a:pPr lvl="1"/>
            <a:r>
              <a:rPr lang="it-IT" sz="1600" dirty="0">
                <a:solidFill>
                  <a:srgbClr val="FFFFFF"/>
                </a:solidFill>
              </a:rPr>
              <a:t>Agonisti del recettore FXR</a:t>
            </a:r>
          </a:p>
          <a:p>
            <a:pPr lvl="1"/>
            <a:r>
              <a:rPr lang="it-IT" sz="1600" dirty="0">
                <a:solidFill>
                  <a:srgbClr val="FFFFFF"/>
                </a:solidFill>
              </a:rPr>
              <a:t>Inibitori GLP-1</a:t>
            </a:r>
          </a:p>
          <a:p>
            <a:pPr lvl="1"/>
            <a:r>
              <a:rPr lang="it-IT" sz="1600" dirty="0">
                <a:solidFill>
                  <a:srgbClr val="FFFFFF"/>
                </a:solidFill>
              </a:rPr>
              <a:t>Inibitori STGL-2 </a:t>
            </a:r>
          </a:p>
          <a:p>
            <a:pPr lvl="1"/>
            <a:r>
              <a:rPr lang="it-IT" sz="1600" dirty="0">
                <a:solidFill>
                  <a:srgbClr val="FFFFFF"/>
                </a:solidFill>
              </a:rPr>
              <a:t>Inibitori </a:t>
            </a:r>
            <a:r>
              <a:rPr lang="it-IT" sz="1600" dirty="0" err="1">
                <a:solidFill>
                  <a:srgbClr val="FFFFFF"/>
                </a:solidFill>
              </a:rPr>
              <a:t>HMGCoA</a:t>
            </a:r>
            <a:r>
              <a:rPr lang="it-IT" sz="1600" dirty="0">
                <a:solidFill>
                  <a:srgbClr val="FFFFFF"/>
                </a:solidFill>
              </a:rPr>
              <a:t>-reduttasi</a:t>
            </a:r>
          </a:p>
          <a:p>
            <a:r>
              <a:rPr lang="it-IT" sz="1600" dirty="0">
                <a:solidFill>
                  <a:srgbClr val="FFFFFF"/>
                </a:solidFill>
              </a:rPr>
              <a:t>Lo stress ossidativo e l’infiammazione</a:t>
            </a:r>
          </a:p>
          <a:p>
            <a:pPr lvl="1"/>
            <a:r>
              <a:rPr lang="it-IT" sz="1600" dirty="0">
                <a:solidFill>
                  <a:srgbClr val="FFFFFF"/>
                </a:solidFill>
              </a:rPr>
              <a:t>Antiossidanti</a:t>
            </a:r>
          </a:p>
          <a:p>
            <a:pPr lvl="1"/>
            <a:r>
              <a:rPr lang="it-IT" sz="1600" dirty="0" err="1">
                <a:solidFill>
                  <a:srgbClr val="FFFFFF"/>
                </a:solidFill>
              </a:rPr>
              <a:t>Immuno</a:t>
            </a:r>
            <a:r>
              <a:rPr lang="it-IT" sz="1600" dirty="0">
                <a:solidFill>
                  <a:srgbClr val="FFFFFF"/>
                </a:solidFill>
              </a:rPr>
              <a:t>-modulatori</a:t>
            </a:r>
          </a:p>
          <a:p>
            <a:pPr lvl="1"/>
            <a:r>
              <a:rPr lang="it-IT" sz="1600" dirty="0">
                <a:solidFill>
                  <a:srgbClr val="FFFFFF"/>
                </a:solidFill>
              </a:rPr>
              <a:t>Apoptosi e TNF-alfa</a:t>
            </a:r>
          </a:p>
          <a:p>
            <a:r>
              <a:rPr lang="it-IT" sz="1600" dirty="0">
                <a:solidFill>
                  <a:srgbClr val="FFFFFF"/>
                </a:solidFill>
              </a:rPr>
              <a:t>La fibrosi</a:t>
            </a:r>
          </a:p>
          <a:p>
            <a:pPr lvl="1"/>
            <a:r>
              <a:rPr lang="it-IT" sz="1600" dirty="0" err="1">
                <a:solidFill>
                  <a:srgbClr val="FFFFFF"/>
                </a:solidFill>
              </a:rPr>
              <a:t>Simtuzumab</a:t>
            </a:r>
            <a:endParaRPr lang="it-IT" sz="1600" dirty="0">
              <a:solidFill>
                <a:srgbClr val="FFFFFF"/>
              </a:solidFill>
            </a:endParaRPr>
          </a:p>
          <a:p>
            <a:pPr lvl="1"/>
            <a:r>
              <a:rPr lang="it-IT" sz="1600" dirty="0">
                <a:solidFill>
                  <a:srgbClr val="FFFFFF"/>
                </a:solidFill>
              </a:rPr>
              <a:t>Inibitori Galectin-3</a:t>
            </a:r>
          </a:p>
        </p:txBody>
      </p:sp>
    </p:spTree>
    <p:extLst>
      <p:ext uri="{BB962C8B-B14F-4D97-AF65-F5344CB8AC3E}">
        <p14:creationId xmlns:p14="http://schemas.microsoft.com/office/powerpoint/2010/main" val="217890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3FFC9634-3DDF-470B-8F18-5B104CF97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5" name="Rectangle 11">
            <a:extLst>
              <a:ext uri="{FF2B5EF4-FFF2-40B4-BE49-F238E27FC236}">
                <a16:creationId xmlns:a16="http://schemas.microsoft.com/office/drawing/2014/main" id="{B077E501-B521-4B06-96AB-DC473865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olo 1">
            <a:extLst>
              <a:ext uri="{FF2B5EF4-FFF2-40B4-BE49-F238E27FC236}">
                <a16:creationId xmlns:a16="http://schemas.microsoft.com/office/drawing/2014/main" id="{3AD5F1B6-73D4-4E7D-8407-0ED2C3629E34}"/>
              </a:ext>
            </a:extLst>
          </p:cNvPr>
          <p:cNvSpPr>
            <a:spLocks noGrp="1"/>
          </p:cNvSpPr>
          <p:nvPr>
            <p:ph type="title"/>
          </p:nvPr>
        </p:nvSpPr>
        <p:spPr>
          <a:xfrm>
            <a:off x="482600" y="2681103"/>
            <a:ext cx="2522980" cy="1495794"/>
          </a:xfrm>
          <a:noFill/>
          <a:ln>
            <a:solidFill>
              <a:schemeClr val="bg1"/>
            </a:solidFill>
          </a:ln>
        </p:spPr>
        <p:txBody>
          <a:bodyPr wrap="square">
            <a:normAutofit/>
          </a:bodyPr>
          <a:lstStyle/>
          <a:p>
            <a:r>
              <a:rPr lang="it-IT" sz="1600">
                <a:solidFill>
                  <a:schemeClr val="bg1"/>
                </a:solidFill>
                <a:effectLst>
                  <a:outerShdw blurRad="38100" dist="38100" dir="2700000" algn="tl">
                    <a:srgbClr val="000000">
                      <a:alpha val="43137"/>
                    </a:srgbClr>
                  </a:outerShdw>
                </a:effectLst>
              </a:rPr>
              <a:t>SEMplici scores per la valutazione della fibrosi severa (F3-F4)</a:t>
            </a:r>
          </a:p>
        </p:txBody>
      </p:sp>
      <p:graphicFrame>
        <p:nvGraphicFramePr>
          <p:cNvPr id="5" name="Segnaposto contenuto 2">
            <a:extLst>
              <a:ext uri="{FF2B5EF4-FFF2-40B4-BE49-F238E27FC236}">
                <a16:creationId xmlns:a16="http://schemas.microsoft.com/office/drawing/2014/main" id="{3488F0A2-FE16-43A2-8B2B-0AA1430CD8C6}"/>
              </a:ext>
            </a:extLst>
          </p:cNvPr>
          <p:cNvGraphicFramePr>
            <a:graphicFrameLocks noGrp="1"/>
          </p:cNvGraphicFramePr>
          <p:nvPr>
            <p:ph idx="1"/>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78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lstStyle/>
          <a:p>
            <a:r>
              <a:rPr lang="it-IT"/>
              <a:t>From NAFLD to HCC</a:t>
            </a:r>
          </a:p>
        </p:txBody>
      </p:sp>
      <p:pic>
        <p:nvPicPr>
          <p:cNvPr id="16386" name="Picture 2"/>
          <p:cNvPicPr>
            <a:picLocks noChangeAspect="1" noChangeArrowheads="1"/>
          </p:cNvPicPr>
          <p:nvPr/>
        </p:nvPicPr>
        <p:blipFill>
          <a:blip r:embed="rId3"/>
          <a:srcRect/>
          <a:stretch>
            <a:fillRect/>
          </a:stretch>
        </p:blipFill>
        <p:spPr bwMode="auto">
          <a:xfrm>
            <a:off x="827088" y="2276475"/>
            <a:ext cx="7502525" cy="2849563"/>
          </a:xfrm>
          <a:prstGeom prst="rect">
            <a:avLst/>
          </a:prstGeom>
          <a:noFill/>
          <a:ln w="9525">
            <a:noFill/>
            <a:miter lim="800000"/>
            <a:headEnd/>
            <a:tailEnd/>
          </a:ln>
        </p:spPr>
      </p:pic>
    </p:spTree>
    <p:extLst>
      <p:ext uri="{BB962C8B-B14F-4D97-AF65-F5344CB8AC3E}">
        <p14:creationId xmlns:p14="http://schemas.microsoft.com/office/powerpoint/2010/main" val="16751798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Globo">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Globo">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3.xml><?xml version="1.0" encoding="utf-8"?>
<a:theme xmlns:a="http://schemas.openxmlformats.org/drawingml/2006/main" name="5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bo">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Globo">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508</TotalTime>
  <Words>4159</Words>
  <Application>Microsoft Office PowerPoint</Application>
  <PresentationFormat>Presentazione su schermo (4:3)</PresentationFormat>
  <Paragraphs>657</Paragraphs>
  <Slides>72</Slides>
  <Notes>23</Notes>
  <HiddenSlides>0</HiddenSlides>
  <MMClips>0</MMClips>
  <ScaleCrop>false</ScaleCrop>
  <HeadingPairs>
    <vt:vector size="6" baseType="variant">
      <vt:variant>
        <vt:lpstr>Caratteri utilizzati</vt:lpstr>
      </vt:variant>
      <vt:variant>
        <vt:i4>16</vt:i4>
      </vt:variant>
      <vt:variant>
        <vt:lpstr>Tema</vt:lpstr>
      </vt:variant>
      <vt:variant>
        <vt:i4>13</vt:i4>
      </vt:variant>
      <vt:variant>
        <vt:lpstr>Titoli diapositive</vt:lpstr>
      </vt:variant>
      <vt:variant>
        <vt:i4>72</vt:i4>
      </vt:variant>
    </vt:vector>
  </HeadingPairs>
  <TitlesOfParts>
    <vt:vector size="101" baseType="lpstr">
      <vt:lpstr>Arial Unicode MS</vt:lpstr>
      <vt:lpstr>Arial</vt:lpstr>
      <vt:lpstr>BookAntiqua</vt:lpstr>
      <vt:lpstr>Bookman Old Style</vt:lpstr>
      <vt:lpstr>Calibri</vt:lpstr>
      <vt:lpstr>Calibri Light</vt:lpstr>
      <vt:lpstr>Comic Sans MS</vt:lpstr>
      <vt:lpstr>Constantia</vt:lpstr>
      <vt:lpstr>Garamond</vt:lpstr>
      <vt:lpstr>Gill Sans MT</vt:lpstr>
      <vt:lpstr>PGNLJ B+ Gulliver RM</vt:lpstr>
      <vt:lpstr>Tahoma</vt:lpstr>
      <vt:lpstr>Times New Roman</vt:lpstr>
      <vt:lpstr>TradeGothicLTStd-Bd2</vt:lpstr>
      <vt:lpstr>Verdana</vt:lpstr>
      <vt:lpstr>Wingdings</vt:lpstr>
      <vt:lpstr>Tema di Office</vt:lpstr>
      <vt:lpstr>Globo</vt:lpstr>
      <vt:lpstr>Struttura predefinita</vt:lpstr>
      <vt:lpstr>1_Tema di Office</vt:lpstr>
      <vt:lpstr>2_Tema di Office</vt:lpstr>
      <vt:lpstr>Flusso</vt:lpstr>
      <vt:lpstr>3_Tema di Office</vt:lpstr>
      <vt:lpstr>4_Tema di Office</vt:lpstr>
      <vt:lpstr>1_Globo</vt:lpstr>
      <vt:lpstr>13_Globo</vt:lpstr>
      <vt:lpstr>2_Globo</vt:lpstr>
      <vt:lpstr>Pacco</vt:lpstr>
      <vt:lpstr>5_Tema di Office</vt:lpstr>
      <vt:lpstr>Treatment of NAFLD/NASH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SEMplici scores per la valutazione della fibrosi severa (F3-F4)</vt:lpstr>
      <vt:lpstr>From NAFLD to HCC</vt:lpstr>
      <vt:lpstr>FATTY LIVER                     NORMAL LIVER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Proportions of patients according to fibrosis changes in the different categories of weight loss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Major proposed interventions for nonalcoholic fatty liver disease</vt:lpstr>
      <vt:lpstr>Main targets of intervention in nonalcoholic fatty liver disease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Vitamin 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Statins</vt:lpstr>
      <vt:lpstr>Presentazione standard di PowerPoint</vt:lpstr>
      <vt:lpstr>Presentazione standard di PowerPoint</vt:lpstr>
      <vt:lpstr>Presentazione standard di PowerPoint</vt:lpstr>
      <vt:lpstr>Presentazione standard di PowerPoint</vt:lpstr>
      <vt:lpstr>Del Ben M et al. Under-prescription of statins in patients with non-alcoholic fatty liver disease. Nutrition, Metabolism &amp; Cardiovascular Diseases (2017) 27, 161-167 </vt:lpstr>
      <vt:lpstr>Presentazione standard di PowerPoint</vt:lpstr>
      <vt:lpstr>Presentazione standard di PowerPoint</vt:lpstr>
      <vt:lpstr>Presentazione standard di PowerPoint</vt:lpstr>
      <vt:lpstr>Presentazione standard di PowerPoint</vt:lpstr>
      <vt:lpstr>Take home messages</vt:lpstr>
      <vt:lpstr>GOOD NEWS</vt:lpstr>
      <vt:lpstr>Presentazione standard di PowerPoint</vt:lpstr>
      <vt:lpstr>Possibili target dei futuri farmaci per la NAFLD/NASH: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User01</dc:creator>
  <cp:lastModifiedBy>Francesco Angelico</cp:lastModifiedBy>
  <cp:revision>71</cp:revision>
  <dcterms:created xsi:type="dcterms:W3CDTF">2016-12-10T19:34:49Z</dcterms:created>
  <dcterms:modified xsi:type="dcterms:W3CDTF">2020-11-24T17:55:00Z</dcterms:modified>
</cp:coreProperties>
</file>