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7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10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1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2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3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4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theme/theme15.xml" ContentType="application/vnd.openxmlformats-officedocument.theme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theme/theme16.xml" ContentType="application/vnd.openxmlformats-officedocument.theme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17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theme/theme18.xml" ContentType="application/vnd.openxmlformats-officedocument.theme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9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theme/theme20.xml" ContentType="application/vnd.openxmlformats-officedocument.theme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theme/theme21.xml" ContentType="application/vnd.openxmlformats-officedocument.theme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22.xml" ContentType="application/vnd.openxmlformats-officedocument.theme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23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theme/theme24.xml" ContentType="application/vnd.openxmlformats-officedocument.theme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25.xml" ContentType="application/vnd.openxmlformats-officedocument.theme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theme/theme26.xml" ContentType="application/vnd.openxmlformats-officedocument.theme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theme/theme27.xml" ContentType="application/vnd.openxmlformats-officedocument.theme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28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29.xml" ContentType="application/vnd.openxmlformats-officedocument.theme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heme/theme30.xml" ContentType="application/vnd.openxmlformats-officedocument.theme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theme/theme31.xml" ContentType="application/vnd.openxmlformats-officedocument.theme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theme/theme32.xml" ContentType="application/vnd.openxmlformats-officedocument.theme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theme/theme33.xml" ContentType="application/vnd.openxmlformats-officedocument.theme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theme/theme34.xml" ContentType="application/vnd.openxmlformats-officedocument.theme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theme/theme35.xml" ContentType="application/vnd.openxmlformats-officedocument.theme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theme/theme36.xml" ContentType="application/vnd.openxmlformats-officedocument.theme+xml"/>
  <Override PartName="/ppt/theme/theme3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701" r:id="rId5"/>
    <p:sldMasterId id="2147483716" r:id="rId6"/>
    <p:sldMasterId id="2147483728" r:id="rId7"/>
    <p:sldMasterId id="2147483741" r:id="rId8"/>
    <p:sldMasterId id="2147483754" r:id="rId9"/>
    <p:sldMasterId id="2147483766" r:id="rId10"/>
    <p:sldMasterId id="2147483785" r:id="rId11"/>
    <p:sldMasterId id="2147483797" r:id="rId12"/>
    <p:sldMasterId id="2147483809" r:id="rId13"/>
    <p:sldMasterId id="2147483821" r:id="rId14"/>
    <p:sldMasterId id="2147483840" r:id="rId15"/>
    <p:sldMasterId id="2147483852" r:id="rId16"/>
    <p:sldMasterId id="2147483864" r:id="rId17"/>
    <p:sldMasterId id="2147483912" r:id="rId18"/>
    <p:sldMasterId id="2147483930" r:id="rId19"/>
    <p:sldMasterId id="2147483942" r:id="rId20"/>
    <p:sldMasterId id="2147483954" r:id="rId21"/>
    <p:sldMasterId id="2147483966" r:id="rId22"/>
    <p:sldMasterId id="2147483992" r:id="rId23"/>
    <p:sldMasterId id="2147483998" r:id="rId24"/>
    <p:sldMasterId id="2147484004" r:id="rId25"/>
    <p:sldMasterId id="2147484022" r:id="rId26"/>
    <p:sldMasterId id="2147484035" r:id="rId27"/>
    <p:sldMasterId id="2147484053" r:id="rId28"/>
    <p:sldMasterId id="2147484066" r:id="rId29"/>
    <p:sldMasterId id="2147484084" r:id="rId30"/>
    <p:sldMasterId id="2147484097" r:id="rId31"/>
    <p:sldMasterId id="2147484109" r:id="rId32"/>
    <p:sldMasterId id="2147484122" r:id="rId33"/>
    <p:sldMasterId id="2147484134" r:id="rId34"/>
    <p:sldMasterId id="2147484146" r:id="rId35"/>
    <p:sldMasterId id="2147484162" r:id="rId36"/>
  </p:sldMasterIdLst>
  <p:notesMasterIdLst>
    <p:notesMasterId r:id="rId74"/>
  </p:notesMasterIdLst>
  <p:sldIdLst>
    <p:sldId id="256" r:id="rId37"/>
    <p:sldId id="261" r:id="rId38"/>
    <p:sldId id="291" r:id="rId39"/>
    <p:sldId id="265" r:id="rId40"/>
    <p:sldId id="263" r:id="rId41"/>
    <p:sldId id="266" r:id="rId42"/>
    <p:sldId id="259" r:id="rId43"/>
    <p:sldId id="267" r:id="rId44"/>
    <p:sldId id="268" r:id="rId45"/>
    <p:sldId id="269" r:id="rId46"/>
    <p:sldId id="258" r:id="rId47"/>
    <p:sldId id="262" r:id="rId48"/>
    <p:sldId id="270" r:id="rId49"/>
    <p:sldId id="260" r:id="rId50"/>
    <p:sldId id="264" r:id="rId51"/>
    <p:sldId id="271" r:id="rId52"/>
    <p:sldId id="272" r:id="rId53"/>
    <p:sldId id="273" r:id="rId54"/>
    <p:sldId id="293" r:id="rId55"/>
    <p:sldId id="294" r:id="rId56"/>
    <p:sldId id="295" r:id="rId57"/>
    <p:sldId id="296" r:id="rId58"/>
    <p:sldId id="297" r:id="rId59"/>
    <p:sldId id="277" r:id="rId60"/>
    <p:sldId id="278" r:id="rId61"/>
    <p:sldId id="279" r:id="rId62"/>
    <p:sldId id="280" r:id="rId63"/>
    <p:sldId id="285" r:id="rId64"/>
    <p:sldId id="281" r:id="rId65"/>
    <p:sldId id="286" r:id="rId66"/>
    <p:sldId id="283" r:id="rId67"/>
    <p:sldId id="284" r:id="rId68"/>
    <p:sldId id="287" r:id="rId69"/>
    <p:sldId id="288" r:id="rId70"/>
    <p:sldId id="290" r:id="rId71"/>
    <p:sldId id="289" r:id="rId72"/>
    <p:sldId id="292" r:id="rId7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50" d="100"/>
          <a:sy n="50" d="100"/>
        </p:scale>
        <p:origin x="53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3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" Target="slides/slide6.xml"/><Relationship Id="rId47" Type="http://schemas.openxmlformats.org/officeDocument/2006/relationships/slide" Target="slides/slide11.xml"/><Relationship Id="rId50" Type="http://schemas.openxmlformats.org/officeDocument/2006/relationships/slide" Target="slides/slide14.xml"/><Relationship Id="rId55" Type="http://schemas.openxmlformats.org/officeDocument/2006/relationships/slide" Target="slides/slide19.xml"/><Relationship Id="rId63" Type="http://schemas.openxmlformats.org/officeDocument/2006/relationships/slide" Target="slides/slide27.xml"/><Relationship Id="rId68" Type="http://schemas.openxmlformats.org/officeDocument/2006/relationships/slide" Target="slides/slide32.xml"/><Relationship Id="rId76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1.xml"/><Relationship Id="rId40" Type="http://schemas.openxmlformats.org/officeDocument/2006/relationships/slide" Target="slides/slide4.xml"/><Relationship Id="rId45" Type="http://schemas.openxmlformats.org/officeDocument/2006/relationships/slide" Target="slides/slide9.xml"/><Relationship Id="rId53" Type="http://schemas.openxmlformats.org/officeDocument/2006/relationships/slide" Target="slides/slide17.xml"/><Relationship Id="rId58" Type="http://schemas.openxmlformats.org/officeDocument/2006/relationships/slide" Target="slides/slide22.xml"/><Relationship Id="rId66" Type="http://schemas.openxmlformats.org/officeDocument/2006/relationships/slide" Target="slides/slide30.xml"/><Relationship Id="rId7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3.xml"/><Relationship Id="rId57" Type="http://schemas.openxmlformats.org/officeDocument/2006/relationships/slide" Target="slides/slide21.xml"/><Relationship Id="rId61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8.xml"/><Relationship Id="rId52" Type="http://schemas.openxmlformats.org/officeDocument/2006/relationships/slide" Target="slides/slide16.xml"/><Relationship Id="rId60" Type="http://schemas.openxmlformats.org/officeDocument/2006/relationships/slide" Target="slides/slide24.xml"/><Relationship Id="rId65" Type="http://schemas.openxmlformats.org/officeDocument/2006/relationships/slide" Target="slides/slide29.xml"/><Relationship Id="rId73" Type="http://schemas.openxmlformats.org/officeDocument/2006/relationships/slide" Target="slides/slide37.xml"/><Relationship Id="rId78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7.xml"/><Relationship Id="rId48" Type="http://schemas.openxmlformats.org/officeDocument/2006/relationships/slide" Target="slides/slide12.xml"/><Relationship Id="rId56" Type="http://schemas.openxmlformats.org/officeDocument/2006/relationships/slide" Target="slides/slide20.xml"/><Relationship Id="rId64" Type="http://schemas.openxmlformats.org/officeDocument/2006/relationships/slide" Target="slides/slide28.xml"/><Relationship Id="rId69" Type="http://schemas.openxmlformats.org/officeDocument/2006/relationships/slide" Target="slides/slide33.xml"/><Relationship Id="rId77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5.xml"/><Relationship Id="rId72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2.xml"/><Relationship Id="rId46" Type="http://schemas.openxmlformats.org/officeDocument/2006/relationships/slide" Target="slides/slide10.xml"/><Relationship Id="rId59" Type="http://schemas.openxmlformats.org/officeDocument/2006/relationships/slide" Target="slides/slide23.xml"/><Relationship Id="rId67" Type="http://schemas.openxmlformats.org/officeDocument/2006/relationships/slide" Target="slides/slide3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5.xml"/><Relationship Id="rId54" Type="http://schemas.openxmlformats.org/officeDocument/2006/relationships/slide" Target="slides/slide18.xml"/><Relationship Id="rId62" Type="http://schemas.openxmlformats.org/officeDocument/2006/relationships/slide" Target="slides/slide26.xml"/><Relationship Id="rId70" Type="http://schemas.openxmlformats.org/officeDocument/2006/relationships/slide" Target="slides/slide34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95928125968131E-2"/>
          <c:y val="4.8024984090653623E-2"/>
          <c:w val="0.88782781751323392"/>
          <c:h val="0.64529592269341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Change in % atheroma volume (%)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C840C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E58-4738-B5BA-E8766EB9C74C}"/>
              </c:ext>
            </c:extLst>
          </c:dPt>
          <c:errBars>
            <c:errBarType val="both"/>
            <c:errValType val="cust"/>
            <c:noEndCap val="0"/>
            <c:plus>
              <c:numRef>
                <c:f>(Sheet1!$I$2,Sheet1!$K$2)</c:f>
                <c:numCache>
                  <c:formatCode>General</c:formatCode>
                  <c:ptCount val="2"/>
                  <c:pt idx="0">
                    <c:v>0.37</c:v>
                  </c:pt>
                  <c:pt idx="1">
                    <c:v>0.37</c:v>
                  </c:pt>
                </c:numCache>
              </c:numRef>
            </c:plus>
            <c:minus>
              <c:numRef>
                <c:f>(Sheet1!$H$2,Sheet1!$J$2)</c:f>
                <c:numCache>
                  <c:formatCode>General</c:formatCode>
                  <c:ptCount val="2"/>
                  <c:pt idx="0">
                    <c:v>0.37</c:v>
                  </c:pt>
                  <c:pt idx="1">
                    <c:v>0.38000000000000012</c:v>
                  </c:pt>
                </c:numCache>
              </c:numRef>
            </c:minus>
            <c:spPr>
              <a:noFill/>
              <a:ln w="1270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Sheet1!$B$1:$C$1</c:f>
              <c:strCache>
                <c:ptCount val="2"/>
                <c:pt idx="0">
                  <c:v>Statin 
Monotherapy</c:v>
                </c:pt>
                <c:pt idx="1">
                  <c:v>Statin + 
Evolocumab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0.05</c:v>
                </c:pt>
                <c:pt idx="1">
                  <c:v>-0.95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58-4738-B5BA-E8766EB9C7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overlap val="-10"/>
        <c:axId val="581925392"/>
        <c:axId val="581926568"/>
      </c:barChart>
      <c:catAx>
        <c:axId val="581925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81926568"/>
        <c:crosses val="autoZero"/>
        <c:auto val="1"/>
        <c:lblAlgn val="ctr"/>
        <c:lblOffset val="100"/>
        <c:noMultiLvlLbl val="0"/>
      </c:catAx>
      <c:valAx>
        <c:axId val="581926568"/>
        <c:scaling>
          <c:orientation val="minMax"/>
          <c:max val="0.5"/>
          <c:min val="-1.5"/>
        </c:scaling>
        <c:delete val="0"/>
        <c:axPos val="l"/>
        <c:numFmt formatCode="#,##0.0" sourceLinked="0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581925392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it-IT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25ABB2-9F8F-4004-B1F5-999647ACAD98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0452B-071E-44E3-93A8-1FFE2A43F5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0003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A7C848-1114-4150-AF10-02FD93F837BB}" type="slidenum">
              <a:rPr lang="it-IT" altLang="it-IT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154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73A9766-1DF6-4C03-A5EF-ECBC6CB27657}" type="slidenum">
              <a:rPr lang="it-IT" altLang="it-IT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11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434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it-IT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2091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3238" y="4316413"/>
            <a:ext cx="5856287" cy="40592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891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fld id="{D2CA15BB-1589-407B-93D0-89DCC069B4F6}" type="slidenum">
              <a:rPr lang="it-IT" altLang="it-IT">
                <a:solidFill>
                  <a:srgbClr val="000000"/>
                </a:solidFill>
                <a:latin typeface="Arial" panose="020B0604020202020204" pitchFamily="34" charset="0"/>
              </a:rPr>
              <a:pPr/>
              <a:t>18</a:t>
            </a:fld>
            <a:endParaRPr lang="it-IT" altLang="it-IT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643D067F-4DDB-425D-AC05-7E7AA319B5CD}" type="slidenum">
              <a:rPr lang="it-IT" altLang="it-IT" sz="1200">
                <a:solidFill>
                  <a:srgbClr val="000000"/>
                </a:solidFill>
                <a:latin typeface="Arial" panose="020B0604020202020204" pitchFamily="34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it-IT" altLang="it-IT" sz="1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35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it-IT" smtClean="0"/>
          </a:p>
        </p:txBody>
      </p:sp>
    </p:spTree>
    <p:extLst>
      <p:ext uri="{BB962C8B-B14F-4D97-AF65-F5344CB8AC3E}">
        <p14:creationId xmlns:p14="http://schemas.microsoft.com/office/powerpoint/2010/main" val="2263838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D60F04-77D9-4E3C-9384-1854048B7356}" type="slidenum">
              <a:rPr lang="en-US">
                <a:solidFill>
                  <a:prstClr val="black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39597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46150" fontAlgn="base">
              <a:spcBef>
                <a:spcPct val="0"/>
              </a:spcBef>
              <a:spcAft>
                <a:spcPct val="0"/>
              </a:spcAft>
            </a:pPr>
            <a:fld id="{65035BB8-8289-40A4-8610-41CC167D38FB}" type="slidenum">
              <a:rPr lang="en-US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pPr defTabSz="946150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solidFill>
                <a:prstClr val="black"/>
              </a:solidFill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z="2300"/>
          </a:p>
        </p:txBody>
      </p:sp>
    </p:spTree>
    <p:extLst>
      <p:ext uri="{BB962C8B-B14F-4D97-AF65-F5344CB8AC3E}">
        <p14:creationId xmlns:p14="http://schemas.microsoft.com/office/powerpoint/2010/main" val="2311335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6FD1455-0F84-47AF-AC81-5DD51A21B3CB}" type="slidenum">
              <a:rPr lang="en-US" altLang="en-US">
                <a:solidFill>
                  <a:prstClr val="black"/>
                </a:solidFill>
              </a:rPr>
              <a:pPr/>
              <a:t>21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2177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/>
              <a:t>3 part build slide with table, lg graph, insert </a:t>
            </a: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2E6BC2-2BAC-4D36-8DFD-B3C5AA451774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489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46150" fontAlgn="base">
              <a:spcBef>
                <a:spcPct val="0"/>
              </a:spcBef>
              <a:spcAft>
                <a:spcPct val="0"/>
              </a:spcAft>
            </a:pPr>
            <a:fld id="{CCE96E05-6D53-4CA9-8360-AF462322A893}" type="slidenum">
              <a:rPr lang="en-US">
                <a:solidFill>
                  <a:prstClr val="black"/>
                </a:solidFill>
                <a:latin typeface="Times New Roman" pitchFamily="18" charset="0"/>
                <a:ea typeface="MS PGothic" pitchFamily="34" charset="-128"/>
                <a:cs typeface="Arial" charset="0"/>
              </a:rPr>
              <a:pPr defTabSz="94615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solidFill>
                <a:prstClr val="black"/>
              </a:solidFill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z="2300"/>
          </a:p>
        </p:txBody>
      </p:sp>
    </p:spTree>
    <p:extLst>
      <p:ext uri="{BB962C8B-B14F-4D97-AF65-F5344CB8AC3E}">
        <p14:creationId xmlns:p14="http://schemas.microsoft.com/office/powerpoint/2010/main" val="39044196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020303"/>
            <a:ext cx="821752" cy="7317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4702" tIns="47351" rIns="94702" bIns="47351" rtlCol="0">
            <a:spAutoFit/>
          </a:bodyPr>
          <a:lstStyle/>
          <a:p>
            <a:pPr defTabSz="457200"/>
            <a:r>
              <a:rPr lang="en-IN" sz="800" dirty="0">
                <a:solidFill>
                  <a:prstClr val="black"/>
                </a:solidFill>
              </a:rPr>
              <a:t>Nicholls SJ, et al. </a:t>
            </a:r>
            <a:r>
              <a:rPr lang="en-IN" sz="800" i="1" dirty="0">
                <a:solidFill>
                  <a:prstClr val="black"/>
                </a:solidFill>
              </a:rPr>
              <a:t>JAMA. </a:t>
            </a:r>
            <a:r>
              <a:rPr lang="en-IN" sz="800" dirty="0">
                <a:solidFill>
                  <a:prstClr val="black"/>
                </a:solidFill>
              </a:rPr>
              <a:t>2016: </a:t>
            </a:r>
            <a:br>
              <a:rPr lang="en-IN" sz="800" dirty="0">
                <a:solidFill>
                  <a:prstClr val="black"/>
                </a:solidFill>
              </a:rPr>
            </a:br>
            <a:r>
              <a:rPr lang="en-US" sz="800" dirty="0">
                <a:solidFill>
                  <a:prstClr val="black"/>
                </a:solidFill>
              </a:rPr>
              <a:t>E7-A-1 (Table 3)</a:t>
            </a:r>
          </a:p>
        </p:txBody>
      </p:sp>
      <p:sp>
        <p:nvSpPr>
          <p:cNvPr id="5" name="Right Brace 4"/>
          <p:cNvSpPr/>
          <p:nvPr/>
        </p:nvSpPr>
        <p:spPr>
          <a:xfrm flipH="1">
            <a:off x="781326" y="1124983"/>
            <a:ext cx="348894" cy="2522430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6653" tIns="48327" rIns="96653" bIns="48327" rtlCol="0" anchor="ctr"/>
          <a:lstStyle/>
          <a:p>
            <a:pPr algn="ctr" defTabSz="457200"/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89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5FE87C-1EE7-4960-B0F9-1C381F1307CA}" type="slidenum">
              <a:rPr lang="it-IT" altLang="it-IT">
                <a:solidFill>
                  <a:srgbClr val="000000"/>
                </a:solidFill>
              </a:rPr>
              <a:pPr/>
              <a:t>3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7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0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9361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FF98A-50F0-4CAB-951D-42AB4B824D0B}" type="slidenum">
              <a:rPr lang="it-IT" altLang="it-IT">
                <a:solidFill>
                  <a:srgbClr val="000000"/>
                </a:solidFill>
              </a:rPr>
              <a:pPr/>
              <a:t>4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17129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it-IT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7837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A66F3B2-FB26-4B34-8F07-24A049D3FB5C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5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88913" y="792163"/>
            <a:ext cx="6769100" cy="3808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74512" y="4838343"/>
            <a:ext cx="5196293" cy="13113098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lIns="97488" tIns="50694" rIns="97488" bIns="50694"/>
          <a:lstStyle/>
          <a:p>
            <a:pPr eaLnBrk="1" hangingPunct="1">
              <a:spcBef>
                <a:spcPts val="366"/>
              </a:spcBef>
              <a:buClrTx/>
              <a:tabLst>
                <a:tab pos="0" algn="l"/>
                <a:tab pos="990478" algn="l"/>
                <a:tab pos="1980956" algn="l"/>
                <a:tab pos="2971434" algn="l"/>
                <a:tab pos="3961912" algn="l"/>
                <a:tab pos="4952390" algn="l"/>
                <a:tab pos="5942868" algn="l"/>
                <a:tab pos="6933347" algn="l"/>
                <a:tab pos="7923825" algn="l"/>
                <a:tab pos="8914303" algn="l"/>
                <a:tab pos="9904781" algn="l"/>
                <a:tab pos="10895259" algn="l"/>
              </a:tabLst>
            </a:pPr>
            <a:r>
              <a:rPr lang="it-IT" sz="1000">
                <a:latin typeface="Tahoma" pitchFamily="34" charset="0"/>
                <a:ea typeface="Arial Unicode MS" pitchFamily="34" charset="-128"/>
                <a:cs typeface="Arial Unicode MS" pitchFamily="34" charset="-128"/>
              </a:rPr>
              <a:t>Per stimare il rischio assoluto del soggetto sono stati elaborati degli algoritmi, che permettano al medico di calcolare velocemente il rischio assoluto</a:t>
            </a:r>
          </a:p>
          <a:p>
            <a:pPr eaLnBrk="1" hangingPunct="1">
              <a:spcBef>
                <a:spcPts val="487"/>
              </a:spcBef>
              <a:buClrTx/>
              <a:tabLst>
                <a:tab pos="0" algn="l"/>
                <a:tab pos="990478" algn="l"/>
                <a:tab pos="1980956" algn="l"/>
                <a:tab pos="2971434" algn="l"/>
                <a:tab pos="3961912" algn="l"/>
                <a:tab pos="4952390" algn="l"/>
                <a:tab pos="5942868" algn="l"/>
                <a:tab pos="6933347" algn="l"/>
                <a:tab pos="7923825" algn="l"/>
                <a:tab pos="8914303" algn="l"/>
                <a:tab pos="9904781" algn="l"/>
                <a:tab pos="10895259" algn="l"/>
              </a:tabLst>
            </a:pPr>
            <a:r>
              <a:rPr lang="it-IT">
                <a:latin typeface="Arial" charset="0"/>
                <a:ea typeface="Arial Unicode MS" pitchFamily="34" charset="-128"/>
                <a:cs typeface="Arial Unicode MS" pitchFamily="34" charset="-128"/>
              </a:rPr>
              <a:t>Per valutare il rischio di sviluppo delle malattie cardiovascolari sono stati sviluppati diversi modelli di rischio multifattoriale.</a:t>
            </a:r>
          </a:p>
          <a:p>
            <a:pPr eaLnBrk="1" hangingPunct="1">
              <a:spcBef>
                <a:spcPts val="487"/>
              </a:spcBef>
              <a:buClrTx/>
              <a:tabLst>
                <a:tab pos="0" algn="l"/>
                <a:tab pos="990478" algn="l"/>
                <a:tab pos="1980956" algn="l"/>
                <a:tab pos="2971434" algn="l"/>
                <a:tab pos="3961912" algn="l"/>
                <a:tab pos="4952390" algn="l"/>
                <a:tab pos="5942868" algn="l"/>
                <a:tab pos="6933347" algn="l"/>
                <a:tab pos="7923825" algn="l"/>
                <a:tab pos="8914303" algn="l"/>
                <a:tab pos="9904781" algn="l"/>
                <a:tab pos="10895259" algn="l"/>
              </a:tabLst>
            </a:pPr>
            <a:r>
              <a:rPr lang="it-IT">
                <a:latin typeface="Arial" charset="0"/>
                <a:ea typeface="Arial Unicode MS" pitchFamily="34" charset="-128"/>
                <a:cs typeface="Arial Unicode MS" pitchFamily="34" charset="-128"/>
              </a:rPr>
              <a:t>La Task Force raccomada l’utilizzo del modello SCORE e di carte del rischio </a:t>
            </a:r>
          </a:p>
          <a:p>
            <a:pPr eaLnBrk="1" hangingPunct="1">
              <a:spcBef>
                <a:spcPts val="487"/>
              </a:spcBef>
              <a:buClrTx/>
              <a:tabLst>
                <a:tab pos="0" algn="l"/>
                <a:tab pos="990478" algn="l"/>
                <a:tab pos="1980956" algn="l"/>
                <a:tab pos="2971434" algn="l"/>
                <a:tab pos="3961912" algn="l"/>
                <a:tab pos="4952390" algn="l"/>
                <a:tab pos="5942868" algn="l"/>
                <a:tab pos="6933347" algn="l"/>
                <a:tab pos="7923825" algn="l"/>
                <a:tab pos="8914303" algn="l"/>
                <a:tab pos="9904781" algn="l"/>
                <a:tab pos="10895259" algn="l"/>
              </a:tabLst>
            </a:pPr>
            <a:r>
              <a:rPr lang="it-IT">
                <a:latin typeface="Arial" charset="0"/>
                <a:ea typeface="Arial Unicode MS" pitchFamily="34" charset="-128"/>
                <a:cs typeface="Arial Unicode MS" pitchFamily="34" charset="-128"/>
              </a:rPr>
              <a:t>Il rischio viene ora definito come probabilità assoluta di sviluppare un evento cardiovascolare fatale a 10 anni</a:t>
            </a:r>
          </a:p>
          <a:p>
            <a:pPr eaLnBrk="1" hangingPunct="1">
              <a:spcBef>
                <a:spcPts val="487"/>
              </a:spcBef>
              <a:buClrTx/>
              <a:tabLst>
                <a:tab pos="0" algn="l"/>
                <a:tab pos="990478" algn="l"/>
                <a:tab pos="1980956" algn="l"/>
                <a:tab pos="2971434" algn="l"/>
                <a:tab pos="3961912" algn="l"/>
                <a:tab pos="4952390" algn="l"/>
                <a:tab pos="5942868" algn="l"/>
                <a:tab pos="6933347" algn="l"/>
                <a:tab pos="7923825" algn="l"/>
                <a:tab pos="8914303" algn="l"/>
                <a:tab pos="9904781" algn="l"/>
                <a:tab pos="10895259" algn="l"/>
              </a:tabLst>
            </a:pPr>
            <a:r>
              <a:rPr lang="it-IT">
                <a:latin typeface="Arial" charset="0"/>
                <a:ea typeface="Arial Unicode MS" pitchFamily="34" charset="-128"/>
                <a:cs typeface="Arial Unicode MS" pitchFamily="34" charset="-128"/>
              </a:rPr>
              <a:t>Pazienti con coronaropati conclamata, arteriopatia periferica e cerebrovasculopatia aterosclerotica sono di pe se’ ad alto rischio cardiovascolare. Ma le carte servono per individuare tra i soggetti sani quelli ad alto rischio, su cui concentrare sforzi di  prevenzione. </a:t>
            </a:r>
          </a:p>
          <a:p>
            <a:pPr algn="just">
              <a:spcBef>
                <a:spcPts val="1896"/>
              </a:spcBef>
              <a:buClrTx/>
              <a:tabLst>
                <a:tab pos="0" algn="l"/>
                <a:tab pos="990478" algn="l"/>
                <a:tab pos="1980956" algn="l"/>
                <a:tab pos="2971434" algn="l"/>
                <a:tab pos="3961912" algn="l"/>
                <a:tab pos="4952390" algn="l"/>
                <a:tab pos="5942868" algn="l"/>
                <a:tab pos="6933347" algn="l"/>
                <a:tab pos="7923825" algn="l"/>
                <a:tab pos="8914303" algn="l"/>
                <a:tab pos="9904781" algn="l"/>
                <a:tab pos="10895259" algn="l"/>
              </a:tabLst>
            </a:pPr>
            <a:r>
              <a:rPr lang="en-US" sz="3000" b="1">
                <a:solidFill>
                  <a:srgbClr val="CCCC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La II Task Force dell’ES raccomandava il calcolo del rischio in funzione dei fattori più comuni e </a:t>
            </a:r>
            <a:r>
              <a:rPr lang="en-US" sz="3000" b="1" u="sng">
                <a:solidFill>
                  <a:srgbClr val="CCCC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convalidati</a:t>
            </a:r>
            <a:r>
              <a:rPr lang="en-US" sz="3000" b="1">
                <a:solidFill>
                  <a:srgbClr val="CCCC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(sesso, età, fumo, ipertensione, colesterolo), utilizzando “scale” o “carte” del rischio CV globale. </a:t>
            </a:r>
          </a:p>
          <a:p>
            <a:pPr>
              <a:spcBef>
                <a:spcPts val="1354"/>
              </a:spcBef>
              <a:buClrTx/>
              <a:tabLst>
                <a:tab pos="0" algn="l"/>
                <a:tab pos="990478" algn="l"/>
                <a:tab pos="1980956" algn="l"/>
                <a:tab pos="2971434" algn="l"/>
                <a:tab pos="3961912" algn="l"/>
                <a:tab pos="4952390" algn="l"/>
                <a:tab pos="5942868" algn="l"/>
                <a:tab pos="6933347" algn="l"/>
                <a:tab pos="7923825" algn="l"/>
                <a:tab pos="8914303" algn="l"/>
                <a:tab pos="9904781" algn="l"/>
                <a:tab pos="10895259" algn="l"/>
              </a:tabLst>
            </a:pPr>
            <a:endParaRPr lang="en-US" sz="2200" b="1">
              <a:solidFill>
                <a:srgbClr val="CCCCFF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  <a:p>
            <a:pPr algn="just">
              <a:lnSpc>
                <a:spcPct val="90000"/>
              </a:lnSpc>
              <a:spcBef>
                <a:spcPts val="758"/>
              </a:spcBef>
              <a:buClrTx/>
              <a:tabLst>
                <a:tab pos="0" algn="l"/>
                <a:tab pos="990478" algn="l"/>
                <a:tab pos="1980956" algn="l"/>
                <a:tab pos="2971434" algn="l"/>
                <a:tab pos="3961912" algn="l"/>
                <a:tab pos="4952390" algn="l"/>
                <a:tab pos="5942868" algn="l"/>
                <a:tab pos="6933347" algn="l"/>
                <a:tab pos="7923825" algn="l"/>
                <a:tab pos="8914303" algn="l"/>
                <a:tab pos="9904781" algn="l"/>
                <a:tab pos="10895259" algn="l"/>
              </a:tabLst>
            </a:pPr>
            <a:r>
              <a:rPr lang="en-US" sz="3000" b="1">
                <a:solidFill>
                  <a:srgbClr val="CCCCFF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In base a questo criterio, anche pazienti senza precedenti manifestazioni cliniche di processi aterosclerotici, potevano rientrare nella categoria dei pazienti ad alto rischio e quindi da privilegiare nell’indirizzo delle risorse terapeutiche.</a:t>
            </a:r>
          </a:p>
          <a:p>
            <a:pPr eaLnBrk="1" hangingPunct="1">
              <a:spcBef>
                <a:spcPts val="487"/>
              </a:spcBef>
              <a:buClrTx/>
              <a:tabLst>
                <a:tab pos="0" algn="l"/>
                <a:tab pos="990478" algn="l"/>
                <a:tab pos="1980956" algn="l"/>
                <a:tab pos="2971434" algn="l"/>
                <a:tab pos="3961912" algn="l"/>
                <a:tab pos="4952390" algn="l"/>
                <a:tab pos="5942868" algn="l"/>
                <a:tab pos="6933347" algn="l"/>
                <a:tab pos="7923825" algn="l"/>
                <a:tab pos="8914303" algn="l"/>
                <a:tab pos="9904781" algn="l"/>
                <a:tab pos="10895259" algn="l"/>
              </a:tabLst>
            </a:pPr>
            <a:r>
              <a:rPr lang="it-IT">
                <a:latin typeface="Arial" charset="0"/>
                <a:ea typeface="Arial Unicode MS" pitchFamily="34" charset="-128"/>
                <a:cs typeface="Arial Unicode MS" pitchFamily="34" charset="-128"/>
              </a:rPr>
              <a:t>Abbiamo a disposizione uno strumento che ci consente di inquadrare il “mio” paziente al quale devo garantire un trattamento adeguato al “suo” profilo di rischio di nuovi eventi coronarici. </a:t>
            </a:r>
          </a:p>
          <a:p>
            <a:pPr eaLnBrk="1" hangingPunct="1">
              <a:spcBef>
                <a:spcPts val="487"/>
              </a:spcBef>
              <a:buClrTx/>
              <a:tabLst>
                <a:tab pos="0" algn="l"/>
                <a:tab pos="990478" algn="l"/>
                <a:tab pos="1980956" algn="l"/>
                <a:tab pos="2971434" algn="l"/>
                <a:tab pos="3961912" algn="l"/>
                <a:tab pos="4952390" algn="l"/>
                <a:tab pos="5942868" algn="l"/>
                <a:tab pos="6933347" algn="l"/>
                <a:tab pos="7923825" algn="l"/>
                <a:tab pos="8914303" algn="l"/>
                <a:tab pos="9904781" algn="l"/>
                <a:tab pos="10895259" algn="l"/>
              </a:tabLst>
            </a:pPr>
            <a:endParaRPr lang="it-IT"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5792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0945B3-6260-4C80-BE91-F9C5980F5444}" type="slidenum">
              <a:rPr lang="it-IT" altLang="it-IT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it-IT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271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07653-F8F4-4BDC-A1E0-F1CCF0774205}" type="slidenum">
              <a:rPr lang="it-IT" altLang="it-IT">
                <a:solidFill>
                  <a:srgbClr val="000000"/>
                </a:solidFill>
              </a:rPr>
              <a:pPr/>
              <a:t>8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7821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8ED2BF-E5EE-407D-B0FA-387CDFD631A7}" type="slidenum">
              <a:rPr lang="it-IT" altLang="it-IT">
                <a:solidFill>
                  <a:srgbClr val="000000"/>
                </a:solidFill>
              </a:rPr>
              <a:pPr/>
              <a:t>9</a:t>
            </a:fld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77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7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47206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D54D60-DE31-4156-BBCE-B5B086F8DBF1}" type="slidenum">
              <a:rPr lang="it-IT" smtClean="0">
                <a:solidFill>
                  <a:prstClr val="black"/>
                </a:solidFill>
              </a:rPr>
              <a:pPr/>
              <a:t>10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28674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Segnaposto not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defTabSz="457200" eaLnBrk="1" hangingPunct="1">
              <a:spcBef>
                <a:spcPct val="0"/>
              </a:spcBef>
            </a:pPr>
            <a:r>
              <a:rPr lang="it-IT" smtClean="0"/>
              <a:t>Low Risk Regions: Belgio, Francia, Lussemburgo, Grecia, Italia, Spagna, Svizzera, Portogallo</a:t>
            </a:r>
          </a:p>
        </p:txBody>
      </p:sp>
      <p:sp>
        <p:nvSpPr>
          <p:cNvPr id="28676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DF3E607-8A79-466D-BBC9-5154A815BB01}" type="slidenum">
              <a:rPr lang="it-IT" sz="1200">
                <a:solidFill>
                  <a:srgbClr val="000000"/>
                </a:solidFill>
              </a:rPr>
              <a:pPr algn="r"/>
              <a:t>10</a:t>
            </a:fld>
            <a:endParaRPr lang="it-IT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215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6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8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44D-4DC3-45A5-9F3D-F2A84495F6B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DC92-6883-401A-A6AE-C5536B49E5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7150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44D-4DC3-45A5-9F3D-F2A84495F6B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DC92-6883-401A-A6AE-C5536B49E5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983344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65FB8-71D1-44D1-8772-342713A7E7B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6890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4E54F-3748-46CF-B209-8DA57F91BFD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2581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60485-82C8-4F48-8B48-7C3E9248FFC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8988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7D9F5-C394-4D63-9F90-E037ADE651E0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8673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2E2E9-CCA6-4FFD-9BE5-692896B7113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2804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0070D-8EC1-44B3-B2BA-C4B360DAEB2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1457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4CC2D-EB9F-4BAC-A49B-BB21B4DC94D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363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3CDC7-4D91-4BCD-8579-7561393792CE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2548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0A3F2-2C1F-4181-A21C-F85B645A9A0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8509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59A96-09C5-4C71-92AE-A4B32BF7D6A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972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44D-4DC3-45A5-9F3D-F2A84495F6B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DC92-6883-401A-A6AE-C5536B49E5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3553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779911" y="1169931"/>
            <a:ext cx="6419780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1" y="533401"/>
            <a:ext cx="8206284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843868"/>
            <a:ext cx="6605667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3052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533400"/>
            <a:ext cx="8739823" cy="3767670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6336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981200"/>
            <a:ext cx="8536624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487334"/>
            <a:ext cx="8536623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698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11201" y="533401"/>
            <a:ext cx="5266623" cy="3767667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533400"/>
            <a:ext cx="5264317" cy="37592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6343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2" y="533400"/>
            <a:ext cx="4955821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199" y="1143001"/>
            <a:ext cx="5260623" cy="3158067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3355" y="566738"/>
            <a:ext cx="501873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1143000"/>
            <a:ext cx="5275607" cy="3149600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020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14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0161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89" y="533400"/>
            <a:ext cx="42672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99" y="533400"/>
            <a:ext cx="5918340" cy="54864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4889" y="2209803"/>
            <a:ext cx="4267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2548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4400" y="1447800"/>
            <a:ext cx="4751011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16000" y="914400"/>
            <a:ext cx="4374632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704" y="2743200"/>
            <a:ext cx="4752297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1200" y="6172201"/>
            <a:ext cx="7748965" cy="365125"/>
          </a:xfrm>
        </p:spPr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7427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11200" y="533400"/>
            <a:ext cx="107696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16003" y="3843867"/>
            <a:ext cx="9708443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938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2F4174B-DB10-44D9-9E38-978F3C461F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2579598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7696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114800"/>
            <a:ext cx="8511403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9173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1" y="533400"/>
            <a:ext cx="9146383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2401" y="3429000"/>
            <a:ext cx="8536623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301070"/>
            <a:ext cx="8509815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276860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650598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429000"/>
            <a:ext cx="8509815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5132981"/>
            <a:ext cx="8511403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57918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2" y="533400"/>
            <a:ext cx="9146381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886200"/>
            <a:ext cx="8509815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953000"/>
            <a:ext cx="850981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276860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05947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034211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928534"/>
            <a:ext cx="850981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766736"/>
            <a:ext cx="850981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72278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533401"/>
            <a:ext cx="8739823" cy="376767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0523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5208" y="533400"/>
            <a:ext cx="2725592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0"/>
            <a:ext cx="7800016" cy="548640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41356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20801" y="1905000"/>
            <a:ext cx="10361084" cy="173513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1320800" y="6245226"/>
            <a:ext cx="2533651" cy="474663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4624917" y="6245226"/>
            <a:ext cx="3858683" cy="474663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9249833" y="6245226"/>
            <a:ext cx="2533651" cy="474663"/>
          </a:xfrm>
        </p:spPr>
        <p:txBody>
          <a:bodyPr/>
          <a:lstStyle>
            <a:lvl1pPr>
              <a:defRPr/>
            </a:lvl1pPr>
          </a:lstStyle>
          <a:p>
            <a:fld id="{72EA2B4B-C7CB-4837-AC1E-889F354D89EC}" type="slidenum">
              <a:rPr lang="it-IT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35365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486EB-A6E6-4E91-9866-E25BAD8B4D2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39714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65FB8-71D1-44D1-8772-342713A7E7B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398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C3BD9-2963-4474-9F8A-C112B11161E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27132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4E54F-3748-46CF-B209-8DA57F91BFD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5019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60485-82C8-4F48-8B48-7C3E9248FFC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861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7D9F5-C394-4D63-9F90-E037ADE651E0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1371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2E2E9-CCA6-4FFD-9BE5-692896B7113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63558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0070D-8EC1-44B3-B2BA-C4B360DAEB2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98797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4CC2D-EB9F-4BAC-A49B-BB21B4DC94D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13338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3CDC7-4D91-4BCD-8579-7561393792CE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90474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0A3F2-2C1F-4181-A21C-F85B645A9A0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7135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59A96-09C5-4C71-92AE-A4B32BF7D6A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7798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486EB-A6E6-4E91-9866-E25BAD8B4D2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829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E392D-48A1-4CC8-A965-3FB547EC577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784694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65FB8-71D1-44D1-8772-342713A7E7B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58561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4E54F-3748-46CF-B209-8DA57F91BFD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32909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60485-82C8-4F48-8B48-7C3E9248FFC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269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7D9F5-C394-4D63-9F90-E037ADE651E0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20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2E2E9-CCA6-4FFD-9BE5-692896B7113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21556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0070D-8EC1-44B3-B2BA-C4B360DAEB2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4826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4CC2D-EB9F-4BAC-A49B-BB21B4DC94D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9073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3CDC7-4D91-4BCD-8579-7561393792CE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0A3F2-2C1F-4181-A21C-F85B645A9A0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29523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59A96-09C5-4C71-92AE-A4B32BF7D6A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07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5B3E8-E961-411A-915F-A70D38FCC6B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60789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486EB-A6E6-4E91-9866-E25BAD8B4D2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01518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65FB8-71D1-44D1-8772-342713A7E7B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78174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4E54F-3748-46CF-B209-8DA57F91BFD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17352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60485-82C8-4F48-8B48-7C3E9248FFC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56015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7D9F5-C394-4D63-9F90-E037ADE651E0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86507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2E2E9-CCA6-4FFD-9BE5-692896B7113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31543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0070D-8EC1-44B3-B2BA-C4B360DAEB2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6338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4CC2D-EB9F-4BAC-A49B-BB21B4DC94D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4074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3CDC7-4D91-4BCD-8579-7561393792CE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68880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0A3F2-2C1F-4181-A21C-F85B645A9A0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9371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023C5-EEAC-4085-B4B8-3E723FD5C40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74295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59A96-09C5-4C71-92AE-A4B32BF7D6A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68281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779911" y="1169931"/>
            <a:ext cx="6419780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1201" y="533401"/>
            <a:ext cx="8206284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1200" y="3843868"/>
            <a:ext cx="6605667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78399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1" y="533400"/>
            <a:ext cx="8739823" cy="3767670"/>
          </a:xfrm>
        </p:spPr>
        <p:txBody>
          <a:bodyPr anchor="ctr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39837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1981200"/>
            <a:ext cx="8536624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487334"/>
            <a:ext cx="8536623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93292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711201" y="533401"/>
            <a:ext cx="5266623" cy="3767667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533400"/>
            <a:ext cx="5264317" cy="37592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091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2" y="533400"/>
            <a:ext cx="4955821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199" y="1143001"/>
            <a:ext cx="5260623" cy="3158067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73355" y="566738"/>
            <a:ext cx="501873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6483" y="1143000"/>
            <a:ext cx="5275607" cy="3149600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1708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87185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38814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889" y="533400"/>
            <a:ext cx="42672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199" y="533400"/>
            <a:ext cx="5918340" cy="54864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4889" y="2209803"/>
            <a:ext cx="42672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4488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4400" y="1447800"/>
            <a:ext cx="4751011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1016000" y="914400"/>
            <a:ext cx="4374632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94704" y="2743200"/>
            <a:ext cx="4752297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11200" y="6172201"/>
            <a:ext cx="7748965" cy="365125"/>
          </a:xfrm>
        </p:spPr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145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88FE3-9147-41A9-8956-07862D6EC1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247537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11200" y="533400"/>
            <a:ext cx="107696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1016003" y="3843867"/>
            <a:ext cx="9708443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25223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7696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114800"/>
            <a:ext cx="8511403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50737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1" y="533400"/>
            <a:ext cx="9146383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22401" y="3429000"/>
            <a:ext cx="8536623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4301070"/>
            <a:ext cx="8509815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276860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557340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3429000"/>
            <a:ext cx="8509815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5132981"/>
            <a:ext cx="8511403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51246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712" y="533400"/>
            <a:ext cx="9146381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886200"/>
            <a:ext cx="8509815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953000"/>
            <a:ext cx="8509813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1" y="710624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61601" y="2768601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1261933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533400"/>
            <a:ext cx="10034211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711201" y="3928534"/>
            <a:ext cx="8509815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0" y="4766736"/>
            <a:ext cx="8509813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81318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1" y="533401"/>
            <a:ext cx="8739823" cy="376767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631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5208" y="533400"/>
            <a:ext cx="2725592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1200" y="533400"/>
            <a:ext cx="7800016" cy="548640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A10027-65F7-4666-9EB9-860BE9EF0774}" type="datetimeFigureOut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12/11/2018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568A65-136D-4472-B3EF-628C7CBD8A39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8729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20801" y="1905000"/>
            <a:ext cx="10361084" cy="1735138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>
          <a:xfrm>
            <a:off x="1320800" y="6245226"/>
            <a:ext cx="2533651" cy="474663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>
          <a:xfrm>
            <a:off x="4624917" y="6245226"/>
            <a:ext cx="3858683" cy="474663"/>
          </a:xfrm>
        </p:spPr>
        <p:txBody>
          <a:bodyPr/>
          <a:lstStyle>
            <a:lvl1pPr>
              <a:defRPr/>
            </a:lvl1pPr>
          </a:lstStyle>
          <a:p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>
          <a:xfrm>
            <a:off x="9249833" y="6245226"/>
            <a:ext cx="2533651" cy="474663"/>
          </a:xfrm>
        </p:spPr>
        <p:txBody>
          <a:bodyPr/>
          <a:lstStyle>
            <a:lvl1pPr>
              <a:defRPr/>
            </a:lvl1pPr>
          </a:lstStyle>
          <a:p>
            <a:fld id="{72EA2B4B-C7CB-4837-AC1E-889F354D89EC}" type="slidenum">
              <a:rPr lang="it-IT">
                <a:solidFill>
                  <a:srgbClr val="146194">
                    <a:lumMod val="50000"/>
                  </a:srgbClr>
                </a:solidFill>
              </a:rPr>
              <a:pPr/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26853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81E370A-E3AF-4CD8-81D4-EB35E858C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C8E3E9D6-3CD1-4F48-A9E0-9CA62DB69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5A93DA9D-3A58-4691-927B-A48A677DD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1778112F-7AC4-45FC-B4BB-E8F9EF687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4E9231B2-6D65-47AD-B03C-9E5ABAF23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28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3AEEE-5852-4EA0-BF72-F657C70A82F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861286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5AC754A-BF4B-4FF1-9698-9EBF4D64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6FDEA19-F69E-4E00-98E9-BA3A16D8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CBF5E976-9703-489B-90EA-AFCA05E28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99FDE0B4-FD10-4445-9201-53BB731C4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9D2F3DCB-BB8E-4E95-A1E1-5106FD1E1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2380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FAFB765-1881-45E4-AE1C-E5D3A348B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02451B5F-AD17-4A75-9D92-A461BD44F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88231369-2A2A-4E43-BB3F-888D8393B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2CC329A9-D566-47BB-83CE-B97FFD408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9AE35F6A-35DD-41E8-8252-DE24FA5C9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6840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78BE014-D2E8-4396-9077-0494CDFB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03C4B465-C3C9-476E-B202-93520130F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C90E8D68-E454-429D-97AB-A85EDA5A4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8E98EFC8-3FB2-4B58-8486-5AAFDEDE9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53966E30-3E6C-4246-9D7E-BA5949C8F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1DF5BC1E-F843-4F6E-AA06-3E3E528C9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21846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7580E2D-90EE-4E19-B380-FB1700A8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9936D848-0CC3-4DF2-B688-5C4E7A58D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F77B7749-4FF9-4345-A434-3E6EE44D6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4B7169E6-058A-4BF6-9C54-7BA10BA198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7C2B7EA9-346F-4E72-954C-1633D62B0B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A1DB5316-62D6-44FE-AAEB-C7F94E6AD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2F487973-CEEC-4DCE-B372-208D6CF9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C9F4BA55-A7C7-497C-88E7-574639239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2124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AE3CC47-752F-4538-8476-ECF092109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8D37702C-E3CC-4DA6-88C8-B90F30077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D6903AF0-D688-4BC2-9519-FB6CF0898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AD9C877A-F226-467A-8A93-D4FE083B9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93773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3D964FEC-919A-4046-A677-AA0950A3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FFF65785-7CBE-4E67-BEF0-4B52175AB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AE0F6CA7-8824-4F5A-9226-54669E31D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70084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2809579-FA89-402D-8672-82FB59CC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52A0E02-1511-463E-908C-213EA05ED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C6BC943B-9E38-421C-961F-985764560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4B343135-54AF-4AFB-865A-7B5E08D24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A49B749B-F0E3-4189-80A3-187EC7C7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06CBFB45-2104-496A-BF0C-FB83E1B8D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84146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F2F6839-5340-4F32-8E3E-0D840CB0B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4D0BFB01-951A-4568-8622-D92D448F82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D65BFCAA-1ACE-49B6-80FA-D4A18951D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9D702556-9D02-46C3-A9F5-ABE4666CD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90C36B27-283D-4543-8667-9F1F1CDE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0A4F4DF5-1CCE-4F11-916D-0DAE54756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1816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835D98A-7150-4B38-93D3-F7BAB5E0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93030451-164E-4C8B-ACC8-E75DF3FA9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1EBEC51-3DF0-4210-9162-BAFFC8554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5AEEAF23-B9EA-41EA-945C-A20539951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223E6818-09D5-43EE-A370-84DE8125E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73896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319E74B3-727C-45B5-BFD1-B773A3E0A2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C62492C2-8BDB-46DC-8343-3E7412D80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53573E6C-B902-4821-A8F8-B20361065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3F04D1E9-E76F-4A7F-8460-20D61319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2B82BFF-3E25-4F0E-B76F-43A9581BB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162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4FDD73-A16C-4F0E-BBE3-C0179F4EBF3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794124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81E370A-E3AF-4CD8-81D4-EB35E858C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="" xmlns:a16="http://schemas.microsoft.com/office/drawing/2014/main" id="{C8E3E9D6-3CD1-4F48-A9E0-9CA62DB69F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5A93DA9D-3A58-4691-927B-A48A677DD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1778112F-7AC4-45FC-B4BB-E8F9EF687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4E9231B2-6D65-47AD-B03C-9E5ABAF23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05571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A5AC754A-BF4B-4FF1-9698-9EBF4D64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6FDEA19-F69E-4E00-98E9-BA3A16D87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CBF5E976-9703-489B-90EA-AFCA05E28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99FDE0B4-FD10-4445-9201-53BB731C4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9D2F3DCB-BB8E-4E95-A1E1-5106FD1E1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60078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8FAFB765-1881-45E4-AE1C-E5D3A348B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02451B5F-AD17-4A75-9D92-A461BD44F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88231369-2A2A-4E43-BB3F-888D8393B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2CC329A9-D566-47BB-83CE-B97FFD408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9AE35F6A-35DD-41E8-8252-DE24FA5C9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92212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78BE014-D2E8-4396-9077-0494CDFB0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03C4B465-C3C9-476E-B202-93520130F4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C90E8D68-E454-429D-97AB-A85EDA5A46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8E98EFC8-3FB2-4B58-8486-5AAFDEDE9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53966E30-3E6C-4246-9D7E-BA5949C8F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1DF5BC1E-F843-4F6E-AA06-3E3E528C9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8655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37580E2D-90EE-4E19-B380-FB1700A84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9936D848-0CC3-4DF2-B688-5C4E7A58D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="" xmlns:a16="http://schemas.microsoft.com/office/drawing/2014/main" id="{F77B7749-4FF9-4345-A434-3E6EE44D64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="" xmlns:a16="http://schemas.microsoft.com/office/drawing/2014/main" id="{4B7169E6-058A-4BF6-9C54-7BA10BA198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7C2B7EA9-346F-4E72-954C-1633D62B0B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="" xmlns:a16="http://schemas.microsoft.com/office/drawing/2014/main" id="{A1DB5316-62D6-44FE-AAEB-C7F94E6AD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="" xmlns:a16="http://schemas.microsoft.com/office/drawing/2014/main" id="{2F487973-CEEC-4DCE-B372-208D6CF9D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="" xmlns:a16="http://schemas.microsoft.com/office/drawing/2014/main" id="{C9F4BA55-A7C7-497C-88E7-574639239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18029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EAE3CC47-752F-4538-8476-ECF092109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="" xmlns:a16="http://schemas.microsoft.com/office/drawing/2014/main" id="{8D37702C-E3CC-4DA6-88C8-B90F30077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="" xmlns:a16="http://schemas.microsoft.com/office/drawing/2014/main" id="{D6903AF0-D688-4BC2-9519-FB6CF0898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="" xmlns:a16="http://schemas.microsoft.com/office/drawing/2014/main" id="{AD9C877A-F226-467A-8A93-D4FE083B9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45558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="" xmlns:a16="http://schemas.microsoft.com/office/drawing/2014/main" id="{3D964FEC-919A-4046-A677-AA0950A36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="" xmlns:a16="http://schemas.microsoft.com/office/drawing/2014/main" id="{FFF65785-7CBE-4E67-BEF0-4B52175AB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="" xmlns:a16="http://schemas.microsoft.com/office/drawing/2014/main" id="{AE0F6CA7-8824-4F5A-9226-54669E31D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7093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52809579-FA89-402D-8672-82FB59CC7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352A0E02-1511-463E-908C-213EA05ED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C6BC943B-9E38-421C-961F-985764560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4B343135-54AF-4AFB-865A-7B5E08D24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A49B749B-F0E3-4189-80A3-187EC7C7B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06CBFB45-2104-496A-BF0C-FB83E1B8D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04369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0F2F6839-5340-4F32-8E3E-0D840CB0B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="" xmlns:a16="http://schemas.microsoft.com/office/drawing/2014/main" id="{4D0BFB01-951A-4568-8622-D92D448F82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="" xmlns:a16="http://schemas.microsoft.com/office/drawing/2014/main" id="{D65BFCAA-1ACE-49B6-80FA-D4A18951D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="" xmlns:a16="http://schemas.microsoft.com/office/drawing/2014/main" id="{9D702556-9D02-46C3-A9F5-ABE4666CD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="" xmlns:a16="http://schemas.microsoft.com/office/drawing/2014/main" id="{90C36B27-283D-4543-8667-9F1F1CDE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="" xmlns:a16="http://schemas.microsoft.com/office/drawing/2014/main" id="{0A4F4DF5-1CCE-4F11-916D-0DAE54756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36404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1835D98A-7150-4B38-93D3-F7BAB5E03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93030451-164E-4C8B-ACC8-E75DF3FA9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D1EBEC51-3DF0-4210-9162-BAFFC8554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5AEEAF23-B9EA-41EA-945C-A20539951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223E6818-09D5-43EE-A370-84DE8125E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85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44D-4DC3-45A5-9F3D-F2A84495F6B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DC92-6883-401A-A6AE-C5536B49E5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216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F688CF-F1B0-42B2-8C7B-C0C5B0E60A2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119306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="" xmlns:a16="http://schemas.microsoft.com/office/drawing/2014/main" id="{319E74B3-727C-45B5-BFD1-B773A3E0A2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="" xmlns:a16="http://schemas.microsoft.com/office/drawing/2014/main" id="{C62492C2-8BDB-46DC-8343-3E7412D807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53573E6C-B902-4821-A8F8-B20361065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3F04D1E9-E76F-4A7F-8460-20D61319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02B82BFF-3E25-4F0E-B76F-43A9581BB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4640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12776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>
                <a:gd name="T0" fmla="*/ 5154 w 5155"/>
                <a:gd name="T1" fmla="*/ 1769 h 2304"/>
                <a:gd name="T2" fmla="*/ 0 w 5155"/>
                <a:gd name="T3" fmla="*/ 2304 h 2304"/>
                <a:gd name="T4" fmla="*/ 0 w 5155"/>
                <a:gd name="T5" fmla="*/ 1252 h 2304"/>
                <a:gd name="T6" fmla="*/ 5155 w 5155"/>
                <a:gd name="T7" fmla="*/ 0 h 2304"/>
                <a:gd name="T8" fmla="*/ 5155 w 5155"/>
                <a:gd name="T9" fmla="*/ 1416 h 2304"/>
                <a:gd name="T10" fmla="*/ 5154 w 5155"/>
                <a:gd name="T11" fmla="*/ 1769 h 2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800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>
                <a:gd name="T0" fmla="*/ 5311 w 5328"/>
                <a:gd name="T1" fmla="*/ 3209 h 3689"/>
                <a:gd name="T2" fmla="*/ 0 w 5328"/>
                <a:gd name="T3" fmla="*/ 3689 h 3689"/>
                <a:gd name="T4" fmla="*/ 0 w 5328"/>
                <a:gd name="T5" fmla="*/ 9 h 3689"/>
                <a:gd name="T6" fmla="*/ 5328 w 5328"/>
                <a:gd name="T7" fmla="*/ 0 h 3689"/>
                <a:gd name="T8" fmla="*/ 5311 w 5328"/>
                <a:gd name="T9" fmla="*/ 3209 h 36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</a:endParaRPr>
            </a:p>
          </p:txBody>
        </p:sp>
      </p:grpSp>
      <p:sp>
        <p:nvSpPr>
          <p:cNvPr id="11269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it-IT" altLang="it-IT" noProof="0" smtClean="0"/>
              <a:t>Fare clic per modificare lo stile del sottotitolo dello schema</a:t>
            </a:r>
          </a:p>
        </p:txBody>
      </p:sp>
      <p:sp>
        <p:nvSpPr>
          <p:cNvPr id="1127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68476"/>
            <a:ext cx="103632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it-IT" altLang="it-IT" noProof="0" smtClean="0"/>
              <a:t>Fare clic per modificare lo stile del titolo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4CB90BE-51BF-44DD-8897-2F5D19AECCD7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7791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963964-09A7-4760-AE2D-BBEB2BA028BD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1032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3B22B-7B46-4779-BC5C-8B728C7B82C4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6574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EA4C7-F833-467C-818D-4B72D7E2D5AC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92042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3E21BC-4A9D-4865-9535-6C5E0949C8E9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535895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42DED-2E62-4DE5-A5A2-548424A601CD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37139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0F4423-B270-4819-9DA4-A7442C55CD35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72279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DE381-A556-4AE4-9E28-9D3D8AA90485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02206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C69AC-984D-4202-85B7-8E39101F808E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685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033F8-1A57-44BF-8726-E5C93E4A26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801138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68CEBA-DBF9-4856-94FE-358FD8CC0924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117243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21362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21362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887F6-150A-4623-9FB6-A45FFABA7D29}" type="slidenum">
              <a:rPr lang="it-IT" altLang="it-IT">
                <a:solidFill>
                  <a:srgbClr val="FFFFFF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57769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5222495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7814569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7237158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49501791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1390315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7874773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8297291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139365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FE75D-481C-4646-9E14-3F5C09B69F1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116823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5697798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0999323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07306453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526983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3538167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4298681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427295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4066088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87810978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114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A415C-3779-4AA0-8B81-4B2FA88C319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065838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83636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38684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5191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266143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70973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13045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99418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59951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29573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89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BB3BC1F-13D8-4037-8EF7-FF7A2984CBC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3233734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08620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25641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75843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23860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68020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87751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1877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707174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7537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0999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58E3A-6648-423D-BDA9-A887665ED73A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8963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8830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9960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37535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4143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198423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3601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36970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980646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31371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2233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181CA-617D-4EF7-B175-5ECEF842FA1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313247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33886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83551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9107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81478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29198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91623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58069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27208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67647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33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2C231-8907-4D25-898C-30A0B1791D0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812192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99390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048691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5219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flipV="1">
            <a:off x="0" y="0"/>
            <a:ext cx="12192000" cy="1066800"/>
          </a:xfrm>
          <a:prstGeom prst="rect">
            <a:avLst/>
          </a:prstGeom>
          <a:gradFill flip="none" rotWithShape="1">
            <a:gsLst>
              <a:gs pos="0">
                <a:srgbClr val="111D2D"/>
              </a:gs>
              <a:gs pos="100000">
                <a:srgbClr val="144481"/>
              </a:gs>
            </a:gsLst>
            <a:lin ang="16200000" scaled="0"/>
            <a:tileRect/>
          </a:gradFill>
          <a:ln w="3175">
            <a:noFill/>
            <a:miter lim="800000"/>
            <a:headEnd/>
            <a:tailEnd/>
          </a:ln>
          <a:effectLst>
            <a:outerShdw blurRad="63500" dist="381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defTabSz="457200">
              <a:defRPr/>
            </a:pPr>
            <a:endParaRPr lang="en-US" sz="1350" dirty="0">
              <a:solidFill>
                <a:srgbClr val="000000"/>
              </a:solidFill>
              <a:latin typeface="Constantia" pitchFamily="18" charset="0"/>
              <a:ea typeface="MS PGothic" pitchFamily="34" charset="-128"/>
            </a:endParaRPr>
          </a:p>
        </p:txBody>
      </p:sp>
      <p:pic>
        <p:nvPicPr>
          <p:cNvPr id="5" name="Picture 8" descr="bar.png"/>
          <p:cNvPicPr>
            <a:picLocks noChangeAspect="1"/>
          </p:cNvPicPr>
          <p:nvPr userDrawn="1"/>
        </p:nvPicPr>
        <p:blipFill>
          <a:blip r:embed="rId2"/>
          <a:srcRect l="1587" t="20961" r="3174" b="8331"/>
          <a:stretch>
            <a:fillRect/>
          </a:stretch>
        </p:blipFill>
        <p:spPr bwMode="auto">
          <a:xfrm>
            <a:off x="0" y="1054100"/>
            <a:ext cx="12192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FF00"/>
              </a:buClr>
              <a:defRPr b="1"/>
            </a:lvl1pPr>
            <a:lvl2pPr>
              <a:buClr>
                <a:srgbClr val="FFFF00"/>
              </a:buClr>
              <a:defRPr b="1"/>
            </a:lvl2pPr>
            <a:lvl3pPr>
              <a:buClr>
                <a:srgbClr val="FFFF00"/>
              </a:buClr>
              <a:defRPr sz="1350" b="1"/>
            </a:lvl3pPr>
            <a:lvl4pPr>
              <a:buClr>
                <a:srgbClr val="FFFF00"/>
              </a:buClr>
              <a:defRPr sz="1200" b="1"/>
            </a:lvl4pPr>
            <a:lvl5pPr>
              <a:buClr>
                <a:srgbClr val="FFFF00"/>
              </a:buClr>
              <a:defRPr sz="1050"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21940"/>
            <a:ext cx="10972800" cy="802938"/>
          </a:xfrm>
          <a:prstGeom prst="rect">
            <a:avLst/>
          </a:prstGeom>
        </p:spPr>
        <p:txBody>
          <a:bodyPr vert="horz" anchor="b" anchorCtr="0"/>
          <a:lstStyle>
            <a:lvl1pPr>
              <a:defRPr sz="2400"/>
            </a:lvl1pPr>
          </a:lstStyle>
          <a:p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" y="6634166"/>
            <a:ext cx="469900" cy="223837"/>
          </a:xfrm>
        </p:spPr>
        <p:txBody>
          <a:bodyPr/>
          <a:lstStyle>
            <a:lvl1pPr>
              <a:defRPr>
                <a:latin typeface="Arial" charset="0"/>
                <a:cs typeface="MS PGothic"/>
              </a:defRPr>
            </a:lvl1pPr>
          </a:lstStyle>
          <a:p>
            <a:pPr>
              <a:defRPr/>
            </a:pPr>
            <a:fld id="{D9A57F3D-253C-405A-A79C-039608DB0C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2" y="6548441"/>
            <a:ext cx="1428751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13306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68982" y="1761143"/>
            <a:ext cx="10454036" cy="17118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50125" y="3662137"/>
            <a:ext cx="10491747" cy="17664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1340240"/>
            <a:fld id="{81D60167-4931-47E6-BA6A-407CBD079E47}" type="slidenum">
              <a:rPr lang="it-IT" sz="1600" spc="-13" smtClean="0">
                <a:solidFill>
                  <a:prstClr val="black"/>
                </a:solidFill>
                <a:cs typeface="Calibri"/>
              </a:rPr>
              <a:pPr marL="1340240"/>
              <a:t>‹N›</a:t>
            </a:fld>
            <a:endParaRPr lang="it-IT" sz="16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431795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1340240"/>
            <a:fld id="{81D60167-4931-47E6-BA6A-407CBD079E47}" type="slidenum">
              <a:rPr lang="it-IT" sz="1600" spc="-13" smtClean="0">
                <a:solidFill>
                  <a:prstClr val="black"/>
                </a:solidFill>
                <a:cs typeface="Calibri"/>
              </a:rPr>
              <a:pPr marL="1340240"/>
              <a:t>‹N›</a:t>
            </a:fld>
            <a:endParaRPr lang="it-IT" sz="16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3678616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83947" y="1644006"/>
            <a:ext cx="4672436" cy="42295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1340240"/>
            <a:fld id="{81D60167-4931-47E6-BA6A-407CBD079E47}" type="slidenum">
              <a:rPr lang="it-IT" sz="1600" spc="-13" smtClean="0">
                <a:solidFill>
                  <a:prstClr val="black"/>
                </a:solidFill>
                <a:cs typeface="Calibri"/>
              </a:rPr>
              <a:pPr marL="1340240"/>
              <a:t>‹N›</a:t>
            </a:fld>
            <a:endParaRPr lang="it-IT" sz="16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402179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1340240"/>
            <a:fld id="{81D60167-4931-47E6-BA6A-407CBD079E47}" type="slidenum">
              <a:rPr lang="it-IT" sz="1600" spc="-13" smtClean="0">
                <a:solidFill>
                  <a:prstClr val="black"/>
                </a:solidFill>
                <a:cs typeface="Calibri"/>
              </a:rPr>
              <a:pPr marL="1340240"/>
              <a:t>‹N›</a:t>
            </a:fld>
            <a:endParaRPr lang="it-IT" sz="16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043807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1340240"/>
            <a:fld id="{81D60167-4931-47E6-BA6A-407CBD079E47}" type="slidenum">
              <a:rPr lang="it-IT" sz="1600" spc="-13" smtClean="0">
                <a:solidFill>
                  <a:prstClr val="black"/>
                </a:solidFill>
                <a:cs typeface="Calibri"/>
              </a:rPr>
              <a:pPr marL="1340240"/>
              <a:t>‹N›</a:t>
            </a:fld>
            <a:endParaRPr lang="it-IT" sz="16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25900034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68982" y="1761143"/>
            <a:ext cx="10454036" cy="17118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850125" y="3662137"/>
            <a:ext cx="10491747" cy="17664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1340240"/>
            <a:fld id="{81D60167-4931-47E6-BA6A-407CBD079E47}" type="slidenum">
              <a:rPr lang="it-IT" sz="1600" spc="-13" smtClean="0">
                <a:solidFill>
                  <a:prstClr val="black"/>
                </a:solidFill>
                <a:cs typeface="Calibri"/>
              </a:rPr>
              <a:pPr marL="1340240"/>
              <a:t>‹N›</a:t>
            </a:fld>
            <a:endParaRPr lang="it-IT" sz="16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5610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10CE3-F6ED-432B-B6C2-B7359633FA2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1434448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1340240"/>
            <a:fld id="{81D60167-4931-47E6-BA6A-407CBD079E47}" type="slidenum">
              <a:rPr lang="it-IT" sz="1600" spc="-13" smtClean="0">
                <a:solidFill>
                  <a:prstClr val="black"/>
                </a:solidFill>
                <a:cs typeface="Calibri"/>
              </a:rPr>
              <a:pPr marL="1340240"/>
              <a:t>‹N›</a:t>
            </a:fld>
            <a:endParaRPr lang="it-IT" sz="16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3598610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83947" y="1644006"/>
            <a:ext cx="4672436" cy="422955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79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1340240"/>
            <a:fld id="{81D60167-4931-47E6-BA6A-407CBD079E47}" type="slidenum">
              <a:rPr lang="it-IT" sz="1600" spc="-13" smtClean="0">
                <a:solidFill>
                  <a:prstClr val="black"/>
                </a:solidFill>
                <a:cs typeface="Calibri"/>
              </a:rPr>
              <a:pPr marL="1340240"/>
              <a:t>‹N›</a:t>
            </a:fld>
            <a:endParaRPr lang="it-IT" sz="16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635284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1340240"/>
            <a:fld id="{81D60167-4931-47E6-BA6A-407CBD079E47}" type="slidenum">
              <a:rPr lang="it-IT" sz="1600" spc="-13" smtClean="0">
                <a:solidFill>
                  <a:prstClr val="black"/>
                </a:solidFill>
                <a:cs typeface="Calibri"/>
              </a:rPr>
              <a:pPr marL="1340240"/>
              <a:t>‹N›</a:t>
            </a:fld>
            <a:endParaRPr lang="it-IT" sz="16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2021763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/>
          <a:p>
            <a:pPr marL="1340240"/>
            <a:fld id="{81D60167-4931-47E6-BA6A-407CBD079E47}" type="slidenum">
              <a:rPr lang="it-IT" sz="1600" spc="-13" smtClean="0">
                <a:solidFill>
                  <a:prstClr val="black"/>
                </a:solidFill>
                <a:cs typeface="Calibri"/>
              </a:rPr>
              <a:pPr marL="1340240"/>
              <a:t>‹N›</a:t>
            </a:fld>
            <a:endParaRPr lang="it-IT" sz="16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19724200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6254065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98703803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87990528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553017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32017864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570294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A5454-A724-4A51-B87E-43E57E63828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42871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32528340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7102609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30446566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52419028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1484665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9696436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6899916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25593627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9233789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846444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44D-4DC3-45A5-9F3D-F2A84495F6B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DC92-6883-401A-A6AE-C5536B49E5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29023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3F0390-8596-477D-B4E9-79DCE3DC4FA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257268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57331608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72791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9196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924075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460892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150007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44918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3034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0257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12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B4BC9-FC33-4182-A17A-5A2279520AE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3376596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70823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12327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flipV="1">
            <a:off x="0" y="0"/>
            <a:ext cx="12192000" cy="1066800"/>
          </a:xfrm>
          <a:prstGeom prst="rect">
            <a:avLst/>
          </a:prstGeom>
          <a:gradFill flip="none" rotWithShape="1">
            <a:gsLst>
              <a:gs pos="0">
                <a:srgbClr val="111D2D"/>
              </a:gs>
              <a:gs pos="100000">
                <a:srgbClr val="144481"/>
              </a:gs>
            </a:gsLst>
            <a:lin ang="16200000" scaled="0"/>
            <a:tileRect/>
          </a:gradFill>
          <a:ln w="3175">
            <a:noFill/>
            <a:miter lim="800000"/>
            <a:headEnd/>
            <a:tailEnd/>
          </a:ln>
          <a:effectLst>
            <a:outerShdw blurRad="63500" dist="381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defTabSz="457200">
              <a:defRPr/>
            </a:pPr>
            <a:endParaRPr lang="en-US" sz="1350" dirty="0">
              <a:solidFill>
                <a:srgbClr val="000000"/>
              </a:solidFill>
              <a:latin typeface="Constantia" pitchFamily="18" charset="0"/>
              <a:ea typeface="MS PGothic" pitchFamily="34" charset="-128"/>
            </a:endParaRPr>
          </a:p>
        </p:txBody>
      </p:sp>
      <p:pic>
        <p:nvPicPr>
          <p:cNvPr id="5" name="Picture 8" descr="bar.png"/>
          <p:cNvPicPr>
            <a:picLocks noChangeAspect="1"/>
          </p:cNvPicPr>
          <p:nvPr userDrawn="1"/>
        </p:nvPicPr>
        <p:blipFill>
          <a:blip r:embed="rId2"/>
          <a:srcRect l="1587" t="20961" r="3174" b="8331"/>
          <a:stretch>
            <a:fillRect/>
          </a:stretch>
        </p:blipFill>
        <p:spPr bwMode="auto">
          <a:xfrm>
            <a:off x="0" y="1054100"/>
            <a:ext cx="12192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FF00"/>
              </a:buClr>
              <a:defRPr b="1"/>
            </a:lvl1pPr>
            <a:lvl2pPr>
              <a:buClr>
                <a:srgbClr val="FFFF00"/>
              </a:buClr>
              <a:defRPr b="1"/>
            </a:lvl2pPr>
            <a:lvl3pPr>
              <a:buClr>
                <a:srgbClr val="FFFF00"/>
              </a:buClr>
              <a:defRPr sz="1350" b="1"/>
            </a:lvl3pPr>
            <a:lvl4pPr>
              <a:buClr>
                <a:srgbClr val="FFFF00"/>
              </a:buClr>
              <a:defRPr sz="1200" b="1"/>
            </a:lvl4pPr>
            <a:lvl5pPr>
              <a:buClr>
                <a:srgbClr val="FFFF00"/>
              </a:buClr>
              <a:defRPr sz="1050"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21940"/>
            <a:ext cx="10972800" cy="802938"/>
          </a:xfrm>
          <a:prstGeom prst="rect">
            <a:avLst/>
          </a:prstGeom>
        </p:spPr>
        <p:txBody>
          <a:bodyPr vert="horz" anchor="b" anchorCtr="0"/>
          <a:lstStyle>
            <a:lvl1pPr>
              <a:defRPr sz="2400"/>
            </a:lvl1pPr>
          </a:lstStyle>
          <a:p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" y="6634166"/>
            <a:ext cx="469900" cy="223837"/>
          </a:xfrm>
        </p:spPr>
        <p:txBody>
          <a:bodyPr/>
          <a:lstStyle>
            <a:lvl1pPr>
              <a:defRPr>
                <a:latin typeface="Arial" charset="0"/>
                <a:cs typeface="MS PGothic"/>
              </a:defRPr>
            </a:lvl1pPr>
          </a:lstStyle>
          <a:p>
            <a:pPr>
              <a:defRPr/>
            </a:pPr>
            <a:fld id="{D9A57F3D-253C-405A-A79C-039608DB0C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2" y="6548441"/>
            <a:ext cx="1428751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802915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745579472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2678878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910763166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8266767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14258019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31916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49526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6B1BE-3CD8-470F-A932-BF2B1A09103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8937514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4754473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02955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16492900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28311691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7998693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73954052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1666551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95484652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1223213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496419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7F8DC-0217-477B-8DC7-46DC1AF386C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2030330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64266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97222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21526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02065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2135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862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406435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17892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86937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885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06F31B-BE59-4699-AFF7-976472BAF1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134596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84245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flipV="1">
            <a:off x="0" y="0"/>
            <a:ext cx="12192000" cy="1066800"/>
          </a:xfrm>
          <a:prstGeom prst="rect">
            <a:avLst/>
          </a:prstGeom>
          <a:gradFill flip="none" rotWithShape="1">
            <a:gsLst>
              <a:gs pos="0">
                <a:srgbClr val="111D2D"/>
              </a:gs>
              <a:gs pos="100000">
                <a:srgbClr val="144481"/>
              </a:gs>
            </a:gsLst>
            <a:lin ang="16200000" scaled="0"/>
            <a:tileRect/>
          </a:gradFill>
          <a:ln w="3175">
            <a:noFill/>
            <a:miter lim="800000"/>
            <a:headEnd/>
            <a:tailEnd/>
          </a:ln>
          <a:effectLst>
            <a:outerShdw blurRad="63500" dist="381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defTabSz="457200">
              <a:defRPr/>
            </a:pPr>
            <a:endParaRPr lang="en-US" sz="1350" dirty="0">
              <a:solidFill>
                <a:srgbClr val="000000"/>
              </a:solidFill>
              <a:latin typeface="Constantia" pitchFamily="18" charset="0"/>
              <a:ea typeface="MS PGothic" pitchFamily="34" charset="-128"/>
            </a:endParaRPr>
          </a:p>
        </p:txBody>
      </p:sp>
      <p:pic>
        <p:nvPicPr>
          <p:cNvPr id="5" name="Picture 8" descr="bar.png"/>
          <p:cNvPicPr>
            <a:picLocks noChangeAspect="1"/>
          </p:cNvPicPr>
          <p:nvPr userDrawn="1"/>
        </p:nvPicPr>
        <p:blipFill>
          <a:blip r:embed="rId2"/>
          <a:srcRect l="1587" t="20961" r="3174" b="8331"/>
          <a:stretch>
            <a:fillRect/>
          </a:stretch>
        </p:blipFill>
        <p:spPr bwMode="auto">
          <a:xfrm>
            <a:off x="0" y="1054100"/>
            <a:ext cx="12192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FF00"/>
              </a:buClr>
              <a:defRPr b="1"/>
            </a:lvl1pPr>
            <a:lvl2pPr>
              <a:buClr>
                <a:srgbClr val="FFFF00"/>
              </a:buClr>
              <a:defRPr b="1"/>
            </a:lvl2pPr>
            <a:lvl3pPr>
              <a:buClr>
                <a:srgbClr val="FFFF00"/>
              </a:buClr>
              <a:defRPr sz="1350" b="1"/>
            </a:lvl3pPr>
            <a:lvl4pPr>
              <a:buClr>
                <a:srgbClr val="FFFF00"/>
              </a:buClr>
              <a:defRPr sz="1200" b="1"/>
            </a:lvl4pPr>
            <a:lvl5pPr>
              <a:buClr>
                <a:srgbClr val="FFFF00"/>
              </a:buClr>
              <a:defRPr sz="1050"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21940"/>
            <a:ext cx="10972800" cy="802938"/>
          </a:xfrm>
          <a:prstGeom prst="rect">
            <a:avLst/>
          </a:prstGeom>
        </p:spPr>
        <p:txBody>
          <a:bodyPr vert="horz" anchor="b" anchorCtr="0"/>
          <a:lstStyle>
            <a:lvl1pPr>
              <a:defRPr sz="2400"/>
            </a:lvl1pPr>
          </a:lstStyle>
          <a:p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" y="6634166"/>
            <a:ext cx="469900" cy="223837"/>
          </a:xfrm>
        </p:spPr>
        <p:txBody>
          <a:bodyPr/>
          <a:lstStyle>
            <a:lvl1pPr>
              <a:defRPr>
                <a:latin typeface="Arial" charset="0"/>
                <a:cs typeface="MS PGothic"/>
              </a:defRPr>
            </a:lvl1pPr>
          </a:lstStyle>
          <a:p>
            <a:pPr>
              <a:defRPr/>
            </a:pPr>
            <a:fld id="{D9A57F3D-253C-405A-A79C-039608DB0C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2" y="6548441"/>
            <a:ext cx="1428751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732733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65764378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5100218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1415421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7284685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76680809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98342989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184341692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17284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4EE4A-CCFE-4DED-AF44-E6FF6C06EDF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051997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94319349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842006718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37539866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6405188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26080986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it-IT"/>
              <a:t>Fare clic per modificare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403419923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143245077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542441555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252591998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2972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48F6F-7D29-48A6-999B-72C7B3BB671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173235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888578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195885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974330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244854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0615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39652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291425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809687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50347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243FF-4E21-4C69-8E4B-747D3C13325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1AAB3-28A5-4124-A267-CB03485698F8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295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875E18-0CEA-47EE-B3BB-48F62A8CD16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53518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 flipV="1">
            <a:off x="0" y="0"/>
            <a:ext cx="12192000" cy="1066800"/>
          </a:xfrm>
          <a:prstGeom prst="rect">
            <a:avLst/>
          </a:prstGeom>
          <a:gradFill flip="none" rotWithShape="1">
            <a:gsLst>
              <a:gs pos="0">
                <a:srgbClr val="111D2D"/>
              </a:gs>
              <a:gs pos="100000">
                <a:srgbClr val="144481"/>
              </a:gs>
            </a:gsLst>
            <a:lin ang="16200000" scaled="0"/>
            <a:tileRect/>
          </a:gradFill>
          <a:ln w="3175">
            <a:noFill/>
            <a:miter lim="800000"/>
            <a:headEnd/>
            <a:tailEnd/>
          </a:ln>
          <a:effectLst>
            <a:outerShdw blurRad="63500" dist="381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defTabSz="457200">
              <a:defRPr/>
            </a:pPr>
            <a:endParaRPr lang="en-US" sz="1350" dirty="0">
              <a:solidFill>
                <a:srgbClr val="000000"/>
              </a:solidFill>
              <a:latin typeface="Constantia" pitchFamily="18" charset="0"/>
              <a:ea typeface="MS PGothic" pitchFamily="34" charset="-128"/>
            </a:endParaRPr>
          </a:p>
        </p:txBody>
      </p:sp>
      <p:pic>
        <p:nvPicPr>
          <p:cNvPr id="5" name="Picture 8" descr="bar.png"/>
          <p:cNvPicPr>
            <a:picLocks noChangeAspect="1"/>
          </p:cNvPicPr>
          <p:nvPr userDrawn="1"/>
        </p:nvPicPr>
        <p:blipFill>
          <a:blip r:embed="rId2"/>
          <a:srcRect l="1587" t="20961" r="3174" b="8331"/>
          <a:stretch>
            <a:fillRect/>
          </a:stretch>
        </p:blipFill>
        <p:spPr bwMode="auto">
          <a:xfrm>
            <a:off x="0" y="1054100"/>
            <a:ext cx="1219200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FFFF00"/>
              </a:buClr>
              <a:defRPr b="1"/>
            </a:lvl1pPr>
            <a:lvl2pPr>
              <a:buClr>
                <a:srgbClr val="FFFF00"/>
              </a:buClr>
              <a:defRPr b="1"/>
            </a:lvl2pPr>
            <a:lvl3pPr>
              <a:buClr>
                <a:srgbClr val="FFFF00"/>
              </a:buClr>
              <a:defRPr sz="1350" b="1"/>
            </a:lvl3pPr>
            <a:lvl4pPr>
              <a:buClr>
                <a:srgbClr val="FFFF00"/>
              </a:buClr>
              <a:defRPr sz="1200" b="1"/>
            </a:lvl4pPr>
            <a:lvl5pPr>
              <a:buClr>
                <a:srgbClr val="FFFF00"/>
              </a:buClr>
              <a:defRPr sz="1050" b="1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21940"/>
            <a:ext cx="10972800" cy="802938"/>
          </a:xfrm>
          <a:prstGeom prst="rect">
            <a:avLst/>
          </a:prstGeom>
        </p:spPr>
        <p:txBody>
          <a:bodyPr vert="horz" anchor="b" anchorCtr="0"/>
          <a:lstStyle>
            <a:lvl1pPr>
              <a:defRPr sz="2400"/>
            </a:lvl1pPr>
          </a:lstStyle>
          <a:p>
            <a:endParaRPr lang="en-US" dirty="0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" y="6634166"/>
            <a:ext cx="469900" cy="223837"/>
          </a:xfrm>
        </p:spPr>
        <p:txBody>
          <a:bodyPr/>
          <a:lstStyle>
            <a:lvl1pPr>
              <a:defRPr>
                <a:latin typeface="Arial" charset="0"/>
                <a:cs typeface="MS PGothic"/>
              </a:defRPr>
            </a:lvl1pPr>
          </a:lstStyle>
          <a:p>
            <a:pPr>
              <a:defRPr/>
            </a:pPr>
            <a:fld id="{D9A57F3D-253C-405A-A79C-039608DB0CE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2" y="6548441"/>
            <a:ext cx="1428751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550959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486EB-A6E6-4E91-9866-E25BAD8B4D2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149253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65FB8-71D1-44D1-8772-342713A7E7B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03139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4E54F-3748-46CF-B209-8DA57F91BFD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04118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60485-82C8-4F48-8B48-7C3E9248FFC5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72859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07D9F5-C394-4D63-9F90-E037ADE651E0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922156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C2E2E9-CCA6-4FFD-9BE5-692896B71132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793102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F0070D-8EC1-44B3-B2BA-C4B360DAEB2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89962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74CC2D-EB9F-4BAC-A49B-BB21B4DC94DC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668463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63CDC7-4D91-4BCD-8579-7561393792CE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8945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1DF018-2C82-4D78-A1EF-8EDE5C023C9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708437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A0A3F2-2C1F-4181-A21C-F85B645A9A09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339495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E59A96-09C5-4C71-92AE-A4B32BF7D6A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47964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70888" y="1295401"/>
            <a:ext cx="8650224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895" y="1524000"/>
            <a:ext cx="8664211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895" y="3299013"/>
            <a:ext cx="8664212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‹N›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58734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‹N›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08988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718" y="3352802"/>
            <a:ext cx="11222567" cy="1470025"/>
          </a:xfrm>
        </p:spPr>
        <p:txBody>
          <a:bodyPr/>
          <a:lstStyle/>
          <a:p>
            <a:r>
              <a:rPr lang="it-IT"/>
              <a:t>Fare clic per modificare stile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718" y="4771030"/>
            <a:ext cx="11222567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‹N›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94640" y="363538"/>
            <a:ext cx="1120272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60294905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2403145"/>
            <a:ext cx="10742084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3736006"/>
            <a:ext cx="10742084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‹N›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79684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</p:spPr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2367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4761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‹N›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40077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5" y="107576"/>
            <a:ext cx="10723035" cy="1336956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5" y="1453225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2365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4760" y="1453225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4760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‹N›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51467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‹N›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2094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‹N›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724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A3C75-E05B-42EF-A3C5-0B7E14D7110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8817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9" y="611872"/>
            <a:ext cx="512064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765" y="368300"/>
            <a:ext cx="512064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9" y="1787856"/>
            <a:ext cx="512064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‹N›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158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8" y="611872"/>
            <a:ext cx="5439393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8" y="1787856"/>
            <a:ext cx="5439393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‹N›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787489" y="359393"/>
            <a:ext cx="48768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70948333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‹N›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7089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6389" y="368301"/>
            <a:ext cx="2032000" cy="5575300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2365" y="368301"/>
            <a:ext cx="8919635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‹N›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015162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9C9A-B7AD-45EF-A431-C0A1A0636DAF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54417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56E3-855A-4EB6-AC44-BE3EAC4D2583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367533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B582-FA93-4CFF-9DF8-7621EF8705C4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51608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5827-794B-43FA-885A-1C3C877C53DF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0344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22F9-AC69-493C-B762-9EFD8FC7AC36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310020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0397-1602-448D-A20D-A32DEA9F1E34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79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44D-4DC3-45A5-9F3D-F2A84495F6B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DC92-6883-401A-A6AE-C5536B49E5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635519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8F119-D673-4437-8694-1FF28DB5C77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9575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57F7D-71EF-412E-8156-658484886F42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079328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57F4-F220-4D6C-9779-180CCBFBEC9E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80801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E63F-28F9-4B9B-8139-B5281AFD0A2F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803076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D951-2B31-4249-94E5-403870FB0934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5612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0887-DFF9-4609-906C-4D43FF326E89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88764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9C9A-B7AD-45EF-A431-C0A1A0636DAF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95987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56E3-855A-4EB6-AC44-BE3EAC4D2583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343763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B582-FA93-4CFF-9DF8-7621EF8705C4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821999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5827-794B-43FA-885A-1C3C877C53DF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781032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22F9-AC69-493C-B762-9EFD8FC7AC36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13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CD2102-6EC3-4517-BAA2-141DC97248E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358929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0397-1602-448D-A20D-A32DEA9F1E34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072232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57F7D-71EF-412E-8156-658484886F42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737268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57F4-F220-4D6C-9779-180CCBFBEC9E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449009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E63F-28F9-4B9B-8139-B5281AFD0A2F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164018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D951-2B31-4249-94E5-403870FB0934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059540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0887-DFF9-4609-906C-4D43FF326E89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56436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2187238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</p:grpSp>
      <p:sp>
        <p:nvSpPr>
          <p:cNvPr id="11265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736726"/>
            <a:ext cx="10363200" cy="1920875"/>
          </a:xfrm>
        </p:spPr>
        <p:txBody>
          <a:bodyPr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1265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609600" y="6248400"/>
            <a:ext cx="28448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51575"/>
            <a:ext cx="38608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54750"/>
            <a:ext cx="2844800" cy="476250"/>
          </a:xfr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A268C0-EB4A-4C51-ADA8-70B1C8E421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3595366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60EAC5A-7BDA-4868-A1A5-D6D1D22F751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0533384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C27D53B-ACEB-41FC-A050-CA535239FA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5387255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AE48F0F-1134-4FAC-9B07-6390435500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56185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79BC1-83BA-4FB1-821B-34C30389F85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50230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6394C27-93F0-4D9B-B327-897881FDC3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7548241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EF2C092-03EC-4942-A941-51AA0F35D0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49982155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AF4AB5F-ABFE-4FA8-B474-C2F233BF25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1840159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BB3F9CD-F0D4-4BBE-BD58-485CB69751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120539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715F745-096D-4AAA-82C3-B0A634BF85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8968757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96299C1-BC23-413A-8BD2-17FCCE7A60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1924561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8B8A823-DEE7-4BEA-8817-9760A6D846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7344335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F414DB2-2253-457F-A8AD-657DD4E549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0297869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12DEC8E-663F-4597-A2BE-2152632616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0368911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olo, contenu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9B6D34F-2461-4901-B7CB-50EA97CF5C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44698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D9824A-FDFA-4D43-A571-5B8CEAC2B51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703792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10970684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315652456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39C9A-B7AD-45EF-A431-C0A1A0636DAF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106755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F56E3-855A-4EB6-AC44-BE3EAC4D2583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50688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57B582-FA93-4CFF-9DF8-7621EF8705C4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123575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825827-794B-43FA-885A-1C3C877C53DF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428206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1922F9-AC69-493C-B762-9EFD8FC7AC36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34795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70397-1602-448D-A20D-A32DEA9F1E34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8553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157F7D-71EF-412E-8156-658484886F42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34153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4757F4-F220-4D6C-9779-180CCBFBEC9E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05569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EE63F-28F9-4B9B-8139-B5281AFD0A2F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2949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02FA04-C3FF-4CD5-B0EF-814AFE2955C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881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ED951-2B31-4249-94E5-403870FB0934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221204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it-IT">
                <a:solidFill>
                  <a:prstClr val="black">
                    <a:tint val="75000"/>
                  </a:prstClr>
                </a:solidFill>
              </a:rPr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E0887-DFF9-4609-906C-4D43FF326E89}" type="slidenum">
              <a:rPr lang="en-US" alt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en-US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713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7E2819-D4AC-429C-82F2-F71B82EF4DC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222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B83E9-4617-490D-866B-148D6573137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819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0FC350-82E4-4266-9D73-31A975FA4DD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4432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1E2BB-BBE0-42AF-A006-ECE0E7C767B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1934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ADB59F-3793-44DD-A249-630AA6FB5C0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5021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44D-4DC3-45A5-9F3D-F2A84495F6B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DC92-6883-401A-A6AE-C5536B49E5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57649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3133F0E-9A16-40A0-9667-D927F078AA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30BA9FE-1EAA-4C1E-AF7C-1A65B1D48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EB188B0-95D0-4C21-B4AD-B69B19573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D7510-95E9-4D80-AB0C-D693A3C04F0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4222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3133F0E-9A16-40A0-9667-D927F078AA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30BA9FE-1EAA-4C1E-AF7C-1A65B1D48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EB188B0-95D0-4C21-B4AD-B69B19573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F7F39-B02C-4DF3-833F-7122A8C5F0C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976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3133F0E-9A16-40A0-9667-D927F078AA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30BA9FE-1EAA-4C1E-AF7C-1A65B1D48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EB188B0-95D0-4C21-B4AD-B69B19573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CD8FC-334E-493A-801F-634933B9AF5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8436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3133F0E-9A16-40A0-9667-D927F078AA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30BA9FE-1EAA-4C1E-AF7C-1A65B1D48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EB188B0-95D0-4C21-B4AD-B69B19573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FBB5D-EAED-4931-A6CC-F51FABB73F2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378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93133F0E-9A16-40A0-9667-D927F078AA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C30BA9FE-1EAA-4C1E-AF7C-1A65B1D48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FEB188B0-95D0-4C21-B4AD-B69B19573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740FB-1EDA-4BFA-9BA7-923BF78330C1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895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93133F0E-9A16-40A0-9667-D927F078AA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C30BA9FE-1EAA-4C1E-AF7C-1A65B1D48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FEB188B0-95D0-4C21-B4AD-B69B19573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FF42F5-5750-405F-A29D-63875C75806B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3912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93133F0E-9A16-40A0-9667-D927F078AA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C30BA9FE-1EAA-4C1E-AF7C-1A65B1D48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FEB188B0-95D0-4C21-B4AD-B69B19573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C4DD3E-5067-4CE7-8BC0-DCB44DA9EEA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1996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3133F0E-9A16-40A0-9667-D927F078AA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30BA9FE-1EAA-4C1E-AF7C-1A65B1D48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EB188B0-95D0-4C21-B4AD-B69B19573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BCD20-5395-400F-AA02-FB42D4E192C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41270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3133F0E-9A16-40A0-9667-D927F078AA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30BA9FE-1EAA-4C1E-AF7C-1A65B1D48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EB188B0-95D0-4C21-B4AD-B69B19573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26A14-3AA5-4E40-B438-B365F8FCAE2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37661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3133F0E-9A16-40A0-9667-D927F078AA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30BA9FE-1EAA-4C1E-AF7C-1A65B1D48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EB188B0-95D0-4C21-B4AD-B69B19573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71E04-FCF2-4775-9514-55A97C7719C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906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44D-4DC3-45A5-9F3D-F2A84495F6B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DC92-6883-401A-A6AE-C5536B49E5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6393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3133F0E-9A16-40A0-9667-D927F078AA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30BA9FE-1EAA-4C1E-AF7C-1A65B1D48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EB188B0-95D0-4C21-B4AD-B69B19573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50D43-5ACC-47BA-8858-F32A52F6AD8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1273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olo, diagramma o organi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SmartArt 2"/>
          <p:cNvSpPr>
            <a:spLocks noGrp="1"/>
          </p:cNvSpPr>
          <p:nvPr>
            <p:ph type="dgm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3133F0E-9A16-40A0-9667-D927F078AA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30BA9FE-1EAA-4C1E-AF7C-1A65B1D48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EB188B0-95D0-4C21-B4AD-B69B19573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C76CE-2406-4981-83D8-CFD995A968E7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1426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93133F0E-9A16-40A0-9667-D927F078AA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30BA9FE-1EAA-4C1E-AF7C-1A65B1D48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FEB188B0-95D0-4C21-B4AD-B69B19573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8B515-EAC2-45CC-9DCB-FCC31704513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8196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3133F0E-9A16-40A0-9667-D927F078AA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C30BA9FE-1EAA-4C1E-AF7C-1A65B1D482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EB188B0-95D0-4C21-B4AD-B69B195736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AEE6E-67BA-482E-8412-EED18405662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7960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C299-5E29-43E4-A867-3C3B3DE67B3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AF43-7C98-4243-B6D3-4104200BF77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9113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C299-5E29-43E4-A867-3C3B3DE67B3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AF43-7C98-4243-B6D3-4104200BF77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448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C299-5E29-43E4-A867-3C3B3DE67B3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AF43-7C98-4243-B6D3-4104200BF77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0298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C299-5E29-43E4-A867-3C3B3DE67B3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AF43-7C98-4243-B6D3-4104200BF77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8675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C299-5E29-43E4-A867-3C3B3DE67B3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AF43-7C98-4243-B6D3-4104200BF77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5919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C299-5E29-43E4-A867-3C3B3DE67B3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AF43-7C98-4243-B6D3-4104200BF77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197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44D-4DC3-45A5-9F3D-F2A84495F6B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DC92-6883-401A-A6AE-C5536B49E5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49259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C299-5E29-43E4-A867-3C3B3DE67B3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AF43-7C98-4243-B6D3-4104200BF77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3098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C299-5E29-43E4-A867-3C3B3DE67B3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AF43-7C98-4243-B6D3-4104200BF77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2076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C299-5E29-43E4-A867-3C3B3DE67B3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AF43-7C98-4243-B6D3-4104200BF77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54746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C299-5E29-43E4-A867-3C3B3DE67B3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AF43-7C98-4243-B6D3-4104200BF77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499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EC299-5E29-43E4-A867-3C3B3DE67B3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8AF43-7C98-4243-B6D3-4104200BF77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0541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EFC6C5-5236-4562-A3F9-457FB6B5017B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978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0585D3-90BA-4443-8FFE-F22BF0180C13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7919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AB17C-7B1C-49CF-AD50-295D43EC9CFB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5575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F6D62-6481-4314-BAB1-767F1BF263E3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62100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3C20C-9B7E-4F8F-A481-53206FEF52AB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891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44D-4DC3-45A5-9F3D-F2A84495F6B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DC92-6883-401A-A6AE-C5536B49E5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453727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F9279-EE11-45E1-83B3-A0ED99271BB9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2134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91F912-97F0-4465-A518-99038445CA1F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0090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553CF8-14FC-4310-8C2A-8BD117ADBF60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5133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485EA-82D8-4B4E-873A-397F157A45A3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694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1EBA7-CD34-47C3-B81C-F03E4BEFC44A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7363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02189E-BACD-4CAD-8353-85602577F29C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303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CDC9A-3EA6-4159-8A6E-94234674F181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854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914400" y="1676400"/>
            <a:ext cx="103632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EFC6C5-5236-4562-A3F9-457FB6B5017B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6042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0585D3-90BA-4443-8FFE-F22BF0180C13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31271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3AB17C-7B1C-49CF-AD50-295D43EC9CFB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229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BE44D-4DC3-45A5-9F3D-F2A84495F6B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6DC92-6883-401A-A6AE-C5536B49E5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87054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F6D62-6481-4314-BAB1-767F1BF263E3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420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53C20C-9B7E-4F8F-A481-53206FEF52AB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1613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1F9279-EE11-45E1-83B3-A0ED99271BB9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6352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91F912-97F0-4465-A518-99038445CA1F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6572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553CF8-14FC-4310-8C2A-8BD117ADBF60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05104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2485EA-82D8-4B4E-873A-397F157A45A3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4321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91EBA7-CD34-47C3-B81C-F03E4BEFC44A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687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381000"/>
            <a:ext cx="2743200" cy="57150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8026400" cy="57150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02189E-BACD-4CAD-8353-85602577F29C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11228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09600" y="381000"/>
            <a:ext cx="10972800" cy="5715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75CDC9A-3EA6-4159-8A6E-94234674F181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34779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F486EB-A6E6-4E91-9866-E25BAD8B4D28}" type="slidenum">
              <a:rPr lang="it-IT" altLang="it-IT">
                <a:solidFill>
                  <a:srgbClr val="000000"/>
                </a:solidFill>
              </a:rPr>
              <a:pPr/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478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1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17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1.xml"/><Relationship Id="rId16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19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slideLayout" Target="../slideLayouts/slideLayout12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slideLayout" Target="../slideLayouts/slideLayout173.xml"/><Relationship Id="rId1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17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2.xml"/><Relationship Id="rId16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0.xml"/><Relationship Id="rId19" Type="http://schemas.openxmlformats.org/officeDocument/2006/relationships/theme" Target="../theme/theme14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slideLayout" Target="../slideLayouts/slideLayout17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8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80.xml"/><Relationship Id="rId1" Type="http://schemas.openxmlformats.org/officeDocument/2006/relationships/slideLayout" Target="../slideLayouts/slideLayout179.xml"/><Relationship Id="rId6" Type="http://schemas.openxmlformats.org/officeDocument/2006/relationships/slideLayout" Target="../slideLayouts/slideLayout184.xml"/><Relationship Id="rId11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2.xml"/><Relationship Id="rId9" Type="http://schemas.openxmlformats.org/officeDocument/2006/relationships/slideLayout" Target="../slideLayouts/slideLayout187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7.xml"/><Relationship Id="rId3" Type="http://schemas.openxmlformats.org/officeDocument/2006/relationships/slideLayout" Target="../slideLayouts/slideLayout192.xml"/><Relationship Id="rId7" Type="http://schemas.openxmlformats.org/officeDocument/2006/relationships/slideLayout" Target="../slideLayouts/slideLayout19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90.xml"/><Relationship Id="rId6" Type="http://schemas.openxmlformats.org/officeDocument/2006/relationships/slideLayout" Target="../slideLayouts/slideLayout195.xml"/><Relationship Id="rId11" Type="http://schemas.openxmlformats.org/officeDocument/2006/relationships/slideLayout" Target="../slideLayouts/slideLayout200.xml"/><Relationship Id="rId5" Type="http://schemas.openxmlformats.org/officeDocument/2006/relationships/slideLayout" Target="../slideLayouts/slideLayout194.xml"/><Relationship Id="rId10" Type="http://schemas.openxmlformats.org/officeDocument/2006/relationships/slideLayout" Target="../slideLayouts/slideLayout199.xml"/><Relationship Id="rId4" Type="http://schemas.openxmlformats.org/officeDocument/2006/relationships/slideLayout" Target="../slideLayouts/slideLayout193.xml"/><Relationship Id="rId9" Type="http://schemas.openxmlformats.org/officeDocument/2006/relationships/slideLayout" Target="../slideLayouts/slideLayout19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8.xml"/><Relationship Id="rId3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207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201.xml"/><Relationship Id="rId6" Type="http://schemas.openxmlformats.org/officeDocument/2006/relationships/slideLayout" Target="../slideLayouts/slideLayout206.xml"/><Relationship Id="rId11" Type="http://schemas.openxmlformats.org/officeDocument/2006/relationships/slideLayout" Target="../slideLayouts/slideLayout211.xml"/><Relationship Id="rId5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210.xml"/><Relationship Id="rId4" Type="http://schemas.openxmlformats.org/officeDocument/2006/relationships/slideLayout" Target="../slideLayouts/slideLayout204.xml"/><Relationship Id="rId9" Type="http://schemas.openxmlformats.org/officeDocument/2006/relationships/slideLayout" Target="../slideLayouts/slideLayout209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4.xml"/><Relationship Id="rId18" Type="http://schemas.openxmlformats.org/officeDocument/2006/relationships/theme" Target="../theme/theme18.xml"/><Relationship Id="rId3" Type="http://schemas.openxmlformats.org/officeDocument/2006/relationships/slideLayout" Target="../slideLayouts/slideLayout214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17" Type="http://schemas.openxmlformats.org/officeDocument/2006/relationships/slideLayout" Target="../slideLayouts/slideLayout228.xml"/><Relationship Id="rId2" Type="http://schemas.openxmlformats.org/officeDocument/2006/relationships/slideLayout" Target="../slideLayouts/slideLayout213.xml"/><Relationship Id="rId16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5" Type="http://schemas.openxmlformats.org/officeDocument/2006/relationships/slideLayout" Target="../slideLayouts/slideLayout216.xml"/><Relationship Id="rId1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21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slideLayout" Target="../slideLayouts/slideLayout22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30.xml"/><Relationship Id="rId1" Type="http://schemas.openxmlformats.org/officeDocument/2006/relationships/slideLayout" Target="../slideLayouts/slideLayout229.xml"/><Relationship Id="rId6" Type="http://schemas.openxmlformats.org/officeDocument/2006/relationships/slideLayout" Target="../slideLayouts/slideLayout234.xml"/><Relationship Id="rId11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233.xml"/><Relationship Id="rId10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232.xml"/><Relationship Id="rId9" Type="http://schemas.openxmlformats.org/officeDocument/2006/relationships/slideLayout" Target="../slideLayouts/slideLayout2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52.xml"/><Relationship Id="rId1" Type="http://schemas.openxmlformats.org/officeDocument/2006/relationships/slideLayout" Target="../slideLayouts/slideLayout251.xml"/><Relationship Id="rId6" Type="http://schemas.openxmlformats.org/officeDocument/2006/relationships/slideLayout" Target="../slideLayouts/slideLayout256.xml"/><Relationship Id="rId11" Type="http://schemas.openxmlformats.org/officeDocument/2006/relationships/slideLayout" Target="../slideLayouts/slideLayout261.xml"/><Relationship Id="rId5" Type="http://schemas.openxmlformats.org/officeDocument/2006/relationships/slideLayout" Target="../slideLayouts/slideLayout255.xml"/><Relationship Id="rId10" Type="http://schemas.openxmlformats.org/officeDocument/2006/relationships/slideLayout" Target="../slideLayouts/slideLayout260.xml"/><Relationship Id="rId4" Type="http://schemas.openxmlformats.org/officeDocument/2006/relationships/slideLayout" Target="../slideLayouts/slideLayout254.xml"/><Relationship Id="rId9" Type="http://schemas.openxmlformats.org/officeDocument/2006/relationships/slideLayout" Target="../slideLayouts/slideLayout25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9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8.xml"/><Relationship Id="rId12" Type="http://schemas.openxmlformats.org/officeDocument/2006/relationships/slideLayout" Target="../slideLayouts/slideLayout273.xml"/><Relationship Id="rId2" Type="http://schemas.openxmlformats.org/officeDocument/2006/relationships/slideLayout" Target="../slideLayouts/slideLayout263.xml"/><Relationship Id="rId1" Type="http://schemas.openxmlformats.org/officeDocument/2006/relationships/slideLayout" Target="../slideLayouts/slideLayout262.xml"/><Relationship Id="rId6" Type="http://schemas.openxmlformats.org/officeDocument/2006/relationships/slideLayout" Target="../slideLayouts/slideLayout267.xml"/><Relationship Id="rId11" Type="http://schemas.openxmlformats.org/officeDocument/2006/relationships/slideLayout" Target="../slideLayouts/slideLayout272.xml"/><Relationship Id="rId5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71.xml"/><Relationship Id="rId4" Type="http://schemas.openxmlformats.org/officeDocument/2006/relationships/slideLayout" Target="../slideLayouts/slideLayout265.xml"/><Relationship Id="rId9" Type="http://schemas.openxmlformats.org/officeDocument/2006/relationships/slideLayout" Target="../slideLayouts/slideLayout270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6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75.xml"/><Relationship Id="rId1" Type="http://schemas.openxmlformats.org/officeDocument/2006/relationships/slideLayout" Target="../slideLayouts/slideLayout274.xml"/><Relationship Id="rId6" Type="http://schemas.openxmlformats.org/officeDocument/2006/relationships/theme" Target="../theme/theme23.xml"/><Relationship Id="rId5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7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80.xml"/><Relationship Id="rId1" Type="http://schemas.openxmlformats.org/officeDocument/2006/relationships/slideLayout" Target="../slideLayouts/slideLayout279.xml"/><Relationship Id="rId6" Type="http://schemas.openxmlformats.org/officeDocument/2006/relationships/theme" Target="../theme/theme24.xml"/><Relationship Id="rId5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8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1.xml"/><Relationship Id="rId13" Type="http://schemas.openxmlformats.org/officeDocument/2006/relationships/slideLayout" Target="../slideLayouts/slideLayout296.xml"/><Relationship Id="rId18" Type="http://schemas.openxmlformats.org/officeDocument/2006/relationships/theme" Target="../theme/theme25.xml"/><Relationship Id="rId3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90.xml"/><Relationship Id="rId12" Type="http://schemas.openxmlformats.org/officeDocument/2006/relationships/slideLayout" Target="../slideLayouts/slideLayout295.xml"/><Relationship Id="rId17" Type="http://schemas.openxmlformats.org/officeDocument/2006/relationships/slideLayout" Target="../slideLayouts/slideLayout300.xml"/><Relationship Id="rId2" Type="http://schemas.openxmlformats.org/officeDocument/2006/relationships/slideLayout" Target="../slideLayouts/slideLayout285.xml"/><Relationship Id="rId16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84.xml"/><Relationship Id="rId6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294.xml"/><Relationship Id="rId5" Type="http://schemas.openxmlformats.org/officeDocument/2006/relationships/slideLayout" Target="../slideLayouts/slideLayout288.xml"/><Relationship Id="rId15" Type="http://schemas.openxmlformats.org/officeDocument/2006/relationships/slideLayout" Target="../slideLayouts/slideLayout298.xml"/><Relationship Id="rId10" Type="http://schemas.openxmlformats.org/officeDocument/2006/relationships/slideLayout" Target="../slideLayouts/slideLayout293.xml"/><Relationship Id="rId4" Type="http://schemas.openxmlformats.org/officeDocument/2006/relationships/slideLayout" Target="../slideLayouts/slideLayout287.xml"/><Relationship Id="rId9" Type="http://schemas.openxmlformats.org/officeDocument/2006/relationships/slideLayout" Target="../slideLayouts/slideLayout292.xml"/><Relationship Id="rId14" Type="http://schemas.openxmlformats.org/officeDocument/2006/relationships/slideLayout" Target="../slideLayouts/slideLayout297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8.xml"/><Relationship Id="rId13" Type="http://schemas.openxmlformats.org/officeDocument/2006/relationships/theme" Target="../theme/theme26.xml"/><Relationship Id="rId3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7.xml"/><Relationship Id="rId12" Type="http://schemas.openxmlformats.org/officeDocument/2006/relationships/slideLayout" Target="../slideLayouts/slideLayout312.xml"/><Relationship Id="rId2" Type="http://schemas.openxmlformats.org/officeDocument/2006/relationships/slideLayout" Target="../slideLayouts/slideLayout302.xml"/><Relationship Id="rId1" Type="http://schemas.openxmlformats.org/officeDocument/2006/relationships/slideLayout" Target="../slideLayouts/slideLayout301.xml"/><Relationship Id="rId6" Type="http://schemas.openxmlformats.org/officeDocument/2006/relationships/slideLayout" Target="../slideLayouts/slideLayout306.xml"/><Relationship Id="rId11" Type="http://schemas.openxmlformats.org/officeDocument/2006/relationships/slideLayout" Target="../slideLayouts/slideLayout311.xml"/><Relationship Id="rId5" Type="http://schemas.openxmlformats.org/officeDocument/2006/relationships/slideLayout" Target="../slideLayouts/slideLayout305.xml"/><Relationship Id="rId10" Type="http://schemas.openxmlformats.org/officeDocument/2006/relationships/slideLayout" Target="../slideLayouts/slideLayout310.xml"/><Relationship Id="rId4" Type="http://schemas.openxmlformats.org/officeDocument/2006/relationships/slideLayout" Target="../slideLayouts/slideLayout304.xml"/><Relationship Id="rId9" Type="http://schemas.openxmlformats.org/officeDocument/2006/relationships/slideLayout" Target="../slideLayouts/slideLayout309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0.xml"/><Relationship Id="rId13" Type="http://schemas.openxmlformats.org/officeDocument/2006/relationships/slideLayout" Target="../slideLayouts/slideLayout325.xml"/><Relationship Id="rId18" Type="http://schemas.openxmlformats.org/officeDocument/2006/relationships/theme" Target="../theme/theme27.xml"/><Relationship Id="rId3" Type="http://schemas.openxmlformats.org/officeDocument/2006/relationships/slideLayout" Target="../slideLayouts/slideLayout315.xml"/><Relationship Id="rId7" Type="http://schemas.openxmlformats.org/officeDocument/2006/relationships/slideLayout" Target="../slideLayouts/slideLayout319.xml"/><Relationship Id="rId12" Type="http://schemas.openxmlformats.org/officeDocument/2006/relationships/slideLayout" Target="../slideLayouts/slideLayout324.xml"/><Relationship Id="rId17" Type="http://schemas.openxmlformats.org/officeDocument/2006/relationships/slideLayout" Target="../slideLayouts/slideLayout329.xml"/><Relationship Id="rId2" Type="http://schemas.openxmlformats.org/officeDocument/2006/relationships/slideLayout" Target="../slideLayouts/slideLayout314.xml"/><Relationship Id="rId16" Type="http://schemas.openxmlformats.org/officeDocument/2006/relationships/slideLayout" Target="../slideLayouts/slideLayout328.xml"/><Relationship Id="rId1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8.xml"/><Relationship Id="rId11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17.xml"/><Relationship Id="rId15" Type="http://schemas.openxmlformats.org/officeDocument/2006/relationships/slideLayout" Target="../slideLayouts/slideLayout327.xml"/><Relationship Id="rId10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21.xml"/><Relationship Id="rId14" Type="http://schemas.openxmlformats.org/officeDocument/2006/relationships/slideLayout" Target="../slideLayouts/slideLayout326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7.xml"/><Relationship Id="rId13" Type="http://schemas.openxmlformats.org/officeDocument/2006/relationships/theme" Target="../theme/theme28.xml"/><Relationship Id="rId3" Type="http://schemas.openxmlformats.org/officeDocument/2006/relationships/slideLayout" Target="../slideLayouts/slideLayout332.xml"/><Relationship Id="rId7" Type="http://schemas.openxmlformats.org/officeDocument/2006/relationships/slideLayout" Target="../slideLayouts/slideLayout336.xml"/><Relationship Id="rId12" Type="http://schemas.openxmlformats.org/officeDocument/2006/relationships/slideLayout" Target="../slideLayouts/slideLayout341.xml"/><Relationship Id="rId2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330.xml"/><Relationship Id="rId6" Type="http://schemas.openxmlformats.org/officeDocument/2006/relationships/slideLayout" Target="../slideLayouts/slideLayout335.xml"/><Relationship Id="rId11" Type="http://schemas.openxmlformats.org/officeDocument/2006/relationships/slideLayout" Target="../slideLayouts/slideLayout340.xml"/><Relationship Id="rId5" Type="http://schemas.openxmlformats.org/officeDocument/2006/relationships/slideLayout" Target="../slideLayouts/slideLayout334.xml"/><Relationship Id="rId10" Type="http://schemas.openxmlformats.org/officeDocument/2006/relationships/slideLayout" Target="../slideLayouts/slideLayout339.xml"/><Relationship Id="rId4" Type="http://schemas.openxmlformats.org/officeDocument/2006/relationships/slideLayout" Target="../slideLayouts/slideLayout333.xml"/><Relationship Id="rId9" Type="http://schemas.openxmlformats.org/officeDocument/2006/relationships/slideLayout" Target="../slideLayouts/slideLayout338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13" Type="http://schemas.openxmlformats.org/officeDocument/2006/relationships/slideLayout" Target="../slideLayouts/slideLayout354.xml"/><Relationship Id="rId18" Type="http://schemas.openxmlformats.org/officeDocument/2006/relationships/theme" Target="../theme/theme2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slideLayout" Target="../slideLayouts/slideLayout353.xml"/><Relationship Id="rId17" Type="http://schemas.openxmlformats.org/officeDocument/2006/relationships/slideLayout" Target="../slideLayouts/slideLayout358.xml"/><Relationship Id="rId2" Type="http://schemas.openxmlformats.org/officeDocument/2006/relationships/slideLayout" Target="../slideLayouts/slideLayout343.xml"/><Relationship Id="rId16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5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Relationship Id="rId14" Type="http://schemas.openxmlformats.org/officeDocument/2006/relationships/slideLayout" Target="../slideLayouts/slideLayout35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6.xml"/><Relationship Id="rId13" Type="http://schemas.openxmlformats.org/officeDocument/2006/relationships/theme" Target="../theme/theme30.xml"/><Relationship Id="rId3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65.xml"/><Relationship Id="rId12" Type="http://schemas.openxmlformats.org/officeDocument/2006/relationships/slideLayout" Target="../slideLayouts/slideLayout370.xml"/><Relationship Id="rId2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359.xml"/><Relationship Id="rId6" Type="http://schemas.openxmlformats.org/officeDocument/2006/relationships/slideLayout" Target="../slideLayouts/slideLayout364.xml"/><Relationship Id="rId11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63.xml"/><Relationship Id="rId10" Type="http://schemas.openxmlformats.org/officeDocument/2006/relationships/slideLayout" Target="../slideLayouts/slideLayout368.xml"/><Relationship Id="rId4" Type="http://schemas.openxmlformats.org/officeDocument/2006/relationships/slideLayout" Target="../slideLayouts/slideLayout362.xml"/><Relationship Id="rId9" Type="http://schemas.openxmlformats.org/officeDocument/2006/relationships/slideLayout" Target="../slideLayouts/slideLayout367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8.xml"/><Relationship Id="rId3" Type="http://schemas.openxmlformats.org/officeDocument/2006/relationships/slideLayout" Target="../slideLayouts/slideLayout373.xml"/><Relationship Id="rId7" Type="http://schemas.openxmlformats.org/officeDocument/2006/relationships/slideLayout" Target="../slideLayouts/slideLayout37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72.xml"/><Relationship Id="rId1" Type="http://schemas.openxmlformats.org/officeDocument/2006/relationships/slideLayout" Target="../slideLayouts/slideLayout371.xml"/><Relationship Id="rId6" Type="http://schemas.openxmlformats.org/officeDocument/2006/relationships/slideLayout" Target="../slideLayouts/slideLayout376.xml"/><Relationship Id="rId11" Type="http://schemas.openxmlformats.org/officeDocument/2006/relationships/slideLayout" Target="../slideLayouts/slideLayout381.xml"/><Relationship Id="rId5" Type="http://schemas.openxmlformats.org/officeDocument/2006/relationships/slideLayout" Target="../slideLayouts/slideLayout375.xml"/><Relationship Id="rId10" Type="http://schemas.openxmlformats.org/officeDocument/2006/relationships/slideLayout" Target="../slideLayouts/slideLayout380.xml"/><Relationship Id="rId4" Type="http://schemas.openxmlformats.org/officeDocument/2006/relationships/slideLayout" Target="../slideLayouts/slideLayout374.xml"/><Relationship Id="rId9" Type="http://schemas.openxmlformats.org/officeDocument/2006/relationships/slideLayout" Target="../slideLayouts/slideLayout37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9.xml"/><Relationship Id="rId13" Type="http://schemas.openxmlformats.org/officeDocument/2006/relationships/theme" Target="../theme/theme32.xml"/><Relationship Id="rId3" Type="http://schemas.openxmlformats.org/officeDocument/2006/relationships/slideLayout" Target="../slideLayouts/slideLayout384.xml"/><Relationship Id="rId7" Type="http://schemas.openxmlformats.org/officeDocument/2006/relationships/slideLayout" Target="../slideLayouts/slideLayout388.xml"/><Relationship Id="rId12" Type="http://schemas.openxmlformats.org/officeDocument/2006/relationships/slideLayout" Target="../slideLayouts/slideLayout393.xml"/><Relationship Id="rId2" Type="http://schemas.openxmlformats.org/officeDocument/2006/relationships/slideLayout" Target="../slideLayouts/slideLayout383.xml"/><Relationship Id="rId1" Type="http://schemas.openxmlformats.org/officeDocument/2006/relationships/slideLayout" Target="../slideLayouts/slideLayout382.xml"/><Relationship Id="rId6" Type="http://schemas.openxmlformats.org/officeDocument/2006/relationships/slideLayout" Target="../slideLayouts/slideLayout387.xml"/><Relationship Id="rId11" Type="http://schemas.openxmlformats.org/officeDocument/2006/relationships/slideLayout" Target="../slideLayouts/slideLayout392.xml"/><Relationship Id="rId5" Type="http://schemas.openxmlformats.org/officeDocument/2006/relationships/slideLayout" Target="../slideLayouts/slideLayout386.xml"/><Relationship Id="rId10" Type="http://schemas.openxmlformats.org/officeDocument/2006/relationships/slideLayout" Target="../slideLayouts/slideLayout391.xml"/><Relationship Id="rId4" Type="http://schemas.openxmlformats.org/officeDocument/2006/relationships/slideLayout" Target="../slideLayouts/slideLayout385.xml"/><Relationship Id="rId9" Type="http://schemas.openxmlformats.org/officeDocument/2006/relationships/slideLayout" Target="../slideLayouts/slideLayout39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1.xml"/><Relationship Id="rId3" Type="http://schemas.openxmlformats.org/officeDocument/2006/relationships/slideLayout" Target="../slideLayouts/slideLayout396.xml"/><Relationship Id="rId7" Type="http://schemas.openxmlformats.org/officeDocument/2006/relationships/slideLayout" Target="../slideLayouts/slideLayout400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95.xml"/><Relationship Id="rId1" Type="http://schemas.openxmlformats.org/officeDocument/2006/relationships/slideLayout" Target="../slideLayouts/slideLayout394.xml"/><Relationship Id="rId6" Type="http://schemas.openxmlformats.org/officeDocument/2006/relationships/slideLayout" Target="../slideLayouts/slideLayout399.xml"/><Relationship Id="rId11" Type="http://schemas.openxmlformats.org/officeDocument/2006/relationships/slideLayout" Target="../slideLayouts/slideLayout404.xml"/><Relationship Id="rId5" Type="http://schemas.openxmlformats.org/officeDocument/2006/relationships/slideLayout" Target="../slideLayouts/slideLayout398.xml"/><Relationship Id="rId10" Type="http://schemas.openxmlformats.org/officeDocument/2006/relationships/slideLayout" Target="../slideLayouts/slideLayout403.xml"/><Relationship Id="rId4" Type="http://schemas.openxmlformats.org/officeDocument/2006/relationships/slideLayout" Target="../slideLayouts/slideLayout397.xml"/><Relationship Id="rId9" Type="http://schemas.openxmlformats.org/officeDocument/2006/relationships/slideLayout" Target="../slideLayouts/slideLayout402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2.xml"/><Relationship Id="rId3" Type="http://schemas.openxmlformats.org/officeDocument/2006/relationships/slideLayout" Target="../slideLayouts/slideLayout407.xml"/><Relationship Id="rId7" Type="http://schemas.openxmlformats.org/officeDocument/2006/relationships/slideLayout" Target="../slideLayouts/slideLayout411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406.xml"/><Relationship Id="rId1" Type="http://schemas.openxmlformats.org/officeDocument/2006/relationships/slideLayout" Target="../slideLayouts/slideLayout405.xml"/><Relationship Id="rId6" Type="http://schemas.openxmlformats.org/officeDocument/2006/relationships/slideLayout" Target="../slideLayouts/slideLayout410.xml"/><Relationship Id="rId11" Type="http://schemas.openxmlformats.org/officeDocument/2006/relationships/slideLayout" Target="../slideLayouts/slideLayout415.xml"/><Relationship Id="rId5" Type="http://schemas.openxmlformats.org/officeDocument/2006/relationships/slideLayout" Target="../slideLayouts/slideLayout409.xml"/><Relationship Id="rId10" Type="http://schemas.openxmlformats.org/officeDocument/2006/relationships/slideLayout" Target="../slideLayouts/slideLayout414.xml"/><Relationship Id="rId4" Type="http://schemas.openxmlformats.org/officeDocument/2006/relationships/slideLayout" Target="../slideLayouts/slideLayout408.xml"/><Relationship Id="rId9" Type="http://schemas.openxmlformats.org/officeDocument/2006/relationships/slideLayout" Target="../slideLayouts/slideLayout413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3.xml"/><Relationship Id="rId13" Type="http://schemas.openxmlformats.org/officeDocument/2006/relationships/slideLayout" Target="../slideLayouts/slideLayout428.xml"/><Relationship Id="rId3" Type="http://schemas.openxmlformats.org/officeDocument/2006/relationships/slideLayout" Target="../slideLayouts/slideLayout418.xml"/><Relationship Id="rId7" Type="http://schemas.openxmlformats.org/officeDocument/2006/relationships/slideLayout" Target="../slideLayouts/slideLayout422.xml"/><Relationship Id="rId12" Type="http://schemas.openxmlformats.org/officeDocument/2006/relationships/slideLayout" Target="../slideLayouts/slideLayout427.xml"/><Relationship Id="rId2" Type="http://schemas.openxmlformats.org/officeDocument/2006/relationships/slideLayout" Target="../slideLayouts/slideLayout417.xml"/><Relationship Id="rId16" Type="http://schemas.openxmlformats.org/officeDocument/2006/relationships/theme" Target="../theme/theme35.xml"/><Relationship Id="rId1" Type="http://schemas.openxmlformats.org/officeDocument/2006/relationships/slideLayout" Target="../slideLayouts/slideLayout416.xml"/><Relationship Id="rId6" Type="http://schemas.openxmlformats.org/officeDocument/2006/relationships/slideLayout" Target="../slideLayouts/slideLayout421.xml"/><Relationship Id="rId11" Type="http://schemas.openxmlformats.org/officeDocument/2006/relationships/slideLayout" Target="../slideLayouts/slideLayout426.xml"/><Relationship Id="rId5" Type="http://schemas.openxmlformats.org/officeDocument/2006/relationships/slideLayout" Target="../slideLayouts/slideLayout420.xml"/><Relationship Id="rId15" Type="http://schemas.openxmlformats.org/officeDocument/2006/relationships/slideLayout" Target="../slideLayouts/slideLayout430.xml"/><Relationship Id="rId10" Type="http://schemas.openxmlformats.org/officeDocument/2006/relationships/slideLayout" Target="../slideLayouts/slideLayout425.xml"/><Relationship Id="rId4" Type="http://schemas.openxmlformats.org/officeDocument/2006/relationships/slideLayout" Target="../slideLayouts/slideLayout419.xml"/><Relationship Id="rId9" Type="http://schemas.openxmlformats.org/officeDocument/2006/relationships/slideLayout" Target="../slideLayouts/slideLayout424.xml"/><Relationship Id="rId14" Type="http://schemas.openxmlformats.org/officeDocument/2006/relationships/slideLayout" Target="../slideLayouts/slideLayout429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8.xml"/><Relationship Id="rId3" Type="http://schemas.openxmlformats.org/officeDocument/2006/relationships/slideLayout" Target="../slideLayouts/slideLayout433.xml"/><Relationship Id="rId7" Type="http://schemas.openxmlformats.org/officeDocument/2006/relationships/slideLayout" Target="../slideLayouts/slideLayout437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432.xml"/><Relationship Id="rId1" Type="http://schemas.openxmlformats.org/officeDocument/2006/relationships/slideLayout" Target="../slideLayouts/slideLayout431.xml"/><Relationship Id="rId6" Type="http://schemas.openxmlformats.org/officeDocument/2006/relationships/slideLayout" Target="../slideLayouts/slideLayout436.xml"/><Relationship Id="rId11" Type="http://schemas.openxmlformats.org/officeDocument/2006/relationships/slideLayout" Target="../slideLayouts/slideLayout441.xml"/><Relationship Id="rId5" Type="http://schemas.openxmlformats.org/officeDocument/2006/relationships/slideLayout" Target="../slideLayouts/slideLayout435.xml"/><Relationship Id="rId10" Type="http://schemas.openxmlformats.org/officeDocument/2006/relationships/slideLayout" Target="../slideLayouts/slideLayout440.xml"/><Relationship Id="rId4" Type="http://schemas.openxmlformats.org/officeDocument/2006/relationships/slideLayout" Target="../slideLayouts/slideLayout434.xml"/><Relationship Id="rId9" Type="http://schemas.openxmlformats.org/officeDocument/2006/relationships/slideLayout" Target="../slideLayouts/slideLayout4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BE44D-4DC3-45A5-9F3D-F2A84495F6B3}" type="datetimeFigureOut">
              <a:rPr lang="it-IT" smtClean="0"/>
              <a:t>12/11/2018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6DC92-6883-401A-A6AE-C5536B49E5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4489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894234" y="3894668"/>
            <a:ext cx="3293941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533401"/>
            <a:ext cx="8739823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994" y="6172204"/>
            <a:ext cx="160061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0" y="6172201"/>
            <a:ext cx="774896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5902" y="5578479"/>
            <a:ext cx="1142543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514BAC6B-23BC-4D25-96E3-CEB930E86D91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132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  <p:sldLayoutId id="2147483781" r:id="rId15"/>
    <p:sldLayoutId id="2147483782" r:id="rId16"/>
    <p:sldLayoutId id="2147483783" r:id="rId17"/>
    <p:sldLayoutId id="2147483784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5A27B3-6590-4DB9-BCBC-D12F8E3EC522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20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5A27B3-6590-4DB9-BCBC-D12F8E3EC522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93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5A27B3-6590-4DB9-BCBC-D12F8E3EC522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8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8894234" y="3894668"/>
            <a:ext cx="3293941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1201" y="4495800"/>
            <a:ext cx="8739823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201" y="533401"/>
            <a:ext cx="8739823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6994" y="6172204"/>
            <a:ext cx="1600617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1200" y="6172201"/>
            <a:ext cx="7748965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5902" y="5578479"/>
            <a:ext cx="1142543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</a:pPr>
            <a:fld id="{514BAC6B-23BC-4D25-96E3-CEB930E86D91}" type="slidenum">
              <a:rPr lang="it-IT" smtClean="0">
                <a:solidFill>
                  <a:srgbClr val="146194">
                    <a:lumMod val="50000"/>
                  </a:srgbClr>
                </a:solidFill>
              </a:rPr>
              <a:pPr defTabSz="449263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</a:pPr>
              <a:t>‹N›</a:t>
            </a:fld>
            <a:endParaRPr lang="it-IT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0424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  <p:sldLayoutId id="2147483834" r:id="rId13"/>
    <p:sldLayoutId id="2147483835" r:id="rId14"/>
    <p:sldLayoutId id="2147483836" r:id="rId15"/>
    <p:sldLayoutId id="2147483837" r:id="rId16"/>
    <p:sldLayoutId id="2147483838" r:id="rId17"/>
    <p:sldLayoutId id="214748383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A450B986-CD59-43BD-9A47-21FB5268C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F2016EC6-456B-462E-8E9B-4D6AC362F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13F44AAD-AF93-4D46-94EA-8E812245F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E62406A9-7109-4075-903E-584527439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2877284E-7758-4C72-B4DC-19A8CBEC64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038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="" xmlns:a16="http://schemas.microsoft.com/office/drawing/2014/main" id="{A450B986-CD59-43BD-9A47-21FB5268C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="" xmlns:a16="http://schemas.microsoft.com/office/drawing/2014/main" id="{F2016EC6-456B-462E-8E9B-4D6AC362F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13F44AAD-AF93-4D46-94EA-8E812245F7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C2F57-F7A1-4D73-98F8-5781C2D7510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E62406A9-7109-4075-903E-5845274395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2877284E-7758-4C72-B4DC-19A8CBEC64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53334-4554-4F77-B286-81D4441BC17B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15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1" y="0"/>
            <a:ext cx="9656233" cy="1981200"/>
            <a:chOff x="0" y="0"/>
            <a:chExt cx="4562" cy="1248"/>
          </a:xfrm>
        </p:grpSpPr>
        <p:sp>
          <p:nvSpPr>
            <p:cNvPr id="10243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>
                <a:gd name="T0" fmla="*/ 4800 w 4806"/>
                <a:gd name="T1" fmla="*/ 299 h 665"/>
                <a:gd name="T2" fmla="*/ 0 w 4806"/>
                <a:gd name="T3" fmla="*/ 665 h 665"/>
                <a:gd name="T4" fmla="*/ 0 w 4806"/>
                <a:gd name="T5" fmla="*/ 0 h 665"/>
                <a:gd name="T6" fmla="*/ 4806 w 4806"/>
                <a:gd name="T7" fmla="*/ 1 h 665"/>
                <a:gd name="T8" fmla="*/ 4800 w 4806"/>
                <a:gd name="T9" fmla="*/ 153 h 665"/>
                <a:gd name="T10" fmla="*/ 4800 w 4806"/>
                <a:gd name="T11" fmla="*/ 299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 sz="1800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>
                <a:gd name="T0" fmla="*/ 4560 w 4562"/>
                <a:gd name="T1" fmla="*/ 932 h 1199"/>
                <a:gd name="T2" fmla="*/ 0 w 4562"/>
                <a:gd name="T3" fmla="*/ 1199 h 1199"/>
                <a:gd name="T4" fmla="*/ 0 w 4562"/>
                <a:gd name="T5" fmla="*/ 0 h 1199"/>
                <a:gd name="T6" fmla="*/ 4562 w 4562"/>
                <a:gd name="T7" fmla="*/ 0 h 1199"/>
                <a:gd name="T8" fmla="*/ 4560 w 4562"/>
                <a:gd name="T9" fmla="*/ 932 h 1199"/>
                <a:gd name="T10" fmla="*/ 4560 w 4562"/>
                <a:gd name="T11" fmla="*/ 932 h 11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 sz="1800">
                <a:solidFill>
                  <a:srgbClr val="FFFFFF"/>
                </a:solidFill>
              </a:endParaRPr>
            </a:p>
          </p:txBody>
        </p:sp>
      </p:grpSp>
      <p:sp>
        <p:nvSpPr>
          <p:cNvPr id="1024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02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02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24A410-560F-4D2B-8718-CFFE4EA4278E}" type="slidenum">
              <a:rPr lang="it-IT" altLang="it-IT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19373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fld id="{51CF1133-3259-4C45-BABA-5B62D9C6F78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457200"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457200"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676258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  <p:sldLayoutId id="2147483925" r:id="rId13"/>
    <p:sldLayoutId id="2147483926" r:id="rId14"/>
    <p:sldLayoutId id="2147483927" r:id="rId15"/>
    <p:sldLayoutId id="2147483928" r:id="rId16"/>
    <p:sldLayoutId id="214748392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5749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49E3B37-3C16-4720-B11F-4EBD6E9605C7}" type="slidenum">
              <a:rPr lang="it-IT" altLang="it-IT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</a:endParaRPr>
          </a:p>
        </p:txBody>
      </p:sp>
      <p:grpSp>
        <p:nvGrpSpPr>
          <p:cNvPr id="6148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615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15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128658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1349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9F37E5C1-AC91-49DB-9A9C-EA3C9A966C2E}" type="datetimeFigureOut">
              <a:rPr lang="it-IT" smtClean="0">
                <a:solidFill>
                  <a:srgbClr val="FFFFFF"/>
                </a:solidFill>
              </a:rPr>
              <a:pPr/>
              <a:t>12/11/2018</a:t>
            </a:fld>
            <a:endParaRPr lang="it-IT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it-IT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C9DF8564-FF0F-49A2-88D0-6765A4FF62F7}" type="slidenum">
              <a:rPr lang="it-IT" smtClean="0">
                <a:solidFill>
                  <a:srgbClr val="FFFFFF"/>
                </a:solidFill>
              </a:rPr>
              <a:pPr/>
              <a:t>‹N›</a:t>
            </a:fld>
            <a:endParaRPr 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50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58" r:id="rId4"/>
    <p:sldLayoutId id="2147483959" r:id="rId5"/>
    <p:sldLayoutId id="2147483960" r:id="rId6"/>
    <p:sldLayoutId id="2147483961" r:id="rId7"/>
    <p:sldLayoutId id="2147483962" r:id="rId8"/>
    <p:sldLayoutId id="2147483963" r:id="rId9"/>
    <p:sldLayoutId id="2147483964" r:id="rId10"/>
    <p:sldLayoutId id="214748396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81547605-D9CF-4904-B41D-080BF64866B0}" type="slidenum">
              <a:rPr lang="it-IT" altLang="it-IT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‹N›</a:t>
            </a:fld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9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7" r:id="rId1"/>
    <p:sldLayoutId id="2147483968" r:id="rId2"/>
    <p:sldLayoutId id="2147483969" r:id="rId3"/>
    <p:sldLayoutId id="2147483970" r:id="rId4"/>
    <p:sldLayoutId id="2147483971" r:id="rId5"/>
    <p:sldLayoutId id="2147483972" r:id="rId6"/>
    <p:sldLayoutId id="2147483973" r:id="rId7"/>
    <p:sldLayoutId id="2147483974" r:id="rId8"/>
    <p:sldLayoutId id="2147483975" r:id="rId9"/>
    <p:sldLayoutId id="2147483976" r:id="rId10"/>
    <p:sldLayoutId id="2147483977" r:id="rId11"/>
    <p:sldLayoutId id="214748397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50923" y="1468267"/>
            <a:ext cx="10521696" cy="9144"/>
          </a:xfrm>
          <a:custGeom>
            <a:avLst/>
            <a:gdLst/>
            <a:ahLst/>
            <a:cxnLst/>
            <a:rect l="l" t="t" r="r" b="b"/>
            <a:pathLst>
              <a:path w="7891272" h="6858">
                <a:moveTo>
                  <a:pt x="0" y="6858"/>
                </a:moveTo>
                <a:lnTo>
                  <a:pt x="7891272" y="0"/>
                </a:lnTo>
              </a:path>
            </a:pathLst>
          </a:custGeom>
          <a:ln w="57150">
            <a:solidFill>
              <a:srgbClr val="4682B4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457200"/>
            <a:endParaRPr sz="240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0088067" y="6267114"/>
            <a:ext cx="1719075" cy="5298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457200"/>
            <a:endParaRPr sz="24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577" y="12777"/>
            <a:ext cx="12086847" cy="14131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3504" y="1535227"/>
            <a:ext cx="10824989" cy="462675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1"/>
            <a:ext cx="3901439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627003" y="6551418"/>
            <a:ext cx="1474893" cy="23958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340240" defTabSz="457200"/>
            <a:fld id="{81D60167-4931-47E6-BA6A-407CBD079E47}" type="slidenum">
              <a:rPr lang="it-IT" sz="1600" spc="-13" smtClean="0">
                <a:solidFill>
                  <a:prstClr val="black"/>
                </a:solidFill>
                <a:cs typeface="Calibri"/>
              </a:rPr>
              <a:pPr marL="1340240" defTabSz="457200"/>
              <a:t>‹N›</a:t>
            </a:fld>
            <a:endParaRPr lang="it-IT" sz="16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7284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850923" y="1468267"/>
            <a:ext cx="10521696" cy="9144"/>
          </a:xfrm>
          <a:custGeom>
            <a:avLst/>
            <a:gdLst/>
            <a:ahLst/>
            <a:cxnLst/>
            <a:rect l="l" t="t" r="r" b="b"/>
            <a:pathLst>
              <a:path w="7891272" h="6858">
                <a:moveTo>
                  <a:pt x="0" y="6858"/>
                </a:moveTo>
                <a:lnTo>
                  <a:pt x="7891272" y="0"/>
                </a:lnTo>
              </a:path>
            </a:pathLst>
          </a:custGeom>
          <a:ln w="57150">
            <a:solidFill>
              <a:srgbClr val="4682B4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457200"/>
            <a:endParaRPr sz="2400">
              <a:solidFill>
                <a:prstClr val="black"/>
              </a:solidFill>
            </a:endParaRPr>
          </a:p>
        </p:txBody>
      </p:sp>
      <p:sp>
        <p:nvSpPr>
          <p:cNvPr id="17" name="bk object 17"/>
          <p:cNvSpPr/>
          <p:nvPr/>
        </p:nvSpPr>
        <p:spPr>
          <a:xfrm>
            <a:off x="10088067" y="6267114"/>
            <a:ext cx="1719075" cy="5298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457200"/>
            <a:endParaRPr sz="2400">
              <a:solidFill>
                <a:prstClr val="black"/>
              </a:solidFill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577" y="12777"/>
            <a:ext cx="12086847" cy="141316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83504" y="1535227"/>
            <a:ext cx="10824989" cy="462675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1"/>
            <a:ext cx="3901439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342900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11/12/2018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627003" y="6551418"/>
            <a:ext cx="1474893" cy="23958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1340240" defTabSz="457200"/>
            <a:fld id="{81D60167-4931-47E6-BA6A-407CBD079E47}" type="slidenum">
              <a:rPr lang="it-IT" sz="1600" spc="-13" smtClean="0">
                <a:solidFill>
                  <a:prstClr val="black"/>
                </a:solidFill>
                <a:cs typeface="Calibri"/>
              </a:rPr>
              <a:pPr marL="1340240" defTabSz="457200"/>
              <a:t>‹N›</a:t>
            </a:fld>
            <a:endParaRPr lang="it-IT" sz="16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427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4001" r:id="rId3"/>
    <p:sldLayoutId id="2147484002" r:id="rId4"/>
    <p:sldLayoutId id="2147484003" r:id="rId5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fld id="{51CF1133-3259-4C45-BABA-5B62D9C6F78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457200"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457200"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30921039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  <p:sldLayoutId id="2147484018" r:id="rId14"/>
    <p:sldLayoutId id="2147484019" r:id="rId15"/>
    <p:sldLayoutId id="2147484020" r:id="rId16"/>
    <p:sldLayoutId id="2147484021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81547605-D9CF-4904-B41D-080BF64866B0}" type="slidenum">
              <a:rPr lang="it-IT" altLang="it-IT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‹N›</a:t>
            </a:fld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4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3" r:id="rId1"/>
    <p:sldLayoutId id="2147484024" r:id="rId2"/>
    <p:sldLayoutId id="2147484025" r:id="rId3"/>
    <p:sldLayoutId id="2147484026" r:id="rId4"/>
    <p:sldLayoutId id="2147484027" r:id="rId5"/>
    <p:sldLayoutId id="2147484028" r:id="rId6"/>
    <p:sldLayoutId id="2147484029" r:id="rId7"/>
    <p:sldLayoutId id="2147484030" r:id="rId8"/>
    <p:sldLayoutId id="2147484031" r:id="rId9"/>
    <p:sldLayoutId id="2147484032" r:id="rId10"/>
    <p:sldLayoutId id="2147484033" r:id="rId11"/>
    <p:sldLayoutId id="21474840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fld id="{51CF1133-3259-4C45-BABA-5B62D9C6F78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457200"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457200"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3047622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  <p:sldLayoutId id="2147484048" r:id="rId13"/>
    <p:sldLayoutId id="2147484049" r:id="rId14"/>
    <p:sldLayoutId id="2147484050" r:id="rId15"/>
    <p:sldLayoutId id="2147484051" r:id="rId16"/>
    <p:sldLayoutId id="2147484052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81547605-D9CF-4904-B41D-080BF64866B0}" type="slidenum">
              <a:rPr lang="it-IT" altLang="it-IT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‹N›</a:t>
            </a:fld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5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4" r:id="rId1"/>
    <p:sldLayoutId id="2147484055" r:id="rId2"/>
    <p:sldLayoutId id="2147484056" r:id="rId3"/>
    <p:sldLayoutId id="2147484057" r:id="rId4"/>
    <p:sldLayoutId id="2147484058" r:id="rId5"/>
    <p:sldLayoutId id="2147484059" r:id="rId6"/>
    <p:sldLayoutId id="2147484060" r:id="rId7"/>
    <p:sldLayoutId id="2147484061" r:id="rId8"/>
    <p:sldLayoutId id="2147484062" r:id="rId9"/>
    <p:sldLayoutId id="2147484063" r:id="rId10"/>
    <p:sldLayoutId id="2147484064" r:id="rId11"/>
    <p:sldLayoutId id="21474840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fld id="{51CF1133-3259-4C45-BABA-5B62D9C6F78D}" type="datetimeFigureOut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457200"/>
              <a:t>11/12/2018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r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pPr defTabSz="457200"/>
            <a:fld id="{6D22F896-40B5-4ADD-8801-0D06FADFA095}" type="slidenum">
              <a:rPr lang="en-US" dirty="0">
                <a:gradFill flip="none" rotWithShape="1">
                  <a:gsLst>
                    <a:gs pos="28000">
                      <a:prstClr val="white">
                        <a:lumMod val="93000"/>
                      </a:prstClr>
                    </a:gs>
                    <a:gs pos="0">
                      <a:prstClr val="black">
                        <a:lumMod val="38000"/>
                        <a:lumOff val="62000"/>
                      </a:prstClr>
                    </a:gs>
                    <a:gs pos="100000">
                      <a:srgbClr val="94D7E4">
                        <a:lumMod val="0"/>
                        <a:lumOff val="100000"/>
                      </a:srgbClr>
                    </a:gs>
                  </a:gsLst>
                  <a:lin ang="5400000" scaled="1"/>
                  <a:tileRect/>
                </a:gradFill>
              </a:rPr>
              <a:pPr defTabSz="457200"/>
              <a:t>‹N›</a:t>
            </a:fld>
            <a:endParaRPr lang="en-US" dirty="0">
              <a:gradFill flip="none" rotWithShape="1">
                <a:gsLst>
                  <a:gs pos="28000">
                    <a:prstClr val="white">
                      <a:lumMod val="93000"/>
                    </a:prstClr>
                  </a:gs>
                  <a:gs pos="0">
                    <a:prstClr val="black">
                      <a:lumMod val="38000"/>
                      <a:lumOff val="62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9349260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  <p:sldLayoutId id="2147484073" r:id="rId7"/>
    <p:sldLayoutId id="2147484074" r:id="rId8"/>
    <p:sldLayoutId id="2147484075" r:id="rId9"/>
    <p:sldLayoutId id="2147484076" r:id="rId10"/>
    <p:sldLayoutId id="2147484077" r:id="rId11"/>
    <p:sldLayoutId id="2147484078" r:id="rId12"/>
    <p:sldLayoutId id="2147484079" r:id="rId13"/>
    <p:sldLayoutId id="2147484080" r:id="rId14"/>
    <p:sldLayoutId id="2147484081" r:id="rId15"/>
    <p:sldLayoutId id="2147484082" r:id="rId16"/>
    <p:sldLayoutId id="2147484083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FFFFFF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E2328DE-38F9-4A5A-AC43-2DC23A922596}" type="slidenum">
              <a:rPr lang="it-IT" altLang="it-IT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latin typeface="Arial" panose="020B0604020202020204" pitchFamily="34" charset="0"/>
            </a:endParaRPr>
          </a:p>
        </p:txBody>
      </p:sp>
      <p:grpSp>
        <p:nvGrpSpPr>
          <p:cNvPr id="7172" name="Group 4"/>
          <p:cNvGrpSpPr>
            <a:grpSpLocks/>
          </p:cNvGrpSpPr>
          <p:nvPr/>
        </p:nvGrpSpPr>
        <p:grpSpPr bwMode="auto">
          <a:xfrm>
            <a:off x="1" y="1"/>
            <a:ext cx="12187767" cy="6850063"/>
            <a:chOff x="0" y="0"/>
            <a:chExt cx="5758" cy="4315"/>
          </a:xfrm>
        </p:grpSpPr>
        <p:grpSp>
          <p:nvGrpSpPr>
            <p:cNvPr id="7176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182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it-IT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17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55 h 1906"/>
                <a:gd name="T4" fmla="*/ 5776 w 5740"/>
                <a:gd name="T5" fmla="*/ 1655 h 1906"/>
                <a:gd name="T6" fmla="*/ 577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it-IT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8854580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>
              <a:defRPr/>
            </a:pPr>
            <a:fld id="{81547605-D9CF-4904-B41D-080BF64866B0}" type="slidenum">
              <a:rPr lang="it-IT" altLang="it-IT" smtClean="0">
                <a:solidFill>
                  <a:prstClr val="black">
                    <a:tint val="75000"/>
                  </a:prstClr>
                </a:solidFill>
              </a:rPr>
              <a:pPr defTabSz="457200">
                <a:defRPr/>
              </a:pPr>
              <a:t>‹N›</a:t>
            </a:fld>
            <a:endParaRPr lang="it-IT" alt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636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5A27B3-6590-4DB9-BCBC-D12F8E3EC522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37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it-IT"/>
              <a:t>Fare clic per modificare stile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1600201"/>
            <a:ext cx="1072303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06447" y="62756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>
                <a:solidFill>
                  <a:prstClr val="white"/>
                </a:solidFill>
              </a:rPr>
              <a:pPr/>
              <a:t>11/12/2018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611" y="6275669"/>
            <a:ext cx="6454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30541" y="6275669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>
                <a:solidFill>
                  <a:prstClr val="white"/>
                </a:solidFill>
              </a:rPr>
              <a:pPr/>
              <a:t>‹N›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52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111" r:id="rId2"/>
    <p:sldLayoutId id="2147484112" r:id="rId3"/>
    <p:sldLayoutId id="2147484113" r:id="rId4"/>
    <p:sldLayoutId id="2147484114" r:id="rId5"/>
    <p:sldLayoutId id="2147484115" r:id="rId6"/>
    <p:sldLayoutId id="2147484116" r:id="rId7"/>
    <p:sldLayoutId id="2147484117" r:id="rId8"/>
    <p:sldLayoutId id="2147484118" r:id="rId9"/>
    <p:sldLayoutId id="2147484119" r:id="rId10"/>
    <p:sldLayoutId id="2147484120" r:id="rId11"/>
    <p:sldLayoutId id="214748412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EB41EB-28EA-4ABA-92BF-2F12C134CC5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 bwMode="auto">
          <a:xfrm>
            <a:off x="2540000" y="6400801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855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EB41EB-28EA-4ABA-92BF-2F12C134CC5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 bwMode="auto">
          <a:xfrm>
            <a:off x="2540000" y="6400801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079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5157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EB41EB-28EA-4ABA-92BF-2F12C134CC52}" type="slidenum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/>
          </a:p>
        </p:txBody>
      </p:sp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0" y="0"/>
            <a:ext cx="12187238" cy="6850063"/>
            <a:chOff x="0" y="0"/>
            <a:chExt cx="5758" cy="4315"/>
          </a:xfrm>
        </p:grpSpPr>
        <p:grpSp>
          <p:nvGrpSpPr>
            <p:cNvPr id="29704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11162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11162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11162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111625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</a:endParaRPr>
              </a:p>
            </p:txBody>
          </p:sp>
          <p:sp>
            <p:nvSpPr>
              <p:cNvPr id="11162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it-IT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1162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111628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</p:grpSp>
      <p:sp>
        <p:nvSpPr>
          <p:cNvPr id="11162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lo stile del titolo</a:t>
            </a:r>
          </a:p>
        </p:txBody>
      </p:sp>
      <p:sp>
        <p:nvSpPr>
          <p:cNvPr id="11163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FFFFFF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11163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76544961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  <p:sldLayoutId id="2147484158" r:id="rId12"/>
    <p:sldLayoutId id="2147484159" r:id="rId13"/>
    <p:sldLayoutId id="2147484160" r:id="rId14"/>
    <p:sldLayoutId id="2147484161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EB41EB-28EA-4ABA-92BF-2F12C134CC5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ate Placeholder 3"/>
          <p:cNvSpPr txBox="1">
            <a:spLocks/>
          </p:cNvSpPr>
          <p:nvPr userDrawn="1"/>
        </p:nvSpPr>
        <p:spPr bwMode="auto">
          <a:xfrm>
            <a:off x="2540000" y="6400801"/>
            <a:ext cx="28448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it-IT" altLang="it-IT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222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3" r:id="rId1"/>
    <p:sldLayoutId id="2147484164" r:id="rId2"/>
    <p:sldLayoutId id="2147484165" r:id="rId3"/>
    <p:sldLayoutId id="2147484166" r:id="rId4"/>
    <p:sldLayoutId id="2147484167" r:id="rId5"/>
    <p:sldLayoutId id="2147484168" r:id="rId6"/>
    <p:sldLayoutId id="2147484169" r:id="rId7"/>
    <p:sldLayoutId id="2147484170" r:id="rId8"/>
    <p:sldLayoutId id="2147484171" r:id="rId9"/>
    <p:sldLayoutId id="2147484172" r:id="rId10"/>
    <p:sldLayoutId id="21474841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DBDBEED-8D26-42AA-96D3-FB7EF2463C5B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611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93133F0E-9A16-40A0-9667-D927F078AAB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C30BA9FE-1EAA-4C1E-AF7C-1A65B1D4822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FEB188B0-95D0-4C21-B4AD-B69B195736E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6E96E2-7FAF-472F-82BC-CE0D79D0A841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91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C299-5E29-43E4-A867-3C3B3DE67B3F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12/11/2018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8AF43-7C98-4243-B6D3-4104200BF77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822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74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74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888E35-A649-4D1C-B011-A51EB6471F8C}" type="slidenum">
              <a:rPr lang="it-IT" altLang="it-IT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6748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81000"/>
            <a:ext cx="10972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740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740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740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888E35-A649-4D1C-B011-A51EB6471F8C}" type="slidenum">
              <a:rPr lang="it-IT" altLang="it-IT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4436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99">
                <a:gamma/>
                <a:shade val="46275"/>
                <a:invGamma/>
              </a:srgbClr>
            </a:gs>
            <a:gs pos="50000">
              <a:srgbClr val="000099"/>
            </a:gs>
            <a:gs pos="100000">
              <a:srgbClr val="000099">
                <a:gamma/>
                <a:shade val="46275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altLang="it-IT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75A27B3-6590-4DB9-BCBC-D12F8E3EC522}" type="slidenum">
              <a:rPr lang="it-IT" altLang="it-IT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‹N›</a:t>
            </a:fld>
            <a:endParaRPr lang="it-IT" altLang="it-IT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201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8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9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0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0.emf"/><Relationship Id="rId4" Type="http://schemas.openxmlformats.org/officeDocument/2006/relationships/oleObject" Target="../embeddings/Microsoft_Excel_97-2003_Worksheet1.xls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9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0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3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5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67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0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8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35.xml"/><Relationship Id="rId5" Type="http://schemas.openxmlformats.org/officeDocument/2006/relationships/image" Target="../media/image27.png"/><Relationship Id="rId4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64.xml"/><Relationship Id="rId4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909003"/>
            <a:ext cx="9144000" cy="2387600"/>
          </a:xfrm>
        </p:spPr>
        <p:txBody>
          <a:bodyPr/>
          <a:lstStyle/>
          <a:p>
            <a:r>
              <a:rPr lang="it-IT" dirty="0" err="1" smtClean="0">
                <a:solidFill>
                  <a:schemeClr val="bg1"/>
                </a:solidFill>
              </a:rPr>
              <a:t>Clinical</a:t>
            </a:r>
            <a:r>
              <a:rPr lang="it-IT" dirty="0" smtClean="0">
                <a:solidFill>
                  <a:schemeClr val="bg1"/>
                </a:solidFill>
              </a:rPr>
              <a:t> management of </a:t>
            </a:r>
            <a:r>
              <a:rPr lang="it-IT" dirty="0" err="1" smtClean="0">
                <a:solidFill>
                  <a:schemeClr val="bg1"/>
                </a:solidFill>
              </a:rPr>
              <a:t>cardiovascular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risk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solidFill>
                  <a:schemeClr val="bg1"/>
                </a:solidFill>
              </a:rPr>
              <a:t>Maria Del Ben</a:t>
            </a: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3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19288" y="152400"/>
            <a:ext cx="8424862" cy="5857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sz="3600">
                <a:solidFill>
                  <a:srgbClr val="FFFF00"/>
                </a:solidFill>
              </a:rPr>
              <a:t>The SCORE Project</a:t>
            </a:r>
            <a:endParaRPr lang="en-GB" sz="2200">
              <a:solidFill>
                <a:srgbClr val="FFFF00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0575" y="895350"/>
            <a:ext cx="3721100" cy="414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34150" y="895350"/>
            <a:ext cx="3689350" cy="414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CasellaDiTesto 1"/>
          <p:cNvSpPr txBox="1">
            <a:spLocks noChangeArrowheads="1"/>
          </p:cNvSpPr>
          <p:nvPr/>
        </p:nvSpPr>
        <p:spPr bwMode="auto">
          <a:xfrm>
            <a:off x="7259638" y="5162550"/>
            <a:ext cx="2500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algn="ctr"/>
            <a:r>
              <a:rPr lang="it-IT" b="1">
                <a:solidFill>
                  <a:srgbClr val="FFFF00"/>
                </a:solidFill>
                <a:latin typeface="Calibri" pitchFamily="34" charset="0"/>
              </a:rPr>
              <a:t>Low CVD Risk</a:t>
            </a:r>
          </a:p>
        </p:txBody>
      </p:sp>
      <p:sp>
        <p:nvSpPr>
          <p:cNvPr id="27653" name="CasellaDiTesto 9"/>
          <p:cNvSpPr txBox="1">
            <a:spLocks noChangeArrowheads="1"/>
          </p:cNvSpPr>
          <p:nvPr/>
        </p:nvSpPr>
        <p:spPr bwMode="auto">
          <a:xfrm>
            <a:off x="2693988" y="5162550"/>
            <a:ext cx="25003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0" tIns="45711" rIns="91420" bIns="45711">
            <a:spAutoFit/>
          </a:bodyPr>
          <a:lstStyle/>
          <a:p>
            <a:pPr algn="ctr"/>
            <a:r>
              <a:rPr lang="it-IT" b="1">
                <a:solidFill>
                  <a:srgbClr val="FFFF00"/>
                </a:solidFill>
                <a:latin typeface="Calibri" pitchFamily="34" charset="0"/>
              </a:rPr>
              <a:t>High CVD Risk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72600" y="113676"/>
            <a:ext cx="1295400" cy="469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Segnaposto testo 3"/>
          <p:cNvSpPr txBox="1">
            <a:spLocks/>
          </p:cNvSpPr>
          <p:nvPr/>
        </p:nvSpPr>
        <p:spPr>
          <a:xfrm>
            <a:off x="3316288" y="5722938"/>
            <a:ext cx="5486400" cy="804862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en-US" dirty="0">
                <a:solidFill>
                  <a:srgbClr val="FFFFFF"/>
                </a:solidFill>
              </a:rPr>
              <a:t>10-year risk of fatal cardiovascular disease (CVD) in populations at </a:t>
            </a:r>
            <a:r>
              <a:rPr lang="en-US" b="1" dirty="0">
                <a:solidFill>
                  <a:srgbClr val="FFFFFF"/>
                </a:solidFill>
              </a:rPr>
              <a:t>high(left)  or low  (right) CVD risk </a:t>
            </a:r>
            <a:r>
              <a:rPr lang="en-US" dirty="0">
                <a:solidFill>
                  <a:srgbClr val="FFFFFF"/>
                </a:solidFill>
              </a:rPr>
              <a:t>based on the following risk factors: age, gender, smoking, systolic blood pressure, and total cholesterol.</a:t>
            </a:r>
          </a:p>
        </p:txBody>
      </p:sp>
    </p:spTree>
    <p:extLst>
      <p:ext uri="{BB962C8B-B14F-4D97-AF65-F5344CB8AC3E}">
        <p14:creationId xmlns:p14="http://schemas.microsoft.com/office/powerpoint/2010/main" val="370187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olo 1"/>
          <p:cNvSpPr>
            <a:spLocks noGrp="1"/>
          </p:cNvSpPr>
          <p:nvPr>
            <p:ph type="title" idx="4294967295"/>
          </p:nvPr>
        </p:nvSpPr>
        <p:spPr>
          <a:xfrm>
            <a:off x="1890714" y="692150"/>
            <a:ext cx="3062287" cy="566738"/>
          </a:xfrm>
        </p:spPr>
        <p:txBody>
          <a:bodyPr anchor="b"/>
          <a:lstStyle/>
          <a:p>
            <a:pPr algn="l"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Risk classes</a:t>
            </a:r>
            <a:endParaRPr lang="en-US" sz="3200" dirty="0">
              <a:solidFill>
                <a:srgbClr val="FFFF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2600" y="113676"/>
            <a:ext cx="1295400" cy="469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sellaDiTesto 2"/>
          <p:cNvSpPr txBox="1"/>
          <p:nvPr/>
        </p:nvSpPr>
        <p:spPr>
          <a:xfrm>
            <a:off x="6238127" y="834225"/>
            <a:ext cx="4212405" cy="1231088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tx1">
                <a:alpha val="23000"/>
              </a:schemeClr>
            </a:glow>
          </a:effectLst>
        </p:spPr>
        <p:txBody>
          <a:bodyPr lIns="91420" tIns="45711" rIns="91420" bIns="45711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FF0000"/>
                </a:solidFill>
              </a:rPr>
              <a:t>SCORE ≥10%</a:t>
            </a:r>
          </a:p>
          <a:p>
            <a:pPr indent="-285690">
              <a:defRPr/>
            </a:pPr>
            <a:r>
              <a:rPr lang="en-GB" sz="1400" dirty="0">
                <a:solidFill>
                  <a:srgbClr val="FFFFFF"/>
                </a:solidFill>
              </a:rPr>
              <a:t>CHD; stroke; PVD; </a:t>
            </a:r>
            <a:r>
              <a:rPr lang="en-GB" sz="1400" dirty="0" err="1">
                <a:solidFill>
                  <a:srgbClr val="FFFFFF"/>
                </a:solidFill>
              </a:rPr>
              <a:t>aorto-coronaric</a:t>
            </a:r>
            <a:r>
              <a:rPr lang="en-GB" sz="1400" dirty="0">
                <a:solidFill>
                  <a:srgbClr val="FFFFFF"/>
                </a:solidFill>
              </a:rPr>
              <a:t> by-pass; diabetes with one or more risk factors and/or markers of organ damage; severe renal failure with GF 15-29 ml(min</a:t>
            </a:r>
          </a:p>
          <a:p>
            <a:pPr indent="-285690">
              <a:defRPr/>
            </a:pPr>
            <a:r>
              <a:rPr lang="en-GB" sz="1400" b="1" dirty="0">
                <a:solidFill>
                  <a:srgbClr val="FFFF00"/>
                </a:solidFill>
              </a:rPr>
              <a:t>TARGET: C-LDL &lt; 70 mg/dl </a:t>
            </a:r>
            <a:r>
              <a:rPr lang="en-GB" sz="1400" dirty="0">
                <a:solidFill>
                  <a:srgbClr val="FFFF00"/>
                </a:solidFill>
              </a:rPr>
              <a:t>(at least, 50% reduction)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238877" y="4286256"/>
            <a:ext cx="4212405" cy="1231088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tx1">
                <a:alpha val="23000"/>
              </a:schemeClr>
            </a:glow>
          </a:effectLst>
        </p:spPr>
        <p:txBody>
          <a:bodyPr lIns="91420" tIns="45711" rIns="91420" bIns="45711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SCORE ≥1% e &lt;5%</a:t>
            </a:r>
          </a:p>
          <a:p>
            <a:pPr>
              <a:defRPr/>
            </a:pPr>
            <a:r>
              <a:rPr lang="en-GB" sz="1400" dirty="0">
                <a:solidFill>
                  <a:srgbClr val="FFFFFF"/>
                </a:solidFill>
              </a:rPr>
              <a:t>Family history of CHD, abdominal obesity, sedentary habits, HDL-C, TG, </a:t>
            </a:r>
            <a:r>
              <a:rPr lang="en-GB" sz="1400" dirty="0" err="1">
                <a:solidFill>
                  <a:srgbClr val="FFFFFF"/>
                </a:solidFill>
              </a:rPr>
              <a:t>hs</a:t>
            </a:r>
            <a:r>
              <a:rPr lang="en-GB" sz="1400" dirty="0">
                <a:solidFill>
                  <a:srgbClr val="FFFFFF"/>
                </a:solidFill>
              </a:rPr>
              <a:t>-CRP, </a:t>
            </a:r>
            <a:r>
              <a:rPr lang="en-GB" sz="1400" dirty="0" err="1">
                <a:solidFill>
                  <a:srgbClr val="FFFFFF"/>
                </a:solidFill>
              </a:rPr>
              <a:t>Lp</a:t>
            </a:r>
            <a:r>
              <a:rPr lang="en-GB" sz="1400" dirty="0">
                <a:solidFill>
                  <a:srgbClr val="FFFFFF"/>
                </a:solidFill>
              </a:rPr>
              <a:t>(a), fibrinogen, homocysteine, </a:t>
            </a:r>
            <a:r>
              <a:rPr lang="en-GB" sz="1400" dirty="0" err="1">
                <a:solidFill>
                  <a:srgbClr val="FFFFFF"/>
                </a:solidFill>
              </a:rPr>
              <a:t>apo</a:t>
            </a:r>
            <a:r>
              <a:rPr lang="en-GB" sz="1400" dirty="0">
                <a:solidFill>
                  <a:srgbClr val="FFFFFF"/>
                </a:solidFill>
              </a:rPr>
              <a:t> B,  </a:t>
            </a:r>
          </a:p>
          <a:p>
            <a:pPr>
              <a:defRPr/>
            </a:pPr>
            <a:r>
              <a:rPr lang="en-GB" sz="1400" b="1" dirty="0">
                <a:solidFill>
                  <a:srgbClr val="FFFF00"/>
                </a:solidFill>
              </a:rPr>
              <a:t>TARGET: C-LDL &lt; 115 mg/dl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2058263" y="6159654"/>
            <a:ext cx="2537717" cy="369332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63500">
              <a:schemeClr val="tx1">
                <a:alpha val="23000"/>
              </a:schemeClr>
            </a:glow>
          </a:effectLst>
        </p:spPr>
        <p:txBody>
          <a:bodyPr lIns="91420" tIns="45711" rIns="91420" bIns="45711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B050"/>
                </a:solidFill>
              </a:rPr>
              <a:t>Medium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238877" y="5786454"/>
            <a:ext cx="4212405" cy="861756"/>
          </a:xfrm>
          <a:prstGeom prst="rect">
            <a:avLst/>
          </a:prstGeom>
          <a:noFill/>
          <a:ln>
            <a:solidFill>
              <a:srgbClr val="00B050"/>
            </a:solidFill>
          </a:ln>
          <a:effectLst>
            <a:glow rad="63500">
              <a:schemeClr val="tx1">
                <a:alpha val="23000"/>
              </a:schemeClr>
            </a:glow>
          </a:effectLst>
        </p:spPr>
        <p:txBody>
          <a:bodyPr lIns="91420" tIns="45711" rIns="91420" bIns="45711">
            <a:spAutoFit/>
          </a:bodyPr>
          <a:lstStyle/>
          <a:p>
            <a:pPr algn="ctr">
              <a:defRPr/>
            </a:pPr>
            <a:r>
              <a:rPr lang="it-IT" b="1" dirty="0">
                <a:solidFill>
                  <a:srgbClr val="00B050"/>
                </a:solidFill>
              </a:rPr>
              <a:t>SCORE &lt;1%</a:t>
            </a:r>
          </a:p>
          <a:p>
            <a:pPr>
              <a:defRPr/>
            </a:pPr>
            <a:r>
              <a:rPr lang="it-IT" sz="1400" b="1" dirty="0">
                <a:solidFill>
                  <a:srgbClr val="FFFF00"/>
                </a:solidFill>
              </a:rPr>
              <a:t>TARGET: C-LDL &lt; 130 mg/dl</a:t>
            </a:r>
          </a:p>
          <a:p>
            <a:pPr algn="ctr">
              <a:defRPr/>
            </a:pPr>
            <a:r>
              <a:rPr lang="it-IT" b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5" name="Freccia a destra 4"/>
          <p:cNvSpPr/>
          <p:nvPr/>
        </p:nvSpPr>
        <p:spPr>
          <a:xfrm>
            <a:off x="4994275" y="6080125"/>
            <a:ext cx="831850" cy="528638"/>
          </a:xfrm>
          <a:prstGeom prst="right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095473" y="4572008"/>
            <a:ext cx="2537717" cy="369332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63500">
              <a:schemeClr val="tx1">
                <a:alpha val="23000"/>
              </a:schemeClr>
            </a:glow>
          </a:effectLst>
        </p:spPr>
        <p:txBody>
          <a:bodyPr lIns="91420" tIns="45711" rIns="91420" bIns="45711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Moderate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2095473" y="3071810"/>
            <a:ext cx="2537717" cy="369332"/>
          </a:xfrm>
          <a:prstGeom prst="rect">
            <a:avLst/>
          </a:prstGeom>
          <a:noFill/>
          <a:ln>
            <a:solidFill>
              <a:srgbClr val="FF9933"/>
            </a:solidFill>
          </a:ln>
          <a:effectLst>
            <a:glow rad="63500">
              <a:schemeClr val="tx1">
                <a:alpha val="23000"/>
              </a:schemeClr>
            </a:glow>
          </a:effectLst>
        </p:spPr>
        <p:txBody>
          <a:bodyPr lIns="91420" tIns="45711" rIns="91420" bIns="45711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9933"/>
                </a:solidFill>
              </a:rPr>
              <a:t>High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2058263" y="1480553"/>
            <a:ext cx="2537717" cy="369332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63500">
              <a:schemeClr val="tx1">
                <a:alpha val="23000"/>
              </a:schemeClr>
            </a:glow>
          </a:effectLst>
        </p:spPr>
        <p:txBody>
          <a:bodyPr lIns="91420" tIns="45711" rIns="91420" bIns="45711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</a:rPr>
              <a:t>Very high</a:t>
            </a:r>
          </a:p>
        </p:txBody>
      </p:sp>
      <p:sp>
        <p:nvSpPr>
          <p:cNvPr id="18" name="Freccia a destra 17"/>
          <p:cNvSpPr/>
          <p:nvPr/>
        </p:nvSpPr>
        <p:spPr>
          <a:xfrm>
            <a:off x="4992688" y="1400176"/>
            <a:ext cx="830262" cy="530225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9" name="Freccia a destra 18"/>
          <p:cNvSpPr/>
          <p:nvPr/>
        </p:nvSpPr>
        <p:spPr>
          <a:xfrm>
            <a:off x="4953001" y="3000375"/>
            <a:ext cx="830263" cy="528638"/>
          </a:xfrm>
          <a:prstGeom prst="rightArrow">
            <a:avLst/>
          </a:prstGeom>
          <a:noFill/>
          <a:ln>
            <a:solidFill>
              <a:srgbClr val="FF99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0" name="Freccia a destra 19"/>
          <p:cNvSpPr/>
          <p:nvPr/>
        </p:nvSpPr>
        <p:spPr>
          <a:xfrm>
            <a:off x="4953001" y="4429125"/>
            <a:ext cx="830263" cy="528638"/>
          </a:xfrm>
          <a:prstGeom prst="rightArrow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anchor="ctr"/>
          <a:lstStyle/>
          <a:p>
            <a:pPr algn="ctr"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124957" name="CasellaDiTesto 20"/>
          <p:cNvSpPr txBox="1">
            <a:spLocks noChangeArrowheads="1"/>
          </p:cNvSpPr>
          <p:nvPr/>
        </p:nvSpPr>
        <p:spPr bwMode="auto">
          <a:xfrm>
            <a:off x="6238876" y="2928939"/>
            <a:ext cx="4214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it-IT" sz="1800">
              <a:solidFill>
                <a:srgbClr val="FFFFFF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6238876" y="2786059"/>
            <a:ext cx="4214842" cy="1231088"/>
          </a:xfrm>
          <a:prstGeom prst="rect">
            <a:avLst/>
          </a:prstGeom>
          <a:noFill/>
          <a:ln>
            <a:solidFill>
              <a:srgbClr val="FF9933"/>
            </a:solidFill>
          </a:ln>
          <a:effectLst>
            <a:glow rad="63500">
              <a:schemeClr val="tx1">
                <a:alpha val="23000"/>
              </a:schemeClr>
            </a:glow>
          </a:effectLst>
        </p:spPr>
        <p:txBody>
          <a:bodyPr lIns="91420" tIns="45711" rIns="91420" bIns="45711">
            <a:spAutoFit/>
          </a:bodyPr>
          <a:lstStyle/>
          <a:p>
            <a:pPr algn="ctr">
              <a:defRPr/>
            </a:pPr>
            <a:r>
              <a:rPr lang="en-GB" b="1" dirty="0">
                <a:solidFill>
                  <a:srgbClr val="FF9933"/>
                </a:solidFill>
              </a:rPr>
              <a:t>SCORE ≥5% e &lt;10%</a:t>
            </a:r>
          </a:p>
          <a:p>
            <a:pPr>
              <a:defRPr/>
            </a:pPr>
            <a:r>
              <a:rPr lang="en-GB" sz="1400" dirty="0">
                <a:solidFill>
                  <a:srgbClr val="FFFFFF"/>
                </a:solidFill>
              </a:rPr>
              <a:t>Familial hypercholesterolemia,; Severe </a:t>
            </a:r>
            <a:r>
              <a:rPr lang="en-GB" sz="1400" dirty="0" err="1">
                <a:solidFill>
                  <a:srgbClr val="FFFFFF"/>
                </a:solidFill>
              </a:rPr>
              <a:t>hypertension;diabetes</a:t>
            </a:r>
            <a:r>
              <a:rPr lang="en-GB" sz="1400" dirty="0">
                <a:solidFill>
                  <a:srgbClr val="FFFFFF"/>
                </a:solidFill>
              </a:rPr>
              <a:t> without organ damage; moderate renal failure with GF 30-59 ml/min</a:t>
            </a:r>
          </a:p>
          <a:p>
            <a:pPr>
              <a:defRPr/>
            </a:pPr>
            <a:r>
              <a:rPr lang="en-GB" sz="1400" b="1" dirty="0">
                <a:solidFill>
                  <a:srgbClr val="FFFF00"/>
                </a:solidFill>
              </a:rPr>
              <a:t>TARGET: C-LDL &lt; 100 mg/dl</a:t>
            </a:r>
          </a:p>
        </p:txBody>
      </p:sp>
      <p:pic>
        <p:nvPicPr>
          <p:cNvPr id="124961" name="Picture 2" descr="E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075" y="239714"/>
            <a:ext cx="26416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962" name="Picture 4" descr="European Society of Cardiolog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114300"/>
            <a:ext cx="496888" cy="71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380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7460" y="193488"/>
            <a:ext cx="7603524" cy="6664512"/>
          </a:xfrm>
          <a:prstGeom prst="rect">
            <a:avLst/>
          </a:prstGeom>
        </p:spPr>
      </p:pic>
      <p:graphicFrame>
        <p:nvGraphicFramePr>
          <p:cNvPr id="7" name="Tabella 6"/>
          <p:cNvGraphicFramePr>
            <a:graphicFrameLocks noGrp="1"/>
          </p:cNvGraphicFramePr>
          <p:nvPr>
            <p:extLst/>
          </p:nvPr>
        </p:nvGraphicFramePr>
        <p:xfrm>
          <a:off x="304800" y="736141"/>
          <a:ext cx="5486400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2195"/>
                <a:gridCol w="2802427"/>
                <a:gridCol w="129177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CLASSES</a:t>
                      </a:r>
                    </a:p>
                    <a:p>
                      <a:pPr algn="ctr"/>
                      <a:r>
                        <a:rPr lang="it-IT" dirty="0" smtClean="0"/>
                        <a:t>OF RISK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 smtClean="0"/>
                        <a:t>LDL-C</a:t>
                      </a:r>
                    </a:p>
                    <a:p>
                      <a:pPr algn="ctr"/>
                      <a:r>
                        <a:rPr lang="it-IT" dirty="0" smtClean="0"/>
                        <a:t>TARGETS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it-IT" dirty="0" smtClean="0"/>
                    </a:p>
                    <a:p>
                      <a:pPr algn="ctr"/>
                      <a:endParaRPr lang="it-IT" dirty="0" smtClean="0"/>
                    </a:p>
                    <a:p>
                      <a:pPr algn="ctr"/>
                      <a:endParaRPr lang="it-IT" dirty="0" smtClean="0"/>
                    </a:p>
                    <a:p>
                      <a:pPr algn="ctr"/>
                      <a:r>
                        <a:rPr lang="it-IT" dirty="0" smtClean="0"/>
                        <a:t>VERY HIGH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it-IT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dirty="0" err="1" smtClean="0"/>
                        <a:t>Coronary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artery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disease</a:t>
                      </a:r>
                      <a:r>
                        <a:rPr lang="it-IT" dirty="0" smtClean="0"/>
                        <a:t> or </a:t>
                      </a:r>
                      <a:r>
                        <a:rPr lang="it-IT" dirty="0" err="1" smtClean="0"/>
                        <a:t>equivalents</a:t>
                      </a:r>
                      <a:r>
                        <a:rPr lang="it-IT" dirty="0" smtClean="0"/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dirty="0" err="1" smtClean="0"/>
                        <a:t>Type</a:t>
                      </a:r>
                      <a:r>
                        <a:rPr lang="it-IT" dirty="0" smtClean="0"/>
                        <a:t> 1 or 2 </a:t>
                      </a:r>
                      <a:r>
                        <a:rPr lang="it-IT" dirty="0" err="1" smtClean="0"/>
                        <a:t>diabetes</a:t>
                      </a:r>
                      <a:r>
                        <a:rPr lang="it-IT" dirty="0" smtClean="0"/>
                        <a:t> with </a:t>
                      </a:r>
                      <a:r>
                        <a:rPr lang="it-IT" dirty="0" err="1" smtClean="0"/>
                        <a:t>organ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damage</a:t>
                      </a:r>
                      <a:r>
                        <a:rPr lang="it-IT" dirty="0" smtClean="0"/>
                        <a:t>.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dirty="0" smtClean="0"/>
                        <a:t>moderate/severe</a:t>
                      </a:r>
                      <a:r>
                        <a:rPr lang="it-IT" baseline="0" dirty="0" smtClean="0"/>
                        <a:t> CRI</a:t>
                      </a:r>
                      <a:endParaRPr lang="it-IT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dirty="0" smtClean="0"/>
                        <a:t>SCORE </a:t>
                      </a:r>
                      <a:r>
                        <a:rPr lang="it-IT" u="sng" dirty="0" smtClean="0"/>
                        <a:t>&gt;</a:t>
                      </a:r>
                      <a:r>
                        <a:rPr lang="it-IT" dirty="0" smtClean="0"/>
                        <a:t>10%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it-IT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 smtClean="0"/>
                    </a:p>
                    <a:p>
                      <a:pPr algn="ctr"/>
                      <a:endParaRPr lang="it-IT" dirty="0" smtClean="0"/>
                    </a:p>
                    <a:p>
                      <a:pPr algn="ctr"/>
                      <a:endParaRPr lang="it-IT" dirty="0" smtClean="0"/>
                    </a:p>
                    <a:p>
                      <a:pPr algn="ctr"/>
                      <a:r>
                        <a:rPr lang="it-IT" dirty="0" smtClean="0"/>
                        <a:t>&lt;70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it-IT" dirty="0" smtClean="0"/>
                    </a:p>
                    <a:p>
                      <a:pPr algn="ctr"/>
                      <a:endParaRPr lang="it-IT" dirty="0" smtClean="0"/>
                    </a:p>
                    <a:p>
                      <a:pPr algn="ctr"/>
                      <a:r>
                        <a:rPr lang="it-IT" dirty="0" smtClean="0"/>
                        <a:t>HIGH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it-IT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dirty="0" err="1" smtClean="0"/>
                        <a:t>Very</a:t>
                      </a:r>
                      <a:r>
                        <a:rPr lang="it-IT" dirty="0" smtClean="0"/>
                        <a:t> high </a:t>
                      </a:r>
                      <a:r>
                        <a:rPr lang="it-IT" dirty="0" err="1" smtClean="0"/>
                        <a:t>level</a:t>
                      </a:r>
                      <a:r>
                        <a:rPr lang="it-IT" dirty="0" smtClean="0"/>
                        <a:t> of a single </a:t>
                      </a:r>
                      <a:r>
                        <a:rPr lang="it-IT" dirty="0" err="1" smtClean="0"/>
                        <a:t>risk</a:t>
                      </a:r>
                      <a:r>
                        <a:rPr lang="it-IT" dirty="0" smtClean="0"/>
                        <a:t> </a:t>
                      </a:r>
                      <a:r>
                        <a:rPr lang="it-IT" dirty="0" err="1" smtClean="0"/>
                        <a:t>factor</a:t>
                      </a:r>
                      <a:endParaRPr lang="it-IT" baseline="0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baseline="0" dirty="0" smtClean="0"/>
                        <a:t>SCORE </a:t>
                      </a:r>
                      <a:r>
                        <a:rPr lang="it-IT" u="sng" baseline="0" dirty="0" smtClean="0"/>
                        <a:t>&gt;</a:t>
                      </a:r>
                      <a:r>
                        <a:rPr lang="it-IT" baseline="0" dirty="0" smtClean="0"/>
                        <a:t>5%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 smtClean="0"/>
                    </a:p>
                    <a:p>
                      <a:pPr algn="ctr"/>
                      <a:r>
                        <a:rPr lang="it-IT" dirty="0" smtClean="0"/>
                        <a:t>&lt;100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it-IT" dirty="0" smtClean="0"/>
                    </a:p>
                    <a:p>
                      <a:pPr algn="ctr"/>
                      <a:r>
                        <a:rPr lang="it-IT" dirty="0" smtClean="0"/>
                        <a:t>MODERATE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it-IT" dirty="0" smtClean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it-IT" dirty="0" smtClean="0"/>
                        <a:t>SCORE &gt;1%</a:t>
                      </a:r>
                      <a:r>
                        <a:rPr lang="it-IT" baseline="0" dirty="0" smtClean="0"/>
                        <a:t> a &lt;5%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it-IT" dirty="0" smtClean="0"/>
                    </a:p>
                    <a:p>
                      <a:pPr algn="ctr"/>
                      <a:r>
                        <a:rPr lang="it-IT" dirty="0" smtClean="0"/>
                        <a:t>&lt;115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83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7" y="1"/>
            <a:ext cx="6254651" cy="677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99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346325" y="476250"/>
            <a:ext cx="7488238" cy="57864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B0F0"/>
                </a:solidFill>
              </a:rPr>
              <a:t>The new US guideline </a:t>
            </a:r>
            <a:r>
              <a:rPr lang="en-US" dirty="0" smtClean="0">
                <a:solidFill>
                  <a:srgbClr val="00B0F0"/>
                </a:solidFill>
              </a:rPr>
              <a:t>recommendations for CV prevention   </a:t>
            </a:r>
            <a:endParaRPr lang="en-US" dirty="0">
              <a:solidFill>
                <a:srgbClr val="00B0F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9900"/>
                </a:solidFill>
              </a:rPr>
              <a:t>Obesity should be managed and treated like a disease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dirty="0">
              <a:solidFill>
                <a:srgbClr val="FFFFFF"/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FFFF"/>
                </a:solidFill>
              </a:rPr>
              <a:t>The best strategy to lose weight and keep it off requires a three-pronged approach: </a:t>
            </a:r>
            <a:r>
              <a:rPr lang="en-US" i="1" dirty="0">
                <a:solidFill>
                  <a:srgbClr val="00B050"/>
                </a:solidFill>
              </a:rPr>
              <a:t>Eat fewer calories than your body needs, exercise more and change unhealthy behaviors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FF9900"/>
                </a:solidFill>
              </a:rPr>
              <a:t>Statin therapy is recommended for the following groups: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FFFF"/>
                </a:solidFill>
              </a:rPr>
              <a:t>People without cardiovascular disease who are 40 to 75 years old and have a 7.5 percent or higher risk for heart attack or stroke within 10 years.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FFFF"/>
                </a:solidFill>
              </a:rPr>
              <a:t>People with a history of heart attack, stroke, stable or unstable angina, peripheral artery disease, transient ischemic attack, or coronary or other arterial revascularization.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FFFF"/>
                </a:solidFill>
              </a:rPr>
              <a:t>People 21 and older who have a very high level of bad cholesterol (190 mg/</a:t>
            </a:r>
            <a:r>
              <a:rPr lang="en-US" dirty="0" err="1">
                <a:solidFill>
                  <a:srgbClr val="FFFFFF"/>
                </a:solidFill>
              </a:rPr>
              <a:t>dL</a:t>
            </a:r>
            <a:r>
              <a:rPr lang="en-US" dirty="0">
                <a:solidFill>
                  <a:srgbClr val="FFFFFF"/>
                </a:solidFill>
              </a:rPr>
              <a:t> or higher).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FFFF"/>
                </a:solidFill>
              </a:rPr>
              <a:t>People with Type 1 or Type 2 diabetes who are 40 to 75 years old.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BBE0E3">
                    <a:lumMod val="75000"/>
                  </a:srgbClr>
                </a:solidFill>
              </a:rPr>
              <a:t>http://blog.heart.org/new-heart-disease-and-stroke-prevention-guidelines-released/#sthash.CLMocICS.dpuf</a:t>
            </a:r>
            <a:endParaRPr lang="it-IT" sz="1400" dirty="0">
              <a:solidFill>
                <a:srgbClr val="BBE0E3">
                  <a:lumMod val="75000"/>
                </a:srgbClr>
              </a:solidFill>
            </a:endParaRPr>
          </a:p>
        </p:txBody>
      </p:sp>
      <p:pic>
        <p:nvPicPr>
          <p:cNvPr id="126979" name="Picture 2" descr="American Heart Asso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6" y="188914"/>
            <a:ext cx="69532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41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063750" y="1989138"/>
            <a:ext cx="8229600" cy="3816350"/>
          </a:xfrm>
          <a:ln w="38100">
            <a:solidFill>
              <a:srgbClr val="FF0000"/>
            </a:solidFill>
          </a:ln>
        </p:spPr>
        <p:txBody>
          <a:bodyPr/>
          <a:lstStyle/>
          <a:p>
            <a:pPr>
              <a:lnSpc>
                <a:spcPct val="90000"/>
              </a:lnSpc>
              <a:buClr>
                <a:schemeClr val="bg1"/>
              </a:buClr>
            </a:pPr>
            <a:endParaRPr lang="it-IT" altLang="it-IT" sz="2800" dirty="0">
              <a:solidFill>
                <a:schemeClr val="bg1"/>
              </a:solidFill>
              <a:effectLst/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buClr>
                <a:schemeClr val="folHlink"/>
              </a:buClr>
            </a:pPr>
            <a:r>
              <a:rPr lang="en-US" sz="2800" dirty="0"/>
              <a:t>The lower the LDL cholesterol, the lower the chances of having a cardiovascular event </a:t>
            </a:r>
            <a:r>
              <a:rPr lang="it-IT" altLang="it-IT" sz="2800" dirty="0">
                <a:effectLst/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endParaRPr lang="it-IT" altLang="it-IT" sz="2800" dirty="0">
              <a:effectLst/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buClr>
                <a:srgbClr val="FFFF00"/>
              </a:buClr>
            </a:pPr>
            <a:r>
              <a:rPr lang="en-US" sz="2800" dirty="0"/>
              <a:t>The higher the risk, the greater the need to lower LDL cholesterol and to make treatment more aggressive </a:t>
            </a:r>
            <a:r>
              <a:rPr lang="it-IT" altLang="it-IT" sz="2800" dirty="0">
                <a:effectLst/>
                <a:latin typeface="Comic Sans MS" panose="030F0702030302020204" pitchFamily="66" charset="0"/>
              </a:rPr>
              <a:t> </a:t>
            </a:r>
          </a:p>
          <a:p>
            <a:pPr>
              <a:lnSpc>
                <a:spcPct val="90000"/>
              </a:lnSpc>
              <a:buClr>
                <a:schemeClr val="bg1"/>
              </a:buClr>
            </a:pPr>
            <a:endParaRPr lang="it-IT" altLang="it-IT" sz="2800" dirty="0">
              <a:solidFill>
                <a:srgbClr val="00FFFF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216276" y="908051"/>
            <a:ext cx="59039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4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Tahoma" pitchFamily="34" charset="0"/>
              </a:rPr>
              <a:t>The lower, the better</a:t>
            </a:r>
          </a:p>
        </p:txBody>
      </p:sp>
    </p:spTree>
    <p:extLst>
      <p:ext uri="{BB962C8B-B14F-4D97-AF65-F5344CB8AC3E}">
        <p14:creationId xmlns:p14="http://schemas.microsoft.com/office/powerpoint/2010/main" val="4212314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6BB407BC-BB6D-4166-9FD4-7B1817A43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084" y="301435"/>
            <a:ext cx="10698651" cy="621155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0791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="" xmlns:a16="http://schemas.microsoft.com/office/drawing/2014/main" id="{2F4DC34F-CE7C-4A2E-8A12-EC6BAD2188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162" y="1195666"/>
            <a:ext cx="9909676" cy="4466667"/>
          </a:xfrm>
          <a:prstGeom prst="rect">
            <a:avLst/>
          </a:prstGeom>
          <a:effectLst>
            <a:glow rad="127000">
              <a:srgbClr val="00B0F0"/>
            </a:glow>
          </a:effectLst>
        </p:spPr>
      </p:pic>
    </p:spTree>
    <p:extLst>
      <p:ext uri="{BB962C8B-B14F-4D97-AF65-F5344CB8AC3E}">
        <p14:creationId xmlns:p14="http://schemas.microsoft.com/office/powerpoint/2010/main" val="333968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it-IT" altLang="it-IT" sz="3200">
                <a:solidFill>
                  <a:srgbClr val="FFCC00"/>
                </a:solidFill>
                <a:latin typeface="Comic Sans MS" panose="030F0702030302020204" pitchFamily="66" charset="0"/>
              </a:rPr>
              <a:t>Therapeutic equivalence of statins</a:t>
            </a:r>
          </a:p>
        </p:txBody>
      </p:sp>
      <p:graphicFrame>
        <p:nvGraphicFramePr>
          <p:cNvPr id="22531" name="Object 2"/>
          <p:cNvGraphicFramePr>
            <a:graphicFrameLocks noGrp="1" noChangeAspect="1"/>
          </p:cNvGraphicFramePr>
          <p:nvPr>
            <p:ph type="body" idx="4294967295"/>
          </p:nvPr>
        </p:nvGraphicFramePr>
        <p:xfrm>
          <a:off x="3143251" y="1268413"/>
          <a:ext cx="6697663" cy="4627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Foglio di lavoro" r:id="rId4" imgW="5886450" imgH="4067251" progId="Excel.Sheet.8">
                  <p:embed/>
                </p:oleObj>
              </mc:Choice>
              <mc:Fallback>
                <p:oleObj name="Foglio di lavoro" r:id="rId4" imgW="5886450" imgH="4067251" progId="Excel.Shee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3251" y="1268413"/>
                        <a:ext cx="6697663" cy="4627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532" name="Gruppo 4"/>
          <p:cNvGrpSpPr>
            <a:grpSpLocks/>
          </p:cNvGrpSpPr>
          <p:nvPr/>
        </p:nvGrpSpPr>
        <p:grpSpPr bwMode="auto">
          <a:xfrm>
            <a:off x="5519739" y="5516563"/>
            <a:ext cx="1660525" cy="609600"/>
            <a:chOff x="2667000" y="6019800"/>
            <a:chExt cx="1371600" cy="609600"/>
          </a:xfrm>
        </p:grpSpPr>
        <p:sp>
          <p:nvSpPr>
            <p:cNvPr id="4" name="Freccia sinistra 3"/>
            <p:cNvSpPr>
              <a:spLocks noChangeArrowheads="1"/>
            </p:cNvSpPr>
            <p:nvPr/>
          </p:nvSpPr>
          <p:spPr bwMode="auto">
            <a:xfrm>
              <a:off x="2667000" y="6019800"/>
              <a:ext cx="1371600" cy="6096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2DFF55"/>
            </a:solidFill>
            <a:ln w="9525">
              <a:solidFill>
                <a:srgbClr val="FF9700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22539" name="CasellaDiTesto 10"/>
            <p:cNvSpPr txBox="1">
              <a:spLocks noChangeArrowheads="1"/>
            </p:cNvSpPr>
            <p:nvPr/>
          </p:nvSpPr>
          <p:spPr bwMode="auto">
            <a:xfrm>
              <a:off x="2971217" y="6172200"/>
              <a:ext cx="1067383" cy="336550"/>
            </a:xfrm>
            <a:prstGeom prst="rect">
              <a:avLst/>
            </a:prstGeom>
            <a:solidFill>
              <a:srgbClr val="2DFF5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it-IT" altLang="it-IT" sz="1600">
                  <a:solidFill>
                    <a:srgbClr val="8C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Low power</a:t>
              </a:r>
            </a:p>
          </p:txBody>
        </p:sp>
      </p:grpSp>
      <p:grpSp>
        <p:nvGrpSpPr>
          <p:cNvPr id="22533" name="Gruppo 8"/>
          <p:cNvGrpSpPr>
            <a:grpSpLocks/>
          </p:cNvGrpSpPr>
          <p:nvPr/>
        </p:nvGrpSpPr>
        <p:grpSpPr bwMode="auto">
          <a:xfrm>
            <a:off x="8183563" y="5507038"/>
            <a:ext cx="1511300" cy="609600"/>
            <a:chOff x="6324600" y="5562600"/>
            <a:chExt cx="1295400" cy="609600"/>
          </a:xfrm>
        </p:grpSpPr>
        <p:sp>
          <p:nvSpPr>
            <p:cNvPr id="7" name="Freccia destra 6"/>
            <p:cNvSpPr>
              <a:spLocks noChangeArrowheads="1"/>
            </p:cNvSpPr>
            <p:nvPr/>
          </p:nvSpPr>
          <p:spPr bwMode="auto">
            <a:xfrm>
              <a:off x="6324600" y="5562600"/>
              <a:ext cx="1295400" cy="609600"/>
            </a:xfrm>
            <a:prstGeom prst="rightArrow">
              <a:avLst>
                <a:gd name="adj1" fmla="val 50000"/>
                <a:gd name="adj2" fmla="val 49997"/>
              </a:avLst>
            </a:prstGeom>
            <a:gradFill rotWithShape="1">
              <a:gsLst>
                <a:gs pos="0">
                  <a:srgbClr val="FF9D00"/>
                </a:gs>
                <a:gs pos="20000">
                  <a:srgbClr val="FF9B00"/>
                </a:gs>
                <a:gs pos="100000">
                  <a:srgbClr val="DA7500"/>
                </a:gs>
              </a:gsLst>
              <a:lin ang="5400000"/>
            </a:gradFill>
            <a:ln w="9525">
              <a:solidFill>
                <a:srgbClr val="FF9700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it-IT">
                <a:solidFill>
                  <a:srgbClr val="FFFFFF"/>
                </a:solidFill>
              </a:endParaRPr>
            </a:p>
          </p:txBody>
        </p:sp>
        <p:sp>
          <p:nvSpPr>
            <p:cNvPr id="22537" name="CasellaDiTesto 14"/>
            <p:cNvSpPr txBox="1">
              <a:spLocks noChangeArrowheads="1"/>
            </p:cNvSpPr>
            <p:nvPr/>
          </p:nvSpPr>
          <p:spPr bwMode="auto">
            <a:xfrm>
              <a:off x="6400800" y="5715000"/>
              <a:ext cx="1066800" cy="336550"/>
            </a:xfrm>
            <a:prstGeom prst="rect">
              <a:avLst/>
            </a:prstGeom>
            <a:solidFill>
              <a:srgbClr val="FF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80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Char char="–"/>
                <a:defRPr sz="28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4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Tahom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lang="it-IT" altLang="it-IT" sz="1600">
                  <a:solidFill>
                    <a:srgbClr val="8C0000"/>
                  </a:solidFill>
                  <a:latin typeface="Arial" panose="020B0604020202020204" pitchFamily="34" charset="0"/>
                  <a:ea typeface="MS PGothic" panose="020B0600070205080204" pitchFamily="34" charset="-128"/>
                </a:rPr>
                <a:t>High power</a:t>
              </a:r>
            </a:p>
          </p:txBody>
        </p:sp>
      </p:grpSp>
      <p:sp>
        <p:nvSpPr>
          <p:cNvPr id="6" name="Freeform 60"/>
          <p:cNvSpPr>
            <a:spLocks/>
          </p:cNvSpPr>
          <p:nvPr/>
        </p:nvSpPr>
        <p:spPr bwMode="auto">
          <a:xfrm>
            <a:off x="7824789" y="1268414"/>
            <a:ext cx="46037" cy="4543425"/>
          </a:xfrm>
          <a:custGeom>
            <a:avLst/>
            <a:gdLst>
              <a:gd name="T0" fmla="*/ 2147483647 w 3"/>
              <a:gd name="T1" fmla="*/ 0 h 1819"/>
              <a:gd name="T2" fmla="*/ 0 w 3"/>
              <a:gd name="T3" fmla="*/ 2147483647 h 1819"/>
              <a:gd name="T4" fmla="*/ 0 60000 65536"/>
              <a:gd name="T5" fmla="*/ 0 60000 65536"/>
              <a:gd name="T6" fmla="*/ 0 w 3"/>
              <a:gd name="T7" fmla="*/ 0 h 1819"/>
              <a:gd name="T8" fmla="*/ 3 w 3"/>
              <a:gd name="T9" fmla="*/ 1819 h 181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1819">
                <a:moveTo>
                  <a:pt x="3" y="0"/>
                </a:moveTo>
                <a:lnTo>
                  <a:pt x="0" y="1819"/>
                </a:lnTo>
              </a:path>
            </a:pathLst>
          </a:custGeom>
          <a:noFill/>
          <a:ln w="57150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  <a:effectLst>
            <a:outerShdw blurRad="63500" dist="35921" dir="2700000" algn="ctr" rotWithShape="0">
              <a:srgbClr val="969696"/>
            </a:outerShdw>
          </a:effectLst>
          <a:extLst/>
        </p:spPr>
        <p:txBody>
          <a:bodyPr/>
          <a:lstStyle/>
          <a:p>
            <a:pPr>
              <a:defRPr/>
            </a:pPr>
            <a:endParaRPr lang="it-IT">
              <a:solidFill>
                <a:srgbClr val="FFFFFF"/>
              </a:solidFill>
            </a:endParaRPr>
          </a:p>
        </p:txBody>
      </p:sp>
      <p:sp>
        <p:nvSpPr>
          <p:cNvPr id="22535" name="Text Box 3"/>
          <p:cNvSpPr txBox="1">
            <a:spLocks noChangeArrowheads="1"/>
          </p:cNvSpPr>
          <p:nvPr/>
        </p:nvSpPr>
        <p:spPr bwMode="auto">
          <a:xfrm>
            <a:off x="4943475" y="6308726"/>
            <a:ext cx="52578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M. Bucci, A. Mezzetti. </a:t>
            </a:r>
            <a:r>
              <a:rPr lang="it-IT" altLang="it-IT" sz="1200" i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Ateroma</a:t>
            </a:r>
            <a:r>
              <a:rPr lang="it-IT" altLang="it-IT" sz="1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2007,anno VI suppl.1</a:t>
            </a:r>
            <a:endParaRPr lang="it-IT" altLang="it-IT" sz="1200" i="1">
              <a:solidFill>
                <a:srgbClr val="FFFF00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  <a:p>
            <a:pPr algn="r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it-IT" altLang="it-IT" sz="1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Dati da Law; </a:t>
            </a:r>
            <a:r>
              <a:rPr lang="it-IT" altLang="it-IT" sz="1200" i="1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BMJ </a:t>
            </a:r>
            <a:r>
              <a:rPr lang="it-IT" altLang="it-IT" sz="1200">
                <a:solidFill>
                  <a:srgbClr val="FFFF00"/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2003; 326: 1423</a:t>
            </a:r>
          </a:p>
        </p:txBody>
      </p:sp>
    </p:spTree>
    <p:extLst>
      <p:ext uri="{BB962C8B-B14F-4D97-AF65-F5344CB8AC3E}">
        <p14:creationId xmlns:p14="http://schemas.microsoft.com/office/powerpoint/2010/main" val="337836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914400" y="1736725"/>
            <a:ext cx="10363200" cy="1920875"/>
          </a:xfrm>
        </p:spPr>
        <p:txBody>
          <a:bodyPr/>
          <a:lstStyle/>
          <a:p>
            <a:pPr>
              <a:defRPr/>
            </a:pPr>
            <a:r>
              <a:rPr lang="en-US" altLang="en-US" sz="4000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IMPro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ved Reduction of Outcomes: </a:t>
            </a:r>
            <a:r>
              <a:rPr lang="en-US" altLang="en-US" sz="4000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V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ytorin</a:t>
            </a:r>
            <a:r>
              <a:rPr lang="en-US" altLang="en-US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fficacy</a:t>
            </a:r>
            <a:r>
              <a:rPr lang="en-US" altLang="en-US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nternational</a:t>
            </a:r>
            <a:r>
              <a:rPr lang="en-US" altLang="en-US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altLang="en-US" sz="4000" dirty="0">
                <a:solidFill>
                  <a:srgbClr val="00B0F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</a:t>
            </a:r>
            <a:r>
              <a:rPr lang="en-US" altLang="en-US" sz="4000" dirty="0"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rial</a:t>
            </a:r>
            <a:endParaRPr lang="en-US" sz="4000" dirty="0">
              <a:solidFill>
                <a:schemeClr val="tx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775504" y="3886200"/>
            <a:ext cx="10868628" cy="1752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sz="2800" dirty="0"/>
              <a:t>A Multicenter, Double-Blind, Randomized Study to Establish the Clinical Benefit and Safety of Vytorin (Ezetimibe/Simvastatin Tablet) vs Simvastatin Monotherapy in High-Risk Subjects Presenting </a:t>
            </a:r>
            <a:br>
              <a:rPr lang="en-US" altLang="en-US" sz="2800" dirty="0"/>
            </a:br>
            <a:r>
              <a:rPr lang="en-US" altLang="en-US" sz="2800" dirty="0"/>
              <a:t>With Acute Coronary Syndrome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516313" y="835025"/>
            <a:ext cx="4886325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prstClr val="black"/>
                </a:solidFill>
              </a:rPr>
              <a:t>IMPROVE-IT</a:t>
            </a:r>
            <a:endParaRPr lang="en-US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6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225" y="1235392"/>
            <a:ext cx="10105149" cy="434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292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B0F0"/>
                </a:solidFill>
              </a:rPr>
              <a:t>Goals</a:t>
            </a:r>
          </a:p>
        </p:txBody>
      </p:sp>
      <p:sp>
        <p:nvSpPr>
          <p:cNvPr id="2308099" name="Rectangle 3"/>
          <p:cNvSpPr>
            <a:spLocks noGrp="1" noChangeArrowheads="1"/>
          </p:cNvSpPr>
          <p:nvPr>
            <p:ph idx="1"/>
          </p:nvPr>
        </p:nvSpPr>
        <p:spPr>
          <a:xfrm>
            <a:off x="528638" y="1651000"/>
            <a:ext cx="11363325" cy="458311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IMPROVE-IT:</a:t>
            </a:r>
            <a:r>
              <a:rPr lang="en-US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 </a:t>
            </a:r>
            <a:r>
              <a:rPr lang="en-US" dirty="0"/>
              <a:t>First large trial evaluating clinical efficacy of combination EZ/Simva vs. simvastatin </a:t>
            </a:r>
            <a:br>
              <a:rPr lang="en-US" dirty="0"/>
            </a:br>
            <a:r>
              <a:rPr lang="en-US" dirty="0"/>
              <a:t>(i.e., the addition of ezetimibe to statin therapy): </a:t>
            </a:r>
          </a:p>
          <a:p>
            <a:pPr lvl="1">
              <a:defRPr/>
            </a:pPr>
            <a:endParaRPr lang="en-US" b="1" dirty="0"/>
          </a:p>
          <a:p>
            <a:pPr lvl="1">
              <a:defRPr/>
            </a:pPr>
            <a:r>
              <a:rPr lang="en-US" b="1" dirty="0"/>
              <a:t>Does lowering LDL-C with the non-statin agent ezetimibe reduce cardiac events?</a:t>
            </a:r>
          </a:p>
          <a:p>
            <a:pPr lvl="1">
              <a:defRPr/>
            </a:pPr>
            <a:endParaRPr lang="it-IT" altLang="ja-JP" b="1" dirty="0">
              <a:solidFill>
                <a:srgbClr val="00B0F0"/>
              </a:solidFill>
            </a:endParaRPr>
          </a:p>
          <a:p>
            <a:pPr lvl="1">
              <a:defRPr/>
            </a:pPr>
            <a:r>
              <a:rPr lang="ja-JP" altLang="en-US" b="1" dirty="0"/>
              <a:t>“</a:t>
            </a:r>
            <a:r>
              <a:rPr lang="en-US" b="1" i="1" dirty="0"/>
              <a:t>Is (Even) Lower (Even) Better?</a:t>
            </a:r>
            <a:r>
              <a:rPr lang="ja-JP" altLang="en-US" b="1" i="1" dirty="0"/>
              <a:t>” </a:t>
            </a:r>
            <a:r>
              <a:rPr lang="en-US" b="1" i="1" dirty="0"/>
              <a:t/>
            </a:r>
            <a:br>
              <a:rPr lang="en-US" b="1" i="1" dirty="0"/>
            </a:br>
            <a:r>
              <a:rPr lang="en-US" b="1" i="1" dirty="0"/>
              <a:t> (estimated mean LDL-C ~50 vs. 65mg/dL)</a:t>
            </a:r>
          </a:p>
          <a:p>
            <a:pPr lvl="1">
              <a:defRPr/>
            </a:pPr>
            <a:endParaRPr lang="en-US" b="1" dirty="0"/>
          </a:p>
          <a:p>
            <a:pPr lvl="1">
              <a:defRPr/>
            </a:pPr>
            <a:r>
              <a:rPr lang="en-US" b="1" dirty="0"/>
              <a:t>Safety of ezetimibe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8200" y="6408737"/>
            <a:ext cx="2740025" cy="3079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</a:rPr>
              <a:t>Cannon CP AHJ 2008;156:826-32;   </a:t>
            </a:r>
          </a:p>
        </p:txBody>
      </p:sp>
      <p:sp>
        <p:nvSpPr>
          <p:cNvPr id="3" name="Rectangle 2"/>
          <p:cNvSpPr/>
          <p:nvPr/>
        </p:nvSpPr>
        <p:spPr>
          <a:xfrm>
            <a:off x="4098925" y="6408738"/>
            <a:ext cx="771842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1400" i="1" dirty="0">
                <a:solidFill>
                  <a:prstClr val="black"/>
                </a:solidFill>
              </a:rPr>
              <a:t>Califf RM NEJM 2009;361:712-7;   Blazing MA AHJ 2014;168:205-12 </a:t>
            </a:r>
            <a:endParaRPr lang="en-US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13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08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08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08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512691"/>
            <a:ext cx="9463088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51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smtClean="0">
                <a:solidFill>
                  <a:srgbClr val="FFC000"/>
                </a:solidFill>
              </a:rPr>
              <a:t>LDL-C  reduction</a:t>
            </a:r>
            <a:endParaRPr lang="en-US" altLang="en-US" dirty="0">
              <a:solidFill>
                <a:srgbClr val="FFC000"/>
              </a:solidFill>
            </a:endParaRPr>
          </a:p>
        </p:txBody>
      </p:sp>
      <p:sp>
        <p:nvSpPr>
          <p:cNvPr id="79903" name="TextBox 2"/>
          <p:cNvSpPr txBox="1">
            <a:spLocks noChangeArrowheads="1"/>
          </p:cNvSpPr>
          <p:nvPr/>
        </p:nvSpPr>
        <p:spPr bwMode="auto">
          <a:xfrm>
            <a:off x="9394825" y="3535363"/>
            <a:ext cx="181451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</a:rPr>
              <a:t>Median Time avg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srgbClr val="FFFFFF"/>
                </a:solidFill>
              </a:rPr>
              <a:t>69.5 vs. 53.7 mg/dL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939213" y="4471988"/>
            <a:ext cx="2986087" cy="6143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2400">
                <a:solidFill>
                  <a:srgbClr val="003399"/>
                </a:solidFill>
                <a:latin typeface="Times New Roman" pitchFamily="18" charset="0"/>
                <a:ea typeface="MS PGothic" pitchFamily="34" charset="-128"/>
              </a:rPr>
              <a:t>-</a:t>
            </a:r>
            <a:r>
              <a:rPr lang="it-IT" sz="2400">
                <a:solidFill>
                  <a:srgbClr val="FFFFFF"/>
                </a:solidFill>
                <a:latin typeface="Times New Roman" pitchFamily="18" charset="0"/>
                <a:ea typeface="MS PGothic" pitchFamily="34" charset="-128"/>
              </a:rPr>
              <a:t>17 mg/dL</a:t>
            </a:r>
            <a:endParaRPr lang="en-US" sz="2400">
              <a:solidFill>
                <a:srgbClr val="FFFFFF"/>
              </a:solidFill>
              <a:latin typeface="Times New Roman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173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6438" y="1219200"/>
            <a:ext cx="1109662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200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3" y="292100"/>
            <a:ext cx="8567737" cy="863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en-US" dirty="0" smtClean="0">
                <a:solidFill>
                  <a:srgbClr val="FFC000"/>
                </a:solidFill>
              </a:rPr>
              <a:t>Primary endpoint  </a:t>
            </a:r>
            <a:endParaRPr lang="en-US" altLang="en-US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074025" y="1944688"/>
            <a:ext cx="201295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Simvastatin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34.7% </a:t>
            </a:r>
          </a:p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2,742 events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23338" y="3316288"/>
            <a:ext cx="315436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Ezetimibe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Simvastatin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32.7% </a:t>
            </a:r>
          </a:p>
          <a:p>
            <a:pPr>
              <a:tabLst>
                <a:tab pos="266700" algn="l"/>
              </a:tabLst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2,572 events</a:t>
            </a:r>
          </a:p>
        </p:txBody>
      </p:sp>
      <p:sp>
        <p:nvSpPr>
          <p:cNvPr id="81925" name="TextBox 5"/>
          <p:cNvSpPr txBox="1">
            <a:spLocks noChangeArrowheads="1"/>
          </p:cNvSpPr>
          <p:nvPr/>
        </p:nvSpPr>
        <p:spPr bwMode="auto">
          <a:xfrm>
            <a:off x="2235200" y="1479550"/>
            <a:ext cx="27336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HR 0.924 CI (0.868, 0.983)</a:t>
            </a:r>
          </a:p>
          <a:p>
            <a:pPr fontAlgn="base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b="1">
                <a:solidFill>
                  <a:srgbClr val="FFFFFF"/>
                </a:solidFill>
              </a:rPr>
              <a:t>p=0.012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510463" y="703263"/>
            <a:ext cx="20383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year event rates</a:t>
            </a: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4653143" y="4980057"/>
            <a:ext cx="52132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Endpoint </a:t>
            </a:r>
            <a:r>
              <a:rPr lang="en-US" sz="1200" b="1" dirty="0" err="1">
                <a:solidFill>
                  <a:srgbClr val="FFFFFF"/>
                </a:solidFill>
                <a:latin typeface="Arial" charset="0"/>
              </a:rPr>
              <a:t>primari</a:t>
            </a:r>
            <a:r>
              <a:rPr lang="en-US" sz="1200" b="1" dirty="0">
                <a:solidFill>
                  <a:srgbClr val="FFFFFF"/>
                </a:solidFill>
                <a:latin typeface="Arial" charset="0"/>
              </a:rPr>
              <a:t>:</a:t>
            </a:r>
            <a:r>
              <a:rPr lang="en-US" sz="1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Arial" charset="0"/>
              </a:rPr>
              <a:t>morte</a:t>
            </a:r>
            <a:r>
              <a:rPr lang="en-US" sz="1200" dirty="0">
                <a:solidFill>
                  <a:srgbClr val="FFFFFF"/>
                </a:solidFill>
                <a:latin typeface="Arial" charset="0"/>
              </a:rPr>
              <a:t> CV, IMA, </a:t>
            </a:r>
            <a:r>
              <a:rPr lang="en-US" sz="1200" dirty="0" err="1">
                <a:solidFill>
                  <a:srgbClr val="FFFFFF"/>
                </a:solidFill>
                <a:latin typeface="Arial" charset="0"/>
              </a:rPr>
              <a:t>ricovero</a:t>
            </a:r>
            <a:r>
              <a:rPr lang="en-US" sz="1200" dirty="0">
                <a:solidFill>
                  <a:srgbClr val="FFFFFF"/>
                </a:solidFill>
                <a:latin typeface="Arial" charset="0"/>
              </a:rPr>
              <a:t> per angina,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solidFill>
                  <a:srgbClr val="FFFFFF"/>
                </a:solidFill>
                <a:latin typeface="Arial" charset="0"/>
              </a:rPr>
              <a:t>Rivascolarizzazione</a:t>
            </a:r>
            <a:r>
              <a:rPr lang="en-US" sz="1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Arial" charset="0"/>
              </a:rPr>
              <a:t>coronarica</a:t>
            </a:r>
            <a:r>
              <a:rPr lang="en-US" sz="1200" dirty="0">
                <a:solidFill>
                  <a:srgbClr val="FFFFFF"/>
                </a:solidFill>
                <a:latin typeface="Arial" charset="0"/>
              </a:rPr>
              <a:t> (≥ 30 gg </a:t>
            </a:r>
            <a:r>
              <a:rPr lang="en-US" sz="1200" dirty="0" err="1">
                <a:solidFill>
                  <a:srgbClr val="FFFFFF"/>
                </a:solidFill>
                <a:latin typeface="Arial" charset="0"/>
              </a:rPr>
              <a:t>dopo</a:t>
            </a:r>
            <a:r>
              <a:rPr lang="en-US" sz="1200" dirty="0">
                <a:solidFill>
                  <a:srgbClr val="FFFFFF"/>
                </a:solidFill>
                <a:latin typeface="Arial" charset="0"/>
              </a:rPr>
              <a:t> </a:t>
            </a:r>
            <a:r>
              <a:rPr lang="en-US" sz="1200" dirty="0" err="1">
                <a:solidFill>
                  <a:srgbClr val="FFFFFF"/>
                </a:solidFill>
                <a:latin typeface="Arial" charset="0"/>
              </a:rPr>
              <a:t>randomizzazione</a:t>
            </a:r>
            <a:r>
              <a:rPr lang="en-US" sz="1200" dirty="0">
                <a:solidFill>
                  <a:srgbClr val="FFFFFF"/>
                </a:solidFill>
                <a:latin typeface="Arial" charset="0"/>
              </a:rPr>
              <a:t>), o stroke </a:t>
            </a:r>
          </a:p>
        </p:txBody>
      </p:sp>
    </p:spTree>
    <p:extLst>
      <p:ext uri="{BB962C8B-B14F-4D97-AF65-F5344CB8AC3E}">
        <p14:creationId xmlns:p14="http://schemas.microsoft.com/office/powerpoint/2010/main" val="3491179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B050"/>
                </a:solidFill>
              </a:rPr>
              <a:t>Main results</a:t>
            </a:r>
          </a:p>
        </p:txBody>
      </p:sp>
      <p:sp>
        <p:nvSpPr>
          <p:cNvPr id="23080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987425" y="1439863"/>
            <a:ext cx="11204575" cy="4862512"/>
          </a:xfrm>
        </p:spPr>
        <p:txBody>
          <a:bodyPr/>
          <a:lstStyle/>
          <a:p>
            <a:pPr marL="0" indent="0" eaLnBrk="1" hangingPunct="1">
              <a:lnSpc>
                <a:spcPct val="95000"/>
              </a:lnSpc>
              <a:spcAft>
                <a:spcPts val="300"/>
              </a:spcAft>
              <a:defRPr/>
            </a:pPr>
            <a:r>
              <a:rPr lang="en-US" sz="2800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dirty="0">
                <a:solidFill>
                  <a:srgbClr val="00B0F0"/>
                </a:solidFill>
                <a:latin typeface="Arial" charset="0"/>
                <a:ea typeface="ＭＳ Ｐゴシック" charset="0"/>
              </a:rPr>
              <a:t>IMPROVE-IT:</a:t>
            </a:r>
            <a:r>
              <a:rPr lang="en-US" sz="2400" dirty="0">
                <a:latin typeface="Arial" charset="0"/>
                <a:ea typeface="ＭＳ Ｐゴシック" charset="0"/>
              </a:rPr>
              <a:t>  First trial demonstrating incremental clinical benefit when adding a non-statin agent (ezetimibe) to statin therapy: </a:t>
            </a:r>
          </a:p>
          <a:p>
            <a:pPr marL="0" indent="0" eaLnBrk="1" hangingPunct="1">
              <a:lnSpc>
                <a:spcPct val="95000"/>
              </a:lnSpc>
              <a:spcAft>
                <a:spcPts val="300"/>
              </a:spcAft>
              <a:defRPr/>
            </a:pPr>
            <a:endParaRPr lang="en-US" sz="2400" dirty="0">
              <a:latin typeface="Arial" charset="0"/>
              <a:ea typeface="ＭＳ Ｐゴシック" charset="0"/>
            </a:endParaRPr>
          </a:p>
          <a:p>
            <a:pPr marL="350837" lvl="1" indent="0" eaLnBrk="1" hangingPunct="1">
              <a:lnSpc>
                <a:spcPct val="95000"/>
              </a:lnSpc>
              <a:spcAft>
                <a:spcPts val="300"/>
              </a:spcAft>
              <a:buSzPct val="125000"/>
              <a:buNone/>
              <a:tabLst>
                <a:tab pos="1549400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Arial" charset="0"/>
                <a:ea typeface="ＭＳ Ｐゴシック" charset="0"/>
              </a:rPr>
              <a:t>	</a:t>
            </a:r>
            <a:r>
              <a:rPr lang="en-US" sz="2400" i="1" u="sng" dirty="0">
                <a:latin typeface="Arial" charset="0"/>
                <a:ea typeface="ＭＳ Ｐゴシック" charset="0"/>
              </a:rPr>
              <a:t>Non-statin</a:t>
            </a:r>
            <a:r>
              <a:rPr lang="en-US" sz="2400" i="1" dirty="0">
                <a:latin typeface="Arial" charset="0"/>
                <a:ea typeface="ＭＳ Ｐゴシック" charset="0"/>
              </a:rPr>
              <a:t> </a:t>
            </a:r>
            <a:r>
              <a:rPr lang="en-US" sz="2400" dirty="0">
                <a:latin typeface="Arial" charset="0"/>
                <a:ea typeface="ＭＳ Ｐゴシック" charset="0"/>
              </a:rPr>
              <a:t>lowering LDL-C with ezetimibe</a:t>
            </a:r>
            <a:br>
              <a:rPr lang="en-US" sz="2400" dirty="0">
                <a:latin typeface="Arial" charset="0"/>
                <a:ea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</a:rPr>
              <a:t>	reduces cardiovascular events</a:t>
            </a:r>
          </a:p>
          <a:p>
            <a:pPr marL="350837" lvl="1" indent="0" eaLnBrk="1" hangingPunct="1">
              <a:lnSpc>
                <a:spcPct val="95000"/>
              </a:lnSpc>
              <a:spcAft>
                <a:spcPts val="300"/>
              </a:spcAft>
              <a:buSzPct val="125000"/>
              <a:buNone/>
              <a:tabLst>
                <a:tab pos="1549400" algn="l"/>
              </a:tabLst>
              <a:defRPr/>
            </a:pPr>
            <a:r>
              <a:rPr lang="en-US" altLang="ja-JP" sz="2400" dirty="0">
                <a:solidFill>
                  <a:srgbClr val="FFFF00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altLang="ja-JP" sz="2400" dirty="0">
                <a:solidFill>
                  <a:schemeClr val="tx2"/>
                </a:solidFill>
                <a:latin typeface="Arial" charset="0"/>
                <a:ea typeface="ＭＳ Ｐゴシック" charset="0"/>
              </a:rPr>
              <a:t>	</a:t>
            </a:r>
            <a:r>
              <a:rPr lang="en-US" sz="2400" dirty="0">
                <a:latin typeface="Arial" charset="0"/>
                <a:ea typeface="ＭＳ Ｐゴシック" charset="0"/>
              </a:rPr>
              <a:t>Even Lower is Even Better</a:t>
            </a:r>
            <a:br>
              <a:rPr lang="en-US" sz="2400" dirty="0">
                <a:latin typeface="Arial" charset="0"/>
                <a:ea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</a:rPr>
              <a:t>	(achieved mean LDL-C 53 vs. 70 mg/</a:t>
            </a:r>
            <a:r>
              <a:rPr lang="en-US" sz="2400" dirty="0" err="1">
                <a:latin typeface="Arial" charset="0"/>
                <a:ea typeface="ＭＳ Ｐゴシック" charset="0"/>
              </a:rPr>
              <a:t>dL</a:t>
            </a:r>
            <a:r>
              <a:rPr lang="en-US" sz="2400" dirty="0">
                <a:latin typeface="Arial" charset="0"/>
                <a:ea typeface="ＭＳ Ｐゴシック" charset="0"/>
              </a:rPr>
              <a:t> at 1 year)</a:t>
            </a:r>
          </a:p>
          <a:p>
            <a:pPr marL="350837" lvl="1" indent="0" eaLnBrk="1" hangingPunct="1">
              <a:lnSpc>
                <a:spcPct val="95000"/>
              </a:lnSpc>
              <a:spcAft>
                <a:spcPts val="300"/>
              </a:spcAft>
              <a:buSzPct val="125000"/>
              <a:buNone/>
              <a:tabLst>
                <a:tab pos="1549400" algn="l"/>
              </a:tabLst>
              <a:defRPr/>
            </a:pPr>
            <a:r>
              <a:rPr lang="en-US" sz="2400" dirty="0">
                <a:solidFill>
                  <a:schemeClr val="tx2"/>
                </a:solidFill>
                <a:latin typeface="Arial" charset="0"/>
                <a:ea typeface="ＭＳ Ｐゴシック" charset="0"/>
              </a:rPr>
              <a:t>	</a:t>
            </a:r>
            <a:r>
              <a:rPr lang="en-US" sz="2400" dirty="0">
                <a:latin typeface="Arial" charset="0"/>
                <a:ea typeface="ＭＳ Ｐゴシック" charset="0"/>
              </a:rPr>
              <a:t>Confirms ezetimibe safety profile</a:t>
            </a:r>
            <a:br>
              <a:rPr lang="en-US" sz="2400" dirty="0">
                <a:latin typeface="Arial" charset="0"/>
                <a:ea typeface="ＭＳ Ｐゴシック" charset="0"/>
              </a:rPr>
            </a:br>
            <a:endParaRPr lang="en-US" sz="2400" dirty="0">
              <a:latin typeface="Arial" charset="0"/>
              <a:ea typeface="ＭＳ Ｐゴシック" charset="0"/>
            </a:endParaRPr>
          </a:p>
          <a:p>
            <a:pPr marL="679450" indent="0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defRPr/>
            </a:pPr>
            <a:r>
              <a:rPr lang="en-US" sz="2400" dirty="0">
                <a:solidFill>
                  <a:srgbClr val="00B0F0"/>
                </a:solidFill>
              </a:rPr>
              <a:t>Reaffirms the LDL hypothesis, </a:t>
            </a:r>
            <a:r>
              <a:rPr lang="en-US" sz="2400" dirty="0"/>
              <a:t>that reducing LDL-C prevents cardiovascular events</a:t>
            </a:r>
          </a:p>
          <a:p>
            <a:pPr marL="679450" indent="0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None/>
              <a:defRPr/>
            </a:pPr>
            <a:endParaRPr lang="en-US" sz="2400" dirty="0"/>
          </a:p>
        </p:txBody>
      </p:sp>
      <p:sp>
        <p:nvSpPr>
          <p:cNvPr id="2" name="Right Arrow 1"/>
          <p:cNvSpPr/>
          <p:nvPr/>
        </p:nvSpPr>
        <p:spPr bwMode="auto">
          <a:xfrm>
            <a:off x="688975" y="3103563"/>
            <a:ext cx="679450" cy="414337"/>
          </a:xfrm>
          <a:prstGeom prst="rightArrow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 algn="ctr">
              <a:defRPr/>
            </a:pPr>
            <a:endParaRPr lang="en-US" sz="2400" dirty="0">
              <a:solidFill>
                <a:prstClr val="black"/>
              </a:solidFill>
              <a:latin typeface="Times New Roman" charset="0"/>
              <a:ea typeface="ＭＳ Ｐゴシック" charset="0"/>
            </a:endParaRPr>
          </a:p>
        </p:txBody>
      </p:sp>
      <p:sp>
        <p:nvSpPr>
          <p:cNvPr id="5" name="Right Arrow 4"/>
          <p:cNvSpPr>
            <a:spLocks noChangeArrowheads="1"/>
          </p:cNvSpPr>
          <p:nvPr/>
        </p:nvSpPr>
        <p:spPr bwMode="auto">
          <a:xfrm>
            <a:off x="688975" y="5148169"/>
            <a:ext cx="677862" cy="412750"/>
          </a:xfrm>
          <a:prstGeom prst="rightArrow">
            <a:avLst>
              <a:gd name="adj1" fmla="val 50000"/>
              <a:gd name="adj2" fmla="val 49923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 sz="2400">
              <a:solidFill>
                <a:prstClr val="black"/>
              </a:solidFill>
              <a:latin typeface="Times New Roman" pitchFamily="18" charset="0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97988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2308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308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08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8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08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8680" y="1389585"/>
            <a:ext cx="6382084" cy="4789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1"/>
          <p:cNvSpPr/>
          <p:nvPr/>
        </p:nvSpPr>
        <p:spPr>
          <a:xfrm>
            <a:off x="6881859" y="6178967"/>
            <a:ext cx="287450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>
              <a:defRPr/>
            </a:pPr>
            <a:r>
              <a:rPr lang="en-US" sz="1050" kern="0" dirty="0">
                <a:solidFill>
                  <a:prstClr val="white"/>
                </a:solidFill>
              </a:rPr>
              <a:t>Lambert G et al. </a:t>
            </a:r>
            <a:r>
              <a:rPr lang="en-US" sz="1050" i="1" kern="0" dirty="0">
                <a:solidFill>
                  <a:prstClr val="white"/>
                </a:solidFill>
              </a:rPr>
              <a:t>J Lipid Res. </a:t>
            </a:r>
            <a:r>
              <a:rPr lang="en-US" sz="1050" kern="0" dirty="0">
                <a:solidFill>
                  <a:prstClr val="white"/>
                </a:solidFill>
              </a:rPr>
              <a:t>2012. 53: 2515–2524.</a:t>
            </a:r>
          </a:p>
        </p:txBody>
      </p:sp>
      <p:sp>
        <p:nvSpPr>
          <p:cNvPr id="2" name="Callout: linea 1"/>
          <p:cNvSpPr/>
          <p:nvPr/>
        </p:nvSpPr>
        <p:spPr>
          <a:xfrm>
            <a:off x="8510044" y="705944"/>
            <a:ext cx="2235562" cy="576064"/>
          </a:xfrm>
          <a:prstGeom prst="borderCallout1">
            <a:avLst>
              <a:gd name="adj1" fmla="val 98116"/>
              <a:gd name="adj2" fmla="val -603"/>
              <a:gd name="adj3" fmla="val 198768"/>
              <a:gd name="adj4" fmla="val -28395"/>
            </a:avLst>
          </a:prstGeom>
          <a:solidFill>
            <a:schemeClr val="tx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457200"/>
            <a:r>
              <a:rPr lang="it-IT" b="1" dirty="0" err="1">
                <a:solidFill>
                  <a:prstClr val="black"/>
                </a:solidFill>
              </a:rPr>
              <a:t>Goldstein&amp;Brown</a:t>
            </a:r>
            <a:r>
              <a:rPr lang="it-IT" b="1" dirty="0">
                <a:solidFill>
                  <a:prstClr val="black"/>
                </a:solidFill>
              </a:rPr>
              <a:t> 1985</a:t>
            </a:r>
          </a:p>
        </p:txBody>
      </p:sp>
    </p:spTree>
    <p:extLst>
      <p:ext uri="{BB962C8B-B14F-4D97-AF65-F5344CB8AC3E}">
        <p14:creationId xmlns:p14="http://schemas.microsoft.com/office/powerpoint/2010/main" val="402369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6" y="1016918"/>
            <a:ext cx="6913563" cy="493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576194" y="303040"/>
            <a:ext cx="3039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PCSK-9 </a:t>
            </a:r>
            <a:r>
              <a:rPr lang="it-IT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Physiology</a:t>
            </a:r>
            <a:endParaRPr lang="it-IT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/>
          <p:cNvSpPr/>
          <p:nvPr/>
        </p:nvSpPr>
        <p:spPr>
          <a:xfrm>
            <a:off x="6881858" y="6178967"/>
            <a:ext cx="26709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kern="0" dirty="0">
                <a:solidFill>
                  <a:srgbClr val="FFFFFF"/>
                </a:solidFill>
              </a:rPr>
              <a:t>Lambert G et al. </a:t>
            </a:r>
            <a:r>
              <a:rPr lang="en-US" sz="1050" i="1" kern="0" dirty="0">
                <a:solidFill>
                  <a:srgbClr val="FFFFFF"/>
                </a:solidFill>
              </a:rPr>
              <a:t>J Lipid Res. </a:t>
            </a:r>
            <a:r>
              <a:rPr lang="en-US" sz="1050" kern="0" dirty="0">
                <a:solidFill>
                  <a:srgbClr val="FFFFFF"/>
                </a:solidFill>
              </a:rPr>
              <a:t>2012. 53: 2515–2524.</a:t>
            </a:r>
          </a:p>
        </p:txBody>
      </p:sp>
      <p:sp>
        <p:nvSpPr>
          <p:cNvPr id="5" name="Callout: linea 4"/>
          <p:cNvSpPr/>
          <p:nvPr/>
        </p:nvSpPr>
        <p:spPr>
          <a:xfrm>
            <a:off x="1434137" y="602780"/>
            <a:ext cx="1800200" cy="576064"/>
          </a:xfrm>
          <a:prstGeom prst="borderCallout1">
            <a:avLst>
              <a:gd name="adj1" fmla="val 228552"/>
              <a:gd name="adj2" fmla="val 75368"/>
              <a:gd name="adj3" fmla="val 95248"/>
              <a:gd name="adj4" fmla="val 1419"/>
            </a:avLst>
          </a:prstGeom>
          <a:solidFill>
            <a:schemeClr val="tx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457200"/>
            <a:r>
              <a:rPr lang="it-IT" b="1" dirty="0">
                <a:solidFill>
                  <a:srgbClr val="000000"/>
                </a:solidFill>
              </a:rPr>
              <a:t>2004</a:t>
            </a:r>
          </a:p>
        </p:txBody>
      </p:sp>
    </p:spTree>
    <p:extLst>
      <p:ext uri="{BB962C8B-B14F-4D97-AF65-F5344CB8AC3E}">
        <p14:creationId xmlns:p14="http://schemas.microsoft.com/office/powerpoint/2010/main" val="157665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6" y="1023268"/>
            <a:ext cx="6913563" cy="49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4576193" y="303040"/>
            <a:ext cx="27991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PCSK-9 </a:t>
            </a:r>
            <a:r>
              <a:rPr lang="it-IT" sz="2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Inhibitors</a:t>
            </a:r>
            <a:endParaRPr lang="it-IT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1"/>
          <p:cNvSpPr/>
          <p:nvPr/>
        </p:nvSpPr>
        <p:spPr>
          <a:xfrm>
            <a:off x="6881858" y="6178967"/>
            <a:ext cx="267092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kern="0" dirty="0">
                <a:solidFill>
                  <a:srgbClr val="FFFFFF"/>
                </a:solidFill>
              </a:rPr>
              <a:t>Lambert G et al. </a:t>
            </a:r>
            <a:r>
              <a:rPr lang="en-US" sz="1050" i="1" kern="0" dirty="0">
                <a:solidFill>
                  <a:srgbClr val="FFFFFF"/>
                </a:solidFill>
              </a:rPr>
              <a:t>J Lipid Res. </a:t>
            </a:r>
            <a:r>
              <a:rPr lang="en-US" sz="1050" kern="0" dirty="0">
                <a:solidFill>
                  <a:srgbClr val="FFFFFF"/>
                </a:solidFill>
              </a:rPr>
              <a:t>2012. 53: 2515–2524.</a:t>
            </a:r>
          </a:p>
        </p:txBody>
      </p:sp>
      <p:sp>
        <p:nvSpPr>
          <p:cNvPr id="6" name="Callout: linea 4"/>
          <p:cNvSpPr/>
          <p:nvPr/>
        </p:nvSpPr>
        <p:spPr>
          <a:xfrm>
            <a:off x="1526848" y="297360"/>
            <a:ext cx="1800200" cy="576064"/>
          </a:xfrm>
          <a:prstGeom prst="borderCallout1">
            <a:avLst>
              <a:gd name="adj1" fmla="val 201637"/>
              <a:gd name="adj2" fmla="val 39702"/>
              <a:gd name="adj3" fmla="val 95248"/>
              <a:gd name="adj4" fmla="val 1419"/>
            </a:avLst>
          </a:prstGeom>
          <a:solidFill>
            <a:schemeClr val="tx1"/>
          </a:solidFill>
          <a:ln w="3810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 defTabSz="457200"/>
            <a:r>
              <a:rPr lang="it-IT" b="1" dirty="0">
                <a:solidFill>
                  <a:srgbClr val="000000"/>
                </a:solidFill>
              </a:rPr>
              <a:t>FDA </a:t>
            </a:r>
            <a:r>
              <a:rPr lang="it-IT" b="1" dirty="0" err="1">
                <a:solidFill>
                  <a:srgbClr val="000000"/>
                </a:solidFill>
              </a:rPr>
              <a:t>Approval</a:t>
            </a:r>
            <a:r>
              <a:rPr lang="it-IT" b="1" dirty="0">
                <a:solidFill>
                  <a:srgbClr val="000000"/>
                </a:solidFill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350807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="" xmlns:a16="http://schemas.microsoft.com/office/drawing/2014/main" id="{D62B53DE-614A-444E-B53B-FF1205DDD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874" y="1274732"/>
            <a:ext cx="6977284" cy="523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CasellaDiTesto 3">
            <a:extLst>
              <a:ext uri="{FF2B5EF4-FFF2-40B4-BE49-F238E27FC236}">
                <a16:creationId xmlns="" xmlns:a16="http://schemas.microsoft.com/office/drawing/2014/main" id="{28CD4C80-485B-48ED-825C-1195051683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2297" y="2434060"/>
            <a:ext cx="19438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defTabSz="457200"/>
            <a:r>
              <a:rPr lang="it-IT" altLang="it-IT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Alirocumab</a:t>
            </a:r>
            <a:endParaRPr lang="it-IT" altLang="it-IT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2" name="CasellaDiTesto 5">
            <a:extLst>
              <a:ext uri="{FF2B5EF4-FFF2-40B4-BE49-F238E27FC236}">
                <a16:creationId xmlns="" xmlns:a16="http://schemas.microsoft.com/office/drawing/2014/main" id="{F2C306F7-160E-44F5-AD32-57BD68AB6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5852" y="3639111"/>
            <a:ext cx="239671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457200"/>
            <a:r>
              <a:rPr lang="it-IT" altLang="it-IT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Evolocumab</a:t>
            </a:r>
            <a:endParaRPr lang="it-IT" altLang="it-IT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327AC0DC-2185-4B84-B079-99D30C5116A6}"/>
              </a:ext>
            </a:extLst>
          </p:cNvPr>
          <p:cNvSpPr/>
          <p:nvPr/>
        </p:nvSpPr>
        <p:spPr>
          <a:xfrm>
            <a:off x="6528616" y="1370928"/>
            <a:ext cx="1701899" cy="39985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it-IT" altLang="it-IT" sz="1905">
              <a:solidFill>
                <a:srgbClr val="FFFFFF"/>
              </a:solidFill>
              <a:cs typeface="Arial Unicode MS" charset="0"/>
            </a:endParaRPr>
          </a:p>
        </p:txBody>
      </p:sp>
      <p:sp>
        <p:nvSpPr>
          <p:cNvPr id="12294" name="CasellaDiTesto 7">
            <a:extLst>
              <a:ext uri="{FF2B5EF4-FFF2-40B4-BE49-F238E27FC236}">
                <a16:creationId xmlns="" xmlns:a16="http://schemas.microsoft.com/office/drawing/2014/main" id="{809BFA19-27FA-4398-B87D-F8D417A87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6388" y="302411"/>
            <a:ext cx="2882199" cy="548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it-IT" altLang="it-IT" sz="2963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PCSK-9 </a:t>
            </a:r>
            <a:r>
              <a:rPr lang="it-IT" altLang="it-IT" sz="2963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Inhibitors</a:t>
            </a:r>
            <a:endParaRPr lang="it-IT" altLang="it-IT" sz="2963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pic>
        <p:nvPicPr>
          <p:cNvPr id="7" name="Immagin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44" y="6296371"/>
            <a:ext cx="1266451" cy="42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404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/>
          </p:nvPr>
        </p:nvGraphicFramePr>
        <p:xfrm>
          <a:off x="1408983" y="538545"/>
          <a:ext cx="9428670" cy="5899642"/>
        </p:xfrm>
        <a:graphic>
          <a:graphicData uri="http://schemas.openxmlformats.org/drawingml/2006/table">
            <a:tbl>
              <a:tblPr firstRow="1" firstCol="1" bandRow="1"/>
              <a:tblGrid>
                <a:gridCol w="31819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51352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3321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802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800" b="1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 </a:t>
                      </a:r>
                      <a:r>
                        <a:rPr lang="it-IT" sz="1800" b="1" dirty="0" err="1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feature</a:t>
                      </a:r>
                      <a:endParaRPr lang="it-IT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800" b="1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ODYSSEY </a:t>
                      </a:r>
                      <a:r>
                        <a:rPr lang="it-IT" sz="1800" b="1" dirty="0" err="1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Outcomes</a:t>
                      </a:r>
                      <a:endParaRPr lang="it-IT" sz="1800" b="1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800" b="1" dirty="0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FOURIER</a:t>
                      </a:r>
                      <a:endParaRPr lang="it-IT" sz="1800" dirty="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94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</a:t>
                      </a: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population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Post ACS, 2-4-52 weeks from index event (median 2,6 months)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Stable ASCVD, i.e. MI, stroke or PAD (median ~3 years from index event)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00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No. of </a:t>
                      </a: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patients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18,924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27,564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431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Age, </a:t>
                      </a: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years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 </a:t>
                      </a:r>
                      <a:r>
                        <a:rPr lang="it-IT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it-IT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median</a:t>
                      </a:r>
                      <a:r>
                        <a:rPr lang="it-IT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 </a:t>
                      </a:r>
                      <a:r>
                        <a:rPr lang="it-IT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it-IT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mean</a:t>
                      </a:r>
                      <a:r>
                        <a:rPr lang="it-IT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00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Women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25%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25%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200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LDL-C entry criteria </a:t>
                      </a: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mg/dl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mmol</a:t>
                      </a:r>
                      <a:r>
                        <a:rPr lang="en-GB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/L)</a:t>
                      </a:r>
                      <a:endParaRPr lang="it-I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≥70 (1.8)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≥70 (1.8)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200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Baseline LDL-C mg/dl </a:t>
                      </a:r>
                      <a:r>
                        <a:rPr lang="it-IT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it-IT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mmol</a:t>
                      </a:r>
                      <a:r>
                        <a:rPr lang="it-IT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/L)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 (2.3)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 (2.4)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200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High intensity statin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89%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69%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200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Ezetimibe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3%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5%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094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PCSK9 inhibitor dose regimen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Alirocumab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75 or 150 mg every 2 weeks, titrated to target LDL-C (25-50 mg/dl)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Evolocumab</a:t>
                      </a: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140 mg every 2 weeks or 420 mg every 4 weeks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2009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Duration of follow-up, yr</a:t>
                      </a:r>
                      <a:endParaRPr lang="it-IT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2.8 </a:t>
                      </a:r>
                      <a:r>
                        <a:rPr lang="it-IT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(44% with ≥3 </a:t>
                      </a:r>
                      <a:r>
                        <a:rPr lang="it-IT" sz="12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years</a:t>
                      </a:r>
                      <a:r>
                        <a:rPr lang="it-IT" sz="12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</a:t>
                      </a: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6094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Primary</a:t>
                      </a:r>
                      <a:r>
                        <a:rPr lang="it-IT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it-IT" sz="16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endpoint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CHD death, MI, ischaemic stroke, unstable angina requiring hospitalisation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CV death, MI, stroke, unstable angina, coronary revascularisation</a:t>
                      </a:r>
                      <a:endParaRPr lang="it-IT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3" name="Immagin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85" y="6031874"/>
            <a:ext cx="1266451" cy="42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0538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9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111" y="397905"/>
            <a:ext cx="6858229" cy="518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54" y="397905"/>
            <a:ext cx="4405401" cy="2540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3" y="6296371"/>
            <a:ext cx="1266451" cy="42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98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63750" y="1989139"/>
            <a:ext cx="8229600" cy="3629025"/>
          </a:xfrm>
        </p:spPr>
        <p:txBody>
          <a:bodyPr/>
          <a:lstStyle/>
          <a:p>
            <a:r>
              <a:rPr lang="it-IT" altLang="it-IT" b="1" dirty="0" err="1" smtClean="0">
                <a:solidFill>
                  <a:srgbClr val="FFFF00"/>
                </a:solidFill>
              </a:rPr>
              <a:t>Strategies</a:t>
            </a:r>
            <a:r>
              <a:rPr lang="it-IT" altLang="it-IT" b="1" dirty="0" smtClean="0">
                <a:solidFill>
                  <a:srgbClr val="FFFF00"/>
                </a:solidFill>
              </a:rPr>
              <a:t> for </a:t>
            </a:r>
            <a:r>
              <a:rPr lang="it-IT" altLang="it-IT" b="1" dirty="0" err="1" smtClean="0">
                <a:solidFill>
                  <a:srgbClr val="FFFF00"/>
                </a:solidFill>
              </a:rPr>
              <a:t>cardiovascular</a:t>
            </a:r>
            <a:r>
              <a:rPr lang="it-IT" altLang="it-IT" b="1" dirty="0" smtClean="0">
                <a:solidFill>
                  <a:srgbClr val="FFFF00"/>
                </a:solidFill>
              </a:rPr>
              <a:t> </a:t>
            </a:r>
            <a:r>
              <a:rPr lang="it-IT" altLang="it-IT" b="1" dirty="0" err="1" smtClean="0">
                <a:solidFill>
                  <a:srgbClr val="FFFF00"/>
                </a:solidFill>
              </a:rPr>
              <a:t>disease</a:t>
            </a:r>
            <a:r>
              <a:rPr lang="it-IT" altLang="it-IT" b="1" dirty="0" smtClean="0">
                <a:solidFill>
                  <a:srgbClr val="FFFF00"/>
                </a:solidFill>
              </a:rPr>
              <a:t> </a:t>
            </a:r>
            <a:r>
              <a:rPr lang="it-IT" altLang="it-IT" b="1" dirty="0" err="1" smtClean="0">
                <a:solidFill>
                  <a:srgbClr val="FFFF00"/>
                </a:solidFill>
              </a:rPr>
              <a:t>prevention</a:t>
            </a:r>
            <a:r>
              <a:rPr lang="it-IT" altLang="it-IT" b="1" dirty="0" smtClean="0">
                <a:solidFill>
                  <a:srgbClr val="FFFF00"/>
                </a:solidFill>
              </a:rPr>
              <a:t> are </a:t>
            </a:r>
            <a:r>
              <a:rPr lang="it-IT" altLang="it-IT" b="1" dirty="0" err="1" smtClean="0">
                <a:solidFill>
                  <a:srgbClr val="FFFF00"/>
                </a:solidFill>
              </a:rPr>
              <a:t>based</a:t>
            </a:r>
            <a:r>
              <a:rPr lang="it-IT" altLang="it-IT" b="1" dirty="0" smtClean="0">
                <a:solidFill>
                  <a:srgbClr val="FFFF00"/>
                </a:solidFill>
              </a:rPr>
              <a:t> on the </a:t>
            </a:r>
            <a:r>
              <a:rPr lang="it-IT" altLang="it-IT" b="1" dirty="0" err="1" smtClean="0">
                <a:solidFill>
                  <a:srgbClr val="FFFF00"/>
                </a:solidFill>
              </a:rPr>
              <a:t>evaluation</a:t>
            </a:r>
            <a:r>
              <a:rPr lang="it-IT" altLang="it-IT" b="1" dirty="0" smtClean="0">
                <a:solidFill>
                  <a:srgbClr val="FFFF00"/>
                </a:solidFill>
              </a:rPr>
              <a:t> of </a:t>
            </a:r>
            <a:r>
              <a:rPr lang="it-IT" altLang="it-IT" b="1" dirty="0" smtClean="0">
                <a:solidFill>
                  <a:srgbClr val="FFC000"/>
                </a:solidFill>
              </a:rPr>
              <a:t>CVD global </a:t>
            </a:r>
            <a:r>
              <a:rPr lang="it-IT" altLang="it-IT" b="1" dirty="0" err="1" smtClean="0">
                <a:solidFill>
                  <a:srgbClr val="FFC000"/>
                </a:solidFill>
              </a:rPr>
              <a:t>risk</a:t>
            </a:r>
            <a:r>
              <a:rPr lang="it-IT" altLang="it-IT" b="1" dirty="0" smtClean="0">
                <a:solidFill>
                  <a:srgbClr val="FFC000"/>
                </a:solidFill>
              </a:rPr>
              <a:t> </a:t>
            </a:r>
            <a:r>
              <a:rPr lang="it-IT" altLang="it-IT" b="1" dirty="0" err="1" smtClean="0">
                <a:solidFill>
                  <a:srgbClr val="FFFF00"/>
                </a:solidFill>
              </a:rPr>
              <a:t>rather</a:t>
            </a:r>
            <a:r>
              <a:rPr lang="it-IT" altLang="it-IT" b="1" dirty="0" smtClean="0">
                <a:solidFill>
                  <a:srgbClr val="FFFF00"/>
                </a:solidFill>
              </a:rPr>
              <a:t> </a:t>
            </a:r>
            <a:r>
              <a:rPr lang="it-IT" altLang="it-IT" b="1" dirty="0" err="1" smtClean="0">
                <a:solidFill>
                  <a:srgbClr val="FFFF00"/>
                </a:solidFill>
              </a:rPr>
              <a:t>than</a:t>
            </a:r>
            <a:r>
              <a:rPr lang="it-IT" altLang="it-IT" b="1" dirty="0" smtClean="0">
                <a:solidFill>
                  <a:srgbClr val="FFFF00"/>
                </a:solidFill>
              </a:rPr>
              <a:t> on the </a:t>
            </a:r>
            <a:r>
              <a:rPr lang="it-IT" altLang="it-IT" b="1" dirty="0" err="1" smtClean="0">
                <a:solidFill>
                  <a:srgbClr val="FFFF00"/>
                </a:solidFill>
              </a:rPr>
              <a:t>level</a:t>
            </a:r>
            <a:r>
              <a:rPr lang="it-IT" altLang="it-IT" b="1" dirty="0" smtClean="0">
                <a:solidFill>
                  <a:srgbClr val="FFFF00"/>
                </a:solidFill>
              </a:rPr>
              <a:t> of </a:t>
            </a:r>
            <a:r>
              <a:rPr lang="it-IT" altLang="it-IT" b="1" dirty="0" err="1" smtClean="0">
                <a:solidFill>
                  <a:srgbClr val="FFFF00"/>
                </a:solidFill>
              </a:rPr>
              <a:t>individual</a:t>
            </a:r>
            <a:r>
              <a:rPr lang="it-IT" altLang="it-IT" b="1" dirty="0" smtClean="0">
                <a:solidFill>
                  <a:srgbClr val="FFFF00"/>
                </a:solidFill>
              </a:rPr>
              <a:t> </a:t>
            </a:r>
            <a:r>
              <a:rPr lang="it-IT" altLang="it-IT" b="1" dirty="0" err="1" smtClean="0">
                <a:solidFill>
                  <a:srgbClr val="FFFF00"/>
                </a:solidFill>
              </a:rPr>
              <a:t>risk</a:t>
            </a:r>
            <a:r>
              <a:rPr lang="it-IT" altLang="it-IT" b="1" dirty="0" smtClean="0">
                <a:solidFill>
                  <a:srgbClr val="FFFF00"/>
                </a:solidFill>
              </a:rPr>
              <a:t> </a:t>
            </a:r>
            <a:r>
              <a:rPr lang="it-IT" altLang="it-IT" b="1" dirty="0" err="1" smtClean="0">
                <a:solidFill>
                  <a:srgbClr val="FFFF00"/>
                </a:solidFill>
              </a:rPr>
              <a:t>factors</a:t>
            </a:r>
            <a:r>
              <a:rPr lang="it-IT" altLang="it-IT" b="1" dirty="0" smtClean="0">
                <a:solidFill>
                  <a:srgbClr val="FFFF00"/>
                </a:solidFill>
              </a:rPr>
              <a:t>  </a:t>
            </a:r>
            <a:endParaRPr lang="it-IT" altLang="it-IT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259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magine 2">
            <a:extLst>
              <a:ext uri="{FF2B5EF4-FFF2-40B4-BE49-F238E27FC236}">
                <a16:creationId xmlns="" xmlns:a16="http://schemas.microsoft.com/office/drawing/2014/main" id="{AA136FED-1FAB-4B72-BDB0-372AE9848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990" y="549381"/>
            <a:ext cx="7575385" cy="567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magin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44" y="6296371"/>
            <a:ext cx="1266451" cy="42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073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655064" y="2046225"/>
            <a:ext cx="0" cy="3323335"/>
          </a:xfrm>
          <a:custGeom>
            <a:avLst/>
            <a:gdLst/>
            <a:ahLst/>
            <a:cxnLst/>
            <a:rect l="l" t="t" r="r" b="b"/>
            <a:pathLst>
              <a:path h="2492501">
                <a:moveTo>
                  <a:pt x="0" y="0"/>
                </a:moveTo>
                <a:lnTo>
                  <a:pt x="0" y="249250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83945" y="5297423"/>
            <a:ext cx="7878063" cy="0"/>
          </a:xfrm>
          <a:custGeom>
            <a:avLst/>
            <a:gdLst/>
            <a:ahLst/>
            <a:cxnLst/>
            <a:rect l="l" t="t" r="r" b="b"/>
            <a:pathLst>
              <a:path w="5908547">
                <a:moveTo>
                  <a:pt x="0" y="0"/>
                </a:moveTo>
                <a:lnTo>
                  <a:pt x="5908547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83944" y="4833112"/>
            <a:ext cx="7112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6" name="object 6"/>
          <p:cNvSpPr/>
          <p:nvPr/>
        </p:nvSpPr>
        <p:spPr>
          <a:xfrm>
            <a:off x="1583944" y="4368800"/>
            <a:ext cx="7112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83944" y="3904488"/>
            <a:ext cx="7112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83944" y="3440176"/>
            <a:ext cx="7112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9" name="object 9"/>
          <p:cNvSpPr/>
          <p:nvPr/>
        </p:nvSpPr>
        <p:spPr>
          <a:xfrm>
            <a:off x="1583944" y="2974847"/>
            <a:ext cx="7112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83944" y="2510535"/>
            <a:ext cx="7112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83944" y="2046223"/>
            <a:ext cx="71120" cy="0"/>
          </a:xfrm>
          <a:custGeom>
            <a:avLst/>
            <a:gdLst/>
            <a:ahLst/>
            <a:cxnLst/>
            <a:rect l="l" t="t" r="r" b="b"/>
            <a:pathLst>
              <a:path w="53340">
                <a:moveTo>
                  <a:pt x="0" y="0"/>
                </a:moveTo>
                <a:lnTo>
                  <a:pt x="5334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05303" y="5297423"/>
            <a:ext cx="0" cy="72136"/>
          </a:xfrm>
          <a:custGeom>
            <a:avLst/>
            <a:gdLst/>
            <a:ahLst/>
            <a:cxnLst/>
            <a:rect l="l" t="t" r="r" b="b"/>
            <a:pathLst>
              <a:path h="54101">
                <a:moveTo>
                  <a:pt x="0" y="0"/>
                </a:moveTo>
                <a:lnTo>
                  <a:pt x="0" y="5410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956560" y="5297423"/>
            <a:ext cx="0" cy="72136"/>
          </a:xfrm>
          <a:custGeom>
            <a:avLst/>
            <a:gdLst/>
            <a:ahLst/>
            <a:cxnLst/>
            <a:rect l="l" t="t" r="r" b="b"/>
            <a:pathLst>
              <a:path h="54101">
                <a:moveTo>
                  <a:pt x="0" y="0"/>
                </a:moveTo>
                <a:lnTo>
                  <a:pt x="0" y="5410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606800" y="5297423"/>
            <a:ext cx="0" cy="72136"/>
          </a:xfrm>
          <a:custGeom>
            <a:avLst/>
            <a:gdLst/>
            <a:ahLst/>
            <a:cxnLst/>
            <a:rect l="l" t="t" r="r" b="b"/>
            <a:pathLst>
              <a:path h="54101">
                <a:moveTo>
                  <a:pt x="0" y="0"/>
                </a:moveTo>
                <a:lnTo>
                  <a:pt x="0" y="5410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258056" y="5297423"/>
            <a:ext cx="0" cy="72136"/>
          </a:xfrm>
          <a:custGeom>
            <a:avLst/>
            <a:gdLst/>
            <a:ahLst/>
            <a:cxnLst/>
            <a:rect l="l" t="t" r="r" b="b"/>
            <a:pathLst>
              <a:path h="54101">
                <a:moveTo>
                  <a:pt x="0" y="0"/>
                </a:moveTo>
                <a:lnTo>
                  <a:pt x="0" y="5410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908295" y="5297423"/>
            <a:ext cx="0" cy="72136"/>
          </a:xfrm>
          <a:custGeom>
            <a:avLst/>
            <a:gdLst/>
            <a:ahLst/>
            <a:cxnLst/>
            <a:rect l="l" t="t" r="r" b="b"/>
            <a:pathLst>
              <a:path h="54101">
                <a:moveTo>
                  <a:pt x="0" y="0"/>
                </a:moveTo>
                <a:lnTo>
                  <a:pt x="0" y="5410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558536" y="5297423"/>
            <a:ext cx="0" cy="72136"/>
          </a:xfrm>
          <a:custGeom>
            <a:avLst/>
            <a:gdLst/>
            <a:ahLst/>
            <a:cxnLst/>
            <a:rect l="l" t="t" r="r" b="b"/>
            <a:pathLst>
              <a:path h="54101">
                <a:moveTo>
                  <a:pt x="0" y="0"/>
                </a:moveTo>
                <a:lnTo>
                  <a:pt x="0" y="5410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209792" y="5297423"/>
            <a:ext cx="0" cy="72136"/>
          </a:xfrm>
          <a:custGeom>
            <a:avLst/>
            <a:gdLst/>
            <a:ahLst/>
            <a:cxnLst/>
            <a:rect l="l" t="t" r="r" b="b"/>
            <a:pathLst>
              <a:path h="54101">
                <a:moveTo>
                  <a:pt x="0" y="0"/>
                </a:moveTo>
                <a:lnTo>
                  <a:pt x="0" y="5410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6860031" y="5297423"/>
            <a:ext cx="0" cy="72136"/>
          </a:xfrm>
          <a:custGeom>
            <a:avLst/>
            <a:gdLst/>
            <a:ahLst/>
            <a:cxnLst/>
            <a:rect l="l" t="t" r="r" b="b"/>
            <a:pathLst>
              <a:path h="54101">
                <a:moveTo>
                  <a:pt x="0" y="0"/>
                </a:moveTo>
                <a:lnTo>
                  <a:pt x="0" y="5410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7510271" y="5297423"/>
            <a:ext cx="0" cy="72136"/>
          </a:xfrm>
          <a:custGeom>
            <a:avLst/>
            <a:gdLst/>
            <a:ahLst/>
            <a:cxnLst/>
            <a:rect l="l" t="t" r="r" b="b"/>
            <a:pathLst>
              <a:path h="54101">
                <a:moveTo>
                  <a:pt x="0" y="0"/>
                </a:moveTo>
                <a:lnTo>
                  <a:pt x="0" y="5410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161528" y="5297423"/>
            <a:ext cx="0" cy="72136"/>
          </a:xfrm>
          <a:custGeom>
            <a:avLst/>
            <a:gdLst/>
            <a:ahLst/>
            <a:cxnLst/>
            <a:rect l="l" t="t" r="r" b="b"/>
            <a:pathLst>
              <a:path h="54101">
                <a:moveTo>
                  <a:pt x="0" y="0"/>
                </a:moveTo>
                <a:lnTo>
                  <a:pt x="0" y="5410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811768" y="5297423"/>
            <a:ext cx="0" cy="72136"/>
          </a:xfrm>
          <a:custGeom>
            <a:avLst/>
            <a:gdLst/>
            <a:ahLst/>
            <a:cxnLst/>
            <a:rect l="l" t="t" r="r" b="b"/>
            <a:pathLst>
              <a:path h="54101">
                <a:moveTo>
                  <a:pt x="0" y="0"/>
                </a:moveTo>
                <a:lnTo>
                  <a:pt x="0" y="5410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9462008" y="5297423"/>
            <a:ext cx="0" cy="72136"/>
          </a:xfrm>
          <a:custGeom>
            <a:avLst/>
            <a:gdLst/>
            <a:ahLst/>
            <a:cxnLst/>
            <a:rect l="l" t="t" r="r" b="b"/>
            <a:pathLst>
              <a:path h="54101">
                <a:moveTo>
                  <a:pt x="0" y="0"/>
                </a:moveTo>
                <a:lnTo>
                  <a:pt x="0" y="54101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655571" y="2157477"/>
            <a:ext cx="7806944" cy="350519"/>
          </a:xfrm>
          <a:custGeom>
            <a:avLst/>
            <a:gdLst/>
            <a:ahLst/>
            <a:cxnLst/>
            <a:rect l="l" t="t" r="r" b="b"/>
            <a:pathLst>
              <a:path w="5855208" h="262889">
                <a:moveTo>
                  <a:pt x="0" y="214122"/>
                </a:moveTo>
                <a:lnTo>
                  <a:pt x="121920" y="262890"/>
                </a:lnTo>
                <a:lnTo>
                  <a:pt x="243840" y="225552"/>
                </a:lnTo>
                <a:lnTo>
                  <a:pt x="487680" y="188214"/>
                </a:lnTo>
                <a:lnTo>
                  <a:pt x="975360" y="153162"/>
                </a:lnTo>
                <a:lnTo>
                  <a:pt x="1463802" y="116586"/>
                </a:lnTo>
                <a:lnTo>
                  <a:pt x="1951482" y="102108"/>
                </a:lnTo>
                <a:lnTo>
                  <a:pt x="2439162" y="97536"/>
                </a:lnTo>
                <a:lnTo>
                  <a:pt x="2927604" y="67818"/>
                </a:lnTo>
                <a:lnTo>
                  <a:pt x="3659124" y="55626"/>
                </a:lnTo>
                <a:lnTo>
                  <a:pt x="4391406" y="19050"/>
                </a:lnTo>
                <a:lnTo>
                  <a:pt x="5122926" y="23622"/>
                </a:lnTo>
                <a:lnTo>
                  <a:pt x="5855208" y="0"/>
                </a:lnTo>
              </a:path>
            </a:pathLst>
          </a:custGeom>
          <a:ln w="25146">
            <a:solidFill>
              <a:srgbClr val="4682B4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597922" y="2384134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4682B4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760482" y="2449158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4682B4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923042" y="2399374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4682B4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248162" y="2349590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4682B4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898402" y="2302854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4682B4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549658" y="2254086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4682B4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199898" y="2234782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4682B4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850138" y="2228686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4682B4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501394" y="2189062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4682B4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476754" y="2172806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4682B4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453130" y="2124038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4682B4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428490" y="2130134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4682B4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404867" y="2098638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4682B4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655571" y="2433827"/>
            <a:ext cx="7806944" cy="1699768"/>
          </a:xfrm>
          <a:custGeom>
            <a:avLst/>
            <a:gdLst/>
            <a:ahLst/>
            <a:cxnLst/>
            <a:rect l="l" t="t" r="r" b="b"/>
            <a:pathLst>
              <a:path w="5855208" h="1274826">
                <a:moveTo>
                  <a:pt x="0" y="0"/>
                </a:moveTo>
                <a:lnTo>
                  <a:pt x="121920" y="1170432"/>
                </a:lnTo>
                <a:lnTo>
                  <a:pt x="243840" y="1204722"/>
                </a:lnTo>
                <a:lnTo>
                  <a:pt x="487680" y="1274826"/>
                </a:lnTo>
                <a:lnTo>
                  <a:pt x="975360" y="1202436"/>
                </a:lnTo>
                <a:lnTo>
                  <a:pt x="1463802" y="1165098"/>
                </a:lnTo>
                <a:lnTo>
                  <a:pt x="1951482" y="1126236"/>
                </a:lnTo>
                <a:lnTo>
                  <a:pt x="2439162" y="1086612"/>
                </a:lnTo>
                <a:lnTo>
                  <a:pt x="2927604" y="1072896"/>
                </a:lnTo>
                <a:lnTo>
                  <a:pt x="3659124" y="1033272"/>
                </a:lnTo>
                <a:lnTo>
                  <a:pt x="4391406" y="986790"/>
                </a:lnTo>
                <a:lnTo>
                  <a:pt x="5122926" y="933450"/>
                </a:lnTo>
                <a:lnTo>
                  <a:pt x="5855208" y="909828"/>
                </a:lnTo>
              </a:path>
            </a:pathLst>
          </a:custGeom>
          <a:ln w="25146">
            <a:solidFill>
              <a:srgbClr val="B22222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597922" y="2374990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B22222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760482" y="3935566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B22222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923042" y="3981286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B22222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248162" y="4074758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B22222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2898402" y="3978238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B22222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549658" y="3928454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B22222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199898" y="3876638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B22222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850138" y="3823806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B22222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501394" y="3805518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B22222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476754" y="3752686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B22222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7453130" y="3690710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B22222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8428490" y="3619590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B22222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9404867" y="3588094"/>
            <a:ext cx="117085" cy="114940"/>
          </a:xfrm>
          <a:custGeom>
            <a:avLst/>
            <a:gdLst/>
            <a:ahLst/>
            <a:cxnLst/>
            <a:rect l="l" t="t" r="r" b="b"/>
            <a:pathLst>
              <a:path w="87814" h="86205">
                <a:moveTo>
                  <a:pt x="34858" y="0"/>
                </a:moveTo>
                <a:lnTo>
                  <a:pt x="1193" y="37210"/>
                </a:lnTo>
                <a:lnTo>
                  <a:pt x="0" y="54474"/>
                </a:lnTo>
                <a:lnTo>
                  <a:pt x="4734" y="65403"/>
                </a:lnTo>
                <a:lnTo>
                  <a:pt x="12843" y="74554"/>
                </a:lnTo>
                <a:lnTo>
                  <a:pt x="24277" y="81414"/>
                </a:lnTo>
                <a:lnTo>
                  <a:pt x="38992" y="85469"/>
                </a:lnTo>
                <a:lnTo>
                  <a:pt x="56942" y="86205"/>
                </a:lnTo>
                <a:lnTo>
                  <a:pt x="69324" y="79928"/>
                </a:lnTo>
                <a:lnTo>
                  <a:pt x="79096" y="70263"/>
                </a:lnTo>
                <a:lnTo>
                  <a:pt x="85510" y="57962"/>
                </a:lnTo>
                <a:lnTo>
                  <a:pt x="87814" y="43774"/>
                </a:lnTo>
                <a:lnTo>
                  <a:pt x="87340" y="37287"/>
                </a:lnTo>
                <a:lnTo>
                  <a:pt x="51548" y="1529"/>
                </a:lnTo>
                <a:lnTo>
                  <a:pt x="34858" y="0"/>
                </a:lnTo>
                <a:close/>
              </a:path>
            </a:pathLst>
          </a:custGeom>
          <a:solidFill>
            <a:srgbClr val="B22222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2058064" y="4253612"/>
            <a:ext cx="496147" cy="2997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defTabSz="1219170"/>
            <a:r>
              <a:rPr sz="1867" spc="-13" dirty="0">
                <a:solidFill>
                  <a:prstClr val="black"/>
                </a:solidFill>
                <a:latin typeface="Arial"/>
                <a:cs typeface="Arial"/>
              </a:rPr>
              <a:t>37.6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359357" y="4108024"/>
            <a:ext cx="496147" cy="2997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defTabSz="1219170"/>
            <a:r>
              <a:rPr sz="1867" spc="-13" dirty="0">
                <a:solidFill>
                  <a:prstClr val="black"/>
                </a:solidFill>
                <a:latin typeface="Arial"/>
                <a:cs typeface="Arial"/>
              </a:rPr>
              <a:t>42.3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214824" y="3767373"/>
            <a:ext cx="496147" cy="2997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defTabSz="1219170"/>
            <a:r>
              <a:rPr sz="1867" spc="-13" dirty="0">
                <a:solidFill>
                  <a:prstClr val="black"/>
                </a:solidFill>
                <a:latin typeface="Arial"/>
                <a:cs typeface="Arial"/>
              </a:rPr>
              <a:t>53.3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2183218" y="2509322"/>
            <a:ext cx="239996" cy="1503561"/>
          </a:xfrm>
          <a:custGeom>
            <a:avLst/>
            <a:gdLst/>
            <a:ahLst/>
            <a:cxnLst/>
            <a:rect l="l" t="t" r="r" b="b"/>
            <a:pathLst>
              <a:path w="179997" h="1127671">
                <a:moveTo>
                  <a:pt x="179997" y="1037678"/>
                </a:moveTo>
                <a:lnTo>
                  <a:pt x="0" y="1037678"/>
                </a:lnTo>
                <a:lnTo>
                  <a:pt x="89992" y="1127671"/>
                </a:lnTo>
                <a:lnTo>
                  <a:pt x="179997" y="1037678"/>
                </a:lnTo>
                <a:close/>
              </a:path>
              <a:path w="179997" h="1127671">
                <a:moveTo>
                  <a:pt x="135001" y="0"/>
                </a:moveTo>
                <a:lnTo>
                  <a:pt x="44996" y="0"/>
                </a:lnTo>
                <a:lnTo>
                  <a:pt x="44996" y="1037678"/>
                </a:lnTo>
                <a:lnTo>
                  <a:pt x="135001" y="1037678"/>
                </a:lnTo>
                <a:lnTo>
                  <a:pt x="135001" y="0"/>
                </a:lnTo>
                <a:close/>
              </a:path>
            </a:pathLst>
          </a:custGeom>
          <a:solidFill>
            <a:srgbClr val="B22222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2183218" y="2509322"/>
            <a:ext cx="239996" cy="1503561"/>
          </a:xfrm>
          <a:custGeom>
            <a:avLst/>
            <a:gdLst/>
            <a:ahLst/>
            <a:cxnLst/>
            <a:rect l="l" t="t" r="r" b="b"/>
            <a:pathLst>
              <a:path w="179997" h="1127671">
                <a:moveTo>
                  <a:pt x="0" y="1037678"/>
                </a:moveTo>
                <a:lnTo>
                  <a:pt x="44996" y="1037678"/>
                </a:lnTo>
                <a:lnTo>
                  <a:pt x="44996" y="0"/>
                </a:lnTo>
                <a:lnTo>
                  <a:pt x="135001" y="0"/>
                </a:lnTo>
                <a:lnTo>
                  <a:pt x="135001" y="1037678"/>
                </a:lnTo>
                <a:lnTo>
                  <a:pt x="179997" y="1037678"/>
                </a:lnTo>
                <a:lnTo>
                  <a:pt x="89992" y="1127671"/>
                </a:lnTo>
                <a:lnTo>
                  <a:pt x="0" y="1037678"/>
                </a:lnTo>
                <a:close/>
              </a:path>
            </a:pathLst>
          </a:custGeom>
          <a:ln w="34925">
            <a:solidFill>
              <a:srgbClr val="B22222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487151" y="2413603"/>
            <a:ext cx="239996" cy="1458891"/>
          </a:xfrm>
          <a:custGeom>
            <a:avLst/>
            <a:gdLst/>
            <a:ahLst/>
            <a:cxnLst/>
            <a:rect l="l" t="t" r="r" b="b"/>
            <a:pathLst>
              <a:path w="179997" h="1094168">
                <a:moveTo>
                  <a:pt x="179997" y="1004176"/>
                </a:moveTo>
                <a:lnTo>
                  <a:pt x="0" y="1004176"/>
                </a:lnTo>
                <a:lnTo>
                  <a:pt x="89992" y="1094168"/>
                </a:lnTo>
                <a:lnTo>
                  <a:pt x="179997" y="1004176"/>
                </a:lnTo>
                <a:close/>
              </a:path>
              <a:path w="179997" h="1094168">
                <a:moveTo>
                  <a:pt x="135001" y="0"/>
                </a:moveTo>
                <a:lnTo>
                  <a:pt x="44996" y="0"/>
                </a:lnTo>
                <a:lnTo>
                  <a:pt x="44996" y="1004176"/>
                </a:lnTo>
                <a:lnTo>
                  <a:pt x="135001" y="1004176"/>
                </a:lnTo>
                <a:lnTo>
                  <a:pt x="135001" y="0"/>
                </a:lnTo>
                <a:close/>
              </a:path>
            </a:pathLst>
          </a:custGeom>
          <a:solidFill>
            <a:srgbClr val="B22222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3487151" y="2413603"/>
            <a:ext cx="239996" cy="1458891"/>
          </a:xfrm>
          <a:custGeom>
            <a:avLst/>
            <a:gdLst/>
            <a:ahLst/>
            <a:cxnLst/>
            <a:rect l="l" t="t" r="r" b="b"/>
            <a:pathLst>
              <a:path w="179997" h="1094168">
                <a:moveTo>
                  <a:pt x="0" y="1004176"/>
                </a:moveTo>
                <a:lnTo>
                  <a:pt x="44996" y="1004176"/>
                </a:lnTo>
                <a:lnTo>
                  <a:pt x="44996" y="0"/>
                </a:lnTo>
                <a:lnTo>
                  <a:pt x="135001" y="0"/>
                </a:lnTo>
                <a:lnTo>
                  <a:pt x="135001" y="1004176"/>
                </a:lnTo>
                <a:lnTo>
                  <a:pt x="179997" y="1004176"/>
                </a:lnTo>
                <a:lnTo>
                  <a:pt x="89992" y="1094168"/>
                </a:lnTo>
                <a:lnTo>
                  <a:pt x="0" y="1004176"/>
                </a:lnTo>
                <a:close/>
              </a:path>
            </a:pathLst>
          </a:custGeom>
          <a:ln w="34925">
            <a:solidFill>
              <a:srgbClr val="B22222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9353014" y="2276608"/>
            <a:ext cx="239996" cy="1243193"/>
          </a:xfrm>
          <a:custGeom>
            <a:avLst/>
            <a:gdLst/>
            <a:ahLst/>
            <a:cxnLst/>
            <a:rect l="l" t="t" r="r" b="b"/>
            <a:pathLst>
              <a:path w="179997" h="932395">
                <a:moveTo>
                  <a:pt x="179997" y="842403"/>
                </a:moveTo>
                <a:lnTo>
                  <a:pt x="0" y="842403"/>
                </a:lnTo>
                <a:lnTo>
                  <a:pt x="89992" y="932395"/>
                </a:lnTo>
                <a:lnTo>
                  <a:pt x="179997" y="842403"/>
                </a:lnTo>
                <a:close/>
              </a:path>
              <a:path w="179997" h="932395">
                <a:moveTo>
                  <a:pt x="135001" y="0"/>
                </a:moveTo>
                <a:lnTo>
                  <a:pt x="44996" y="0"/>
                </a:lnTo>
                <a:lnTo>
                  <a:pt x="44996" y="842403"/>
                </a:lnTo>
                <a:lnTo>
                  <a:pt x="135001" y="842403"/>
                </a:lnTo>
                <a:lnTo>
                  <a:pt x="135001" y="0"/>
                </a:lnTo>
                <a:close/>
              </a:path>
            </a:pathLst>
          </a:custGeom>
          <a:solidFill>
            <a:srgbClr val="B22222"/>
          </a:solidFill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9353014" y="2276608"/>
            <a:ext cx="239996" cy="1243193"/>
          </a:xfrm>
          <a:custGeom>
            <a:avLst/>
            <a:gdLst/>
            <a:ahLst/>
            <a:cxnLst/>
            <a:rect l="l" t="t" r="r" b="b"/>
            <a:pathLst>
              <a:path w="179997" h="932395">
                <a:moveTo>
                  <a:pt x="0" y="842403"/>
                </a:moveTo>
                <a:lnTo>
                  <a:pt x="44996" y="842403"/>
                </a:lnTo>
                <a:lnTo>
                  <a:pt x="44996" y="0"/>
                </a:lnTo>
                <a:lnTo>
                  <a:pt x="135001" y="0"/>
                </a:lnTo>
                <a:lnTo>
                  <a:pt x="135001" y="842403"/>
                </a:lnTo>
                <a:lnTo>
                  <a:pt x="179997" y="842403"/>
                </a:lnTo>
                <a:lnTo>
                  <a:pt x="89992" y="932395"/>
                </a:lnTo>
                <a:lnTo>
                  <a:pt x="0" y="842403"/>
                </a:lnTo>
                <a:close/>
              </a:path>
            </a:pathLst>
          </a:custGeom>
          <a:ln w="34925">
            <a:solidFill>
              <a:srgbClr val="B22222"/>
            </a:solidFill>
          </a:ln>
        </p:spPr>
        <p:txBody>
          <a:bodyPr wrap="square" lIns="0" tIns="0" rIns="0" bIns="0" rtlCol="0">
            <a:noAutofit/>
          </a:bodyPr>
          <a:lstStyle/>
          <a:p>
            <a:pPr defTabSz="1219170"/>
            <a:endParaRPr sz="2400">
              <a:solidFill>
                <a:prstClr val="black"/>
              </a:solidFill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023975" y="2037838"/>
            <a:ext cx="1200573" cy="11387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defTabSz="1219170"/>
            <a:r>
              <a:rPr sz="1867" spc="-13" dirty="0">
                <a:solidFill>
                  <a:prstClr val="black"/>
                </a:solidFill>
                <a:latin typeface="Arial"/>
                <a:cs typeface="Arial"/>
              </a:rPr>
              <a:t>93.3</a:t>
            </a:r>
            <a:endParaRPr sz="1867" dirty="0">
              <a:solidFill>
                <a:prstClr val="black"/>
              </a:solidFill>
              <a:latin typeface="Arial"/>
              <a:cs typeface="Arial"/>
            </a:endParaRPr>
          </a:p>
          <a:p>
            <a:pPr defTabSz="1219170">
              <a:lnSpc>
                <a:spcPts val="1333"/>
              </a:lnSpc>
              <a:spcBef>
                <a:spcPts val="43"/>
              </a:spcBef>
            </a:pPr>
            <a:endParaRPr sz="1333" dirty="0">
              <a:solidFill>
                <a:prstClr val="black"/>
              </a:solidFill>
            </a:endParaRPr>
          </a:p>
          <a:p>
            <a:pPr marL="456342" defTabSz="1219170"/>
            <a:r>
              <a:rPr sz="2133" dirty="0">
                <a:solidFill>
                  <a:prstClr val="black"/>
                </a:solidFill>
                <a:latin typeface="Arial"/>
                <a:cs typeface="Arial"/>
              </a:rPr>
              <a:t>∆</a:t>
            </a:r>
            <a:r>
              <a:rPr sz="2133" spc="-1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33" b="1" spc="-7" dirty="0">
                <a:solidFill>
                  <a:prstClr val="black"/>
                </a:solidFill>
                <a:cs typeface="Calibri"/>
              </a:rPr>
              <a:t>55.7</a:t>
            </a:r>
            <a:endParaRPr sz="2133" dirty="0">
              <a:solidFill>
                <a:prstClr val="black"/>
              </a:solidFill>
              <a:cs typeface="Calibri"/>
            </a:endParaRPr>
          </a:p>
          <a:p>
            <a:pPr marL="456342" defTabSz="1219170">
              <a:lnSpc>
                <a:spcPts val="2547"/>
              </a:lnSpc>
            </a:pPr>
            <a:r>
              <a:rPr sz="2133" spc="-7" dirty="0">
                <a:solidFill>
                  <a:prstClr val="black"/>
                </a:solidFill>
                <a:cs typeface="Calibri"/>
              </a:rPr>
              <a:t>m</a:t>
            </a:r>
            <a:r>
              <a:rPr sz="2133" dirty="0">
                <a:solidFill>
                  <a:prstClr val="black"/>
                </a:solidFill>
                <a:cs typeface="Calibri"/>
              </a:rPr>
              <a:t>g/</a:t>
            </a:r>
            <a:r>
              <a:rPr sz="2133" spc="-7" dirty="0">
                <a:solidFill>
                  <a:prstClr val="black"/>
                </a:solidFill>
                <a:cs typeface="Calibri"/>
              </a:rPr>
              <a:t>dL</a:t>
            </a:r>
            <a:endParaRPr sz="2133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04986" y="6534038"/>
            <a:ext cx="6151033" cy="2709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defTabSz="1219170"/>
            <a:r>
              <a:rPr sz="1600" spc="-13" dirty="0">
                <a:solidFill>
                  <a:prstClr val="black"/>
                </a:solidFill>
                <a:cs typeface="Calibri"/>
              </a:rPr>
              <a:t>App</a:t>
            </a:r>
            <a:r>
              <a:rPr sz="1600" spc="-27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40" dirty="0">
                <a:solidFill>
                  <a:prstClr val="black"/>
                </a:solidFill>
                <a:cs typeface="Calibri"/>
              </a:rPr>
              <a:t>o</a:t>
            </a:r>
            <a:r>
              <a:rPr sz="1600" dirty="0">
                <a:solidFill>
                  <a:prstClr val="black"/>
                </a:solidFill>
                <a:cs typeface="Calibri"/>
              </a:rPr>
              <a:t>xi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m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27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ely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 75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%</a:t>
            </a:r>
            <a:r>
              <a:rPr sz="1600" spc="27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o</a:t>
            </a:r>
            <a:r>
              <a:rPr sz="1600" dirty="0">
                <a:solidFill>
                  <a:prstClr val="black"/>
                </a:solidFill>
                <a:cs typeface="Calibri"/>
              </a:rPr>
              <a:t>f</a:t>
            </a:r>
            <a:r>
              <a:rPr sz="1600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m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n</a:t>
            </a:r>
            <a:r>
              <a:rPr sz="1600" dirty="0">
                <a:solidFill>
                  <a:prstClr val="black"/>
                </a:solidFill>
                <a:cs typeface="Calibri"/>
              </a:rPr>
              <a:t>ths 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o</a:t>
            </a:r>
            <a:r>
              <a:rPr sz="1600" dirty="0">
                <a:solidFill>
                  <a:prstClr val="black"/>
                </a:solidFill>
                <a:cs typeface="Calibri"/>
              </a:rPr>
              <a:t>f</a:t>
            </a:r>
            <a:r>
              <a:rPr sz="1600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cti</a:t>
            </a:r>
            <a:r>
              <a:rPr sz="1600" spc="-33" dirty="0">
                <a:solidFill>
                  <a:prstClr val="black"/>
                </a:solidFill>
                <a:cs typeface="Calibri"/>
              </a:rPr>
              <a:t>v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e 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33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tme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n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33" dirty="0">
                <a:solidFill>
                  <a:prstClr val="black"/>
                </a:solidFill>
                <a:cs typeface="Calibri"/>
              </a:rPr>
              <a:t>w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33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7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t 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the 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7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5</a:t>
            </a:r>
            <a:r>
              <a:rPr sz="1600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mg d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os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e</a:t>
            </a:r>
            <a:endParaRPr sz="1600">
              <a:solidFill>
                <a:prstClr val="black"/>
              </a:solidFill>
              <a:cs typeface="Calibri"/>
            </a:endParaRPr>
          </a:p>
        </p:txBody>
      </p:sp>
      <p:sp>
        <p:nvSpPr>
          <p:cNvPr id="76" name="object 7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237794" defTabSz="1219170"/>
            <a:fld id="{81D60167-4931-47E6-BA6A-407CBD079E47}" type="slidenum">
              <a:rPr sz="1600" spc="-13" dirty="0">
                <a:solidFill>
                  <a:prstClr val="black"/>
                </a:solidFill>
                <a:cs typeface="Calibri"/>
              </a:rPr>
              <a:pPr marL="1237794" defTabSz="1219170"/>
              <a:t>31</a:t>
            </a:fld>
            <a:endParaRPr sz="1600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359120" y="1840171"/>
            <a:ext cx="496147" cy="2997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defTabSz="1219170"/>
            <a:r>
              <a:rPr sz="1867" spc="-13" dirty="0">
                <a:solidFill>
                  <a:prstClr val="black"/>
                </a:solidFill>
                <a:latin typeface="Arial"/>
                <a:cs typeface="Arial"/>
              </a:rPr>
              <a:t>96.4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9148541" y="1719202"/>
            <a:ext cx="1231900" cy="10456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defTabSz="1219170"/>
            <a:r>
              <a:rPr sz="1867" spc="-13" dirty="0">
                <a:solidFill>
                  <a:prstClr val="black"/>
                </a:solidFill>
                <a:latin typeface="Arial"/>
                <a:cs typeface="Arial"/>
              </a:rPr>
              <a:t>101.4</a:t>
            </a:r>
            <a:endParaRPr sz="1867" dirty="0">
              <a:solidFill>
                <a:prstClr val="black"/>
              </a:solidFill>
              <a:latin typeface="Arial"/>
              <a:cs typeface="Arial"/>
            </a:endParaRPr>
          </a:p>
          <a:p>
            <a:pPr marL="487668" defTabSz="1219170">
              <a:spcBef>
                <a:spcPts val="640"/>
              </a:spcBef>
            </a:pPr>
            <a:r>
              <a:rPr sz="2133" dirty="0">
                <a:solidFill>
                  <a:prstClr val="black"/>
                </a:solidFill>
                <a:latin typeface="Arial"/>
                <a:cs typeface="Arial"/>
              </a:rPr>
              <a:t>∆</a:t>
            </a:r>
            <a:r>
              <a:rPr sz="2133" spc="-1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33" b="1" spc="-7" dirty="0">
                <a:solidFill>
                  <a:prstClr val="black"/>
                </a:solidFill>
                <a:cs typeface="Calibri"/>
              </a:rPr>
              <a:t>48.1</a:t>
            </a:r>
            <a:endParaRPr sz="2133" dirty="0">
              <a:solidFill>
                <a:prstClr val="black"/>
              </a:solidFill>
              <a:cs typeface="Calibri"/>
            </a:endParaRPr>
          </a:p>
          <a:p>
            <a:pPr marL="487668" defTabSz="1219170">
              <a:lnSpc>
                <a:spcPts val="2547"/>
              </a:lnSpc>
            </a:pPr>
            <a:r>
              <a:rPr sz="2133" spc="-7" dirty="0">
                <a:solidFill>
                  <a:prstClr val="black"/>
                </a:solidFill>
                <a:cs typeface="Calibri"/>
              </a:rPr>
              <a:t>m</a:t>
            </a:r>
            <a:r>
              <a:rPr sz="2133" dirty="0">
                <a:solidFill>
                  <a:prstClr val="black"/>
                </a:solidFill>
                <a:cs typeface="Calibri"/>
              </a:rPr>
              <a:t>g/</a:t>
            </a:r>
            <a:r>
              <a:rPr sz="2133" spc="-7" dirty="0">
                <a:solidFill>
                  <a:prstClr val="black"/>
                </a:solidFill>
                <a:cs typeface="Calibri"/>
              </a:rPr>
              <a:t>dL</a:t>
            </a:r>
            <a:endParaRPr sz="2133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039188" y="1883491"/>
            <a:ext cx="430953" cy="35509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algn="ctr" defTabSz="1219170"/>
            <a:r>
              <a:rPr sz="1867" spc="-13" dirty="0">
                <a:solidFill>
                  <a:prstClr val="black"/>
                </a:solidFill>
                <a:latin typeface="Arial"/>
                <a:cs typeface="Arial"/>
              </a:rPr>
              <a:t>105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  <a:p>
            <a:pPr defTabSz="1219170">
              <a:lnSpc>
                <a:spcPts val="1333"/>
              </a:lnSpc>
              <a:spcBef>
                <a:spcPts val="83"/>
              </a:spcBef>
            </a:pPr>
            <a:endParaRPr sz="1333">
              <a:solidFill>
                <a:prstClr val="black"/>
              </a:solidFill>
            </a:endParaRPr>
          </a:p>
          <a:p>
            <a:pPr marL="131230" algn="ctr" defTabSz="1219170"/>
            <a:r>
              <a:rPr sz="1867" spc="-13" dirty="0">
                <a:solidFill>
                  <a:prstClr val="black"/>
                </a:solidFill>
                <a:latin typeface="Arial"/>
                <a:cs typeface="Arial"/>
              </a:rPr>
              <a:t>90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  <a:p>
            <a:pPr defTabSz="1219170">
              <a:lnSpc>
                <a:spcPts val="1333"/>
              </a:lnSpc>
              <a:spcBef>
                <a:spcPts val="83"/>
              </a:spcBef>
            </a:pPr>
            <a:endParaRPr sz="1333">
              <a:solidFill>
                <a:prstClr val="black"/>
              </a:solidFill>
            </a:endParaRPr>
          </a:p>
          <a:p>
            <a:pPr marL="131230" algn="ctr" defTabSz="1219170"/>
            <a:r>
              <a:rPr sz="1867" spc="-13" dirty="0">
                <a:solidFill>
                  <a:prstClr val="black"/>
                </a:solidFill>
                <a:latin typeface="Arial"/>
                <a:cs typeface="Arial"/>
              </a:rPr>
              <a:t>75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  <a:p>
            <a:pPr defTabSz="1219170">
              <a:lnSpc>
                <a:spcPts val="1333"/>
              </a:lnSpc>
              <a:spcBef>
                <a:spcPts val="83"/>
              </a:spcBef>
            </a:pPr>
            <a:endParaRPr sz="1333">
              <a:solidFill>
                <a:prstClr val="black"/>
              </a:solidFill>
            </a:endParaRPr>
          </a:p>
          <a:p>
            <a:pPr marL="131230" algn="ctr" defTabSz="1219170"/>
            <a:r>
              <a:rPr sz="1867" spc="-13" dirty="0">
                <a:solidFill>
                  <a:prstClr val="black"/>
                </a:solidFill>
                <a:latin typeface="Arial"/>
                <a:cs typeface="Arial"/>
              </a:rPr>
              <a:t>60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  <a:p>
            <a:pPr defTabSz="1219170">
              <a:lnSpc>
                <a:spcPts val="1333"/>
              </a:lnSpc>
              <a:spcBef>
                <a:spcPts val="83"/>
              </a:spcBef>
            </a:pPr>
            <a:endParaRPr sz="1333">
              <a:solidFill>
                <a:prstClr val="black"/>
              </a:solidFill>
            </a:endParaRPr>
          </a:p>
          <a:p>
            <a:pPr marL="131230" algn="ctr" defTabSz="1219170"/>
            <a:r>
              <a:rPr sz="1867" spc="-13" dirty="0">
                <a:solidFill>
                  <a:prstClr val="black"/>
                </a:solidFill>
                <a:latin typeface="Arial"/>
                <a:cs typeface="Arial"/>
              </a:rPr>
              <a:t>45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  <a:p>
            <a:pPr defTabSz="1219170">
              <a:lnSpc>
                <a:spcPts val="1333"/>
              </a:lnSpc>
              <a:spcBef>
                <a:spcPts val="83"/>
              </a:spcBef>
            </a:pPr>
            <a:endParaRPr sz="1333">
              <a:solidFill>
                <a:prstClr val="black"/>
              </a:solidFill>
            </a:endParaRPr>
          </a:p>
          <a:p>
            <a:pPr marL="131230" algn="ctr" defTabSz="1219170"/>
            <a:r>
              <a:rPr sz="1867" spc="-13" dirty="0">
                <a:solidFill>
                  <a:prstClr val="black"/>
                </a:solidFill>
                <a:latin typeface="Arial"/>
                <a:cs typeface="Arial"/>
              </a:rPr>
              <a:t>30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  <a:p>
            <a:pPr defTabSz="1219170">
              <a:lnSpc>
                <a:spcPts val="1333"/>
              </a:lnSpc>
              <a:spcBef>
                <a:spcPts val="83"/>
              </a:spcBef>
            </a:pPr>
            <a:endParaRPr sz="1333">
              <a:solidFill>
                <a:prstClr val="black"/>
              </a:solidFill>
            </a:endParaRPr>
          </a:p>
          <a:p>
            <a:pPr marL="131230" algn="ctr" defTabSz="1219170"/>
            <a:r>
              <a:rPr sz="1867" spc="-13" dirty="0">
                <a:solidFill>
                  <a:prstClr val="black"/>
                </a:solidFill>
                <a:latin typeface="Arial"/>
                <a:cs typeface="Arial"/>
              </a:rPr>
              <a:t>15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  <a:p>
            <a:pPr defTabSz="1219170">
              <a:lnSpc>
                <a:spcPts val="1333"/>
              </a:lnSpc>
              <a:spcBef>
                <a:spcPts val="83"/>
              </a:spcBef>
            </a:pPr>
            <a:endParaRPr sz="1333">
              <a:solidFill>
                <a:prstClr val="black"/>
              </a:solidFill>
            </a:endParaRPr>
          </a:p>
          <a:p>
            <a:pPr marL="262460" algn="ctr" defTabSz="1219170"/>
            <a:r>
              <a:rPr sz="1867" spc="-13" dirty="0">
                <a:solidFill>
                  <a:prstClr val="black"/>
                </a:solidFill>
                <a:latin typeface="Arial"/>
                <a:cs typeface="Arial"/>
              </a:rPr>
              <a:t>0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04986" y="5417131"/>
            <a:ext cx="8205893" cy="1144692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484170" defTabSz="1219170">
              <a:tabLst>
                <a:tab pos="2134393" algn="l"/>
                <a:tab pos="2785464" algn="l"/>
                <a:tab pos="3369649" algn="l"/>
                <a:tab pos="4020719" algn="l"/>
                <a:tab pos="4670943" algn="l"/>
                <a:tab pos="5321167" algn="l"/>
                <a:tab pos="5972237" algn="l"/>
                <a:tab pos="6622461" algn="l"/>
                <a:tab pos="7272685" algn="l"/>
                <a:tab pos="7923755" algn="l"/>
              </a:tabLst>
            </a:pPr>
            <a:r>
              <a:rPr sz="1867" spc="-13" dirty="0">
                <a:solidFill>
                  <a:prstClr val="black"/>
                </a:solidFill>
                <a:latin typeface="Arial"/>
                <a:cs typeface="Arial"/>
              </a:rPr>
              <a:t>0	4	8	12	16	20	24	28	32	36	40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  <a:p>
            <a:pPr defTabSz="1219170">
              <a:lnSpc>
                <a:spcPts val="800"/>
              </a:lnSpc>
              <a:spcBef>
                <a:spcPts val="52"/>
              </a:spcBef>
            </a:pPr>
            <a:endParaRPr sz="800">
              <a:solidFill>
                <a:prstClr val="black"/>
              </a:solidFill>
            </a:endParaRPr>
          </a:p>
          <a:p>
            <a:pPr marL="4120624" defTabSz="1219170"/>
            <a:r>
              <a:rPr sz="1867" spc="-13" dirty="0">
                <a:solidFill>
                  <a:prstClr val="black"/>
                </a:solidFill>
                <a:latin typeface="Arial"/>
                <a:cs typeface="Arial"/>
              </a:rPr>
              <a:t>Months</a:t>
            </a:r>
            <a:r>
              <a:rPr sz="1867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67" spc="-20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sz="1867" spc="-13" dirty="0">
                <a:solidFill>
                  <a:prstClr val="black"/>
                </a:solidFill>
                <a:latin typeface="Arial"/>
                <a:cs typeface="Arial"/>
              </a:rPr>
              <a:t>ince</a:t>
            </a:r>
            <a:r>
              <a:rPr sz="1867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67" spc="-2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sz="1867" spc="-13" dirty="0">
                <a:solidFill>
                  <a:prstClr val="black"/>
                </a:solidFill>
                <a:latin typeface="Arial"/>
                <a:cs typeface="Arial"/>
              </a:rPr>
              <a:t>andomization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  <a:p>
            <a:pPr defTabSz="1219170">
              <a:lnSpc>
                <a:spcPts val="1467"/>
              </a:lnSpc>
              <a:spcBef>
                <a:spcPts val="75"/>
              </a:spcBef>
            </a:pPr>
            <a:endParaRPr sz="1467">
              <a:solidFill>
                <a:prstClr val="black"/>
              </a:solidFill>
            </a:endParaRPr>
          </a:p>
          <a:p>
            <a:pPr marL="16933" defTabSz="1219170"/>
            <a:r>
              <a:rPr sz="1600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40" dirty="0">
                <a:solidFill>
                  <a:prstClr val="black"/>
                </a:solidFill>
                <a:cs typeface="Calibri"/>
              </a:rPr>
              <a:t>x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cludes</a:t>
            </a:r>
            <a:r>
              <a:rPr sz="1600" spc="7" dirty="0">
                <a:solidFill>
                  <a:prstClr val="black"/>
                </a:solidFill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cs typeface="Calibri"/>
              </a:rPr>
              <a:t>LD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L-</a:t>
            </a:r>
            <a:r>
              <a:rPr sz="1600" dirty="0">
                <a:solidFill>
                  <a:prstClr val="black"/>
                </a:solidFill>
                <a:cs typeface="Calibri"/>
              </a:rPr>
              <a:t>C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40" dirty="0">
                <a:solidFill>
                  <a:prstClr val="black"/>
                </a:solidFill>
                <a:cs typeface="Calibri"/>
              </a:rPr>
              <a:t>v</a:t>
            </a:r>
            <a:r>
              <a:rPr sz="1600" dirty="0">
                <a:solidFill>
                  <a:prstClr val="black"/>
                </a:solidFill>
                <a:cs typeface="Calibri"/>
              </a:rPr>
              <a:t>al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ues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 a</a:t>
            </a:r>
            <a:r>
              <a:rPr sz="1600" dirty="0">
                <a:solidFill>
                  <a:prstClr val="black"/>
                </a:solidFill>
                <a:cs typeface="Calibri"/>
              </a:rPr>
              <a:t>f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er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cs typeface="Calibri"/>
              </a:rPr>
              <a:t>p</a:t>
            </a:r>
            <a:r>
              <a:rPr sz="1600" spc="-27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em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tu</a:t>
            </a:r>
            <a:r>
              <a:rPr sz="1600" spc="-33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33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tme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n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cs typeface="Calibri"/>
              </a:rPr>
              <a:t>di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c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n</a:t>
            </a:r>
            <a:r>
              <a:rPr sz="1600" dirty="0">
                <a:solidFill>
                  <a:prstClr val="black"/>
                </a:solidFill>
                <a:cs typeface="Calibri"/>
              </a:rPr>
              <a:t>tinu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600" dirty="0">
                <a:solidFill>
                  <a:prstClr val="black"/>
                </a:solidFill>
                <a:cs typeface="Calibri"/>
              </a:rPr>
              <a:t>ti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o</a:t>
            </a:r>
            <a:r>
              <a:rPr sz="1600" dirty="0">
                <a:solidFill>
                  <a:prstClr val="black"/>
                </a:solidFill>
                <a:cs typeface="Calibri"/>
              </a:rPr>
              <a:t>n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 or</a:t>
            </a:r>
            <a:r>
              <a:rPr sz="1600" spc="7" dirty="0">
                <a:solidFill>
                  <a:prstClr val="black"/>
                </a:solidFill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cs typeface="Calibri"/>
              </a:rPr>
              <a:t>blinded</a:t>
            </a:r>
            <a:r>
              <a:rPr sz="1600" spc="-27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s</a:t>
            </a:r>
            <a:r>
              <a:rPr sz="1600" dirty="0">
                <a:solidFill>
                  <a:prstClr val="black"/>
                </a:solidFill>
                <a:cs typeface="Calibri"/>
              </a:rPr>
              <a:t>wi</a:t>
            </a:r>
            <a:r>
              <a:rPr sz="1600" spc="-27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ch</a:t>
            </a:r>
            <a:r>
              <a:rPr sz="1600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27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7" dirty="0">
                <a:solidFill>
                  <a:prstClr val="black"/>
                </a:solidFill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cs typeface="Calibri"/>
              </a:rPr>
              <a:t>pla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cebo</a:t>
            </a:r>
            <a:endParaRPr sz="1600">
              <a:solidFill>
                <a:prstClr val="black"/>
              </a:solidFill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662776" y="5417131"/>
            <a:ext cx="949113" cy="29972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defTabSz="1219170">
              <a:tabLst>
                <a:tab pos="667157" algn="l"/>
              </a:tabLst>
            </a:pPr>
            <a:r>
              <a:rPr sz="1867" spc="-13" dirty="0">
                <a:solidFill>
                  <a:prstClr val="black"/>
                </a:solidFill>
                <a:latin typeface="Arial"/>
                <a:cs typeface="Arial"/>
              </a:rPr>
              <a:t>44	48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687297" y="2458217"/>
            <a:ext cx="299720" cy="2261447"/>
          </a:xfrm>
          <a:prstGeom prst="rect">
            <a:avLst/>
          </a:prstGeom>
        </p:spPr>
        <p:txBody>
          <a:bodyPr vert="vert270" wrap="square" lIns="0" tIns="0" rIns="0" bIns="0" rtlCol="0">
            <a:noAutofit/>
          </a:bodyPr>
          <a:lstStyle/>
          <a:p>
            <a:pPr marL="16933" defTabSz="1219170"/>
            <a:r>
              <a:rPr sz="1867" dirty="0">
                <a:solidFill>
                  <a:prstClr val="black"/>
                </a:solidFill>
                <a:latin typeface="Arial"/>
                <a:cs typeface="Arial"/>
              </a:rPr>
              <a:t>Mean</a:t>
            </a:r>
            <a:r>
              <a:rPr sz="1867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sz="1867" spc="-7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sz="1867" dirty="0">
                <a:solidFill>
                  <a:prstClr val="black"/>
                </a:solidFill>
                <a:latin typeface="Arial"/>
                <a:cs typeface="Arial"/>
              </a:rPr>
              <a:t>L-C</a:t>
            </a:r>
            <a:r>
              <a:rPr sz="1867" spc="-7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1867" dirty="0">
                <a:solidFill>
                  <a:prstClr val="black"/>
                </a:solidFill>
                <a:latin typeface="Arial"/>
                <a:cs typeface="Arial"/>
              </a:rPr>
              <a:t>(mg/dL)</a:t>
            </a:r>
            <a:endParaRPr sz="1867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463702" y="3470331"/>
            <a:ext cx="850900" cy="3564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defTabSz="1219170"/>
            <a:r>
              <a:rPr sz="2133" b="1" dirty="0">
                <a:solidFill>
                  <a:srgbClr val="B22222"/>
                </a:solidFill>
                <a:cs typeface="Calibri"/>
              </a:rPr>
              <a:t>–</a:t>
            </a:r>
            <a:r>
              <a:rPr sz="2133" b="1" spc="-7" dirty="0">
                <a:solidFill>
                  <a:srgbClr val="B22222"/>
                </a:solidFill>
                <a:cs typeface="Calibri"/>
              </a:rPr>
              <a:t>62.7%</a:t>
            </a:r>
            <a:endParaRPr sz="2133">
              <a:solidFill>
                <a:prstClr val="black"/>
              </a:solidFill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832028" y="2412613"/>
            <a:ext cx="760307" cy="67902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defTabSz="1219170"/>
            <a:r>
              <a:rPr sz="2133" dirty="0">
                <a:solidFill>
                  <a:prstClr val="black"/>
                </a:solidFill>
                <a:latin typeface="Arial"/>
                <a:cs typeface="Arial"/>
              </a:rPr>
              <a:t>∆</a:t>
            </a:r>
            <a:r>
              <a:rPr sz="2133" spc="-1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2133" b="1" spc="-7" dirty="0">
                <a:solidFill>
                  <a:prstClr val="black"/>
                </a:solidFill>
                <a:cs typeface="Calibri"/>
              </a:rPr>
              <a:t>54.1</a:t>
            </a:r>
            <a:endParaRPr sz="2133" dirty="0">
              <a:solidFill>
                <a:prstClr val="black"/>
              </a:solidFill>
              <a:cs typeface="Calibri"/>
            </a:endParaRPr>
          </a:p>
          <a:p>
            <a:pPr marL="16933" defTabSz="1219170">
              <a:lnSpc>
                <a:spcPts val="2547"/>
              </a:lnSpc>
            </a:pPr>
            <a:r>
              <a:rPr sz="2133" spc="-7" dirty="0">
                <a:solidFill>
                  <a:prstClr val="black"/>
                </a:solidFill>
                <a:cs typeface="Calibri"/>
              </a:rPr>
              <a:t>m</a:t>
            </a:r>
            <a:r>
              <a:rPr sz="2133" dirty="0">
                <a:solidFill>
                  <a:prstClr val="black"/>
                </a:solidFill>
                <a:cs typeface="Calibri"/>
              </a:rPr>
              <a:t>g/</a:t>
            </a:r>
            <a:r>
              <a:rPr sz="2133" spc="-7" dirty="0">
                <a:solidFill>
                  <a:prstClr val="black"/>
                </a:solidFill>
                <a:cs typeface="Calibri"/>
              </a:rPr>
              <a:t>dL</a:t>
            </a:r>
            <a:endParaRPr sz="2133" dirty="0">
              <a:solidFill>
                <a:prstClr val="black"/>
              </a:solidFill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832029" y="3385805"/>
            <a:ext cx="850900" cy="3564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defTabSz="1219170"/>
            <a:r>
              <a:rPr sz="2133" b="1" dirty="0">
                <a:solidFill>
                  <a:srgbClr val="B22222"/>
                </a:solidFill>
                <a:cs typeface="Calibri"/>
              </a:rPr>
              <a:t>–</a:t>
            </a:r>
            <a:r>
              <a:rPr sz="2133" b="1" spc="-7" dirty="0">
                <a:solidFill>
                  <a:srgbClr val="B22222"/>
                </a:solidFill>
                <a:cs typeface="Calibri"/>
              </a:rPr>
              <a:t>61.0%</a:t>
            </a:r>
            <a:endParaRPr sz="2133">
              <a:solidFill>
                <a:prstClr val="black"/>
              </a:solidFill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9619986" y="3058779"/>
            <a:ext cx="850900" cy="3564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defTabSz="1219170"/>
            <a:r>
              <a:rPr sz="2133" b="1" dirty="0">
                <a:solidFill>
                  <a:srgbClr val="B22222"/>
                </a:solidFill>
                <a:cs typeface="Calibri"/>
              </a:rPr>
              <a:t>–</a:t>
            </a:r>
            <a:r>
              <a:rPr sz="2133" b="1" spc="-7" dirty="0">
                <a:solidFill>
                  <a:srgbClr val="B22222"/>
                </a:solidFill>
                <a:cs typeface="Calibri"/>
              </a:rPr>
              <a:t>54.7%</a:t>
            </a:r>
            <a:endParaRPr sz="2133">
              <a:solidFill>
                <a:prstClr val="black"/>
              </a:solidFill>
              <a:cs typeface="Calibri"/>
            </a:endParaRPr>
          </a:p>
        </p:txBody>
      </p:sp>
      <p:sp>
        <p:nvSpPr>
          <p:cNvPr id="72" name="object 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91352" rIns="0" bIns="0" rtlCol="0">
            <a:noAutofit/>
          </a:bodyPr>
          <a:lstStyle/>
          <a:p>
            <a:pPr marL="816166">
              <a:lnSpc>
                <a:spcPct val="100000"/>
              </a:lnSpc>
            </a:pPr>
            <a:r>
              <a:rPr sz="4400" spc="-7" dirty="0">
                <a:solidFill>
                  <a:srgbClr val="4682B4"/>
                </a:solidFill>
                <a:latin typeface="Calibri"/>
                <a:cs typeface="Calibri"/>
              </a:rPr>
              <a:t>LDL-</a:t>
            </a:r>
            <a:r>
              <a:rPr sz="4400" spc="-20" dirty="0">
                <a:solidFill>
                  <a:srgbClr val="4682B4"/>
                </a:solidFill>
                <a:latin typeface="Calibri"/>
                <a:cs typeface="Calibri"/>
              </a:rPr>
              <a:t>C:</a:t>
            </a:r>
            <a:r>
              <a:rPr sz="4400" spc="13" dirty="0">
                <a:solidFill>
                  <a:srgbClr val="4682B4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4682B4"/>
                </a:solidFill>
                <a:latin typeface="Calibri"/>
                <a:cs typeface="Calibri"/>
              </a:rPr>
              <a:t>O</a:t>
            </a:r>
            <a:r>
              <a:rPr sz="4400" spc="-7" dirty="0">
                <a:solidFill>
                  <a:srgbClr val="4682B4"/>
                </a:solidFill>
                <a:latin typeface="Calibri"/>
                <a:cs typeface="Calibri"/>
              </a:rPr>
              <a:t>n-</a:t>
            </a:r>
            <a:r>
              <a:rPr sz="4400" spc="-280" dirty="0">
                <a:solidFill>
                  <a:srgbClr val="4682B4"/>
                </a:solidFill>
                <a:latin typeface="Calibri"/>
                <a:cs typeface="Calibri"/>
              </a:rPr>
              <a:t>T</a:t>
            </a:r>
            <a:r>
              <a:rPr sz="4400" spc="-80" dirty="0">
                <a:solidFill>
                  <a:srgbClr val="4682B4"/>
                </a:solidFill>
                <a:latin typeface="Calibri"/>
                <a:cs typeface="Calibri"/>
              </a:rPr>
              <a:t>r</a:t>
            </a:r>
            <a:r>
              <a:rPr sz="4400" spc="-27" dirty="0">
                <a:solidFill>
                  <a:srgbClr val="4682B4"/>
                </a:solidFill>
                <a:latin typeface="Calibri"/>
                <a:cs typeface="Calibri"/>
              </a:rPr>
              <a:t>e</a:t>
            </a:r>
            <a:r>
              <a:rPr sz="4400" spc="-73" dirty="0">
                <a:solidFill>
                  <a:srgbClr val="4682B4"/>
                </a:solidFill>
                <a:latin typeface="Calibri"/>
                <a:cs typeface="Calibri"/>
              </a:rPr>
              <a:t>a</a:t>
            </a:r>
            <a:r>
              <a:rPr sz="4400" spc="-27" dirty="0">
                <a:solidFill>
                  <a:srgbClr val="4682B4"/>
                </a:solidFill>
                <a:latin typeface="Calibri"/>
                <a:cs typeface="Calibri"/>
              </a:rPr>
              <a:t>t</a:t>
            </a:r>
            <a:r>
              <a:rPr sz="4400" spc="-47" dirty="0">
                <a:solidFill>
                  <a:srgbClr val="4682B4"/>
                </a:solidFill>
                <a:latin typeface="Calibri"/>
                <a:cs typeface="Calibri"/>
              </a:rPr>
              <a:t>m</a:t>
            </a:r>
            <a:r>
              <a:rPr sz="4400" spc="-27" dirty="0">
                <a:solidFill>
                  <a:srgbClr val="4682B4"/>
                </a:solidFill>
                <a:latin typeface="Calibri"/>
                <a:cs typeface="Calibri"/>
              </a:rPr>
              <a:t>e</a:t>
            </a:r>
            <a:r>
              <a:rPr sz="4400" spc="-67" dirty="0">
                <a:solidFill>
                  <a:srgbClr val="4682B4"/>
                </a:solidFill>
                <a:latin typeface="Calibri"/>
                <a:cs typeface="Calibri"/>
              </a:rPr>
              <a:t>n</a:t>
            </a:r>
            <a:r>
              <a:rPr sz="4400" spc="-20" dirty="0">
                <a:solidFill>
                  <a:srgbClr val="4682B4"/>
                </a:solidFill>
                <a:latin typeface="Calibri"/>
                <a:cs typeface="Calibri"/>
              </a:rPr>
              <a:t>t</a:t>
            </a:r>
            <a:r>
              <a:rPr sz="4400" spc="-13" dirty="0">
                <a:solidFill>
                  <a:srgbClr val="4682B4"/>
                </a:solidFill>
                <a:latin typeface="Calibri"/>
                <a:cs typeface="Calibri"/>
              </a:rPr>
              <a:t> </a:t>
            </a:r>
            <a:r>
              <a:rPr sz="4400" spc="-33" dirty="0">
                <a:solidFill>
                  <a:srgbClr val="4682B4"/>
                </a:solidFill>
                <a:latin typeface="Calibri"/>
                <a:cs typeface="Calibri"/>
              </a:rPr>
              <a:t>A</a:t>
            </a:r>
            <a:r>
              <a:rPr sz="4400" dirty="0">
                <a:solidFill>
                  <a:srgbClr val="4682B4"/>
                </a:solidFill>
                <a:latin typeface="Calibri"/>
                <a:cs typeface="Calibri"/>
              </a:rPr>
              <a:t>n</a:t>
            </a:r>
            <a:r>
              <a:rPr sz="4400" spc="-7" dirty="0">
                <a:solidFill>
                  <a:srgbClr val="4682B4"/>
                </a:solidFill>
                <a:latin typeface="Calibri"/>
                <a:cs typeface="Calibri"/>
              </a:rPr>
              <a:t>a</a:t>
            </a:r>
            <a:r>
              <a:rPr sz="4400" dirty="0">
                <a:solidFill>
                  <a:srgbClr val="4682B4"/>
                </a:solidFill>
                <a:latin typeface="Calibri"/>
                <a:cs typeface="Calibri"/>
              </a:rPr>
              <a:t>l</a:t>
            </a:r>
            <a:r>
              <a:rPr sz="4400" spc="-47" dirty="0">
                <a:solidFill>
                  <a:srgbClr val="4682B4"/>
                </a:solidFill>
                <a:latin typeface="Calibri"/>
                <a:cs typeface="Calibri"/>
              </a:rPr>
              <a:t>y</a:t>
            </a:r>
            <a:r>
              <a:rPr sz="4400" dirty="0">
                <a:solidFill>
                  <a:srgbClr val="4682B4"/>
                </a:solidFill>
                <a:latin typeface="Calibri"/>
                <a:cs typeface="Calibri"/>
              </a:rPr>
              <a:t>sis</a:t>
            </a:r>
            <a:endParaRPr sz="4400" dirty="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6859822" y="1613291"/>
            <a:ext cx="1138767" cy="4402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defTabSz="1219170"/>
            <a:r>
              <a:rPr sz="2667" b="1" spc="-27" dirty="0">
                <a:solidFill>
                  <a:srgbClr val="4682B4"/>
                </a:solidFill>
                <a:cs typeface="Calibri"/>
              </a:rPr>
              <a:t>P</a:t>
            </a:r>
            <a:r>
              <a:rPr sz="2667" b="1" spc="-7" dirty="0">
                <a:solidFill>
                  <a:srgbClr val="4682B4"/>
                </a:solidFill>
                <a:cs typeface="Calibri"/>
              </a:rPr>
              <a:t>l</a:t>
            </a:r>
            <a:r>
              <a:rPr sz="2667" b="1" spc="-20" dirty="0">
                <a:solidFill>
                  <a:srgbClr val="4682B4"/>
                </a:solidFill>
                <a:cs typeface="Calibri"/>
              </a:rPr>
              <a:t>acebo</a:t>
            </a:r>
            <a:endParaRPr sz="2667">
              <a:solidFill>
                <a:prstClr val="black"/>
              </a:solidFill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6861513" y="3931852"/>
            <a:ext cx="1649307" cy="4402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defTabSz="1219170"/>
            <a:r>
              <a:rPr sz="2667" b="1" spc="-13" dirty="0">
                <a:solidFill>
                  <a:srgbClr val="B22222"/>
                </a:solidFill>
                <a:cs typeface="Calibri"/>
              </a:rPr>
              <a:t>Ali</a:t>
            </a:r>
            <a:r>
              <a:rPr sz="2667" b="1" spc="-40" dirty="0">
                <a:solidFill>
                  <a:srgbClr val="B22222"/>
                </a:solidFill>
                <a:cs typeface="Calibri"/>
              </a:rPr>
              <a:t>r</a:t>
            </a:r>
            <a:r>
              <a:rPr sz="2667" b="1" spc="-27" dirty="0">
                <a:solidFill>
                  <a:srgbClr val="B22222"/>
                </a:solidFill>
                <a:cs typeface="Calibri"/>
              </a:rPr>
              <a:t>o</a:t>
            </a:r>
            <a:r>
              <a:rPr sz="2667" b="1" spc="-7" dirty="0">
                <a:solidFill>
                  <a:srgbClr val="B22222"/>
                </a:solidFill>
                <a:cs typeface="Calibri"/>
              </a:rPr>
              <a:t>c</a:t>
            </a:r>
            <a:r>
              <a:rPr sz="2667" b="1" spc="-20" dirty="0">
                <a:solidFill>
                  <a:srgbClr val="B22222"/>
                </a:solidFill>
                <a:cs typeface="Calibri"/>
              </a:rPr>
              <a:t>umab</a:t>
            </a:r>
            <a:endParaRPr sz="2667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71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39231" y="190447"/>
            <a:ext cx="9893302" cy="1130354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1383149">
              <a:lnSpc>
                <a:spcPct val="100000"/>
              </a:lnSpc>
            </a:pPr>
            <a:r>
              <a:rPr lang="it-IT" sz="1900" dirty="0" smtClean="0">
                <a:latin typeface="Calibri"/>
                <a:cs typeface="Calibri"/>
              </a:rPr>
              <a:t> </a:t>
            </a:r>
            <a:endParaRPr sz="19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43187" y="463112"/>
            <a:ext cx="7470140" cy="7154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defTabSz="457200"/>
            <a:r>
              <a:rPr sz="4400" spc="-33" dirty="0">
                <a:solidFill>
                  <a:srgbClr val="4682B4"/>
                </a:solidFill>
                <a:cs typeface="Calibri"/>
              </a:rPr>
              <a:t>P</a:t>
            </a:r>
            <a:r>
              <a:rPr sz="4400" spc="-13" dirty="0">
                <a:solidFill>
                  <a:srgbClr val="4682B4"/>
                </a:solidFill>
                <a:cs typeface="Calibri"/>
              </a:rPr>
              <a:t>ri</a:t>
            </a:r>
            <a:r>
              <a:rPr sz="4400" spc="-47" dirty="0">
                <a:solidFill>
                  <a:srgbClr val="4682B4"/>
                </a:solidFill>
                <a:cs typeface="Calibri"/>
              </a:rPr>
              <a:t>m</a:t>
            </a:r>
            <a:r>
              <a:rPr sz="4400" spc="-7" dirty="0">
                <a:solidFill>
                  <a:srgbClr val="4682B4"/>
                </a:solidFill>
                <a:cs typeface="Calibri"/>
              </a:rPr>
              <a:t>a</a:t>
            </a:r>
            <a:r>
              <a:rPr sz="4400" dirty="0">
                <a:solidFill>
                  <a:srgbClr val="4682B4"/>
                </a:solidFill>
                <a:cs typeface="Calibri"/>
              </a:rPr>
              <a:t>r</a:t>
            </a:r>
            <a:r>
              <a:rPr sz="4400" spc="-20" dirty="0">
                <a:solidFill>
                  <a:srgbClr val="4682B4"/>
                </a:solidFill>
                <a:cs typeface="Calibri"/>
              </a:rPr>
              <a:t>y</a:t>
            </a:r>
            <a:r>
              <a:rPr sz="4400" spc="-13" dirty="0">
                <a:solidFill>
                  <a:srgbClr val="4682B4"/>
                </a:solidFill>
                <a:cs typeface="Calibri"/>
              </a:rPr>
              <a:t> </a:t>
            </a:r>
            <a:r>
              <a:rPr sz="4400" spc="-133" dirty="0">
                <a:solidFill>
                  <a:srgbClr val="4682B4"/>
                </a:solidFill>
                <a:cs typeface="Calibri"/>
              </a:rPr>
              <a:t>E</a:t>
            </a:r>
            <a:r>
              <a:rPr sz="4400" spc="-47" dirty="0">
                <a:solidFill>
                  <a:srgbClr val="4682B4"/>
                </a:solidFill>
                <a:cs typeface="Calibri"/>
              </a:rPr>
              <a:t>f</a:t>
            </a:r>
            <a:r>
              <a:rPr sz="4400" dirty="0">
                <a:solidFill>
                  <a:srgbClr val="4682B4"/>
                </a:solidFill>
                <a:cs typeface="Calibri"/>
              </a:rPr>
              <a:t>fi</a:t>
            </a:r>
            <a:r>
              <a:rPr sz="4400" spc="-40" dirty="0">
                <a:solidFill>
                  <a:srgbClr val="4682B4"/>
                </a:solidFill>
                <a:cs typeface="Calibri"/>
              </a:rPr>
              <a:t>c</a:t>
            </a:r>
            <a:r>
              <a:rPr sz="4400" spc="-7" dirty="0">
                <a:solidFill>
                  <a:srgbClr val="4682B4"/>
                </a:solidFill>
                <a:cs typeface="Calibri"/>
              </a:rPr>
              <a:t>a</a:t>
            </a:r>
            <a:r>
              <a:rPr sz="4400" spc="-20" dirty="0">
                <a:solidFill>
                  <a:srgbClr val="4682B4"/>
                </a:solidFill>
                <a:cs typeface="Calibri"/>
              </a:rPr>
              <a:t>cy</a:t>
            </a:r>
            <a:r>
              <a:rPr sz="4400" spc="20" dirty="0">
                <a:solidFill>
                  <a:srgbClr val="4682B4"/>
                </a:solidFill>
                <a:cs typeface="Calibri"/>
              </a:rPr>
              <a:t> </a:t>
            </a:r>
            <a:r>
              <a:rPr sz="4400" dirty="0">
                <a:solidFill>
                  <a:srgbClr val="4682B4"/>
                </a:solidFill>
                <a:cs typeface="Calibri"/>
              </a:rPr>
              <a:t>Endpoi</a:t>
            </a:r>
            <a:r>
              <a:rPr sz="4400" spc="-53" dirty="0">
                <a:solidFill>
                  <a:srgbClr val="4682B4"/>
                </a:solidFill>
                <a:cs typeface="Calibri"/>
              </a:rPr>
              <a:t>n</a:t>
            </a:r>
            <a:r>
              <a:rPr sz="4400" spc="-27" dirty="0">
                <a:solidFill>
                  <a:srgbClr val="4682B4"/>
                </a:solidFill>
                <a:cs typeface="Calibri"/>
              </a:rPr>
              <a:t>t</a:t>
            </a:r>
            <a:r>
              <a:rPr sz="4400" spc="-13" dirty="0">
                <a:solidFill>
                  <a:srgbClr val="4682B4"/>
                </a:solidFill>
                <a:cs typeface="Calibri"/>
              </a:rPr>
              <a:t>:</a:t>
            </a:r>
            <a:r>
              <a:rPr sz="4400" spc="27" dirty="0">
                <a:solidFill>
                  <a:srgbClr val="4682B4"/>
                </a:solidFill>
                <a:cs typeface="Calibri"/>
              </a:rPr>
              <a:t> </a:t>
            </a:r>
            <a:r>
              <a:rPr sz="4400" spc="-40" dirty="0">
                <a:solidFill>
                  <a:srgbClr val="4682B4"/>
                </a:solidFill>
                <a:cs typeface="Calibri"/>
              </a:rPr>
              <a:t>M</a:t>
            </a:r>
            <a:r>
              <a:rPr sz="4400" spc="-60" dirty="0">
                <a:solidFill>
                  <a:srgbClr val="4682B4"/>
                </a:solidFill>
                <a:cs typeface="Calibri"/>
              </a:rPr>
              <a:t>A</a:t>
            </a:r>
            <a:r>
              <a:rPr sz="4400" dirty="0">
                <a:solidFill>
                  <a:srgbClr val="4682B4"/>
                </a:solidFill>
                <a:cs typeface="Calibri"/>
              </a:rPr>
              <a:t>CE</a:t>
            </a:r>
            <a:endParaRPr sz="4400">
              <a:solidFill>
                <a:prstClr val="black"/>
              </a:solidFill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441854" y="1559154"/>
            <a:ext cx="6969855" cy="52089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11195" y="1898403"/>
            <a:ext cx="1069340" cy="31326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defTabSz="457200"/>
            <a:r>
              <a:rPr sz="1900" spc="-13" dirty="0">
                <a:solidFill>
                  <a:prstClr val="black"/>
                </a:solidFill>
                <a:cs typeface="Calibri"/>
              </a:rPr>
              <a:t>ARR* </a:t>
            </a:r>
            <a:r>
              <a:rPr sz="1900" spc="-20" dirty="0">
                <a:solidFill>
                  <a:prstClr val="black"/>
                </a:solidFill>
                <a:cs typeface="Calibri"/>
              </a:rPr>
              <a:t>1</a:t>
            </a:r>
            <a:r>
              <a:rPr sz="1900" dirty="0">
                <a:solidFill>
                  <a:prstClr val="black"/>
                </a:solidFill>
                <a:cs typeface="Calibri"/>
              </a:rPr>
              <a:t>.</a:t>
            </a:r>
            <a:r>
              <a:rPr sz="1900" spc="-20" dirty="0">
                <a:solidFill>
                  <a:prstClr val="black"/>
                </a:solidFill>
                <a:cs typeface="Calibri"/>
              </a:rPr>
              <a:t>6</a:t>
            </a:r>
            <a:r>
              <a:rPr sz="1900" spc="-13" dirty="0">
                <a:solidFill>
                  <a:prstClr val="black"/>
                </a:solidFill>
                <a:cs typeface="Calibri"/>
              </a:rPr>
              <a:t>%</a:t>
            </a:r>
            <a:endParaRPr sz="1900">
              <a:solidFill>
                <a:prstClr val="black"/>
              </a:solidFill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4985" y="6374643"/>
            <a:ext cx="1547707" cy="2294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defTabSz="457200"/>
            <a:r>
              <a:rPr sz="1300" spc="-7" dirty="0">
                <a:solidFill>
                  <a:prstClr val="black"/>
                </a:solidFill>
                <a:cs typeface="Calibri"/>
              </a:rPr>
              <a:t>*</a:t>
            </a:r>
            <a:r>
              <a:rPr sz="1300" dirty="0">
                <a:solidFill>
                  <a:prstClr val="black"/>
                </a:solidFill>
                <a:cs typeface="Calibri"/>
              </a:rPr>
              <a:t>Ba</a:t>
            </a:r>
            <a:r>
              <a:rPr sz="1300" spc="-7" dirty="0">
                <a:solidFill>
                  <a:prstClr val="black"/>
                </a:solidFill>
                <a:cs typeface="Calibri"/>
              </a:rPr>
              <a:t>se</a:t>
            </a:r>
            <a:r>
              <a:rPr sz="1300" dirty="0">
                <a:solidFill>
                  <a:prstClr val="black"/>
                </a:solidFill>
                <a:cs typeface="Calibri"/>
              </a:rPr>
              <a:t>d</a:t>
            </a:r>
            <a:r>
              <a:rPr sz="1300" spc="-7" dirty="0">
                <a:solidFill>
                  <a:prstClr val="black"/>
                </a:solidFill>
                <a:cs typeface="Calibri"/>
              </a:rPr>
              <a:t> o</a:t>
            </a:r>
            <a:r>
              <a:rPr sz="1300" dirty="0">
                <a:solidFill>
                  <a:prstClr val="black"/>
                </a:solidFill>
                <a:cs typeface="Calibri"/>
              </a:rPr>
              <a:t>n</a:t>
            </a:r>
            <a:r>
              <a:rPr sz="1300" spc="-7" dirty="0">
                <a:solidFill>
                  <a:prstClr val="black"/>
                </a:solidFill>
                <a:cs typeface="Calibri"/>
              </a:rPr>
              <a:t> </a:t>
            </a:r>
            <a:r>
              <a:rPr sz="1300" dirty="0">
                <a:solidFill>
                  <a:prstClr val="black"/>
                </a:solidFill>
                <a:cs typeface="Calibri"/>
              </a:rPr>
              <a:t>cu</a:t>
            </a:r>
            <a:r>
              <a:rPr sz="1300" spc="-7" dirty="0">
                <a:solidFill>
                  <a:prstClr val="black"/>
                </a:solidFill>
                <a:cs typeface="Calibri"/>
              </a:rPr>
              <a:t>m</a:t>
            </a:r>
            <a:r>
              <a:rPr sz="1300" dirty="0">
                <a:solidFill>
                  <a:prstClr val="black"/>
                </a:solidFill>
                <a:cs typeface="Calibri"/>
              </a:rPr>
              <a:t>u</a:t>
            </a:r>
            <a:r>
              <a:rPr sz="1300" spc="-7" dirty="0">
                <a:solidFill>
                  <a:prstClr val="black"/>
                </a:solidFill>
                <a:cs typeface="Calibri"/>
              </a:rPr>
              <a:t>l</a:t>
            </a:r>
            <a:r>
              <a:rPr sz="1300" dirty="0">
                <a:solidFill>
                  <a:prstClr val="black"/>
                </a:solidFill>
                <a:cs typeface="Calibri"/>
              </a:rPr>
              <a:t>at</a:t>
            </a:r>
            <a:r>
              <a:rPr sz="1300" spc="-7" dirty="0">
                <a:solidFill>
                  <a:prstClr val="black"/>
                </a:solidFill>
                <a:cs typeface="Calibri"/>
              </a:rPr>
              <a:t>iv</a:t>
            </a:r>
            <a:r>
              <a:rPr sz="1300" dirty="0">
                <a:solidFill>
                  <a:prstClr val="black"/>
                </a:solidFill>
                <a:cs typeface="Calibri"/>
              </a:rPr>
              <a:t>e</a:t>
            </a:r>
            <a:endParaRPr sz="1300">
              <a:solidFill>
                <a:prstClr val="black"/>
              </a:solidFill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34941" y="4415994"/>
            <a:ext cx="2130213" cy="1368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marR="564713" defTabSz="457200">
              <a:lnSpc>
                <a:spcPct val="110000"/>
              </a:lnSpc>
            </a:pPr>
            <a:r>
              <a:rPr sz="1600" spc="-20" dirty="0">
                <a:solidFill>
                  <a:prstClr val="black"/>
                </a:solidFill>
                <a:cs typeface="Calibri"/>
              </a:rPr>
              <a:t>M</a:t>
            </a:r>
            <a:r>
              <a:rPr sz="1600" spc="-33" dirty="0">
                <a:solidFill>
                  <a:prstClr val="black"/>
                </a:solidFill>
                <a:cs typeface="Calibri"/>
              </a:rPr>
              <a:t>A</a:t>
            </a:r>
            <a:r>
              <a:rPr sz="1600" dirty="0">
                <a:solidFill>
                  <a:prstClr val="black"/>
                </a:solidFill>
                <a:cs typeface="Calibri"/>
              </a:rPr>
              <a:t>CE:</a:t>
            </a:r>
            <a:r>
              <a:rPr sz="1600" spc="7" dirty="0">
                <a:solidFill>
                  <a:prstClr val="black"/>
                </a:solidFill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cs typeface="Calibri"/>
              </a:rPr>
              <a:t>CHD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 d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33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th, non-</a:t>
            </a:r>
            <a:r>
              <a:rPr sz="1600" spc="-33" dirty="0">
                <a:solidFill>
                  <a:prstClr val="black"/>
                </a:solidFill>
                <a:cs typeface="Calibri"/>
              </a:rPr>
              <a:t>f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27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al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 M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, isch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emic</a:t>
            </a:r>
            <a:r>
              <a:rPr sz="1600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t</a:t>
            </a:r>
            <a:r>
              <a:rPr sz="1600" spc="-33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o</a:t>
            </a:r>
            <a:r>
              <a:rPr sz="1600" spc="-67" dirty="0">
                <a:solidFill>
                  <a:prstClr val="black"/>
                </a:solidFill>
                <a:cs typeface="Calibri"/>
              </a:rPr>
              <a:t>k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e,</a:t>
            </a:r>
            <a:r>
              <a:rPr sz="1600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or</a:t>
            </a:r>
            <a:endParaRPr sz="1600">
              <a:solidFill>
                <a:prstClr val="black"/>
              </a:solidFill>
              <a:cs typeface="Calibri"/>
            </a:endParaRPr>
          </a:p>
          <a:p>
            <a:pPr marL="16933" marR="16933" defTabSz="457200">
              <a:lnSpc>
                <a:spcPct val="110000"/>
              </a:lnSpc>
            </a:pPr>
            <a:r>
              <a:rPr sz="1600" dirty="0">
                <a:solidFill>
                  <a:prstClr val="black"/>
                </a:solidFill>
                <a:cs typeface="Calibri"/>
              </a:rPr>
              <a:t>un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s</a:t>
            </a:r>
            <a:r>
              <a:rPr sz="1600" spc="-27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abl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e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 </a:t>
            </a:r>
            <a:r>
              <a:rPr sz="1600" dirty="0">
                <a:solidFill>
                  <a:prstClr val="black"/>
                </a:solidFill>
                <a:cs typeface="Calibri"/>
              </a:rPr>
              <a:t>an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g</a:t>
            </a:r>
            <a:r>
              <a:rPr sz="1600" dirty="0">
                <a:solidFill>
                  <a:prstClr val="black"/>
                </a:solidFill>
                <a:cs typeface="Calibri"/>
              </a:rPr>
              <a:t>ina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 </a:t>
            </a:r>
            <a:r>
              <a:rPr sz="1600" spc="-33" dirty="0">
                <a:solidFill>
                  <a:prstClr val="black"/>
                </a:solidFill>
                <a:cs typeface="Calibri"/>
              </a:rPr>
              <a:t>r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equ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13" dirty="0">
                <a:solidFill>
                  <a:prstClr val="black"/>
                </a:solidFill>
                <a:cs typeface="Calibri"/>
              </a:rPr>
              <a:t>ri</a:t>
            </a:r>
            <a:r>
              <a:rPr sz="1600" dirty="0">
                <a:solidFill>
                  <a:prstClr val="black"/>
                </a:solidFill>
                <a:cs typeface="Calibri"/>
              </a:rPr>
              <a:t>ng 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hosp</a:t>
            </a:r>
            <a:r>
              <a:rPr sz="1600" dirty="0">
                <a:solidFill>
                  <a:prstClr val="black"/>
                </a:solidFill>
                <a:cs typeface="Calibri"/>
              </a:rPr>
              <a:t>i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t</a:t>
            </a:r>
            <a:r>
              <a:rPr sz="1600" dirty="0">
                <a:solidFill>
                  <a:prstClr val="black"/>
                </a:solidFill>
                <a:cs typeface="Calibri"/>
              </a:rPr>
              <a:t>ali</a:t>
            </a:r>
            <a:r>
              <a:rPr sz="1600" spc="-27" dirty="0">
                <a:solidFill>
                  <a:prstClr val="black"/>
                </a:solidFill>
                <a:cs typeface="Calibri"/>
              </a:rPr>
              <a:t>z</a:t>
            </a:r>
            <a:r>
              <a:rPr sz="1600" spc="-20" dirty="0">
                <a:solidFill>
                  <a:prstClr val="black"/>
                </a:solidFill>
                <a:cs typeface="Calibri"/>
              </a:rPr>
              <a:t>a</a:t>
            </a:r>
            <a:r>
              <a:rPr sz="1600" spc="-7" dirty="0">
                <a:solidFill>
                  <a:prstClr val="black"/>
                </a:solidFill>
                <a:cs typeface="Calibri"/>
              </a:rPr>
              <a:t>tio</a:t>
            </a:r>
            <a:r>
              <a:rPr sz="1600" dirty="0">
                <a:solidFill>
                  <a:prstClr val="black"/>
                </a:solidFill>
                <a:cs typeface="Calibri"/>
              </a:rPr>
              <a:t>n</a:t>
            </a:r>
            <a:endParaRPr sz="1600">
              <a:solidFill>
                <a:prstClr val="black"/>
              </a:solidFill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28032" y="4068741"/>
            <a:ext cx="1852507" cy="88307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847" algn="ctr" defTabSz="457200"/>
            <a:r>
              <a:rPr sz="1900" b="1" spc="-13" dirty="0">
                <a:solidFill>
                  <a:prstClr val="black"/>
                </a:solidFill>
                <a:cs typeface="Calibri"/>
              </a:rPr>
              <a:t>HR</a:t>
            </a:r>
            <a:r>
              <a:rPr sz="1900" b="1" spc="-7" dirty="0">
                <a:solidFill>
                  <a:prstClr val="black"/>
                </a:solidFill>
                <a:cs typeface="Calibri"/>
              </a:rPr>
              <a:t> </a:t>
            </a:r>
            <a:r>
              <a:rPr sz="1900" b="1" spc="-20" dirty="0">
                <a:solidFill>
                  <a:prstClr val="black"/>
                </a:solidFill>
                <a:cs typeface="Calibri"/>
              </a:rPr>
              <a:t>0</a:t>
            </a:r>
            <a:r>
              <a:rPr sz="1900" b="1" spc="-13" dirty="0">
                <a:solidFill>
                  <a:prstClr val="black"/>
                </a:solidFill>
                <a:cs typeface="Calibri"/>
              </a:rPr>
              <a:t>.</a:t>
            </a:r>
            <a:r>
              <a:rPr sz="1900" b="1" spc="-20" dirty="0">
                <a:solidFill>
                  <a:prstClr val="black"/>
                </a:solidFill>
                <a:cs typeface="Calibri"/>
              </a:rPr>
              <a:t>8</a:t>
            </a:r>
            <a:r>
              <a:rPr sz="1900" b="1" spc="-13" dirty="0">
                <a:solidFill>
                  <a:prstClr val="black"/>
                </a:solidFill>
                <a:cs typeface="Calibri"/>
              </a:rPr>
              <a:t>5</a:t>
            </a:r>
            <a:endParaRPr sz="1900">
              <a:solidFill>
                <a:prstClr val="black"/>
              </a:solidFill>
              <a:cs typeface="Calibri"/>
            </a:endParaRPr>
          </a:p>
          <a:p>
            <a:pPr marL="16933" marR="16933" algn="ctr" defTabSz="457200"/>
            <a:r>
              <a:rPr sz="1900" b="1" spc="-7" dirty="0">
                <a:solidFill>
                  <a:prstClr val="black"/>
                </a:solidFill>
                <a:cs typeface="Calibri"/>
              </a:rPr>
              <a:t>(</a:t>
            </a:r>
            <a:r>
              <a:rPr sz="1900" b="1" spc="-20" dirty="0">
                <a:solidFill>
                  <a:prstClr val="black"/>
                </a:solidFill>
                <a:cs typeface="Calibri"/>
              </a:rPr>
              <a:t>95%</a:t>
            </a:r>
            <a:r>
              <a:rPr sz="1900" b="1" spc="7" dirty="0">
                <a:solidFill>
                  <a:prstClr val="black"/>
                </a:solidFill>
                <a:cs typeface="Calibri"/>
              </a:rPr>
              <a:t> </a:t>
            </a:r>
            <a:r>
              <a:rPr sz="1900" b="1" spc="-20" dirty="0">
                <a:solidFill>
                  <a:prstClr val="black"/>
                </a:solidFill>
                <a:cs typeface="Calibri"/>
              </a:rPr>
              <a:t>C</a:t>
            </a:r>
            <a:r>
              <a:rPr sz="1900" b="1" spc="-7" dirty="0">
                <a:solidFill>
                  <a:prstClr val="black"/>
                </a:solidFill>
                <a:cs typeface="Calibri"/>
              </a:rPr>
              <a:t>I </a:t>
            </a:r>
            <a:r>
              <a:rPr sz="1900" b="1" spc="-20" dirty="0">
                <a:solidFill>
                  <a:prstClr val="black"/>
                </a:solidFill>
                <a:cs typeface="Calibri"/>
              </a:rPr>
              <a:t>0</a:t>
            </a:r>
            <a:r>
              <a:rPr sz="1900" b="1" spc="-13" dirty="0">
                <a:solidFill>
                  <a:prstClr val="black"/>
                </a:solidFill>
                <a:cs typeface="Calibri"/>
              </a:rPr>
              <a:t>.</a:t>
            </a:r>
            <a:r>
              <a:rPr sz="1900" b="1" spc="-20" dirty="0">
                <a:solidFill>
                  <a:prstClr val="black"/>
                </a:solidFill>
                <a:cs typeface="Calibri"/>
              </a:rPr>
              <a:t>78</a:t>
            </a:r>
            <a:r>
              <a:rPr sz="1900" b="1" spc="-7" dirty="0">
                <a:solidFill>
                  <a:prstClr val="black"/>
                </a:solidFill>
                <a:cs typeface="Calibri"/>
              </a:rPr>
              <a:t>,</a:t>
            </a:r>
            <a:r>
              <a:rPr sz="1900" b="1" spc="13" dirty="0">
                <a:solidFill>
                  <a:prstClr val="black"/>
                </a:solidFill>
                <a:cs typeface="Calibri"/>
              </a:rPr>
              <a:t> </a:t>
            </a:r>
            <a:r>
              <a:rPr sz="1900" b="1" spc="-20" dirty="0">
                <a:solidFill>
                  <a:prstClr val="black"/>
                </a:solidFill>
                <a:cs typeface="Calibri"/>
              </a:rPr>
              <a:t>0</a:t>
            </a:r>
            <a:r>
              <a:rPr sz="1900" b="1" spc="-13" dirty="0">
                <a:solidFill>
                  <a:prstClr val="black"/>
                </a:solidFill>
                <a:cs typeface="Calibri"/>
              </a:rPr>
              <a:t>.</a:t>
            </a:r>
            <a:r>
              <a:rPr sz="1900" b="1" spc="-20" dirty="0">
                <a:solidFill>
                  <a:prstClr val="black"/>
                </a:solidFill>
                <a:cs typeface="Calibri"/>
              </a:rPr>
              <a:t>93</a:t>
            </a:r>
            <a:r>
              <a:rPr sz="1900" b="1" spc="-7" dirty="0">
                <a:solidFill>
                  <a:prstClr val="black"/>
                </a:solidFill>
                <a:cs typeface="Calibri"/>
              </a:rPr>
              <a:t>)</a:t>
            </a:r>
            <a:r>
              <a:rPr sz="1900" b="1" spc="-13" dirty="0">
                <a:solidFill>
                  <a:prstClr val="black"/>
                </a:solidFill>
                <a:cs typeface="Calibri"/>
              </a:rPr>
              <a:t> P=</a:t>
            </a:r>
            <a:r>
              <a:rPr sz="1900" b="1" spc="-20" dirty="0">
                <a:solidFill>
                  <a:prstClr val="black"/>
                </a:solidFill>
                <a:cs typeface="Calibri"/>
              </a:rPr>
              <a:t>0</a:t>
            </a:r>
            <a:r>
              <a:rPr sz="1900" b="1" spc="-13" dirty="0">
                <a:solidFill>
                  <a:prstClr val="black"/>
                </a:solidFill>
                <a:cs typeface="Calibri"/>
              </a:rPr>
              <a:t>.</a:t>
            </a:r>
            <a:r>
              <a:rPr sz="1900" b="1" spc="-20" dirty="0">
                <a:solidFill>
                  <a:prstClr val="black"/>
                </a:solidFill>
                <a:cs typeface="Calibri"/>
              </a:rPr>
              <a:t>00</a:t>
            </a:r>
            <a:r>
              <a:rPr sz="1900" b="1" spc="-7" dirty="0">
                <a:solidFill>
                  <a:prstClr val="black"/>
                </a:solidFill>
                <a:cs typeface="Calibri"/>
              </a:rPr>
              <a:t>0</a:t>
            </a:r>
            <a:r>
              <a:rPr sz="1900" b="1" spc="-13" dirty="0">
                <a:solidFill>
                  <a:prstClr val="black"/>
                </a:solidFill>
                <a:cs typeface="Calibri"/>
              </a:rPr>
              <a:t>3</a:t>
            </a:r>
            <a:endParaRPr sz="1900">
              <a:solidFill>
                <a:prstClr val="black"/>
              </a:solidFill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4971627" y="4998720"/>
            <a:ext cx="4700693" cy="492437"/>
          </a:xfrm>
          <a:custGeom>
            <a:avLst/>
            <a:gdLst/>
            <a:ahLst/>
            <a:cxnLst/>
            <a:rect l="l" t="t" r="r" b="b"/>
            <a:pathLst>
              <a:path w="3525520" h="369328">
                <a:moveTo>
                  <a:pt x="0" y="0"/>
                </a:moveTo>
                <a:lnTo>
                  <a:pt x="3525520" y="0"/>
                </a:lnTo>
                <a:lnTo>
                  <a:pt x="3525520" y="369328"/>
                </a:lnTo>
                <a:lnTo>
                  <a:pt x="0" y="369328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pPr defTabSz="457200"/>
            <a:endParaRPr>
              <a:solidFill>
                <a:prstClr val="black"/>
              </a:solidFill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1848457" y="6536419"/>
            <a:ext cx="239607" cy="27093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defTabSz="457200"/>
            <a:r>
              <a:rPr sz="1600" spc="-20" dirty="0">
                <a:solidFill>
                  <a:prstClr val="black"/>
                </a:solidFill>
                <a:cs typeface="Calibri"/>
              </a:rPr>
              <a:t>31</a:t>
            </a:r>
            <a:endParaRPr sz="1600">
              <a:solidFill>
                <a:prstClr val="black"/>
              </a:solidFill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4986" y="6577910"/>
            <a:ext cx="693420" cy="22944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16933" defTabSz="457200"/>
            <a:r>
              <a:rPr sz="1300" spc="-7" dirty="0">
                <a:solidFill>
                  <a:prstClr val="black"/>
                </a:solidFill>
                <a:cs typeface="Calibri"/>
              </a:rPr>
              <a:t>i</a:t>
            </a:r>
            <a:r>
              <a:rPr sz="1300" dirty="0">
                <a:solidFill>
                  <a:prstClr val="black"/>
                </a:solidFill>
                <a:cs typeface="Calibri"/>
              </a:rPr>
              <a:t>nc</a:t>
            </a:r>
            <a:r>
              <a:rPr sz="1300" spc="-7" dirty="0">
                <a:solidFill>
                  <a:prstClr val="black"/>
                </a:solidFill>
                <a:cs typeface="Calibri"/>
              </a:rPr>
              <a:t>i</a:t>
            </a:r>
            <a:r>
              <a:rPr sz="1300" dirty="0">
                <a:solidFill>
                  <a:prstClr val="black"/>
                </a:solidFill>
                <a:cs typeface="Calibri"/>
              </a:rPr>
              <a:t>d</a:t>
            </a:r>
            <a:r>
              <a:rPr sz="1300" spc="-7" dirty="0">
                <a:solidFill>
                  <a:prstClr val="black"/>
                </a:solidFill>
                <a:cs typeface="Calibri"/>
              </a:rPr>
              <a:t>e</a:t>
            </a:r>
            <a:r>
              <a:rPr sz="1300" dirty="0">
                <a:solidFill>
                  <a:prstClr val="black"/>
                </a:solidFill>
                <a:cs typeface="Calibri"/>
              </a:rPr>
              <a:t>nce</a:t>
            </a:r>
            <a:endParaRPr sz="1300">
              <a:solidFill>
                <a:prstClr val="black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977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="" xmlns:a16="http://schemas.microsoft.com/office/drawing/2014/main" id="{96F4A75A-AE6E-48E5-8C9B-62D0A953E31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5277678" y="2627791"/>
            <a:ext cx="6235148" cy="359203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gradFill flip="none" rotWithShape="1">
                <a:gsLst>
                  <a:gs pos="32000">
                    <a:prstClr val="white">
                      <a:lumMod val="89000"/>
                    </a:prstClr>
                  </a:gs>
                  <a:gs pos="0">
                    <a:prstClr val="black">
                      <a:lumMod val="41000"/>
                      <a:lumOff val="59000"/>
                    </a:prstClr>
                  </a:gs>
                  <a:gs pos="100000">
                    <a:srgbClr val="94D7E4">
                      <a:lumMod val="0"/>
                      <a:lumOff val="100000"/>
                    </a:srgbClr>
                  </a:gs>
                </a:gsLst>
                <a:lin ang="8100000" scaled="1"/>
                <a:tileRect/>
              </a:gradFill>
              <a:effectLst>
                <a:outerShdw blurRad="469900" dist="342900" dir="5400000" sy="-20000" rotWithShape="0">
                  <a:prstClr val="black"/>
                </a:outerShdw>
              </a:effectLst>
            </a:endParaRPr>
          </a:p>
        </p:txBody>
      </p:sp>
      <p:sp>
        <p:nvSpPr>
          <p:cNvPr id="9" name="Rounded Rectangle 18">
            <a:extLst>
              <a:ext uri="{FF2B5EF4-FFF2-40B4-BE49-F238E27FC236}">
                <a16:creationId xmlns="" xmlns:a16="http://schemas.microsoft.com/office/drawing/2014/main" id="{5FE0DFF3-0858-4641-9E40-6BE7ACCC4F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643467" y="643467"/>
            <a:ext cx="10905070" cy="5126188"/>
          </a:xfrm>
          <a:prstGeom prst="roundRect">
            <a:avLst>
              <a:gd name="adj" fmla="val 2028"/>
            </a:avLst>
          </a:prstGeom>
          <a:solidFill>
            <a:schemeClr val="tx1"/>
          </a:solidFill>
          <a:ln>
            <a:solidFill>
              <a:schemeClr val="accent1">
                <a:shade val="50000"/>
              </a:schemeClr>
            </a:solidFill>
          </a:ln>
          <a:effectLst>
            <a:innerShdw blurRad="127000" dist="12700">
              <a:prstClr val="black"/>
            </a:innerShdw>
            <a:reflection blurRad="6350" stA="52000" endA="300" endPos="2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/>
          </p:nvPr>
        </p:nvGraphicFramePr>
        <p:xfrm>
          <a:off x="965200" y="1027547"/>
          <a:ext cx="10249052" cy="4355683"/>
        </p:xfrm>
        <a:graphic>
          <a:graphicData uri="http://schemas.openxmlformats.org/drawingml/2006/table">
            <a:tbl>
              <a:tblPr firstRow="1" firstCol="1" bandRow="1"/>
              <a:tblGrid>
                <a:gridCol w="40534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1993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961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758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2200" b="1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200" b="1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Design feature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it-IT" sz="220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200" b="1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ODYSSEY Outcomes</a:t>
                      </a:r>
                      <a:endParaRPr lang="it-IT" sz="220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200" b="1">
                          <a:solidFill>
                            <a:srgbClr val="FFC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FOURIER</a:t>
                      </a:r>
                      <a:endParaRPr lang="it-IT" sz="2200">
                        <a:solidFill>
                          <a:srgbClr val="FFC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2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Absolute change in LDL-C </a:t>
                      </a:r>
                      <a:r>
                        <a:rPr lang="en-GB" sz="15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(mg/dl)</a:t>
                      </a:r>
                      <a:endParaRPr lang="it-IT" sz="1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 at 12 months, 48 at 4 years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2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</a:t>
                      </a:r>
                      <a:r>
                        <a:rPr lang="it-IT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change</a:t>
                      </a:r>
                      <a:r>
                        <a:rPr lang="it-IT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in LDL-C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61%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59%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2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Relative reduction in primary endpoint</a:t>
                      </a:r>
                      <a:endParaRPr lang="it-IT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15% (0.85, 0.78-0.93)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15% (0.85, 079-0.92)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2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14%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27%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2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Stroke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27%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21%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2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Unstable angina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39%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1%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72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CVD death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12% (NS)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5% increase (NS)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724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All-cause death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15% (*P=0.026)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it-IT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4% </a:t>
                      </a:r>
                      <a:r>
                        <a:rPr lang="it-IT" sz="2000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increase</a:t>
                      </a:r>
                      <a:r>
                        <a:rPr lang="it-IT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(NS)</a:t>
                      </a:r>
                    </a:p>
                  </a:txBody>
                  <a:tcPr marL="11635" marR="11635" marT="11635" marB="1163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tx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5" name="Immagin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86" y="6219825"/>
            <a:ext cx="1266451" cy="42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59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="" xmlns:a16="http://schemas.microsoft.com/office/drawing/2014/main" id="{56A3B3EB-121A-4F40-885B-ED24B6576479}"/>
              </a:ext>
            </a:extLst>
          </p:cNvPr>
          <p:cNvGrpSpPr/>
          <p:nvPr/>
        </p:nvGrpSpPr>
        <p:grpSpPr>
          <a:xfrm>
            <a:off x="760501" y="315311"/>
            <a:ext cx="10798273" cy="5596716"/>
            <a:chOff x="760501" y="315311"/>
            <a:chExt cx="10798273" cy="5596716"/>
          </a:xfrm>
        </p:grpSpPr>
        <p:pic>
          <p:nvPicPr>
            <p:cNvPr id="24578" name="Immagine 2">
              <a:extLst>
                <a:ext uri="{FF2B5EF4-FFF2-40B4-BE49-F238E27FC236}">
                  <a16:creationId xmlns="" xmlns:a16="http://schemas.microsoft.com/office/drawing/2014/main" id="{EDE8852F-F32D-45E8-91F0-FA85A8F96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987" y="315311"/>
              <a:ext cx="7644268" cy="10802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79" name="Immagine 3">
              <a:extLst>
                <a:ext uri="{FF2B5EF4-FFF2-40B4-BE49-F238E27FC236}">
                  <a16:creationId xmlns="" xmlns:a16="http://schemas.microsoft.com/office/drawing/2014/main" id="{84DC5FFD-5999-4E6A-9FE5-6A775E5CE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7987" y="1602340"/>
              <a:ext cx="7644268" cy="633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580" name="Picture 13" descr="Cover">
              <a:extLst>
                <a:ext uri="{FF2B5EF4-FFF2-40B4-BE49-F238E27FC236}">
                  <a16:creationId xmlns="" xmlns:a16="http://schemas.microsoft.com/office/drawing/2014/main" id="{24F0A708-83C0-4E19-937E-08A70CCF9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907" b="77859"/>
            <a:stretch>
              <a:fillRect/>
            </a:stretch>
          </p:blipFill>
          <p:spPr bwMode="auto">
            <a:xfrm>
              <a:off x="760501" y="2326344"/>
              <a:ext cx="10798273" cy="326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Connettore 2 7">
              <a:extLst>
                <a:ext uri="{FF2B5EF4-FFF2-40B4-BE49-F238E27FC236}">
                  <a16:creationId xmlns="" xmlns:a16="http://schemas.microsoft.com/office/drawing/2014/main" id="{3B928C44-B9C4-4D74-82A9-999D00FA40EF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299981" y="5448331"/>
              <a:ext cx="722425" cy="463696"/>
            </a:xfrm>
            <a:prstGeom prst="straightConnector1">
              <a:avLst/>
            </a:prstGeom>
            <a:ln w="762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Immagin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5549" y="135096"/>
            <a:ext cx="1266451" cy="42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62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>
          <a:xfrm>
            <a:off x="0" y="5928836"/>
            <a:ext cx="12192000" cy="369332"/>
          </a:xfrm>
          <a:prstGeom prst="rect">
            <a:avLst/>
          </a:prstGeom>
          <a:solidFill>
            <a:srgbClr val="007CC2"/>
          </a:solidFill>
        </p:spPr>
        <p:txBody>
          <a:bodyPr wrap="square">
            <a:spAutoFit/>
          </a:bodyPr>
          <a:lstStyle/>
          <a:p>
            <a:pPr algn="ctr" defTabSz="457200">
              <a:spcBef>
                <a:spcPts val="200"/>
              </a:spcBef>
            </a:pPr>
            <a:r>
              <a:rPr lang="en-US" b="1" dirty="0">
                <a:solidFill>
                  <a:srgbClr val="FFFFFF"/>
                </a:solidFill>
              </a:rPr>
              <a:t>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differences: 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-1.0% (-1.8 to -0.64); </a:t>
            </a:r>
            <a:r>
              <a:rPr lang="en-US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&lt; 0.001</a:t>
            </a:r>
            <a:endParaRPr lang="en-US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Text Box 4"/>
          <p:cNvSpPr txBox="1">
            <a:spLocks noChangeArrowheads="1"/>
          </p:cNvSpPr>
          <p:nvPr/>
        </p:nvSpPr>
        <p:spPr bwMode="gray">
          <a:xfrm>
            <a:off x="152401" y="6298168"/>
            <a:ext cx="95575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b">
            <a:spAutoFit/>
          </a:bodyPr>
          <a:lstStyle/>
          <a:p>
            <a:pPr defTabSz="457200"/>
            <a:r>
              <a:rPr lang="it-IT" sz="900" dirty="0" smtClean="0">
                <a:solidFill>
                  <a:srgbClr val="000000"/>
                </a:solidFill>
              </a:rPr>
              <a:t>  </a:t>
            </a:r>
            <a:endParaRPr lang="fr-FR" sz="900" dirty="0">
              <a:solidFill>
                <a:prstClr val="black"/>
              </a:solidFill>
            </a:endParaRPr>
          </a:p>
          <a:p>
            <a:pPr defTabSz="457200"/>
            <a:r>
              <a:rPr lang="fr-FR" sz="900" dirty="0" err="1">
                <a:solidFill>
                  <a:prstClr val="black"/>
                </a:solidFill>
              </a:rPr>
              <a:t>Nicholls</a:t>
            </a:r>
            <a:r>
              <a:rPr lang="fr-FR" sz="900" dirty="0">
                <a:solidFill>
                  <a:prstClr val="black"/>
                </a:solidFill>
              </a:rPr>
              <a:t> SJ, et al. </a:t>
            </a:r>
            <a:r>
              <a:rPr lang="fr-FR" sz="900" i="1" dirty="0">
                <a:solidFill>
                  <a:prstClr val="black"/>
                </a:solidFill>
              </a:rPr>
              <a:t>JAMA</a:t>
            </a:r>
            <a:r>
              <a:rPr lang="fr-FR" sz="900" dirty="0">
                <a:solidFill>
                  <a:prstClr val="black"/>
                </a:solidFill>
              </a:rPr>
              <a:t>. </a:t>
            </a:r>
            <a:r>
              <a:rPr lang="en-US" sz="900" dirty="0">
                <a:solidFill>
                  <a:prstClr val="black"/>
                </a:solidFill>
              </a:rPr>
              <a:t>[published online ahead of print November 15, 2016]. </a:t>
            </a:r>
            <a:r>
              <a:rPr lang="fr-FR" sz="900" dirty="0" err="1">
                <a:solidFill>
                  <a:prstClr val="black"/>
                </a:solidFill>
              </a:rPr>
              <a:t>doi</a:t>
            </a:r>
            <a:r>
              <a:rPr lang="fr-FR" sz="900" dirty="0">
                <a:solidFill>
                  <a:prstClr val="black"/>
                </a:solidFill>
              </a:rPr>
              <a:t>: 10.1001/jama.2016.16951</a:t>
            </a:r>
            <a:r>
              <a:rPr lang="it-IT" sz="900" dirty="0">
                <a:solidFill>
                  <a:prstClr val="black"/>
                </a:solidFill>
              </a:rPr>
              <a:t>.</a:t>
            </a:r>
          </a:p>
        </p:txBody>
      </p:sp>
      <p:graphicFrame>
        <p:nvGraphicFramePr>
          <p:cNvPr id="7" name="Chart 6"/>
          <p:cNvGraphicFramePr/>
          <p:nvPr>
            <p:extLst/>
          </p:nvPr>
        </p:nvGraphicFramePr>
        <p:xfrm>
          <a:off x="2136480" y="3547319"/>
          <a:ext cx="7919040" cy="22596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7"/>
          <p:cNvSpPr/>
          <p:nvPr/>
        </p:nvSpPr>
        <p:spPr>
          <a:xfrm rot="16200000">
            <a:off x="761961" y="4474730"/>
            <a:ext cx="23875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200" b="1" dirty="0">
                <a:solidFill>
                  <a:srgbClr val="000000"/>
                </a:solidFill>
              </a:rPr>
              <a:t>Change in % atheroma volume (%)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726830" y="4163040"/>
            <a:ext cx="734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1400" i="1" dirty="0">
                <a:solidFill>
                  <a:srgbClr val="000000"/>
                </a:solidFill>
              </a:rPr>
              <a:t>P</a:t>
            </a:r>
            <a:r>
              <a:rPr lang="en-US" sz="1400" dirty="0">
                <a:solidFill>
                  <a:srgbClr val="000000"/>
                </a:solidFill>
              </a:rPr>
              <a:t> = NS*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556973" y="3624378"/>
            <a:ext cx="94769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/>
            <a:r>
              <a:rPr lang="en-US" sz="1400" i="1" dirty="0">
                <a:solidFill>
                  <a:srgbClr val="000000"/>
                </a:solidFill>
              </a:rPr>
              <a:t>P</a:t>
            </a:r>
            <a:r>
              <a:rPr lang="en-US" sz="1400" dirty="0">
                <a:solidFill>
                  <a:srgbClr val="000000"/>
                </a:solidFill>
              </a:rPr>
              <a:t> &lt; 0.001*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59246" y="1509296"/>
            <a:ext cx="45122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it-IT" sz="2000" dirty="0" err="1" smtClean="0">
                <a:solidFill>
                  <a:srgbClr val="4472C4">
                    <a:lumMod val="75000"/>
                  </a:srgbClr>
                </a:solidFill>
              </a:rPr>
              <a:t>Percent</a:t>
            </a:r>
            <a:r>
              <a:rPr lang="it-IT" sz="2000" dirty="0" smtClean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it-IT" sz="2000" dirty="0" err="1" smtClean="0">
                <a:solidFill>
                  <a:srgbClr val="4472C4">
                    <a:lumMod val="75000"/>
                  </a:srgbClr>
                </a:solidFill>
              </a:rPr>
              <a:t>variation</a:t>
            </a:r>
            <a:r>
              <a:rPr lang="it-IT" sz="2000" dirty="0" smtClean="0">
                <a:solidFill>
                  <a:srgbClr val="4472C4">
                    <a:lumMod val="75000"/>
                  </a:srgbClr>
                </a:solidFill>
              </a:rPr>
              <a:t> of </a:t>
            </a:r>
            <a:r>
              <a:rPr lang="it-IT" sz="2000" dirty="0" err="1" smtClean="0">
                <a:solidFill>
                  <a:srgbClr val="4472C4">
                    <a:lumMod val="75000"/>
                  </a:srgbClr>
                </a:solidFill>
              </a:rPr>
              <a:t>coronary</a:t>
            </a:r>
            <a:r>
              <a:rPr lang="it-IT" sz="2000" dirty="0" smtClean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it-IT" sz="2000" dirty="0" err="1" smtClean="0">
                <a:solidFill>
                  <a:srgbClr val="4472C4">
                    <a:lumMod val="75000"/>
                  </a:srgbClr>
                </a:solidFill>
              </a:rPr>
              <a:t>atheroma</a:t>
            </a:r>
            <a:r>
              <a:rPr lang="it-IT" sz="2000" dirty="0" smtClean="0">
                <a:solidFill>
                  <a:srgbClr val="4472C4">
                    <a:lumMod val="75000"/>
                  </a:srgbClr>
                </a:solidFill>
              </a:rPr>
              <a:t> </a:t>
            </a:r>
            <a:r>
              <a:rPr lang="it-IT" sz="2000" dirty="0" err="1" smtClean="0">
                <a:solidFill>
                  <a:srgbClr val="4472C4">
                    <a:lumMod val="75000"/>
                  </a:srgbClr>
                </a:solidFill>
              </a:rPr>
              <a:t>after</a:t>
            </a:r>
            <a:r>
              <a:rPr lang="it-IT" sz="2000" dirty="0" smtClean="0">
                <a:solidFill>
                  <a:srgbClr val="4472C4">
                    <a:lumMod val="75000"/>
                  </a:srgbClr>
                </a:solidFill>
              </a:rPr>
              <a:t> 78 weeks </a:t>
            </a:r>
            <a:endParaRPr lang="it-IT" sz="2000" dirty="0">
              <a:solidFill>
                <a:srgbClr val="4472C4">
                  <a:lumMod val="75000"/>
                </a:srgbClr>
              </a:solidFill>
            </a:endParaRPr>
          </a:p>
        </p:txBody>
      </p:sp>
      <p:pic>
        <p:nvPicPr>
          <p:cNvPr id="9" name="Immagine 2">
            <a:extLst>
              <a:ext uri="{FF2B5EF4-FFF2-40B4-BE49-F238E27FC236}">
                <a16:creationId xmlns="" xmlns:a16="http://schemas.microsoft.com/office/drawing/2014/main" id="{95F273E8-E71F-4EB1-87A9-F6361592A7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263" y="250135"/>
            <a:ext cx="5651419" cy="322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516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2128345" y="914400"/>
            <a:ext cx="8844455" cy="5549462"/>
            <a:chOff x="328546" y="1057505"/>
            <a:chExt cx="8485417" cy="5420990"/>
          </a:xfrm>
        </p:grpSpPr>
        <p:pic>
          <p:nvPicPr>
            <p:cNvPr id="316418" name="Immagin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546" y="1057505"/>
              <a:ext cx="8485417" cy="5420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Connettore 1 3"/>
            <p:cNvCxnSpPr/>
            <p:nvPr/>
          </p:nvCxnSpPr>
          <p:spPr>
            <a:xfrm flipV="1">
              <a:off x="5646821" y="2141621"/>
              <a:ext cx="32084" cy="3601453"/>
            </a:xfrm>
            <a:prstGeom prst="line">
              <a:avLst/>
            </a:prstGeom>
            <a:ln w="47625" cmpd="sng">
              <a:solidFill>
                <a:srgbClr val="FFC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Immagin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86" y="443874"/>
            <a:ext cx="1266451" cy="42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 flipV="1">
            <a:off x="9235440" y="2024208"/>
            <a:ext cx="0" cy="36868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 flipV="1">
            <a:off x="4953000" y="2024208"/>
            <a:ext cx="60960" cy="368680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2951305" y="255509"/>
            <a:ext cx="8844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Which</a:t>
            </a: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the </a:t>
            </a:r>
            <a:r>
              <a:rPr lang="it-IT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optimal</a:t>
            </a: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LDL </a:t>
            </a:r>
            <a:r>
              <a:rPr lang="it-IT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cholesterol</a:t>
            </a: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levels</a:t>
            </a: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CV </a:t>
            </a:r>
            <a:r>
              <a:rPr lang="it-IT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prevention</a:t>
            </a:r>
            <a:r>
              <a:rPr lang="it-IT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259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2479343" y="2736503"/>
            <a:ext cx="70968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err="1">
                <a:solidFill>
                  <a:prstClr val="black"/>
                </a:solidFill>
              </a:rPr>
              <a:t>What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does</a:t>
            </a:r>
            <a:r>
              <a:rPr lang="it-IT" b="1" dirty="0">
                <a:solidFill>
                  <a:prstClr val="black"/>
                </a:solidFill>
              </a:rPr>
              <a:t> GLAGOV </a:t>
            </a:r>
            <a:r>
              <a:rPr lang="it-IT" b="1" dirty="0" err="1">
                <a:solidFill>
                  <a:prstClr val="black"/>
                </a:solidFill>
              </a:rPr>
              <a:t>tell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us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about</a:t>
            </a:r>
            <a:r>
              <a:rPr lang="it-IT" b="1" dirty="0">
                <a:solidFill>
                  <a:prstClr val="black"/>
                </a:solidFill>
              </a:rPr>
              <a:t> </a:t>
            </a:r>
            <a:r>
              <a:rPr lang="it-IT" b="1" dirty="0" err="1">
                <a:solidFill>
                  <a:prstClr val="black"/>
                </a:solidFill>
              </a:rPr>
              <a:t>optimal</a:t>
            </a:r>
            <a:r>
              <a:rPr lang="it-IT" b="1" dirty="0">
                <a:solidFill>
                  <a:prstClr val="black"/>
                </a:solidFill>
              </a:rPr>
              <a:t> LDL </a:t>
            </a:r>
            <a:r>
              <a:rPr lang="it-IT" b="1" dirty="0" err="1">
                <a:solidFill>
                  <a:prstClr val="black"/>
                </a:solidFill>
              </a:rPr>
              <a:t>levels</a:t>
            </a:r>
            <a:r>
              <a:rPr lang="it-IT" b="1" dirty="0">
                <a:solidFill>
                  <a:prstClr val="black"/>
                </a:solidFill>
              </a:rPr>
              <a:t>?</a:t>
            </a:r>
            <a:endParaRPr lang="it-IT" dirty="0">
              <a:solidFill>
                <a:prstClr val="black"/>
              </a:solidFill>
            </a:endParaRPr>
          </a:p>
          <a:p>
            <a:r>
              <a:rPr lang="it-IT" dirty="0">
                <a:solidFill>
                  <a:prstClr val="black"/>
                </a:solidFill>
              </a:rPr>
              <a:t>LDL </a:t>
            </a:r>
            <a:r>
              <a:rPr lang="it-IT" dirty="0" err="1">
                <a:solidFill>
                  <a:prstClr val="black"/>
                </a:solidFill>
              </a:rPr>
              <a:t>cholesterol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is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now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universally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accepted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as</a:t>
            </a:r>
            <a:r>
              <a:rPr lang="it-IT" dirty="0">
                <a:solidFill>
                  <a:prstClr val="black"/>
                </a:solidFill>
              </a:rPr>
              <a:t> the major driver of </a:t>
            </a:r>
            <a:r>
              <a:rPr lang="it-IT" dirty="0" err="1">
                <a:solidFill>
                  <a:prstClr val="black"/>
                </a:solidFill>
              </a:rPr>
              <a:t>atherosclerosis</a:t>
            </a:r>
            <a:r>
              <a:rPr lang="it-IT" dirty="0">
                <a:solidFill>
                  <a:prstClr val="black"/>
                </a:solidFill>
              </a:rPr>
              <a:t>, </a:t>
            </a:r>
            <a:r>
              <a:rPr lang="it-IT" dirty="0" err="1">
                <a:solidFill>
                  <a:prstClr val="black"/>
                </a:solidFill>
              </a:rPr>
              <a:t>however</a:t>
            </a:r>
            <a:r>
              <a:rPr lang="it-IT" dirty="0">
                <a:solidFill>
                  <a:prstClr val="black"/>
                </a:solidFill>
              </a:rPr>
              <a:t>, the </a:t>
            </a:r>
            <a:r>
              <a:rPr lang="it-IT" dirty="0" err="1">
                <a:solidFill>
                  <a:prstClr val="black"/>
                </a:solidFill>
              </a:rPr>
              <a:t>question</a:t>
            </a:r>
            <a:r>
              <a:rPr lang="it-IT" dirty="0">
                <a:solidFill>
                  <a:prstClr val="black"/>
                </a:solidFill>
              </a:rPr>
              <a:t> of </a:t>
            </a:r>
            <a:r>
              <a:rPr lang="it-IT" dirty="0" err="1">
                <a:solidFill>
                  <a:prstClr val="black"/>
                </a:solidFill>
              </a:rPr>
              <a:t>how</a:t>
            </a:r>
            <a:r>
              <a:rPr lang="it-IT" dirty="0">
                <a:solidFill>
                  <a:prstClr val="black"/>
                </a:solidFill>
              </a:rPr>
              <a:t> far to reduce </a:t>
            </a:r>
            <a:r>
              <a:rPr lang="it-IT" dirty="0" err="1">
                <a:solidFill>
                  <a:prstClr val="black"/>
                </a:solidFill>
              </a:rPr>
              <a:t>lipid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levels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has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remained</a:t>
            </a:r>
            <a:r>
              <a:rPr lang="it-IT" dirty="0">
                <a:solidFill>
                  <a:prstClr val="black"/>
                </a:solidFill>
              </a:rPr>
              <a:t> a </a:t>
            </a:r>
            <a:r>
              <a:rPr lang="it-IT" dirty="0" err="1">
                <a:solidFill>
                  <a:prstClr val="black"/>
                </a:solidFill>
              </a:rPr>
              <a:t>moving</a:t>
            </a:r>
            <a:r>
              <a:rPr lang="it-IT" dirty="0">
                <a:solidFill>
                  <a:prstClr val="black"/>
                </a:solidFill>
              </a:rPr>
              <a:t> target. </a:t>
            </a:r>
            <a:r>
              <a:rPr lang="it-IT" dirty="0" err="1">
                <a:solidFill>
                  <a:prstClr val="black"/>
                </a:solidFill>
              </a:rPr>
              <a:t>This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study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adds</a:t>
            </a:r>
            <a:r>
              <a:rPr lang="it-IT" dirty="0">
                <a:solidFill>
                  <a:prstClr val="black"/>
                </a:solidFill>
              </a:rPr>
              <a:t> to </a:t>
            </a:r>
            <a:r>
              <a:rPr lang="it-IT" dirty="0" err="1">
                <a:solidFill>
                  <a:prstClr val="black"/>
                </a:solidFill>
              </a:rPr>
              <a:t>evidence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that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optimal</a:t>
            </a:r>
            <a:r>
              <a:rPr lang="it-IT" dirty="0">
                <a:solidFill>
                  <a:prstClr val="black"/>
                </a:solidFill>
              </a:rPr>
              <a:t> LDL </a:t>
            </a:r>
            <a:r>
              <a:rPr lang="it-IT" dirty="0" err="1">
                <a:solidFill>
                  <a:prstClr val="black"/>
                </a:solidFill>
              </a:rPr>
              <a:t>levels</a:t>
            </a:r>
            <a:r>
              <a:rPr lang="it-IT" dirty="0">
                <a:solidFill>
                  <a:prstClr val="black"/>
                </a:solidFill>
              </a:rPr>
              <a:t> for </a:t>
            </a:r>
            <a:r>
              <a:rPr lang="it-IT" dirty="0" err="1">
                <a:solidFill>
                  <a:prstClr val="black"/>
                </a:solidFill>
              </a:rPr>
              <a:t>patients</a:t>
            </a:r>
            <a:r>
              <a:rPr lang="it-IT" dirty="0">
                <a:solidFill>
                  <a:prstClr val="black"/>
                </a:solidFill>
              </a:rPr>
              <a:t> with </a:t>
            </a:r>
            <a:r>
              <a:rPr lang="it-IT" dirty="0" err="1">
                <a:solidFill>
                  <a:prstClr val="black"/>
                </a:solidFill>
              </a:rPr>
              <a:t>coronary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disease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may</a:t>
            </a:r>
            <a:r>
              <a:rPr lang="it-IT" dirty="0">
                <a:solidFill>
                  <a:prstClr val="black"/>
                </a:solidFill>
              </a:rPr>
              <a:t> be </a:t>
            </a:r>
            <a:r>
              <a:rPr lang="it-IT" dirty="0" err="1">
                <a:solidFill>
                  <a:prstClr val="black"/>
                </a:solidFill>
              </a:rPr>
              <a:t>much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lower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than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commonly</a:t>
            </a:r>
            <a:r>
              <a:rPr lang="it-IT" dirty="0">
                <a:solidFill>
                  <a:prstClr val="black"/>
                </a:solidFill>
              </a:rPr>
              <a:t> </a:t>
            </a:r>
            <a:r>
              <a:rPr lang="it-IT" dirty="0" err="1">
                <a:solidFill>
                  <a:prstClr val="black"/>
                </a:solidFill>
              </a:rPr>
              <a:t>achieved</a:t>
            </a:r>
            <a:r>
              <a:rPr lang="it-IT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5868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it-IT" altLang="it-IT" sz="4000" b="1" dirty="0" smtClean="0">
                <a:solidFill>
                  <a:srgbClr val="FFFF00"/>
                </a:solidFill>
              </a:rPr>
              <a:t>LDL </a:t>
            </a:r>
            <a:r>
              <a:rPr lang="it-IT" altLang="it-IT" sz="4000" b="1" dirty="0" err="1" smtClean="0">
                <a:solidFill>
                  <a:srgbClr val="FFFF00"/>
                </a:solidFill>
              </a:rPr>
              <a:t>cholesterol</a:t>
            </a:r>
            <a:endParaRPr lang="it-IT" altLang="it-IT" sz="4000" b="1" dirty="0">
              <a:solidFill>
                <a:srgbClr val="FFFF00"/>
              </a:solidFill>
            </a:endParaRPr>
          </a:p>
        </p:txBody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80606" y="1600201"/>
            <a:ext cx="8856617" cy="4525963"/>
          </a:xfrm>
        </p:spPr>
        <p:txBody>
          <a:bodyPr/>
          <a:lstStyle/>
          <a:p>
            <a:pPr>
              <a:buFontTx/>
              <a:buNone/>
            </a:pPr>
            <a:endParaRPr lang="it-IT" altLang="it-IT" dirty="0"/>
          </a:p>
          <a:p>
            <a:r>
              <a:rPr lang="it-IT" altLang="it-IT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LDL </a:t>
            </a:r>
            <a:r>
              <a:rPr lang="it-IT" altLang="it-IT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cholesterol</a:t>
            </a:r>
            <a:r>
              <a:rPr lang="it-IT" altLang="it-IT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it-IT" altLang="it-IT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reduction</a:t>
            </a:r>
            <a:r>
              <a:rPr lang="it-IT" altLang="it-IT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it-IT" altLang="it-IT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should</a:t>
            </a:r>
            <a:r>
              <a:rPr lang="it-IT" altLang="it-IT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be the first target of </a:t>
            </a:r>
            <a:r>
              <a:rPr lang="it-IT" altLang="it-IT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any</a:t>
            </a:r>
            <a:r>
              <a:rPr lang="it-IT" altLang="it-IT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it-IT" altLang="it-IT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intervention</a:t>
            </a:r>
            <a:r>
              <a:rPr lang="it-IT" altLang="it-IT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it-IT" altLang="it-IT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aimed</a:t>
            </a:r>
            <a:r>
              <a:rPr lang="it-IT" altLang="it-IT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it-IT" altLang="it-IT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at</a:t>
            </a:r>
            <a:r>
              <a:rPr lang="it-IT" altLang="it-IT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the </a:t>
            </a:r>
            <a:r>
              <a:rPr lang="it-IT" altLang="it-IT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reduction</a:t>
            </a:r>
            <a:r>
              <a:rPr lang="it-IT" altLang="it-IT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of </a:t>
            </a:r>
            <a:r>
              <a:rPr lang="it-IT" altLang="it-IT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cardiovascular</a:t>
            </a:r>
            <a:r>
              <a:rPr lang="it-IT" altLang="it-IT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 </a:t>
            </a:r>
            <a:r>
              <a:rPr lang="it-IT" altLang="it-IT" dirty="0" err="1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risk</a:t>
            </a:r>
            <a:r>
              <a:rPr lang="it-IT" altLang="it-IT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" panose="020B0502040204020203" pitchFamily="34" charset="0"/>
              </a:rPr>
              <a:t>.  </a:t>
            </a:r>
            <a:endParaRPr lang="it-IT" altLang="it-IT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99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847850" y="1916113"/>
            <a:ext cx="8229600" cy="1371600"/>
          </a:xfrm>
        </p:spPr>
        <p:txBody>
          <a:bodyPr/>
          <a:lstStyle/>
          <a:p>
            <a:r>
              <a:rPr lang="it-IT" altLang="it-IT" sz="4000" dirty="0">
                <a:effectLst/>
              </a:rPr>
              <a:t/>
            </a:r>
            <a:br>
              <a:rPr lang="it-IT" altLang="it-IT" sz="4000" dirty="0">
                <a:effectLst/>
              </a:rPr>
            </a:br>
            <a:r>
              <a:rPr lang="it-IT" altLang="it-IT" sz="4000" dirty="0">
                <a:solidFill>
                  <a:srgbClr val="FFFF00"/>
                </a:solidFill>
                <a:effectLst/>
              </a:rPr>
              <a:t> </a:t>
            </a:r>
            <a:r>
              <a:rPr lang="it-IT" altLang="it-IT" sz="4000" dirty="0">
                <a:effectLst/>
              </a:rPr>
              <a:t/>
            </a:r>
            <a:br>
              <a:rPr lang="it-IT" altLang="it-IT" sz="4000" dirty="0">
                <a:effectLst/>
              </a:rPr>
            </a:br>
            <a:r>
              <a:rPr lang="it-IT" altLang="it-IT" sz="4000" dirty="0">
                <a:effectLst/>
              </a:rPr>
              <a:t/>
            </a:r>
            <a:br>
              <a:rPr lang="it-IT" altLang="it-IT" sz="4000" dirty="0">
                <a:effectLst/>
              </a:rPr>
            </a:br>
            <a:r>
              <a:rPr lang="it-IT" altLang="it-IT" sz="4000" dirty="0">
                <a:effectLst/>
              </a:rPr>
              <a:t>LDL </a:t>
            </a:r>
            <a:r>
              <a:rPr lang="it-IT" altLang="it-IT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CHOLESTEROL  =</a:t>
            </a:r>
            <a:br>
              <a:rPr lang="it-IT" altLang="it-IT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/>
            </a:r>
            <a:br>
              <a:rPr lang="it-IT" altLang="it-IT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TOT COL  – HDL COL  – (TG/5)</a:t>
            </a: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3143251" y="908050"/>
            <a:ext cx="56165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it-IT" sz="40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Friedwald</a:t>
            </a:r>
            <a:r>
              <a:rPr lang="it-IT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Formula</a:t>
            </a:r>
          </a:p>
        </p:txBody>
      </p:sp>
    </p:spTree>
    <p:extLst>
      <p:ext uri="{BB962C8B-B14F-4D97-AF65-F5344CB8AC3E}">
        <p14:creationId xmlns:p14="http://schemas.microsoft.com/office/powerpoint/2010/main" val="13765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4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2022872" y="1628800"/>
            <a:ext cx="7924800" cy="138717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just">
              <a:spcBef>
                <a:spcPts val="1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800" b="1" dirty="0" err="1">
                <a:solidFill>
                  <a:srgbClr val="002060"/>
                </a:solidFill>
                <a:cs typeface="Arial" charset="0"/>
              </a:rPr>
              <a:t>Usually</a:t>
            </a:r>
            <a:r>
              <a:rPr lang="it-IT" sz="2800" b="1" dirty="0">
                <a:solidFill>
                  <a:srgbClr val="002060"/>
                </a:solidFill>
                <a:cs typeface="Arial" charset="0"/>
              </a:rPr>
              <a:t>, </a:t>
            </a:r>
            <a:r>
              <a:rPr lang="it-IT" sz="2800" b="1" dirty="0" err="1">
                <a:solidFill>
                  <a:srgbClr val="002060"/>
                </a:solidFill>
                <a:cs typeface="Arial" charset="0"/>
              </a:rPr>
              <a:t>it</a:t>
            </a:r>
            <a:r>
              <a:rPr lang="it-IT" sz="2800" b="1" dirty="0">
                <a:solidFill>
                  <a:srgbClr val="002060"/>
                </a:solidFill>
                <a:cs typeface="Arial" charset="0"/>
              </a:rPr>
              <a:t> </a:t>
            </a:r>
            <a:r>
              <a:rPr lang="it-IT" sz="2800" b="1" dirty="0" err="1">
                <a:solidFill>
                  <a:srgbClr val="002060"/>
                </a:solidFill>
                <a:cs typeface="Arial" charset="0"/>
              </a:rPr>
              <a:t>calculates</a:t>
            </a:r>
            <a:r>
              <a:rPr lang="it-IT" sz="2800" b="1" dirty="0">
                <a:solidFill>
                  <a:srgbClr val="002060"/>
                </a:solidFill>
                <a:cs typeface="Arial" charset="0"/>
              </a:rPr>
              <a:t> the </a:t>
            </a:r>
            <a:r>
              <a:rPr lang="it-IT" sz="2800" b="1" dirty="0" err="1">
                <a:solidFill>
                  <a:srgbClr val="002060"/>
                </a:solidFill>
                <a:cs typeface="Arial" charset="0"/>
              </a:rPr>
              <a:t>probability</a:t>
            </a:r>
            <a:r>
              <a:rPr lang="it-IT" sz="2800" b="1" dirty="0">
                <a:solidFill>
                  <a:srgbClr val="002060"/>
                </a:solidFill>
                <a:cs typeface="Arial" charset="0"/>
              </a:rPr>
              <a:t> to </a:t>
            </a:r>
            <a:r>
              <a:rPr lang="it-IT" sz="2800" b="1" dirty="0" err="1">
                <a:solidFill>
                  <a:srgbClr val="002060"/>
                </a:solidFill>
                <a:cs typeface="Arial" charset="0"/>
              </a:rPr>
              <a:t>have</a:t>
            </a:r>
            <a:r>
              <a:rPr lang="it-IT" sz="2800" b="1" dirty="0">
                <a:solidFill>
                  <a:srgbClr val="002060"/>
                </a:solidFill>
                <a:cs typeface="Arial" charset="0"/>
              </a:rPr>
              <a:t> a </a:t>
            </a:r>
            <a:r>
              <a:rPr lang="it-IT" sz="2800" b="1" dirty="0" err="1">
                <a:solidFill>
                  <a:srgbClr val="002060"/>
                </a:solidFill>
                <a:cs typeface="Arial" charset="0"/>
              </a:rPr>
              <a:t>fatal</a:t>
            </a:r>
            <a:r>
              <a:rPr lang="it-IT" sz="2800" b="1" dirty="0">
                <a:solidFill>
                  <a:srgbClr val="002060"/>
                </a:solidFill>
                <a:cs typeface="Arial" charset="0"/>
              </a:rPr>
              <a:t> or non </a:t>
            </a:r>
            <a:r>
              <a:rPr lang="it-IT" sz="2800" b="1" dirty="0" err="1">
                <a:solidFill>
                  <a:srgbClr val="002060"/>
                </a:solidFill>
                <a:cs typeface="Arial" charset="0"/>
              </a:rPr>
              <a:t>fatal</a:t>
            </a:r>
            <a:r>
              <a:rPr lang="it-IT" sz="2800" b="1" dirty="0">
                <a:solidFill>
                  <a:srgbClr val="002060"/>
                </a:solidFill>
                <a:cs typeface="Arial" charset="0"/>
              </a:rPr>
              <a:t> CVD </a:t>
            </a:r>
            <a:r>
              <a:rPr lang="it-IT" sz="2800" b="1" dirty="0" err="1">
                <a:solidFill>
                  <a:srgbClr val="002060"/>
                </a:solidFill>
                <a:cs typeface="Arial" charset="0"/>
              </a:rPr>
              <a:t>event</a:t>
            </a:r>
            <a:r>
              <a:rPr lang="it-IT" sz="2800" b="1" dirty="0">
                <a:solidFill>
                  <a:srgbClr val="002060"/>
                </a:solidFill>
                <a:cs typeface="Arial" charset="0"/>
              </a:rPr>
              <a:t> in the </a:t>
            </a:r>
            <a:r>
              <a:rPr lang="it-IT" sz="2800" b="1" dirty="0" err="1">
                <a:solidFill>
                  <a:srgbClr val="002060"/>
                </a:solidFill>
                <a:cs typeface="Arial" charset="0"/>
              </a:rPr>
              <a:t>following</a:t>
            </a:r>
            <a:r>
              <a:rPr lang="it-IT" sz="2800" b="1" dirty="0">
                <a:solidFill>
                  <a:srgbClr val="002060"/>
                </a:solidFill>
                <a:cs typeface="Arial" charset="0"/>
              </a:rPr>
              <a:t> 10 </a:t>
            </a:r>
            <a:r>
              <a:rPr lang="it-IT" sz="2800" b="1" dirty="0" err="1">
                <a:solidFill>
                  <a:srgbClr val="002060"/>
                </a:solidFill>
                <a:cs typeface="Arial" charset="0"/>
              </a:rPr>
              <a:t>years</a:t>
            </a:r>
            <a:r>
              <a:rPr lang="it-IT" sz="2800" b="1" dirty="0">
                <a:solidFill>
                  <a:srgbClr val="002060"/>
                </a:solidFill>
                <a:cs typeface="Arial" charset="0"/>
              </a:rPr>
              <a:t>.  </a:t>
            </a:r>
          </a:p>
        </p:txBody>
      </p:sp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6594872" y="4499000"/>
            <a:ext cx="3505200" cy="83317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Charts</a:t>
            </a: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for the </a:t>
            </a:r>
            <a:r>
              <a:rPr lang="it-IT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calculatin</a:t>
            </a: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of </a:t>
            </a:r>
            <a:r>
              <a:rPr lang="it-IT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risk</a:t>
            </a: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 </a:t>
            </a:r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187361" y="570714"/>
            <a:ext cx="7924800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algn="ctr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it-IT" sz="3200" b="1" dirty="0">
                <a:solidFill>
                  <a:srgbClr val="C00000"/>
                </a:solidFill>
              </a:rPr>
              <a:t>Global </a:t>
            </a:r>
            <a:r>
              <a:rPr lang="it-IT" sz="3200" b="1" dirty="0" err="1">
                <a:solidFill>
                  <a:srgbClr val="C00000"/>
                </a:solidFill>
              </a:rPr>
              <a:t>cardiovascular</a:t>
            </a:r>
            <a:r>
              <a:rPr lang="it-IT" sz="3200" b="1" dirty="0">
                <a:solidFill>
                  <a:srgbClr val="C00000"/>
                </a:solidFill>
              </a:rPr>
              <a:t> </a:t>
            </a:r>
            <a:r>
              <a:rPr lang="it-IT" sz="3200" b="1" dirty="0" err="1">
                <a:solidFill>
                  <a:srgbClr val="C00000"/>
                </a:solidFill>
              </a:rPr>
              <a:t>risk</a:t>
            </a:r>
            <a:endParaRPr lang="it-IT" sz="3200" b="1" dirty="0">
              <a:solidFill>
                <a:srgbClr val="C00000"/>
              </a:solidFill>
            </a:endParaRPr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5578197" y="3720699"/>
            <a:ext cx="1160873" cy="58695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marL="342900" indent="-341313" algn="ctr">
              <a:spcBef>
                <a:spcPts val="8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it-IT" sz="3200" b="1" dirty="0">
                <a:solidFill>
                  <a:srgbClr val="C00000"/>
                </a:solidFill>
              </a:rPr>
              <a:t>Tools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2187361" y="4499000"/>
            <a:ext cx="3260567" cy="135639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marL="342900" indent="-341313" algn="ctr">
              <a:spcBef>
                <a:spcPts val="6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it-IT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Algorithms</a:t>
            </a: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the </a:t>
            </a:r>
          </a:p>
          <a:p>
            <a:pPr marL="342900" indent="-341313" algn="ctr">
              <a:spcBef>
                <a:spcPts val="6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it-IT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</a:t>
            </a: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it-IT" sz="24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</a:t>
            </a:r>
            <a:endParaRPr lang="it-IT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1313" algn="ctr">
              <a:spcBef>
                <a:spcPts val="600"/>
              </a:spcBef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7571658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olo 1"/>
          <p:cNvSpPr>
            <a:spLocks noGrp="1"/>
          </p:cNvSpPr>
          <p:nvPr>
            <p:ph type="title" idx="4294967295"/>
          </p:nvPr>
        </p:nvSpPr>
        <p:spPr>
          <a:xfrm>
            <a:off x="1992313" y="582613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smtClean="0">
                <a:solidFill>
                  <a:srgbClr val="FFFF00"/>
                </a:solidFill>
              </a:rPr>
              <a:t>Global cardiovascular risk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118787" name="Titolo 1"/>
          <p:cNvSpPr txBox="1">
            <a:spLocks/>
          </p:cNvSpPr>
          <p:nvPr/>
        </p:nvSpPr>
        <p:spPr bwMode="auto">
          <a:xfrm>
            <a:off x="1668464" y="1484313"/>
            <a:ext cx="8999537" cy="442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it-IT" sz="24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it-IT" sz="2400" dirty="0">
                <a:solidFill>
                  <a:srgbClr val="FFFFFF"/>
                </a:solidFill>
                <a:latin typeface="Calibri" panose="020F0502020204030204" pitchFamily="34" charset="0"/>
              </a:rPr>
              <a:t>1) </a:t>
            </a:r>
            <a:r>
              <a:rPr lang="en-US" altLang="it-IT" sz="2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Subjects with:</a:t>
            </a:r>
            <a:endParaRPr lang="en-US" altLang="it-IT" sz="24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it-IT" sz="2400" dirty="0">
                <a:solidFill>
                  <a:srgbClr val="FFFFFF"/>
                </a:solidFill>
                <a:latin typeface="Calibri" panose="020F0502020204030204" pitchFamily="34" charset="0"/>
              </a:rPr>
              <a:t>	</a:t>
            </a:r>
            <a:r>
              <a:rPr lang="en-US" altLang="it-IT" sz="2400" dirty="0">
                <a:solidFill>
                  <a:srgbClr val="FFFF00"/>
                </a:solidFill>
                <a:latin typeface="Calibri" panose="020F0502020204030204" pitchFamily="34" charset="0"/>
              </a:rPr>
              <a:t>• </a:t>
            </a:r>
            <a:r>
              <a:rPr lang="en-US" altLang="it-IT" sz="24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cardiovascular disease</a:t>
            </a:r>
            <a:endParaRPr lang="en-US" altLang="it-IT" sz="24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it-IT" sz="2400" dirty="0">
                <a:solidFill>
                  <a:srgbClr val="FFFF00"/>
                </a:solidFill>
                <a:latin typeface="Calibri" panose="020F0502020204030204" pitchFamily="34" charset="0"/>
              </a:rPr>
              <a:t>	• </a:t>
            </a:r>
            <a:r>
              <a:rPr lang="en-US" altLang="it-IT" sz="24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type 1 and 2 diabetes and microalbuminuria</a:t>
            </a:r>
            <a:endParaRPr lang="en-US" altLang="it-IT" sz="24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it-IT" sz="2400" dirty="0">
                <a:solidFill>
                  <a:srgbClr val="FFFF00"/>
                </a:solidFill>
                <a:latin typeface="Calibri" panose="020F0502020204030204" pitchFamily="34" charset="0"/>
              </a:rPr>
              <a:t>	• </a:t>
            </a:r>
            <a:r>
              <a:rPr lang="en-US" altLang="it-IT" sz="24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very high levels of a single risk factor</a:t>
            </a:r>
            <a:endParaRPr lang="en-US" altLang="it-IT" sz="24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it-IT" sz="2400" dirty="0">
                <a:solidFill>
                  <a:srgbClr val="FFFF00"/>
                </a:solidFill>
                <a:latin typeface="Calibri" panose="020F0502020204030204" pitchFamily="34" charset="0"/>
              </a:rPr>
              <a:t>	• </a:t>
            </a:r>
            <a:r>
              <a:rPr lang="en-US" altLang="it-IT" sz="2400" dirty="0" err="1" smtClean="0">
                <a:solidFill>
                  <a:srgbClr val="FFFF00"/>
                </a:solidFill>
                <a:latin typeface="Calibri" panose="020F0502020204030204" pitchFamily="34" charset="0"/>
              </a:rPr>
              <a:t>cronic</a:t>
            </a:r>
            <a:r>
              <a:rPr lang="en-US" altLang="it-IT" sz="24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 renal dysfunction</a:t>
            </a:r>
            <a:endParaRPr lang="en-US" altLang="it-IT" sz="24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it-IT" sz="2400" dirty="0">
                <a:solidFill>
                  <a:srgbClr val="FFFFFF"/>
                </a:solidFill>
                <a:latin typeface="Calibri" panose="020F0502020204030204" pitchFamily="34" charset="0"/>
              </a:rPr>
              <a:t>   </a:t>
            </a:r>
            <a:endParaRPr lang="en-US" altLang="it-IT" sz="2400" dirty="0" smtClean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it-IT" sz="2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are, by definition, at high or very high risk</a:t>
            </a:r>
            <a:endParaRPr lang="en-US" altLang="it-IT" sz="24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it-IT" sz="24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it-IT" sz="24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it-IT" sz="2400" dirty="0">
                <a:solidFill>
                  <a:srgbClr val="FFFFFF"/>
                </a:solidFill>
                <a:latin typeface="Calibri" panose="020F0502020204030204" pitchFamily="34" charset="0"/>
              </a:rPr>
              <a:t>2) </a:t>
            </a:r>
            <a:r>
              <a:rPr lang="en-US" altLang="it-IT" sz="24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For the remaining subjects, risk evaluation using risk charts is necessary</a:t>
            </a:r>
            <a:endParaRPr lang="en-US" altLang="it-IT" sz="24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lang="en-US" altLang="it-IT" sz="2400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it-IT" sz="2400" dirty="0" smtClean="0">
                <a:solidFill>
                  <a:srgbClr val="47D1FF"/>
                </a:solidFill>
                <a:latin typeface="Calibri" panose="020F0502020204030204" pitchFamily="34" charset="0"/>
              </a:rPr>
              <a:t>Subjects with multiple risk factors may have a very high risk.  </a:t>
            </a:r>
            <a:endParaRPr lang="en-US" altLang="it-IT" sz="2400" dirty="0">
              <a:solidFill>
                <a:srgbClr val="47D1FF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2600" y="113674"/>
            <a:ext cx="1295400" cy="469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8789" name="Picture 2" descr="European Society of Cardiolog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217489"/>
            <a:ext cx="57785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9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144463"/>
            <a:ext cx="2640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03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Disegno 1"/>
          <p:cNvSpPr>
            <a:spLocks/>
          </p:cNvSpPr>
          <p:nvPr/>
        </p:nvSpPr>
        <p:spPr bwMode="auto">
          <a:xfrm>
            <a:off x="7319963" y="1773238"/>
            <a:ext cx="419100" cy="1281112"/>
          </a:xfrm>
          <a:custGeom>
            <a:avLst/>
            <a:gdLst>
              <a:gd name="T0" fmla="*/ 0 w 16384"/>
              <a:gd name="T1" fmla="*/ 12288 h 16384"/>
              <a:gd name="T2" fmla="*/ 4096 w 16384"/>
              <a:gd name="T3" fmla="*/ 12288 h 16384"/>
              <a:gd name="T4" fmla="*/ 4096 w 16384"/>
              <a:gd name="T5" fmla="*/ 0 h 16384"/>
              <a:gd name="T6" fmla="*/ 12288 w 16384"/>
              <a:gd name="T7" fmla="*/ 0 h 16384"/>
              <a:gd name="T8" fmla="*/ 12288 w 16384"/>
              <a:gd name="T9" fmla="*/ 12288 h 16384"/>
              <a:gd name="T10" fmla="*/ 16384 w 16384"/>
              <a:gd name="T11" fmla="*/ 12288 h 16384"/>
              <a:gd name="T12" fmla="*/ 8192 w 16384"/>
              <a:gd name="T13" fmla="*/ 16384 h 16384"/>
              <a:gd name="T14" fmla="*/ 0 w 16384"/>
              <a:gd name="T15" fmla="*/ 12288 h 163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384" h="16384">
                <a:moveTo>
                  <a:pt x="0" y="12288"/>
                </a:moveTo>
                <a:lnTo>
                  <a:pt x="4096" y="12288"/>
                </a:lnTo>
                <a:lnTo>
                  <a:pt x="4096" y="0"/>
                </a:lnTo>
                <a:lnTo>
                  <a:pt x="12288" y="0"/>
                </a:lnTo>
                <a:lnTo>
                  <a:pt x="12288" y="12288"/>
                </a:lnTo>
                <a:lnTo>
                  <a:pt x="16384" y="12288"/>
                </a:lnTo>
                <a:lnTo>
                  <a:pt x="8192" y="16384"/>
                </a:lnTo>
                <a:lnTo>
                  <a:pt x="0" y="1228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51235" name="Rectangle 3"/>
          <p:cNvSpPr>
            <a:spLocks noChangeArrowheads="1"/>
          </p:cNvSpPr>
          <p:nvPr/>
        </p:nvSpPr>
        <p:spPr bwMode="auto">
          <a:xfrm>
            <a:off x="-3213100" y="98425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  <p:graphicFrame>
        <p:nvGraphicFramePr>
          <p:cNvPr id="351236" name="Group 4"/>
          <p:cNvGraphicFramePr>
            <a:graphicFrameLocks noGrp="1"/>
          </p:cNvGraphicFramePr>
          <p:nvPr/>
        </p:nvGraphicFramePr>
        <p:xfrm>
          <a:off x="1919288" y="476250"/>
          <a:ext cx="8280400" cy="6096000"/>
        </p:xfrm>
        <a:graphic>
          <a:graphicData uri="http://schemas.openxmlformats.org/drawingml/2006/table">
            <a:tbl>
              <a:tblPr/>
              <a:tblGrid>
                <a:gridCol w="4692650"/>
                <a:gridCol w="1931987"/>
                <a:gridCol w="1655763"/>
              </a:tblGrid>
              <a:tr h="8445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CHD RISK CALCULATOR</a:t>
                      </a:r>
                      <a:r>
                        <a:rPr kumimoji="0" lang="it-IT" altLang="it-IT" sz="2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From The Framingham Heart Study</a:t>
                      </a:r>
                      <a:endParaRPr kumimoji="0" lang="it-IT" alt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Enter Values Here</a:t>
                      </a:r>
                      <a:endParaRPr kumimoji="0" lang="it-IT" altLang="it-IT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/>
                    </a:solidFill>
                  </a:tcPr>
                </a:tc>
              </a:tr>
              <a:tr h="3159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CHD</a:t>
                      </a:r>
                      <a:r>
                        <a:rPr kumimoji="0" lang="it-IT" altLang="it-IT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(MI and Coronary Death</a:t>
                      </a:r>
                      <a:r>
                        <a:rPr kumimoji="0" lang="it-IT" altLang="it-IT" sz="18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Risk Prediction</a:t>
                      </a: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Risk Factor</a:t>
                      </a:r>
                      <a:endParaRPr kumimoji="0" lang="it-IT" altLang="it-IT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Units</a:t>
                      </a:r>
                      <a:endParaRPr kumimoji="0" lang="it-IT" altLang="it-IT" sz="24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Gender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 or F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years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Cholesterol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mg/dL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HDL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mg/dL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Systolic Blood Pressure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mmHg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119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Treatment for Hypertension {Only if SBP</a:t>
                      </a:r>
                      <a:r>
                        <a:rPr kumimoji="0" lang="it-IT" altLang="it-IT" sz="1800" b="1" i="0" u="sng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&gt;</a:t>
                      </a: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120}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(y) or no (n)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Smoker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(y) or no (n)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4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Frame for Risk Estimate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years</a:t>
                      </a:r>
                      <a:endParaRPr kumimoji="0" lang="it-IT" altLang="it-IT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kumimoji="0" lang="it-IT" altLang="it-IT" sz="2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A7F7F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F7F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51284" name="Group 52"/>
          <p:cNvGraphicFramePr>
            <a:graphicFrameLocks noGrp="1"/>
          </p:cNvGraphicFramePr>
          <p:nvPr/>
        </p:nvGraphicFramePr>
        <p:xfrm>
          <a:off x="9191625" y="1700214"/>
          <a:ext cx="433388" cy="936625"/>
        </p:xfrm>
        <a:graphic>
          <a:graphicData uri="http://schemas.openxmlformats.org/drawingml/2006/table">
            <a:tbl>
              <a:tblPr/>
              <a:tblGrid>
                <a:gridCol w="433388"/>
              </a:tblGrid>
              <a:tr h="936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hlink"/>
                    </a:solidFill>
                  </a:tcPr>
                </a:tc>
              </a:tr>
            </a:tbl>
          </a:graphicData>
        </a:graphic>
      </p:graphicFrame>
      <p:sp>
        <p:nvSpPr>
          <p:cNvPr id="351290" name="Line 58"/>
          <p:cNvSpPr>
            <a:spLocks noChangeShapeType="1"/>
          </p:cNvSpPr>
          <p:nvPr/>
        </p:nvSpPr>
        <p:spPr bwMode="auto">
          <a:xfrm>
            <a:off x="9409113" y="1989138"/>
            <a:ext cx="0" cy="64770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75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274638"/>
            <a:ext cx="9144000" cy="1143000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sz="3600" dirty="0">
                <a:solidFill>
                  <a:srgbClr val="FFFF00"/>
                </a:solidFill>
              </a:rPr>
              <a:t>The SCORE </a:t>
            </a:r>
            <a:r>
              <a:rPr lang="it-IT" altLang="it-IT" sz="3600" dirty="0" err="1">
                <a:solidFill>
                  <a:srgbClr val="FFFF00"/>
                </a:solidFill>
              </a:rPr>
              <a:t>system</a:t>
            </a:r>
            <a:r>
              <a:rPr lang="it-IT" altLang="it-IT" sz="3600" dirty="0">
                <a:solidFill>
                  <a:srgbClr val="FFFF00"/>
                </a:solidFill>
              </a:rPr>
              <a:t> </a:t>
            </a:r>
            <a:br>
              <a:rPr lang="it-IT" altLang="it-IT" sz="3600" dirty="0">
                <a:solidFill>
                  <a:srgbClr val="FFFF00"/>
                </a:solidFill>
              </a:rPr>
            </a:br>
            <a:r>
              <a:rPr lang="it-IT" altLang="it-IT" sz="3600" dirty="0">
                <a:solidFill>
                  <a:srgbClr val="FFFF00"/>
                </a:solidFill>
              </a:rPr>
              <a:t>for the estimate of global </a:t>
            </a:r>
            <a:r>
              <a:rPr lang="it-IT" altLang="it-IT" sz="3600" dirty="0" err="1">
                <a:solidFill>
                  <a:srgbClr val="FFFF00"/>
                </a:solidFill>
              </a:rPr>
              <a:t>risk</a:t>
            </a:r>
            <a:endParaRPr lang="it-IT" altLang="it-IT" sz="3600" dirty="0">
              <a:solidFill>
                <a:srgbClr val="FFFF00"/>
              </a:solidFill>
            </a:endParaRPr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92313" y="1341438"/>
            <a:ext cx="8229600" cy="4525962"/>
          </a:xfrm>
        </p:spPr>
        <p:txBody>
          <a:bodyPr/>
          <a:lstStyle/>
          <a:p>
            <a:pPr marL="609600" indent="-609600">
              <a:buClr>
                <a:srgbClr val="FF9900"/>
              </a:buClr>
              <a:buNone/>
            </a:pPr>
            <a:endParaRPr lang="it-IT" altLang="it-IT" dirty="0">
              <a:solidFill>
                <a:schemeClr val="bg1"/>
              </a:solidFill>
            </a:endParaRPr>
          </a:p>
          <a:p>
            <a:pPr marL="609600" indent="-609600">
              <a:buClr>
                <a:srgbClr val="FF9900"/>
              </a:buClr>
              <a:buNone/>
            </a:pPr>
            <a:r>
              <a:rPr lang="it-IT" altLang="it-IT" dirty="0" err="1" smtClean="0">
                <a:solidFill>
                  <a:schemeClr val="bg1"/>
                </a:solidFill>
              </a:rPr>
              <a:t>There</a:t>
            </a:r>
            <a:r>
              <a:rPr lang="it-IT" altLang="it-IT" dirty="0" smtClean="0">
                <a:solidFill>
                  <a:schemeClr val="bg1"/>
                </a:solidFill>
              </a:rPr>
              <a:t> are </a:t>
            </a:r>
            <a:r>
              <a:rPr lang="it-IT" altLang="it-IT" dirty="0" err="1" smtClean="0">
                <a:solidFill>
                  <a:schemeClr val="bg1"/>
                </a:solidFill>
              </a:rPr>
              <a:t>two</a:t>
            </a:r>
            <a:r>
              <a:rPr lang="it-IT" altLang="it-IT" dirty="0" smtClean="0">
                <a:solidFill>
                  <a:schemeClr val="bg1"/>
                </a:solidFill>
              </a:rPr>
              <a:t> </a:t>
            </a:r>
            <a:r>
              <a:rPr lang="it-IT" altLang="it-IT" dirty="0" err="1" smtClean="0">
                <a:solidFill>
                  <a:schemeClr val="bg1"/>
                </a:solidFill>
              </a:rPr>
              <a:t>charts</a:t>
            </a:r>
            <a:r>
              <a:rPr lang="it-IT" altLang="it-IT" dirty="0" smtClean="0">
                <a:solidFill>
                  <a:schemeClr val="bg1"/>
                </a:solidFill>
              </a:rPr>
              <a:t>: </a:t>
            </a:r>
            <a:endParaRPr lang="it-IT" altLang="it-IT" dirty="0">
              <a:solidFill>
                <a:schemeClr val="bg1"/>
              </a:solidFill>
            </a:endParaRPr>
          </a:p>
          <a:p>
            <a:pPr marL="609600" indent="-609600">
              <a:buClr>
                <a:srgbClr val="FF9900"/>
              </a:buClr>
              <a:buNone/>
            </a:pPr>
            <a:endParaRPr lang="it-IT" altLang="it-IT" dirty="0">
              <a:solidFill>
                <a:schemeClr val="bg1"/>
              </a:solidFill>
            </a:endParaRPr>
          </a:p>
          <a:p>
            <a:pPr marL="609600" indent="-609600">
              <a:buClr>
                <a:srgbClr val="FF9900"/>
              </a:buClr>
              <a:buFont typeface="Wingdings" panose="05000000000000000000" pitchFamily="2" charset="2"/>
              <a:buAutoNum type="arabicPeriod"/>
            </a:pPr>
            <a:r>
              <a:rPr lang="it-IT" altLang="it-IT" b="1" i="1" dirty="0" err="1">
                <a:solidFill>
                  <a:srgbClr val="FF9900"/>
                </a:solidFill>
              </a:rPr>
              <a:t>low</a:t>
            </a:r>
            <a:r>
              <a:rPr lang="it-IT" altLang="it-IT" b="1" i="1" dirty="0">
                <a:solidFill>
                  <a:srgbClr val="FF9900"/>
                </a:solidFill>
              </a:rPr>
              <a:t> </a:t>
            </a:r>
            <a:r>
              <a:rPr lang="it-IT" altLang="it-IT" b="1" i="1" dirty="0" err="1">
                <a:solidFill>
                  <a:srgbClr val="FF9900"/>
                </a:solidFill>
              </a:rPr>
              <a:t>risk</a:t>
            </a:r>
            <a:r>
              <a:rPr lang="it-IT" altLang="it-IT" b="1" i="1" dirty="0">
                <a:solidFill>
                  <a:srgbClr val="FF9900"/>
                </a:solidFill>
              </a:rPr>
              <a:t> </a:t>
            </a:r>
            <a:r>
              <a:rPr lang="it-IT" altLang="it-IT" dirty="0" smtClean="0">
                <a:solidFill>
                  <a:schemeClr val="bg1"/>
                </a:solidFill>
              </a:rPr>
              <a:t>to be </a:t>
            </a:r>
            <a:r>
              <a:rPr lang="it-IT" altLang="it-IT" dirty="0" err="1" smtClean="0">
                <a:solidFill>
                  <a:schemeClr val="bg1"/>
                </a:solidFill>
              </a:rPr>
              <a:t>used</a:t>
            </a:r>
            <a:r>
              <a:rPr lang="it-IT" altLang="it-IT" dirty="0" smtClean="0">
                <a:solidFill>
                  <a:schemeClr val="bg1"/>
                </a:solidFill>
              </a:rPr>
              <a:t> in </a:t>
            </a:r>
            <a:r>
              <a:rPr lang="it-IT" altLang="it-IT" dirty="0" err="1" smtClean="0">
                <a:solidFill>
                  <a:schemeClr val="bg1"/>
                </a:solidFill>
              </a:rPr>
              <a:t>Belgium</a:t>
            </a:r>
            <a:r>
              <a:rPr lang="it-IT" altLang="it-IT" dirty="0" smtClean="0">
                <a:solidFill>
                  <a:schemeClr val="bg1"/>
                </a:solidFill>
              </a:rPr>
              <a:t>, France, </a:t>
            </a:r>
            <a:r>
              <a:rPr lang="it-IT" altLang="it-IT" dirty="0" err="1" smtClean="0">
                <a:solidFill>
                  <a:schemeClr val="bg1"/>
                </a:solidFill>
              </a:rPr>
              <a:t>Italy</a:t>
            </a:r>
            <a:r>
              <a:rPr lang="it-IT" altLang="it-IT" dirty="0" smtClean="0">
                <a:solidFill>
                  <a:schemeClr val="bg1"/>
                </a:solidFill>
              </a:rPr>
              <a:t>, </a:t>
            </a:r>
            <a:r>
              <a:rPr lang="it-IT" altLang="it-IT" dirty="0" err="1" smtClean="0">
                <a:solidFill>
                  <a:schemeClr val="bg1"/>
                </a:solidFill>
              </a:rPr>
              <a:t>Spain</a:t>
            </a:r>
            <a:r>
              <a:rPr lang="it-IT" altLang="it-IT" dirty="0" smtClean="0">
                <a:solidFill>
                  <a:schemeClr val="bg1"/>
                </a:solidFill>
              </a:rPr>
              <a:t>, </a:t>
            </a:r>
            <a:r>
              <a:rPr lang="it-IT" altLang="it-IT" dirty="0" err="1" smtClean="0">
                <a:solidFill>
                  <a:schemeClr val="bg1"/>
                </a:solidFill>
              </a:rPr>
              <a:t>Switzerland</a:t>
            </a:r>
            <a:r>
              <a:rPr lang="it-IT" altLang="it-IT" dirty="0" smtClean="0">
                <a:solidFill>
                  <a:schemeClr val="bg1"/>
                </a:solidFill>
              </a:rPr>
              <a:t> </a:t>
            </a:r>
            <a:r>
              <a:rPr lang="it-IT" altLang="it-IT" dirty="0">
                <a:solidFill>
                  <a:schemeClr val="bg1"/>
                </a:solidFill>
              </a:rPr>
              <a:t>e  </a:t>
            </a:r>
            <a:r>
              <a:rPr lang="it-IT" altLang="it-IT" dirty="0" smtClean="0">
                <a:solidFill>
                  <a:schemeClr val="bg1"/>
                </a:solidFill>
              </a:rPr>
              <a:t>Portugal; </a:t>
            </a:r>
            <a:endParaRPr lang="it-IT" altLang="it-IT" dirty="0">
              <a:solidFill>
                <a:schemeClr val="bg1"/>
              </a:solidFill>
            </a:endParaRPr>
          </a:p>
          <a:p>
            <a:pPr marL="609600" indent="-609600">
              <a:buClr>
                <a:srgbClr val="FF9900"/>
              </a:buClr>
              <a:buFont typeface="Wingdings" panose="05000000000000000000" pitchFamily="2" charset="2"/>
              <a:buAutoNum type="arabicPeriod"/>
            </a:pPr>
            <a:r>
              <a:rPr lang="it-IT" altLang="it-IT" b="1" i="1" dirty="0">
                <a:solidFill>
                  <a:srgbClr val="FF9900"/>
                </a:solidFill>
              </a:rPr>
              <a:t>high </a:t>
            </a:r>
            <a:r>
              <a:rPr lang="it-IT" altLang="it-IT" b="1" i="1" dirty="0" err="1">
                <a:solidFill>
                  <a:srgbClr val="FF9900"/>
                </a:solidFill>
              </a:rPr>
              <a:t>risk</a:t>
            </a:r>
            <a:r>
              <a:rPr lang="it-IT" altLang="it-IT" b="1" i="1" dirty="0">
                <a:solidFill>
                  <a:srgbClr val="FF9900"/>
                </a:solidFill>
              </a:rPr>
              <a:t> </a:t>
            </a:r>
            <a:r>
              <a:rPr lang="it-IT" altLang="it-IT" dirty="0" smtClean="0">
                <a:solidFill>
                  <a:schemeClr val="bg1"/>
                </a:solidFill>
              </a:rPr>
              <a:t>to be </a:t>
            </a:r>
            <a:r>
              <a:rPr lang="it-IT" altLang="it-IT" dirty="0" err="1" smtClean="0">
                <a:solidFill>
                  <a:schemeClr val="bg1"/>
                </a:solidFill>
              </a:rPr>
              <a:t>used</a:t>
            </a:r>
            <a:r>
              <a:rPr lang="it-IT" altLang="it-IT" dirty="0" smtClean="0">
                <a:solidFill>
                  <a:schemeClr val="bg1"/>
                </a:solidFill>
              </a:rPr>
              <a:t> in the </a:t>
            </a:r>
            <a:r>
              <a:rPr lang="it-IT" altLang="it-IT" dirty="0" err="1" smtClean="0">
                <a:solidFill>
                  <a:schemeClr val="bg1"/>
                </a:solidFill>
              </a:rPr>
              <a:t>other</a:t>
            </a:r>
            <a:r>
              <a:rPr lang="it-IT" altLang="it-IT" dirty="0" smtClean="0">
                <a:solidFill>
                  <a:schemeClr val="bg1"/>
                </a:solidFill>
              </a:rPr>
              <a:t> </a:t>
            </a:r>
            <a:r>
              <a:rPr lang="it-IT" altLang="it-IT" dirty="0" err="1" smtClean="0">
                <a:solidFill>
                  <a:schemeClr val="bg1"/>
                </a:solidFill>
              </a:rPr>
              <a:t>European</a:t>
            </a:r>
            <a:r>
              <a:rPr lang="it-IT" altLang="it-IT" dirty="0" smtClean="0">
                <a:solidFill>
                  <a:schemeClr val="bg1"/>
                </a:solidFill>
              </a:rPr>
              <a:t> </a:t>
            </a:r>
            <a:r>
              <a:rPr lang="it-IT" altLang="it-IT" dirty="0" err="1" smtClean="0">
                <a:solidFill>
                  <a:schemeClr val="bg1"/>
                </a:solidFill>
              </a:rPr>
              <a:t>countries</a:t>
            </a:r>
            <a:endParaRPr lang="it-IT" altLang="it-IT" dirty="0">
              <a:solidFill>
                <a:schemeClr val="bg1"/>
              </a:solidFill>
            </a:endParaRPr>
          </a:p>
          <a:p>
            <a:pPr marL="609600" indent="-609600"/>
            <a:endParaRPr lang="it-IT" altLang="it-IT" dirty="0">
              <a:solidFill>
                <a:schemeClr val="bg1"/>
              </a:solidFill>
            </a:endParaRPr>
          </a:p>
        </p:txBody>
      </p:sp>
      <p:pic>
        <p:nvPicPr>
          <p:cNvPr id="4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17" y="118796"/>
            <a:ext cx="2423703" cy="104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237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1.xml><?xml version="1.0" encoding="utf-8"?>
<a:theme xmlns:a="http://schemas.openxmlformats.org/drawingml/2006/main" name="9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0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2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_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Fenditura">
  <a:themeElements>
    <a:clrScheme name="Fenditura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Fenditura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Fenditura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nditura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nditura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nditura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nditura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nditura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nditura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nditura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enditura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Profondità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19.xml><?xml version="1.0" encoding="utf-8"?>
<a:theme xmlns:a="http://schemas.openxmlformats.org/drawingml/2006/main" name="2_Orizzonte">
  <a:themeElements>
    <a:clrScheme name="Orizzonte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rizzonte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rizzont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usso">
  <a:themeElements>
    <a:clrScheme name="Flusso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Flusso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luss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ss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3_Orizzonte">
  <a:themeElements>
    <a:clrScheme name="Orizzonte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rizzonte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rizzont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4_Orizzonte">
  <a:themeElements>
    <a:clrScheme name="Orizzonte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Orizzonte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rizzonte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_Profondità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6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_Profondità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8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3_Profondità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3.xml><?xml version="1.0" encoding="utf-8"?>
<a:theme xmlns:a="http://schemas.openxmlformats.org/drawingml/2006/main" name="2_Flusso">
  <a:themeElements>
    <a:clrScheme name="Flusso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Flusso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luss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ss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4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Brezza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3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1_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Flusso">
  <a:themeElements>
    <a:clrScheme name="Flusso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Flusso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lusso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lusso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lusso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6.xml><?xml version="1.0" encoding="utf-8"?>
<a:theme xmlns:a="http://schemas.openxmlformats.org/drawingml/2006/main" name="2_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trutturato">
  <a:themeElements>
    <a:clrScheme name="Strutturato 13">
      <a:dk1>
        <a:srgbClr val="003366"/>
      </a:dk1>
      <a:lt1>
        <a:srgbClr val="FFFFFF"/>
      </a:lt1>
      <a:dk2>
        <a:srgbClr val="021140"/>
      </a:dk2>
      <a:lt2>
        <a:srgbClr val="E5FFFF"/>
      </a:lt2>
      <a:accent1>
        <a:srgbClr val="009999"/>
      </a:accent1>
      <a:accent2>
        <a:srgbClr val="336699"/>
      </a:accent2>
      <a:accent3>
        <a:srgbClr val="AAAAAF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Strutturato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Strutturato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to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to 9">
        <a:dk1>
          <a:srgbClr val="003366"/>
        </a:dk1>
        <a:lt1>
          <a:srgbClr val="FFFFFF"/>
        </a:lt1>
        <a:dk2>
          <a:srgbClr val="1A334E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BADB2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10">
        <a:dk1>
          <a:srgbClr val="003366"/>
        </a:dk1>
        <a:lt1>
          <a:srgbClr val="FFFFFF"/>
        </a:lt1>
        <a:dk2>
          <a:srgbClr val="0D0666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11">
        <a:dk1>
          <a:srgbClr val="003366"/>
        </a:dk1>
        <a:lt1>
          <a:srgbClr val="FFFFFF"/>
        </a:lt1>
        <a:dk2>
          <a:srgbClr val="090448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AAAB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12">
        <a:dk1>
          <a:srgbClr val="003366"/>
        </a:dk1>
        <a:lt1>
          <a:srgbClr val="FFFFFF"/>
        </a:lt1>
        <a:dk2>
          <a:srgbClr val="090240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AAAAF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13">
        <a:dk1>
          <a:srgbClr val="003366"/>
        </a:dk1>
        <a:lt1>
          <a:srgbClr val="FFFFFF"/>
        </a:lt1>
        <a:dk2>
          <a:srgbClr val="021140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AAAAF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Strutturato">
  <a:themeElements>
    <a:clrScheme name="Strutturato 13">
      <a:dk1>
        <a:srgbClr val="003366"/>
      </a:dk1>
      <a:lt1>
        <a:srgbClr val="FFFFFF"/>
      </a:lt1>
      <a:dk2>
        <a:srgbClr val="021140"/>
      </a:dk2>
      <a:lt2>
        <a:srgbClr val="E5FFFF"/>
      </a:lt2>
      <a:accent1>
        <a:srgbClr val="009999"/>
      </a:accent1>
      <a:accent2>
        <a:srgbClr val="336699"/>
      </a:accent2>
      <a:accent3>
        <a:srgbClr val="AAAAAF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Strutturato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cs typeface="Arial" charset="0"/>
          </a:defRPr>
        </a:defPPr>
      </a:lstStyle>
    </a:lnDef>
  </a:objectDefaults>
  <a:extraClrSchemeLst>
    <a:extraClrScheme>
      <a:clrScheme name="Strutturato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to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to 9">
        <a:dk1>
          <a:srgbClr val="003366"/>
        </a:dk1>
        <a:lt1>
          <a:srgbClr val="FFFFFF"/>
        </a:lt1>
        <a:dk2>
          <a:srgbClr val="1A334E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BADB2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10">
        <a:dk1>
          <a:srgbClr val="003366"/>
        </a:dk1>
        <a:lt1>
          <a:srgbClr val="FFFFFF"/>
        </a:lt1>
        <a:dk2>
          <a:srgbClr val="0D0666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11">
        <a:dk1>
          <a:srgbClr val="003366"/>
        </a:dk1>
        <a:lt1>
          <a:srgbClr val="FFFFFF"/>
        </a:lt1>
        <a:dk2>
          <a:srgbClr val="090448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AAAB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12">
        <a:dk1>
          <a:srgbClr val="003366"/>
        </a:dk1>
        <a:lt1>
          <a:srgbClr val="FFFFFF"/>
        </a:lt1>
        <a:dk2>
          <a:srgbClr val="090240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AAAAF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to 13">
        <a:dk1>
          <a:srgbClr val="003366"/>
        </a:dk1>
        <a:lt1>
          <a:srgbClr val="FFFFFF"/>
        </a:lt1>
        <a:dk2>
          <a:srgbClr val="021140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AAAAF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1678</Words>
  <Application>Microsoft Office PowerPoint</Application>
  <PresentationFormat>Widescreen</PresentationFormat>
  <Paragraphs>348</Paragraphs>
  <Slides>37</Slides>
  <Notes>19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20</vt:i4>
      </vt:variant>
      <vt:variant>
        <vt:lpstr>Tema</vt:lpstr>
      </vt:variant>
      <vt:variant>
        <vt:i4>36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94" baseType="lpstr">
      <vt:lpstr>Arial Unicode MS</vt:lpstr>
      <vt:lpstr>ＭＳ Ｐゴシック</vt:lpstr>
      <vt:lpstr>ＭＳ Ｐゴシック</vt:lpstr>
      <vt:lpstr>Arial</vt:lpstr>
      <vt:lpstr>Arial Narrow</vt:lpstr>
      <vt:lpstr>Bahnschrift</vt:lpstr>
      <vt:lpstr>Calibri</vt:lpstr>
      <vt:lpstr>Calibri Light</vt:lpstr>
      <vt:lpstr>Century Gothic</vt:lpstr>
      <vt:lpstr>Comic Sans MS</vt:lpstr>
      <vt:lpstr>Constantia</vt:lpstr>
      <vt:lpstr>Corbel</vt:lpstr>
      <vt:lpstr>Garamond</vt:lpstr>
      <vt:lpstr>News Gothic MT</vt:lpstr>
      <vt:lpstr>Tahoma</vt:lpstr>
      <vt:lpstr>Times New Roman</vt:lpstr>
      <vt:lpstr>Verdana</vt:lpstr>
      <vt:lpstr>Wingdings</vt:lpstr>
      <vt:lpstr>Wingdings 2</vt:lpstr>
      <vt:lpstr>Wingdings 3</vt:lpstr>
      <vt:lpstr>Tema di Office</vt:lpstr>
      <vt:lpstr>1_Flusso</vt:lpstr>
      <vt:lpstr>2_Flusso</vt:lpstr>
      <vt:lpstr>1_Struttura predefinita</vt:lpstr>
      <vt:lpstr>Struttura predefinita</vt:lpstr>
      <vt:lpstr>1_Tema di Office</vt:lpstr>
      <vt:lpstr>Strutturato</vt:lpstr>
      <vt:lpstr>1_Strutturato</vt:lpstr>
      <vt:lpstr>11_Struttura predefinita</vt:lpstr>
      <vt:lpstr>Sezione</vt:lpstr>
      <vt:lpstr>9_Struttura predefinita</vt:lpstr>
      <vt:lpstr>10_Struttura predefinita</vt:lpstr>
      <vt:lpstr>12_Struttura predefinita</vt:lpstr>
      <vt:lpstr>1_Sezione</vt:lpstr>
      <vt:lpstr>2_Tema di Office</vt:lpstr>
      <vt:lpstr>3_Tema di Office</vt:lpstr>
      <vt:lpstr>Fenditura</vt:lpstr>
      <vt:lpstr>Profondità</vt:lpstr>
      <vt:lpstr>2_Orizzonte</vt:lpstr>
      <vt:lpstr>3_Orizzonte</vt:lpstr>
      <vt:lpstr>4_Orizzonte</vt:lpstr>
      <vt:lpstr>4_Tema di Office</vt:lpstr>
      <vt:lpstr>8_Office Theme</vt:lpstr>
      <vt:lpstr>9_Office Theme</vt:lpstr>
      <vt:lpstr>1_Profondità</vt:lpstr>
      <vt:lpstr>6_Tema di Office</vt:lpstr>
      <vt:lpstr>2_Profondità</vt:lpstr>
      <vt:lpstr>5_Tema di Office</vt:lpstr>
      <vt:lpstr>3_Profondità</vt:lpstr>
      <vt:lpstr>7_Tema di Office</vt:lpstr>
      <vt:lpstr>4_Struttura predefinita</vt:lpstr>
      <vt:lpstr>Brezza</vt:lpstr>
      <vt:lpstr>Office Theme</vt:lpstr>
      <vt:lpstr>1_Office Theme</vt:lpstr>
      <vt:lpstr>Flusso</vt:lpstr>
      <vt:lpstr>2_Office Theme</vt:lpstr>
      <vt:lpstr>Foglio di lavoro</vt:lpstr>
      <vt:lpstr>Clinical management of cardiovascular risk</vt:lpstr>
      <vt:lpstr>Presentazione standard di PowerPoint</vt:lpstr>
      <vt:lpstr>Presentazione standard di PowerPoint</vt:lpstr>
      <vt:lpstr>LDL cholesterol</vt:lpstr>
      <vt:lpstr>    LDL CHOLESTEROL  =  TOT COL  – HDL COL  – (TG/5)</vt:lpstr>
      <vt:lpstr>Presentazione standard di PowerPoint</vt:lpstr>
      <vt:lpstr>Global cardiovascular risk</vt:lpstr>
      <vt:lpstr>Presentazione standard di PowerPoint</vt:lpstr>
      <vt:lpstr>The SCORE system  for the estimate of global risk</vt:lpstr>
      <vt:lpstr>The SCORE Project</vt:lpstr>
      <vt:lpstr>Risk classes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Therapeutic equivalence of statins</vt:lpstr>
      <vt:lpstr>IMProved Reduction of Outcomes: Vytorin Efficacy International Trial</vt:lpstr>
      <vt:lpstr>Goals</vt:lpstr>
      <vt:lpstr>LDL-C  reduction</vt:lpstr>
      <vt:lpstr>Primary endpoint  </vt:lpstr>
      <vt:lpstr>Main results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LDL-C: On-Treatment Analysis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francesco.angelico@gmail.com</dc:creator>
  <cp:lastModifiedBy>francesco.angelico@gmail.com</cp:lastModifiedBy>
  <cp:revision>22</cp:revision>
  <dcterms:created xsi:type="dcterms:W3CDTF">2018-11-12T17:10:28Z</dcterms:created>
  <dcterms:modified xsi:type="dcterms:W3CDTF">2018-11-12T18:48:59Z</dcterms:modified>
</cp:coreProperties>
</file>