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281" r:id="rId3"/>
    <p:sldId id="282" r:id="rId4"/>
    <p:sldId id="284" r:id="rId5"/>
    <p:sldId id="286" r:id="rId6"/>
    <p:sldId id="287" r:id="rId7"/>
    <p:sldId id="288" r:id="rId8"/>
    <p:sldId id="302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7" r:id="rId17"/>
    <p:sldId id="298" r:id="rId18"/>
    <p:sldId id="299" r:id="rId19"/>
    <p:sldId id="300" r:id="rId20"/>
    <p:sldId id="295" r:id="rId21"/>
    <p:sldId id="257" r:id="rId22"/>
    <p:sldId id="259" r:id="rId23"/>
    <p:sldId id="258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301" autoAdjust="0"/>
  </p:normalViewPr>
  <p:slideViewPr>
    <p:cSldViewPr snapToGrid="0" snapToObjects="1">
      <p:cViewPr varScale="1">
        <p:scale>
          <a:sx n="65" d="100"/>
          <a:sy n="65" d="100"/>
        </p:scale>
        <p:origin x="-11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43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38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38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48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3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48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3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35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57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8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48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9CAD-9635-C343-9411-785C6DCB9B7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548F-CBE5-0447-BFBA-74743DAE86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5739" y="2154608"/>
            <a:ext cx="8593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Corso integrato di Metodologie diagnostiche in anatomia patologica</a:t>
            </a:r>
          </a:p>
          <a:p>
            <a:pPr lvl="2"/>
            <a:r>
              <a:rPr lang="it-IT" sz="2000" dirty="0" smtClean="0">
                <a:solidFill>
                  <a:srgbClr val="FF0000"/>
                </a:solidFill>
              </a:rPr>
              <a:t>	</a:t>
            </a:r>
            <a:r>
              <a:rPr lang="it-IT" sz="2000" u="sng" dirty="0" smtClean="0">
                <a:solidFill>
                  <a:srgbClr val="FF0000"/>
                </a:solidFill>
              </a:rPr>
              <a:t>Citopatologia</a:t>
            </a:r>
          </a:p>
          <a:p>
            <a:pPr lvl="2"/>
            <a:r>
              <a:rPr lang="it-IT" sz="2000" dirty="0" smtClean="0">
                <a:solidFill>
                  <a:srgbClr val="FF0000"/>
                </a:solidFill>
              </a:rPr>
              <a:t>	</a:t>
            </a:r>
            <a:endParaRPr lang="it-IT" sz="2000" u="sng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26507" y="345571"/>
            <a:ext cx="5935989" cy="8309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</a:rPr>
              <a:t>TECNICHE DI LABORATORIO BIOMEDICO</a:t>
            </a:r>
          </a:p>
          <a:p>
            <a:r>
              <a:rPr lang="it-IT" sz="2400" i="1" dirty="0">
                <a:solidFill>
                  <a:srgbClr val="FF0000"/>
                </a:solidFill>
              </a:rPr>
              <a:t>II ANNO I SEMESTRE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6889" y="3942780"/>
            <a:ext cx="5194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LEZIONE 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28 novembre  2018 – Argomenti trattati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Pap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Test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Classificazione di Bethesda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3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Storia naturale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828800"/>
            <a:ext cx="874233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inoculo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" y="3048000"/>
            <a:ext cx="2168382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Incubazione 3-4 mesi</a:t>
            </a:r>
          </a:p>
          <a:p>
            <a:r>
              <a:rPr lang="it-IT">
                <a:solidFill>
                  <a:srgbClr val="000000"/>
                </a:solidFill>
              </a:rPr>
              <a:t>     (6 sett-2 anni)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2400" y="4876800"/>
            <a:ext cx="1909259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Lesione:</a:t>
            </a:r>
          </a:p>
          <a:p>
            <a:r>
              <a:rPr lang="it-IT">
                <a:solidFill>
                  <a:srgbClr val="000000"/>
                </a:solidFill>
              </a:rPr>
              <a:t>Attiva prolif. virale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0" y="4267200"/>
            <a:ext cx="1805790" cy="369332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Risposta immune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267200" y="4876800"/>
            <a:ext cx="1909763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Stadio tardivo</a:t>
            </a:r>
          </a:p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324600" y="3962400"/>
            <a:ext cx="1878602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Remissione</a:t>
            </a:r>
          </a:p>
          <a:p>
            <a:r>
              <a:rPr lang="it-IT">
                <a:solidFill>
                  <a:srgbClr val="000000"/>
                </a:solidFill>
              </a:rPr>
              <a:t>clinica persistente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324600" y="5791200"/>
            <a:ext cx="258445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Malattia persistente</a:t>
            </a:r>
          </a:p>
          <a:p>
            <a:r>
              <a:rPr lang="it-IT">
                <a:solidFill>
                  <a:srgbClr val="FF0000"/>
                </a:solidFill>
              </a:rPr>
              <a:t> o ricorrente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09600" y="2362200"/>
            <a:ext cx="0" cy="609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09600" y="4038600"/>
            <a:ext cx="0" cy="609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819400" y="5334000"/>
            <a:ext cx="1371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429000" y="4800600"/>
            <a:ext cx="0" cy="457200"/>
          </a:xfrm>
          <a:prstGeom prst="line">
            <a:avLst/>
          </a:prstGeom>
          <a:noFill/>
          <a:ln w="317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5715000" y="4343400"/>
            <a:ext cx="5334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5715000" y="5791200"/>
            <a:ext cx="5334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352800" y="1828800"/>
            <a:ext cx="4342129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PS: spesso nel soggetto immunocompetente</a:t>
            </a:r>
          </a:p>
          <a:p>
            <a:r>
              <a:rPr lang="it-IT">
                <a:solidFill>
                  <a:srgbClr val="000000"/>
                </a:solidFill>
              </a:rPr>
              <a:t>l’infezione persistente </a:t>
            </a:r>
            <a:r>
              <a:rPr lang="it-IT" b="1">
                <a:solidFill>
                  <a:srgbClr val="000000"/>
                </a:solidFill>
              </a:rPr>
              <a:t>NON</a:t>
            </a:r>
            <a:r>
              <a:rPr lang="it-IT">
                <a:solidFill>
                  <a:srgbClr val="000000"/>
                </a:solidFill>
              </a:rPr>
              <a:t> si manifesta</a:t>
            </a:r>
          </a:p>
          <a:p>
            <a:r>
              <a:rPr lang="it-IT">
                <a:solidFill>
                  <a:srgbClr val="000000"/>
                </a:solidFill>
              </a:rPr>
              <a:t>rimanendo in uno </a:t>
            </a:r>
            <a:r>
              <a:rPr lang="it-IT" b="1" u="sng">
                <a:solidFill>
                  <a:srgbClr val="000000"/>
                </a:solidFill>
              </a:rPr>
              <a:t>STATO di LATENZA</a:t>
            </a:r>
          </a:p>
        </p:txBody>
      </p:sp>
    </p:spTree>
    <p:extLst>
      <p:ext uri="{BB962C8B-B14F-4D97-AF65-F5344CB8AC3E}">
        <p14:creationId xmlns:p14="http://schemas.microsoft.com/office/powerpoint/2010/main" val="242675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Manifestazioni cliniche: verruche (neoplasie benigne)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000000"/>
                </a:solidFill>
              </a:rPr>
              <a:t>Verruca volgare</a:t>
            </a:r>
            <a:r>
              <a:rPr lang="it-IT" sz="2000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000000"/>
                </a:solidFill>
              </a:rPr>
              <a:t>		-71% di tutte le manifestazioni cutanee dell’infezione da HPV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000000"/>
                </a:solidFill>
              </a:rPr>
              <a:t>		- bambini in età scolare (prevalenza variabile 4%-20%)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000000"/>
                </a:solidFill>
              </a:rPr>
              <a:t>		-papule indolenti ben demarcate e a superficie rugosa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000000"/>
                </a:solidFill>
              </a:rPr>
              <a:t>		-dorso delle mani, peri-ungueali</a:t>
            </a:r>
          </a:p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000000"/>
                </a:solidFill>
              </a:rPr>
              <a:t>Verruca piana: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000000"/>
                </a:solidFill>
              </a:rPr>
              <a:t>		- frequente nei giovani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000000"/>
                </a:solidFill>
              </a:rPr>
              <a:t>		- papule indolenti, contorni meno ben definiti e a </a:t>
            </a:r>
            <a:r>
              <a:rPr lang="it-IT" sz="2000" dirty="0" smtClean="0">
                <a:solidFill>
                  <a:srgbClr val="000000"/>
                </a:solidFill>
              </a:rPr>
              <a:t>superficie  </a:t>
            </a:r>
            <a:r>
              <a:rPr lang="it-IT" sz="2000" dirty="0">
                <a:solidFill>
                  <a:srgbClr val="000000"/>
                </a:solidFill>
              </a:rPr>
              <a:t>liscia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000000"/>
                </a:solidFill>
              </a:rPr>
              <a:t>		-volto, collo, mani</a:t>
            </a:r>
          </a:p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000000"/>
                </a:solidFill>
              </a:rPr>
              <a:t>Verruca plantare: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000000"/>
                </a:solidFill>
              </a:rPr>
              <a:t>		-adolescenti e giovani adulti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000000"/>
                </a:solidFill>
              </a:rPr>
              <a:t>		</a:t>
            </a:r>
            <a:r>
              <a:rPr lang="it-IT" sz="2000" dirty="0">
                <a:solidFill>
                  <a:srgbClr val="000000"/>
                </a:solidFill>
              </a:rPr>
              <a:t>-coalescenza di più verruche volgari o lesioni </a:t>
            </a:r>
            <a:r>
              <a:rPr lang="it-IT" sz="2000" dirty="0" smtClean="0">
                <a:solidFill>
                  <a:srgbClr val="000000"/>
                </a:solidFill>
              </a:rPr>
              <a:t>profonde </a:t>
            </a:r>
            <a:r>
              <a:rPr lang="it-IT" sz="2000" dirty="0">
                <a:solidFill>
                  <a:srgbClr val="000000"/>
                </a:solidFill>
              </a:rPr>
              <a:t>circondate da cute ipercheratosica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000000"/>
                </a:solidFill>
              </a:rPr>
              <a:t>		-spesso dolorose</a:t>
            </a:r>
          </a:p>
        </p:txBody>
      </p:sp>
    </p:spTree>
    <p:extLst>
      <p:ext uri="{BB962C8B-B14F-4D97-AF65-F5344CB8AC3E}">
        <p14:creationId xmlns:p14="http://schemas.microsoft.com/office/powerpoint/2010/main" val="152495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it-IT" sz="4000" b="1">
                <a:solidFill>
                  <a:srgbClr val="FF0000"/>
                </a:solidFill>
              </a:rPr>
              <a:t>Verruche genitali: condilomi acuminati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000">
                <a:solidFill>
                  <a:srgbClr val="000000"/>
                </a:solidFill>
              </a:rPr>
              <a:t>Escrescenza di consistenza morbida</a:t>
            </a:r>
          </a:p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000000"/>
                </a:solidFill>
              </a:rPr>
              <a:t>SEDE</a:t>
            </a:r>
            <a:r>
              <a:rPr lang="it-IT" sz="2000">
                <a:solidFill>
                  <a:srgbClr val="000000"/>
                </a:solidFill>
              </a:rPr>
              <a:t>: si origina a livello vulvare, peri-anale, piccole labbra, glande, prepuzio, perineo, meato uretrale, vagina, cervice uterina</a:t>
            </a:r>
          </a:p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000000"/>
                </a:solidFill>
              </a:rPr>
              <a:t>Dimensioni</a:t>
            </a:r>
            <a:r>
              <a:rPr lang="it-IT" sz="2000">
                <a:solidFill>
                  <a:srgbClr val="000000"/>
                </a:solidFill>
              </a:rPr>
              <a:t> variabili da pochi mm a numerosi cm</a:t>
            </a:r>
            <a:r>
              <a:rPr lang="it-IT" sz="2000" baseline="30000">
                <a:solidFill>
                  <a:srgbClr val="000000"/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r>
              <a:rPr lang="it-IT" sz="2000">
                <a:solidFill>
                  <a:srgbClr val="000000"/>
                </a:solidFill>
              </a:rPr>
              <a:t>La presenza di </a:t>
            </a:r>
            <a:r>
              <a:rPr lang="it-IT" sz="2000" u="sng">
                <a:solidFill>
                  <a:srgbClr val="000000"/>
                </a:solidFill>
              </a:rPr>
              <a:t>lesioni genitali esofitiche</a:t>
            </a:r>
            <a:r>
              <a:rPr lang="it-IT" sz="2000">
                <a:solidFill>
                  <a:srgbClr val="000000"/>
                </a:solidFill>
              </a:rPr>
              <a:t> deve </a:t>
            </a:r>
            <a:r>
              <a:rPr lang="it-IT" sz="2000" b="1">
                <a:solidFill>
                  <a:srgbClr val="000000"/>
                </a:solidFill>
              </a:rPr>
              <a:t>sempre</a:t>
            </a:r>
            <a:r>
              <a:rPr lang="it-IT" sz="2000">
                <a:solidFill>
                  <a:srgbClr val="000000"/>
                </a:solidFill>
              </a:rPr>
              <a:t> porre il sospetto di lesioni interne analoghe (a livello della cervice uterina, della mucosa vaginale e della mucosa ano-rettale)</a:t>
            </a:r>
          </a:p>
          <a:p>
            <a:pPr>
              <a:lnSpc>
                <a:spcPct val="90000"/>
              </a:lnSpc>
            </a:pPr>
            <a:r>
              <a:rPr lang="it-IT" sz="2000">
                <a:solidFill>
                  <a:srgbClr val="000000"/>
                </a:solidFill>
              </a:rPr>
              <a:t>Le lesioni peduncolate presentano un rischio minore di evolvere in senso neoplastico maligno, tendono tuttavia ad aumentare considerevolmente di dimensioni, soprattutto nell’immunodepresso ed in gravidanza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000000"/>
                </a:solidFill>
              </a:rPr>
              <a:t>PS: - circa ¾ dei pazienti con infezione genitale da HPV risultano     </a:t>
            </a:r>
            <a:r>
              <a:rPr lang="it-IT" sz="2000" b="1" u="sng">
                <a:solidFill>
                  <a:srgbClr val="000000"/>
                </a:solidFill>
              </a:rPr>
              <a:t>asintomatici</a:t>
            </a:r>
            <a:r>
              <a:rPr lang="it-IT" sz="2000">
                <a:solidFill>
                  <a:srgbClr val="000000"/>
                </a:solidFill>
              </a:rPr>
              <a:t>, trattandosi di una infezione latente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000000"/>
                </a:solidFill>
              </a:rPr>
              <a:t>	 - le lesioni sub-cliniche possono andare incontro ad una </a:t>
            </a:r>
            <a:r>
              <a:rPr lang="it-IT" sz="2000" u="sng">
                <a:solidFill>
                  <a:srgbClr val="000000"/>
                </a:solidFill>
              </a:rPr>
              <a:t>remissione spontanea</a:t>
            </a:r>
            <a:r>
              <a:rPr lang="it-IT" sz="2000">
                <a:solidFill>
                  <a:srgbClr val="000000"/>
                </a:solidFill>
              </a:rPr>
              <a:t>: </a:t>
            </a:r>
            <a:r>
              <a:rPr lang="it-IT" sz="2000" b="1">
                <a:solidFill>
                  <a:srgbClr val="000000"/>
                </a:solidFill>
              </a:rPr>
              <a:t>10%-20% dei casi nell’arco di 3-4 mesi</a:t>
            </a:r>
          </a:p>
        </p:txBody>
      </p:sp>
    </p:spTree>
    <p:extLst>
      <p:ext uri="{BB962C8B-B14F-4D97-AF65-F5344CB8AC3E}">
        <p14:creationId xmlns:p14="http://schemas.microsoft.com/office/powerpoint/2010/main" val="348893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2954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Verruche genitali: condilomi acuminati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733800"/>
          </a:xfrm>
        </p:spPr>
        <p:txBody>
          <a:bodyPr>
            <a:normAutofit/>
          </a:bodyPr>
          <a:lstStyle/>
          <a:p>
            <a:r>
              <a:rPr lang="it-IT" sz="2400">
                <a:solidFill>
                  <a:srgbClr val="000000"/>
                </a:solidFill>
              </a:rPr>
              <a:t>Alcuni tipi di HPV si associano alla comparsa di lesioni cervicali precancerose (</a:t>
            </a:r>
            <a:r>
              <a:rPr lang="it-IT" sz="2400" b="1">
                <a:solidFill>
                  <a:srgbClr val="000000"/>
                </a:solidFill>
              </a:rPr>
              <a:t>CIN</a:t>
            </a:r>
            <a:r>
              <a:rPr lang="it-IT" sz="2400">
                <a:solidFill>
                  <a:srgbClr val="000000"/>
                </a:solidFill>
              </a:rPr>
              <a:t>), con conseguente rischio di evoluzione in carcinomi invasivi: </a:t>
            </a:r>
            <a:r>
              <a:rPr lang="it-IT" sz="2400" b="1">
                <a:solidFill>
                  <a:srgbClr val="000000"/>
                </a:solidFill>
              </a:rPr>
              <a:t>HPV16 </a:t>
            </a:r>
            <a:r>
              <a:rPr lang="it-IT" sz="2400">
                <a:solidFill>
                  <a:srgbClr val="000000"/>
                </a:solidFill>
              </a:rPr>
              <a:t>e </a:t>
            </a:r>
            <a:r>
              <a:rPr lang="it-IT" sz="2400" b="1">
                <a:solidFill>
                  <a:srgbClr val="000000"/>
                </a:solidFill>
              </a:rPr>
              <a:t>HPV18</a:t>
            </a:r>
          </a:p>
          <a:p>
            <a:pPr>
              <a:buFontTx/>
              <a:buNone/>
            </a:pPr>
            <a:endParaRPr lang="it-IT" sz="2400" b="1">
              <a:solidFill>
                <a:srgbClr val="000000"/>
              </a:solidFill>
            </a:endParaRPr>
          </a:p>
        </p:txBody>
      </p:sp>
      <p:graphicFrame>
        <p:nvGraphicFramePr>
          <p:cNvPr id="24871" name="Group 2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58159"/>
              </p:ext>
            </p:extLst>
          </p:nvPr>
        </p:nvGraphicFramePr>
        <p:xfrm>
          <a:off x="1524000" y="4267200"/>
          <a:ext cx="6029325" cy="2133601"/>
        </p:xfrm>
        <a:graphic>
          <a:graphicData uri="http://schemas.openxmlformats.org/drawingml/2006/table">
            <a:tbl>
              <a:tblPr/>
              <a:tblGrid>
                <a:gridCol w="1000125"/>
                <a:gridCol w="1447800"/>
                <a:gridCol w="1143000"/>
                <a:gridCol w="914400"/>
                <a:gridCol w="1524000"/>
              </a:tblGrid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Istopato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Regressione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Invariato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carcinoma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54" name="Text Box 178"/>
          <p:cNvSpPr txBox="1">
            <a:spLocks noChangeArrowheads="1"/>
          </p:cNvSpPr>
          <p:nvPr/>
        </p:nvSpPr>
        <p:spPr bwMode="auto">
          <a:xfrm>
            <a:off x="1524000" y="6324600"/>
            <a:ext cx="671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800">
                <a:solidFill>
                  <a:schemeClr val="bg1"/>
                </a:solidFill>
              </a:rPr>
              <a:t>Rischio di progressione delle lesioni in base al livello di atipia cellulare</a:t>
            </a:r>
          </a:p>
        </p:txBody>
      </p:sp>
    </p:spTree>
    <p:extLst>
      <p:ext uri="{BB962C8B-B14F-4D97-AF65-F5344CB8AC3E}">
        <p14:creationId xmlns:p14="http://schemas.microsoft.com/office/powerpoint/2010/main" val="210159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Verruche genitali: condilomi acuminati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</a:rPr>
              <a:t>HPV-16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000000"/>
                </a:solidFill>
              </a:rPr>
              <a:t>				47% dei CIN 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000000"/>
                </a:solidFill>
              </a:rPr>
              <a:t>				47% dei carcinomi invasivi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</a:rPr>
              <a:t>HPV-18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000000"/>
                </a:solidFill>
              </a:rPr>
              <a:t>				7% dei CIN3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000000"/>
                </a:solidFill>
              </a:rPr>
              <a:t>				27% dei carcinomi invasivi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</a:rPr>
              <a:t>HPV-31-33-35-39-51-52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000000"/>
                </a:solidFill>
              </a:rPr>
              <a:t>				24% dei CIN 3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000000"/>
                </a:solidFill>
              </a:rPr>
              <a:t>				7% dei carcinomi invasivi</a:t>
            </a:r>
          </a:p>
        </p:txBody>
      </p:sp>
    </p:spTree>
    <p:extLst>
      <p:ext uri="{BB962C8B-B14F-4D97-AF65-F5344CB8AC3E}">
        <p14:creationId xmlns:p14="http://schemas.microsoft.com/office/powerpoint/2010/main" val="359133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/>
          <a:lstStyle/>
          <a:p>
            <a:r>
              <a:rPr lang="it-IT" sz="4000" b="1">
                <a:solidFill>
                  <a:srgbClr val="000000"/>
                </a:solidFill>
              </a:rPr>
              <a:t>Verruche genitali: condilomi acuminati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066800" y="1676400"/>
          <a:ext cx="7086600" cy="493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Fotografia Photo Editor" r:id="rId3" imgW="4323810" imgH="3010320" progId="MSPhotoEd.3">
                  <p:embed/>
                </p:oleObj>
              </mc:Choice>
              <mc:Fallback>
                <p:oleObj name="Fotografia Photo Editor" r:id="rId3" imgW="4323810" imgH="301032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7086600" cy="493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92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73100" y="609600"/>
          <a:ext cx="5233988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Fotografia Photo Editor" r:id="rId3" imgW="4323810" imgH="6001588" progId="MSPhotoEd.3">
                  <p:embed/>
                </p:oleObj>
              </mc:Choice>
              <mc:Fallback>
                <p:oleObj name="Fotografia Photo Editor" r:id="rId3" imgW="4323810" imgH="600158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609600"/>
                        <a:ext cx="5233988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72200" y="1295400"/>
            <a:ext cx="2438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3600" b="1">
                <a:solidFill>
                  <a:srgbClr val="000000"/>
                </a:solidFill>
              </a:rPr>
              <a:t>Condilomi acuminati</a:t>
            </a:r>
          </a:p>
          <a:p>
            <a:endParaRPr lang="it-IT" sz="3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5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sz="4000" b="1">
                <a:solidFill>
                  <a:srgbClr val="000000"/>
                </a:solidFill>
              </a:rPr>
              <a:t>Verruche genitali: condilomi acuminati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990600" y="1752600"/>
          <a:ext cx="7162800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Fotografia Photo Editor" r:id="rId3" imgW="4323810" imgH="2857899" progId="MSPhotoEd.3">
                  <p:embed/>
                </p:oleObj>
              </mc:Choice>
              <mc:Fallback>
                <p:oleObj name="Fotografia Photo Editor" r:id="rId3" imgW="4323810" imgH="2857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162800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72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P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704850"/>
            <a:ext cx="91313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6096000" y="2438400"/>
            <a:ext cx="1524000" cy="914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90600" y="838200"/>
            <a:ext cx="1600200" cy="1295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295400" y="2819400"/>
            <a:ext cx="1524000" cy="914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81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PVC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63813"/>
            <a:ext cx="8686800" cy="294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362200" y="1092200"/>
            <a:ext cx="4814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000000"/>
                </a:solidFill>
              </a:rPr>
              <a:t>Fasi evolutive di lesioni da HPV</a:t>
            </a:r>
          </a:p>
        </p:txBody>
      </p:sp>
    </p:spTree>
    <p:extLst>
      <p:ext uri="{BB962C8B-B14F-4D97-AF65-F5344CB8AC3E}">
        <p14:creationId xmlns:p14="http://schemas.microsoft.com/office/powerpoint/2010/main" val="425305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684"/>
            <a:ext cx="8763000" cy="1143000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Infezione da HPV (Papilloma-virus umano)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r>
              <a:rPr lang="it-IT" sz="2800" dirty="0"/>
              <a:t>HPV: virus </a:t>
            </a:r>
            <a:r>
              <a:rPr lang="it-IT" sz="2800" u="sng" dirty="0"/>
              <a:t>altamente specie-specifico</a:t>
            </a:r>
          </a:p>
          <a:p>
            <a:r>
              <a:rPr lang="it-IT" sz="2800" dirty="0"/>
              <a:t>Diversi tipi, ognuno con uno </a:t>
            </a:r>
            <a:r>
              <a:rPr lang="it-IT" sz="2800" u="sng" dirty="0"/>
              <a:t>spiccato tropismo cellulare</a:t>
            </a:r>
            <a:r>
              <a:rPr lang="it-IT" sz="2800" dirty="0"/>
              <a:t>: gli HPV mucosi si evidenziano di rado nella cute e viceversa</a:t>
            </a:r>
          </a:p>
          <a:p>
            <a:r>
              <a:rPr lang="it-IT" sz="2800" b="1" dirty="0"/>
              <a:t>Virus oncogeni</a:t>
            </a:r>
            <a:r>
              <a:rPr lang="it-IT" sz="2800" dirty="0"/>
              <a:t>: alcuni tipi più frequentemente associati alla evoluzione delle lesioni mucose/cutanee da benigne a maligne</a:t>
            </a:r>
          </a:p>
        </p:txBody>
      </p:sp>
    </p:spTree>
    <p:extLst>
      <p:ext uri="{BB962C8B-B14F-4D97-AF65-F5344CB8AC3E}">
        <p14:creationId xmlns:p14="http://schemas.microsoft.com/office/powerpoint/2010/main" val="416969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62000"/>
          </a:xfrm>
        </p:spPr>
        <p:txBody>
          <a:bodyPr/>
          <a:lstStyle/>
          <a:p>
            <a:r>
              <a:rPr lang="it-IT" b="1">
                <a:solidFill>
                  <a:srgbClr val="000000"/>
                </a:solidFill>
              </a:rPr>
              <a:t>Diagnosi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2800" b="1">
                <a:solidFill>
                  <a:srgbClr val="000000"/>
                </a:solidFill>
              </a:rPr>
              <a:t>Valutazione clinica</a:t>
            </a:r>
          </a:p>
          <a:p>
            <a:pPr>
              <a:lnSpc>
                <a:spcPct val="90000"/>
              </a:lnSpc>
            </a:pPr>
            <a:r>
              <a:rPr lang="it-IT" sz="2800" b="1">
                <a:solidFill>
                  <a:srgbClr val="000000"/>
                </a:solidFill>
              </a:rPr>
              <a:t>Valutazione colposcopica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>
                <a:solidFill>
                  <a:srgbClr val="000000"/>
                </a:solidFill>
              </a:rPr>
              <a:t>	Pap-test: esame citologico con </a:t>
            </a:r>
            <a:r>
              <a:rPr lang="it-IT" sz="2800" u="sng">
                <a:solidFill>
                  <a:srgbClr val="000000"/>
                </a:solidFill>
              </a:rPr>
              <a:t>evidenza di coilociti</a:t>
            </a:r>
            <a:r>
              <a:rPr lang="it-IT" sz="2800">
                <a:solidFill>
                  <a:srgbClr val="000000"/>
                </a:solidFill>
              </a:rPr>
              <a:t> (elementi di sospetto)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>
                <a:solidFill>
                  <a:srgbClr val="000000"/>
                </a:solidFill>
              </a:rPr>
              <a:t>	</a:t>
            </a:r>
            <a:r>
              <a:rPr lang="it-IT" sz="2800" u="sng">
                <a:solidFill>
                  <a:srgbClr val="000000"/>
                </a:solidFill>
              </a:rPr>
              <a:t>acido acetico al 3%-5% (3-5 minuti)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u="sng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>
                <a:solidFill>
                  <a:srgbClr val="000000"/>
                </a:solidFill>
              </a:rPr>
              <a:t>Permette di evidenziare anche lesioni sub-cliniche, non visibili macroscopicamente</a:t>
            </a:r>
          </a:p>
          <a:p>
            <a:pPr>
              <a:lnSpc>
                <a:spcPct val="90000"/>
              </a:lnSpc>
            </a:pPr>
            <a:r>
              <a:rPr lang="it-IT" sz="2800" b="1">
                <a:solidFill>
                  <a:srgbClr val="000000"/>
                </a:solidFill>
              </a:rPr>
              <a:t>Biopsia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>
                <a:solidFill>
                  <a:srgbClr val="000000"/>
                </a:solidFill>
              </a:rPr>
              <a:t>	esame istopatologico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>
                <a:solidFill>
                  <a:srgbClr val="000000"/>
                </a:solidFill>
              </a:rPr>
              <a:t>	immuno-istochimica (per tipizzare HPV) 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810000" y="358140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36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23158" y="941294"/>
            <a:ext cx="6032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The 2001 Bethesda System </a:t>
            </a:r>
            <a:r>
              <a:rPr lang="it-IT" sz="2800" dirty="0" err="1"/>
              <a:t>Terminology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735987" y="2207457"/>
            <a:ext cx="68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 Bethesda System (TBS) </a:t>
            </a:r>
            <a:r>
              <a:rPr lang="it-IT" sz="2400" dirty="0" smtClean="0"/>
              <a:t>for reporting </a:t>
            </a:r>
            <a:r>
              <a:rPr lang="it-IT" sz="2400" dirty="0" err="1"/>
              <a:t>cervical</a:t>
            </a:r>
            <a:r>
              <a:rPr lang="it-IT" sz="2400" dirty="0"/>
              <a:t> or </a:t>
            </a:r>
            <a:r>
              <a:rPr lang="it-IT" sz="2400" dirty="0" err="1" smtClean="0"/>
              <a:t>vaginal</a:t>
            </a:r>
            <a:r>
              <a:rPr lang="it-IT" sz="2400" dirty="0"/>
              <a:t> </a:t>
            </a:r>
            <a:r>
              <a:rPr lang="it-IT" sz="2400" dirty="0" err="1" smtClean="0"/>
              <a:t>cytologic</a:t>
            </a:r>
            <a:r>
              <a:rPr lang="it-IT" sz="2400" dirty="0" smtClean="0"/>
              <a:t> </a:t>
            </a:r>
            <a:r>
              <a:rPr lang="it-IT" sz="2400" dirty="0" err="1"/>
              <a:t>diagnoses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55600"/>
            <a:ext cx="3289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8485" y="484631"/>
            <a:ext cx="8219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 The </a:t>
            </a:r>
            <a:r>
              <a:rPr lang="it-IT" sz="2400" dirty="0" err="1"/>
              <a:t>terminology</a:t>
            </a:r>
            <a:r>
              <a:rPr lang="it-IT" sz="2400" dirty="0"/>
              <a:t> of TBS 2001</a:t>
            </a:r>
            <a:r>
              <a:rPr lang="it-IT" sz="2400" dirty="0" smtClean="0"/>
              <a:t>,  </a:t>
            </a:r>
            <a:r>
              <a:rPr lang="it-IT" sz="2400" dirty="0" err="1"/>
              <a:t>which</a:t>
            </a:r>
            <a:endParaRPr lang="it-IT" sz="2400" dirty="0"/>
          </a:p>
          <a:p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adopted</a:t>
            </a:r>
            <a:r>
              <a:rPr lang="it-IT" sz="2400" dirty="0"/>
              <a:t> in </a:t>
            </a:r>
            <a:r>
              <a:rPr lang="it-IT" sz="2400" dirty="0" err="1"/>
              <a:t>May</a:t>
            </a:r>
            <a:r>
              <a:rPr lang="it-IT" sz="2400" dirty="0"/>
              <a:t> 2001, </a:t>
            </a:r>
            <a:r>
              <a:rPr lang="it-IT" sz="2400" dirty="0" err="1"/>
              <a:t>includes</a:t>
            </a:r>
            <a:r>
              <a:rPr lang="it-IT" sz="2400" dirty="0"/>
              <a:t> </a:t>
            </a:r>
            <a:r>
              <a:rPr lang="it-IT" sz="2400" dirty="0" err="1"/>
              <a:t>revisions</a:t>
            </a:r>
            <a:endParaRPr lang="it-IT" sz="2400" dirty="0"/>
          </a:p>
          <a:p>
            <a:r>
              <a:rPr lang="it-IT" sz="2400" dirty="0"/>
              <a:t>in </a:t>
            </a:r>
            <a:r>
              <a:rPr lang="it-IT" sz="2400" dirty="0" err="1"/>
              <a:t>statements</a:t>
            </a:r>
            <a:r>
              <a:rPr lang="it-IT" sz="2400" dirty="0"/>
              <a:t> of </a:t>
            </a:r>
            <a:r>
              <a:rPr lang="it-IT" sz="2400" dirty="0" err="1"/>
              <a:t>adequacy</a:t>
            </a:r>
            <a:r>
              <a:rPr lang="it-IT" sz="2400" dirty="0"/>
              <a:t>, general </a:t>
            </a:r>
            <a:r>
              <a:rPr lang="it-IT" sz="2400" dirty="0" err="1"/>
              <a:t>categorization</a:t>
            </a:r>
            <a:r>
              <a:rPr lang="it-IT" sz="2400" dirty="0"/>
              <a:t>,</a:t>
            </a:r>
          </a:p>
          <a:p>
            <a:r>
              <a:rPr lang="it-IT" sz="2400" dirty="0"/>
              <a:t>and </a:t>
            </a:r>
            <a:r>
              <a:rPr lang="it-IT" sz="2400" dirty="0" err="1"/>
              <a:t>interpretation</a:t>
            </a:r>
            <a:r>
              <a:rPr lang="it-IT" sz="2400" dirty="0"/>
              <a:t> and </a:t>
            </a:r>
            <a:r>
              <a:rPr lang="it-IT" sz="2400" dirty="0" err="1"/>
              <a:t>results</a:t>
            </a:r>
            <a:r>
              <a:rPr lang="it-IT" sz="2400" dirty="0"/>
              <a:t> of </a:t>
            </a:r>
            <a:r>
              <a:rPr lang="it-IT" sz="2400" dirty="0" err="1"/>
              <a:t>epithelial</a:t>
            </a:r>
            <a:endParaRPr lang="it-IT" sz="2400" dirty="0"/>
          </a:p>
          <a:p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abnormalities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2286000" y="2967335"/>
            <a:ext cx="4572000" cy="2862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it-IT" dirty="0"/>
              <a:t>TABLE 1</a:t>
            </a:r>
          </a:p>
          <a:p>
            <a:r>
              <a:rPr lang="it-IT" dirty="0"/>
              <a:t>The 2001 Bethesda System for Reporting</a:t>
            </a:r>
          </a:p>
          <a:p>
            <a:r>
              <a:rPr lang="it-IT" dirty="0" err="1"/>
              <a:t>Cervical</a:t>
            </a:r>
            <a:r>
              <a:rPr lang="it-IT" dirty="0"/>
              <a:t> </a:t>
            </a:r>
            <a:r>
              <a:rPr lang="it-IT" dirty="0" err="1"/>
              <a:t>Cytologic</a:t>
            </a:r>
            <a:r>
              <a:rPr lang="it-IT" dirty="0"/>
              <a:t> </a:t>
            </a:r>
            <a:r>
              <a:rPr lang="it-IT" dirty="0" err="1" smtClean="0"/>
              <a:t>Diagnoses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/>
              <a:t>Specimen </a:t>
            </a:r>
            <a:r>
              <a:rPr lang="it-IT" dirty="0" err="1" smtClean="0"/>
              <a:t>adequacy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General </a:t>
            </a:r>
            <a:r>
              <a:rPr lang="it-IT" dirty="0" err="1"/>
              <a:t>categorization</a:t>
            </a:r>
            <a:r>
              <a:rPr lang="it-IT" dirty="0"/>
              <a:t> (optional</a:t>
            </a:r>
            <a:r>
              <a:rPr lang="it-IT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I</a:t>
            </a:r>
            <a:r>
              <a:rPr lang="it-IT" dirty="0" err="1"/>
              <a:t>nterpretation</a:t>
            </a:r>
            <a:r>
              <a:rPr lang="it-IT" dirty="0"/>
              <a:t>/</a:t>
            </a:r>
            <a:r>
              <a:rPr lang="it-IT" dirty="0" err="1" smtClean="0"/>
              <a:t>result</a:t>
            </a: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Automated</a:t>
            </a:r>
            <a:r>
              <a:rPr lang="it-IT" dirty="0" smtClean="0"/>
              <a:t> </a:t>
            </a:r>
            <a:r>
              <a:rPr lang="it-IT" dirty="0" err="1"/>
              <a:t>review</a:t>
            </a:r>
            <a:r>
              <a:rPr lang="it-IT" dirty="0"/>
              <a:t> and </a:t>
            </a:r>
            <a:r>
              <a:rPr lang="it-IT" dirty="0" err="1"/>
              <a:t>ancillary</a:t>
            </a:r>
            <a:r>
              <a:rPr lang="it-IT" dirty="0"/>
              <a:t> </a:t>
            </a:r>
            <a:r>
              <a:rPr lang="it-IT" dirty="0" err="1"/>
              <a:t>testing</a:t>
            </a:r>
            <a:r>
              <a:rPr lang="it-IT" dirty="0"/>
              <a:t> (include </a:t>
            </a:r>
            <a:r>
              <a:rPr lang="it-IT" dirty="0" err="1"/>
              <a:t>if</a:t>
            </a:r>
            <a:r>
              <a:rPr lang="it-IT" dirty="0"/>
              <a:t> appropriate</a:t>
            </a:r>
            <a:r>
              <a:rPr lang="it-IT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Educational </a:t>
            </a:r>
            <a:r>
              <a:rPr lang="it-IT" dirty="0"/>
              <a:t>notes and </a:t>
            </a:r>
            <a:r>
              <a:rPr lang="it-IT" dirty="0" err="1"/>
              <a:t>suggestions</a:t>
            </a:r>
            <a:r>
              <a:rPr lang="it-IT" dirty="0"/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2087" y="903997"/>
            <a:ext cx="7769337" cy="4616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/>
              <a:t>Specimen </a:t>
            </a:r>
            <a:r>
              <a:rPr lang="it-IT" sz="2400" b="1" u="sng" dirty="0" err="1" smtClean="0"/>
              <a:t>adequacy</a:t>
            </a:r>
            <a:endParaRPr lang="it-IT" sz="2400" b="1" u="sng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</a:rPr>
              <a:t>Satisfactory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for </a:t>
            </a:r>
            <a:r>
              <a:rPr lang="it-IT" dirty="0" err="1" smtClean="0">
                <a:solidFill>
                  <a:srgbClr val="FF0000"/>
                </a:solidFill>
              </a:rPr>
              <a:t>evaluation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	</a:t>
            </a:r>
            <a:r>
              <a:rPr lang="it-IT" dirty="0" err="1" smtClean="0"/>
              <a:t>Presence</a:t>
            </a:r>
            <a:r>
              <a:rPr lang="it-IT" dirty="0" smtClean="0"/>
              <a:t> </a:t>
            </a:r>
            <a:r>
              <a:rPr lang="it-IT" dirty="0"/>
              <a:t>or </a:t>
            </a:r>
            <a:r>
              <a:rPr lang="it-IT" dirty="0" err="1"/>
              <a:t>absence</a:t>
            </a:r>
            <a:r>
              <a:rPr lang="it-IT" dirty="0"/>
              <a:t> of </a:t>
            </a:r>
            <a:r>
              <a:rPr lang="it-IT" dirty="0" err="1"/>
              <a:t>endocervical</a:t>
            </a:r>
            <a:r>
              <a:rPr lang="it-IT" dirty="0"/>
              <a:t> or </a:t>
            </a:r>
            <a:r>
              <a:rPr lang="it-IT" dirty="0" err="1"/>
              <a:t>transformation</a:t>
            </a:r>
            <a:r>
              <a:rPr lang="it-IT" dirty="0"/>
              <a:t> zone </a:t>
            </a:r>
            <a:r>
              <a:rPr lang="it-IT" dirty="0" err="1"/>
              <a:t>components</a:t>
            </a:r>
            <a:r>
              <a:rPr lang="it-IT" dirty="0"/>
              <a:t> or</a:t>
            </a:r>
          </a:p>
          <a:p>
            <a:r>
              <a:rPr lang="it-IT" dirty="0" smtClean="0"/>
              <a:t>	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indicators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partially</a:t>
            </a:r>
            <a:r>
              <a:rPr lang="it-IT" dirty="0"/>
              <a:t> </a:t>
            </a:r>
            <a:r>
              <a:rPr lang="it-IT" dirty="0" err="1"/>
              <a:t>obscuring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or </a:t>
            </a:r>
            <a:r>
              <a:rPr lang="it-IT" dirty="0" err="1" smtClean="0"/>
              <a:t>inflammation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</a:rPr>
              <a:t>Unsatisfactory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for </a:t>
            </a:r>
            <a:r>
              <a:rPr lang="it-IT" dirty="0" err="1">
                <a:solidFill>
                  <a:srgbClr val="FF0000"/>
                </a:solidFill>
              </a:rPr>
              <a:t>evaluation</a:t>
            </a:r>
            <a:r>
              <a:rPr lang="it-IT" dirty="0">
                <a:solidFill>
                  <a:srgbClr val="FF0000"/>
                </a:solidFill>
              </a:rPr>
              <a:t> (</a:t>
            </a:r>
            <a:r>
              <a:rPr lang="it-IT" dirty="0" err="1">
                <a:solidFill>
                  <a:srgbClr val="FF0000"/>
                </a:solidFill>
              </a:rPr>
              <a:t>specify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reason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  <a:p>
            <a:r>
              <a:rPr lang="it-IT" dirty="0" smtClean="0"/>
              <a:t>	Specimen </a:t>
            </a:r>
            <a:r>
              <a:rPr lang="it-IT" dirty="0" err="1"/>
              <a:t>rejected</a:t>
            </a:r>
            <a:r>
              <a:rPr lang="it-IT" dirty="0"/>
              <a:t> or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processed</a:t>
            </a:r>
            <a:r>
              <a:rPr lang="it-IT" dirty="0"/>
              <a:t> (</a:t>
            </a:r>
            <a:r>
              <a:rPr lang="it-IT" dirty="0" err="1"/>
              <a:t>specify</a:t>
            </a:r>
            <a:r>
              <a:rPr lang="it-IT" dirty="0"/>
              <a:t> </a:t>
            </a:r>
            <a:r>
              <a:rPr lang="it-IT" dirty="0" err="1"/>
              <a:t>reason</a:t>
            </a:r>
            <a:r>
              <a:rPr lang="it-IT" dirty="0"/>
              <a:t>)</a:t>
            </a:r>
          </a:p>
          <a:p>
            <a:r>
              <a:rPr lang="it-IT" dirty="0" smtClean="0"/>
              <a:t>	Specimen </a:t>
            </a:r>
            <a:r>
              <a:rPr lang="it-IT" dirty="0" err="1"/>
              <a:t>processed</a:t>
            </a:r>
            <a:r>
              <a:rPr lang="it-IT" dirty="0"/>
              <a:t> and </a:t>
            </a:r>
            <a:r>
              <a:rPr lang="it-IT" dirty="0" err="1"/>
              <a:t>examined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unsatisfactory</a:t>
            </a:r>
            <a:r>
              <a:rPr lang="it-IT" dirty="0"/>
              <a:t> for </a:t>
            </a:r>
            <a:r>
              <a:rPr lang="it-IT" dirty="0" err="1"/>
              <a:t>evaluation</a:t>
            </a:r>
            <a:r>
              <a:rPr lang="it-IT" dirty="0"/>
              <a:t> of</a:t>
            </a:r>
          </a:p>
          <a:p>
            <a:r>
              <a:rPr lang="it-IT" dirty="0" smtClean="0"/>
              <a:t>	</a:t>
            </a:r>
            <a:r>
              <a:rPr lang="it-IT" dirty="0" err="1" smtClean="0"/>
              <a:t>epithelial</a:t>
            </a:r>
            <a:r>
              <a:rPr lang="it-IT" dirty="0" smtClean="0"/>
              <a:t> </a:t>
            </a:r>
            <a:r>
              <a:rPr lang="it-IT" dirty="0" err="1"/>
              <a:t>abnormalities</a:t>
            </a:r>
            <a:r>
              <a:rPr lang="it-IT" dirty="0"/>
              <a:t> (</a:t>
            </a:r>
            <a:r>
              <a:rPr lang="it-IT" dirty="0" err="1"/>
              <a:t>specify</a:t>
            </a:r>
            <a:r>
              <a:rPr lang="it-IT" dirty="0"/>
              <a:t> </a:t>
            </a:r>
            <a:r>
              <a:rPr lang="it-IT" dirty="0" err="1"/>
              <a:t>reason</a:t>
            </a:r>
            <a:r>
              <a:rPr lang="it-IT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>
                <a:solidFill>
                  <a:srgbClr val="FF0000"/>
                </a:solidFill>
              </a:rPr>
              <a:t>Interpretation</a:t>
            </a:r>
            <a:r>
              <a:rPr lang="it-IT" dirty="0">
                <a:solidFill>
                  <a:srgbClr val="FF0000"/>
                </a:solidFill>
              </a:rPr>
              <a:t>/</a:t>
            </a:r>
            <a:r>
              <a:rPr lang="it-IT" dirty="0" err="1" smtClean="0">
                <a:solidFill>
                  <a:srgbClr val="FF0000"/>
                </a:solidFill>
              </a:rPr>
              <a:t>result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/>
              <a:t>Negative for </a:t>
            </a:r>
            <a:r>
              <a:rPr lang="it-IT" dirty="0" err="1"/>
              <a:t>intraepithelial</a:t>
            </a:r>
            <a:r>
              <a:rPr lang="it-IT" dirty="0"/>
              <a:t> </a:t>
            </a:r>
            <a:r>
              <a:rPr lang="it-IT" dirty="0" err="1"/>
              <a:t>lesion</a:t>
            </a:r>
            <a:r>
              <a:rPr lang="it-IT" dirty="0"/>
              <a:t> or </a:t>
            </a:r>
            <a:r>
              <a:rPr lang="it-IT" dirty="0" err="1"/>
              <a:t>malignancy</a:t>
            </a:r>
            <a:endParaRPr lang="it-IT" dirty="0"/>
          </a:p>
          <a:p>
            <a:r>
              <a:rPr lang="it-IT" dirty="0" smtClean="0"/>
              <a:t>	</a:t>
            </a:r>
            <a:r>
              <a:rPr lang="it-IT" dirty="0" err="1" smtClean="0"/>
              <a:t>Organisms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Trichomonas </a:t>
            </a:r>
            <a:r>
              <a:rPr lang="it-IT" dirty="0" err="1"/>
              <a:t>vaginalis</a:t>
            </a:r>
            <a:endParaRPr lang="it-IT" dirty="0"/>
          </a:p>
          <a:p>
            <a:r>
              <a:rPr lang="it-IT" dirty="0" smtClean="0"/>
              <a:t>		</a:t>
            </a:r>
            <a:r>
              <a:rPr lang="it-IT" dirty="0" err="1" smtClean="0"/>
              <a:t>Fungal</a:t>
            </a:r>
            <a:r>
              <a:rPr lang="it-IT" dirty="0" smtClean="0"/>
              <a:t> </a:t>
            </a:r>
            <a:r>
              <a:rPr lang="it-IT" dirty="0" err="1"/>
              <a:t>organisms</a:t>
            </a:r>
            <a:r>
              <a:rPr lang="it-IT" dirty="0"/>
              <a:t> </a:t>
            </a:r>
            <a:r>
              <a:rPr lang="it-IT" dirty="0" err="1"/>
              <a:t>morphologically</a:t>
            </a:r>
            <a:r>
              <a:rPr lang="it-IT" dirty="0"/>
              <a:t> </a:t>
            </a:r>
            <a:r>
              <a:rPr lang="it-IT" dirty="0" err="1"/>
              <a:t>consistent</a:t>
            </a:r>
            <a:r>
              <a:rPr lang="it-IT" dirty="0"/>
              <a:t> with Candida </a:t>
            </a:r>
            <a:r>
              <a:rPr lang="it-IT" dirty="0" err="1"/>
              <a:t>species</a:t>
            </a:r>
            <a:endParaRPr lang="it-IT" dirty="0"/>
          </a:p>
          <a:p>
            <a:r>
              <a:rPr lang="it-IT" dirty="0" smtClean="0"/>
              <a:t>		</a:t>
            </a:r>
            <a:r>
              <a:rPr lang="it-IT" dirty="0" err="1" smtClean="0"/>
              <a:t>Shift</a:t>
            </a:r>
            <a:r>
              <a:rPr lang="it-IT" dirty="0" smtClean="0"/>
              <a:t> </a:t>
            </a:r>
            <a:r>
              <a:rPr lang="it-IT" dirty="0"/>
              <a:t>in flora suggestive of </a:t>
            </a:r>
            <a:r>
              <a:rPr lang="it-IT" dirty="0" err="1"/>
              <a:t>bacterial</a:t>
            </a:r>
            <a:r>
              <a:rPr lang="it-IT" dirty="0"/>
              <a:t> </a:t>
            </a:r>
            <a:r>
              <a:rPr lang="it-IT" dirty="0" err="1"/>
              <a:t>vaginosis</a:t>
            </a:r>
            <a:endParaRPr lang="it-IT" dirty="0"/>
          </a:p>
          <a:p>
            <a:r>
              <a:rPr lang="it-IT" dirty="0" smtClean="0"/>
              <a:t>		</a:t>
            </a:r>
            <a:r>
              <a:rPr lang="it-IT" dirty="0" err="1" smtClean="0"/>
              <a:t>Bacteria</a:t>
            </a:r>
            <a:r>
              <a:rPr lang="it-IT" dirty="0" smtClean="0"/>
              <a:t> </a:t>
            </a:r>
            <a:r>
              <a:rPr lang="it-IT" dirty="0" err="1"/>
              <a:t>morphologically</a:t>
            </a:r>
            <a:r>
              <a:rPr lang="it-IT" dirty="0"/>
              <a:t> </a:t>
            </a:r>
            <a:r>
              <a:rPr lang="it-IT" dirty="0" err="1"/>
              <a:t>consistent</a:t>
            </a:r>
            <a:r>
              <a:rPr lang="it-IT" dirty="0"/>
              <a:t> with </a:t>
            </a:r>
            <a:r>
              <a:rPr lang="it-IT" dirty="0" err="1"/>
              <a:t>Actinomyces</a:t>
            </a:r>
            <a:r>
              <a:rPr lang="it-IT" dirty="0"/>
              <a:t> </a:t>
            </a:r>
            <a:r>
              <a:rPr lang="it-IT" dirty="0" err="1"/>
              <a:t>species</a:t>
            </a:r>
            <a:endParaRPr lang="it-IT" dirty="0"/>
          </a:p>
          <a:p>
            <a:r>
              <a:rPr lang="it-IT" dirty="0" smtClean="0"/>
              <a:t>		Cellular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consistent</a:t>
            </a:r>
            <a:r>
              <a:rPr lang="it-IT" dirty="0"/>
              <a:t> with herpes simplex virus</a:t>
            </a:r>
          </a:p>
        </p:txBody>
      </p:sp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6962" y="988709"/>
            <a:ext cx="72874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</a:rPr>
              <a:t>Interpretation</a:t>
            </a:r>
            <a:r>
              <a:rPr lang="it-IT" dirty="0" smtClean="0">
                <a:solidFill>
                  <a:srgbClr val="FF0000"/>
                </a:solidFill>
              </a:rPr>
              <a:t>/</a:t>
            </a:r>
            <a:r>
              <a:rPr lang="it-IT" dirty="0" err="1" smtClean="0">
                <a:solidFill>
                  <a:srgbClr val="FF0000"/>
                </a:solidFill>
              </a:rPr>
              <a:t>result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Negative for </a:t>
            </a:r>
            <a:r>
              <a:rPr lang="it-IT" dirty="0" err="1" smtClean="0"/>
              <a:t>intraepithelial</a:t>
            </a:r>
            <a:r>
              <a:rPr lang="it-IT" dirty="0" smtClean="0"/>
              <a:t> </a:t>
            </a:r>
            <a:r>
              <a:rPr lang="it-IT" dirty="0" err="1" smtClean="0"/>
              <a:t>lesion</a:t>
            </a:r>
            <a:r>
              <a:rPr lang="it-IT" dirty="0" smtClean="0"/>
              <a:t> or </a:t>
            </a:r>
            <a:r>
              <a:rPr lang="it-IT" dirty="0" err="1" smtClean="0"/>
              <a:t>malignancy</a:t>
            </a:r>
            <a:endParaRPr lang="it-IT" dirty="0" smtClean="0"/>
          </a:p>
          <a:p>
            <a:r>
              <a:rPr lang="it-IT" dirty="0" smtClean="0"/>
              <a:t>	</a:t>
            </a:r>
            <a:r>
              <a:rPr lang="it-IT" dirty="0" err="1" smtClean="0"/>
              <a:t>Organisms</a:t>
            </a:r>
            <a:endParaRPr lang="it-IT" dirty="0" smtClean="0"/>
          </a:p>
          <a:p>
            <a:r>
              <a:rPr lang="it-IT" dirty="0" smtClean="0"/>
              <a:t>		Trichomonas </a:t>
            </a:r>
            <a:r>
              <a:rPr lang="it-IT" dirty="0" err="1" smtClean="0"/>
              <a:t>vaginalis</a:t>
            </a:r>
            <a:endParaRPr lang="it-IT" dirty="0" smtClean="0"/>
          </a:p>
          <a:p>
            <a:r>
              <a:rPr lang="it-IT" dirty="0" smtClean="0"/>
              <a:t>		</a:t>
            </a:r>
            <a:r>
              <a:rPr lang="it-IT" dirty="0" err="1" smtClean="0"/>
              <a:t>Fungal</a:t>
            </a:r>
            <a:r>
              <a:rPr lang="it-IT" dirty="0" smtClean="0"/>
              <a:t> </a:t>
            </a:r>
            <a:r>
              <a:rPr lang="it-IT" dirty="0" err="1" smtClean="0"/>
              <a:t>organisms</a:t>
            </a:r>
            <a:r>
              <a:rPr lang="it-IT" dirty="0" smtClean="0"/>
              <a:t> </a:t>
            </a:r>
            <a:r>
              <a:rPr lang="it-IT" dirty="0" err="1" smtClean="0"/>
              <a:t>morphologically</a:t>
            </a:r>
            <a:r>
              <a:rPr lang="it-IT" dirty="0" smtClean="0"/>
              <a:t> </a:t>
            </a:r>
            <a:r>
              <a:rPr lang="it-IT" dirty="0" err="1" smtClean="0"/>
              <a:t>consistent</a:t>
            </a:r>
            <a:r>
              <a:rPr lang="it-IT" dirty="0" smtClean="0"/>
              <a:t> with Candida </a:t>
            </a:r>
            <a:r>
              <a:rPr lang="it-IT" dirty="0" err="1" smtClean="0"/>
              <a:t>species</a:t>
            </a:r>
            <a:endParaRPr lang="it-IT" dirty="0" smtClean="0"/>
          </a:p>
          <a:p>
            <a:r>
              <a:rPr lang="it-IT" dirty="0" smtClean="0"/>
              <a:t>		</a:t>
            </a:r>
            <a:r>
              <a:rPr lang="it-IT" dirty="0" err="1" smtClean="0"/>
              <a:t>Shift</a:t>
            </a:r>
            <a:r>
              <a:rPr lang="it-IT" dirty="0" smtClean="0"/>
              <a:t> in flora suggestive of </a:t>
            </a:r>
            <a:r>
              <a:rPr lang="it-IT" dirty="0" err="1" smtClean="0"/>
              <a:t>bacterial</a:t>
            </a:r>
            <a:r>
              <a:rPr lang="it-IT" dirty="0" smtClean="0"/>
              <a:t> </a:t>
            </a:r>
            <a:r>
              <a:rPr lang="it-IT" dirty="0" err="1" smtClean="0"/>
              <a:t>vaginosis</a:t>
            </a:r>
            <a:endParaRPr lang="it-IT" dirty="0" smtClean="0"/>
          </a:p>
          <a:p>
            <a:r>
              <a:rPr lang="it-IT" dirty="0" smtClean="0"/>
              <a:t>		</a:t>
            </a:r>
            <a:r>
              <a:rPr lang="it-IT" dirty="0" err="1" smtClean="0"/>
              <a:t>Bacteria</a:t>
            </a:r>
            <a:r>
              <a:rPr lang="it-IT" dirty="0" smtClean="0"/>
              <a:t> </a:t>
            </a:r>
            <a:r>
              <a:rPr lang="it-IT" dirty="0" err="1" smtClean="0"/>
              <a:t>morphologically</a:t>
            </a:r>
            <a:r>
              <a:rPr lang="it-IT" dirty="0" smtClean="0"/>
              <a:t> </a:t>
            </a:r>
            <a:r>
              <a:rPr lang="it-IT" dirty="0" err="1" smtClean="0"/>
              <a:t>consistent</a:t>
            </a:r>
            <a:r>
              <a:rPr lang="it-IT" dirty="0" smtClean="0"/>
              <a:t> with </a:t>
            </a:r>
            <a:r>
              <a:rPr lang="it-IT" dirty="0" err="1" smtClean="0"/>
              <a:t>Actinomyces</a:t>
            </a:r>
            <a:r>
              <a:rPr lang="it-IT" dirty="0" smtClean="0"/>
              <a:t> </a:t>
            </a:r>
            <a:r>
              <a:rPr lang="it-IT" dirty="0" err="1" smtClean="0"/>
              <a:t>species</a:t>
            </a:r>
            <a:endParaRPr lang="it-IT" dirty="0" smtClean="0"/>
          </a:p>
          <a:p>
            <a:r>
              <a:rPr lang="it-IT" dirty="0" smtClean="0"/>
              <a:t>		Cellular </a:t>
            </a:r>
            <a:r>
              <a:rPr lang="it-IT" dirty="0" err="1" smtClean="0"/>
              <a:t>changes</a:t>
            </a:r>
            <a:r>
              <a:rPr lang="it-IT" dirty="0" smtClean="0"/>
              <a:t> </a:t>
            </a:r>
            <a:r>
              <a:rPr lang="it-IT" dirty="0" err="1" smtClean="0"/>
              <a:t>consistent</a:t>
            </a:r>
            <a:r>
              <a:rPr lang="it-IT" dirty="0" smtClean="0"/>
              <a:t> with herpes simplex virus</a:t>
            </a:r>
          </a:p>
          <a:p>
            <a:r>
              <a:rPr lang="it-IT" dirty="0" smtClean="0"/>
              <a:t>	</a:t>
            </a:r>
            <a:r>
              <a:rPr lang="it-IT" dirty="0" err="1" smtClean="0"/>
              <a:t>Other</a:t>
            </a:r>
            <a:r>
              <a:rPr lang="it-IT" dirty="0" smtClean="0"/>
              <a:t> non-</a:t>
            </a:r>
            <a:r>
              <a:rPr lang="it-IT" dirty="0" err="1" smtClean="0"/>
              <a:t>neoplastic</a:t>
            </a:r>
            <a:r>
              <a:rPr lang="it-IT" dirty="0" smtClean="0"/>
              <a:t> </a:t>
            </a:r>
            <a:r>
              <a:rPr lang="it-IT" dirty="0" err="1" smtClean="0"/>
              <a:t>findings</a:t>
            </a:r>
            <a:r>
              <a:rPr lang="it-IT" dirty="0" smtClean="0"/>
              <a:t> (optional to report)</a:t>
            </a:r>
          </a:p>
          <a:p>
            <a:r>
              <a:rPr lang="it-IT" dirty="0" smtClean="0"/>
              <a:t>	</a:t>
            </a:r>
            <a:r>
              <a:rPr lang="it-IT" dirty="0" err="1" smtClean="0"/>
              <a:t>Reactive</a:t>
            </a:r>
            <a:r>
              <a:rPr lang="it-IT" dirty="0" smtClean="0"/>
              <a:t> </a:t>
            </a:r>
            <a:r>
              <a:rPr lang="it-IT" dirty="0" err="1" smtClean="0"/>
              <a:t>cellular</a:t>
            </a:r>
            <a:r>
              <a:rPr lang="it-IT" dirty="0" smtClean="0"/>
              <a:t> </a:t>
            </a:r>
            <a:r>
              <a:rPr lang="it-IT" dirty="0" err="1" smtClean="0"/>
              <a:t>changes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with:</a:t>
            </a:r>
          </a:p>
          <a:p>
            <a:r>
              <a:rPr lang="it-IT" dirty="0" smtClean="0"/>
              <a:t>		</a:t>
            </a:r>
            <a:r>
              <a:rPr lang="it-IT" dirty="0" err="1" smtClean="0"/>
              <a:t>Inflammation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typical</a:t>
            </a:r>
            <a:r>
              <a:rPr lang="it-IT" dirty="0"/>
              <a:t> </a:t>
            </a:r>
            <a:r>
              <a:rPr lang="it-IT" dirty="0" err="1"/>
              <a:t>repair</a:t>
            </a:r>
            <a:r>
              <a:rPr lang="it-IT" dirty="0"/>
              <a:t>)</a:t>
            </a:r>
          </a:p>
          <a:p>
            <a:r>
              <a:rPr lang="it-IT" dirty="0" smtClean="0"/>
              <a:t>		</a:t>
            </a:r>
            <a:r>
              <a:rPr lang="it-IT" dirty="0" err="1" smtClean="0"/>
              <a:t>Radiation</a:t>
            </a:r>
            <a:endParaRPr lang="it-IT" dirty="0"/>
          </a:p>
          <a:p>
            <a:r>
              <a:rPr lang="it-IT" dirty="0" smtClean="0"/>
              <a:t>		Intrauterine </a:t>
            </a:r>
            <a:r>
              <a:rPr lang="it-IT" dirty="0" err="1"/>
              <a:t>contraceptive</a:t>
            </a:r>
            <a:r>
              <a:rPr lang="it-IT" dirty="0"/>
              <a:t> </a:t>
            </a:r>
            <a:r>
              <a:rPr lang="it-IT" dirty="0" err="1"/>
              <a:t>device</a:t>
            </a:r>
            <a:endParaRPr lang="it-IT" dirty="0"/>
          </a:p>
          <a:p>
            <a:r>
              <a:rPr lang="it-IT" dirty="0" smtClean="0"/>
              <a:t>	</a:t>
            </a:r>
            <a:r>
              <a:rPr lang="it-IT" dirty="0" err="1" smtClean="0"/>
              <a:t>Glandular</a:t>
            </a:r>
            <a:r>
              <a:rPr lang="it-IT" dirty="0" smtClean="0"/>
              <a:t> </a:t>
            </a:r>
            <a:r>
              <a:rPr lang="it-IT" dirty="0" err="1"/>
              <a:t>cells</a:t>
            </a:r>
            <a:r>
              <a:rPr lang="it-IT" dirty="0"/>
              <a:t> status </a:t>
            </a:r>
            <a:r>
              <a:rPr lang="it-IT" dirty="0" err="1"/>
              <a:t>posthysterectomy</a:t>
            </a:r>
            <a:endParaRPr lang="it-IT" dirty="0"/>
          </a:p>
          <a:p>
            <a:r>
              <a:rPr lang="it-IT" dirty="0" smtClean="0"/>
              <a:t>	</a:t>
            </a:r>
            <a:r>
              <a:rPr lang="it-IT" dirty="0" err="1" smtClean="0"/>
              <a:t>Atrophy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7870"/>
            <a:ext cx="9144000" cy="532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Epithelial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cell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abnormalities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400" dirty="0" smtClean="0"/>
              <a:t>	</a:t>
            </a:r>
            <a:r>
              <a:rPr lang="it-IT" sz="2400" u="sng" dirty="0" err="1" smtClean="0"/>
              <a:t>Squamous</a:t>
            </a:r>
            <a:r>
              <a:rPr lang="it-IT" sz="2400" u="sng" dirty="0" smtClean="0"/>
              <a:t> </a:t>
            </a:r>
            <a:r>
              <a:rPr lang="it-IT" sz="2400" u="sng" dirty="0" err="1"/>
              <a:t>cell</a:t>
            </a:r>
            <a:endParaRPr lang="it-IT" sz="2400" u="sng" dirty="0"/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Atypical</a:t>
            </a:r>
            <a:r>
              <a:rPr lang="it-IT" sz="2400" dirty="0" smtClean="0"/>
              <a:t> </a:t>
            </a:r>
            <a:r>
              <a:rPr lang="it-IT" sz="2400" dirty="0" err="1"/>
              <a:t>squamous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(ASC)</a:t>
            </a:r>
          </a:p>
          <a:p>
            <a:r>
              <a:rPr lang="it-IT" sz="2400" dirty="0" smtClean="0"/>
              <a:t>		ASC </a:t>
            </a:r>
            <a:r>
              <a:rPr lang="it-IT" sz="2400" dirty="0"/>
              <a:t>of </a:t>
            </a:r>
            <a:r>
              <a:rPr lang="it-IT" sz="2400" dirty="0" err="1"/>
              <a:t>undetermined</a:t>
            </a:r>
            <a:r>
              <a:rPr lang="it-IT" sz="2400" dirty="0"/>
              <a:t> </a:t>
            </a:r>
            <a:r>
              <a:rPr lang="it-IT" sz="2400" dirty="0" err="1"/>
              <a:t>significance</a:t>
            </a:r>
            <a:r>
              <a:rPr lang="it-IT" sz="2400" dirty="0"/>
              <a:t> (ASC-US)</a:t>
            </a:r>
          </a:p>
          <a:p>
            <a:r>
              <a:rPr lang="it-IT" sz="2400" dirty="0" smtClean="0"/>
              <a:t>		ASC</a:t>
            </a:r>
            <a:r>
              <a:rPr lang="it-IT" sz="2400" dirty="0"/>
              <a:t>, </a:t>
            </a:r>
            <a:r>
              <a:rPr lang="it-IT" sz="2400" dirty="0" err="1"/>
              <a:t>cannot</a:t>
            </a:r>
            <a:r>
              <a:rPr lang="it-IT" sz="2400" dirty="0"/>
              <a:t> </a:t>
            </a:r>
            <a:r>
              <a:rPr lang="it-IT" sz="2400" dirty="0" err="1"/>
              <a:t>exclude</a:t>
            </a:r>
            <a:r>
              <a:rPr lang="it-IT" sz="2400" dirty="0"/>
              <a:t> high-grade </a:t>
            </a:r>
            <a:r>
              <a:rPr lang="it-IT" sz="2400" dirty="0" err="1"/>
              <a:t>squamous</a:t>
            </a:r>
            <a:r>
              <a:rPr lang="it-IT" sz="2400" dirty="0"/>
              <a:t> </a:t>
            </a:r>
            <a:r>
              <a:rPr lang="it-IT" sz="2400" dirty="0" err="1"/>
              <a:t>intraepithelial</a:t>
            </a:r>
            <a:r>
              <a:rPr lang="it-IT" sz="2400" dirty="0"/>
              <a:t> </a:t>
            </a:r>
            <a:r>
              <a:rPr lang="it-IT" sz="2400" dirty="0" err="1"/>
              <a:t>lesion</a:t>
            </a:r>
            <a:r>
              <a:rPr lang="it-IT" sz="2400" dirty="0"/>
              <a:t> </a:t>
            </a:r>
            <a:r>
              <a:rPr lang="it-IT" sz="2400" dirty="0" smtClean="0"/>
              <a:t>		(</a:t>
            </a:r>
            <a:r>
              <a:rPr lang="it-IT" sz="2400" dirty="0"/>
              <a:t>ASC-H)</a:t>
            </a:r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Low</a:t>
            </a:r>
            <a:r>
              <a:rPr lang="it-IT" sz="2400" dirty="0"/>
              <a:t>-grade </a:t>
            </a:r>
            <a:r>
              <a:rPr lang="it-IT" sz="2400" dirty="0" err="1"/>
              <a:t>squamous</a:t>
            </a:r>
            <a:r>
              <a:rPr lang="it-IT" sz="2400" dirty="0"/>
              <a:t> </a:t>
            </a:r>
            <a:r>
              <a:rPr lang="it-IT" sz="2400" dirty="0" err="1"/>
              <a:t>intraepithelial</a:t>
            </a:r>
            <a:r>
              <a:rPr lang="it-IT" sz="2400" dirty="0"/>
              <a:t> </a:t>
            </a:r>
            <a:r>
              <a:rPr lang="it-IT" sz="2400" dirty="0" err="1"/>
              <a:t>lesion</a:t>
            </a:r>
            <a:r>
              <a:rPr lang="it-IT" sz="2400" dirty="0"/>
              <a:t> (LSIL)</a:t>
            </a:r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Encompassing</a:t>
            </a:r>
            <a:r>
              <a:rPr lang="it-IT" sz="2400" dirty="0"/>
              <a:t>: human </a:t>
            </a:r>
            <a:r>
              <a:rPr lang="it-IT" sz="2400" dirty="0" err="1"/>
              <a:t>papillomavirus</a:t>
            </a:r>
            <a:r>
              <a:rPr lang="it-IT" sz="2400" dirty="0"/>
              <a:t>, </a:t>
            </a:r>
            <a:r>
              <a:rPr lang="it-IT" sz="2400" dirty="0" err="1"/>
              <a:t>mild</a:t>
            </a:r>
            <a:r>
              <a:rPr lang="it-IT" sz="2400" dirty="0"/>
              <a:t> </a:t>
            </a:r>
            <a:r>
              <a:rPr lang="it-IT" sz="2400" dirty="0" err="1"/>
              <a:t>dysplasia</a:t>
            </a:r>
            <a:r>
              <a:rPr lang="it-IT" sz="2400" dirty="0"/>
              <a:t>, and </a:t>
            </a:r>
            <a:r>
              <a:rPr lang="it-IT" sz="2400" dirty="0" err="1"/>
              <a:t>cervical</a:t>
            </a:r>
            <a:endParaRPr lang="it-IT" sz="2400" dirty="0"/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intraepithelial</a:t>
            </a:r>
            <a:r>
              <a:rPr lang="it-IT" sz="2400" dirty="0" smtClean="0"/>
              <a:t> </a:t>
            </a:r>
            <a:r>
              <a:rPr lang="it-IT" sz="2400" dirty="0"/>
              <a:t>neoplasia (CIN) 1</a:t>
            </a:r>
          </a:p>
          <a:p>
            <a:r>
              <a:rPr lang="it-IT" sz="2400" dirty="0" smtClean="0"/>
              <a:t>		High</a:t>
            </a:r>
            <a:r>
              <a:rPr lang="it-IT" sz="2400" dirty="0"/>
              <a:t>-grade </a:t>
            </a:r>
            <a:r>
              <a:rPr lang="it-IT" sz="2400" dirty="0" err="1"/>
              <a:t>squamous</a:t>
            </a:r>
            <a:r>
              <a:rPr lang="it-IT" sz="2400" dirty="0"/>
              <a:t> </a:t>
            </a:r>
            <a:r>
              <a:rPr lang="it-IT" sz="2400" dirty="0" err="1"/>
              <a:t>intraepithelial</a:t>
            </a:r>
            <a:r>
              <a:rPr lang="it-IT" sz="2400" dirty="0"/>
              <a:t> </a:t>
            </a:r>
            <a:r>
              <a:rPr lang="it-IT" sz="2400" dirty="0" err="1"/>
              <a:t>lesion</a:t>
            </a:r>
            <a:r>
              <a:rPr lang="it-IT" sz="2400" dirty="0"/>
              <a:t> (HSIL)</a:t>
            </a:r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Encompassing</a:t>
            </a:r>
            <a:r>
              <a:rPr lang="it-IT" sz="2400" dirty="0"/>
              <a:t>: moderate and severe </a:t>
            </a:r>
            <a:r>
              <a:rPr lang="it-IT" sz="2400" dirty="0" err="1"/>
              <a:t>dysplasia</a:t>
            </a:r>
            <a:r>
              <a:rPr lang="it-IT" sz="2400" dirty="0"/>
              <a:t>, carcinoma in </a:t>
            </a:r>
            <a:r>
              <a:rPr lang="it-IT" sz="2400" dirty="0" smtClean="0"/>
              <a:t>			situ</a:t>
            </a:r>
            <a:r>
              <a:rPr lang="it-IT" sz="2400" dirty="0"/>
              <a:t>, CIN 2</a:t>
            </a:r>
            <a:r>
              <a:rPr lang="it-IT" sz="2400" dirty="0" smtClean="0"/>
              <a:t>, and </a:t>
            </a:r>
            <a:r>
              <a:rPr lang="it-IT" sz="2400" dirty="0"/>
              <a:t>CIN 3</a:t>
            </a:r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Squamous</a:t>
            </a:r>
            <a:r>
              <a:rPr lang="it-IT" sz="2400" dirty="0" smtClean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smtClean="0"/>
              <a:t>carcinoma</a:t>
            </a:r>
          </a:p>
          <a:p>
            <a:r>
              <a:rPr lang="it-IT" sz="2400" dirty="0"/>
              <a:t>	</a:t>
            </a:r>
            <a:r>
              <a:rPr lang="it-IT" sz="2400" u="sng" dirty="0" err="1" smtClean="0"/>
              <a:t>Glandular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cell</a:t>
            </a:r>
            <a:endParaRPr lang="it-IT" sz="2400" u="sng" dirty="0"/>
          </a:p>
        </p:txBody>
      </p:sp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2688" y="970773"/>
            <a:ext cx="703308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Epithelial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cell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abnormalities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	</a:t>
            </a:r>
            <a:r>
              <a:rPr lang="it-IT" sz="2400" u="sng" dirty="0" err="1" smtClean="0"/>
              <a:t>Glandular</a:t>
            </a:r>
            <a:r>
              <a:rPr lang="it-IT" sz="2400" u="sng" dirty="0" smtClean="0"/>
              <a:t> </a:t>
            </a:r>
            <a:r>
              <a:rPr lang="it-IT" sz="2400" u="sng" dirty="0" err="1"/>
              <a:t>cell</a:t>
            </a:r>
            <a:endParaRPr lang="it-IT" sz="2400" u="sng" dirty="0"/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Atypical</a:t>
            </a:r>
            <a:r>
              <a:rPr lang="it-IT" sz="2400" dirty="0" smtClean="0"/>
              <a:t> </a:t>
            </a:r>
            <a:r>
              <a:rPr lang="it-IT" sz="2400" dirty="0" err="1"/>
              <a:t>glandular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(AGC)</a:t>
            </a:r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Specify</a:t>
            </a:r>
            <a:r>
              <a:rPr lang="it-IT" sz="2400" dirty="0" smtClean="0"/>
              <a:t> </a:t>
            </a:r>
            <a:r>
              <a:rPr lang="it-IT" sz="2400" dirty="0" err="1"/>
              <a:t>endocervical</a:t>
            </a:r>
            <a:r>
              <a:rPr lang="it-IT" sz="2400" dirty="0"/>
              <a:t>, </a:t>
            </a:r>
            <a:r>
              <a:rPr lang="it-IT" sz="2400" dirty="0" err="1"/>
              <a:t>endometrial</a:t>
            </a:r>
            <a:r>
              <a:rPr lang="it-IT" sz="2400" dirty="0"/>
              <a:t>, or </a:t>
            </a:r>
            <a:r>
              <a:rPr lang="it-IT" sz="2400" dirty="0" err="1"/>
              <a:t>glandular</a:t>
            </a:r>
            <a:r>
              <a:rPr lang="it-IT" sz="2400" dirty="0"/>
              <a:t> </a:t>
            </a:r>
            <a:r>
              <a:rPr lang="it-IT" sz="2400" dirty="0" smtClean="0"/>
              <a:t>		</a:t>
            </a:r>
            <a:r>
              <a:rPr lang="it-IT" sz="2400" dirty="0" err="1" smtClean="0"/>
              <a:t>cells</a:t>
            </a:r>
            <a:r>
              <a:rPr lang="it-IT" sz="2400" dirty="0" smtClean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otherwise</a:t>
            </a:r>
            <a:r>
              <a:rPr lang="it-IT" sz="2400" dirty="0"/>
              <a:t> </a:t>
            </a:r>
            <a:r>
              <a:rPr lang="it-IT" sz="2400" dirty="0" err="1"/>
              <a:t>specified</a:t>
            </a:r>
            <a:endParaRPr lang="it-IT" sz="2400" dirty="0"/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Atypical</a:t>
            </a:r>
            <a:r>
              <a:rPr lang="it-IT" sz="2400" dirty="0" smtClean="0"/>
              <a:t> </a:t>
            </a:r>
            <a:r>
              <a:rPr lang="it-IT" sz="2400" dirty="0" err="1"/>
              <a:t>glandular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, </a:t>
            </a:r>
            <a:r>
              <a:rPr lang="it-IT" sz="2400" dirty="0" err="1"/>
              <a:t>favor</a:t>
            </a:r>
            <a:r>
              <a:rPr lang="it-IT" sz="2400" dirty="0"/>
              <a:t> </a:t>
            </a:r>
            <a:r>
              <a:rPr lang="it-IT" sz="2400" dirty="0" err="1"/>
              <a:t>neoplastic</a:t>
            </a:r>
            <a:endParaRPr lang="it-IT" sz="2400" dirty="0"/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Specify</a:t>
            </a:r>
            <a:r>
              <a:rPr lang="it-IT" sz="2400" dirty="0" smtClean="0"/>
              <a:t> </a:t>
            </a:r>
            <a:r>
              <a:rPr lang="it-IT" sz="2400" dirty="0" err="1"/>
              <a:t>endocervical</a:t>
            </a:r>
            <a:r>
              <a:rPr lang="it-IT" sz="2400" dirty="0"/>
              <a:t> or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otherwise</a:t>
            </a:r>
            <a:r>
              <a:rPr lang="it-IT" sz="2400" dirty="0"/>
              <a:t> </a:t>
            </a:r>
            <a:r>
              <a:rPr lang="it-IT" sz="2400" dirty="0" err="1"/>
              <a:t>specified</a:t>
            </a:r>
            <a:endParaRPr lang="it-IT" sz="2400" dirty="0"/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Endocervical</a:t>
            </a:r>
            <a:r>
              <a:rPr lang="it-IT" sz="2400" dirty="0" smtClean="0"/>
              <a:t> </a:t>
            </a:r>
            <a:r>
              <a:rPr lang="it-IT" sz="2400" dirty="0"/>
              <a:t>adenocarcinoma in situ (AIS)</a:t>
            </a:r>
          </a:p>
          <a:p>
            <a:r>
              <a:rPr lang="it-IT" sz="2400" dirty="0" smtClean="0"/>
              <a:t>		Adenocarcinoma</a:t>
            </a:r>
            <a:endParaRPr lang="it-IT" sz="2400" dirty="0"/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Other</a:t>
            </a:r>
            <a:r>
              <a:rPr lang="it-IT" sz="2400" dirty="0" smtClean="0"/>
              <a:t> </a:t>
            </a:r>
            <a:r>
              <a:rPr lang="it-IT" sz="2400" dirty="0"/>
              <a:t>(list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comprehensive</a:t>
            </a:r>
            <a:r>
              <a:rPr lang="it-IT" sz="2400" dirty="0"/>
              <a:t>)</a:t>
            </a:r>
          </a:p>
          <a:p>
            <a:r>
              <a:rPr lang="it-IT" sz="2400" dirty="0" smtClean="0"/>
              <a:t>		</a:t>
            </a:r>
            <a:r>
              <a:rPr lang="it-IT" sz="2400" dirty="0" err="1" smtClean="0"/>
              <a:t>Endometrial</a:t>
            </a:r>
            <a:r>
              <a:rPr lang="it-IT" sz="2400" dirty="0" smtClean="0"/>
              <a:t> </a:t>
            </a:r>
            <a:r>
              <a:rPr lang="it-IT" sz="2400" dirty="0" err="1"/>
              <a:t>cells</a:t>
            </a:r>
            <a:r>
              <a:rPr lang="it-IT" sz="2400" dirty="0"/>
              <a:t> in a </a:t>
            </a:r>
            <a:r>
              <a:rPr lang="it-IT" sz="2400" dirty="0" err="1"/>
              <a:t>women</a:t>
            </a:r>
            <a:r>
              <a:rPr lang="it-IT" sz="2400" dirty="0"/>
              <a:t> 40 </a:t>
            </a:r>
            <a:r>
              <a:rPr lang="it-IT" sz="2400" dirty="0" err="1"/>
              <a:t>years</a:t>
            </a:r>
            <a:r>
              <a:rPr lang="it-IT" sz="2400" dirty="0"/>
              <a:t> or </a:t>
            </a:r>
            <a:r>
              <a:rPr lang="it-IT" sz="2400" dirty="0" err="1"/>
              <a:t>older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736600"/>
            <a:ext cx="5041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0"/>
            <a:ext cx="4833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838200"/>
          </a:xfrm>
        </p:spPr>
        <p:txBody>
          <a:bodyPr>
            <a:norm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HPV: manifestazioni cliniche benigne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u="sng" dirty="0">
                <a:solidFill>
                  <a:srgbClr val="000000"/>
                </a:solidFill>
              </a:rPr>
              <a:t>MANIFESTAZIONI CUTANEE</a:t>
            </a:r>
            <a:endParaRPr lang="it-IT" sz="24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000000"/>
                </a:solidFill>
              </a:rPr>
              <a:t>	- VERRUCA VOLGARE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000000"/>
                </a:solidFill>
              </a:rPr>
              <a:t>	- VERRUCA PLANTARE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000000"/>
                </a:solidFill>
              </a:rPr>
              <a:t>	- VERRUCA PIANA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000000"/>
                </a:solidFill>
              </a:rPr>
              <a:t>	- </a:t>
            </a:r>
            <a:endParaRPr lang="it-IT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b="1" u="sng" dirty="0" smtClean="0">
                <a:solidFill>
                  <a:srgbClr val="000000"/>
                </a:solidFill>
              </a:rPr>
              <a:t>MANIFESTAZIONI </a:t>
            </a:r>
            <a:r>
              <a:rPr lang="it-IT" sz="2400" b="1" u="sng" dirty="0">
                <a:solidFill>
                  <a:srgbClr val="000000"/>
                </a:solidFill>
              </a:rPr>
              <a:t>MUCOSE (GENITALI)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000000"/>
                </a:solidFill>
              </a:rPr>
              <a:t>	-VERRUCA GENITALE o CONDILOMA </a:t>
            </a:r>
            <a:r>
              <a:rPr lang="it-IT" sz="2400" dirty="0" smtClean="0">
                <a:solidFill>
                  <a:srgbClr val="000000"/>
                </a:solidFill>
              </a:rPr>
              <a:t>ACUMINATO</a:t>
            </a:r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0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317500"/>
            <a:ext cx="4953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46100"/>
            <a:ext cx="50165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647700"/>
            <a:ext cx="48514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838200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F0000"/>
                </a:solidFill>
              </a:rPr>
              <a:t>HPV: trasmissione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9530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0000"/>
                </a:solidFill>
              </a:rPr>
              <a:t>È necessario un </a:t>
            </a:r>
            <a:r>
              <a:rPr lang="it-IT" sz="2400" b="1" dirty="0">
                <a:solidFill>
                  <a:srgbClr val="000000"/>
                </a:solidFill>
              </a:rPr>
              <a:t>contatto diretto stretto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affinchè</a:t>
            </a:r>
            <a:r>
              <a:rPr lang="it-IT" sz="2400" dirty="0">
                <a:solidFill>
                  <a:srgbClr val="000000"/>
                </a:solidFill>
              </a:rPr>
              <a:t> avvenga la trasmissione di HPV, favorita dalla presenza di </a:t>
            </a:r>
            <a:r>
              <a:rPr lang="it-IT" sz="2400" b="1" dirty="0">
                <a:solidFill>
                  <a:srgbClr val="000000"/>
                </a:solidFill>
              </a:rPr>
              <a:t>piccole soluzioni di continuo cutanee o mucose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0000"/>
                </a:solidFill>
              </a:rPr>
              <a:t>Evidenze cliniche, laboratoristiche ed epidemiologiche hanno portato a concludere che le </a:t>
            </a:r>
            <a:r>
              <a:rPr lang="it-IT" sz="2400" u="sng" dirty="0">
                <a:solidFill>
                  <a:srgbClr val="000000"/>
                </a:solidFill>
              </a:rPr>
              <a:t>lesioni genitali</a:t>
            </a:r>
            <a:r>
              <a:rPr lang="it-IT" sz="2400" dirty="0">
                <a:solidFill>
                  <a:srgbClr val="000000"/>
                </a:solidFill>
              </a:rPr>
              <a:t> si </a:t>
            </a:r>
            <a:r>
              <a:rPr lang="it-IT" sz="2400" b="1" dirty="0">
                <a:solidFill>
                  <a:srgbClr val="000000"/>
                </a:solidFill>
              </a:rPr>
              <a:t>trasmettano per via sessuale</a:t>
            </a:r>
            <a:r>
              <a:rPr lang="it-IT" sz="2400" dirty="0">
                <a:solidFill>
                  <a:srgbClr val="000000"/>
                </a:solidFill>
              </a:rPr>
              <a:t> (contatto stretto):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000000"/>
                </a:solidFill>
              </a:rPr>
              <a:t>	-si associano spesso ad altre MST, manifestandosi nelle medesime fasce d’età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000000"/>
                </a:solidFill>
              </a:rPr>
              <a:t>	- i 2/3 dei partner sessuali di soggetti con lesioni genitali, sviluppano a loro volta un quadro clinico analogo</a:t>
            </a:r>
          </a:p>
        </p:txBody>
      </p:sp>
    </p:spTree>
    <p:extLst>
      <p:ext uri="{BB962C8B-B14F-4D97-AF65-F5344CB8AC3E}">
        <p14:creationId xmlns:p14="http://schemas.microsoft.com/office/powerpoint/2010/main" val="141933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838200"/>
          </a:xfrm>
        </p:spPr>
        <p:txBody>
          <a:bodyPr>
            <a:normAutofit/>
          </a:bodyPr>
          <a:lstStyle/>
          <a:p>
            <a:r>
              <a:rPr lang="it-IT" sz="3600" b="1">
                <a:solidFill>
                  <a:srgbClr val="FF0000"/>
                </a:solidFill>
              </a:rPr>
              <a:t>HPV: patogenesi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0000"/>
                </a:solidFill>
              </a:rPr>
              <a:t>Il virus infetta le cellule dello </a:t>
            </a:r>
            <a:r>
              <a:rPr lang="it-IT" sz="2400" b="1" u="sng" dirty="0">
                <a:solidFill>
                  <a:srgbClr val="000000"/>
                </a:solidFill>
              </a:rPr>
              <a:t>STRATO BASALE</a:t>
            </a:r>
            <a:r>
              <a:rPr lang="it-IT" sz="2400" dirty="0">
                <a:solidFill>
                  <a:srgbClr val="000000"/>
                </a:solidFill>
              </a:rPr>
              <a:t> dell’epidermide (identificazione del DNA virale all’interno dei nuclei)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0000"/>
                </a:solidFill>
              </a:rPr>
              <a:t>Durante la differenziazione delle cellule dello strato basale e la loro migrazione verso gli strati più superficiali dell’epitelio (cute/mucosa), </a:t>
            </a:r>
            <a:r>
              <a:rPr lang="it-IT" sz="2400" u="sng" dirty="0">
                <a:solidFill>
                  <a:srgbClr val="000000"/>
                </a:solidFill>
              </a:rPr>
              <a:t>HPV-DNA si replica ed è trascritto con assemblaggio di nuove particelle virali</a:t>
            </a:r>
          </a:p>
          <a:p>
            <a:pPr>
              <a:lnSpc>
                <a:spcPct val="90000"/>
              </a:lnSpc>
            </a:pPr>
            <a:r>
              <a:rPr lang="it-IT" sz="2400" u="sng" dirty="0">
                <a:solidFill>
                  <a:srgbClr val="000000"/>
                </a:solidFill>
              </a:rPr>
              <a:t>Virioni completi vengono liberati</a:t>
            </a:r>
            <a:r>
              <a:rPr lang="it-IT" sz="2400" dirty="0">
                <a:solidFill>
                  <a:srgbClr val="000000"/>
                </a:solidFill>
              </a:rPr>
              <a:t>, verosimilmente in associazione alle cellule squamose che si </a:t>
            </a:r>
            <a:r>
              <a:rPr lang="it-IT" sz="2400" dirty="0" err="1">
                <a:solidFill>
                  <a:srgbClr val="000000"/>
                </a:solidFill>
              </a:rPr>
              <a:t>disepitelizzano</a:t>
            </a:r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0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14400"/>
          </a:xfrm>
        </p:spPr>
        <p:txBody>
          <a:bodyPr/>
          <a:lstStyle/>
          <a:p>
            <a:r>
              <a:rPr lang="it-IT" sz="4000" b="1" dirty="0">
                <a:solidFill>
                  <a:srgbClr val="000000"/>
                </a:solidFill>
              </a:rPr>
              <a:t>HPV: patogenesi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81000" y="1447800"/>
          <a:ext cx="838200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Fotografia Photo Editor" r:id="rId3" imgW="7268590" imgH="5210902" progId="MSPhotoEd.3">
                  <p:embed/>
                </p:oleObj>
              </mc:Choice>
              <mc:Fallback>
                <p:oleObj name="Fotografia Photo Editor" r:id="rId3" imgW="7268590" imgH="521090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8382000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55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838200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F0000"/>
                </a:solidFill>
              </a:rPr>
              <a:t>HPV: patogenesi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3340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0000"/>
                </a:solidFill>
              </a:rPr>
              <a:t>La replicazione virale si associa alla </a:t>
            </a:r>
            <a:r>
              <a:rPr lang="it-IT" sz="2400" u="sng" dirty="0">
                <a:solidFill>
                  <a:srgbClr val="000000"/>
                </a:solidFill>
              </a:rPr>
              <a:t>eccessiva proliferazione di </a:t>
            </a:r>
            <a:r>
              <a:rPr lang="it-IT" sz="2400" b="1" u="sng" dirty="0">
                <a:solidFill>
                  <a:srgbClr val="000000"/>
                </a:solidFill>
              </a:rPr>
              <a:t>TUTTI </a:t>
            </a:r>
            <a:r>
              <a:rPr lang="it-IT" sz="2400" u="sng" dirty="0">
                <a:solidFill>
                  <a:srgbClr val="000000"/>
                </a:solidFill>
              </a:rPr>
              <a:t>gli strati dell’epidermide</a:t>
            </a:r>
            <a:r>
              <a:rPr lang="it-IT" sz="2400" dirty="0">
                <a:solidFill>
                  <a:srgbClr val="000000"/>
                </a:solidFill>
              </a:rPr>
              <a:t>, fatta eccezione per quello basale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40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400" b="1" dirty="0">
                <a:solidFill>
                  <a:srgbClr val="000000"/>
                </a:solidFill>
              </a:rPr>
              <a:t>Acantosi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400" b="1" dirty="0">
                <a:solidFill>
                  <a:srgbClr val="000000"/>
                </a:solidFill>
              </a:rPr>
              <a:t>Paracheratosi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400" b="1" dirty="0" err="1">
                <a:solidFill>
                  <a:srgbClr val="000000"/>
                </a:solidFill>
              </a:rPr>
              <a:t>Ipercheratosi</a:t>
            </a:r>
            <a:r>
              <a:rPr lang="it-IT" sz="24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0000"/>
                </a:solidFill>
              </a:rPr>
              <a:t>Alcune cellule, per effetto citopatico di HPV,  si trasformano in </a:t>
            </a:r>
            <a:r>
              <a:rPr lang="it-IT" sz="2400" b="1" dirty="0">
                <a:solidFill>
                  <a:srgbClr val="000000"/>
                </a:solidFill>
              </a:rPr>
              <a:t>COILOCITI </a:t>
            </a:r>
            <a:r>
              <a:rPr lang="it-IT" sz="2400" dirty="0">
                <a:solidFill>
                  <a:srgbClr val="000000"/>
                </a:solidFill>
              </a:rPr>
              <a:t>(elementi cellulari caratteristici): </a:t>
            </a:r>
            <a:r>
              <a:rPr lang="it-IT" sz="2400" u="sng" dirty="0">
                <a:solidFill>
                  <a:srgbClr val="000000"/>
                </a:solidFill>
              </a:rPr>
              <a:t>nucleo condensato ed ipercromico, circondato da un vacuolo citoplasmatico più chiaro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343400" y="22860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63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93" y="1348154"/>
            <a:ext cx="5669184" cy="31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838200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F0000"/>
                </a:solidFill>
              </a:rPr>
              <a:t>HPV: patogenesi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</a:rPr>
              <a:t>Nelle </a:t>
            </a:r>
            <a:r>
              <a:rPr lang="it-IT" sz="2400" b="1">
                <a:solidFill>
                  <a:srgbClr val="000000"/>
                </a:solidFill>
              </a:rPr>
              <a:t>lesioni benigne</a:t>
            </a:r>
            <a:r>
              <a:rPr lang="it-IT" sz="2400">
                <a:solidFill>
                  <a:srgbClr val="000000"/>
                </a:solidFill>
              </a:rPr>
              <a:t> da HPV, il </a:t>
            </a:r>
            <a:r>
              <a:rPr lang="it-IT" sz="2400" u="sng">
                <a:solidFill>
                  <a:srgbClr val="000000"/>
                </a:solidFill>
              </a:rPr>
              <a:t>DNA virale è intranucleare ma </a:t>
            </a:r>
            <a:r>
              <a:rPr lang="it-IT" sz="2400" b="1" u="sng">
                <a:solidFill>
                  <a:srgbClr val="000000"/>
                </a:solidFill>
              </a:rPr>
              <a:t>non</a:t>
            </a:r>
            <a:r>
              <a:rPr lang="it-IT" sz="2400" u="sng">
                <a:solidFill>
                  <a:srgbClr val="000000"/>
                </a:solidFill>
              </a:rPr>
              <a:t> risulta integrato nei cromosomi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</a:rPr>
              <a:t>Nelle </a:t>
            </a:r>
            <a:r>
              <a:rPr lang="it-IT" sz="2400" b="1">
                <a:solidFill>
                  <a:srgbClr val="000000"/>
                </a:solidFill>
              </a:rPr>
              <a:t>lesioni evolute in senso maligno</a:t>
            </a:r>
            <a:r>
              <a:rPr lang="it-IT" sz="2400">
                <a:solidFill>
                  <a:srgbClr val="000000"/>
                </a:solidFill>
              </a:rPr>
              <a:t>, il </a:t>
            </a:r>
            <a:r>
              <a:rPr lang="it-IT" sz="2400" b="1">
                <a:solidFill>
                  <a:srgbClr val="000000"/>
                </a:solidFill>
              </a:rPr>
              <a:t>DNA virale risulta integrato</a:t>
            </a:r>
            <a:r>
              <a:rPr lang="it-IT" sz="2400">
                <a:solidFill>
                  <a:srgbClr val="000000"/>
                </a:solidFill>
              </a:rPr>
              <a:t> nei cromosomi della cellula infettata: </a:t>
            </a:r>
            <a:r>
              <a:rPr lang="it-IT" sz="2400" b="1" u="sng">
                <a:solidFill>
                  <a:srgbClr val="000000"/>
                </a:solidFill>
              </a:rPr>
              <a:t>agisce da oncogene</a:t>
            </a:r>
            <a:r>
              <a:rPr lang="it-IT" sz="2400" u="sng">
                <a:solidFill>
                  <a:srgbClr val="000000"/>
                </a:solidFill>
              </a:rPr>
              <a:t> </a:t>
            </a:r>
            <a:r>
              <a:rPr lang="it-IT" sz="2400">
                <a:solidFill>
                  <a:srgbClr val="000000"/>
                </a:solidFill>
              </a:rPr>
              <a:t>(instabilità cromosomica, attivazione di oncogeni, inibizione di sistemi di controllo della proliferazione cellulare)</a:t>
            </a:r>
          </a:p>
          <a:p>
            <a:pPr>
              <a:lnSpc>
                <a:spcPct val="90000"/>
              </a:lnSpc>
            </a:pPr>
            <a:r>
              <a:rPr lang="it-IT" sz="2400" u="sng">
                <a:solidFill>
                  <a:srgbClr val="000000"/>
                </a:solidFill>
              </a:rPr>
              <a:t>L’integrità del sistema immunitario</a:t>
            </a:r>
            <a:r>
              <a:rPr lang="it-IT" sz="2400">
                <a:solidFill>
                  <a:srgbClr val="000000"/>
                </a:solidFill>
              </a:rPr>
              <a:t> è un altro elemento importante da considerare: le manifestazioni cliniche più severe si registrano in pazienti con difetti dell’immunità cellulo-mediata ed umorale (es. infezione da HIV, disturbi linfo-proliferativi)</a:t>
            </a:r>
          </a:p>
        </p:txBody>
      </p:sp>
    </p:spTree>
    <p:extLst>
      <p:ext uri="{BB962C8B-B14F-4D97-AF65-F5344CB8AC3E}">
        <p14:creationId xmlns:p14="http://schemas.microsoft.com/office/powerpoint/2010/main" val="174372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775</Words>
  <Application>Microsoft Macintosh PowerPoint</Application>
  <PresentationFormat>Presentazione su schermo (4:3)</PresentationFormat>
  <Paragraphs>194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Fotografia Photo Editor</vt:lpstr>
      <vt:lpstr>Presentazione di PowerPoint</vt:lpstr>
      <vt:lpstr>Infezione da HPV (Papilloma-virus umano)</vt:lpstr>
      <vt:lpstr>HPV: manifestazioni cliniche benigne</vt:lpstr>
      <vt:lpstr>HPV: trasmissione</vt:lpstr>
      <vt:lpstr>HPV: patogenesi</vt:lpstr>
      <vt:lpstr>HPV: patogenesi</vt:lpstr>
      <vt:lpstr>HPV: patogenesi</vt:lpstr>
      <vt:lpstr>Presentazione di PowerPoint</vt:lpstr>
      <vt:lpstr>HPV: patogenesi</vt:lpstr>
      <vt:lpstr>Storia naturale</vt:lpstr>
      <vt:lpstr>Manifestazioni cliniche: verruche (neoplasie benigne)</vt:lpstr>
      <vt:lpstr>Verruche genitali: condilomi acuminati</vt:lpstr>
      <vt:lpstr>Verruche genitali: condilomi acuminati</vt:lpstr>
      <vt:lpstr>Verruche genitali: condilomi acuminati</vt:lpstr>
      <vt:lpstr>Verruche genitali: condilomi acuminati</vt:lpstr>
      <vt:lpstr>Presentazione di PowerPoint</vt:lpstr>
      <vt:lpstr>Verruche genitali: condilomi acuminati</vt:lpstr>
      <vt:lpstr>Presentazione di PowerPoint</vt:lpstr>
      <vt:lpstr>Presentazione di PowerPoint</vt:lpstr>
      <vt:lpstr>Diagnosi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Manila</dc:creator>
  <cp:lastModifiedBy>Manila</cp:lastModifiedBy>
  <cp:revision>19</cp:revision>
  <dcterms:created xsi:type="dcterms:W3CDTF">2018-11-27T11:14:32Z</dcterms:created>
  <dcterms:modified xsi:type="dcterms:W3CDTF">2018-11-28T11:04:27Z</dcterms:modified>
</cp:coreProperties>
</file>