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5" r:id="rId11"/>
    <p:sldId id="296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286" r:id="rId22"/>
    <p:sldId id="297" r:id="rId23"/>
    <p:sldId id="265" r:id="rId24"/>
    <p:sldId id="266" r:id="rId25"/>
    <p:sldId id="267" r:id="rId26"/>
    <p:sldId id="268" r:id="rId27"/>
    <p:sldId id="269" r:id="rId28"/>
    <p:sldId id="270" r:id="rId29"/>
    <p:sldId id="295" r:id="rId30"/>
    <p:sldId id="272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mic Sans MS"/>
        <a:ea typeface="Comic Sans MS"/>
        <a:cs typeface="Comic Sans MS"/>
        <a:sym typeface="Comic Sans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10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62556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165494" y="6248400"/>
            <a:ext cx="292707" cy="3327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457200">
              <a:defRPr sz="1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xmlns:p14="http://schemas.microsoft.com/office/powerpoint/2010/main" spd="slow">
    <p:wipe/>
  </p:transition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7"/>
            <a:ext cx="9144000" cy="685006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730855" y="650950"/>
            <a:ext cx="8079145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90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Analisi genetica della  struttura fine del gene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77799" y="4125106"/>
            <a:ext cx="8966201" cy="1426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900" dirty="0"/>
              <a:t>Il</a:t>
            </a:r>
            <a:r>
              <a:rPr sz="1900" dirty="0">
                <a:solidFill>
                  <a:srgbClr val="FF0000"/>
                </a:solidFill>
              </a:rPr>
              <a:t> </a:t>
            </a:r>
            <a:r>
              <a:rPr sz="1900" b="1" dirty="0"/>
              <a:t>lisato fagico ottenuto in questo caso </a:t>
            </a:r>
            <a:r>
              <a:rPr sz="1900" dirty="0"/>
              <a:t>venne quindi </a:t>
            </a:r>
            <a:r>
              <a:rPr sz="1900" b="1" dirty="0"/>
              <a:t>piastrato sul ceppo </a:t>
            </a:r>
            <a:r>
              <a:rPr sz="1900" b="1" i="1" dirty="0"/>
              <a:t>K(</a:t>
            </a:r>
            <a:r>
              <a:rPr sz="1900" dirty="0"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sz="1900" b="1" i="1" dirty="0"/>
              <a:t>)</a:t>
            </a:r>
            <a:r>
              <a:rPr sz="1900" b="1" dirty="0"/>
              <a:t>  </a:t>
            </a:r>
            <a:r>
              <a:rPr sz="1900" dirty="0"/>
              <a:t>dove crescono solo i fagi selvatici </a:t>
            </a:r>
            <a:r>
              <a:rPr sz="1900" i="1" dirty="0"/>
              <a:t>rII+</a:t>
            </a:r>
          </a:p>
          <a:p>
            <a:pPr defTabSz="457200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900" dirty="0"/>
              <a:t>Benzer recuperò </a:t>
            </a:r>
            <a:r>
              <a:rPr sz="1900" b="1" dirty="0"/>
              <a:t>una progenie fagica selvatica </a:t>
            </a:r>
            <a:r>
              <a:rPr sz="1900" dirty="0"/>
              <a:t>e ipotizzò che fosse originata da eventi di </a:t>
            </a:r>
            <a:r>
              <a:rPr sz="1900" b="1" dirty="0"/>
              <a:t>ricombinazione</a:t>
            </a:r>
          </a:p>
        </p:txBody>
      </p:sp>
      <p:sp>
        <p:nvSpPr>
          <p:cNvPr id="179" name="Shape 179"/>
          <p:cNvSpPr/>
          <p:nvPr/>
        </p:nvSpPr>
        <p:spPr>
          <a:xfrm>
            <a:off x="152400" y="3031067"/>
            <a:ext cx="8991601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900" dirty="0"/>
              <a:t>Benzer fece </a:t>
            </a:r>
            <a:r>
              <a:rPr sz="1900" b="1" dirty="0"/>
              <a:t>infezioni miste sul ceppo </a:t>
            </a:r>
            <a:r>
              <a:rPr sz="1900" dirty="0"/>
              <a:t>B (permissivo)</a:t>
            </a:r>
            <a:r>
              <a:rPr sz="1900" b="1" dirty="0"/>
              <a:t> </a:t>
            </a:r>
            <a:r>
              <a:rPr sz="1900" dirty="0"/>
              <a:t>utilizzando di volta in volta </a:t>
            </a:r>
            <a:r>
              <a:rPr sz="1900" b="1" dirty="0"/>
              <a:t>coppie diverse di mutanti </a:t>
            </a:r>
            <a:r>
              <a:rPr sz="1900" b="1" i="1" dirty="0"/>
              <a:t>rII</a:t>
            </a:r>
            <a:r>
              <a:rPr sz="1900" dirty="0"/>
              <a:t> di </a:t>
            </a:r>
            <a:r>
              <a:rPr sz="1900" dirty="0" smtClean="0"/>
              <a:t>T4</a:t>
            </a:r>
            <a:r>
              <a:rPr lang="it-IT" sz="1900" dirty="0" smtClean="0"/>
              <a:t>. </a:t>
            </a:r>
            <a:r>
              <a:rPr sz="1900" dirty="0" smtClean="0"/>
              <a:t>I </a:t>
            </a:r>
            <a:r>
              <a:rPr sz="1900" dirty="0"/>
              <a:t>fagi mutanti </a:t>
            </a:r>
            <a:r>
              <a:rPr sz="1900" i="1" dirty="0"/>
              <a:t>rII </a:t>
            </a:r>
            <a:r>
              <a:rPr sz="1900" dirty="0"/>
              <a:t>venivano piastrati ad </a:t>
            </a:r>
            <a:r>
              <a:rPr sz="1900" b="1" dirty="0"/>
              <a:t>alta molteplicità di infezione  </a:t>
            </a:r>
          </a:p>
        </p:txBody>
      </p:sp>
      <p:pic>
        <p:nvPicPr>
          <p:cNvPr id="181" name="Schermata 2014-11-25 alle 19.png" descr="Schermata 2014-11-25 alle 19.17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0875" y="1065165"/>
            <a:ext cx="5338763" cy="183356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80"/>
          <p:cNvSpPr/>
          <p:nvPr/>
        </p:nvSpPr>
        <p:spPr>
          <a:xfrm>
            <a:off x="-1" y="-1"/>
            <a:ext cx="9144002" cy="584776"/>
          </a:xfrm>
          <a:prstGeom prst="rect">
            <a:avLst/>
          </a:prstGeom>
          <a:solidFill>
            <a:srgbClr val="000090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ricombinazione tra</a:t>
            </a:r>
            <a:r>
              <a:rPr dirty="0" smtClean="0"/>
              <a:t> </a:t>
            </a:r>
            <a:r>
              <a:rPr lang="it-IT" dirty="0" err="1" smtClean="0"/>
              <a:t>fagi</a:t>
            </a:r>
            <a:r>
              <a:rPr lang="it-IT" dirty="0" smtClean="0"/>
              <a:t> </a:t>
            </a:r>
            <a:r>
              <a:rPr dirty="0" smtClean="0"/>
              <a:t>muta</a:t>
            </a:r>
            <a:r>
              <a:rPr lang="it-IT" dirty="0" err="1" smtClean="0"/>
              <a:t>nti</a:t>
            </a:r>
            <a:r>
              <a:rPr dirty="0" smtClean="0"/>
              <a:t>  </a:t>
            </a:r>
            <a:r>
              <a:rPr i="1" dirty="0"/>
              <a:t>rII 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696788"/>
            <a:ext cx="4702009" cy="4818312"/>
          </a:xfrm>
          <a:prstGeom prst="rect">
            <a:avLst/>
          </a:prstGeom>
        </p:spPr>
      </p:pic>
      <p:sp>
        <p:nvSpPr>
          <p:cNvPr id="3" name="Shape 180"/>
          <p:cNvSpPr/>
          <p:nvPr/>
        </p:nvSpPr>
        <p:spPr>
          <a:xfrm>
            <a:off x="-1" y="-1"/>
            <a:ext cx="9144002" cy="584776"/>
          </a:xfrm>
          <a:prstGeom prst="rect">
            <a:avLst/>
          </a:prstGeom>
          <a:solidFill>
            <a:srgbClr val="000090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ricombinazione tra</a:t>
            </a:r>
            <a:r>
              <a:rPr dirty="0" smtClean="0"/>
              <a:t> </a:t>
            </a:r>
            <a:r>
              <a:rPr lang="it-IT" dirty="0" err="1" smtClean="0"/>
              <a:t>fagi</a:t>
            </a:r>
            <a:r>
              <a:rPr lang="it-IT" dirty="0" smtClean="0"/>
              <a:t> </a:t>
            </a:r>
            <a:r>
              <a:rPr dirty="0" smtClean="0"/>
              <a:t>muta</a:t>
            </a:r>
            <a:r>
              <a:rPr lang="it-IT" dirty="0" err="1" smtClean="0"/>
              <a:t>nti</a:t>
            </a:r>
            <a:r>
              <a:rPr dirty="0" smtClean="0"/>
              <a:t>  </a:t>
            </a:r>
            <a:r>
              <a:rPr i="1" dirty="0"/>
              <a:t>rII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9500" y="889000"/>
            <a:ext cx="128977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Comic Sans MS"/>
                <a:cs typeface="Arial"/>
                <a:sym typeface="Comic Sans MS"/>
              </a:rPr>
              <a:t>Esempio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Comic Sans MS"/>
              <a:cs typeface="Arial"/>
              <a:sym typeface="Comic Sans MS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1418.jpeg" descr="1418"/>
          <p:cNvPicPr>
            <a:picLocks noChangeAspect="1"/>
          </p:cNvPicPr>
          <p:nvPr/>
        </p:nvPicPr>
        <p:blipFill>
          <a:blip r:embed="rId2">
            <a:extLst/>
          </a:blip>
          <a:srcRect l="2856" t="13389" r="3810" b="2928"/>
          <a:stretch>
            <a:fillRect/>
          </a:stretch>
        </p:blipFill>
        <p:spPr>
          <a:xfrm>
            <a:off x="150812" y="-1"/>
            <a:ext cx="8880476" cy="6796089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6046787" y="2744787"/>
            <a:ext cx="2293938" cy="490538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403850" y="465137"/>
            <a:ext cx="9426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E. coli B</a:t>
            </a:r>
          </a:p>
        </p:txBody>
      </p:sp>
      <p:sp>
        <p:nvSpPr>
          <p:cNvPr id="186" name="Shape 186"/>
          <p:cNvSpPr/>
          <p:nvPr/>
        </p:nvSpPr>
        <p:spPr>
          <a:xfrm>
            <a:off x="7348537" y="3282950"/>
            <a:ext cx="119691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E. coli K12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90"/>
          <p:cNvGrpSpPr/>
          <p:nvPr/>
        </p:nvGrpSpPr>
        <p:grpSpPr>
          <a:xfrm>
            <a:off x="1308100" y="3555822"/>
            <a:ext cx="3521175" cy="1612922"/>
            <a:chOff x="0" y="0"/>
            <a:chExt cx="3521174" cy="1612921"/>
          </a:xfrm>
        </p:grpSpPr>
        <p:sp>
          <p:nvSpPr>
            <p:cNvPr id="188" name="Shape 188"/>
            <p:cNvSpPr/>
            <p:nvPr/>
          </p:nvSpPr>
          <p:spPr>
            <a:xfrm flipH="1">
              <a:off x="1550461" y="0"/>
              <a:ext cx="1970714" cy="10390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0" y="995559"/>
              <a:ext cx="3360821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numero di placche di infezione presenti sul ceppo B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226577" y="2232024"/>
            <a:ext cx="7747437" cy="915432"/>
            <a:chOff x="142440" y="-1"/>
            <a:chExt cx="7747436" cy="915431"/>
          </a:xfrm>
        </p:grpSpPr>
        <p:sp>
          <p:nvSpPr>
            <p:cNvPr id="191" name="Shape 191"/>
            <p:cNvSpPr/>
            <p:nvPr/>
          </p:nvSpPr>
          <p:spPr>
            <a:xfrm>
              <a:off x="142440" y="200927"/>
              <a:ext cx="337185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200"/>
                </a:spcBef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frequenza di ricombinazione</a:t>
              </a:r>
            </a:p>
          </p:txBody>
        </p:sp>
        <p:grpSp>
          <p:nvGrpSpPr>
            <p:cNvPr id="195" name="Group 195"/>
            <p:cNvGrpSpPr/>
            <p:nvPr/>
          </p:nvGrpSpPr>
          <p:grpSpPr>
            <a:xfrm>
              <a:off x="3659187" y="-1"/>
              <a:ext cx="4230689" cy="915431"/>
              <a:chOff x="0" y="0"/>
              <a:chExt cx="4230688" cy="915429"/>
            </a:xfrm>
          </p:grpSpPr>
          <p:sp>
            <p:nvSpPr>
              <p:cNvPr id="192" name="Shape 192"/>
              <p:cNvSpPr/>
              <p:nvPr/>
            </p:nvSpPr>
            <p:spPr>
              <a:xfrm>
                <a:off x="204787" y="0"/>
                <a:ext cx="3944938" cy="523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457200">
                  <a:spcBef>
                    <a:spcPts val="1600"/>
                  </a:spcBef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it-IT" dirty="0" smtClean="0"/>
                  <a:t>Placche </a:t>
                </a:r>
                <a:r>
                  <a:rPr dirty="0" smtClean="0"/>
                  <a:t>ricombinanti </a:t>
                </a:r>
                <a:r>
                  <a:rPr i="1" dirty="0"/>
                  <a:t>rII+</a:t>
                </a:r>
                <a:r>
                  <a:rPr sz="2800" dirty="0"/>
                  <a:t>  </a:t>
                </a:r>
                <a:r>
                  <a:rPr dirty="0"/>
                  <a:t>x</a:t>
                </a:r>
                <a:r>
                  <a:rPr sz="2800" dirty="0"/>
                  <a:t> </a:t>
                </a:r>
                <a:r>
                  <a:rPr dirty="0"/>
                  <a:t>2</a:t>
                </a:r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119062" y="491807"/>
                <a:ext cx="3987801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0" y="546100"/>
                <a:ext cx="4230688" cy="369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457200">
                  <a:spcBef>
                    <a:spcPts val="1000"/>
                  </a:spcBef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it-IT" dirty="0" smtClean="0"/>
                  <a:t>   </a:t>
                </a:r>
                <a:r>
                  <a:rPr dirty="0" smtClean="0"/>
                  <a:t>numero </a:t>
                </a:r>
                <a:r>
                  <a:rPr dirty="0"/>
                  <a:t>totale della progenie</a:t>
                </a:r>
              </a:p>
            </p:txBody>
          </p:sp>
        </p:grpSp>
        <p:sp>
          <p:nvSpPr>
            <p:cNvPr id="196" name="Shape 196"/>
            <p:cNvSpPr/>
            <p:nvPr/>
          </p:nvSpPr>
          <p:spPr>
            <a:xfrm>
              <a:off x="3413125" y="238125"/>
              <a:ext cx="55086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=</a:t>
              </a:r>
            </a:p>
          </p:txBody>
        </p:sp>
      </p:grpSp>
      <p:sp>
        <p:nvSpPr>
          <p:cNvPr id="198" name="Shape 198"/>
          <p:cNvSpPr/>
          <p:nvPr/>
        </p:nvSpPr>
        <p:spPr>
          <a:xfrm>
            <a:off x="431800" y="1233487"/>
            <a:ext cx="8166669" cy="43431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Benzer calcolò la frequenza di ricombinazione tra mutazioni </a:t>
            </a:r>
            <a:r>
              <a:rPr i="1"/>
              <a:t>rII</a:t>
            </a:r>
          </a:p>
        </p:txBody>
      </p:sp>
      <p:sp>
        <p:nvSpPr>
          <p:cNvPr id="199" name="Shape 199"/>
          <p:cNvSpPr/>
          <p:nvPr/>
        </p:nvSpPr>
        <p:spPr>
          <a:xfrm>
            <a:off x="-1" y="-1"/>
            <a:ext cx="9144002" cy="557571"/>
          </a:xfrm>
          <a:prstGeom prst="rect">
            <a:avLst/>
          </a:prstGeom>
          <a:solidFill>
            <a:srgbClr val="000090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Frequenza di ricombinazione tra mutazioni  </a:t>
            </a:r>
            <a:r>
              <a:rPr i="1"/>
              <a:t>rII 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2" animBg="1" advAuto="0"/>
      <p:bldP spid="197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224125" y="663575"/>
            <a:ext cx="8715983" cy="4555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defTabSz="457200">
              <a:spcBef>
                <a:spcPts val="1200"/>
              </a:spcBef>
              <a:buSzPct val="100000"/>
              <a:buFont typeface="Arial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Per ciascun incrocio Benzer fece un controllo infettando </a:t>
            </a:r>
            <a:r>
              <a:rPr b="0" dirty="0"/>
              <a:t>singolarmente i fagi mutanti di partenza sul ceppo </a:t>
            </a:r>
            <a:r>
              <a:rPr dirty="0"/>
              <a:t>B </a:t>
            </a:r>
            <a:r>
              <a:rPr b="0" dirty="0"/>
              <a:t>e poi trasferendo il lisato sul ceppo </a:t>
            </a:r>
            <a:r>
              <a:rPr i="1" dirty="0"/>
              <a:t>K(</a:t>
            </a:r>
            <a:r>
              <a:rPr b="0" dirty="0"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i="1" dirty="0"/>
              <a:t>).</a:t>
            </a:r>
            <a:r>
              <a:rPr b="0" dirty="0"/>
              <a:t> </a:t>
            </a:r>
            <a:endParaRPr i="1" dirty="0"/>
          </a:p>
          <a:p>
            <a:pPr marL="342900" indent="-342900" defTabSz="457200">
              <a:spcBef>
                <a:spcPts val="12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 questo modo era possibile calcolare la frequenza di </a:t>
            </a:r>
            <a:r>
              <a:rPr b="1" dirty="0"/>
              <a:t>retromutazione</a:t>
            </a:r>
            <a:r>
              <a:rPr dirty="0">
                <a:solidFill>
                  <a:srgbClr val="FF0000"/>
                </a:solidFill>
              </a:rPr>
              <a:t>.</a:t>
            </a:r>
            <a:r>
              <a:rPr dirty="0"/>
              <a:t> In tutti i casi si vide che essa era trascurabile rispetto alla frequenza di ricombinazione</a:t>
            </a:r>
          </a:p>
          <a:p>
            <a:pPr marL="342900" indent="-342900" defTabSz="457200"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2900" indent="-342900" defTabSz="457200"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Non osservò </a:t>
            </a:r>
            <a:r>
              <a:rPr b="1" dirty="0"/>
              <a:t>mai frequenze di ricombinazione inferiori allo 0,02% </a:t>
            </a:r>
            <a:r>
              <a:rPr dirty="0"/>
              <a:t>anche se il sistema era in grado di mettere in evidenza anche frequenze di ricombinazione dello 0,0001</a:t>
            </a:r>
            <a:r>
              <a:rPr dirty="0" smtClean="0"/>
              <a:t>%. </a:t>
            </a:r>
            <a:r>
              <a:rPr dirty="0"/>
              <a:t>Ciò suggeriva l’esistenza di un </a:t>
            </a:r>
            <a:r>
              <a:rPr b="1" dirty="0"/>
              <a:t>limite fisico </a:t>
            </a:r>
            <a:r>
              <a:rPr dirty="0"/>
              <a:t>al di sotto del quale non può avvenire ricombinazione. </a:t>
            </a:r>
          </a:p>
          <a:p>
            <a:pPr marL="342900" indent="-342900" defTabSz="457200"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2900" indent="-342900" defTabSz="457200"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 seguito, si capì che la </a:t>
            </a:r>
            <a:r>
              <a:rPr b="1" dirty="0"/>
              <a:t>più piccola unità di ricombinazione </a:t>
            </a:r>
          </a:p>
          <a:p>
            <a:pPr marL="342900" indent="-342900" defTabSz="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 (recone) </a:t>
            </a:r>
            <a:r>
              <a:rPr b="1" dirty="0"/>
              <a:t>coincideva con la singola coppia nucleotidica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-1" y="7937"/>
            <a:ext cx="9144002" cy="486208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600"/>
              </a:spcBef>
              <a:defRPr sz="2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Le delezioni del locus </a:t>
            </a:r>
            <a:r>
              <a:rPr i="1"/>
              <a:t>rII</a:t>
            </a:r>
          </a:p>
        </p:txBody>
      </p:sp>
      <p:sp>
        <p:nvSpPr>
          <p:cNvPr id="204" name="Shape 204"/>
          <p:cNvSpPr/>
          <p:nvPr/>
        </p:nvSpPr>
        <p:spPr>
          <a:xfrm>
            <a:off x="233669" y="1348402"/>
            <a:ext cx="8659814" cy="201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Mappò le delezioni incrociandole tra loro</a:t>
            </a:r>
            <a:r>
              <a:rPr b="0" dirty="0"/>
              <a:t>, ovvero facendo </a:t>
            </a:r>
            <a:r>
              <a:rPr dirty="0"/>
              <a:t>infezioni miste </a:t>
            </a:r>
            <a:r>
              <a:rPr b="0" dirty="0"/>
              <a:t>tra fagi che possedevano </a:t>
            </a:r>
            <a:r>
              <a:rPr dirty="0"/>
              <a:t>delezioni della regione </a:t>
            </a:r>
            <a:r>
              <a:rPr i="1" dirty="0"/>
              <a:t>rII</a:t>
            </a:r>
            <a:r>
              <a:rPr dirty="0"/>
              <a:t> </a:t>
            </a:r>
            <a:r>
              <a:rPr b="0" dirty="0"/>
              <a:t>del cromosoma.</a:t>
            </a:r>
          </a:p>
          <a:p>
            <a:pPr defTabSz="457200">
              <a:spcBef>
                <a:spcPts val="1000"/>
              </a:spcBef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Procedimento: </a:t>
            </a:r>
            <a:r>
              <a:rPr lang="it-IT" dirty="0" smtClean="0"/>
              <a:t>se </a:t>
            </a:r>
            <a:r>
              <a:rPr dirty="0" smtClean="0"/>
              <a:t>due </a:t>
            </a:r>
            <a:r>
              <a:rPr dirty="0"/>
              <a:t>delezioni non si </a:t>
            </a:r>
            <a:r>
              <a:rPr dirty="0" smtClean="0"/>
              <a:t>sovrappongono</a:t>
            </a:r>
            <a:r>
              <a:rPr lang="it-IT" dirty="0" smtClean="0"/>
              <a:t>, </a:t>
            </a:r>
            <a:r>
              <a:rPr b="0" dirty="0" smtClean="0"/>
              <a:t>dall’incrocio </a:t>
            </a:r>
            <a:r>
              <a:rPr b="0" dirty="0"/>
              <a:t>tra due fagi con delezioni diverse </a:t>
            </a:r>
            <a:r>
              <a:rPr dirty="0"/>
              <a:t>si ottengono cromosomi ricombinanti selvatici</a:t>
            </a:r>
            <a:r>
              <a:rPr b="0" dirty="0"/>
              <a:t>. </a:t>
            </a:r>
            <a:endParaRPr lang="it-IT" b="0" dirty="0" smtClean="0"/>
          </a:p>
          <a:p>
            <a:pPr defTabSz="457200">
              <a:spcBef>
                <a:spcPts val="1000"/>
              </a:spcBef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rPr b="0" dirty="0" smtClean="0"/>
              <a:t>Viceversa</a:t>
            </a:r>
            <a:r>
              <a:rPr b="0" dirty="0"/>
              <a:t>, </a:t>
            </a:r>
            <a:r>
              <a:rPr lang="it-IT" b="0" dirty="0" smtClean="0"/>
              <a:t>se </a:t>
            </a:r>
            <a:r>
              <a:rPr b="0" dirty="0" smtClean="0"/>
              <a:t>le </a:t>
            </a:r>
            <a:r>
              <a:rPr b="0" dirty="0"/>
              <a:t>due </a:t>
            </a:r>
            <a:r>
              <a:rPr b="1" dirty="0"/>
              <a:t>delezioni si </a:t>
            </a:r>
            <a:r>
              <a:rPr b="1" dirty="0" smtClean="0"/>
              <a:t>sovrappongono</a:t>
            </a:r>
            <a:r>
              <a:rPr lang="it-IT" b="0" dirty="0" smtClean="0"/>
              <a:t>, </a:t>
            </a:r>
            <a:r>
              <a:rPr b="1" dirty="0" smtClean="0"/>
              <a:t>non </a:t>
            </a:r>
            <a:r>
              <a:rPr b="1" dirty="0"/>
              <a:t>si ottengono ricombinanti </a:t>
            </a:r>
            <a:r>
              <a:rPr b="0" dirty="0"/>
              <a:t>selvatici</a:t>
            </a:r>
          </a:p>
        </p:txBody>
      </p:sp>
      <p:sp>
        <p:nvSpPr>
          <p:cNvPr id="205" name="Shape 205"/>
          <p:cNvSpPr/>
          <p:nvPr/>
        </p:nvSpPr>
        <p:spPr>
          <a:xfrm>
            <a:off x="141288" y="671512"/>
            <a:ext cx="900271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700" dirty="0"/>
              <a:t>Benzer intuì che </a:t>
            </a:r>
            <a:r>
              <a:rPr sz="1700" b="1" dirty="0"/>
              <a:t>alcune mutazioni </a:t>
            </a:r>
            <a:r>
              <a:rPr sz="1700" b="1" i="1" dirty="0"/>
              <a:t>rII</a:t>
            </a:r>
            <a:r>
              <a:rPr sz="1700" b="1" dirty="0"/>
              <a:t> corrispondevano a delezioni </a:t>
            </a:r>
            <a:r>
              <a:rPr sz="1700" dirty="0"/>
              <a:t>del locus </a:t>
            </a:r>
            <a:r>
              <a:rPr sz="1700" i="1" dirty="0"/>
              <a:t>rII</a:t>
            </a:r>
            <a:r>
              <a:rPr sz="1700" dirty="0"/>
              <a:t>  perchè </a:t>
            </a:r>
            <a:r>
              <a:rPr sz="1700" b="1" dirty="0"/>
              <a:t>non davano luogo ad eventi di reversione</a:t>
            </a:r>
            <a:r>
              <a:rPr sz="1700" dirty="0"/>
              <a:t>, al contrario delle mutazioni puntiformi.</a:t>
            </a:r>
          </a:p>
        </p:txBody>
      </p:sp>
      <p:pic>
        <p:nvPicPr>
          <p:cNvPr id="20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640" y="3291825"/>
            <a:ext cx="3378200" cy="1809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132" y="5143487"/>
            <a:ext cx="7834313" cy="1417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 flipV="1">
            <a:off x="3921616" y="5715998"/>
            <a:ext cx="926758" cy="14085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3947046" y="5857037"/>
            <a:ext cx="913998" cy="22707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7960045" y="5287950"/>
            <a:ext cx="12573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ricombinanti </a:t>
            </a:r>
          </a:p>
          <a:p>
            <a:pPr defTabSz="457200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selvatici</a:t>
            </a:r>
          </a:p>
        </p:txBody>
      </p:sp>
      <p:sp>
        <p:nvSpPr>
          <p:cNvPr id="211" name="Shape 211"/>
          <p:cNvSpPr/>
          <p:nvPr/>
        </p:nvSpPr>
        <p:spPr>
          <a:xfrm>
            <a:off x="3891602" y="3883307"/>
            <a:ext cx="96268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delezioni </a:t>
            </a:r>
          </a:p>
        </p:txBody>
      </p:sp>
      <p:sp>
        <p:nvSpPr>
          <p:cNvPr id="212" name="Shape 212"/>
          <p:cNvSpPr/>
          <p:nvPr/>
        </p:nvSpPr>
        <p:spPr>
          <a:xfrm>
            <a:off x="7982270" y="5930887"/>
            <a:ext cx="756603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doppia</a:t>
            </a:r>
          </a:p>
          <a:p>
            <a:pPr defTabSz="457200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delezione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3" animBg="1" advAuto="0"/>
      <p:bldP spid="205" grpId="2" animBg="1" advAuto="0"/>
      <p:bldP spid="206" grpId="4" animBg="1" advAuto="0"/>
      <p:bldP spid="207" grpId="6" animBg="1" advAuto="0"/>
      <p:bldP spid="208" grpId="8" animBg="1" advAuto="0"/>
      <p:bldP spid="209" grpId="7" animBg="1" advAuto="0"/>
      <p:bldP spid="210" grpId="9" animBg="1" advAuto="0"/>
      <p:bldP spid="211" grpId="5" animBg="1" advAuto="0"/>
      <p:bldP spid="212" grpId="1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chermata 2014-12-03 a 12.png" descr="Schermata 2014-12-03 a 12.15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8375"/>
            <a:ext cx="9144000" cy="563562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-1" y="0"/>
            <a:ext cx="9144002" cy="954107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700" dirty="0"/>
              <a:t>Mappa delle delezioni </a:t>
            </a:r>
            <a:r>
              <a:rPr sz="2700" dirty="0" smtClean="0"/>
              <a:t>che </a:t>
            </a:r>
            <a:r>
              <a:rPr sz="2700" dirty="0"/>
              <a:t>suddividono la regione </a:t>
            </a:r>
            <a:r>
              <a:rPr sz="2700" i="1" dirty="0"/>
              <a:t>rII</a:t>
            </a:r>
            <a:r>
              <a:rPr sz="2700" dirty="0"/>
              <a:t>  </a:t>
            </a:r>
            <a:r>
              <a:rPr sz="2700" dirty="0" smtClean="0"/>
              <a:t>in </a:t>
            </a:r>
            <a:r>
              <a:rPr sz="2700" dirty="0"/>
              <a:t>47 segmenti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30200" y="1814512"/>
            <a:ext cx="8686800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900" dirty="0"/>
              <a:t>Procedimento: </a:t>
            </a:r>
            <a:r>
              <a:rPr sz="1900" b="1" dirty="0" smtClean="0"/>
              <a:t>tra </a:t>
            </a:r>
            <a:r>
              <a:rPr sz="1900" b="1" dirty="0"/>
              <a:t>un cromosoma fagico con delezione </a:t>
            </a:r>
            <a:r>
              <a:rPr sz="1900" b="1" i="1" dirty="0"/>
              <a:t>rII</a:t>
            </a:r>
            <a:r>
              <a:rPr sz="1900" b="1" dirty="0"/>
              <a:t>  </a:t>
            </a:r>
            <a:r>
              <a:rPr sz="1900" dirty="0"/>
              <a:t>e uno con </a:t>
            </a:r>
            <a:r>
              <a:rPr sz="1900" b="1" dirty="0"/>
              <a:t>mutazione </a:t>
            </a:r>
            <a:r>
              <a:rPr sz="1900" b="1" i="1" dirty="0"/>
              <a:t>rII</a:t>
            </a:r>
            <a:r>
              <a:rPr sz="1900" b="1" dirty="0"/>
              <a:t>  </a:t>
            </a:r>
            <a:r>
              <a:rPr sz="1900" dirty="0"/>
              <a:t>localizzata </a:t>
            </a:r>
            <a:r>
              <a:rPr sz="1900" dirty="0" smtClean="0"/>
              <a:t>nel</a:t>
            </a:r>
            <a:r>
              <a:rPr lang="it-IT" sz="1900" dirty="0" smtClean="0"/>
              <a:t>la regione d</a:t>
            </a:r>
            <a:r>
              <a:rPr sz="1900" dirty="0" smtClean="0"/>
              <a:t>ella delezione </a:t>
            </a:r>
            <a:r>
              <a:rPr sz="1900" dirty="0"/>
              <a:t>non si formano ricombinanti selvatici </a:t>
            </a:r>
            <a:r>
              <a:rPr sz="1900" i="1" dirty="0"/>
              <a:t>rII</a:t>
            </a:r>
            <a:r>
              <a:rPr sz="1900" b="1" i="1" baseline="30000" dirty="0"/>
              <a:t>+</a:t>
            </a:r>
            <a:r>
              <a:rPr sz="1900" dirty="0"/>
              <a:t>. </a:t>
            </a:r>
          </a:p>
          <a:p>
            <a:pPr defTabSz="457200"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900" dirty="0"/>
          </a:p>
          <a:p>
            <a:pPr defTabSz="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900" dirty="0"/>
              <a:t>I </a:t>
            </a:r>
            <a:r>
              <a:rPr sz="1900" b="1" dirty="0"/>
              <a:t>ricombinanti selvatici </a:t>
            </a:r>
            <a:r>
              <a:rPr sz="1900" b="1" i="1" dirty="0"/>
              <a:t>rII</a:t>
            </a:r>
            <a:r>
              <a:rPr sz="1900" b="1" i="1" baseline="30000" dirty="0"/>
              <a:t>+</a:t>
            </a:r>
            <a:r>
              <a:rPr sz="1900" b="1" dirty="0"/>
              <a:t> si formano se la mutazione </a:t>
            </a:r>
            <a:r>
              <a:rPr sz="1900" dirty="0"/>
              <a:t>è localizzata </a:t>
            </a:r>
            <a:r>
              <a:rPr sz="1900" b="1" dirty="0"/>
              <a:t>in un tratto </a:t>
            </a:r>
            <a:r>
              <a:rPr sz="1900" b="1" dirty="0" smtClean="0"/>
              <a:t>non </a:t>
            </a:r>
            <a:r>
              <a:rPr sz="1900" b="1" dirty="0"/>
              <a:t>incluso </a:t>
            </a:r>
            <a:r>
              <a:rPr sz="1900" dirty="0"/>
              <a:t>nella regione </a:t>
            </a:r>
            <a:r>
              <a:rPr lang="it-IT" sz="1900" dirty="0" smtClean="0"/>
              <a:t>della </a:t>
            </a:r>
            <a:r>
              <a:rPr sz="1900" dirty="0" smtClean="0"/>
              <a:t>delezione</a:t>
            </a:r>
            <a:r>
              <a:rPr lang="it-IT" sz="1900" dirty="0" smtClean="0"/>
              <a:t> </a:t>
            </a:r>
            <a:r>
              <a:rPr lang="it-IT" sz="1800" dirty="0" smtClean="0"/>
              <a:t> </a:t>
            </a:r>
          </a:p>
          <a:p>
            <a:pPr defTabSz="457200"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900" dirty="0"/>
          </a:p>
        </p:txBody>
      </p:sp>
      <p:sp>
        <p:nvSpPr>
          <p:cNvPr id="223" name="Shape 223"/>
          <p:cNvSpPr/>
          <p:nvPr/>
        </p:nvSpPr>
        <p:spPr>
          <a:xfrm>
            <a:off x="368300" y="1039812"/>
            <a:ext cx="776233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900" dirty="0"/>
              <a:t>Benzer utilizzò le delezioni caratterizzate per </a:t>
            </a:r>
            <a:r>
              <a:rPr sz="1900" b="1" dirty="0"/>
              <a:t>mappare le mutazioni puntiformi</a:t>
            </a:r>
            <a:r>
              <a:rPr sz="1900" dirty="0"/>
              <a:t> della regione </a:t>
            </a:r>
            <a:r>
              <a:rPr sz="1900" i="1" dirty="0" smtClean="0"/>
              <a:t>rII</a:t>
            </a:r>
            <a:r>
              <a:rPr lang="it-IT" sz="1900" i="1" dirty="0" smtClean="0"/>
              <a:t> </a:t>
            </a:r>
            <a:r>
              <a:rPr lang="it-IT" sz="1900" dirty="0" smtClean="0"/>
              <a:t>e fece delle </a:t>
            </a:r>
            <a:r>
              <a:rPr lang="it-IT" sz="1800" dirty="0" smtClean="0"/>
              <a:t>infezioni </a:t>
            </a:r>
            <a:r>
              <a:rPr lang="it-IT" sz="1800" dirty="0"/>
              <a:t>miste tra </a:t>
            </a:r>
            <a:r>
              <a:rPr lang="it-IT" sz="1800" dirty="0" smtClean="0"/>
              <a:t>fagi</a:t>
            </a:r>
            <a:endParaRPr sz="1900" dirty="0"/>
          </a:p>
        </p:txBody>
      </p:sp>
      <p:sp>
        <p:nvSpPr>
          <p:cNvPr id="224" name="Shape 224"/>
          <p:cNvSpPr/>
          <p:nvPr/>
        </p:nvSpPr>
        <p:spPr>
          <a:xfrm>
            <a:off x="4601755" y="4546564"/>
            <a:ext cx="400507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Non si ottengono ricombinanti selvatici</a:t>
            </a:r>
          </a:p>
        </p:txBody>
      </p:sp>
      <p:sp>
        <p:nvSpPr>
          <p:cNvPr id="225" name="Shape 225"/>
          <p:cNvSpPr/>
          <p:nvPr/>
        </p:nvSpPr>
        <p:spPr>
          <a:xfrm>
            <a:off x="4619241" y="5612624"/>
            <a:ext cx="44434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Si ottengono ricombinanti selvatici + + +</a:t>
            </a:r>
          </a:p>
        </p:txBody>
      </p:sp>
      <p:pic>
        <p:nvPicPr>
          <p:cNvPr id="18" name="Immagine 17" descr="Schermata 12-2458093 alle 20.30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58" y="4152065"/>
            <a:ext cx="3436859" cy="2191726"/>
          </a:xfrm>
          <a:prstGeom prst="rect">
            <a:avLst/>
          </a:prstGeom>
        </p:spPr>
      </p:pic>
      <p:sp>
        <p:nvSpPr>
          <p:cNvPr id="19" name="Shape 232"/>
          <p:cNvSpPr/>
          <p:nvPr/>
        </p:nvSpPr>
        <p:spPr>
          <a:xfrm>
            <a:off x="-1" y="3175"/>
            <a:ext cx="9144002" cy="553998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800"/>
              </a:spcBef>
              <a:defRPr sz="3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Uso delle </a:t>
            </a:r>
            <a:r>
              <a:rPr dirty="0" smtClean="0"/>
              <a:t>delezione </a:t>
            </a:r>
            <a:r>
              <a:rPr lang="it-IT" dirty="0" smtClean="0"/>
              <a:t>per mappare le </a:t>
            </a:r>
            <a:r>
              <a:rPr dirty="0" smtClean="0"/>
              <a:t>mutazioni </a:t>
            </a:r>
            <a:r>
              <a:rPr i="1" dirty="0"/>
              <a:t>rII</a:t>
            </a:r>
            <a:r>
              <a:rPr dirty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1516237" y="641798"/>
            <a:ext cx="581445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Es. </a:t>
            </a:r>
            <a:r>
              <a:rPr b="1" dirty="0"/>
              <a:t>Df1</a:t>
            </a:r>
            <a:r>
              <a:rPr dirty="0"/>
              <a:t> e  </a:t>
            </a:r>
            <a:r>
              <a:rPr b="1" dirty="0"/>
              <a:t>Df2</a:t>
            </a:r>
            <a:r>
              <a:rPr dirty="0"/>
              <a:t> definiscono tre </a:t>
            </a:r>
            <a:r>
              <a:rPr lang="it-IT" dirty="0" smtClean="0"/>
              <a:t>regioni </a:t>
            </a:r>
            <a:r>
              <a:rPr dirty="0" smtClean="0"/>
              <a:t>del </a:t>
            </a:r>
            <a:r>
              <a:rPr dirty="0"/>
              <a:t>gene   </a:t>
            </a:r>
            <a:r>
              <a:rPr b="1" dirty="0"/>
              <a:t>I - II - III</a:t>
            </a:r>
          </a:p>
        </p:txBody>
      </p:sp>
      <p:sp>
        <p:nvSpPr>
          <p:cNvPr id="232" name="Shape 232"/>
          <p:cNvSpPr/>
          <p:nvPr/>
        </p:nvSpPr>
        <p:spPr>
          <a:xfrm>
            <a:off x="-1" y="3175"/>
            <a:ext cx="9144002" cy="553998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800"/>
              </a:spcBef>
              <a:defRPr sz="3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Uso delle </a:t>
            </a:r>
            <a:r>
              <a:rPr dirty="0" smtClean="0"/>
              <a:t>delezione </a:t>
            </a:r>
            <a:r>
              <a:rPr lang="it-IT" dirty="0" smtClean="0"/>
              <a:t>per mappare le </a:t>
            </a:r>
            <a:r>
              <a:rPr dirty="0" smtClean="0"/>
              <a:t>mutazioni </a:t>
            </a:r>
            <a:r>
              <a:rPr i="1" dirty="0"/>
              <a:t>rII</a:t>
            </a:r>
            <a:r>
              <a:rPr dirty="0"/>
              <a:t> </a:t>
            </a:r>
          </a:p>
        </p:txBody>
      </p:sp>
      <p:pic>
        <p:nvPicPr>
          <p:cNvPr id="233" name="delezioni.jpeg" descr="delezion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837" y="992906"/>
            <a:ext cx="3348322" cy="127471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4648200" y="1433001"/>
            <a:ext cx="39751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 b="1" dirty="0"/>
              <a:t>Mappatura</a:t>
            </a:r>
            <a:r>
              <a:rPr sz="1600" dirty="0"/>
              <a:t> delle mutazioni </a:t>
            </a:r>
            <a:r>
              <a:rPr sz="1600" b="1" dirty="0"/>
              <a:t>m1, m2, m3 </a:t>
            </a:r>
          </a:p>
        </p:txBody>
      </p:sp>
      <p:pic>
        <p:nvPicPr>
          <p:cNvPr id="6" name="Immagine 5" descr="Schermata 12-2458093 alle 20.35.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10109"/>
            <a:ext cx="9144000" cy="2432050"/>
          </a:xfrm>
          <a:prstGeom prst="rect">
            <a:avLst/>
          </a:prstGeom>
        </p:spPr>
      </p:pic>
      <p:sp>
        <p:nvSpPr>
          <p:cNvPr id="7" name="Shape 238"/>
          <p:cNvSpPr/>
          <p:nvPr/>
        </p:nvSpPr>
        <p:spPr>
          <a:xfrm>
            <a:off x="309924" y="4742643"/>
            <a:ext cx="475195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m1</a:t>
            </a:r>
            <a:r>
              <a:rPr sz="1400" b="0" dirty="0">
                <a:solidFill>
                  <a:srgbClr val="FF0000"/>
                </a:solidFill>
              </a:rPr>
              <a:t> </a:t>
            </a:r>
            <a:r>
              <a:rPr sz="1400" b="0" dirty="0"/>
              <a:t>produce </a:t>
            </a:r>
            <a:r>
              <a:rPr sz="1400" b="1" dirty="0"/>
              <a:t>ricombinanti selvatici </a:t>
            </a:r>
            <a:r>
              <a:rPr sz="1400" b="1" dirty="0" smtClean="0"/>
              <a:t>con D</a:t>
            </a:r>
            <a:r>
              <a:rPr lang="it-IT" sz="1400" b="1" dirty="0" err="1" smtClean="0"/>
              <a:t>f</a:t>
            </a:r>
            <a:r>
              <a:rPr sz="1400" b="1" dirty="0" smtClean="0"/>
              <a:t>2</a:t>
            </a:r>
            <a:r>
              <a:rPr lang="it-IT" sz="1400" b="1" dirty="0" smtClean="0"/>
              <a:t> ma</a:t>
            </a:r>
          </a:p>
          <a:p>
            <a:pPr defTabSz="457200">
              <a:buSzPct val="100000"/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lang="it-IT" sz="1400" b="1" dirty="0" smtClean="0"/>
              <a:t>non con Df1: </a:t>
            </a:r>
            <a:r>
              <a:rPr sz="1400" b="0" dirty="0" smtClean="0"/>
              <a:t>è </a:t>
            </a:r>
            <a:r>
              <a:rPr sz="1400" b="0" dirty="0"/>
              <a:t>localizzata </a:t>
            </a:r>
            <a:r>
              <a:rPr sz="1400" dirty="0"/>
              <a:t>nella regione I</a:t>
            </a:r>
          </a:p>
        </p:txBody>
      </p:sp>
      <p:sp>
        <p:nvSpPr>
          <p:cNvPr id="8" name="Shape 239"/>
          <p:cNvSpPr/>
          <p:nvPr/>
        </p:nvSpPr>
        <p:spPr>
          <a:xfrm>
            <a:off x="309924" y="6070223"/>
            <a:ext cx="470818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m2</a:t>
            </a:r>
            <a:r>
              <a:rPr sz="1400" b="0" dirty="0">
                <a:solidFill>
                  <a:schemeClr val="accent2"/>
                </a:solidFill>
              </a:rPr>
              <a:t> </a:t>
            </a:r>
            <a:r>
              <a:rPr sz="1400" b="0" dirty="0"/>
              <a:t>non produce ricombinanti selvatici </a:t>
            </a:r>
            <a:r>
              <a:rPr sz="1400" b="1" dirty="0"/>
              <a:t>nè con </a:t>
            </a:r>
            <a:r>
              <a:rPr sz="1400" b="1" dirty="0" smtClean="0"/>
              <a:t>D</a:t>
            </a:r>
            <a:r>
              <a:rPr lang="it-IT" sz="1400" b="1" dirty="0" err="1" smtClean="0"/>
              <a:t>f</a:t>
            </a:r>
            <a:r>
              <a:rPr sz="1400" b="1" dirty="0" smtClean="0"/>
              <a:t>1 </a:t>
            </a:r>
            <a:endParaRPr lang="it-IT" sz="1400" b="1" dirty="0" smtClean="0"/>
          </a:p>
          <a:p>
            <a:pPr defTabSz="457200">
              <a:buSzPct val="100000"/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sz="1400" b="1" dirty="0" smtClean="0"/>
              <a:t>nè </a:t>
            </a:r>
            <a:r>
              <a:rPr sz="1400" b="1" dirty="0"/>
              <a:t>con </a:t>
            </a:r>
            <a:r>
              <a:rPr sz="1400" b="1" dirty="0" smtClean="0"/>
              <a:t>D</a:t>
            </a:r>
            <a:r>
              <a:rPr lang="it-IT" sz="1400" b="1" dirty="0" err="1" smtClean="0"/>
              <a:t>f</a:t>
            </a:r>
            <a:r>
              <a:rPr sz="1400" b="1" dirty="0" smtClean="0"/>
              <a:t>2</a:t>
            </a:r>
            <a:r>
              <a:rPr lang="it-IT" sz="1400" b="1" dirty="0" smtClean="0"/>
              <a:t>: </a:t>
            </a:r>
            <a:r>
              <a:rPr sz="1400" b="0" dirty="0" smtClean="0"/>
              <a:t>è </a:t>
            </a:r>
            <a:r>
              <a:rPr sz="1400" b="0" dirty="0"/>
              <a:t>localizzata</a:t>
            </a:r>
            <a:r>
              <a:rPr sz="1400" b="0" dirty="0" smtClean="0"/>
              <a:t> </a:t>
            </a:r>
            <a:r>
              <a:rPr sz="1400" dirty="0" smtClean="0"/>
              <a:t>nella </a:t>
            </a:r>
            <a:r>
              <a:rPr sz="1400" dirty="0"/>
              <a:t>regione II</a:t>
            </a:r>
          </a:p>
        </p:txBody>
      </p:sp>
      <p:sp>
        <p:nvSpPr>
          <p:cNvPr id="9" name="Shape 240"/>
          <p:cNvSpPr/>
          <p:nvPr/>
        </p:nvSpPr>
        <p:spPr>
          <a:xfrm>
            <a:off x="318679" y="5398406"/>
            <a:ext cx="429142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buSzPct val="100000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m3</a:t>
            </a:r>
            <a:r>
              <a:rPr sz="1400" b="0" dirty="0"/>
              <a:t> produce ricombinanti </a:t>
            </a:r>
            <a:r>
              <a:rPr sz="1400" b="0" dirty="0" smtClean="0"/>
              <a:t>selvatici</a:t>
            </a:r>
            <a:r>
              <a:rPr lang="it-IT" sz="1400" dirty="0"/>
              <a:t> </a:t>
            </a:r>
            <a:r>
              <a:rPr sz="1400" b="0" dirty="0" smtClean="0"/>
              <a:t>con </a:t>
            </a:r>
            <a:r>
              <a:rPr sz="1400" b="1" dirty="0" smtClean="0"/>
              <a:t>D</a:t>
            </a:r>
            <a:r>
              <a:rPr lang="it-IT" sz="1400" b="1" dirty="0" err="1" smtClean="0"/>
              <a:t>f</a:t>
            </a:r>
            <a:r>
              <a:rPr sz="1400" b="1" dirty="0" smtClean="0"/>
              <a:t>1</a:t>
            </a:r>
            <a:r>
              <a:rPr lang="it-IT" sz="1400" b="1" dirty="0" smtClean="0"/>
              <a:t>, ma non con Df2: </a:t>
            </a:r>
            <a:r>
              <a:rPr sz="1400" b="0" dirty="0" smtClean="0"/>
              <a:t>è </a:t>
            </a:r>
            <a:r>
              <a:rPr sz="1400" b="0" dirty="0"/>
              <a:t>localizzata nella </a:t>
            </a:r>
            <a:r>
              <a:rPr sz="1400" dirty="0"/>
              <a:t>regione III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108" y="2334490"/>
            <a:ext cx="3809651" cy="41040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  <p:bldP spid="233" grpId="2" animBg="1" advAuto="0"/>
      <p:bldP spid="234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1420.jpeg" descr="D:\CAP14\1420.JPG"/>
          <p:cNvPicPr>
            <a:picLocks noChangeAspect="1"/>
          </p:cNvPicPr>
          <p:nvPr/>
        </p:nvPicPr>
        <p:blipFill>
          <a:blip r:embed="rId2">
            <a:extLst/>
          </a:blip>
          <a:srcRect l="19506" t="18522" r="12414" b="13294"/>
          <a:stretch>
            <a:fillRect/>
          </a:stretch>
        </p:blipFill>
        <p:spPr>
          <a:xfrm>
            <a:off x="1556559" y="557173"/>
            <a:ext cx="5994933" cy="632432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232"/>
          <p:cNvSpPr/>
          <p:nvPr/>
        </p:nvSpPr>
        <p:spPr>
          <a:xfrm>
            <a:off x="-1" y="3175"/>
            <a:ext cx="9144002" cy="553998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800"/>
              </a:spcBef>
              <a:defRPr sz="3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Uso delle </a:t>
            </a:r>
            <a:r>
              <a:rPr dirty="0" smtClean="0"/>
              <a:t>delezione </a:t>
            </a:r>
            <a:r>
              <a:rPr lang="it-IT" dirty="0" smtClean="0"/>
              <a:t>per mappare le </a:t>
            </a:r>
            <a:r>
              <a:rPr dirty="0" smtClean="0"/>
              <a:t>mutazioni </a:t>
            </a:r>
            <a:r>
              <a:rPr i="1" dirty="0"/>
              <a:t>rII</a:t>
            </a:r>
            <a:r>
              <a:rPr dirty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-6548"/>
            <a:ext cx="9144000" cy="584776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9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>
                <a:solidFill>
                  <a:schemeClr val="bg1"/>
                </a:solidFill>
              </a:rPr>
              <a:t>Gli studi di Oliver (1940)</a:t>
            </a:r>
          </a:p>
        </p:txBody>
      </p:sp>
      <p:sp>
        <p:nvSpPr>
          <p:cNvPr id="54" name="Shape 54"/>
          <p:cNvSpPr/>
          <p:nvPr/>
        </p:nvSpPr>
        <p:spPr>
          <a:xfrm>
            <a:off x="322262" y="920750"/>
            <a:ext cx="8129588" cy="819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locus </a:t>
            </a:r>
            <a:r>
              <a:rPr b="1" i="1"/>
              <a:t>lozenge</a:t>
            </a:r>
            <a:r>
              <a:rPr i="1"/>
              <a:t> (lz)</a:t>
            </a:r>
            <a:r>
              <a:t> sul cromosoma X di </a:t>
            </a:r>
            <a:r>
              <a:rPr i="1"/>
              <a:t>Drosophila</a:t>
            </a:r>
            <a:r>
              <a:t> </a:t>
            </a:r>
          </a:p>
          <a:p>
            <a:pPr defTabSz="457200">
              <a:spcBef>
                <a:spcPts val="1200"/>
              </a:spcBef>
              <a:defRPr sz="2000" i="1">
                <a:latin typeface="Arial"/>
                <a:ea typeface="Arial"/>
                <a:cs typeface="Arial"/>
                <a:sym typeface="Arial"/>
              </a:defRPr>
            </a:pPr>
            <a:r>
              <a:t>lz/lz</a:t>
            </a:r>
            <a:r>
              <a:rPr i="0"/>
              <a:t>   occhi con superficie lucida e liscia</a:t>
            </a:r>
          </a:p>
        </p:txBody>
      </p:sp>
      <p:sp>
        <p:nvSpPr>
          <p:cNvPr id="55" name="Shape 55"/>
          <p:cNvSpPr/>
          <p:nvPr/>
        </p:nvSpPr>
        <p:spPr>
          <a:xfrm>
            <a:off x="160860" y="1920180"/>
            <a:ext cx="85756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Isolò molte mutazioni </a:t>
            </a:r>
            <a:r>
              <a:rPr sz="2000" i="1" dirty="0"/>
              <a:t>lz</a:t>
            </a:r>
            <a:r>
              <a:rPr sz="2000" dirty="0"/>
              <a:t> che mappavano nello stesso locus   (</a:t>
            </a:r>
            <a:r>
              <a:rPr sz="2000" i="1" dirty="0"/>
              <a:t>lz </a:t>
            </a:r>
            <a:r>
              <a:rPr sz="2000" i="1" baseline="30000" dirty="0"/>
              <a:t>BS</a:t>
            </a:r>
            <a:r>
              <a:rPr sz="2000" i="1" dirty="0"/>
              <a:t> lz</a:t>
            </a:r>
            <a:r>
              <a:rPr sz="2000" i="1" baseline="30000" dirty="0"/>
              <a:t>K</a:t>
            </a:r>
            <a:r>
              <a:rPr sz="2000" i="1" dirty="0"/>
              <a:t> lz</a:t>
            </a:r>
            <a:r>
              <a:rPr sz="2000" i="1" baseline="30000" dirty="0"/>
              <a:t>l</a:t>
            </a:r>
            <a:r>
              <a:rPr sz="2000" i="1" dirty="0"/>
              <a:t> lz</a:t>
            </a:r>
            <a:r>
              <a:rPr sz="2000" i="1" baseline="30000" dirty="0"/>
              <a:t>g</a:t>
            </a:r>
            <a:r>
              <a:rPr sz="2000" dirty="0"/>
              <a:t>) e </a:t>
            </a:r>
            <a:r>
              <a:rPr lang="it-IT" sz="2000" dirty="0" smtClean="0"/>
              <a:t>in trans producevano </a:t>
            </a:r>
            <a:r>
              <a:rPr sz="2000" dirty="0" smtClean="0"/>
              <a:t>fenotipo </a:t>
            </a:r>
            <a:r>
              <a:rPr sz="2000" dirty="0"/>
              <a:t>mutante</a:t>
            </a:r>
          </a:p>
        </p:txBody>
      </p:sp>
      <p:sp>
        <p:nvSpPr>
          <p:cNvPr id="56" name="Shape 56"/>
          <p:cNvSpPr/>
          <p:nvPr/>
        </p:nvSpPr>
        <p:spPr>
          <a:xfrm>
            <a:off x="157507" y="2951328"/>
            <a:ext cx="866899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it-IT" sz="2000" dirty="0" err="1" smtClean="0"/>
              <a:t>R</a:t>
            </a:r>
            <a:r>
              <a:rPr sz="2000" dirty="0" smtClean="0"/>
              <a:t>eincrociando </a:t>
            </a:r>
            <a:r>
              <a:rPr sz="2000" dirty="0"/>
              <a:t>femmine eterozigoti per </a:t>
            </a:r>
            <a:r>
              <a:rPr lang="it-IT" sz="2000" dirty="0" smtClean="0"/>
              <a:t>i </a:t>
            </a:r>
            <a:r>
              <a:rPr sz="2000" dirty="0" smtClean="0"/>
              <a:t>due alleli </a:t>
            </a:r>
            <a:r>
              <a:rPr sz="2000" i="1" dirty="0"/>
              <a:t>lz </a:t>
            </a:r>
            <a:r>
              <a:rPr sz="2000" i="1" baseline="30000" dirty="0"/>
              <a:t>BS </a:t>
            </a:r>
            <a:r>
              <a:rPr sz="2000" dirty="0"/>
              <a:t>e</a:t>
            </a:r>
            <a:r>
              <a:rPr sz="2000" i="1" baseline="30000" dirty="0"/>
              <a:t>  </a:t>
            </a:r>
            <a:r>
              <a:rPr sz="2000" i="1" dirty="0"/>
              <a:t>lz</a:t>
            </a:r>
            <a:r>
              <a:rPr sz="2000" i="1" baseline="30000" dirty="0"/>
              <a:t>K</a:t>
            </a:r>
            <a:r>
              <a:rPr sz="2000" i="1" dirty="0"/>
              <a:t> </a:t>
            </a:r>
            <a:r>
              <a:rPr sz="2000" dirty="0"/>
              <a:t> si ottenevano </a:t>
            </a:r>
            <a:r>
              <a:rPr lang="it-IT" sz="2000" dirty="0" smtClean="0"/>
              <a:t>    </a:t>
            </a:r>
            <a:r>
              <a:rPr sz="2000" dirty="0" smtClean="0"/>
              <a:t>con </a:t>
            </a:r>
            <a:r>
              <a:rPr sz="2000" dirty="0"/>
              <a:t>bassa frequenza dei cromosomi </a:t>
            </a:r>
            <a:r>
              <a:rPr sz="2000" dirty="0" smtClean="0"/>
              <a:t>X</a:t>
            </a:r>
            <a:r>
              <a:rPr lang="it-IT" sz="2000" dirty="0" smtClean="0"/>
              <a:t> che erano</a:t>
            </a:r>
            <a:r>
              <a:rPr sz="2000" dirty="0" smtClean="0"/>
              <a:t>  </a:t>
            </a:r>
            <a:r>
              <a:rPr sz="2000" i="1" dirty="0"/>
              <a:t>lz</a:t>
            </a:r>
            <a:r>
              <a:rPr sz="2000" i="1" baseline="30000" dirty="0"/>
              <a:t>+</a:t>
            </a:r>
          </a:p>
        </p:txBody>
      </p:sp>
      <p:sp>
        <p:nvSpPr>
          <p:cNvPr id="57" name="Shape 57"/>
          <p:cNvSpPr/>
          <p:nvPr/>
        </p:nvSpPr>
        <p:spPr>
          <a:xfrm>
            <a:off x="322263" y="4981575"/>
            <a:ext cx="812958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si </a:t>
            </a:r>
            <a:r>
              <a:rPr sz="2000" dirty="0"/>
              <a:t>ipotizzò che avvenisse ricombinazione all’interno del gene </a:t>
            </a:r>
            <a:r>
              <a:rPr sz="2000" i="1" dirty="0" smtClean="0"/>
              <a:t>lozenge</a:t>
            </a:r>
            <a:endParaRPr sz="2000" dirty="0">
              <a:solidFill>
                <a:srgbClr val="FF0000"/>
              </a:solidFill>
            </a:endParaRPr>
          </a:p>
        </p:txBody>
      </p:sp>
      <p:grpSp>
        <p:nvGrpSpPr>
          <p:cNvPr id="66" name="Group 66"/>
          <p:cNvGrpSpPr/>
          <p:nvPr/>
        </p:nvGrpSpPr>
        <p:grpSpPr>
          <a:xfrm>
            <a:off x="2246312" y="3970337"/>
            <a:ext cx="2771776" cy="669751"/>
            <a:chOff x="0" y="0"/>
            <a:chExt cx="2771775" cy="669749"/>
          </a:xfrm>
        </p:grpSpPr>
        <p:sp>
          <p:nvSpPr>
            <p:cNvPr id="58" name="Shape 58"/>
            <p:cNvSpPr/>
            <p:nvPr/>
          </p:nvSpPr>
          <p:spPr>
            <a:xfrm>
              <a:off x="0" y="384175"/>
              <a:ext cx="114617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42862" y="20637"/>
              <a:ext cx="104616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lz</a:t>
              </a:r>
              <a:r>
                <a:rPr baseline="30000"/>
                <a:t>BS</a:t>
              </a:r>
              <a:r>
                <a:t>  +</a:t>
              </a:r>
            </a:p>
          </p:txBody>
        </p:sp>
        <p:sp>
          <p:nvSpPr>
            <p:cNvPr id="60" name="Shape 60"/>
            <p:cNvSpPr/>
            <p:nvPr/>
          </p:nvSpPr>
          <p:spPr>
            <a:xfrm>
              <a:off x="38100" y="319087"/>
              <a:ext cx="161448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+     lz</a:t>
              </a:r>
              <a:r>
                <a:rPr baseline="30000"/>
                <a:t>k</a:t>
              </a:r>
            </a:p>
          </p:txBody>
        </p:sp>
        <p:sp>
          <p:nvSpPr>
            <p:cNvPr id="61" name="Shape 61"/>
            <p:cNvSpPr/>
            <p:nvPr/>
          </p:nvSpPr>
          <p:spPr>
            <a:xfrm>
              <a:off x="1200150" y="6350"/>
              <a:ext cx="336012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 smtClean="0"/>
                <a:t>  </a:t>
              </a:r>
              <a:r>
                <a:rPr dirty="0" smtClean="0"/>
                <a:t>x</a:t>
              </a:r>
              <a:endParaRPr dirty="0"/>
            </a:p>
          </p:txBody>
        </p:sp>
        <p:sp>
          <p:nvSpPr>
            <p:cNvPr id="62" name="Shape 62"/>
            <p:cNvSpPr/>
            <p:nvPr/>
          </p:nvSpPr>
          <p:spPr>
            <a:xfrm>
              <a:off x="1952625" y="0"/>
              <a:ext cx="73305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r>
                <a:t>lz</a:t>
              </a:r>
              <a:r>
                <a:rPr baseline="30000"/>
                <a:t>BS</a:t>
              </a:r>
              <a:r>
                <a:t>  +</a:t>
              </a:r>
            </a:p>
          </p:txBody>
        </p:sp>
        <p:sp>
          <p:nvSpPr>
            <p:cNvPr id="63" name="Shape 63"/>
            <p:cNvSpPr/>
            <p:nvPr/>
          </p:nvSpPr>
          <p:spPr>
            <a:xfrm>
              <a:off x="1843087" y="398462"/>
              <a:ext cx="928688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885950" y="485775"/>
              <a:ext cx="88582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509837" y="485775"/>
              <a:ext cx="247651" cy="1730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animBg="1" advAuto="0"/>
      <p:bldP spid="54" grpId="2" animBg="1" advAuto="0"/>
      <p:bldP spid="55" grpId="3" animBg="1" advAuto="0"/>
      <p:bldP spid="56" grpId="4" animBg="1" advAuto="0"/>
      <p:bldP spid="57" grpId="6" animBg="1" advAuto="0"/>
      <p:bldP spid="66" grpId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200025" y="795337"/>
            <a:ext cx="8618538" cy="107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13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100" dirty="0"/>
              <a:t>Benzer utilizzò</a:t>
            </a:r>
            <a:r>
              <a:rPr sz="2100" b="1" dirty="0"/>
              <a:t> deficienze sempre più piccole </a:t>
            </a:r>
            <a:r>
              <a:rPr sz="2100" dirty="0"/>
              <a:t>ed infine </a:t>
            </a:r>
            <a:r>
              <a:rPr sz="2100" b="1" dirty="0"/>
              <a:t>incrociò </a:t>
            </a:r>
            <a:r>
              <a:rPr sz="2100" dirty="0"/>
              <a:t>in tutti i modi possibili </a:t>
            </a:r>
            <a:r>
              <a:rPr sz="2100" b="1" dirty="0"/>
              <a:t>i mutanti puntiformi interni </a:t>
            </a:r>
            <a:r>
              <a:rPr sz="2100" b="1" dirty="0" smtClean="0"/>
              <a:t>a</a:t>
            </a:r>
            <a:r>
              <a:rPr lang="it-IT" sz="2100" b="1" dirty="0" smtClean="0"/>
              <a:t> </a:t>
            </a:r>
            <a:r>
              <a:rPr sz="2100" b="1" dirty="0" smtClean="0"/>
              <a:t>uno </a:t>
            </a:r>
            <a:r>
              <a:rPr sz="2100" b="1" dirty="0"/>
              <a:t>stesso segmento</a:t>
            </a:r>
            <a:r>
              <a:rPr sz="2100" dirty="0"/>
              <a:t> per costruire una </a:t>
            </a:r>
            <a:r>
              <a:rPr sz="2100" b="1" dirty="0"/>
              <a:t>mappa genetica dettagliata  </a:t>
            </a:r>
          </a:p>
        </p:txBody>
      </p:sp>
      <p:sp>
        <p:nvSpPr>
          <p:cNvPr id="254" name="Shape 254"/>
          <p:cNvSpPr/>
          <p:nvPr/>
        </p:nvSpPr>
        <p:spPr>
          <a:xfrm>
            <a:off x="212476" y="2521942"/>
            <a:ext cx="8562975" cy="107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100" dirty="0"/>
              <a:t>Se due </a:t>
            </a:r>
            <a:r>
              <a:rPr sz="2100" b="1" dirty="0"/>
              <a:t>mutazioni puntiformi </a:t>
            </a:r>
            <a:r>
              <a:rPr sz="2100" dirty="0"/>
              <a:t>incrociate tra loro </a:t>
            </a:r>
            <a:r>
              <a:rPr sz="2100" b="1" dirty="0"/>
              <a:t>non davano ricombinanti selvatici </a:t>
            </a:r>
            <a:r>
              <a:rPr sz="2100" dirty="0"/>
              <a:t>significava che esse erano a carico dello </a:t>
            </a:r>
            <a:r>
              <a:rPr sz="2100" b="1" dirty="0"/>
              <a:t>stesso sito</a:t>
            </a:r>
          </a:p>
        </p:txBody>
      </p:sp>
      <p:sp>
        <p:nvSpPr>
          <p:cNvPr id="255" name="Shape 255"/>
          <p:cNvSpPr/>
          <p:nvPr/>
        </p:nvSpPr>
        <p:spPr>
          <a:xfrm>
            <a:off x="200025" y="4073525"/>
            <a:ext cx="873601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13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100" dirty="0"/>
              <a:t>I siti non erano tutti uguali rispetto alla suscettibilità alla mutazione. In molti casi si aveva una sola mutazione per sito, ma in alcuni casi se ne avevano molte. </a:t>
            </a:r>
            <a:r>
              <a:rPr sz="2100" b="1" dirty="0"/>
              <a:t>I siti </a:t>
            </a:r>
            <a:r>
              <a:rPr lang="it-IT" sz="2100" b="1" dirty="0" smtClean="0"/>
              <a:t>più </a:t>
            </a:r>
            <a:r>
              <a:rPr sz="2100" b="1" dirty="0" smtClean="0"/>
              <a:t>mutabili </a:t>
            </a:r>
            <a:r>
              <a:rPr sz="2100" dirty="0"/>
              <a:t>furono chiamati </a:t>
            </a:r>
            <a:r>
              <a:rPr sz="2100" b="1" dirty="0"/>
              <a:t>hot spot</a:t>
            </a:r>
            <a:r>
              <a:rPr sz="2100" dirty="0"/>
              <a:t> (Gli hot spot si mettono in evidenza anche trattando con mutageni)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1" animBg="1" advAuto="0"/>
      <p:bldP spid="254" grpId="2" animBg="1" advAuto="0"/>
      <p:bldP spid="255" grpId="3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-1" y="3175"/>
            <a:ext cx="9144002" cy="523220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Distribuzione delle</a:t>
            </a:r>
            <a:r>
              <a:rPr dirty="0" smtClean="0"/>
              <a:t> mutazioni </a:t>
            </a:r>
            <a:r>
              <a:rPr dirty="0"/>
              <a:t>nella regione</a:t>
            </a:r>
            <a:r>
              <a:rPr dirty="0" smtClean="0"/>
              <a:t> </a:t>
            </a:r>
            <a:r>
              <a:rPr lang="it-IT" i="1" dirty="0" err="1" smtClean="0"/>
              <a:t>r</a:t>
            </a:r>
            <a:r>
              <a:rPr i="1" dirty="0" smtClean="0"/>
              <a:t>II</a:t>
            </a:r>
            <a:endParaRPr i="1" dirty="0"/>
          </a:p>
        </p:txBody>
      </p:sp>
      <p:pic>
        <p:nvPicPr>
          <p:cNvPr id="258" name="Schermata 2014-12-03 a 12.png" descr="Schermata 2014-12-03 a 12.49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25" y="747712"/>
            <a:ext cx="9045575" cy="570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5712" y="2825750"/>
            <a:ext cx="3743326" cy="35052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75"/>
          <p:cNvSpPr/>
          <p:nvPr/>
        </p:nvSpPr>
        <p:spPr>
          <a:xfrm>
            <a:off x="739775" y="884237"/>
            <a:ext cx="7796213" cy="1448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I fagi selvatici </a:t>
            </a:r>
            <a:r>
              <a:rPr i="1"/>
              <a:t>rII+</a:t>
            </a:r>
            <a:r>
              <a:t> </a:t>
            </a:r>
            <a:r>
              <a:rPr b="0"/>
              <a:t>producono placche di lisi piccole con margini irregolari sia sul </a:t>
            </a:r>
            <a:r>
              <a:t>ceppo B</a:t>
            </a:r>
            <a:r>
              <a:rPr b="0"/>
              <a:t> di </a:t>
            </a:r>
            <a:r>
              <a:rPr b="0" i="1"/>
              <a:t>E.coli</a:t>
            </a:r>
            <a:r>
              <a:rPr b="0"/>
              <a:t> che su quello </a:t>
            </a:r>
            <a:r>
              <a:rPr i="1"/>
              <a:t>K(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i="1"/>
              <a:t>).</a:t>
            </a:r>
            <a:r>
              <a:rPr sz="1800" b="0"/>
              <a:t> </a:t>
            </a:r>
            <a:endParaRPr sz="1800"/>
          </a:p>
          <a:p>
            <a:pPr defTabSz="457200"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I fagi mutanti </a:t>
            </a:r>
            <a:r>
              <a:rPr i="1"/>
              <a:t>rII</a:t>
            </a:r>
            <a:r>
              <a:rPr b="0"/>
              <a:t> producono placche di lisi grandi  con margini netti se piastrati sul </a:t>
            </a:r>
            <a:r>
              <a:t>ceppo B</a:t>
            </a:r>
            <a:r>
              <a:rPr b="0"/>
              <a:t> di </a:t>
            </a:r>
            <a:r>
              <a:rPr b="0" i="1"/>
              <a:t>E.coli</a:t>
            </a:r>
            <a:r>
              <a:rPr b="0"/>
              <a:t> ma non infettano il </a:t>
            </a:r>
            <a:r>
              <a:t>ceppo </a:t>
            </a:r>
            <a:r>
              <a:rPr i="1"/>
              <a:t>K(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i="1"/>
              <a:t>).</a:t>
            </a:r>
            <a:r>
              <a:rPr b="0"/>
              <a:t> </a:t>
            </a:r>
          </a:p>
        </p:txBody>
      </p:sp>
      <p:sp>
        <p:nvSpPr>
          <p:cNvPr id="4" name="Shape 180"/>
          <p:cNvSpPr/>
          <p:nvPr/>
        </p:nvSpPr>
        <p:spPr>
          <a:xfrm>
            <a:off x="-1" y="-1"/>
            <a:ext cx="9144002" cy="584776"/>
          </a:xfrm>
          <a:prstGeom prst="rect">
            <a:avLst/>
          </a:prstGeom>
          <a:solidFill>
            <a:srgbClr val="000090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</a:t>
            </a:r>
            <a:r>
              <a:rPr lang="it-IT" dirty="0" smtClean="0"/>
              <a:t>complementazione </a:t>
            </a:r>
            <a:r>
              <a:rPr dirty="0" smtClean="0"/>
              <a:t>tra </a:t>
            </a:r>
            <a:r>
              <a:rPr lang="it-IT" dirty="0" err="1" smtClean="0"/>
              <a:t>fagi</a:t>
            </a:r>
            <a:r>
              <a:rPr lang="it-IT" dirty="0" smtClean="0"/>
              <a:t> </a:t>
            </a:r>
            <a:r>
              <a:rPr dirty="0" smtClean="0"/>
              <a:t>muta</a:t>
            </a:r>
            <a:r>
              <a:rPr lang="it-IT" dirty="0" err="1" smtClean="0"/>
              <a:t>nti</a:t>
            </a:r>
            <a:r>
              <a:rPr dirty="0" smtClean="0"/>
              <a:t>  </a:t>
            </a:r>
            <a:r>
              <a:rPr i="1" dirty="0"/>
              <a:t>rII </a:t>
            </a:r>
          </a:p>
        </p:txBody>
      </p:sp>
    </p:spTree>
    <p:extLst>
      <p:ext uri="{BB962C8B-B14F-4D97-AF65-F5344CB8AC3E}">
        <p14:creationId xmlns:p14="http://schemas.microsoft.com/office/powerpoint/2010/main" val="421904025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121605" y="877528"/>
            <a:ext cx="8606830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 defTabSz="457200">
              <a:buSzPct val="100000"/>
              <a:buFont typeface="Arial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sz="2300" dirty="0"/>
              <a:t>Benzer aveva isolato circa </a:t>
            </a:r>
            <a:r>
              <a:rPr sz="2300" b="1" dirty="0"/>
              <a:t>3000</a:t>
            </a:r>
            <a:r>
              <a:rPr sz="2300" dirty="0"/>
              <a:t> mutanti di T4 </a:t>
            </a:r>
            <a:r>
              <a:rPr sz="2300" dirty="0" smtClean="0"/>
              <a:t>con </a:t>
            </a:r>
            <a:r>
              <a:rPr sz="2300" dirty="0"/>
              <a:t>fenotipo </a:t>
            </a:r>
            <a:r>
              <a:rPr sz="2300" i="1" dirty="0"/>
              <a:t>rII</a:t>
            </a:r>
            <a:r>
              <a:rPr sz="2300" dirty="0"/>
              <a:t> </a:t>
            </a:r>
            <a:endParaRPr sz="2300" i="1" dirty="0"/>
          </a:p>
          <a:p>
            <a:pPr marL="457200" indent="-457200" defTabSz="457200">
              <a:buSzPct val="100000"/>
              <a:buFont typeface="Arial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endParaRPr sz="2300" i="1" dirty="0"/>
          </a:p>
          <a:p>
            <a:pPr marL="457200" indent="-457200" defTabSz="457200">
              <a:buSzPct val="100000"/>
              <a:buFont typeface="Arial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sz="2300" dirty="0"/>
              <a:t>Effettuò dei test di complementazione </a:t>
            </a:r>
            <a:r>
              <a:rPr sz="2300" dirty="0" smtClean="0"/>
              <a:t>(cis</a:t>
            </a:r>
            <a:r>
              <a:rPr sz="2300" dirty="0"/>
              <a:t>-trans</a:t>
            </a:r>
            <a:r>
              <a:rPr sz="2300" dirty="0" smtClean="0"/>
              <a:t>)</a:t>
            </a:r>
            <a:r>
              <a:rPr lang="it-IT" sz="2300" dirty="0" smtClean="0"/>
              <a:t> </a:t>
            </a:r>
            <a:r>
              <a:rPr sz="2300" dirty="0" smtClean="0"/>
              <a:t>per </a:t>
            </a:r>
            <a:r>
              <a:rPr sz="2300" dirty="0"/>
              <a:t>capire se le mutazioni </a:t>
            </a:r>
            <a:r>
              <a:rPr lang="it-IT" sz="2300" dirty="0" smtClean="0"/>
              <a:t>fossero </a:t>
            </a:r>
            <a:r>
              <a:rPr sz="2300" dirty="0" smtClean="0"/>
              <a:t>alleliche </a:t>
            </a:r>
            <a:r>
              <a:rPr sz="2300" dirty="0"/>
              <a:t>o no</a:t>
            </a:r>
          </a:p>
        </p:txBody>
      </p:sp>
      <p:pic>
        <p:nvPicPr>
          <p:cNvPr id="93" name="Schermata 2015-12-08 alle 20.png" descr="Schermata 2015-12-08 alle 20.02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379" y="2792903"/>
            <a:ext cx="6592888" cy="3186113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-1" y="0"/>
            <a:ext cx="9144002" cy="548045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Test di complementazione tra mutazioni  </a:t>
            </a:r>
            <a:r>
              <a:rPr i="1"/>
              <a:t>rII 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401637" y="2139950"/>
            <a:ext cx="8077201" cy="114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Come si effettua il test di complementazione nei fagi?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152400" y="1182687"/>
            <a:ext cx="8991600" cy="235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2100" dirty="0" smtClean="0"/>
              <a:t>Per </a:t>
            </a:r>
            <a:r>
              <a:rPr lang="en-US" sz="2100" dirty="0" err="1"/>
              <a:t>capire</a:t>
            </a:r>
            <a:r>
              <a:rPr lang="en-US" sz="2100" dirty="0"/>
              <a:t> se le </a:t>
            </a:r>
            <a:r>
              <a:rPr lang="en-US" sz="2100" dirty="0" err="1"/>
              <a:t>mutazioni</a:t>
            </a:r>
            <a:r>
              <a:rPr lang="en-US" sz="2100" dirty="0"/>
              <a:t> </a:t>
            </a:r>
            <a:r>
              <a:rPr lang="en-US" sz="2100" dirty="0" err="1"/>
              <a:t>fossero</a:t>
            </a:r>
            <a:r>
              <a:rPr lang="en-US" sz="2100" dirty="0"/>
              <a:t> </a:t>
            </a:r>
            <a:r>
              <a:rPr lang="en-US" sz="2100" dirty="0" err="1"/>
              <a:t>alleliche</a:t>
            </a:r>
            <a:r>
              <a:rPr lang="en-US" sz="2100" dirty="0"/>
              <a:t> </a:t>
            </a:r>
            <a:r>
              <a:rPr lang="en-US" sz="2100" dirty="0" err="1"/>
              <a:t>oppure</a:t>
            </a:r>
            <a:r>
              <a:rPr lang="en-US" sz="2100" dirty="0"/>
              <a:t> </a:t>
            </a:r>
            <a:r>
              <a:rPr lang="en-US" sz="2100" dirty="0" smtClean="0"/>
              <a:t>no, </a:t>
            </a:r>
            <a:r>
              <a:rPr lang="en-US" sz="2100" dirty="0" err="1" smtClean="0"/>
              <a:t>s</a:t>
            </a:r>
            <a:r>
              <a:rPr sz="2100" dirty="0" err="1" smtClean="0"/>
              <a:t>aggiò</a:t>
            </a:r>
            <a:r>
              <a:rPr sz="2100" dirty="0" smtClean="0"/>
              <a:t> </a:t>
            </a:r>
            <a:r>
              <a:rPr sz="2100" dirty="0"/>
              <a:t>i </a:t>
            </a:r>
            <a:r>
              <a:rPr sz="2100" b="1" dirty="0"/>
              <a:t>mutanti a coppie </a:t>
            </a:r>
            <a:r>
              <a:rPr sz="2100" dirty="0"/>
              <a:t>(es. </a:t>
            </a:r>
            <a:r>
              <a:rPr sz="2100" i="1" dirty="0"/>
              <a:t>rII</a:t>
            </a:r>
            <a:r>
              <a:rPr sz="2100" i="1" baseline="30000" dirty="0"/>
              <a:t>1</a:t>
            </a:r>
            <a:r>
              <a:rPr sz="2100" i="1" dirty="0"/>
              <a:t> e rII</a:t>
            </a:r>
            <a:r>
              <a:rPr sz="2100" i="1" baseline="30000" dirty="0"/>
              <a:t>2</a:t>
            </a:r>
            <a:r>
              <a:rPr sz="2100" dirty="0"/>
              <a:t>) in </a:t>
            </a:r>
            <a:r>
              <a:rPr sz="2100" b="1" dirty="0"/>
              <a:t>infezioni miste </a:t>
            </a:r>
            <a:r>
              <a:rPr lang="it-IT" sz="2100" b="1" dirty="0" smtClean="0"/>
              <a:t>nel </a:t>
            </a:r>
            <a:r>
              <a:rPr sz="2100" b="1" dirty="0" smtClean="0"/>
              <a:t>ceppo </a:t>
            </a:r>
            <a:r>
              <a:rPr sz="2100" b="1" i="1" dirty="0"/>
              <a:t>K(</a:t>
            </a:r>
            <a:r>
              <a:rPr sz="2100" dirty="0"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sz="2100" b="1" i="1" dirty="0"/>
              <a:t>)</a:t>
            </a:r>
            <a:r>
              <a:rPr sz="2100" b="1" dirty="0"/>
              <a:t>  </a:t>
            </a:r>
            <a:r>
              <a:rPr sz="2100" dirty="0"/>
              <a:t>dove crescono solo i selvatici </a:t>
            </a:r>
            <a:r>
              <a:rPr sz="2100" i="1" dirty="0"/>
              <a:t>rII</a:t>
            </a:r>
            <a:r>
              <a:rPr sz="2100" i="1" dirty="0" smtClean="0"/>
              <a:t>+</a:t>
            </a:r>
            <a:endParaRPr sz="2100" dirty="0"/>
          </a:p>
          <a:p>
            <a:pPr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2100" dirty="0"/>
          </a:p>
          <a:p>
            <a:pPr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100" dirty="0"/>
              <a:t>I fagi mutanti </a:t>
            </a:r>
            <a:r>
              <a:rPr sz="2100" i="1" dirty="0"/>
              <a:t>rII </a:t>
            </a:r>
            <a:r>
              <a:rPr sz="2100" dirty="0"/>
              <a:t>venivano piastrati ad </a:t>
            </a:r>
            <a:r>
              <a:rPr sz="2100" b="1" dirty="0">
                <a:solidFill>
                  <a:schemeClr val="tx1"/>
                </a:solidFill>
              </a:rPr>
              <a:t>alta molteplicità di </a:t>
            </a:r>
            <a:r>
              <a:rPr sz="2100" b="1" dirty="0" smtClean="0">
                <a:solidFill>
                  <a:schemeClr val="tx1"/>
                </a:solidFill>
              </a:rPr>
              <a:t>infezione</a:t>
            </a:r>
            <a:r>
              <a:rPr lang="it-IT" sz="2100" b="1" dirty="0" smtClean="0">
                <a:solidFill>
                  <a:schemeClr val="tx1"/>
                </a:solidFill>
              </a:rPr>
              <a:t>,</a:t>
            </a:r>
            <a:r>
              <a:rPr sz="2100" b="1" dirty="0" smtClean="0">
                <a:solidFill>
                  <a:schemeClr val="tx1"/>
                </a:solidFill>
              </a:rPr>
              <a:t> </a:t>
            </a:r>
            <a:r>
              <a:rPr lang="it-IT" sz="2100" dirty="0" smtClean="0"/>
              <a:t>ovvero </a:t>
            </a:r>
            <a:r>
              <a:rPr sz="2100" dirty="0" smtClean="0"/>
              <a:t>a </a:t>
            </a:r>
            <a:r>
              <a:rPr sz="2100" dirty="0"/>
              <a:t>una concentrazione </a:t>
            </a:r>
            <a:r>
              <a:rPr sz="2100" dirty="0" smtClean="0"/>
              <a:t>tale </a:t>
            </a:r>
            <a:r>
              <a:rPr sz="2100" dirty="0"/>
              <a:t>che i batteri fossero </a:t>
            </a:r>
            <a:r>
              <a:rPr sz="2100" b="1" dirty="0"/>
              <a:t>infettati da entrambi i mutanti </a:t>
            </a:r>
            <a:r>
              <a:rPr sz="2100" dirty="0"/>
              <a:t>e si verificava la </a:t>
            </a:r>
            <a:r>
              <a:rPr sz="2100" b="1" dirty="0"/>
              <a:t>presenza di placche di lisi</a:t>
            </a:r>
            <a:r>
              <a:rPr sz="2100" dirty="0"/>
              <a:t>.</a:t>
            </a:r>
          </a:p>
        </p:txBody>
      </p:sp>
      <p:sp>
        <p:nvSpPr>
          <p:cNvPr id="99" name="Shape 99"/>
          <p:cNvSpPr/>
          <p:nvPr/>
        </p:nvSpPr>
        <p:spPr>
          <a:xfrm>
            <a:off x="-1" y="0"/>
            <a:ext cx="9144002" cy="584776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Test di complementazione tra mutazioni  </a:t>
            </a:r>
            <a:r>
              <a:rPr i="1" dirty="0" smtClean="0"/>
              <a:t>rII</a:t>
            </a:r>
            <a:endParaRPr i="1" dirty="0"/>
          </a:p>
        </p:txBody>
      </p:sp>
      <p:pic>
        <p:nvPicPr>
          <p:cNvPr id="100" name="Schermata 2014-11-25 alle 19.png" descr="Schermata 2014-11-25 alle 19.17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9287" y="4090682"/>
            <a:ext cx="5256213" cy="180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Schermata 2015-12-08 alle 20.png" descr="Schermata 2015-12-08 alle 20.46.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6862" y="4639957"/>
            <a:ext cx="577851" cy="506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496871" y="892818"/>
            <a:ext cx="760899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3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Se avviene la lisi delle cellule </a:t>
            </a:r>
            <a:r>
              <a:rPr sz="2000" i="1" dirty="0"/>
              <a:t>K(</a:t>
            </a:r>
            <a:r>
              <a:rPr sz="2000" dirty="0"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sz="2000" i="1" dirty="0"/>
              <a:t>) </a:t>
            </a:r>
            <a:r>
              <a:rPr sz="2000" dirty="0"/>
              <a:t>vuol dire che</a:t>
            </a:r>
            <a:r>
              <a:rPr sz="2000" i="1" dirty="0"/>
              <a:t> </a:t>
            </a:r>
            <a:r>
              <a:rPr sz="2000" dirty="0"/>
              <a:t>le due mutazioni </a:t>
            </a:r>
            <a:r>
              <a:rPr lang="it-IT" sz="2000" dirty="0" smtClean="0"/>
              <a:t>     </a:t>
            </a:r>
            <a:r>
              <a:rPr sz="2000" dirty="0" smtClean="0"/>
              <a:t>saggiate </a:t>
            </a:r>
            <a:r>
              <a:rPr sz="2000" b="1" dirty="0"/>
              <a:t>complementano</a:t>
            </a:r>
            <a:r>
              <a:rPr sz="2000" dirty="0"/>
              <a:t> e </a:t>
            </a:r>
            <a:r>
              <a:rPr sz="2000" dirty="0" smtClean="0"/>
              <a:t>sono </a:t>
            </a:r>
            <a:r>
              <a:rPr sz="2000" dirty="0"/>
              <a:t>a carico di </a:t>
            </a:r>
            <a:r>
              <a:rPr sz="2000" b="1" dirty="0"/>
              <a:t>due geni diversi</a:t>
            </a:r>
          </a:p>
        </p:txBody>
      </p:sp>
      <p:sp>
        <p:nvSpPr>
          <p:cNvPr id="104" name="Shape 104"/>
          <p:cNvSpPr/>
          <p:nvPr/>
        </p:nvSpPr>
        <p:spPr>
          <a:xfrm>
            <a:off x="-1" y="-14288"/>
            <a:ext cx="9144002" cy="517114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Infezioni miste di mutanti </a:t>
            </a:r>
            <a:r>
              <a:rPr i="1"/>
              <a:t>rII </a:t>
            </a:r>
            <a:r>
              <a:t>in </a:t>
            </a:r>
            <a:r>
              <a:rPr i="1"/>
              <a:t>E. coli K(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i="1"/>
              <a:t>)</a:t>
            </a:r>
          </a:p>
        </p:txBody>
      </p:sp>
      <p:pic>
        <p:nvPicPr>
          <p:cNvPr id="105" name="Schermata 2015-12-08 alle 20.png" descr="Schermata 2015-12-08 alle 20.39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7161" y="2260600"/>
            <a:ext cx="4913539" cy="3573108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3935486" y="4509330"/>
            <a:ext cx="39100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lisi 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641122" y="963612"/>
            <a:ext cx="761018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900" dirty="0"/>
              <a:t>Viceversa, se non si osserva lisi delle cellule </a:t>
            </a:r>
            <a:r>
              <a:rPr sz="1900" i="1" dirty="0"/>
              <a:t>K(</a:t>
            </a:r>
            <a:r>
              <a:rPr sz="1900" dirty="0"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sz="1900" i="1" dirty="0"/>
              <a:t>) </a:t>
            </a:r>
            <a:r>
              <a:rPr sz="1900" dirty="0"/>
              <a:t>le mutazioni </a:t>
            </a:r>
            <a:r>
              <a:rPr sz="1900" b="1" dirty="0"/>
              <a:t>non complementano</a:t>
            </a:r>
            <a:r>
              <a:rPr sz="1900" dirty="0"/>
              <a:t> e </a:t>
            </a:r>
            <a:r>
              <a:rPr sz="1900" dirty="0" smtClean="0"/>
              <a:t>sono </a:t>
            </a:r>
            <a:r>
              <a:rPr sz="1900" dirty="0"/>
              <a:t>a carico dello stesso </a:t>
            </a:r>
            <a:r>
              <a:rPr sz="1900" dirty="0" smtClean="0"/>
              <a:t>gene</a:t>
            </a:r>
            <a:r>
              <a:rPr lang="it-IT" sz="1900" dirty="0"/>
              <a:t> </a:t>
            </a:r>
            <a:r>
              <a:rPr lang="it-IT" sz="1900" dirty="0" smtClean="0"/>
              <a:t>(</a:t>
            </a:r>
            <a:r>
              <a:rPr sz="1900" dirty="0" smtClean="0"/>
              <a:t>sono </a:t>
            </a:r>
            <a:r>
              <a:rPr sz="1900" b="1" dirty="0" smtClean="0"/>
              <a:t>alleliche</a:t>
            </a:r>
            <a:r>
              <a:rPr lang="it-IT" sz="1900" b="1" dirty="0" smtClean="0"/>
              <a:t>)</a:t>
            </a:r>
            <a:endParaRPr sz="1900" b="1" dirty="0"/>
          </a:p>
        </p:txBody>
      </p:sp>
      <p:pic>
        <p:nvPicPr>
          <p:cNvPr id="109" name="Schermata 2015-12-08 alle 20.png" descr="Schermata 2015-12-08 alle 20.39.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0184" y="2139550"/>
            <a:ext cx="4711556" cy="358815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3631797" y="4539904"/>
            <a:ext cx="71353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no lisi </a:t>
            </a:r>
          </a:p>
        </p:txBody>
      </p:sp>
      <p:sp>
        <p:nvSpPr>
          <p:cNvPr id="111" name="Shape 111"/>
          <p:cNvSpPr/>
          <p:nvPr/>
        </p:nvSpPr>
        <p:spPr>
          <a:xfrm>
            <a:off x="-1" y="0"/>
            <a:ext cx="9144002" cy="517114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Infezioni miste di mutanti </a:t>
            </a:r>
            <a:r>
              <a:rPr i="1"/>
              <a:t>rII </a:t>
            </a:r>
            <a:r>
              <a:t>in </a:t>
            </a:r>
            <a:r>
              <a:rPr i="1"/>
              <a:t>E. coli K(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i="1"/>
              <a:t>)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1423.jpeg" descr="1423"/>
          <p:cNvPicPr>
            <a:picLocks noChangeAspect="1"/>
          </p:cNvPicPr>
          <p:nvPr/>
        </p:nvPicPr>
        <p:blipFill>
          <a:blip r:embed="rId2">
            <a:extLst/>
          </a:blip>
          <a:srcRect l="3390" t="16914" r="4237" b="38462"/>
          <a:stretch>
            <a:fillRect/>
          </a:stretch>
        </p:blipFill>
        <p:spPr>
          <a:xfrm>
            <a:off x="178147" y="2415705"/>
            <a:ext cx="8853698" cy="315038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-1" y="0"/>
            <a:ext cx="9144002" cy="517114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Infezioni miste di mutanti </a:t>
            </a:r>
            <a:r>
              <a:rPr i="1"/>
              <a:t>rII </a:t>
            </a:r>
            <a:r>
              <a:t>in </a:t>
            </a:r>
            <a:r>
              <a:rPr i="1"/>
              <a:t>E. coli K(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i="1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023" y="928979"/>
            <a:ext cx="3087947" cy="120032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800" b="1" dirty="0" err="1" smtClean="0">
                <a:latin typeface="Arial"/>
                <a:cs typeface="Arial"/>
              </a:rPr>
              <a:t>Lisi</a:t>
            </a:r>
            <a:r>
              <a:rPr lang="en-US" sz="1800" b="1" dirty="0" smtClean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delle</a:t>
            </a:r>
            <a:r>
              <a:rPr lang="en-US" sz="1800" b="1" dirty="0">
                <a:latin typeface="Arial"/>
                <a:cs typeface="Arial"/>
              </a:rPr>
              <a:t> cellule </a:t>
            </a:r>
            <a:r>
              <a:rPr lang="en-US" sz="1800" b="1" i="1" dirty="0">
                <a:latin typeface="Arial"/>
                <a:cs typeface="Arial"/>
              </a:rPr>
              <a:t>K(</a:t>
            </a:r>
            <a:r>
              <a:rPr lang="en-US" sz="1800" b="1" dirty="0" err="1">
                <a:latin typeface="Arial"/>
                <a:ea typeface="Symbol"/>
                <a:cs typeface="Arial"/>
                <a:sym typeface="Symbol"/>
              </a:rPr>
              <a:t>λ</a:t>
            </a:r>
            <a:r>
              <a:rPr lang="en-US" sz="1800" i="1" dirty="0" smtClean="0">
                <a:latin typeface="Arial"/>
                <a:cs typeface="Arial"/>
              </a:rPr>
              <a:t>): </a:t>
            </a:r>
          </a:p>
          <a:p>
            <a:r>
              <a:rPr lang="en-US" sz="1800" dirty="0" smtClean="0">
                <a:latin typeface="Arial"/>
                <a:cs typeface="Arial"/>
              </a:rPr>
              <a:t>le </a:t>
            </a:r>
            <a:r>
              <a:rPr lang="en-US" sz="1800" dirty="0">
                <a:latin typeface="Arial"/>
                <a:cs typeface="Arial"/>
              </a:rPr>
              <a:t>due </a:t>
            </a:r>
            <a:r>
              <a:rPr lang="en-US" sz="1800" dirty="0" err="1">
                <a:latin typeface="Arial"/>
                <a:cs typeface="Arial"/>
              </a:rPr>
              <a:t>mutazioni</a:t>
            </a:r>
            <a:r>
              <a:rPr lang="en-US" sz="1800" dirty="0">
                <a:latin typeface="Arial"/>
                <a:cs typeface="Arial"/>
              </a:rPr>
              <a:t>  </a:t>
            </a:r>
            <a:r>
              <a:rPr lang="en-US" sz="1800" dirty="0" err="1" smtClean="0">
                <a:latin typeface="Arial"/>
                <a:cs typeface="Arial"/>
              </a:rPr>
              <a:t>saggiate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complementano</a:t>
            </a:r>
            <a:r>
              <a:rPr lang="en-US" sz="1800" dirty="0">
                <a:latin typeface="Arial"/>
                <a:cs typeface="Arial"/>
              </a:rPr>
              <a:t> e </a:t>
            </a:r>
            <a:r>
              <a:rPr lang="en-US" sz="1800" dirty="0" err="1">
                <a:latin typeface="Arial"/>
                <a:cs typeface="Arial"/>
              </a:rPr>
              <a:t>sono</a:t>
            </a:r>
            <a:r>
              <a:rPr lang="en-US" sz="1800" dirty="0">
                <a:latin typeface="Arial"/>
                <a:cs typeface="Arial"/>
              </a:rPr>
              <a:t> a </a:t>
            </a:r>
            <a:r>
              <a:rPr lang="en-US" sz="1800" dirty="0" err="1">
                <a:latin typeface="Arial"/>
                <a:cs typeface="Arial"/>
              </a:rPr>
              <a:t>carico</a:t>
            </a:r>
            <a:r>
              <a:rPr lang="en-US" sz="1800" dirty="0">
                <a:latin typeface="Arial"/>
                <a:cs typeface="Arial"/>
              </a:rPr>
              <a:t> di </a:t>
            </a:r>
            <a:r>
              <a:rPr lang="en-US" sz="1800" b="1" dirty="0">
                <a:latin typeface="Arial"/>
                <a:cs typeface="Arial"/>
              </a:rPr>
              <a:t>due </a:t>
            </a:r>
            <a:r>
              <a:rPr lang="en-US" sz="1800" b="1" dirty="0" err="1">
                <a:latin typeface="Arial"/>
                <a:cs typeface="Arial"/>
              </a:rPr>
              <a:t>geni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 smtClean="0">
                <a:latin typeface="Arial"/>
                <a:cs typeface="Arial"/>
              </a:rPr>
              <a:t>diversi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2434" y="928979"/>
            <a:ext cx="3713699" cy="1200327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800" b="1" dirty="0" err="1" smtClean="0">
                <a:latin typeface="Arial"/>
                <a:cs typeface="Arial"/>
              </a:rPr>
              <a:t>Assenza</a:t>
            </a:r>
            <a:r>
              <a:rPr lang="en-US" sz="1800" b="1" dirty="0" smtClean="0">
                <a:latin typeface="Arial"/>
                <a:cs typeface="Arial"/>
              </a:rPr>
              <a:t> di </a:t>
            </a:r>
            <a:r>
              <a:rPr lang="en-US" sz="1800" b="1" dirty="0" err="1" smtClean="0">
                <a:latin typeface="Arial"/>
                <a:cs typeface="Arial"/>
              </a:rPr>
              <a:t>lisi</a:t>
            </a:r>
            <a:r>
              <a:rPr lang="en-US" sz="1800" b="1" dirty="0" smtClean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delle</a:t>
            </a:r>
            <a:r>
              <a:rPr lang="en-US" sz="1800" b="1" dirty="0">
                <a:latin typeface="Arial"/>
                <a:cs typeface="Arial"/>
              </a:rPr>
              <a:t> cellule </a:t>
            </a:r>
            <a:r>
              <a:rPr lang="en-US" sz="1800" b="1" i="1" dirty="0">
                <a:latin typeface="Arial"/>
                <a:cs typeface="Arial"/>
              </a:rPr>
              <a:t>K(</a:t>
            </a:r>
            <a:r>
              <a:rPr lang="en-US" sz="1800" b="1" dirty="0" err="1">
                <a:latin typeface="Arial"/>
                <a:ea typeface="Symbol"/>
                <a:cs typeface="Arial"/>
                <a:sym typeface="Symbol"/>
              </a:rPr>
              <a:t>λ</a:t>
            </a:r>
            <a:r>
              <a:rPr lang="en-US" sz="1800" b="1" i="1" dirty="0" smtClean="0">
                <a:latin typeface="Arial"/>
                <a:cs typeface="Arial"/>
              </a:rPr>
              <a:t>)</a:t>
            </a:r>
            <a:r>
              <a:rPr lang="en-US" sz="1800" i="1" dirty="0" smtClean="0">
                <a:latin typeface="Arial"/>
                <a:cs typeface="Arial"/>
              </a:rPr>
              <a:t>:</a:t>
            </a:r>
          </a:p>
          <a:p>
            <a:r>
              <a:rPr lang="en-US" sz="1800" dirty="0" smtClean="0">
                <a:latin typeface="Arial"/>
                <a:cs typeface="Arial"/>
              </a:rPr>
              <a:t>le due </a:t>
            </a:r>
            <a:r>
              <a:rPr lang="en-US" sz="1800" dirty="0" err="1" smtClean="0">
                <a:latin typeface="Arial"/>
                <a:cs typeface="Arial"/>
              </a:rPr>
              <a:t>mutazioni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saggiate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non </a:t>
            </a:r>
            <a:r>
              <a:rPr lang="en-US" sz="1800" b="1" dirty="0" err="1">
                <a:latin typeface="Arial"/>
                <a:cs typeface="Arial"/>
              </a:rPr>
              <a:t>complementano</a:t>
            </a:r>
            <a:r>
              <a:rPr lang="en-US" sz="1800" dirty="0">
                <a:latin typeface="Arial"/>
                <a:cs typeface="Arial"/>
              </a:rPr>
              <a:t> e </a:t>
            </a:r>
            <a:r>
              <a:rPr lang="en-US" sz="1800" dirty="0" err="1">
                <a:latin typeface="Arial"/>
                <a:cs typeface="Arial"/>
              </a:rPr>
              <a:t>sono</a:t>
            </a:r>
            <a:r>
              <a:rPr lang="en-US" sz="1800" dirty="0">
                <a:latin typeface="Arial"/>
                <a:cs typeface="Arial"/>
              </a:rPr>
              <a:t> a </a:t>
            </a:r>
            <a:r>
              <a:rPr lang="en-US" sz="1800" dirty="0" err="1">
                <a:latin typeface="Arial"/>
                <a:cs typeface="Arial"/>
              </a:rPr>
              <a:t>carico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dello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stesso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gene (</a:t>
            </a:r>
            <a:r>
              <a:rPr lang="en-US" sz="1800" dirty="0" err="1" smtClean="0">
                <a:latin typeface="Arial"/>
                <a:cs typeface="Arial"/>
              </a:rPr>
              <a:t>sono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b="1" dirty="0" err="1" smtClean="0">
                <a:latin typeface="Arial"/>
                <a:cs typeface="Arial"/>
              </a:rPr>
              <a:t>alleliche</a:t>
            </a:r>
            <a:r>
              <a:rPr lang="en-US" sz="1800" b="1" dirty="0" smtClean="0">
                <a:latin typeface="Arial"/>
                <a:cs typeface="Arial"/>
              </a:rPr>
              <a:t>)</a:t>
            </a:r>
            <a:endParaRPr lang="en-US" sz="1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4"/>
          <p:cNvSpPr/>
          <p:nvPr/>
        </p:nvSpPr>
        <p:spPr>
          <a:xfrm>
            <a:off x="176405" y="794758"/>
            <a:ext cx="881351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100"/>
              </a:spcBef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Dai dati di complementazione Benzer dedusse che </a:t>
            </a:r>
            <a:r>
              <a:rPr b="1" dirty="0"/>
              <a:t>le mutazioni </a:t>
            </a:r>
            <a:r>
              <a:rPr b="1" i="1" dirty="0"/>
              <a:t>rII </a:t>
            </a:r>
            <a:r>
              <a:rPr b="1" dirty="0"/>
              <a:t>mappavano </a:t>
            </a:r>
            <a:r>
              <a:rPr lang="it-IT" b="1" dirty="0" smtClean="0"/>
              <a:t>   </a:t>
            </a:r>
            <a:r>
              <a:rPr b="1" dirty="0" smtClean="0"/>
              <a:t>in </a:t>
            </a:r>
            <a:r>
              <a:rPr b="1" dirty="0"/>
              <a:t>due diverse unità di </a:t>
            </a:r>
            <a:r>
              <a:rPr b="1" dirty="0" smtClean="0"/>
              <a:t>funzione</a:t>
            </a:r>
            <a:r>
              <a:rPr lang="it-IT" b="1" dirty="0" smtClean="0"/>
              <a:t>: </a:t>
            </a:r>
            <a:r>
              <a:rPr dirty="0" smtClean="0"/>
              <a:t>il  </a:t>
            </a:r>
            <a:r>
              <a:rPr dirty="0"/>
              <a:t>gene o </a:t>
            </a:r>
            <a:r>
              <a:rPr b="1" dirty="0"/>
              <a:t>cistrone A</a:t>
            </a:r>
            <a:r>
              <a:rPr dirty="0"/>
              <a:t> ed il gene </a:t>
            </a:r>
            <a:r>
              <a:rPr b="1" dirty="0"/>
              <a:t>cistrone B</a:t>
            </a:r>
          </a:p>
        </p:txBody>
      </p:sp>
      <p:pic>
        <p:nvPicPr>
          <p:cNvPr id="3" name="Schermata 2016-12-11 alle 22.png" descr="Schermata 2016-12-11 alle 22.53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7746" y="1767993"/>
            <a:ext cx="5060554" cy="15438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121"/>
          <p:cNvGrpSpPr/>
          <p:nvPr/>
        </p:nvGrpSpPr>
        <p:grpSpPr>
          <a:xfrm>
            <a:off x="1657746" y="3660988"/>
            <a:ext cx="5829319" cy="962029"/>
            <a:chOff x="0" y="0"/>
            <a:chExt cx="5829299" cy="962024"/>
          </a:xfrm>
        </p:grpSpPr>
        <p:pic>
          <p:nvPicPr>
            <p:cNvPr id="5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5220"/>
              <a:ext cx="5259980" cy="8868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Shape 119"/>
            <p:cNvSpPr/>
            <p:nvPr/>
          </p:nvSpPr>
          <p:spPr>
            <a:xfrm>
              <a:off x="830018" y="77199"/>
              <a:ext cx="3461927" cy="271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" name="Shape 120"/>
            <p:cNvSpPr/>
            <p:nvPr/>
          </p:nvSpPr>
          <p:spPr>
            <a:xfrm>
              <a:off x="736090" y="-1"/>
              <a:ext cx="5093210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  cistrone A     cistrone B</a:t>
              </a:r>
            </a:p>
          </p:txBody>
        </p:sp>
      </p:grpSp>
      <p:sp>
        <p:nvSpPr>
          <p:cNvPr id="8" name="Shape 122"/>
          <p:cNvSpPr/>
          <p:nvPr/>
        </p:nvSpPr>
        <p:spPr>
          <a:xfrm>
            <a:off x="435127" y="4865022"/>
            <a:ext cx="7943851" cy="1691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1000"/>
              </a:spcBef>
              <a:buSzPct val="1000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 mutanti del cistrone A non complementano tra loro, ma complementano con tutti i mutanti del cistrone B</a:t>
            </a:r>
          </a:p>
          <a:p>
            <a:pPr marL="342900" indent="-342900" defTabSz="457200">
              <a:spcBef>
                <a:spcPts val="1000"/>
              </a:spcBef>
              <a:buSzPct val="1000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 mutanti del cistrone B non complementano tra loro ma complementano con tutti i mutanti del cistrone A</a:t>
            </a:r>
          </a:p>
          <a:p>
            <a:pPr marL="342900" indent="-342900" defTabSz="457200">
              <a:spcBef>
                <a:spcPts val="1000"/>
              </a:spcBef>
              <a:buSzPct val="1000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Il numero dei mutanti assegnati a ciascun cistrone è simile (circa 1500)</a:t>
            </a:r>
          </a:p>
        </p:txBody>
      </p:sp>
      <p:sp>
        <p:nvSpPr>
          <p:cNvPr id="9" name="Shape 111"/>
          <p:cNvSpPr/>
          <p:nvPr/>
        </p:nvSpPr>
        <p:spPr>
          <a:xfrm>
            <a:off x="-1" y="0"/>
            <a:ext cx="9144002" cy="523220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i="1" dirty="0" err="1" smtClean="0"/>
              <a:t>rIIA</a:t>
            </a:r>
            <a:r>
              <a:rPr lang="it-IT" dirty="0" smtClean="0"/>
              <a:t> e </a:t>
            </a:r>
            <a:r>
              <a:rPr lang="it-IT" i="1" dirty="0" err="1" smtClean="0"/>
              <a:t>rIIB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416871884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127000" y="330199"/>
            <a:ext cx="380365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457200">
              <a:spcBef>
                <a:spcPts val="1900"/>
              </a:spcBef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26" name="Shape 26"/>
          <p:cNvSpPr/>
          <p:nvPr/>
        </p:nvSpPr>
        <p:spPr>
          <a:xfrm>
            <a:off x="1841500" y="1602720"/>
            <a:ext cx="47498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600"/>
              </a:spcBef>
              <a:defRPr sz="2800" i="1">
                <a:latin typeface="Arial"/>
                <a:ea typeface="Arial"/>
                <a:cs typeface="Arial"/>
                <a:sym typeface="Arial"/>
              </a:defRPr>
            </a:pPr>
            <a:r>
              <a:rPr lang="it-IT" sz="2000" dirty="0" smtClean="0"/>
              <a:t>	</a:t>
            </a:r>
            <a:r>
              <a:rPr dirty="0" smtClean="0"/>
              <a:t>S</a:t>
            </a:r>
            <a:r>
              <a:rPr dirty="0"/>
              <a:t>/+</a:t>
            </a:r>
            <a:r>
              <a:rPr sz="2000" dirty="0"/>
              <a:t>  &gt;  </a:t>
            </a:r>
            <a:r>
              <a:rPr dirty="0"/>
              <a:t>ast/ast </a:t>
            </a:r>
            <a:r>
              <a:rPr sz="2000" dirty="0"/>
              <a:t> &gt;  </a:t>
            </a:r>
            <a:r>
              <a:rPr dirty="0"/>
              <a:t>S/ast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250950" y="2486455"/>
            <a:ext cx="6781800" cy="838202"/>
            <a:chOff x="0" y="0"/>
            <a:chExt cx="6781800" cy="838200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6781800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1000"/>
                </a:spcBef>
                <a:defRPr sz="1800" i="1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al </a:t>
              </a:r>
              <a:r>
                <a:rPr dirty="0">
                  <a:solidFill>
                    <a:srgbClr val="FF0000"/>
                  </a:solidFill>
                </a:rPr>
                <a:t>S</a:t>
              </a:r>
              <a:r>
                <a:rPr dirty="0"/>
                <a:t> dp / + </a:t>
              </a:r>
              <a:r>
                <a:rPr dirty="0">
                  <a:solidFill>
                    <a:srgbClr val="FF0000"/>
                  </a:solidFill>
                </a:rPr>
                <a:t>ast</a:t>
              </a:r>
              <a:r>
                <a:rPr dirty="0"/>
                <a:t> +     </a:t>
              </a:r>
              <a:r>
                <a:rPr sz="2800" dirty="0"/>
                <a:t>x </a:t>
              </a:r>
              <a:r>
                <a:rPr dirty="0"/>
                <a:t>     al ast dp / al ast dp </a:t>
              </a:r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2119312" y="457199"/>
              <a:ext cx="609601" cy="38100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" name="Shape 30"/>
          <p:cNvSpPr/>
          <p:nvPr/>
        </p:nvSpPr>
        <p:spPr>
          <a:xfrm>
            <a:off x="779462" y="3521506"/>
            <a:ext cx="7881938" cy="77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57000 individui di cui </a:t>
            </a:r>
            <a:r>
              <a:rPr b="1" dirty="0"/>
              <a:t>16 con occhi normali </a:t>
            </a:r>
            <a:r>
              <a:rPr dirty="0"/>
              <a:t>con genotipo </a:t>
            </a:r>
            <a:r>
              <a:rPr lang="it-IT" dirty="0" smtClean="0"/>
              <a:t> </a:t>
            </a:r>
            <a:r>
              <a:rPr i="1" dirty="0" smtClean="0"/>
              <a:t>+ </a:t>
            </a:r>
            <a:r>
              <a:rPr i="1" dirty="0"/>
              <a:t>+ </a:t>
            </a:r>
            <a:r>
              <a:rPr i="1" dirty="0" smtClean="0"/>
              <a:t>+</a:t>
            </a:r>
            <a:r>
              <a:rPr lang="en-US" dirty="0"/>
              <a:t>/ al ast </a:t>
            </a:r>
            <a:r>
              <a:rPr lang="en-US" dirty="0" smtClean="0"/>
              <a:t>dp</a:t>
            </a:r>
            <a:endParaRPr lang="en-US" sz="1800" dirty="0" smtClean="0">
              <a:solidFill>
                <a:schemeClr val="tx1"/>
              </a:solidFill>
            </a:endParaRPr>
          </a:p>
          <a:p>
            <a:pPr defTabSz="457200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 </a:t>
            </a:r>
            <a:endParaRPr i="1" dirty="0"/>
          </a:p>
        </p:txBody>
      </p:sp>
      <p:grpSp>
        <p:nvGrpSpPr>
          <p:cNvPr id="35" name="Group 35"/>
          <p:cNvGrpSpPr/>
          <p:nvPr/>
        </p:nvGrpSpPr>
        <p:grpSpPr>
          <a:xfrm>
            <a:off x="2019300" y="4587167"/>
            <a:ext cx="3124200" cy="1036463"/>
            <a:chOff x="0" y="0"/>
            <a:chExt cx="3124200" cy="1036461"/>
          </a:xfrm>
        </p:grpSpPr>
        <p:sp>
          <p:nvSpPr>
            <p:cNvPr id="31" name="Shape 31"/>
            <p:cNvSpPr/>
            <p:nvPr/>
          </p:nvSpPr>
          <p:spPr>
            <a:xfrm>
              <a:off x="152400" y="381000"/>
              <a:ext cx="213360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7000" y="762000"/>
              <a:ext cx="213360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0"/>
              <a:ext cx="31242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1000"/>
                </a:spcBef>
                <a:defRPr sz="1800" i="1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al       </a:t>
              </a:r>
              <a:r>
                <a:rPr dirty="0">
                  <a:solidFill>
                    <a:srgbClr val="FF0000"/>
                  </a:solidFill>
                </a:rPr>
                <a:t>S </a:t>
              </a:r>
              <a:r>
                <a:rPr dirty="0"/>
                <a:t>        dp</a:t>
              </a:r>
            </a:p>
          </p:txBody>
        </p:sp>
        <p:sp>
          <p:nvSpPr>
            <p:cNvPr id="34" name="Shape 34"/>
            <p:cNvSpPr/>
            <p:nvPr/>
          </p:nvSpPr>
          <p:spPr>
            <a:xfrm>
              <a:off x="12700" y="685800"/>
              <a:ext cx="30480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1000"/>
                </a:spcBef>
                <a:defRPr sz="1800" i="1">
                  <a:latin typeface="Arial"/>
                  <a:ea typeface="Arial"/>
                  <a:cs typeface="Arial"/>
                  <a:sym typeface="Arial"/>
                </a:defRPr>
              </a:pPr>
              <a:r>
                <a:t>+       </a:t>
              </a:r>
              <a:r>
                <a:rPr>
                  <a:solidFill>
                    <a:srgbClr val="FF0000"/>
                  </a:solidFill>
                </a:rPr>
                <a:t>ast</a:t>
              </a:r>
              <a:r>
                <a:t>       +</a:t>
              </a:r>
            </a:p>
          </p:txBody>
        </p:sp>
      </p:grpSp>
      <p:sp>
        <p:nvSpPr>
          <p:cNvPr id="36" name="Shape 36"/>
          <p:cNvSpPr/>
          <p:nvPr/>
        </p:nvSpPr>
        <p:spPr>
          <a:xfrm>
            <a:off x="5003800" y="4587167"/>
            <a:ext cx="914400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3600"/>
              </a:spcBef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777"/>
            <a:ext cx="9144000" cy="523218"/>
          </a:xfrm>
          <a:prstGeom prst="rect">
            <a:avLst/>
          </a:prstGeom>
          <a:solidFill>
            <a:srgbClr val="0000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Il locus </a:t>
            </a:r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Star/</a:t>
            </a:r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asteroid: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Edward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B.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Lewis (1951)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4550" y="980129"/>
            <a:ext cx="7816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062" y="911940"/>
            <a:ext cx="85423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Mappa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sul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cromosoma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2 di Drosophila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e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controlla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il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differenziamento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dell’occhio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Comic Sans MS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2" animBg="1" advAuto="0"/>
      <p:bldP spid="29" grpId="3" animBg="1" advAuto="0"/>
      <p:bldP spid="30" grpId="4" animBg="1" advAuto="0"/>
      <p:bldP spid="35" grpId="5" animBg="1" advAuto="0"/>
      <p:bldP spid="36" grpId="6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272713" y="184074"/>
            <a:ext cx="851676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200">
              <a:spcBef>
                <a:spcPts val="15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it-IT" sz="2300" dirty="0" smtClean="0"/>
              <a:t>         </a:t>
            </a:r>
            <a:r>
              <a:rPr sz="2300" dirty="0" smtClean="0"/>
              <a:t>Il  </a:t>
            </a:r>
            <a:r>
              <a:rPr sz="2300" b="1" dirty="0"/>
              <a:t>cistrone</a:t>
            </a:r>
            <a:r>
              <a:rPr sz="2300" dirty="0"/>
              <a:t> prende il nome dal test di complementazione </a:t>
            </a:r>
            <a:r>
              <a:rPr lang="it-IT" sz="2300" dirty="0" smtClean="0"/>
              <a:t>               </a:t>
            </a:r>
            <a:r>
              <a:rPr sz="2300" dirty="0" smtClean="0"/>
              <a:t>che </a:t>
            </a:r>
            <a:r>
              <a:rPr sz="2300" dirty="0"/>
              <a:t>venne detto anche </a:t>
            </a:r>
            <a:r>
              <a:rPr sz="2300" b="1" dirty="0"/>
              <a:t>test</a:t>
            </a:r>
            <a:r>
              <a:rPr sz="2300" dirty="0"/>
              <a:t> </a:t>
            </a:r>
            <a:r>
              <a:rPr sz="2300" b="1" i="1" dirty="0"/>
              <a:t>cis-trans</a:t>
            </a:r>
          </a:p>
        </p:txBody>
      </p:sp>
      <p:grpSp>
        <p:nvGrpSpPr>
          <p:cNvPr id="136" name="Group 136"/>
          <p:cNvGrpSpPr/>
          <p:nvPr/>
        </p:nvGrpSpPr>
        <p:grpSpPr>
          <a:xfrm>
            <a:off x="1499919" y="1093286"/>
            <a:ext cx="3048000" cy="1722262"/>
            <a:chOff x="0" y="0"/>
            <a:chExt cx="3048000" cy="1722261"/>
          </a:xfrm>
        </p:grpSpPr>
        <p:sp>
          <p:nvSpPr>
            <p:cNvPr id="126" name="Shape 126"/>
            <p:cNvSpPr/>
            <p:nvPr/>
          </p:nvSpPr>
          <p:spPr>
            <a:xfrm>
              <a:off x="152400" y="533400"/>
              <a:ext cx="2514600" cy="22860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52400" y="914400"/>
              <a:ext cx="2514600" cy="22860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447800" y="533400"/>
              <a:ext cx="0" cy="2286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47800" y="914400"/>
              <a:ext cx="0" cy="2286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457200" y="441325"/>
              <a:ext cx="6858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200"/>
                </a:spcBef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m1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1752600" y="838200"/>
              <a:ext cx="6858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200"/>
                </a:spcBef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m2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533400" y="838200"/>
              <a:ext cx="4572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1752600" y="381000"/>
              <a:ext cx="5334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1371600"/>
              <a:ext cx="30480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complementazione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914400" y="0"/>
              <a:ext cx="13716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trans</a:t>
              </a:r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1347519" y="3156093"/>
            <a:ext cx="3048000" cy="1887362"/>
            <a:chOff x="0" y="0"/>
            <a:chExt cx="3048000" cy="1887361"/>
          </a:xfrm>
        </p:grpSpPr>
        <p:sp>
          <p:nvSpPr>
            <p:cNvPr id="137" name="Shape 137"/>
            <p:cNvSpPr/>
            <p:nvPr/>
          </p:nvSpPr>
          <p:spPr>
            <a:xfrm>
              <a:off x="228600" y="492125"/>
              <a:ext cx="2514600" cy="22860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228600" y="873125"/>
              <a:ext cx="2514600" cy="22860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524000" y="492125"/>
              <a:ext cx="0" cy="2286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24000" y="873125"/>
              <a:ext cx="0" cy="2286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533400" y="400050"/>
              <a:ext cx="6858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200"/>
                </a:spcBef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m1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990600" y="796925"/>
              <a:ext cx="6858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200"/>
                </a:spcBef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m2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828800" y="796925"/>
              <a:ext cx="4572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1828800" y="339725"/>
              <a:ext cx="5334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1270000"/>
              <a:ext cx="3048000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assenza di complementazione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990600" y="0"/>
              <a:ext cx="61235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trans</a:t>
              </a: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4844781" y="1093286"/>
            <a:ext cx="2522538" cy="1763537"/>
            <a:chOff x="0" y="0"/>
            <a:chExt cx="2522537" cy="1763536"/>
          </a:xfrm>
        </p:grpSpPr>
        <p:sp>
          <p:nvSpPr>
            <p:cNvPr id="148" name="Shape 148"/>
            <p:cNvSpPr/>
            <p:nvPr/>
          </p:nvSpPr>
          <p:spPr>
            <a:xfrm>
              <a:off x="7937" y="533400"/>
              <a:ext cx="2514601" cy="22860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37" y="914400"/>
              <a:ext cx="2514601" cy="22860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303337" y="533400"/>
              <a:ext cx="1" cy="2286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303337" y="914400"/>
              <a:ext cx="1" cy="2286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312737" y="441325"/>
              <a:ext cx="685801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200"/>
                </a:spcBef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m1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1531937" y="441325"/>
              <a:ext cx="685801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200"/>
                </a:spcBef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m2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388937" y="838200"/>
              <a:ext cx="45720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1684337" y="838200"/>
              <a:ext cx="53340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0" y="1412875"/>
              <a:ext cx="202290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complementazione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846137" y="0"/>
              <a:ext cx="68580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cis</a:t>
              </a:r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4700319" y="3079893"/>
            <a:ext cx="2590800" cy="1722262"/>
            <a:chOff x="0" y="0"/>
            <a:chExt cx="2590799" cy="1722261"/>
          </a:xfrm>
        </p:grpSpPr>
        <p:sp>
          <p:nvSpPr>
            <p:cNvPr id="159" name="Shape 159"/>
            <p:cNvSpPr/>
            <p:nvPr/>
          </p:nvSpPr>
          <p:spPr>
            <a:xfrm>
              <a:off x="76200" y="568325"/>
              <a:ext cx="2514600" cy="22860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76200" y="949325"/>
              <a:ext cx="2514600" cy="228600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371600" y="568325"/>
              <a:ext cx="0" cy="2286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371600" y="949325"/>
              <a:ext cx="0" cy="2286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76200" y="476250"/>
              <a:ext cx="6858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200"/>
                </a:spcBef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m1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838200" y="476250"/>
              <a:ext cx="6858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200"/>
                </a:spcBef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m2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676400" y="873125"/>
              <a:ext cx="4572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1676400" y="415925"/>
              <a:ext cx="5334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533400" y="796925"/>
              <a:ext cx="4572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0" y="1371600"/>
              <a:ext cx="2022907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complementazione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1066800" y="0"/>
              <a:ext cx="38352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cis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492" y="5341943"/>
            <a:ext cx="8854463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spcBef>
                <a:spcPts val="1000"/>
              </a:spcBef>
              <a:buSzPct val="1000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/>
              <a:t>Un </a:t>
            </a:r>
            <a:r>
              <a:rPr lang="en-US" sz="1600" b="1" dirty="0"/>
              <a:t>gene o </a:t>
            </a:r>
            <a:r>
              <a:rPr lang="en-US" sz="1600" b="1" dirty="0" err="1"/>
              <a:t>cistrone</a:t>
            </a:r>
            <a:r>
              <a:rPr lang="en-US" sz="1600" b="1" dirty="0"/>
              <a:t> </a:t>
            </a:r>
            <a:r>
              <a:rPr lang="en-US" sz="1600" dirty="0" err="1"/>
              <a:t>è</a:t>
            </a:r>
            <a:r>
              <a:rPr lang="en-US" sz="1600" dirty="0"/>
              <a:t> la </a:t>
            </a:r>
            <a:r>
              <a:rPr lang="en-US" sz="1600" dirty="0" err="1"/>
              <a:t>regione</a:t>
            </a:r>
            <a:r>
              <a:rPr lang="en-US" sz="1600" dirty="0"/>
              <a:t> </a:t>
            </a:r>
            <a:r>
              <a:rPr lang="en-US" sz="1600" dirty="0" err="1"/>
              <a:t>genetica</a:t>
            </a:r>
            <a:r>
              <a:rPr lang="en-US" sz="1600" dirty="0"/>
              <a:t> </a:t>
            </a:r>
            <a:r>
              <a:rPr lang="en-US" sz="1600" dirty="0" err="1"/>
              <a:t>all’interno</a:t>
            </a:r>
            <a:r>
              <a:rPr lang="en-US" sz="1600" dirty="0"/>
              <a:t> </a:t>
            </a:r>
            <a:r>
              <a:rPr lang="en-US" sz="1600" dirty="0" err="1"/>
              <a:t>della</a:t>
            </a:r>
            <a:r>
              <a:rPr lang="en-US" sz="1600" dirty="0"/>
              <a:t> quale </a:t>
            </a:r>
            <a:r>
              <a:rPr lang="en-US" sz="1600" b="1" dirty="0"/>
              <a:t>non </a:t>
            </a:r>
            <a:r>
              <a:rPr lang="en-US" sz="1600" b="1" dirty="0" err="1"/>
              <a:t>si</a:t>
            </a:r>
            <a:r>
              <a:rPr lang="en-US" sz="1600" b="1" dirty="0"/>
              <a:t> </a:t>
            </a:r>
            <a:r>
              <a:rPr lang="en-US" sz="1600" b="1" dirty="0" err="1"/>
              <a:t>osserva</a:t>
            </a:r>
            <a:r>
              <a:rPr lang="en-US" sz="1600" b="1" dirty="0"/>
              <a:t> </a:t>
            </a:r>
            <a:r>
              <a:rPr lang="en-US" sz="1600" b="1" dirty="0" err="1"/>
              <a:t>complementazione</a:t>
            </a:r>
            <a:r>
              <a:rPr lang="en-US" sz="1600" b="1" dirty="0"/>
              <a:t> </a:t>
            </a:r>
            <a:r>
              <a:rPr lang="en-US" sz="1600" b="1" dirty="0" err="1"/>
              <a:t>tra</a:t>
            </a:r>
            <a:r>
              <a:rPr lang="en-US" sz="1600" b="1" dirty="0"/>
              <a:t> </a:t>
            </a:r>
            <a:r>
              <a:rPr lang="en-US" sz="1600" b="1" dirty="0" err="1"/>
              <a:t>mutazioni</a:t>
            </a:r>
            <a:r>
              <a:rPr lang="en-US" sz="1600" b="1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definita</a:t>
            </a:r>
            <a:r>
              <a:rPr lang="en-US" sz="1600" dirty="0" smtClean="0"/>
              <a:t> </a:t>
            </a:r>
            <a:r>
              <a:rPr lang="en-US" sz="1600" dirty="0"/>
              <a:t>da </a:t>
            </a:r>
            <a:r>
              <a:rPr lang="en-US" sz="1600" dirty="0" err="1"/>
              <a:t>mutazioni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smtClean="0"/>
              <a:t>non </a:t>
            </a:r>
            <a:r>
              <a:rPr lang="en-US" sz="1600" dirty="0" err="1" smtClean="0"/>
              <a:t>complementano</a:t>
            </a:r>
            <a:r>
              <a:rPr lang="en-US" sz="1600" dirty="0" smtClean="0"/>
              <a:t>)</a:t>
            </a:r>
          </a:p>
          <a:p>
            <a:pPr marL="457200" indent="-457200" defTabSz="457200">
              <a:spcBef>
                <a:spcPts val="1000"/>
              </a:spcBef>
              <a:buSzPct val="1000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 err="1" smtClean="0"/>
              <a:t>Mediante</a:t>
            </a:r>
            <a:r>
              <a:rPr lang="en-US" sz="1600" dirty="0" smtClean="0"/>
              <a:t> </a:t>
            </a:r>
            <a:r>
              <a:rPr lang="en-US" sz="1600" dirty="0" err="1"/>
              <a:t>il</a:t>
            </a:r>
            <a:r>
              <a:rPr lang="en-US" sz="1600" dirty="0"/>
              <a:t> test di </a:t>
            </a:r>
            <a:r>
              <a:rPr lang="en-US" sz="1600" dirty="0" err="1"/>
              <a:t>complementazione</a:t>
            </a:r>
            <a:r>
              <a:rPr lang="en-US" sz="1600" dirty="0"/>
              <a:t> </a:t>
            </a:r>
            <a:r>
              <a:rPr lang="en-US" sz="1600" dirty="0" err="1"/>
              <a:t>è</a:t>
            </a:r>
            <a:r>
              <a:rPr lang="en-US" sz="1600" dirty="0"/>
              <a:t> </a:t>
            </a:r>
            <a:r>
              <a:rPr lang="en-US" sz="1600" dirty="0" err="1"/>
              <a:t>possibile</a:t>
            </a:r>
            <a:r>
              <a:rPr lang="en-US" sz="1600" dirty="0"/>
              <a:t> </a:t>
            </a:r>
            <a:r>
              <a:rPr lang="en-US" sz="1600" dirty="0" err="1"/>
              <a:t>definire</a:t>
            </a:r>
            <a:r>
              <a:rPr lang="en-US" sz="1600" dirty="0"/>
              <a:t>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b="1" dirty="0"/>
              <a:t>gene</a:t>
            </a:r>
            <a:r>
              <a:rPr lang="en-US" sz="1600" dirty="0"/>
              <a:t> (o </a:t>
            </a:r>
            <a:r>
              <a:rPr lang="en-US" sz="1600" dirty="0" err="1"/>
              <a:t>cistrone</a:t>
            </a:r>
            <a:r>
              <a:rPr lang="en-US" sz="1600" dirty="0"/>
              <a:t>) come </a:t>
            </a:r>
            <a:r>
              <a:rPr lang="en-US" sz="1600" dirty="0" smtClean="0"/>
              <a:t>       </a:t>
            </a:r>
            <a:r>
              <a:rPr lang="en-US" sz="1600" b="1" dirty="0" err="1" smtClean="0"/>
              <a:t>unità</a:t>
            </a:r>
            <a:r>
              <a:rPr lang="en-US" sz="1600" b="1" dirty="0" smtClean="0"/>
              <a:t> </a:t>
            </a:r>
            <a:r>
              <a:rPr lang="en-US" sz="1600" b="1" dirty="0"/>
              <a:t>di </a:t>
            </a:r>
            <a:r>
              <a:rPr lang="en-US" sz="1600" b="1" dirty="0" err="1"/>
              <a:t>funzione</a:t>
            </a:r>
            <a:endParaRPr lang="en-US" sz="1600" b="1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  <p:bldP spid="136" grpId="2" animBg="1" advAuto="0"/>
      <p:bldP spid="147" grpId="4" animBg="1" advAuto="0"/>
      <p:bldP spid="158" grpId="3" animBg="1" advAuto="0"/>
      <p:bldP spid="170" grpId="5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-1" y="0"/>
            <a:ext cx="9144002" cy="510776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18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Differenza tra complementazione e ricombinazione</a:t>
            </a:r>
          </a:p>
        </p:txBody>
      </p:sp>
      <p:sp>
        <p:nvSpPr>
          <p:cNvPr id="261" name="Shape 261"/>
          <p:cNvSpPr/>
          <p:nvPr/>
        </p:nvSpPr>
        <p:spPr>
          <a:xfrm>
            <a:off x="776287" y="4165600"/>
            <a:ext cx="800100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Nella </a:t>
            </a:r>
            <a:r>
              <a:rPr b="1" dirty="0"/>
              <a:t>ricombinazione</a:t>
            </a:r>
            <a:r>
              <a:rPr dirty="0"/>
              <a:t> è avvenuto uno </a:t>
            </a:r>
            <a:r>
              <a:rPr b="1" dirty="0"/>
              <a:t>scambio fisico tra i due genomi fagici </a:t>
            </a:r>
            <a:r>
              <a:rPr dirty="0"/>
              <a:t>e i genotipi della progenie sono diversi da quelli dei genitori</a:t>
            </a:r>
          </a:p>
        </p:txBody>
      </p:sp>
      <p:grpSp>
        <p:nvGrpSpPr>
          <p:cNvPr id="264" name="Group 264"/>
          <p:cNvGrpSpPr/>
          <p:nvPr/>
        </p:nvGrpSpPr>
        <p:grpSpPr>
          <a:xfrm>
            <a:off x="485605" y="1043384"/>
            <a:ext cx="8453551" cy="2398714"/>
            <a:chOff x="-460545" y="0"/>
            <a:chExt cx="8453551" cy="2398713"/>
          </a:xfrm>
        </p:grpSpPr>
        <p:sp>
          <p:nvSpPr>
            <p:cNvPr id="262" name="Shape 262"/>
            <p:cNvSpPr/>
            <p:nvPr/>
          </p:nvSpPr>
          <p:spPr>
            <a:xfrm>
              <a:off x="-460545" y="0"/>
              <a:ext cx="8453551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spcBef>
                  <a:spcPts val="1000"/>
                </a:spcBef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Nella </a:t>
              </a:r>
              <a:r>
                <a:rPr b="1" dirty="0"/>
                <a:t>complementazione</a:t>
              </a:r>
              <a:r>
                <a:rPr dirty="0"/>
                <a:t> i genotipi della progenie fagica rimangono mutanti come quelli dei genitori. Avviene solo un “</a:t>
              </a:r>
              <a:r>
                <a:rPr b="1" dirty="0"/>
                <a:t>mescolamento” di prodotti genici</a:t>
              </a:r>
            </a:p>
          </p:txBody>
        </p:sp>
        <p:pic>
          <p:nvPicPr>
            <p:cNvPr id="263" name="1423.jpeg" descr="D:\CAP14\1423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032" t="30813" r="66732" b="58959"/>
            <a:stretch>
              <a:fillRect/>
            </a:stretch>
          </p:blipFill>
          <p:spPr>
            <a:xfrm>
              <a:off x="2263775" y="1395412"/>
              <a:ext cx="2335213" cy="1003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5" name="Schermata 2016-12-11 alle 23.png" descr="Schermata 2016-12-11 alle 23.55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2625" y="5491162"/>
            <a:ext cx="2322513" cy="1058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2" animBg="1" advAuto="0"/>
      <p:bldP spid="264" grpId="1" animBg="1" advAuto="0"/>
      <p:bldP spid="265" grpId="3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439737" y="2357437"/>
            <a:ext cx="8229601" cy="1487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19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 frequenza di ricombinazione è di solito molto bassa e non interferisce con la complementazione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363195" y="1071562"/>
            <a:ext cx="8407400" cy="330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spcBef>
                <a:spcPts val="1500"/>
              </a:spcBef>
              <a:buSzPct val="100000"/>
              <a:buFont typeface="Arial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sz="2300" dirty="0"/>
              <a:t>L’analisi della </a:t>
            </a:r>
            <a:r>
              <a:rPr sz="2300" b="1" dirty="0"/>
              <a:t>struttura fine del gene </a:t>
            </a:r>
            <a:r>
              <a:rPr sz="2300" dirty="0"/>
              <a:t>condotta da Benzer dimostrò che </a:t>
            </a:r>
            <a:r>
              <a:rPr sz="2300" b="1" dirty="0"/>
              <a:t>un gene è costituito da una serie lineare </a:t>
            </a:r>
            <a:r>
              <a:rPr sz="2300" dirty="0"/>
              <a:t>di </a:t>
            </a:r>
            <a:r>
              <a:rPr sz="2300" b="1" dirty="0"/>
              <a:t>sub-elementi </a:t>
            </a:r>
            <a:r>
              <a:rPr sz="2300" dirty="0"/>
              <a:t>o </a:t>
            </a:r>
            <a:r>
              <a:rPr sz="2300" b="1" dirty="0"/>
              <a:t>siti</a:t>
            </a:r>
            <a:r>
              <a:rPr sz="2300" dirty="0"/>
              <a:t> che possono essere alterati da eventi di </a:t>
            </a:r>
            <a:r>
              <a:rPr sz="2300" b="1" dirty="0" smtClean="0"/>
              <a:t>mutazione</a:t>
            </a:r>
            <a:r>
              <a:rPr lang="it-IT" sz="2300" b="1" dirty="0" smtClean="0"/>
              <a:t> (mutoni)</a:t>
            </a:r>
            <a:r>
              <a:rPr sz="2300" b="1" dirty="0" smtClean="0"/>
              <a:t> </a:t>
            </a:r>
            <a:r>
              <a:rPr sz="2300" dirty="0"/>
              <a:t>e essere separati dalla </a:t>
            </a:r>
            <a:r>
              <a:rPr sz="2300" b="1" dirty="0" smtClean="0"/>
              <a:t>ricombinazione</a:t>
            </a:r>
            <a:r>
              <a:rPr lang="it-IT" sz="2300" b="1" dirty="0" smtClean="0"/>
              <a:t> (</a:t>
            </a:r>
            <a:r>
              <a:rPr lang="it-IT" sz="2300" b="1" dirty="0" err="1" smtClean="0"/>
              <a:t>reconi</a:t>
            </a:r>
            <a:r>
              <a:rPr lang="it-IT" sz="2300" b="1" dirty="0" smtClean="0"/>
              <a:t>)</a:t>
            </a:r>
            <a:r>
              <a:rPr sz="2300" dirty="0" smtClean="0"/>
              <a:t>. </a:t>
            </a:r>
            <a:endParaRPr lang="it-IT" sz="2300" dirty="0" smtClean="0"/>
          </a:p>
          <a:p>
            <a:pPr defTabSz="457200">
              <a:spcBef>
                <a:spcPts val="1500"/>
              </a:spcBef>
              <a:buSzPct val="100000"/>
              <a:defRPr sz="2600">
                <a:latin typeface="Arial"/>
                <a:ea typeface="Arial"/>
                <a:cs typeface="Arial"/>
                <a:sym typeface="Arial"/>
              </a:defRPr>
            </a:pPr>
            <a:endParaRPr sz="2300" dirty="0"/>
          </a:p>
          <a:p>
            <a:pPr marL="457200" indent="-457200" defTabSz="457200">
              <a:spcBef>
                <a:spcPts val="1500"/>
              </a:spcBef>
              <a:buSzPct val="100000"/>
              <a:buFont typeface="Arial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sz="2300" dirty="0"/>
              <a:t>Successivamente si comprese che ciascun </a:t>
            </a:r>
            <a:r>
              <a:rPr sz="2300" dirty="0" smtClean="0"/>
              <a:t>sito</a:t>
            </a:r>
            <a:r>
              <a:rPr lang="it-IT" sz="2300" dirty="0" smtClean="0"/>
              <a:t> mutabile</a:t>
            </a:r>
            <a:r>
              <a:rPr sz="2300" dirty="0" smtClean="0"/>
              <a:t> </a:t>
            </a:r>
            <a:r>
              <a:rPr sz="2300" dirty="0"/>
              <a:t>corrispondeva a una </a:t>
            </a:r>
            <a:r>
              <a:rPr sz="2300" b="1" dirty="0"/>
              <a:t>coppia di basi </a:t>
            </a:r>
            <a:r>
              <a:rPr sz="2300" dirty="0"/>
              <a:t>nella sequenza di DNA 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99611" y="1986067"/>
            <a:ext cx="9044389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200">
              <a:spcBef>
                <a:spcPts val="18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sz="2600" dirty="0"/>
              <a:t>I dati di </a:t>
            </a:r>
            <a:r>
              <a:rPr sz="2600" b="1" dirty="0"/>
              <a:t>Benzer</a:t>
            </a:r>
            <a:r>
              <a:rPr sz="2600" dirty="0"/>
              <a:t> confermarono ciò che avevano intuito </a:t>
            </a:r>
            <a:r>
              <a:rPr sz="2600" b="1" dirty="0"/>
              <a:t>Lewis</a:t>
            </a:r>
            <a:r>
              <a:rPr sz="2600" dirty="0"/>
              <a:t> e </a:t>
            </a:r>
            <a:r>
              <a:rPr sz="2600" b="1" dirty="0"/>
              <a:t>Oliver</a:t>
            </a:r>
            <a:r>
              <a:rPr sz="2600" dirty="0"/>
              <a:t>, ovvero che </a:t>
            </a:r>
            <a:r>
              <a:rPr sz="2600" b="1" dirty="0"/>
              <a:t>la ricombinazione può avvenire </a:t>
            </a:r>
            <a:r>
              <a:rPr sz="2600" dirty="0"/>
              <a:t>anche tra siti diversi </a:t>
            </a:r>
            <a:r>
              <a:rPr sz="2600" b="1" dirty="0"/>
              <a:t>all’interno di uno stesso </a:t>
            </a:r>
            <a:r>
              <a:rPr sz="2600" b="1" dirty="0" smtClean="0"/>
              <a:t>gene</a:t>
            </a:r>
            <a:r>
              <a:rPr sz="2600" dirty="0" smtClean="0"/>
              <a:t> </a:t>
            </a:r>
            <a:endParaRPr sz="26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chermata 2015-12-08 alle 23.png" descr="Schermata 2015-12-08 alle 23.02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5712" y="1319212"/>
            <a:ext cx="6434138" cy="5240338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-1" y="-1"/>
            <a:ext cx="9144002" cy="557571"/>
          </a:xfrm>
          <a:prstGeom prst="rect">
            <a:avLst/>
          </a:prstGeom>
          <a:solidFill>
            <a:srgbClr val="000090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Complementazione in Drosophila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1775" cy="608013"/>
          </a:xfrm>
          <a:prstGeom prst="rect">
            <a:avLst/>
          </a:prstGeom>
          <a:solidFill>
            <a:srgbClr val="000090"/>
          </a:solidFill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Complementazione nel granturco</a:t>
            </a:r>
          </a:p>
        </p:txBody>
      </p:sp>
      <p:pic>
        <p:nvPicPr>
          <p:cNvPr id="277" name="Pannocchia.jpeg" descr="Pannocch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7775" y="836612"/>
            <a:ext cx="4721225" cy="5957888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457200" y="2133600"/>
            <a:ext cx="1847253" cy="393065"/>
          </a:xfrm>
          <a:prstGeom prst="rect">
            <a:avLst/>
          </a:prstGeom>
          <a:ln>
            <a:solidFill>
              <a:srgbClr val="1919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Rapporto 9:7 in F2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263525" y="992187"/>
            <a:ext cx="5562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mutanti </a:t>
            </a:r>
            <a:r>
              <a:rPr i="1"/>
              <a:t>arg</a:t>
            </a:r>
            <a:r>
              <a:rPr b="1" i="1" baseline="30000"/>
              <a:t>-</a:t>
            </a:r>
            <a:r>
              <a:t> : </a:t>
            </a:r>
            <a:r>
              <a:rPr i="1"/>
              <a:t>arg1 </a:t>
            </a:r>
            <a:r>
              <a:t>e</a:t>
            </a:r>
            <a:r>
              <a:rPr i="1"/>
              <a:t> arg2</a:t>
            </a:r>
            <a:r>
              <a:t> </a:t>
            </a:r>
          </a:p>
        </p:txBody>
      </p:sp>
      <p:sp>
        <p:nvSpPr>
          <p:cNvPr id="281" name="Shape 281"/>
          <p:cNvSpPr/>
          <p:nvPr/>
        </p:nvSpPr>
        <p:spPr>
          <a:xfrm>
            <a:off x="160337" y="1825625"/>
            <a:ext cx="8382001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Se il mutante </a:t>
            </a:r>
            <a:r>
              <a:rPr i="1"/>
              <a:t>arg1</a:t>
            </a:r>
            <a:r>
              <a:t> è messo in un terreno minimo insieme al mutante </a:t>
            </a:r>
            <a:r>
              <a:rPr i="1"/>
              <a:t>arg2</a:t>
            </a:r>
            <a:r>
              <a:t> i due tipi di cellule si fondono e formano un eterocarionte in cui i due nuclei stanno nello stesso citoplasma</a:t>
            </a:r>
          </a:p>
        </p:txBody>
      </p:sp>
      <p:grpSp>
        <p:nvGrpSpPr>
          <p:cNvPr id="330" name="Group 330"/>
          <p:cNvGrpSpPr/>
          <p:nvPr/>
        </p:nvGrpSpPr>
        <p:grpSpPr>
          <a:xfrm>
            <a:off x="76200" y="3238500"/>
            <a:ext cx="7686675" cy="3122437"/>
            <a:chOff x="0" y="0"/>
            <a:chExt cx="7686675" cy="3122436"/>
          </a:xfrm>
        </p:grpSpPr>
        <p:sp>
          <p:nvSpPr>
            <p:cNvPr id="282" name="Shape 282"/>
            <p:cNvSpPr/>
            <p:nvPr/>
          </p:nvSpPr>
          <p:spPr>
            <a:xfrm>
              <a:off x="0" y="304800"/>
              <a:ext cx="914400" cy="541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sz="1600" b="1">
                  <a:latin typeface="Arial"/>
                  <a:ea typeface="Arial"/>
                  <a:cs typeface="Arial"/>
                  <a:sym typeface="Arial"/>
                </a:defRPr>
              </a:pPr>
              <a:r>
                <a:t>cellule </a:t>
              </a:r>
              <a:r>
                <a:rPr i="1"/>
                <a:t>arg-1</a:t>
              </a:r>
            </a:p>
          </p:txBody>
        </p:sp>
        <p:grpSp>
          <p:nvGrpSpPr>
            <p:cNvPr id="329" name="Group 329"/>
            <p:cNvGrpSpPr/>
            <p:nvPr/>
          </p:nvGrpSpPr>
          <p:grpSpPr>
            <a:xfrm>
              <a:off x="533400" y="-1"/>
              <a:ext cx="7153275" cy="3122438"/>
              <a:chOff x="0" y="0"/>
              <a:chExt cx="7153275" cy="3122436"/>
            </a:xfrm>
          </p:grpSpPr>
          <p:sp>
            <p:nvSpPr>
              <p:cNvPr id="283" name="Shape 283"/>
              <p:cNvSpPr/>
              <p:nvPr/>
            </p:nvSpPr>
            <p:spPr>
              <a:xfrm>
                <a:off x="381000" y="228600"/>
                <a:ext cx="609600" cy="533400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762000" y="381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0" y="838200"/>
                <a:ext cx="609600" cy="533400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152400" y="1143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4038600" y="76200"/>
                <a:ext cx="609600" cy="533400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4114800" y="3810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4648200" y="533400"/>
                <a:ext cx="609600" cy="533400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5029200" y="6858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2133600" y="914400"/>
                <a:ext cx="609600" cy="5334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2514600" y="685800"/>
                <a:ext cx="838200" cy="5334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2501900" y="904875"/>
                <a:ext cx="241512" cy="30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44" h="21043" extrusionOk="0">
                    <a:moveTo>
                      <a:pt x="0" y="891"/>
                    </a:moveTo>
                    <a:cubicBezTo>
                      <a:pt x="1022" y="6235"/>
                      <a:pt x="2428" y="10132"/>
                      <a:pt x="4473" y="15254"/>
                    </a:cubicBezTo>
                    <a:cubicBezTo>
                      <a:pt x="4857" y="16144"/>
                      <a:pt x="6646" y="15810"/>
                      <a:pt x="7669" y="16256"/>
                    </a:cubicBezTo>
                    <a:cubicBezTo>
                      <a:pt x="18660" y="21600"/>
                      <a:pt x="10353" y="18816"/>
                      <a:pt x="17638" y="21043"/>
                    </a:cubicBezTo>
                    <a:cubicBezTo>
                      <a:pt x="19555" y="15699"/>
                      <a:pt x="21600" y="8685"/>
                      <a:pt x="14315" y="6680"/>
                    </a:cubicBezTo>
                    <a:cubicBezTo>
                      <a:pt x="10736" y="4676"/>
                      <a:pt x="9075" y="3118"/>
                      <a:pt x="6646" y="0"/>
                    </a:cubicBezTo>
                    <a:cubicBezTo>
                      <a:pt x="4473" y="334"/>
                      <a:pt x="0" y="891"/>
                      <a:pt x="0" y="8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2362200" y="9906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2667000" y="7620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2362200" y="11430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2971800" y="8382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228600" y="2324100"/>
                <a:ext cx="1077913" cy="57150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947737" y="2324100"/>
                <a:ext cx="1077913" cy="57150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1397000" y="2324100"/>
                <a:ext cx="1077913" cy="57150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2025650" y="2324100"/>
                <a:ext cx="1079500" cy="57150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2655887" y="1981200"/>
                <a:ext cx="719138" cy="57150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03" name="Shape 303"/>
              <p:cNvSpPr/>
              <p:nvPr/>
            </p:nvSpPr>
            <p:spPr>
              <a:xfrm>
                <a:off x="3014662" y="2209800"/>
                <a:ext cx="719138" cy="68580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685800" y="2705100"/>
                <a:ext cx="152400" cy="114300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457200" y="2514600"/>
                <a:ext cx="152400" cy="1143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1295400" y="2400300"/>
                <a:ext cx="152400" cy="114300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1371600" y="2590800"/>
                <a:ext cx="152400" cy="1143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685800" y="2438400"/>
                <a:ext cx="152400" cy="114300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838200" y="2552700"/>
                <a:ext cx="152400" cy="1143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1600200" y="2438400"/>
                <a:ext cx="152400" cy="1143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1600200" y="2667000"/>
                <a:ext cx="152400" cy="114300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1828800" y="2438400"/>
                <a:ext cx="152400" cy="1143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1905000" y="2590800"/>
                <a:ext cx="152400" cy="114300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2286000" y="2514600"/>
                <a:ext cx="152400" cy="114300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2438400" y="2705100"/>
                <a:ext cx="152400" cy="1143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16" name="Shape 316"/>
              <p:cNvSpPr/>
              <p:nvPr/>
            </p:nvSpPr>
            <p:spPr>
              <a:xfrm>
                <a:off x="2514600" y="2514600"/>
                <a:ext cx="152400" cy="114300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2667000" y="2590800"/>
                <a:ext cx="152400" cy="1143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18" name="Shape 318"/>
              <p:cNvSpPr/>
              <p:nvPr/>
            </p:nvSpPr>
            <p:spPr>
              <a:xfrm>
                <a:off x="2819400" y="2133600"/>
                <a:ext cx="152400" cy="1143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19" name="Shape 319"/>
              <p:cNvSpPr/>
              <p:nvPr/>
            </p:nvSpPr>
            <p:spPr>
              <a:xfrm>
                <a:off x="2895600" y="2362200"/>
                <a:ext cx="152400" cy="114300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3276600" y="2362200"/>
                <a:ext cx="152400" cy="114300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3276600" y="2590800"/>
                <a:ext cx="152400" cy="1143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/>
                </a:pPr>
                <a:endParaRPr/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1219200" y="228600"/>
                <a:ext cx="83820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Shape 323"/>
              <p:cNvSpPr/>
              <p:nvPr/>
            </p:nvSpPr>
            <p:spPr>
              <a:xfrm>
                <a:off x="2057400" y="228600"/>
                <a:ext cx="0" cy="45720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2743200" y="228600"/>
                <a:ext cx="99060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Shape 325"/>
              <p:cNvSpPr/>
              <p:nvPr/>
            </p:nvSpPr>
            <p:spPr>
              <a:xfrm>
                <a:off x="2743200" y="228600"/>
                <a:ext cx="0" cy="38100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Shape 326"/>
              <p:cNvSpPr/>
              <p:nvPr/>
            </p:nvSpPr>
            <p:spPr>
              <a:xfrm>
                <a:off x="5105400" y="0"/>
                <a:ext cx="1219200" cy="5419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457200">
                  <a:spcBef>
                    <a:spcPts val="900"/>
                  </a:spcBef>
                  <a:defRPr sz="16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cellule </a:t>
                </a:r>
                <a:r>
                  <a:rPr i="1"/>
                  <a:t>arg-2</a:t>
                </a:r>
              </a:p>
            </p:txBody>
          </p:sp>
          <p:sp>
            <p:nvSpPr>
              <p:cNvPr id="327" name="Shape 327"/>
              <p:cNvSpPr/>
              <p:nvPr/>
            </p:nvSpPr>
            <p:spPr>
              <a:xfrm>
                <a:off x="3048000" y="1143000"/>
                <a:ext cx="2133600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457200">
                  <a:spcBef>
                    <a:spcPts val="1000"/>
                  </a:spcBef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fusione</a:t>
                </a:r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3952875" y="2238375"/>
                <a:ext cx="3200400" cy="8840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457200">
                  <a:spcBef>
                    <a:spcPts val="1000"/>
                  </a:spcBef>
                  <a:defRPr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l’eterocarionte cresce in assenza di arginina se avviene complementazione</a:t>
                </a:r>
              </a:p>
            </p:txBody>
          </p:sp>
        </p:grpSp>
      </p:grpSp>
      <p:sp>
        <p:nvSpPr>
          <p:cNvPr id="331" name="Shape 331"/>
          <p:cNvSpPr/>
          <p:nvPr/>
        </p:nvSpPr>
        <p:spPr>
          <a:xfrm>
            <a:off x="4718050" y="3611562"/>
            <a:ext cx="152400" cy="152401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-1" y="-1"/>
            <a:ext cx="9144002" cy="557571"/>
          </a:xfrm>
          <a:prstGeom prst="rect">
            <a:avLst/>
          </a:prstGeom>
          <a:solidFill>
            <a:srgbClr val="000090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Test di complementazione in </a:t>
            </a:r>
            <a:r>
              <a:rPr i="1"/>
              <a:t>Neurospora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1" animBg="1" advAuto="0"/>
      <p:bldP spid="281" grpId="2" animBg="1" advAuto="0"/>
      <p:bldP spid="330" grpId="3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-1" y="273050"/>
            <a:ext cx="9144002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600"/>
              </a:spcBef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t>Nei batteri</a:t>
            </a:r>
            <a:r>
              <a:rPr b="0"/>
              <a:t> il test di complementazione si effettua costruendo diploidi parziali stabili mediante </a:t>
            </a:r>
            <a:r>
              <a:t>sesduzione</a:t>
            </a:r>
          </a:p>
        </p:txBody>
      </p:sp>
      <p:pic>
        <p:nvPicPr>
          <p:cNvPr id="335" name="Schermata 2015-12-08 alle 22.png" descr="Schermata 2015-12-08 alle 22.59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4550" y="1385887"/>
            <a:ext cx="2114550" cy="457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409222" y="2714196"/>
            <a:ext cx="849488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 </a:t>
            </a:r>
            <a:r>
              <a:rPr sz="2200" dirty="0" smtClean="0"/>
              <a:t>Le </a:t>
            </a:r>
            <a:r>
              <a:rPr sz="2200" dirty="0"/>
              <a:t>mutazioni </a:t>
            </a:r>
            <a:r>
              <a:rPr sz="2200" b="1" i="1" dirty="0"/>
              <a:t>S</a:t>
            </a:r>
            <a:r>
              <a:rPr sz="2200" dirty="0"/>
              <a:t> e </a:t>
            </a:r>
            <a:r>
              <a:rPr sz="2200" b="1" i="1" dirty="0"/>
              <a:t>ast</a:t>
            </a:r>
            <a:r>
              <a:rPr sz="2200" dirty="0"/>
              <a:t> si comportano come </a:t>
            </a:r>
            <a:r>
              <a:rPr sz="2200" dirty="0" smtClean="0"/>
              <a:t>alleli</a:t>
            </a:r>
            <a:r>
              <a:rPr lang="it-IT" sz="2200" dirty="0" smtClean="0"/>
              <a:t>, </a:t>
            </a:r>
            <a:r>
              <a:rPr sz="2200" dirty="0" smtClean="0"/>
              <a:t>ma </a:t>
            </a:r>
            <a:r>
              <a:rPr sz="2200" dirty="0"/>
              <a:t>il crossing over tra le due mutazioni produce un cromosoma ricombinante wild-type </a:t>
            </a:r>
          </a:p>
        </p:txBody>
      </p:sp>
      <p:sp>
        <p:nvSpPr>
          <p:cNvPr id="51" name="Shape 51"/>
          <p:cNvSpPr/>
          <p:nvPr/>
        </p:nvSpPr>
        <p:spPr>
          <a:xfrm>
            <a:off x="1128888" y="4715934"/>
            <a:ext cx="687211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600"/>
              </a:spcBef>
              <a:defRPr sz="2600" i="1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S</a:t>
            </a:r>
            <a:r>
              <a:rPr sz="2200" i="0" dirty="0" smtClean="0"/>
              <a:t> ed </a:t>
            </a:r>
            <a:r>
              <a:rPr sz="2200" dirty="0" smtClean="0"/>
              <a:t>ast</a:t>
            </a:r>
            <a:r>
              <a:rPr sz="2200" i="0" dirty="0" smtClean="0"/>
              <a:t> vennero chiamati </a:t>
            </a:r>
            <a:r>
              <a:rPr lang="it-IT" sz="2200" i="0" dirty="0" smtClean="0"/>
              <a:t>da Lewis </a:t>
            </a:r>
            <a:r>
              <a:rPr sz="2200" i="0" dirty="0" smtClean="0">
                <a:solidFill>
                  <a:srgbClr val="FF0000"/>
                </a:solidFill>
              </a:rPr>
              <a:t>pseudoalleli</a:t>
            </a:r>
            <a:endParaRPr lang="it-IT" sz="22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758" y="3946495"/>
            <a:ext cx="8985242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2200" dirty="0" smtClean="0">
                <a:solidFill>
                  <a:schemeClr val="tx1"/>
                </a:solidFill>
                <a:latin typeface="Arial"/>
                <a:cs typeface="Arial"/>
              </a:rPr>
              <a:t>Si  </a:t>
            </a:r>
            <a:r>
              <a:rPr lang="it-IT" sz="2200" dirty="0">
                <a:solidFill>
                  <a:schemeClr val="tx1"/>
                </a:solidFill>
                <a:latin typeface="Arial"/>
                <a:cs typeface="Arial"/>
              </a:rPr>
              <a:t>trattava di alleli causati da mutazioni in siti </a:t>
            </a:r>
            <a:r>
              <a:rPr lang="it-IT" sz="2200" dirty="0" smtClean="0">
                <a:solidFill>
                  <a:schemeClr val="tx1"/>
                </a:solidFill>
                <a:latin typeface="Arial"/>
                <a:cs typeface="Arial"/>
              </a:rPr>
              <a:t>diversi </a:t>
            </a:r>
            <a:r>
              <a:rPr lang="it-IT" sz="2200" dirty="0">
                <a:solidFill>
                  <a:schemeClr val="tx1"/>
                </a:solidFill>
                <a:latin typeface="Arial"/>
                <a:cs typeface="Arial"/>
              </a:rPr>
              <a:t>dello stesso gene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mic Sans MS"/>
            </a:endParaRPr>
          </a:p>
        </p:txBody>
      </p:sp>
      <p:pic>
        <p:nvPicPr>
          <p:cNvPr id="4" name="Picture 3" descr="Schermata 2018-11-21 alle 23.4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48" y="743154"/>
            <a:ext cx="3543300" cy="1689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57200" y="1376079"/>
            <a:ext cx="769620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Usando la frequenza dei ricombinanti selvatici si poteva costruire una mappa delle mutazioni </a:t>
            </a:r>
            <a:r>
              <a:rPr sz="2000" i="1" dirty="0"/>
              <a:t>lz </a:t>
            </a:r>
            <a:r>
              <a:rPr sz="2000" u="sng" dirty="0"/>
              <a:t>all’interno del locus</a:t>
            </a:r>
            <a:r>
              <a:rPr sz="2000" dirty="0"/>
              <a:t> </a:t>
            </a:r>
            <a:r>
              <a:rPr sz="2000" i="1" dirty="0"/>
              <a:t>lozenge</a:t>
            </a:r>
          </a:p>
        </p:txBody>
      </p:sp>
      <p:sp>
        <p:nvSpPr>
          <p:cNvPr id="69" name="Shape 69"/>
          <p:cNvSpPr/>
          <p:nvPr/>
        </p:nvSpPr>
        <p:spPr>
          <a:xfrm>
            <a:off x="895350" y="3199667"/>
            <a:ext cx="59436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" name="Shape 70"/>
          <p:cNvSpPr/>
          <p:nvPr/>
        </p:nvSpPr>
        <p:spPr>
          <a:xfrm>
            <a:off x="1581150" y="2801026"/>
            <a:ext cx="640080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  <a:r>
              <a:t>lz </a:t>
            </a:r>
            <a:r>
              <a:rPr baseline="30000"/>
              <a:t>BS</a:t>
            </a:r>
            <a:r>
              <a:t>    lz</a:t>
            </a:r>
            <a:r>
              <a:rPr baseline="30000"/>
              <a:t>K</a:t>
            </a:r>
            <a:r>
              <a:t>                           lz</a:t>
            </a:r>
            <a:r>
              <a:rPr baseline="30000"/>
              <a:t>l</a:t>
            </a:r>
            <a:r>
              <a:t>      lz</a:t>
            </a:r>
            <a:r>
              <a:rPr baseline="30000"/>
              <a:t>g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animBg="1" advAuto="0"/>
      <p:bldP spid="69" grpId="2" animBg="1" advAuto="0"/>
      <p:bldP spid="70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-1" y="0"/>
            <a:ext cx="9144002" cy="609883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21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 struttura fine del gene nel fago T4</a:t>
            </a:r>
          </a:p>
        </p:txBody>
      </p:sp>
      <p:pic>
        <p:nvPicPr>
          <p:cNvPr id="73" name="benzer3.jpeg" descr="benzer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74787"/>
            <a:ext cx="8921750" cy="3930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670619" y="950552"/>
            <a:ext cx="7756525" cy="61736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GENE: entità funzionale discreta localizzata sui cromosomi e responsabile di un determinato carattere</a:t>
            </a:r>
          </a:p>
        </p:txBody>
      </p:sp>
      <p:sp>
        <p:nvSpPr>
          <p:cNvPr id="76" name="Shape 76"/>
          <p:cNvSpPr/>
          <p:nvPr/>
        </p:nvSpPr>
        <p:spPr>
          <a:xfrm>
            <a:off x="491231" y="3677385"/>
            <a:ext cx="7935913" cy="277636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90"/>
            </a:solidFill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t>Unità di funzione</a:t>
            </a:r>
          </a:p>
          <a:p>
            <a:pPr defTabSz="457200">
              <a:defRPr sz="1800" b="1">
                <a:solidFill>
                  <a:srgbClr val="34D51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t>Unità di ricombinazione </a:t>
            </a:r>
          </a:p>
          <a:p>
            <a:pPr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indivisibile per crossing-over poiché il c.o. avviene tra i geni (le perle di questo modello) e mai al loro interno</a:t>
            </a:r>
          </a:p>
          <a:p>
            <a:pPr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800" b="1">
                <a:latin typeface="Arial"/>
                <a:ea typeface="Arial"/>
                <a:cs typeface="Arial"/>
                <a:sym typeface="Arial"/>
              </a:defRPr>
            </a:pPr>
            <a:r>
              <a:t>unità di mutazione </a:t>
            </a:r>
          </a:p>
          <a:p>
            <a:pPr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può cambiare da una forma allelica all’altra ma al suo interno non esiste nessuna unità più piccola che possa cambiare</a:t>
            </a:r>
          </a:p>
        </p:txBody>
      </p:sp>
      <p:pic>
        <p:nvPicPr>
          <p:cNvPr id="77" name="perle.png" descr="per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8612" y="1620837"/>
            <a:ext cx="5894388" cy="176688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-1" y="9525"/>
            <a:ext cx="9144002" cy="609883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 teoria delle perle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1" animBg="1" advAuto="0"/>
      <p:bldP spid="76" grpId="3" animBg="1" advAuto="0"/>
      <p:bldP spid="77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98425" y="2400347"/>
            <a:ext cx="9045575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Seymur Benzer</a:t>
            </a:r>
            <a:r>
              <a:rPr b="0" dirty="0"/>
              <a:t> utilizzò un sistema molto sensibile per studiare </a:t>
            </a:r>
            <a:r>
              <a:rPr dirty="0"/>
              <a:t>eventi di ricombinazione nel fago T4</a:t>
            </a:r>
            <a:r>
              <a:rPr b="0" dirty="0"/>
              <a:t> e costruì </a:t>
            </a:r>
            <a:r>
              <a:rPr dirty="0"/>
              <a:t>una mappa genetica </a:t>
            </a:r>
            <a:r>
              <a:rPr b="0" dirty="0"/>
              <a:t>dettagliata di siti all’interno del gene </a:t>
            </a:r>
            <a:r>
              <a:rPr b="0" i="1" dirty="0"/>
              <a:t>rII </a:t>
            </a:r>
            <a:r>
              <a:rPr b="0" dirty="0"/>
              <a:t> </a:t>
            </a:r>
          </a:p>
        </p:txBody>
      </p:sp>
      <p:sp>
        <p:nvSpPr>
          <p:cNvPr id="81" name="Shape 81"/>
          <p:cNvSpPr/>
          <p:nvPr/>
        </p:nvSpPr>
        <p:spPr>
          <a:xfrm>
            <a:off x="722182" y="5761037"/>
            <a:ext cx="733387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 dirty="0"/>
              <a:t>La </a:t>
            </a:r>
            <a:r>
              <a:rPr sz="1800" b="1" dirty="0"/>
              <a:t>sensibilità del sistema </a:t>
            </a:r>
            <a:r>
              <a:rPr sz="1800" dirty="0"/>
              <a:t>era data dal fatto che i fagi producono progenie molto numerosa </a:t>
            </a:r>
            <a:r>
              <a:rPr lang="it-IT" sz="1800" dirty="0" smtClean="0"/>
              <a:t>ed </a:t>
            </a:r>
            <a:r>
              <a:rPr sz="1800" dirty="0" smtClean="0"/>
              <a:t>è </a:t>
            </a:r>
            <a:r>
              <a:rPr sz="1800" dirty="0"/>
              <a:t>possibile mettere in evidenza eventi di ricombinazione molto rari che si verificano all’interno di un gene</a:t>
            </a:r>
          </a:p>
        </p:txBody>
      </p:sp>
      <p:sp>
        <p:nvSpPr>
          <p:cNvPr id="82" name="Shape 82"/>
          <p:cNvSpPr/>
          <p:nvPr/>
        </p:nvSpPr>
        <p:spPr>
          <a:xfrm>
            <a:off x="-1" y="-3175"/>
            <a:ext cx="9144002" cy="510776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Gli esperimenti di Seymur Benzer</a:t>
            </a:r>
          </a:p>
        </p:txBody>
      </p:sp>
      <p:pic>
        <p:nvPicPr>
          <p:cNvPr id="83" name="benzer.jpeg" descr="benz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552" y="681580"/>
            <a:ext cx="2263776" cy="159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Schermata 2014-12-03 a 11.png" descr="Schermata 2014-12-03 a 11.58.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7053" y="3489325"/>
            <a:ext cx="1981201" cy="1925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Schermata 2015-12-08 alle 19.png" descr="Schermata 2015-12-08 alle 19.59.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4813467" y="3037614"/>
            <a:ext cx="2126577" cy="2770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-1" y="-9525"/>
            <a:ext cx="9144002" cy="584776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 smtClean="0"/>
              <a:t>L’analisi genetica del locus </a:t>
            </a:r>
            <a:r>
              <a:rPr i="1" dirty="0" smtClean="0"/>
              <a:t>rII</a:t>
            </a:r>
            <a:r>
              <a:rPr dirty="0" smtClean="0"/>
              <a:t> </a:t>
            </a:r>
            <a:r>
              <a:rPr dirty="0"/>
              <a:t>del fago T4</a:t>
            </a:r>
          </a:p>
        </p:txBody>
      </p:sp>
      <p:pic>
        <p:nvPicPr>
          <p:cNvPr id="88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575" y="2570161"/>
            <a:ext cx="4132263" cy="3868738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536575" y="933450"/>
            <a:ext cx="8062913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I fagi selvatici </a:t>
            </a:r>
            <a:r>
              <a:rPr sz="1800" i="1" dirty="0"/>
              <a:t>rII+</a:t>
            </a:r>
            <a:r>
              <a:rPr sz="1800" dirty="0"/>
              <a:t> </a:t>
            </a:r>
            <a:r>
              <a:rPr sz="1800" dirty="0">
                <a:solidFill>
                  <a:srgbClr val="000000"/>
                </a:solidFill>
              </a:rPr>
              <a:t>producono placche di lisi piccole con margini irregolari sia sul </a:t>
            </a:r>
            <a:r>
              <a:rPr sz="1800" b="1" dirty="0">
                <a:solidFill>
                  <a:srgbClr val="000000"/>
                </a:solidFill>
              </a:rPr>
              <a:t>ceppo B</a:t>
            </a:r>
            <a:r>
              <a:rPr sz="1800" dirty="0">
                <a:solidFill>
                  <a:srgbClr val="000000"/>
                </a:solidFill>
              </a:rPr>
              <a:t> di </a:t>
            </a:r>
            <a:r>
              <a:rPr sz="1800" i="1" dirty="0">
                <a:solidFill>
                  <a:srgbClr val="000000"/>
                </a:solidFill>
              </a:rPr>
              <a:t>E.coli</a:t>
            </a:r>
            <a:r>
              <a:rPr sz="1800" dirty="0">
                <a:solidFill>
                  <a:srgbClr val="000000"/>
                </a:solidFill>
              </a:rPr>
              <a:t> che su quello </a:t>
            </a:r>
            <a:r>
              <a:rPr sz="1800" b="1" i="1" dirty="0">
                <a:solidFill>
                  <a:srgbClr val="000000"/>
                </a:solidFill>
              </a:rPr>
              <a:t>K(</a:t>
            </a:r>
            <a:r>
              <a:rPr sz="1800" dirty="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sz="1800" b="1" i="1" dirty="0">
                <a:solidFill>
                  <a:srgbClr val="000000"/>
                </a:solidFill>
              </a:rPr>
              <a:t>).</a:t>
            </a:r>
            <a:r>
              <a:rPr sz="1800" dirty="0">
                <a:solidFill>
                  <a:srgbClr val="000000"/>
                </a:solidFill>
              </a:rPr>
              <a:t> </a:t>
            </a:r>
            <a:endParaRPr sz="1800" dirty="0"/>
          </a:p>
          <a:p>
            <a:pPr defTabSz="457200">
              <a:spcBef>
                <a:spcPts val="1200"/>
              </a:spcBef>
              <a:defRPr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I fagi mutanti </a:t>
            </a:r>
            <a:r>
              <a:rPr sz="1800" i="1" dirty="0"/>
              <a:t>rII</a:t>
            </a:r>
            <a:r>
              <a:rPr sz="1800" dirty="0"/>
              <a:t> </a:t>
            </a:r>
            <a:r>
              <a:rPr sz="1800" dirty="0">
                <a:solidFill>
                  <a:srgbClr val="000000"/>
                </a:solidFill>
              </a:rPr>
              <a:t>producono placche di lisi grandi con margini netti se piastrati sul </a:t>
            </a:r>
            <a:r>
              <a:rPr sz="1800" b="1" dirty="0">
                <a:solidFill>
                  <a:srgbClr val="000000"/>
                </a:solidFill>
              </a:rPr>
              <a:t>ceppo B</a:t>
            </a:r>
            <a:r>
              <a:rPr sz="1800" dirty="0">
                <a:solidFill>
                  <a:srgbClr val="000000"/>
                </a:solidFill>
              </a:rPr>
              <a:t> di </a:t>
            </a:r>
            <a:r>
              <a:rPr sz="1800" i="1" dirty="0">
                <a:solidFill>
                  <a:srgbClr val="000000"/>
                </a:solidFill>
              </a:rPr>
              <a:t>E.coli</a:t>
            </a:r>
            <a:r>
              <a:rPr sz="1800" dirty="0">
                <a:solidFill>
                  <a:srgbClr val="000000"/>
                </a:solidFill>
              </a:rPr>
              <a:t> ma </a:t>
            </a:r>
            <a:r>
              <a:rPr sz="1800" b="1" dirty="0">
                <a:solidFill>
                  <a:srgbClr val="000000"/>
                </a:solidFill>
              </a:rPr>
              <a:t>non crescono </a:t>
            </a:r>
            <a:r>
              <a:rPr sz="1800" dirty="0">
                <a:solidFill>
                  <a:srgbClr val="000000"/>
                </a:solidFill>
              </a:rPr>
              <a:t>sul </a:t>
            </a:r>
            <a:r>
              <a:rPr sz="1800" b="1" dirty="0">
                <a:solidFill>
                  <a:srgbClr val="000000"/>
                </a:solidFill>
              </a:rPr>
              <a:t>ceppo </a:t>
            </a:r>
            <a:r>
              <a:rPr sz="1800" b="1" i="1" dirty="0">
                <a:solidFill>
                  <a:srgbClr val="000000"/>
                </a:solidFill>
              </a:rPr>
              <a:t>K(</a:t>
            </a:r>
            <a:r>
              <a:rPr sz="1800" dirty="0"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λ</a:t>
            </a:r>
            <a:r>
              <a:rPr sz="1800" b="1" i="1" dirty="0">
                <a:solidFill>
                  <a:srgbClr val="000000"/>
                </a:solidFill>
              </a:rPr>
              <a:t>).</a:t>
            </a:r>
            <a:r>
              <a:rPr sz="1800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90" name="Table 90"/>
          <p:cNvGraphicFramePr/>
          <p:nvPr>
            <p:extLst>
              <p:ext uri="{D42A27DB-BD31-4B8C-83A1-F6EECF244321}">
                <p14:modId xmlns:p14="http://schemas.microsoft.com/office/powerpoint/2010/main" val="1956939653"/>
              </p:ext>
            </p:extLst>
          </p:nvPr>
        </p:nvGraphicFramePr>
        <p:xfrm>
          <a:off x="4787900" y="2863987"/>
          <a:ext cx="3854450" cy="346284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4725"/>
                <a:gridCol w="1384300"/>
                <a:gridCol w="1495425"/>
              </a:tblGrid>
              <a:tr h="1183196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04" marR="45704" marT="45704" marB="45704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2800" i="1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rII</a:t>
                      </a:r>
                      <a:r>
                        <a:rPr b="1" baseline="30000"/>
                        <a:t>+</a:t>
                      </a:r>
                    </a:p>
                  </a:txBody>
                  <a:tcPr marL="45704" marR="45704" marT="45704" marB="4570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2800" i="1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rII</a:t>
                      </a:r>
                      <a:r>
                        <a:rPr b="1" baseline="30000"/>
                        <a:t> </a:t>
                      </a:r>
                    </a:p>
                  </a:txBody>
                  <a:tcPr marL="45704" marR="45704" marT="45704" marB="45704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636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</a:p>
                  </a:txBody>
                  <a:tcPr marL="45704" marR="45704" marT="45704" marB="45704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placche piccole margini irregolari</a:t>
                      </a:r>
                    </a:p>
                  </a:txBody>
                  <a:tcPr marL="45704" marR="45704" marT="45704" marB="4570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6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Placche grandi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6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margini 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6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netti</a:t>
                      </a:r>
                    </a:p>
                  </a:txBody>
                  <a:tcPr marL="45704" marR="45704" marT="45704" marB="45704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1601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2800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K(</a:t>
                      </a:r>
                      <a:r>
                        <a:rPr>
                          <a:latin typeface="Symbol"/>
                          <a:ea typeface="Symbol"/>
                          <a:cs typeface="Symbol"/>
                          <a:sym typeface="Symbol"/>
                        </a:rPr>
                        <a:t>λ</a:t>
                      </a:r>
                      <a:r>
                        <a:t>)</a:t>
                      </a:r>
                    </a:p>
                  </a:txBody>
                  <a:tcPr marL="45704" marR="45704" marT="45704" marB="45704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placche piccole margini irregolari</a:t>
                      </a:r>
                    </a:p>
                  </a:txBody>
                  <a:tcPr marL="45704" marR="45704" marT="45704" marB="45704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6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assenza di lisi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6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ceppo non permissivo</a:t>
                      </a:r>
                    </a:p>
                  </a:txBody>
                  <a:tcPr marL="45704" marR="45704" marT="45704" marB="45704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1863</Words>
  <Application>Microsoft Macintosh PowerPoint</Application>
  <PresentationFormat>On-screen Show (4:3)</PresentationFormat>
  <Paragraphs>181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Complementazione nel granturco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Patrizio</cp:lastModifiedBy>
  <cp:revision>79</cp:revision>
  <dcterms:created xsi:type="dcterms:W3CDTF">2017-12-06T09:38:10Z</dcterms:created>
  <dcterms:modified xsi:type="dcterms:W3CDTF">2018-11-21T23:01:47Z</dcterms:modified>
</cp:coreProperties>
</file>