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2" r:id="rId5"/>
    <p:sldId id="258" r:id="rId6"/>
    <p:sldId id="257" r:id="rId7"/>
    <p:sldId id="263" r:id="rId8"/>
    <p:sldId id="265" r:id="rId9"/>
    <p:sldId id="266" r:id="rId10"/>
    <p:sldId id="278" r:id="rId11"/>
    <p:sldId id="267" r:id="rId12"/>
    <p:sldId id="268" r:id="rId13"/>
    <p:sldId id="269" r:id="rId14"/>
    <p:sldId id="270" r:id="rId15"/>
    <p:sldId id="279" r:id="rId16"/>
    <p:sldId id="271" r:id="rId17"/>
    <p:sldId id="272" r:id="rId18"/>
    <p:sldId id="281" r:id="rId19"/>
    <p:sldId id="273" r:id="rId20"/>
    <p:sldId id="274" r:id="rId21"/>
    <p:sldId id="275" r:id="rId22"/>
    <p:sldId id="276" r:id="rId23"/>
    <p:sldId id="282" r:id="rId24"/>
    <p:sldId id="280" r:id="rId25"/>
    <p:sldId id="260" r:id="rId26"/>
    <p:sldId id="277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9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78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984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0CA25-0108-4167-A62E-AEB99798C70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A0D5-802C-4E3B-AE83-143F14542A9D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32261"/>
      </p:ext>
    </p:extLst>
  </p:cSld>
  <p:clrMapOvr>
    <a:masterClrMapping/>
  </p:clrMapOvr>
  <p:transition spd="slow" advClick="0" advTm="20000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486FE-D6A3-4633-BD8B-6F3261383AD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5873D-F349-4332-BBA3-FFD45C6DB58F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09248"/>
      </p:ext>
    </p:extLst>
  </p:cSld>
  <p:clrMapOvr>
    <a:masterClrMapping/>
  </p:clrMapOvr>
  <p:transition spd="slow" advClick="0" advTm="20000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E7A1-936D-4BAE-B673-89660361E51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902E-AB41-4856-A7C6-0CD575462CE0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422971"/>
      </p:ext>
    </p:extLst>
  </p:cSld>
  <p:clrMapOvr>
    <a:masterClrMapping/>
  </p:clrMapOvr>
  <p:transition spd="slow" advClick="0" advTm="20000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6E7-EF57-4CA1-B499-6AA24286F2E7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AB3A-7373-4D22-AC9F-D172B322839D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81819"/>
      </p:ext>
    </p:extLst>
  </p:cSld>
  <p:clrMapOvr>
    <a:masterClrMapping/>
  </p:clrMapOvr>
  <p:transition spd="slow" advClick="0" advTm="20000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F9F2-FB5C-439B-BE79-F63BA2C9C2A1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034CC-4161-4C3A-B047-6749D2747A3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39875"/>
      </p:ext>
    </p:extLst>
  </p:cSld>
  <p:clrMapOvr>
    <a:masterClrMapping/>
  </p:clrMapOvr>
  <p:transition spd="slow" advClick="0" advTm="20000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BBC0-FC0B-4802-AA77-24B35D2B4F4C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F78A-47F9-4162-8C83-DDE0261FFC50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95062"/>
      </p:ext>
    </p:extLst>
  </p:cSld>
  <p:clrMapOvr>
    <a:masterClrMapping/>
  </p:clrMapOvr>
  <p:transition spd="slow" advClick="0" advTm="20000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75BC-3D2B-4504-82D7-AE51A86CF1B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84706-8336-4CEA-A531-988CAD5FB579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17322"/>
      </p:ext>
    </p:extLst>
  </p:cSld>
  <p:clrMapOvr>
    <a:masterClrMapping/>
  </p:clrMapOvr>
  <p:transition spd="slow" advClick="0" advTm="20000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6FEC-9465-41D6-A89E-89DE9E6F0BA1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0BDC-B2EC-4D86-94DE-48275B758E2A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67556"/>
      </p:ext>
    </p:extLst>
  </p:cSld>
  <p:clrMapOvr>
    <a:masterClrMapping/>
  </p:clrMapOvr>
  <p:transition spd="slow" advClick="0" advTm="20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008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8F15E-484C-40E9-8FA7-CE12CCAAA4A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96A3-FA6A-4B84-ADEE-241DBE14B335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351149"/>
      </p:ext>
    </p:extLst>
  </p:cSld>
  <p:clrMapOvr>
    <a:masterClrMapping/>
  </p:clrMapOvr>
  <p:transition spd="slow" advClick="0" advTm="20000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DA0DA-A4BC-4939-AFF5-3D0D8EF95251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D9A52-69A9-4FFD-A98F-B3A3E54D070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16275"/>
      </p:ext>
    </p:extLst>
  </p:cSld>
  <p:clrMapOvr>
    <a:masterClrMapping/>
  </p:clrMapOvr>
  <p:transition spd="slow" advClick="0" advTm="20000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E8A7B-4E19-41A1-9C1F-0BFE6B52E5F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698E-EB68-4B77-AF43-B75409400764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08644"/>
      </p:ext>
    </p:extLst>
  </p:cSld>
  <p:clrMapOvr>
    <a:masterClrMapping/>
  </p:clrMapOvr>
  <p:transition spd="slow" advClick="0" advTm="20000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0CA25-0108-4167-A62E-AEB99798C70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A0D5-802C-4E3B-AE83-143F14542A9D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97590"/>
      </p:ext>
    </p:extLst>
  </p:cSld>
  <p:clrMapOvr>
    <a:masterClrMapping/>
  </p:clrMapOvr>
  <p:transition spd="slow" advClick="0" advTm="20000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486FE-D6A3-4633-BD8B-6F3261383AD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5873D-F349-4332-BBA3-FFD45C6DB58F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528272"/>
      </p:ext>
    </p:extLst>
  </p:cSld>
  <p:clrMapOvr>
    <a:masterClrMapping/>
  </p:clrMapOvr>
  <p:transition spd="slow" advClick="0" advTm="20000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E7A1-936D-4BAE-B673-89660361E51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902E-AB41-4856-A7C6-0CD575462CE0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85751"/>
      </p:ext>
    </p:extLst>
  </p:cSld>
  <p:clrMapOvr>
    <a:masterClrMapping/>
  </p:clrMapOvr>
  <p:transition spd="slow" advClick="0" advTm="20000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6E7-EF57-4CA1-B499-6AA24286F2E7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AB3A-7373-4D22-AC9F-D172B322839D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34244"/>
      </p:ext>
    </p:extLst>
  </p:cSld>
  <p:clrMapOvr>
    <a:masterClrMapping/>
  </p:clrMapOvr>
  <p:transition spd="slow" advClick="0" advTm="20000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F9F2-FB5C-439B-BE79-F63BA2C9C2A1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034CC-4161-4C3A-B047-6749D2747A3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82950"/>
      </p:ext>
    </p:extLst>
  </p:cSld>
  <p:clrMapOvr>
    <a:masterClrMapping/>
  </p:clrMapOvr>
  <p:transition spd="slow" advClick="0" advTm="20000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BBC0-FC0B-4802-AA77-24B35D2B4F4C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F78A-47F9-4162-8C83-DDE0261FFC50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83846"/>
      </p:ext>
    </p:extLst>
  </p:cSld>
  <p:clrMapOvr>
    <a:masterClrMapping/>
  </p:clrMapOvr>
  <p:transition spd="slow" advClick="0" advTm="20000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75BC-3D2B-4504-82D7-AE51A86CF1B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84706-8336-4CEA-A531-988CAD5FB579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67990"/>
      </p:ext>
    </p:extLst>
  </p:cSld>
  <p:clrMapOvr>
    <a:masterClrMapping/>
  </p:clrMapOvr>
  <p:transition spd="slow" advClick="0" advTm="20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271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6FEC-9465-41D6-A89E-89DE9E6F0BA1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0BDC-B2EC-4D86-94DE-48275B758E2A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77671"/>
      </p:ext>
    </p:extLst>
  </p:cSld>
  <p:clrMapOvr>
    <a:masterClrMapping/>
  </p:clrMapOvr>
  <p:transition spd="slow" advClick="0" advTm="20000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8F15E-484C-40E9-8FA7-CE12CCAAA4A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96A3-FA6A-4B84-ADEE-241DBE14B335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290754"/>
      </p:ext>
    </p:extLst>
  </p:cSld>
  <p:clrMapOvr>
    <a:masterClrMapping/>
  </p:clrMapOvr>
  <p:transition spd="slow" advClick="0" advTm="20000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DA0DA-A4BC-4939-AFF5-3D0D8EF95251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D9A52-69A9-4FFD-A98F-B3A3E54D070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04930"/>
      </p:ext>
    </p:extLst>
  </p:cSld>
  <p:clrMapOvr>
    <a:masterClrMapping/>
  </p:clrMapOvr>
  <p:transition spd="slow" advClick="0" advTm="20000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E8A7B-4E19-41A1-9C1F-0BFE6B52E5F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698E-EB68-4B77-AF43-B75409400764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18244"/>
      </p:ext>
    </p:extLst>
  </p:cSld>
  <p:clrMapOvr>
    <a:masterClrMapping/>
  </p:clrMapOvr>
  <p:transition spd="slow" advClick="0" advTm="20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14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02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2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71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66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79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9D7CC-1A03-469E-B632-98A65680975A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F3E38-277C-4185-B641-61CACA0A1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68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6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C2797E-1116-493E-A0CF-A4502D31D175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80A54C-05F7-43C7-8EBF-D66AE73FD2DE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3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20000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6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C2797E-1116-493E-A0CF-A4502D31D175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80A54C-05F7-43C7-8EBF-D66AE73FD2DE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2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20000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20688"/>
            <a:ext cx="4882852" cy="4861150"/>
          </a:xfrm>
          <a:prstGeom prst="rect">
            <a:avLst/>
          </a:prstGeom>
        </p:spPr>
      </p:pic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7344816" cy="2376264"/>
          </a:xfrm>
          <a:solidFill>
            <a:srgbClr val="FFC000"/>
          </a:solidFill>
        </p:spPr>
        <p:txBody>
          <a:bodyPr/>
          <a:lstStyle/>
          <a:p>
            <a:r>
              <a:rPr lang="it-IT" dirty="0" smtClean="0"/>
              <a:t>scopriamo che cosa non va…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65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78502" cy="2284214"/>
          </a:xfrm>
        </p:spPr>
        <p:txBody>
          <a:bodyPr/>
          <a:lstStyle/>
          <a:p>
            <a:pPr eaLnBrk="1" hangingPunct="1"/>
            <a:r>
              <a:rPr lang="it-IT" sz="4400" cap="none" dirty="0" smtClean="0"/>
              <a:t/>
            </a:r>
            <a:br>
              <a:rPr lang="it-IT" sz="4400" cap="none" dirty="0" smtClean="0"/>
            </a:br>
            <a:r>
              <a:rPr lang="it-IT" sz="4400" cap="none" dirty="0" smtClean="0"/>
              <a:t>Le frasi hanno una parola che comanda il verbo</a:t>
            </a:r>
            <a:br>
              <a:rPr lang="it-IT" sz="4400" cap="none" dirty="0" smtClean="0"/>
            </a:br>
            <a:r>
              <a:rPr lang="it-IT" sz="4400" cap="none" dirty="0" smtClean="0"/>
              <a:t/>
            </a:r>
            <a:br>
              <a:rPr lang="it-IT" sz="4400" cap="none" dirty="0" smtClean="0"/>
            </a:br>
            <a:r>
              <a:rPr lang="it-IT" sz="4400" cap="none" dirty="0" smtClean="0"/>
              <a:t>Chi comanda in questa frase?</a:t>
            </a:r>
            <a:br>
              <a:rPr lang="it-IT" sz="4400" cap="none" dirty="0" smtClean="0"/>
            </a:br>
            <a:r>
              <a:rPr lang="it-IT" sz="4400" cap="none" dirty="0"/>
              <a:t/>
            </a:r>
            <a:br>
              <a:rPr lang="it-IT" sz="4400" cap="none" dirty="0"/>
            </a:br>
            <a:r>
              <a:rPr lang="it-IT" sz="4400" cap="none" dirty="0" smtClean="0"/>
              <a:t>LA PORT</a:t>
            </a:r>
            <a:r>
              <a:rPr lang="it-IT" sz="4400" cap="none" dirty="0" smtClean="0">
                <a:solidFill>
                  <a:srgbClr val="7030A0"/>
                </a:solidFill>
              </a:rPr>
              <a:t>A</a:t>
            </a:r>
            <a:r>
              <a:rPr lang="it-IT" sz="4400" cap="none" dirty="0" smtClean="0"/>
              <a:t>  </a:t>
            </a:r>
            <a:r>
              <a:rPr lang="it-IT" sz="4400" cap="none" dirty="0"/>
              <a:t>del giardino </a:t>
            </a:r>
            <a:r>
              <a:rPr lang="it-IT" sz="4400" cap="none" dirty="0" smtClean="0"/>
              <a:t>È </a:t>
            </a:r>
            <a:r>
              <a:rPr lang="it-IT" sz="4400" cap="none" dirty="0" smtClean="0">
                <a:solidFill>
                  <a:srgbClr val="7030A0"/>
                </a:solidFill>
              </a:rPr>
              <a:t>APERTA</a:t>
            </a:r>
          </a:p>
        </p:txBody>
      </p:sp>
      <p:sp>
        <p:nvSpPr>
          <p:cNvPr id="4" name="Ovale 3"/>
          <p:cNvSpPr/>
          <p:nvPr/>
        </p:nvSpPr>
        <p:spPr>
          <a:xfrm>
            <a:off x="323528" y="3861048"/>
            <a:ext cx="2448272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circolare in su 4"/>
          <p:cNvSpPr/>
          <p:nvPr/>
        </p:nvSpPr>
        <p:spPr>
          <a:xfrm>
            <a:off x="2771800" y="5373216"/>
            <a:ext cx="4608512" cy="10801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15300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78502" cy="2284214"/>
          </a:xfrm>
        </p:spPr>
        <p:txBody>
          <a:bodyPr/>
          <a:lstStyle/>
          <a:p>
            <a:pPr eaLnBrk="1" hangingPunct="1"/>
            <a:r>
              <a:rPr lang="it-IT" sz="4400" cap="none" dirty="0" smtClean="0"/>
              <a:t/>
            </a:r>
            <a:br>
              <a:rPr lang="it-IT" sz="4400" cap="none" dirty="0" smtClean="0"/>
            </a:br>
            <a:r>
              <a:rPr lang="it-IT" sz="4400" cap="none" dirty="0" smtClean="0"/>
              <a:t>Le frasi hanno una parola che comanda il verbo</a:t>
            </a:r>
            <a:br>
              <a:rPr lang="it-IT" sz="4400" cap="none" dirty="0" smtClean="0"/>
            </a:br>
            <a:r>
              <a:rPr lang="it-IT" sz="4400" cap="none" dirty="0" smtClean="0"/>
              <a:t/>
            </a:r>
            <a:br>
              <a:rPr lang="it-IT" sz="4400" cap="none" dirty="0" smtClean="0"/>
            </a:br>
            <a:r>
              <a:rPr lang="it-IT" sz="4400" cap="none" dirty="0" smtClean="0"/>
              <a:t>Chi comanda in questa frase?</a:t>
            </a:r>
            <a:br>
              <a:rPr lang="it-IT" sz="4400" cap="none" dirty="0" smtClean="0"/>
            </a:br>
            <a:r>
              <a:rPr lang="it-IT" sz="4400" cap="none" dirty="0"/>
              <a:t/>
            </a:r>
            <a:br>
              <a:rPr lang="it-IT" sz="4400" cap="none" dirty="0"/>
            </a:br>
            <a:r>
              <a:rPr lang="it-IT" sz="4400" cap="none" dirty="0" smtClean="0"/>
              <a:t>UN GATTO  </a:t>
            </a:r>
            <a:r>
              <a:rPr lang="it-IT" sz="4400" cap="none" dirty="0" smtClean="0">
                <a:solidFill>
                  <a:srgbClr val="7030A0"/>
                </a:solidFill>
              </a:rPr>
              <a:t>INSEGUE</a:t>
            </a:r>
            <a:r>
              <a:rPr lang="it-IT" sz="4400" cap="none" dirty="0" smtClean="0"/>
              <a:t> DUE TOPI</a:t>
            </a:r>
          </a:p>
        </p:txBody>
      </p:sp>
      <p:sp>
        <p:nvSpPr>
          <p:cNvPr id="4" name="Ovale 3"/>
          <p:cNvSpPr/>
          <p:nvPr/>
        </p:nvSpPr>
        <p:spPr>
          <a:xfrm>
            <a:off x="358062" y="3836497"/>
            <a:ext cx="2629762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circolare in su 4"/>
          <p:cNvSpPr/>
          <p:nvPr/>
        </p:nvSpPr>
        <p:spPr>
          <a:xfrm>
            <a:off x="1547664" y="5085184"/>
            <a:ext cx="3024336" cy="151216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00150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78502" cy="2284214"/>
          </a:xfrm>
        </p:spPr>
        <p:txBody>
          <a:bodyPr/>
          <a:lstStyle/>
          <a:p>
            <a:pPr eaLnBrk="1" hangingPunct="1"/>
            <a:r>
              <a:rPr lang="it-IT" sz="4400" cap="none" dirty="0" smtClean="0"/>
              <a:t/>
            </a:r>
            <a:br>
              <a:rPr lang="it-IT" sz="4400" cap="none" dirty="0" smtClean="0"/>
            </a:br>
            <a:r>
              <a:rPr lang="it-IT" sz="4400" cap="none" dirty="0" smtClean="0"/>
              <a:t>Le frasi hanno una parola che comanda il verbo</a:t>
            </a:r>
            <a:br>
              <a:rPr lang="it-IT" sz="4400" cap="none" dirty="0" smtClean="0"/>
            </a:br>
            <a:r>
              <a:rPr lang="it-IT" sz="4400" cap="none" dirty="0" smtClean="0"/>
              <a:t/>
            </a:r>
            <a:br>
              <a:rPr lang="it-IT" sz="4400" cap="none" dirty="0" smtClean="0"/>
            </a:br>
            <a:r>
              <a:rPr lang="it-IT" sz="4400" cap="none" dirty="0" smtClean="0"/>
              <a:t>Chi comanda in questa frase?</a:t>
            </a:r>
            <a:br>
              <a:rPr lang="it-IT" sz="4400" cap="none" dirty="0" smtClean="0"/>
            </a:br>
            <a:r>
              <a:rPr lang="it-IT" sz="4400" cap="none" dirty="0"/>
              <a:t/>
            </a:r>
            <a:br>
              <a:rPr lang="it-IT" sz="4400" cap="none" dirty="0"/>
            </a:br>
            <a:r>
              <a:rPr lang="it-IT" sz="4400" cap="none" dirty="0" smtClean="0"/>
              <a:t>GLI ELEFANTI     </a:t>
            </a:r>
            <a:r>
              <a:rPr lang="it-IT" sz="4400" cap="none" dirty="0" smtClean="0">
                <a:solidFill>
                  <a:srgbClr val="7030A0"/>
                </a:solidFill>
              </a:rPr>
              <a:t>SPINGONO</a:t>
            </a:r>
            <a:r>
              <a:rPr lang="it-IT" sz="4400" cap="none" dirty="0" smtClean="0"/>
              <a:t> UNA </a:t>
            </a:r>
            <a:br>
              <a:rPr lang="it-IT" sz="4400" cap="none" dirty="0" smtClean="0"/>
            </a:br>
            <a:r>
              <a:rPr lang="it-IT" sz="4400" cap="none" dirty="0"/>
              <a:t/>
            </a:r>
            <a:br>
              <a:rPr lang="it-IT" sz="4400" cap="none" dirty="0"/>
            </a:br>
            <a:r>
              <a:rPr lang="it-IT" sz="4400" cap="none" dirty="0" smtClean="0"/>
              <a:t>MACCHINA</a:t>
            </a:r>
          </a:p>
        </p:txBody>
      </p:sp>
      <p:sp>
        <p:nvSpPr>
          <p:cNvPr id="4" name="Ovale 3"/>
          <p:cNvSpPr/>
          <p:nvPr/>
        </p:nvSpPr>
        <p:spPr>
          <a:xfrm>
            <a:off x="358062" y="3815889"/>
            <a:ext cx="3133818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circolare in su 5"/>
          <p:cNvSpPr/>
          <p:nvPr/>
        </p:nvSpPr>
        <p:spPr>
          <a:xfrm>
            <a:off x="3275856" y="4991645"/>
            <a:ext cx="2016224" cy="1146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44075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20688"/>
            <a:ext cx="4882852" cy="4861150"/>
          </a:xfrm>
          <a:prstGeom prst="rect">
            <a:avLst/>
          </a:prstGeom>
        </p:spPr>
      </p:pic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7344816" cy="2376264"/>
          </a:xfrm>
          <a:solidFill>
            <a:srgbClr val="FFC000"/>
          </a:solidFill>
        </p:spPr>
        <p:txBody>
          <a:bodyPr/>
          <a:lstStyle/>
          <a:p>
            <a:r>
              <a:rPr lang="it-IT" dirty="0" smtClean="0"/>
              <a:t>scopriamo chi comanda… per riordinare la frase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9634546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78502" cy="2284214"/>
          </a:xfrm>
        </p:spPr>
        <p:txBody>
          <a:bodyPr/>
          <a:lstStyle/>
          <a:p>
            <a:pPr eaLnBrk="1" hangingPunct="1"/>
            <a:r>
              <a:rPr lang="it-IT" sz="4400" dirty="0" smtClean="0"/>
              <a:t>Ora </a:t>
            </a:r>
            <a:r>
              <a:rPr lang="it-IT" sz="4400" dirty="0"/>
              <a:t>dobbiamo cercare la parola che </a:t>
            </a:r>
            <a:r>
              <a:rPr lang="it-IT" sz="4400" dirty="0" smtClean="0"/>
              <a:t>comanda il verbo… </a:t>
            </a:r>
            <a:br>
              <a:rPr lang="it-IT" sz="4400" dirty="0" smtClean="0"/>
            </a:br>
            <a:r>
              <a:rPr lang="it-IT" sz="4400" dirty="0" smtClean="0"/>
              <a:t>per </a:t>
            </a:r>
            <a:r>
              <a:rPr lang="it-IT" sz="4400" dirty="0"/>
              <a:t>riordinare la frase in modo da </a:t>
            </a:r>
            <a:r>
              <a:rPr lang="it-IT" sz="4400" dirty="0" smtClean="0"/>
              <a:t>capirla</a:t>
            </a:r>
            <a:br>
              <a:rPr lang="it-IT" sz="4400" dirty="0" smtClean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>
                <a:solidFill>
                  <a:srgbClr val="C00000"/>
                </a:solidFill>
              </a:rPr>
              <a:t>AL NIPOTE </a:t>
            </a:r>
            <a:r>
              <a:rPr lang="it-IT" sz="4400" dirty="0" smtClean="0">
                <a:solidFill>
                  <a:srgbClr val="C00000"/>
                </a:solidFill>
              </a:rPr>
              <a:t>UN </a:t>
            </a:r>
            <a:r>
              <a:rPr lang="it-IT" sz="4400" dirty="0">
                <a:solidFill>
                  <a:srgbClr val="C00000"/>
                </a:solidFill>
              </a:rPr>
              <a:t>LIBRO </a:t>
            </a:r>
            <a:r>
              <a:rPr lang="it-IT" sz="4400" dirty="0">
                <a:solidFill>
                  <a:srgbClr val="C00000"/>
                </a:solidFill>
              </a:rPr>
              <a:t>I nonni danno </a:t>
            </a:r>
            <a:r>
              <a:rPr lang="it-IT" sz="4400" cap="none" dirty="0">
                <a:solidFill>
                  <a:srgbClr val="C00000"/>
                </a:solidFill>
              </a:rPr>
              <a:t/>
            </a:r>
            <a:br>
              <a:rPr lang="it-IT" sz="4400" cap="none" dirty="0">
                <a:solidFill>
                  <a:srgbClr val="C00000"/>
                </a:solidFill>
              </a:rPr>
            </a:br>
            <a:endParaRPr lang="it-IT" sz="4400" cap="none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05719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67334" y="591605"/>
            <a:ext cx="1747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AL NIPOTE</a:t>
            </a:r>
            <a:endParaRPr lang="it-IT" sz="2800" b="1" dirty="0"/>
          </a:p>
        </p:txBody>
      </p:sp>
      <p:sp>
        <p:nvSpPr>
          <p:cNvPr id="5" name="Freccia circolare in su 4"/>
          <p:cNvSpPr/>
          <p:nvPr/>
        </p:nvSpPr>
        <p:spPr>
          <a:xfrm rot="10800000">
            <a:off x="2592458" y="1628799"/>
            <a:ext cx="3024336" cy="13681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636397" y="3239398"/>
            <a:ext cx="1336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DANNO</a:t>
            </a:r>
            <a:endParaRPr lang="it-IT" sz="2800" b="1" dirty="0"/>
          </a:p>
        </p:txBody>
      </p:sp>
      <p:sp>
        <p:nvSpPr>
          <p:cNvPr id="8" name="Rettangolo 7"/>
          <p:cNvSpPr/>
          <p:nvPr/>
        </p:nvSpPr>
        <p:spPr>
          <a:xfrm>
            <a:off x="1763688" y="4149080"/>
            <a:ext cx="13973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UN LIBRO </a:t>
            </a:r>
          </a:p>
          <a:p>
            <a:endParaRPr lang="it-IT" sz="2800" b="1" dirty="0"/>
          </a:p>
          <a:p>
            <a:r>
              <a:rPr lang="it-IT" sz="2800" b="1" dirty="0" smtClean="0"/>
              <a:t>AL NIPOTE</a:t>
            </a:r>
          </a:p>
          <a:p>
            <a:endParaRPr lang="it-IT" sz="2800" b="1" dirty="0"/>
          </a:p>
        </p:txBody>
      </p:sp>
      <p:sp>
        <p:nvSpPr>
          <p:cNvPr id="9" name="Rettangolo 8"/>
          <p:cNvSpPr/>
          <p:nvPr/>
        </p:nvSpPr>
        <p:spPr>
          <a:xfrm>
            <a:off x="6948264" y="570591"/>
            <a:ext cx="1412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I NONNI</a:t>
            </a:r>
            <a:endParaRPr lang="it-IT" sz="2800" b="1" dirty="0"/>
          </a:p>
        </p:txBody>
      </p:sp>
      <p:sp>
        <p:nvSpPr>
          <p:cNvPr id="10" name="Rettangolo 9"/>
          <p:cNvSpPr/>
          <p:nvPr/>
        </p:nvSpPr>
        <p:spPr>
          <a:xfrm>
            <a:off x="5292080" y="3227161"/>
            <a:ext cx="1412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I NONNI</a:t>
            </a:r>
            <a:endParaRPr lang="it-IT" sz="2800" b="1" dirty="0"/>
          </a:p>
        </p:txBody>
      </p:sp>
      <p:sp>
        <p:nvSpPr>
          <p:cNvPr id="11" name="Rettangolo 10"/>
          <p:cNvSpPr/>
          <p:nvPr/>
        </p:nvSpPr>
        <p:spPr>
          <a:xfrm>
            <a:off x="3988143" y="591605"/>
            <a:ext cx="1628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UN LIBRO</a:t>
            </a:r>
            <a:endParaRPr lang="it-IT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76011"/>
            <a:ext cx="427037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metto 2 1"/>
          <p:cNvSpPr/>
          <p:nvPr/>
        </p:nvSpPr>
        <p:spPr>
          <a:xfrm>
            <a:off x="6372200" y="1628799"/>
            <a:ext cx="2232248" cy="136815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CHI COMANDA IL VERBO?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74516347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it-IT" dirty="0" smtClean="0"/>
              <a:t>Per trovare chi comanda…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Debbo prestare attenzione al verbo…</a:t>
            </a:r>
          </a:p>
          <a:p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37970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78502" cy="2284214"/>
          </a:xfrm>
        </p:spPr>
        <p:txBody>
          <a:bodyPr/>
          <a:lstStyle/>
          <a:p>
            <a:pPr eaLnBrk="1" hangingPunct="1"/>
            <a:r>
              <a:rPr lang="it-IT" sz="4400" dirty="0" smtClean="0"/>
              <a:t>Cerchiamo la parola che comanda Il verbo…</a:t>
            </a:r>
            <a:br>
              <a:rPr lang="it-IT" sz="4400" dirty="0" smtClean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 smtClean="0"/>
              <a:t>di MARIO </a:t>
            </a:r>
            <a:r>
              <a:rPr lang="it-IT" sz="4400" dirty="0" err="1"/>
              <a:t>pRIMA</a:t>
            </a:r>
            <a:r>
              <a:rPr lang="it-IT" sz="4400" dirty="0"/>
              <a:t> </a:t>
            </a:r>
            <a:r>
              <a:rPr lang="it-IT" sz="4400" dirty="0" smtClean="0"/>
              <a:t>lucia </a:t>
            </a:r>
            <a:r>
              <a:rPr lang="it-IT" sz="4400" dirty="0" err="1" smtClean="0"/>
              <a:t>e’</a:t>
            </a:r>
            <a:r>
              <a:rPr lang="it-IT" sz="4400" dirty="0"/>
              <a:t> </a:t>
            </a:r>
            <a:r>
              <a:rPr lang="it-IT" sz="4400" dirty="0" smtClean="0"/>
              <a:t>PARTITA</a:t>
            </a:r>
            <a:br>
              <a:rPr lang="it-IT" sz="4400" dirty="0" smtClean="0"/>
            </a:br>
            <a:r>
              <a:rPr lang="it-IT" sz="4400" cap="none" dirty="0"/>
              <a:t/>
            </a:r>
            <a:br>
              <a:rPr lang="it-IT" sz="4400" cap="none" dirty="0"/>
            </a:br>
            <a:endParaRPr lang="it-IT" sz="4400" cap="none" dirty="0" smtClean="0"/>
          </a:p>
        </p:txBody>
      </p:sp>
    </p:spTree>
    <p:extLst>
      <p:ext uri="{BB962C8B-B14F-4D97-AF65-F5344CB8AC3E}">
        <p14:creationId xmlns:p14="http://schemas.microsoft.com/office/powerpoint/2010/main" val="31554216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160991" y="570591"/>
            <a:ext cx="1287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PRIMA </a:t>
            </a:r>
            <a:endParaRPr lang="it-IT" sz="2800" b="1" dirty="0"/>
          </a:p>
        </p:txBody>
      </p:sp>
      <p:sp>
        <p:nvSpPr>
          <p:cNvPr id="5" name="Freccia circolare in su 4"/>
          <p:cNvSpPr/>
          <p:nvPr/>
        </p:nvSpPr>
        <p:spPr>
          <a:xfrm rot="10800000">
            <a:off x="2592458" y="1628799"/>
            <a:ext cx="3024336" cy="13681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636397" y="3239398"/>
            <a:ext cx="1758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E’ PARTITA</a:t>
            </a:r>
            <a:endParaRPr lang="it-IT" sz="2800" b="1" dirty="0"/>
          </a:p>
        </p:txBody>
      </p:sp>
      <p:sp>
        <p:nvSpPr>
          <p:cNvPr id="8" name="Rettangolo 7"/>
          <p:cNvSpPr/>
          <p:nvPr/>
        </p:nvSpPr>
        <p:spPr>
          <a:xfrm>
            <a:off x="1763688" y="4149080"/>
            <a:ext cx="1397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PRIMA DI MARIO</a:t>
            </a:r>
            <a:endParaRPr lang="it-IT" sz="2800" b="1" dirty="0"/>
          </a:p>
        </p:txBody>
      </p:sp>
      <p:sp>
        <p:nvSpPr>
          <p:cNvPr id="9" name="Rettangolo 8"/>
          <p:cNvSpPr/>
          <p:nvPr/>
        </p:nvSpPr>
        <p:spPr>
          <a:xfrm>
            <a:off x="4663542" y="570591"/>
            <a:ext cx="1067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LUCIA</a:t>
            </a:r>
            <a:endParaRPr lang="it-IT" sz="2800" b="1" dirty="0"/>
          </a:p>
        </p:txBody>
      </p:sp>
      <p:sp>
        <p:nvSpPr>
          <p:cNvPr id="10" name="Rettangolo 9"/>
          <p:cNvSpPr/>
          <p:nvPr/>
        </p:nvSpPr>
        <p:spPr>
          <a:xfrm>
            <a:off x="5292080" y="3227161"/>
            <a:ext cx="1067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LUCIA</a:t>
            </a:r>
            <a:endParaRPr lang="it-IT" sz="2800" b="1" dirty="0"/>
          </a:p>
        </p:txBody>
      </p:sp>
      <p:sp>
        <p:nvSpPr>
          <p:cNvPr id="11" name="Rettangolo 10"/>
          <p:cNvSpPr/>
          <p:nvPr/>
        </p:nvSpPr>
        <p:spPr>
          <a:xfrm>
            <a:off x="1294703" y="600134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DI MARIO</a:t>
            </a:r>
            <a:endParaRPr lang="it-IT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76011"/>
            <a:ext cx="427037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umetto 2 11"/>
          <p:cNvSpPr/>
          <p:nvPr/>
        </p:nvSpPr>
        <p:spPr>
          <a:xfrm>
            <a:off x="6372200" y="1628799"/>
            <a:ext cx="2232248" cy="136815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CHI COMANDA IL VERBO?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20870816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78502" cy="2284214"/>
          </a:xfrm>
        </p:spPr>
        <p:txBody>
          <a:bodyPr/>
          <a:lstStyle/>
          <a:p>
            <a:pPr eaLnBrk="1" hangingPunct="1"/>
            <a:r>
              <a:rPr lang="it-IT" sz="4400" dirty="0" smtClean="0"/>
              <a:t>Cerchiamo la </a:t>
            </a:r>
            <a:r>
              <a:rPr lang="it-IT" sz="4400" dirty="0"/>
              <a:t>parola che </a:t>
            </a:r>
            <a:r>
              <a:rPr lang="it-IT" sz="4400" dirty="0" smtClean="0"/>
              <a:t>comanda il verbo …</a:t>
            </a:r>
            <a:br>
              <a:rPr lang="it-IT" sz="4400" dirty="0" smtClean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 smtClean="0"/>
              <a:t>NON ENTRANO DI LUCIA </a:t>
            </a:r>
            <a:r>
              <a:rPr lang="it-IT" sz="4400" dirty="0"/>
              <a:t>NELLA CUCINA </a:t>
            </a:r>
            <a:r>
              <a:rPr lang="it-IT" sz="4400" dirty="0" smtClean="0"/>
              <a:t>I GATTI</a:t>
            </a:r>
            <a:br>
              <a:rPr lang="it-IT" sz="4400" dirty="0" smtClean="0"/>
            </a:br>
            <a:r>
              <a:rPr lang="it-IT" sz="4400" cap="none" dirty="0"/>
              <a:t/>
            </a:r>
            <a:br>
              <a:rPr lang="it-IT" sz="4400" cap="none" dirty="0"/>
            </a:br>
            <a:endParaRPr lang="it-IT" sz="4400" cap="none" dirty="0" smtClean="0"/>
          </a:p>
        </p:txBody>
      </p:sp>
    </p:spTree>
    <p:extLst>
      <p:ext uri="{BB962C8B-B14F-4D97-AF65-F5344CB8AC3E}">
        <p14:creationId xmlns:p14="http://schemas.microsoft.com/office/powerpoint/2010/main" val="3463659538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38262"/>
            <a:ext cx="60960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8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160991" y="570591"/>
            <a:ext cx="2367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NELLA CUCINA</a:t>
            </a:r>
            <a:endParaRPr lang="it-IT" sz="2800" b="1" dirty="0"/>
          </a:p>
        </p:txBody>
      </p:sp>
      <p:sp>
        <p:nvSpPr>
          <p:cNvPr id="5" name="Freccia circolare in su 4"/>
          <p:cNvSpPr/>
          <p:nvPr/>
        </p:nvSpPr>
        <p:spPr>
          <a:xfrm rot="10800000">
            <a:off x="2592458" y="1628799"/>
            <a:ext cx="3024336" cy="13681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636397" y="3239398"/>
            <a:ext cx="2472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NON ENTRANO</a:t>
            </a:r>
            <a:endParaRPr lang="it-IT" sz="2800" b="1" dirty="0"/>
          </a:p>
        </p:txBody>
      </p:sp>
      <p:sp>
        <p:nvSpPr>
          <p:cNvPr id="8" name="Rettangolo 7"/>
          <p:cNvSpPr/>
          <p:nvPr/>
        </p:nvSpPr>
        <p:spPr>
          <a:xfrm>
            <a:off x="1763688" y="4149080"/>
            <a:ext cx="16561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NELLA CUCINA DI LUCIA</a:t>
            </a:r>
            <a:endParaRPr lang="it-IT" sz="2800" b="1" dirty="0"/>
          </a:p>
        </p:txBody>
      </p:sp>
      <p:sp>
        <p:nvSpPr>
          <p:cNvPr id="9" name="Rettangolo 8"/>
          <p:cNvSpPr/>
          <p:nvPr/>
        </p:nvSpPr>
        <p:spPr>
          <a:xfrm>
            <a:off x="6049115" y="570591"/>
            <a:ext cx="1238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I GATTI</a:t>
            </a:r>
            <a:endParaRPr lang="it-IT" sz="2800" b="1" dirty="0"/>
          </a:p>
        </p:txBody>
      </p:sp>
      <p:sp>
        <p:nvSpPr>
          <p:cNvPr id="10" name="Rettangolo 9"/>
          <p:cNvSpPr/>
          <p:nvPr/>
        </p:nvSpPr>
        <p:spPr>
          <a:xfrm>
            <a:off x="5292080" y="3227161"/>
            <a:ext cx="1238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I GATTI</a:t>
            </a:r>
            <a:endParaRPr lang="it-IT" sz="2800" b="1" dirty="0"/>
          </a:p>
        </p:txBody>
      </p:sp>
      <p:sp>
        <p:nvSpPr>
          <p:cNvPr id="11" name="Rettangolo 10"/>
          <p:cNvSpPr/>
          <p:nvPr/>
        </p:nvSpPr>
        <p:spPr>
          <a:xfrm>
            <a:off x="1294703" y="600134"/>
            <a:ext cx="1471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DI LUCIA</a:t>
            </a:r>
            <a:endParaRPr lang="it-IT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76011"/>
            <a:ext cx="427037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080881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it-IT" dirty="0" smtClean="0"/>
              <a:t>Per trovare chi comanda…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6904856" cy="1296144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Quali caratteristiche del verbo sono importanti…?</a:t>
            </a:r>
            <a:endParaRPr lang="it-IT" dirty="0">
              <a:solidFill>
                <a:srgbClr val="C00000"/>
              </a:solidFill>
            </a:endParaRPr>
          </a:p>
          <a:p>
            <a:endParaRPr lang="it-IT" dirty="0" smtClean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3717032"/>
            <a:ext cx="3024336" cy="26776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INSEGUE</a:t>
            </a:r>
          </a:p>
          <a:p>
            <a:r>
              <a:rPr lang="it-IT" sz="2800" dirty="0" smtClean="0"/>
              <a:t>INSEGUONO</a:t>
            </a:r>
          </a:p>
          <a:p>
            <a:r>
              <a:rPr lang="it-IT" sz="2800" dirty="0" smtClean="0"/>
              <a:t>E’ APERTO</a:t>
            </a:r>
          </a:p>
          <a:p>
            <a:r>
              <a:rPr lang="it-IT" sz="2800" dirty="0" smtClean="0"/>
              <a:t>E’ APERTA</a:t>
            </a:r>
          </a:p>
          <a:p>
            <a:r>
              <a:rPr lang="it-IT" sz="2800" dirty="0" smtClean="0"/>
              <a:t>DÀ</a:t>
            </a:r>
          </a:p>
          <a:p>
            <a:r>
              <a:rPr lang="it-IT" sz="2800" dirty="0" smtClean="0"/>
              <a:t>DANNO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33484985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20688"/>
            <a:ext cx="4882852" cy="4861150"/>
          </a:xfrm>
          <a:prstGeom prst="rect">
            <a:avLst/>
          </a:prstGeom>
        </p:spPr>
      </p:pic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7344816" cy="2376264"/>
          </a:xfrm>
          <a:solidFill>
            <a:srgbClr val="FFC000"/>
          </a:solidFill>
        </p:spPr>
        <p:txBody>
          <a:bodyPr/>
          <a:lstStyle/>
          <a:p>
            <a:r>
              <a:rPr lang="it-IT" dirty="0" smtClean="0"/>
              <a:t>Come si chiama la parola che comanda il verbo?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7752352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213511" y="0"/>
            <a:ext cx="8497193" cy="1195370"/>
          </a:xfrm>
        </p:spPr>
        <p:txBody>
          <a:bodyPr/>
          <a:lstStyle/>
          <a:p>
            <a:pPr eaLnBrk="1" hangingPunct="1"/>
            <a:r>
              <a:rPr lang="it-IT" sz="4400" cap="none" dirty="0" smtClean="0"/>
              <a:t>LA PAROLA CHE COMANDA IL VERBO SI CHIAMA….</a:t>
            </a:r>
            <a:br>
              <a:rPr lang="it-IT" sz="4400" cap="none" dirty="0" smtClean="0"/>
            </a:br>
            <a:r>
              <a:rPr lang="it-IT" sz="4400" cap="none" dirty="0" smtClean="0"/>
              <a:t/>
            </a:r>
            <a:br>
              <a:rPr lang="it-IT" sz="4400" cap="none" dirty="0" smtClean="0"/>
            </a:br>
            <a:endParaRPr lang="it-IT" sz="4400" cap="none" dirty="0" smtClean="0"/>
          </a:p>
        </p:txBody>
      </p:sp>
      <p:grpSp>
        <p:nvGrpSpPr>
          <p:cNvPr id="8" name="Gruppo 7"/>
          <p:cNvGrpSpPr/>
          <p:nvPr/>
        </p:nvGrpSpPr>
        <p:grpSpPr>
          <a:xfrm>
            <a:off x="179512" y="2241082"/>
            <a:ext cx="2232248" cy="1791689"/>
            <a:chOff x="611560" y="2241082"/>
            <a:chExt cx="2232248" cy="1791689"/>
          </a:xfrm>
        </p:grpSpPr>
        <p:sp>
          <p:nvSpPr>
            <p:cNvPr id="2" name="Rettangolo arrotondato 1"/>
            <p:cNvSpPr/>
            <p:nvPr/>
          </p:nvSpPr>
          <p:spPr>
            <a:xfrm>
              <a:off x="611560" y="2592611"/>
              <a:ext cx="2232248" cy="14401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SOGGETTO</a:t>
              </a:r>
              <a:endParaRPr lang="it-IT" dirty="0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629" y="2241082"/>
              <a:ext cx="427037" cy="449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CasellaDiTesto 5"/>
          <p:cNvSpPr txBox="1"/>
          <p:nvPr/>
        </p:nvSpPr>
        <p:spPr>
          <a:xfrm>
            <a:off x="2771800" y="4118372"/>
            <a:ext cx="6092565" cy="15696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C00000"/>
                </a:solidFill>
              </a:rPr>
              <a:t>Il soggetto </a:t>
            </a:r>
            <a:r>
              <a:rPr lang="it-IT" sz="2400" dirty="0" smtClean="0"/>
              <a:t>di questa frase è…</a:t>
            </a:r>
          </a:p>
          <a:p>
            <a:endParaRPr lang="it-IT" sz="2400" dirty="0" smtClean="0"/>
          </a:p>
          <a:p>
            <a:r>
              <a:rPr lang="it-IT" sz="2400" dirty="0" smtClean="0"/>
              <a:t>NON ENTRANO NELLA CUCINA DI LUCIA I GATTI</a:t>
            </a:r>
            <a:br>
              <a:rPr lang="it-IT" sz="2400" dirty="0" smtClean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38734711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834772"/>
              </p:ext>
            </p:extLst>
          </p:nvPr>
        </p:nvGraphicFramePr>
        <p:xfrm>
          <a:off x="857672" y="1484784"/>
          <a:ext cx="6096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FRASE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CHI</a:t>
                      </a:r>
                      <a:r>
                        <a:rPr lang="it-IT" baseline="0" dirty="0" smtClean="0"/>
                        <a:t> è IL </a:t>
                      </a:r>
                      <a:r>
                        <a:rPr lang="it-IT" dirty="0" smtClean="0"/>
                        <a:t>SOGGETTO ?  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DIETRO ALLA GAZZELLA CI SONO I LEONI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 RAGAZZI</a:t>
                      </a:r>
                      <a:r>
                        <a:rPr lang="it-IT" baseline="0" dirty="0" smtClean="0"/>
                        <a:t>  ASCOLTANO LA MUSICA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OGGI A SCUOLA LUIGI</a:t>
                      </a:r>
                      <a:r>
                        <a:rPr lang="it-IT" baseline="0" dirty="0" smtClean="0"/>
                        <a:t> ERA ASSENTE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SI</a:t>
                      </a:r>
                      <a:r>
                        <a:rPr lang="it-IT" baseline="0" dirty="0" smtClean="0"/>
                        <a:t> E’ ALZATA TARDI  LUCIA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MARIO E LUIGI PARLANO CON GIULIA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1619672" y="277197"/>
            <a:ext cx="4572000" cy="830997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r>
              <a:rPr lang="it-IT" sz="2400" dirty="0" smtClean="0"/>
              <a:t>SCRIVIAMO NELLA TABELLA IL SOGGETTO DELLA FRASE</a:t>
            </a:r>
            <a:endParaRPr lang="it-I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062" y="1628800"/>
            <a:ext cx="427037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5300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857250"/>
            <a:ext cx="8018462" cy="1708150"/>
          </a:xfrm>
        </p:spPr>
        <p:txBody>
          <a:bodyPr/>
          <a:lstStyle/>
          <a:p>
            <a:pPr eaLnBrk="1" hangingPunct="1"/>
            <a:r>
              <a:rPr lang="it-IT" sz="4400" cap="none" dirty="0" smtClean="0"/>
              <a:t/>
            </a:r>
            <a:br>
              <a:rPr lang="it-IT" sz="4400" cap="none" dirty="0" smtClean="0"/>
            </a:br>
            <a:r>
              <a:rPr lang="it-IT" sz="4400" cap="none" dirty="0" smtClean="0"/>
              <a:t>Leggiamo insieme la frase</a:t>
            </a:r>
            <a:br>
              <a:rPr lang="it-IT" sz="4400" cap="none" dirty="0" smtClean="0"/>
            </a:br>
            <a:r>
              <a:rPr lang="it-IT" sz="4400" cap="none" dirty="0"/>
              <a:t/>
            </a:r>
            <a:br>
              <a:rPr lang="it-IT" sz="4400" cap="none" dirty="0"/>
            </a:br>
            <a:r>
              <a:rPr lang="it-IT" sz="4400" cap="none" dirty="0" smtClean="0"/>
              <a:t>TRE CANI  INSEGUE UN GATTO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55576" y="4941168"/>
            <a:ext cx="7772400" cy="906463"/>
          </a:xfrm>
        </p:spPr>
        <p:txBody>
          <a:bodyPr/>
          <a:lstStyle/>
          <a:p>
            <a:pPr algn="ctr" eaLnBrk="1" hangingPunct="1"/>
            <a:r>
              <a:rPr lang="it-IT" sz="3600" b="1" dirty="0" smtClean="0">
                <a:solidFill>
                  <a:srgbClr val="4D4D4D"/>
                </a:solidFill>
              </a:rPr>
              <a:t>VA bene dire cosi?</a:t>
            </a:r>
          </a:p>
        </p:txBody>
      </p:sp>
    </p:spTree>
    <p:extLst>
      <p:ext uri="{BB962C8B-B14F-4D97-AF65-F5344CB8AC3E}">
        <p14:creationId xmlns:p14="http://schemas.microsoft.com/office/powerpoint/2010/main" val="4166666643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>
          <a:xfrm>
            <a:off x="683568" y="2204864"/>
            <a:ext cx="2520280" cy="20286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cap="none" dirty="0" smtClean="0"/>
              <a:t>TRE CANI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4211960" y="3501008"/>
            <a:ext cx="1656184" cy="85734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cap="none" dirty="0" smtClean="0"/>
              <a:t>INSEGUONO</a:t>
            </a:r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7020272" y="4653136"/>
            <a:ext cx="165618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cap="none" dirty="0" smtClean="0"/>
              <a:t>UN GATTO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619672" y="620688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Perché non va bene dire INSEGUE?</a:t>
            </a:r>
            <a:endParaRPr lang="it-IT" sz="3200" b="1" dirty="0"/>
          </a:p>
        </p:txBody>
      </p:sp>
      <p:sp>
        <p:nvSpPr>
          <p:cNvPr id="10" name="Rettangolo arrotondato 9"/>
          <p:cNvSpPr/>
          <p:nvPr/>
        </p:nvSpPr>
        <p:spPr>
          <a:xfrm>
            <a:off x="4279678" y="2204864"/>
            <a:ext cx="1520748" cy="8640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cap="none" dirty="0" smtClean="0"/>
              <a:t>INSEGUE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1188970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0648"/>
            <a:ext cx="3990548" cy="636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07668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857250"/>
            <a:ext cx="8018462" cy="1708150"/>
          </a:xfrm>
        </p:spPr>
        <p:txBody>
          <a:bodyPr/>
          <a:lstStyle/>
          <a:p>
            <a:pPr eaLnBrk="1" hangingPunct="1"/>
            <a:r>
              <a:rPr lang="it-IT" sz="4400" cap="none" dirty="0" smtClean="0"/>
              <a:t/>
            </a:r>
            <a:br>
              <a:rPr lang="it-IT" sz="4400" cap="none" dirty="0" smtClean="0"/>
            </a:br>
            <a:r>
              <a:rPr lang="it-IT" sz="4400" cap="none" dirty="0" smtClean="0"/>
              <a:t>Leggiamo insieme la frase</a:t>
            </a:r>
            <a:br>
              <a:rPr lang="it-IT" sz="4400" cap="none" dirty="0" smtClean="0"/>
            </a:br>
            <a:r>
              <a:rPr lang="it-IT" sz="4400" cap="none" dirty="0"/>
              <a:t/>
            </a:r>
            <a:br>
              <a:rPr lang="it-IT" sz="4400" cap="none" dirty="0"/>
            </a:br>
            <a:r>
              <a:rPr lang="it-IT" sz="4400" cap="none" dirty="0" smtClean="0"/>
              <a:t>LA PORTA DEL GIARDINO È APERTO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55576" y="4941168"/>
            <a:ext cx="7772400" cy="906463"/>
          </a:xfrm>
        </p:spPr>
        <p:txBody>
          <a:bodyPr/>
          <a:lstStyle/>
          <a:p>
            <a:pPr algn="ctr" eaLnBrk="1" hangingPunct="1"/>
            <a:r>
              <a:rPr lang="it-IT" sz="3600" b="1" dirty="0" smtClean="0">
                <a:solidFill>
                  <a:srgbClr val="4D4D4D"/>
                </a:solidFill>
              </a:rPr>
              <a:t>Va bene?</a:t>
            </a:r>
          </a:p>
        </p:txBody>
      </p:sp>
    </p:spTree>
    <p:extLst>
      <p:ext uri="{BB962C8B-B14F-4D97-AF65-F5344CB8AC3E}">
        <p14:creationId xmlns:p14="http://schemas.microsoft.com/office/powerpoint/2010/main" val="779667277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</p:spPr>
        <p:txBody>
          <a:bodyPr/>
          <a:lstStyle/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it-IT" dirty="0"/>
              <a:t/>
            </a:r>
            <a:br>
              <a:rPr lang="it-IT" dirty="0"/>
            </a:br>
            <a:endParaRPr lang="it-IT" dirty="0" smtClean="0"/>
          </a:p>
        </p:txBody>
      </p:sp>
      <p:sp>
        <p:nvSpPr>
          <p:cNvPr id="3" name="Rettangolo arrotondato 2"/>
          <p:cNvSpPr/>
          <p:nvPr/>
        </p:nvSpPr>
        <p:spPr>
          <a:xfrm>
            <a:off x="683568" y="2204865"/>
            <a:ext cx="2520280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cap="none" dirty="0" smtClean="0"/>
              <a:t>LA PORTA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4139952" y="3838294"/>
            <a:ext cx="2088232" cy="131889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cap="none" dirty="0" smtClean="0"/>
              <a:t>E’ APERTA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4203380" y="2348880"/>
            <a:ext cx="1656184" cy="10081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E’ APERTO</a:t>
            </a: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1115616" y="3501009"/>
            <a:ext cx="1872208" cy="9967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DEL GIARDINO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619672" y="620688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Perché non va bene dire E’ APERTO?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927365524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2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20688"/>
            <a:ext cx="4882852" cy="4861150"/>
          </a:xfrm>
          <a:prstGeom prst="rect">
            <a:avLst/>
          </a:prstGeom>
        </p:spPr>
      </p:pic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7344816" cy="2376264"/>
          </a:xfrm>
          <a:solidFill>
            <a:srgbClr val="FFC000"/>
          </a:solidFill>
        </p:spPr>
        <p:txBody>
          <a:bodyPr/>
          <a:lstStyle/>
          <a:p>
            <a:r>
              <a:rPr lang="it-IT" dirty="0" smtClean="0"/>
              <a:t>scopriamo chi comanda…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3425979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78502" cy="2284214"/>
          </a:xfrm>
        </p:spPr>
        <p:txBody>
          <a:bodyPr/>
          <a:lstStyle/>
          <a:p>
            <a:pPr eaLnBrk="1" hangingPunct="1"/>
            <a:r>
              <a:rPr lang="it-IT" sz="4400" cap="none" dirty="0" smtClean="0"/>
              <a:t>Le frasi hanno una parola che comanda il verbo</a:t>
            </a:r>
            <a:br>
              <a:rPr lang="it-IT" sz="4400" cap="none" dirty="0" smtClean="0"/>
            </a:br>
            <a:r>
              <a:rPr lang="it-IT" sz="4400" cap="none" dirty="0" smtClean="0"/>
              <a:t/>
            </a:r>
            <a:br>
              <a:rPr lang="it-IT" sz="4400" cap="none" dirty="0" smtClean="0"/>
            </a:br>
            <a:r>
              <a:rPr lang="it-IT" sz="4400" cap="none" dirty="0" smtClean="0"/>
              <a:t>Chi comanda in questa frase?</a:t>
            </a:r>
            <a:br>
              <a:rPr lang="it-IT" sz="4400" cap="none" dirty="0" smtClean="0"/>
            </a:br>
            <a:r>
              <a:rPr lang="it-IT" sz="4400" cap="none" dirty="0"/>
              <a:t/>
            </a:r>
            <a:br>
              <a:rPr lang="it-IT" sz="4400" cap="none" dirty="0"/>
            </a:br>
            <a:r>
              <a:rPr lang="it-IT" sz="4400" cap="none" dirty="0" smtClean="0"/>
              <a:t>TRE CAN</a:t>
            </a:r>
            <a:r>
              <a:rPr lang="it-IT" sz="4400" cap="none" dirty="0" smtClean="0">
                <a:solidFill>
                  <a:srgbClr val="7030A0"/>
                </a:solidFill>
              </a:rPr>
              <a:t>I</a:t>
            </a:r>
            <a:r>
              <a:rPr lang="it-IT" sz="4400" cap="none" dirty="0" smtClean="0"/>
              <a:t>  </a:t>
            </a:r>
            <a:r>
              <a:rPr lang="it-IT" sz="4400" cap="none" dirty="0" smtClean="0">
                <a:solidFill>
                  <a:srgbClr val="7030A0"/>
                </a:solidFill>
              </a:rPr>
              <a:t>INSEGUONO</a:t>
            </a:r>
            <a:r>
              <a:rPr lang="it-IT" sz="4400" cap="none" dirty="0" smtClean="0"/>
              <a:t> UN GATTO</a:t>
            </a:r>
          </a:p>
        </p:txBody>
      </p:sp>
      <p:sp>
        <p:nvSpPr>
          <p:cNvPr id="4" name="Ovale 3"/>
          <p:cNvSpPr/>
          <p:nvPr/>
        </p:nvSpPr>
        <p:spPr>
          <a:xfrm>
            <a:off x="179512" y="3212976"/>
            <a:ext cx="2448272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Freccia circolare in su 4"/>
          <p:cNvSpPr/>
          <p:nvPr/>
        </p:nvSpPr>
        <p:spPr>
          <a:xfrm>
            <a:off x="1547664" y="5085184"/>
            <a:ext cx="3024336" cy="151216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15310"/>
      </p:ext>
    </p:extLst>
  </p:cSld>
  <p:clrMapOvr>
    <a:masterClrMapping/>
  </p:clrMapOvr>
  <p:transition spd="slow"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252</Words>
  <Application>Microsoft Office PowerPoint</Application>
  <PresentationFormat>Presentazione su schermo (4:3)</PresentationFormat>
  <Paragraphs>76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24</vt:i4>
      </vt:variant>
    </vt:vector>
  </HeadingPairs>
  <TitlesOfParts>
    <vt:vector size="27" baseType="lpstr">
      <vt:lpstr>Tema di Office</vt:lpstr>
      <vt:lpstr>1_Tema di Office</vt:lpstr>
      <vt:lpstr>2_Tema di Office</vt:lpstr>
      <vt:lpstr>scopriamo che cosa non va…</vt:lpstr>
      <vt:lpstr>Presentazione standard di PowerPoint</vt:lpstr>
      <vt:lpstr> Leggiamo insieme la frase  TRE CANI  INSEGUE UN GATTO</vt:lpstr>
      <vt:lpstr>Presentazione standard di PowerPoint</vt:lpstr>
      <vt:lpstr>Presentazione standard di PowerPoint</vt:lpstr>
      <vt:lpstr> Leggiamo insieme la frase  LA PORTA DEL GIARDINO È APERTO</vt:lpstr>
      <vt:lpstr> </vt:lpstr>
      <vt:lpstr>scopriamo chi comanda…</vt:lpstr>
      <vt:lpstr>Le frasi hanno una parola che comanda il verbo  Chi comanda in questa frase?  TRE CANI  INSEGUONO UN GATTO</vt:lpstr>
      <vt:lpstr> Le frasi hanno una parola che comanda il verbo  Chi comanda in questa frase?  LA PORTA  del giardino È APERTA</vt:lpstr>
      <vt:lpstr> Le frasi hanno una parola che comanda il verbo  Chi comanda in questa frase?  UN GATTO  INSEGUE DUE TOPI</vt:lpstr>
      <vt:lpstr> Le frasi hanno una parola che comanda il verbo  Chi comanda in questa frase?  GLI ELEFANTI     SPINGONO UNA   MACCHINA</vt:lpstr>
      <vt:lpstr>scopriamo chi comanda… per riordinare la frase</vt:lpstr>
      <vt:lpstr>Ora dobbiamo cercare la parola che comanda il verbo…  per riordinare la frase in modo da capirla  AL NIPOTE UN LIBRO I nonni danno  </vt:lpstr>
      <vt:lpstr>Presentazione standard di PowerPoint</vt:lpstr>
      <vt:lpstr>Per trovare chi comanda…</vt:lpstr>
      <vt:lpstr>Cerchiamo la parola che comanda Il verbo…   di MARIO pRIMA lucia e’ PARTITA  </vt:lpstr>
      <vt:lpstr>Presentazione standard di PowerPoint</vt:lpstr>
      <vt:lpstr>Cerchiamo la parola che comanda il verbo …  NON ENTRANO DI LUCIA NELLA CUCINA I GATTI  </vt:lpstr>
      <vt:lpstr>Presentazione standard di PowerPoint</vt:lpstr>
      <vt:lpstr>Per trovare chi comanda…</vt:lpstr>
      <vt:lpstr>Come si chiama la parola che comanda il verbo?</vt:lpstr>
      <vt:lpstr>LA PAROLA CHE COMANDA IL VERBO SI CHIAMA…. 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Giochiamo con le parole e le frasi</dc:title>
  <dc:creator>margherita</dc:creator>
  <cp:lastModifiedBy>margherita</cp:lastModifiedBy>
  <cp:revision>18</cp:revision>
  <dcterms:created xsi:type="dcterms:W3CDTF">2018-05-30T07:01:08Z</dcterms:created>
  <dcterms:modified xsi:type="dcterms:W3CDTF">2018-05-30T11:39:16Z</dcterms:modified>
</cp:coreProperties>
</file>