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9" r:id="rId2"/>
    <p:sldId id="424" r:id="rId3"/>
    <p:sldId id="263" r:id="rId4"/>
    <p:sldId id="403" r:id="rId5"/>
    <p:sldId id="404" r:id="rId6"/>
    <p:sldId id="405" r:id="rId7"/>
    <p:sldId id="406" r:id="rId8"/>
    <p:sldId id="414" r:id="rId9"/>
    <p:sldId id="415" r:id="rId10"/>
    <p:sldId id="416" r:id="rId11"/>
    <p:sldId id="417" r:id="rId12"/>
    <p:sldId id="425" r:id="rId13"/>
    <p:sldId id="264" r:id="rId14"/>
    <p:sldId id="265" r:id="rId15"/>
    <p:sldId id="410" r:id="rId16"/>
    <p:sldId id="413" r:id="rId17"/>
    <p:sldId id="274" r:id="rId18"/>
    <p:sldId id="418" r:id="rId19"/>
    <p:sldId id="426" r:id="rId20"/>
    <p:sldId id="427" r:id="rId21"/>
    <p:sldId id="273" r:id="rId22"/>
    <p:sldId id="421" r:id="rId23"/>
    <p:sldId id="422" r:id="rId24"/>
    <p:sldId id="423" r:id="rId25"/>
    <p:sldId id="276" r:id="rId26"/>
    <p:sldId id="277" r:id="rId27"/>
    <p:sldId id="428" r:id="rId28"/>
    <p:sldId id="430" r:id="rId29"/>
    <p:sldId id="429" r:id="rId30"/>
    <p:sldId id="43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CC00"/>
    <a:srgbClr val="68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4C3F9-6523-486F-8301-A46705E85FAB}" type="datetimeFigureOut">
              <a:rPr lang="it-IT" smtClean="0"/>
              <a:pPr/>
              <a:t>01/04/2015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EF2E0-7110-4DD7-859C-AC2CB0DF08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4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2E0-7110-4DD7-859C-AC2CB0DF08A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8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2E0-7110-4DD7-859C-AC2CB0DF08A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79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2E0-7110-4DD7-859C-AC2CB0DF08A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2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9910-8EFE-45D9-9715-82428718E126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863A-04C4-4BF6-A1BE-1BEAA3872FE2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DF5-F183-42E2-A647-D2FBA0C9A023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6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5F8D-F82A-4882-AE0A-AAF31F3A4DFE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7D2F-D902-4080-B2F0-A9E79CDDB243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D32-4DF7-4B12-B53D-A6726A0836C4}" type="datetime1">
              <a:rPr lang="en-US" smtClean="0"/>
              <a:t>4/1/2015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F778-5D28-417A-88FF-844BFAF5667F}" type="datetime1">
              <a:rPr lang="en-US" smtClean="0"/>
              <a:t>4/1/2015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C615-5387-47BB-8B5F-4EC46975514B}" type="datetime1">
              <a:rPr lang="en-US" smtClean="0"/>
              <a:t>4/1/2015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9BEF-967F-4DBF-AFB7-71876A61C7E9}" type="datetime1">
              <a:rPr lang="en-US" smtClean="0"/>
              <a:t>4/1/2015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AB9E-9183-44DD-91CB-7A1E724B373B}" type="datetime1">
              <a:rPr lang="en-US" smtClean="0"/>
              <a:t>4/1/2015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560D-81DD-479E-B4F6-9BC3347894FE}" type="datetime1">
              <a:rPr lang="en-US" smtClean="0"/>
              <a:t>4/1/2015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602A-1392-496D-927F-3D2319B9BE1C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85873" y="2905780"/>
            <a:ext cx="6992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Sicurezza nel laboratorio di Chimica</a:t>
            </a:r>
            <a:endParaRPr lang="it-IT" sz="2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86587"/>
            <a:ext cx="4617740" cy="18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37761" y="260648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u="sng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PROTEZIONE INDIVIDUALE (DPI)</a:t>
            </a:r>
          </a:p>
          <a:p>
            <a:pPr algn="ctr"/>
            <a:endParaRPr lang="es-ES_tradnl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Occhiali</a:t>
            </a:r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funzione primaria degli occhiali di sicurezza è quella di prevenire il contatto tra prodotti chimici e l’occhio. I modelli possono essere diversi; in ogni caso devono riportare la sigla EN 166 oppure EN 172 ed il </a:t>
            </a:r>
            <a:r>
              <a:rPr lang="es-ES_tradnl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marchio</a:t>
            </a:r>
            <a:r>
              <a:rPr lang="es-ES_tradnl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</a:t>
            </a:r>
          </a:p>
          <a:p>
            <a:pPr algn="just"/>
            <a:endParaRPr lang="es-ES_tradnl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 Gli occhiali da vista NON proteggono adeguatamente gli occhi</a:t>
            </a:r>
            <a:r>
              <a:rPr lang="it-IT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:occorre indossare gli occhiali protettivi sopra quelli da vista.</a:t>
            </a:r>
            <a:endParaRPr lang="es-ES_tradnl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79512" y="3240112"/>
            <a:ext cx="910964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b="1" i="1" u="sng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Indossare occhiali di protezione</a:t>
            </a:r>
            <a:endParaRPr lang="it-IT" altLang="it-IT" sz="1800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eseguiamo (personalmente o i nostri vicini di banco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operazioni potenzialmente pericolose (aggiunta di reattivi acidi o basici, solventi infiammabili, operazioni a pressione ridotta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 che prevedono proiezioni di materiale.</a:t>
            </a:r>
            <a:endParaRPr lang="it-IT" altLang="it-IT" sz="1800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4864571" y="4181908"/>
            <a:ext cx="4101783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b="1" i="1" u="sng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usare lenti a contatto in laboratorio</a:t>
            </a:r>
            <a:r>
              <a:rPr lang="it-IT" altLang="it-IT" sz="1800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it-IT" sz="1800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offrono protezione dagli urti;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possono aggravare le conseguenze di schizzi di sostanze corrosive impedendo il lavaggio;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non se ne può fare a meno, è indispensabile portare sempre anche gli occhiali di sicurezza.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7504" y="260648"/>
            <a:ext cx="878684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PROTEZIONE INDIVIDUALE (DPI)</a:t>
            </a:r>
          </a:p>
          <a:p>
            <a:pPr algn="ctr">
              <a:spcBef>
                <a:spcPts val="600"/>
              </a:spcBef>
            </a:pPr>
            <a:endParaRPr lang="es-ES_tradnl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_tradnl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Guanti</a:t>
            </a:r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protezione delle mani (quando necessaria) avviene mediante guanti: questi possono essere dei semplici e leggeri guanti in lattice che proteggono solo dal contatto e poco più fino ai guanti pesanti, rivestiti in PVC, usati per travasare liquidi corrosivi.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notare che alcuni soggetti possono essere allergici al caucciù, in tal caso o indossano dei sottoguanti in cotone leggero o usano guanti in </a:t>
            </a:r>
            <a:r>
              <a:rPr lang="es-ES_tradnl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gomma nitrilica.</a:t>
            </a:r>
          </a:p>
          <a:p>
            <a:pPr algn="just">
              <a:spcBef>
                <a:spcPts val="600"/>
              </a:spcBef>
            </a:pPr>
            <a:r>
              <a:rPr lang="es-ES_tradnl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guanti usati devono essere scelti in funzione del tipo di utilizzo che se ne deve fare.</a:t>
            </a:r>
          </a:p>
          <a:p>
            <a:pPr algn="just">
              <a:spcBef>
                <a:spcPts val="600"/>
              </a:spcBef>
            </a:pPr>
            <a:r>
              <a:rPr lang="es-ES_tradnl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Guanti antiacido, per criogenia, termici....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432473" y="4797152"/>
            <a:ext cx="8136904" cy="1664990"/>
            <a:chOff x="107504" y="5077172"/>
            <a:chExt cx="8136904" cy="16649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5085184"/>
              <a:ext cx="4546419" cy="165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922" y="5085184"/>
              <a:ext cx="1646269" cy="160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18" y="5077172"/>
              <a:ext cx="1941390" cy="158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504" y="260648"/>
            <a:ext cx="878684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PROTEZIONE INDIVIDUALE (DPI)</a:t>
            </a:r>
          </a:p>
          <a:p>
            <a:pPr algn="ctr">
              <a:spcBef>
                <a:spcPts val="600"/>
              </a:spcBef>
            </a:pPr>
            <a:endParaRPr lang="es-ES_tradnl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Maschere di protezione</a:t>
            </a:r>
          </a:p>
          <a:p>
            <a:pPr>
              <a:spcBef>
                <a:spcPts val="600"/>
              </a:spcBef>
            </a:pPr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protezione delle vie aeree è necessaria quando si opera con composti solidi polverulenti tossici o con composti volatili e tossici. Devono garantire la copertura di bocca e naso; alcune maschere coprono anche gli occhi.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tipo di maschera deve essere adeguato all’utilizzo.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Semplici maschere per mascherine per polveri si usano per composti polverulenti non particolarmente tossici. 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composti volatili non particolarmente tossici si possono utilizzare mascherine con filtri al carbone attivo.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composti volatili e tossici e/o irritanti la maschera ha i filtri al carbone attivo e copre anche gli occhi. 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questi ultimi due casi si opera sotto cappa aspirante.</a:t>
            </a:r>
            <a:endParaRPr lang="es-ES_tradnl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258350"/>
            <a:ext cx="1368152" cy="14037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58" y="5258350"/>
            <a:ext cx="1402804" cy="14028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421" y="4796772"/>
            <a:ext cx="1888039" cy="18880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460" y="4796773"/>
            <a:ext cx="1888039" cy="188803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/>
          <a:stretch>
            <a:fillRect/>
          </a:stretch>
        </p:blipFill>
        <p:spPr bwMode="auto">
          <a:xfrm>
            <a:off x="187836" y="2000240"/>
            <a:ext cx="8848660" cy="351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79512" y="83671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SEGNALETICA DI SICUREZZA</a:t>
            </a:r>
          </a:p>
          <a:p>
            <a:endParaRPr lang="en-US" sz="2000" b="1" dirty="0" smtClean="0">
              <a:solidFill>
                <a:srgbClr val="68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05980" y="188640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SEGNALETICA DI SICUREZZA</a:t>
            </a:r>
          </a:p>
          <a:p>
            <a:endParaRPr lang="en-US" sz="2000" b="1" dirty="0" smtClean="0">
              <a:solidFill>
                <a:srgbClr val="68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764704"/>
            <a:ext cx="84201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1" y="3807743"/>
            <a:ext cx="8420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13992" y="260648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SEGNALETICA DI SICUREZZA</a:t>
            </a:r>
          </a:p>
          <a:p>
            <a:endParaRPr lang="en-US" sz="2000" b="1" dirty="0" smtClean="0">
              <a:solidFill>
                <a:srgbClr val="68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972527"/>
            <a:ext cx="8467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789040"/>
            <a:ext cx="84677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2366963"/>
            <a:ext cx="882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79512" y="83671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SEGNALETICA DI SICUREZZA</a:t>
            </a:r>
          </a:p>
          <a:p>
            <a:endParaRPr lang="en-US" sz="2000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188640"/>
            <a:ext cx="86781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ETICHETTATURA DEI PRODOTTI CHIMICI</a:t>
            </a:r>
          </a:p>
          <a:p>
            <a:pPr algn="ctr"/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L’etichetta è uno strumento di prevenzione che grazie alle informazioni ed alla simbologia che riproduce, consente un immediato riconoscimento dei rischi chimico-fisici e tossicologici, strettamente legati all’utilizzo, alla manipolazione, all’imballaggio e alla conservazione di agenti chimici.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Sull’etichetta, in base alle direttive 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67/548 e 1999/45, in fase di graduale eliminazione, e comunque in vigore fino alla data del prossimo 31/05/2015, figurano: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denominazione della sostanza;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nome e indirizzo del responsabile dell’immissione sul mercato;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simboli e indicazioni di pericolo;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frasi di rischio (R), consigli di prudenza (S);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numero CE (se assegnato);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indicazione “etichetta CE” (per determinate sostanze).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043608" y="4725144"/>
            <a:ext cx="7542584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A50021"/>
                </a:solidFill>
              </a:rPr>
              <a:t>Il numero CE, ossia EINECS, </a:t>
            </a:r>
            <a:r>
              <a:rPr lang="it-IT" sz="1600" dirty="0" err="1">
                <a:solidFill>
                  <a:srgbClr val="A50021"/>
                </a:solidFill>
              </a:rPr>
              <a:t>ELINCSo</a:t>
            </a:r>
            <a:r>
              <a:rPr lang="it-IT" sz="1600" dirty="0">
                <a:solidFill>
                  <a:srgbClr val="A50021"/>
                </a:solidFill>
              </a:rPr>
              <a:t> NLP, è il numero ufficiale della sostanza all'interno dell'Unione europea</a:t>
            </a:r>
            <a:r>
              <a:rPr lang="it-IT" sz="1600" dirty="0" smtClean="0">
                <a:solidFill>
                  <a:srgbClr val="A50021"/>
                </a:solidFill>
              </a:rPr>
              <a:t>.</a:t>
            </a:r>
          </a:p>
          <a:p>
            <a:pPr algn="just"/>
            <a:r>
              <a:rPr lang="it-IT" sz="1600" dirty="0" smtClean="0">
                <a:solidFill>
                  <a:srgbClr val="A50021"/>
                </a:solidFill>
              </a:rPr>
              <a:t>Il numero </a:t>
            </a:r>
            <a:r>
              <a:rPr lang="it-IT" sz="1600" dirty="0">
                <a:solidFill>
                  <a:srgbClr val="A50021"/>
                </a:solidFill>
              </a:rPr>
              <a:t>EINECS può essere ottenuto dall’Inventario europeo delle sostanze chimiche esistenti a </a:t>
            </a:r>
            <a:r>
              <a:rPr lang="it-IT" sz="1600" dirty="0" smtClean="0">
                <a:solidFill>
                  <a:srgbClr val="A50021"/>
                </a:solidFill>
              </a:rPr>
              <a:t>carattere commerciale. </a:t>
            </a:r>
            <a:r>
              <a:rPr lang="it-IT" sz="1600" dirty="0">
                <a:solidFill>
                  <a:srgbClr val="A50021"/>
                </a:solidFill>
              </a:rPr>
              <a:t>Il numero ELINCS può essere ottenuto dalla Lista europea delle sostanze </a:t>
            </a:r>
            <a:r>
              <a:rPr lang="it-IT" sz="1600" dirty="0" smtClean="0">
                <a:solidFill>
                  <a:srgbClr val="A50021"/>
                </a:solidFill>
              </a:rPr>
              <a:t>chimiche notificate. </a:t>
            </a:r>
            <a:r>
              <a:rPr lang="it-IT" sz="1600" dirty="0">
                <a:solidFill>
                  <a:srgbClr val="A50021"/>
                </a:solidFill>
              </a:rPr>
              <a:t>Il numero NLP può essere ottenuto dalla lista degli «ex-polimeri</a:t>
            </a:r>
            <a:r>
              <a:rPr lang="it-IT" sz="1600" dirty="0" smtClean="0">
                <a:solidFill>
                  <a:srgbClr val="A50021"/>
                </a:solidFill>
              </a:rPr>
              <a:t>».</a:t>
            </a:r>
          </a:p>
          <a:p>
            <a:pPr algn="just"/>
            <a:r>
              <a:rPr lang="it-IT" sz="1600" dirty="0" smtClean="0">
                <a:solidFill>
                  <a:srgbClr val="A50021"/>
                </a:solidFill>
              </a:rPr>
              <a:t>Il numero </a:t>
            </a:r>
            <a:r>
              <a:rPr lang="it-IT" sz="1600" dirty="0">
                <a:solidFill>
                  <a:srgbClr val="A50021"/>
                </a:solidFill>
              </a:rPr>
              <a:t>CE è costituito da un sequenza di sette cifre del tipo XXX-XXX-X, che inizia da 200-001-8 (EINECS), </a:t>
            </a:r>
            <a:r>
              <a:rPr lang="it-IT" sz="1600" dirty="0" smtClean="0">
                <a:solidFill>
                  <a:srgbClr val="A50021"/>
                </a:solidFill>
              </a:rPr>
              <a:t>da 400-010-9 </a:t>
            </a:r>
            <a:r>
              <a:rPr lang="it-IT" sz="1600" dirty="0">
                <a:solidFill>
                  <a:srgbClr val="A50021"/>
                </a:solidFill>
              </a:rPr>
              <a:t>(ELINCS) e da 500-001-0 (NLP</a:t>
            </a:r>
            <a:r>
              <a:rPr lang="it-IT" sz="1600" dirty="0" smtClean="0">
                <a:solidFill>
                  <a:srgbClr val="A50021"/>
                </a:solidFill>
              </a:rPr>
              <a:t>).</a:t>
            </a:r>
            <a:endParaRPr lang="it-IT" sz="16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2876" y="928670"/>
            <a:ext cx="892971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ETICHETTATURA DEI PRODOTTI CHIMICI</a:t>
            </a:r>
          </a:p>
          <a:p>
            <a:pPr algn="ctr"/>
            <a:endParaRPr lang="es-ES_tradnl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Sull’etichetta in base al nuovo Regolamento CLP (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US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labelling and packaging of substances and 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mixtures)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 in vigore e che sostituirà definitivamente le precedenti Direttive dal 01/06/2015, figurano: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nome, indirizzo e numero di telefono del fornitore o dei fornitori;</a:t>
            </a:r>
          </a:p>
          <a:p>
            <a:pPr marL="273050" indent="-273050"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quantità nominale della sostanza o miscela contenuta nel collo messo a disposizione del pubblico, se tale quantità non e indicata altrove nel collo;</a:t>
            </a:r>
          </a:p>
          <a:p>
            <a:pPr marL="273050" indent="-273050"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identificatori del prodotto (ad es. la denominazione e il numero di identificazione attribuito);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pittogrammi di pericolo;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avvertenze, indicate dalle parole: pericolo o attenzione;</a:t>
            </a:r>
          </a:p>
          <a:p>
            <a:pPr marL="273050" indent="-273050"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indicazioni di pericolo (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statement) che sostituiscono le frasi di rischio “R” che vengono indicate con la lettera “H”;</a:t>
            </a:r>
          </a:p>
          <a:p>
            <a:pPr marL="273050" indent="-273050"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consigli di prudenza (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precautionary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statement) che sostituiscono i consigli di prudenza “S” che vengono indicati con la lettera “P”;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sezione per eventuali informazioni supplementari.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12618"/>
              </p:ext>
            </p:extLst>
          </p:nvPr>
        </p:nvGraphicFramePr>
        <p:xfrm>
          <a:off x="34925" y="44624"/>
          <a:ext cx="8993188" cy="681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magine bitmap" r:id="rId3" imgW="8640381" imgH="4458322" progId="Paint.Picture">
                  <p:embed/>
                </p:oleObj>
              </mc:Choice>
              <mc:Fallback>
                <p:oleObj name="Immagine bitmap" r:id="rId3" imgW="8640381" imgH="44583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4624"/>
                        <a:ext cx="8993188" cy="681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16632"/>
            <a:ext cx="86409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COMPORTAMENTI  DA TENERE IN LABORATORIO</a:t>
            </a:r>
          </a:p>
          <a:p>
            <a:pPr algn="just">
              <a:spcBef>
                <a:spcPts val="600"/>
              </a:spcBef>
            </a:pPr>
            <a:r>
              <a:rPr lang="it-IT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Regole di comportamento indispensabili per lavorare in sicurezza </a:t>
            </a:r>
          </a:p>
          <a:p>
            <a:pPr algn="just">
              <a:spcBef>
                <a:spcPts val="600"/>
              </a:spcBef>
            </a:pPr>
            <a:endParaRPr lang="it-IT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DEVE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ndossare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camice, che deve essere sempre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chiuso.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Indossare scarpe chiuse e resistenti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sempre pulito e ordinato il piano di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lavoro.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Tenere i capelli legati o raccolti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Usare 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Protezione Individuale (DPI) indicati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docente.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Avvisare i vicini di banco se si eseguono operazioni potenzialmente pericolose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Avere in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scritta lo schema delle operazioni da svolgere prima di iniziare qualunque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esperienza.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iniziare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esperimenti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hanno dubbi. Programmare la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sequenza delle operazioni da svolgere e preparare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anticipo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l'attrezzatura da usare.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Lavorare sotto cappa aspirante indossando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opportuni DPI quando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usano sostanze pericolose, tossiche, solventi organici, acidi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alcali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concentrati, o si seguono reazioni che sviluppano gas tossici o maleodoranti o che siano esotermiche o potenzialmente esplosive. 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Allontanarsi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immediatamente dal banco di lavoro avvertendo i colleghi vicini ed il </a:t>
            </a: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 se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avverte senso di malessere, </a:t>
            </a:r>
            <a:endParaRPr lang="it-IT" altLang="it-IT" dirty="0">
              <a:solidFill>
                <a:srgbClr val="68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CA4A1617-AD98-4555-9D7A-6703E9B7D4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947731"/>
              </p:ext>
            </p:extLst>
          </p:nvPr>
        </p:nvGraphicFramePr>
        <p:xfrm>
          <a:off x="1403648" y="404664"/>
          <a:ext cx="6624736" cy="613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Fotografia di Photo Editor " r:id="rId3" imgW="14380952" imgH="13323810" progId="MSPhotoEd.3">
                  <p:embed/>
                </p:oleObj>
              </mc:Choice>
              <mc:Fallback>
                <p:oleObj name="Fotografia di Photo Editor " r:id="rId3" imgW="14380952" imgH="133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 contras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4664"/>
                        <a:ext cx="6624736" cy="6133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184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51520" y="548680"/>
            <a:ext cx="352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Simboli o Pittogrammi: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simboli ed i pittogrammi hanno lo scopo di fornire un orientamento sintetico e immediato sulla natura del rischio chimico.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agenti e i pericoli e che ne derivano, sono convenzionalmente raggruppati in tre tipologie, ai quali vengono associati simbologie specifiche: </a:t>
            </a: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pericoli fisici </a:t>
            </a: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la salute</a:t>
            </a: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l’ambiente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33265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Frasi R e Frasi S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b="1" u="sng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Frasi R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(di rischio) e le </a:t>
            </a:r>
            <a:r>
              <a:rPr lang="it-IT" b="1" u="sng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Frasi S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(consigli di prudenza)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state introdotte da una normativa europea e riguardano l’etichettatura dei prodotti chimici pericolosi. Sono costituite da una serie di numeri intervallati da trattini (-) o da sbarrette (/) e possono essere raggruppati a formare frasi più complesse.</a:t>
            </a:r>
          </a:p>
          <a:p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ogni numero è associata una frase in un elenco che descrive il tipo di rischio e/o le procedure di sicurezza da attuare quando si maneggia quel determinato prodotto.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2804849"/>
            <a:ext cx="3672408" cy="34717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 1 	Esplosivo allo stato secco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 5 	Pericolo d'esplosione per 	riscaldamento.	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 7 	Può provocare un incendio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 10 	Infiammabile.	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 12 	Altamente infiammabile. 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 14 	Reagisce violentemente con 	l'acqua.	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 15 	A contatto con l'acqua 	libera gas facilmente 	infiammabili.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55976" y="2831737"/>
            <a:ext cx="4397236" cy="32501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1 	Conservare sotto chiave.	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5	Conservare sotto...(liquido 	appropriato, indicato dal produttore).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7	Conservare il recipiente ben chiuso.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8	Conservare al riparo dall'umidità. 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17 	Tenere</a:t>
            </a:r>
            <a:r>
              <a:rPr kumimoji="0" lang="it-IT" alt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lontano da sostanze 	combustibili.	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21 	Non fumare durante l'impiego.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22 	Non respirare le polveri.	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25 	Evitare il contatto con gli occhi.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26064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Frasi R e Frasi S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68" y="1052736"/>
            <a:ext cx="82867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260648"/>
            <a:ext cx="842968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Frasi H e Frasi P</a:t>
            </a:r>
          </a:p>
          <a:p>
            <a:pPr algn="just">
              <a:spcBef>
                <a:spcPts val="600"/>
              </a:spcBef>
            </a:pPr>
            <a:endParaRPr lang="it-IT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l'entrata in vigore del Regolamento (CE) n° 1272/2008 sono state introdotte, al posto delle frasi R le Frasi H (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Indicazioni di pericolo) e, al posto delle frasi S, le Frasi P (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Precautionary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consigli di prudenza). Il concetto di base non cambia: una serie di numeri che fanno riferimento a frasi standardizzate a livello internazionale.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504" y="2522806"/>
            <a:ext cx="4304481" cy="42780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Pericoli </a:t>
            </a:r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fisici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H200 – Esplosivo instabile.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H220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Gas altamente infiammabile.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H230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Può scoppiare anche in assenza 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aria.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H240 – Rischio di esplosione per riscaldamento.</a:t>
            </a:r>
          </a:p>
          <a:p>
            <a:pPr algn="just"/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Pericoli </a:t>
            </a:r>
            <a:r>
              <a:rPr lang="it-IT" sz="16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la </a:t>
            </a:r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salute</a:t>
            </a:r>
            <a:endParaRPr lang="it-IT" sz="1600" b="1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H300 – Letale se ingerito.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H310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Letale per contatto con la pelle.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H320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Provoca irritazione oculare.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H330 – Letale se inalato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H350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Può provocare il cancro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Pericoli </a:t>
            </a:r>
            <a:r>
              <a:rPr lang="it-IT" sz="16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l'ambiente</a:t>
            </a:r>
            <a:endParaRPr lang="it-IT" sz="1600" b="1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H400 – Molto tossico per gli organismi acquatici.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H420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Nuoce alla salute pubblica e all’ambiente distruggendo l’ozono dello strato superiore dell’atmosfera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b="0" i="1" dirty="0">
              <a:solidFill>
                <a:srgbClr val="68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11985" y="2522806"/>
            <a:ext cx="4572000" cy="42780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 di prudenza di carattere </a:t>
            </a:r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P102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Tenere fuori dalla portata dei bambini.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P103 – Leggere l'etichetta prima dell'uso.</a:t>
            </a:r>
          </a:p>
          <a:p>
            <a:r>
              <a:rPr lang="it-IT" sz="16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 di </a:t>
            </a:r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prudenza</a:t>
            </a:r>
          </a:p>
          <a:p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P222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Evitare il contatto con l'aria.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P223 – Evitare qualunque contatto con l’acqua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 </a:t>
            </a:r>
            <a:r>
              <a:rPr lang="it-IT" sz="16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prudenza</a:t>
            </a:r>
          </a:p>
          <a:p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P301 – in caso di ingestione:………………………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P304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caso di inalazione:………………………</a:t>
            </a:r>
            <a:endParaRPr lang="it-IT" sz="1600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P305 – 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caso di contatto con gli occhi:…………</a:t>
            </a:r>
          </a:p>
          <a:p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 </a:t>
            </a:r>
            <a:r>
              <a:rPr lang="it-IT" sz="16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prudenza</a:t>
            </a:r>
          </a:p>
          <a:p>
            <a:r>
              <a:rPr lang="it-IT" sz="16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Conservazione</a:t>
            </a:r>
            <a:endParaRPr lang="it-IT" sz="1600" b="1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P403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Conservare in luogo ben ventilato.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P404 – Conservare in un recipiente chiuso.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P422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Conservare 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sotto…………………………..</a:t>
            </a:r>
            <a:endParaRPr lang="it-IT" sz="1600" b="0" i="1" dirty="0">
              <a:solidFill>
                <a:srgbClr val="68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260648"/>
            <a:ext cx="86409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SCHEDA DATI DI SICUREZZA</a:t>
            </a:r>
          </a:p>
          <a:p>
            <a:pPr algn="ctr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it-IT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MSDS)</a:t>
            </a:r>
          </a:p>
          <a:p>
            <a:pPr algn="ctr">
              <a:spcBef>
                <a:spcPts val="600"/>
              </a:spcBef>
            </a:pPr>
            <a:endParaRPr lang="it-IT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scheda di dati di sicurezza deve consentire agli utilizzatori di agenti chimici di adottare le misure necessarie inerenti alla tutela della salute umana e della sicurezza sul luogo di lavoro nonché alla tutela dell’ambiente.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MSDS accompagna obbligatoriamente tutti i prodotti pericolosi o considerati tali, posti in commercio ed e composta da 16 voci standardizzate e deve essere: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redatta nella lingua del Paese di impiego;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fornita gratuitamente in formato elettronico o cartaceo;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aggiornata tempestivamente, da parte dei fornitori, non appena si rendano disponibili nuove informazioni sulle misure per la gestione dei rischi e dei pericoli.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88640"/>
            <a:ext cx="842968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SDS deve contenere le seguenti informazioni:</a:t>
            </a:r>
          </a:p>
          <a:p>
            <a:pPr algn="just">
              <a:spcBef>
                <a:spcPts val="600"/>
              </a:spcBef>
            </a:pPr>
            <a:endParaRPr lang="it-IT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Identificazione della sostanza o della miscela e della società/impresa.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Identificazione dei pericoli.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Composizione/informazioni sugli ingredienti.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Misure di primo soccorso.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Misure antincendio.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Misure in caso di rilascio accidentale.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Manipolazione e immagazzinamento.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Controllo dell’esposizione/protezione individuale.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Proprietà fisiche e chimiche.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Stabilità e reattività.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Informazioni tossicologiche.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Informazioni ecologiche.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Considerazioni sullo smaltimento.</a:t>
            </a:r>
          </a:p>
          <a:p>
            <a:pPr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Informazioni sul trasporto.</a:t>
            </a:r>
          </a:p>
          <a:p>
            <a:pPr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Informazioni sulla regolamentazione.</a:t>
            </a:r>
          </a:p>
          <a:p>
            <a:pPr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Altre informazioni.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265078" y="188640"/>
            <a:ext cx="2434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cappe aspiranti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6" y="640138"/>
            <a:ext cx="3956530" cy="5733256"/>
          </a:xfrm>
          <a:prstGeom prst="rect">
            <a:avLst/>
          </a:prstGeom>
        </p:spPr>
      </p:pic>
      <p:cxnSp>
        <p:nvCxnSpPr>
          <p:cNvPr id="6" name="Connettore 2 5"/>
          <p:cNvCxnSpPr>
            <a:stCxn id="8" idx="3"/>
          </p:cNvCxnSpPr>
          <p:nvPr/>
        </p:nvCxnSpPr>
        <p:spPr>
          <a:xfrm>
            <a:off x="2482951" y="2812286"/>
            <a:ext cx="4177959" cy="7166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03096" y="2627620"/>
            <a:ext cx="22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Area di lavoro aspirata</a:t>
            </a:r>
            <a:endParaRPr lang="it-IT" dirty="0">
              <a:solidFill>
                <a:srgbClr val="68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3096" y="5534652"/>
            <a:ext cx="273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Armadi di sicurezza aspirati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13" name="Connettore 2 12"/>
          <p:cNvCxnSpPr>
            <a:stCxn id="14" idx="3"/>
          </p:cNvCxnSpPr>
          <p:nvPr/>
        </p:nvCxnSpPr>
        <p:spPr>
          <a:xfrm>
            <a:off x="2864838" y="2158098"/>
            <a:ext cx="4947522" cy="12639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03096" y="1973432"/>
            <a:ext cx="266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Interruttore aspirazione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2195787" y="1069534"/>
            <a:ext cx="2736253" cy="27433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03096" y="899428"/>
            <a:ext cx="22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Quadro di controllo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20" name="Connettore 2 19"/>
          <p:cNvCxnSpPr>
            <a:stCxn id="21" idx="3"/>
          </p:cNvCxnSpPr>
          <p:nvPr/>
        </p:nvCxnSpPr>
        <p:spPr>
          <a:xfrm flipV="1">
            <a:off x="2544933" y="4473818"/>
            <a:ext cx="2952244" cy="75829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65078" y="5047446"/>
            <a:ext cx="22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Prese energia elettrica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23" name="Connettore 2 22"/>
          <p:cNvCxnSpPr>
            <a:stCxn id="24" idx="3"/>
          </p:cNvCxnSpPr>
          <p:nvPr/>
        </p:nvCxnSpPr>
        <p:spPr>
          <a:xfrm>
            <a:off x="2478463" y="3528982"/>
            <a:ext cx="2860136" cy="1761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98608" y="3344316"/>
            <a:ext cx="22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Rubinetti Acqua e gas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3042492" y="1547225"/>
            <a:ext cx="4913884" cy="18597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03096" y="1330136"/>
            <a:ext cx="307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Pulsante salita/discesa vetro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46" name="Connettore 2 45"/>
          <p:cNvCxnSpPr/>
          <p:nvPr/>
        </p:nvCxnSpPr>
        <p:spPr>
          <a:xfrm flipV="1">
            <a:off x="2933538" y="5534652"/>
            <a:ext cx="2934606" cy="2032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flipV="1">
            <a:off x="2551426" y="4483924"/>
            <a:ext cx="2952244" cy="75829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17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760" y="4405312"/>
            <a:ext cx="2438400" cy="1828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760" y="637456"/>
            <a:ext cx="2438400" cy="1828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0800" y="2653680"/>
            <a:ext cx="2438400" cy="182880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5292080" y="3430910"/>
            <a:ext cx="1906067" cy="1371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195736" y="3246244"/>
            <a:ext cx="292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Comando salita/discesa vetro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2627784" y="323143"/>
            <a:ext cx="1728192" cy="6575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425745" y="147990"/>
            <a:ext cx="4108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Quadro di controllo</a:t>
            </a:r>
          </a:p>
          <a:p>
            <a:r>
              <a:rPr lang="it-IT" dirty="0" smtClean="0">
                <a:solidFill>
                  <a:srgbClr val="680000"/>
                </a:solidFill>
              </a:rPr>
              <a:t>Accensione</a:t>
            </a:r>
          </a:p>
          <a:p>
            <a:r>
              <a:rPr lang="it-IT" dirty="0" smtClean="0">
                <a:solidFill>
                  <a:srgbClr val="680000"/>
                </a:solidFill>
              </a:rPr>
              <a:t>Spegnimento allarmi</a:t>
            </a:r>
          </a:p>
          <a:p>
            <a:r>
              <a:rPr lang="it-IT" dirty="0" smtClean="0">
                <a:solidFill>
                  <a:srgbClr val="680000"/>
                </a:solidFill>
              </a:rPr>
              <a:t>Illuminazione </a:t>
            </a:r>
          </a:p>
          <a:p>
            <a:r>
              <a:rPr lang="it-IT" dirty="0">
                <a:solidFill>
                  <a:srgbClr val="680000"/>
                </a:solidFill>
              </a:rPr>
              <a:t>S</a:t>
            </a:r>
            <a:r>
              <a:rPr lang="it-IT" dirty="0" smtClean="0">
                <a:solidFill>
                  <a:srgbClr val="680000"/>
                </a:solidFill>
              </a:rPr>
              <a:t>ettaggio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1909943" y="4473061"/>
            <a:ext cx="1728192" cy="6575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707904" y="4297908"/>
            <a:ext cx="71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Gas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904765" y="5600178"/>
            <a:ext cx="1996529" cy="2750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971063" y="5425025"/>
            <a:ext cx="88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Acqua</a:t>
            </a:r>
            <a:endParaRPr lang="it-IT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949" y="4067648"/>
            <a:ext cx="2228867" cy="16716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864" y="3217936"/>
            <a:ext cx="355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680000"/>
                </a:solidFill>
              </a:rPr>
              <a:t>Posizioni di utilizzo</a:t>
            </a:r>
            <a:endParaRPr lang="it-IT" sz="2800" dirty="0">
              <a:solidFill>
                <a:srgbClr val="68000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1820" y="4068660"/>
            <a:ext cx="2231575" cy="1673681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227236" y="5971927"/>
            <a:ext cx="355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CC00"/>
                </a:solidFill>
                <a:sym typeface="Wingdings 2" panose="05020102010507070707" pitchFamily="18" charset="2"/>
              </a:rPr>
              <a:t> </a:t>
            </a:r>
            <a:r>
              <a:rPr lang="it-IT" sz="2800" dirty="0" smtClean="0">
                <a:solidFill>
                  <a:srgbClr val="00CC00"/>
                </a:solidFill>
              </a:rPr>
              <a:t>corretta</a:t>
            </a:r>
            <a:endParaRPr lang="it-IT" sz="2800" dirty="0">
              <a:solidFill>
                <a:srgbClr val="00CC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553023" y="5971927"/>
            <a:ext cx="355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CC00"/>
                </a:solidFill>
                <a:sym typeface="Wingdings 2" panose="05020102010507070707" pitchFamily="18" charset="2"/>
              </a:rPr>
              <a:t> </a:t>
            </a:r>
            <a:r>
              <a:rPr lang="it-IT" sz="2800" dirty="0" smtClean="0">
                <a:solidFill>
                  <a:srgbClr val="00CC00"/>
                </a:solidFill>
              </a:rPr>
              <a:t>corretta</a:t>
            </a:r>
            <a:endParaRPr lang="it-IT" sz="2800" dirty="0">
              <a:solidFill>
                <a:srgbClr val="00CC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444208" y="5971927"/>
            <a:ext cx="2699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A50021"/>
                </a:solidFill>
                <a:sym typeface="Wingdings 2" panose="05020102010507070707" pitchFamily="18" charset="2"/>
              </a:rPr>
              <a:t></a:t>
            </a:r>
            <a:r>
              <a:rPr lang="it-IT" sz="2800" dirty="0" smtClean="0">
                <a:solidFill>
                  <a:srgbClr val="A50021"/>
                </a:solidFill>
                <a:sym typeface="Wingdings 2" panose="05020102010507070707" pitchFamily="18" charset="2"/>
              </a:rPr>
              <a:t>Non</a:t>
            </a:r>
            <a:r>
              <a:rPr lang="it-IT" sz="4400" b="1" dirty="0" smtClean="0">
                <a:solidFill>
                  <a:srgbClr val="A50021"/>
                </a:solidFill>
                <a:sym typeface="Wingdings 2" panose="05020102010507070707" pitchFamily="18" charset="2"/>
              </a:rPr>
              <a:t> </a:t>
            </a:r>
            <a:r>
              <a:rPr lang="it-IT" sz="2800" dirty="0" smtClean="0">
                <a:solidFill>
                  <a:srgbClr val="A50021"/>
                </a:solidFill>
              </a:rPr>
              <a:t>corretta</a:t>
            </a:r>
            <a:endParaRPr lang="it-IT" sz="2800" dirty="0">
              <a:solidFill>
                <a:srgbClr val="A5002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669" y="4052070"/>
            <a:ext cx="2199373" cy="164953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7554" y="741223"/>
            <a:ext cx="2592287" cy="1944215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10864" y="463945"/>
            <a:ext cx="355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680000"/>
                </a:solidFill>
              </a:rPr>
              <a:t>Posizione di sicurezza</a:t>
            </a:r>
            <a:endParaRPr lang="it-IT" sz="28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83671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SI DEVE</a:t>
            </a:r>
          </a:p>
          <a:p>
            <a:pPr marL="727075" lvl="1" indent="-26987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correre.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mangiare, bere, o introdurre cibi o bevande all’interno del laboratorio.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fumare.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ingombrare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zaini o altro,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spazio intorno ai banconi di lavoro o in prossimità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uscite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eseguire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esperienze diverse da quelle indicate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docente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iniziative indipendenti rispetto a ciò che l'esperimento prevede: qualunque modifica va discussa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il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docente. 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abbandonare la postazione di lavoro durante lo svolgimento dell’esperienza.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lasciare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 controllo reazioni in corso e/o attrezzature potenzialmente pericolose (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bunsen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ebollizione,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tasca forbici, tubi di vetro o altri oggetti taglienti o appuntiti. 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nascondere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effetti di un incidente anche se ritenuto di lieve entità. Avvertire sempre il docente ed i colleghi vicini. 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899592" y="260648"/>
            <a:ext cx="8811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</a:rPr>
              <a:t>E' vietato l'accesso nei laboratori chimici al personale non autorizzato </a:t>
            </a:r>
          </a:p>
        </p:txBody>
      </p:sp>
    </p:spTree>
    <p:extLst>
      <p:ext uri="{BB962C8B-B14F-4D97-AF65-F5344CB8AC3E}">
        <p14:creationId xmlns:p14="http://schemas.microsoft.com/office/powerpoint/2010/main" val="4935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024" y="1447639"/>
            <a:ext cx="3657600" cy="2743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466" y="1447639"/>
            <a:ext cx="3657600" cy="2743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25841" y="4509120"/>
            <a:ext cx="1136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dirty="0" smtClean="0">
                <a:solidFill>
                  <a:srgbClr val="00CC00"/>
                </a:solidFill>
                <a:sym typeface="Wingdings" panose="05000000000000000000" pitchFamily="2" charset="2"/>
              </a:rPr>
              <a:t></a:t>
            </a:r>
            <a:endParaRPr lang="it-IT" sz="8800" dirty="0">
              <a:solidFill>
                <a:srgbClr val="00CC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48399" y="4509120"/>
            <a:ext cx="1136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dirty="0" smtClean="0">
                <a:solidFill>
                  <a:srgbClr val="A50021"/>
                </a:solidFill>
                <a:sym typeface="Wingdings" panose="05000000000000000000" pitchFamily="2" charset="2"/>
              </a:rPr>
              <a:t></a:t>
            </a:r>
            <a:endParaRPr lang="it-IT" sz="8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44624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eliminare i rifiuti in laboratorio osservare le seguenti regole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si getta alcun tipo di rifiuto nei lavandini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plastica di scarto contaminata con prodotti chimici (contenitori di sostanze) si smaltisce in appositi contenitori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vetreria rotta e di scarto si smaltisce negli appositi contenitori.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carta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utilizzata per lavorazioni chimiche (filtrazioni) si smaltisce in appositi contenitori.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Tutto ciò che non è contaminato costituisce scarto indifferenziato comune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rimettere i prodotti non utilizzati nei recipienti di provenienza senza previa autorizzazione del docente.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kumimoji="0" lang="it-IT" altLang="it-IT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residui e i rifiuti chimici devono essere smaltiti secondo le indicazioni del docente.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altLang="it-IT" b="0" i="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soluzioni acquose di scarto (acque madri di reazione e acque di lavaggio)  vanno gettate in contenitori appositamente allestiti </a:t>
            </a:r>
          </a:p>
          <a:p>
            <a:pPr lvl="1" algn="ctr"/>
            <a:r>
              <a:rPr lang="it-IT" altLang="it-IT" b="0" i="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Contrassegnati </a:t>
            </a:r>
            <a:r>
              <a:rPr lang="it-IT" altLang="it-IT" b="1" i="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SMALTIMENTO SOLUZIONI ACQUOSE</a:t>
            </a:r>
            <a:endParaRPr lang="it-IT" altLang="it-IT" b="0" i="0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it-IT" altLang="it-IT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kumimoji="0" lang="it-IT" altLang="it-IT" u="none" strike="noStrike" cap="none" normalizeH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soluzioni di solventi organici clorurati di scarto (acque madri di reazione e  acque di lavaggio) vanno gettate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contenitori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appositamente allestiti </a:t>
            </a:r>
            <a:endParaRPr lang="it-IT" alt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Contrassegnati </a:t>
            </a:r>
            <a:r>
              <a:rPr lang="it-IT" alt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SMALTIMENTO SOLVENTI ORGANICI CLORURATI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soluzioni di </a:t>
            </a: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 solventi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organici </a:t>
            </a: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scarto (acque madri di reazione e  acque di lavaggio) vanno gettate in contenitori appositamente allestiti </a:t>
            </a:r>
            <a:endParaRPr lang="it-IT" alt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Contrassegnati </a:t>
            </a:r>
            <a:r>
              <a:rPr lang="it-IT" alt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SMALTIMENTO SOLVENTI ORGANICI NON CLORURATI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260648"/>
            <a:ext cx="896448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Nell'usare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sostanze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chimiche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DI USARE UN REAGENTE LEGGI BENE L’ ETICHETTA.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toccare con le mani: preleva i reagenti solidi con spatole o cucchiaini.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Lavarsi frequentemente ed accuratamente le mani: spesso inavvertitamente si tocca qualche residuo che poi potrebbe venire a contatto con la bocca o gli occhi. </a:t>
            </a:r>
            <a:endParaRPr lang="it-IT" i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maneggiare recipienti di grosse dimensioni, soprattutto se contenenti acidi e basi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aprire più di un contenitore alla volta e fare attenzione a non scambiare i tappi dei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recipienti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annusare né assaggiare con la bocca le sostanze utilizzate.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utilizzare mai la bocca per aspirare liquidi con una pipetta: utilizza un contagocce oppure pipette munite di aspiratore.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miscelare prodotti chimici diversi, se non espressamente richiesto dalle procedure scritte.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 gli Acidi e le Basi.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infiammabili separati dagli altri prodotti e lontano da possibili fonti di innesco (calore, scintille;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95536" y="476672"/>
            <a:ext cx="856895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Tx/>
              <a:buSzTx/>
              <a:buNone/>
            </a:pPr>
            <a:r>
              <a:rPr lang="it-IT" altLang="it-IT" sz="1800" b="1" i="1" u="sng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Usare con attenzione la vetreria: 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endParaRPr lang="it-IT" altLang="it-IT" sz="1800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manipolazione della vetreria tenere conto della fragilità del materiale che si utilizza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Disporre la vetreria in modo stabile e se necessario ancorarla ad appositi sostegni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forzare mai un tubo di vetro o un termometro che fanno fatica a entrare o uscire da un tappo forato. Usare l’apposito lubrificante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un' apparecchiatura è danneggiata non adoperarla assolutamente ma buttarla nell'apposito contenitore per la raccolta della vetreria rotta. 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vetreria è calda, prenderla con le apposite pinze o con guanti 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adatti o con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 straccio o con un pezzo di carta. </a:t>
            </a:r>
            <a:endParaRPr lang="it-IT" altLang="it-IT" sz="1800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ClrTx/>
              <a:buSzTx/>
              <a:buNone/>
            </a:pPr>
            <a:r>
              <a:rPr lang="it-IT" altLang="it-IT" sz="18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VETRERIA CALDA NON È DISTINGUIBILE DA QUELLA FREDDA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Riscaldare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raffreddare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lentamente la vetreria che altrimenti potrebbe rompersi.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836712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riscaldare</a:t>
            </a:r>
            <a:r>
              <a:rPr lang="en-US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sostanza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riscalda una sostanza evita di rivolgere l’apertura della provetta verso il tuo viso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vicini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 scaldare un recipiente usa le apposite pinze per evitare scottature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operare </a:t>
            </a:r>
            <a:r>
              <a:rPr lang="it-IT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materiali infiammabili come alcol e carta, vicino a un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Bunsen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acceso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riscaldare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sostanze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infiammabili alla fiamma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 che si adopera il becco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Bunsen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bisogna controllare che i rubinetti del gas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vengano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richiusi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aprire il rubinetto lasciando uscire il gas incombusto, né accendere il gas direttamente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rubinetti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87154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DISPOSITIVI DI PROTEZIONE INDIVIDUALE (DPI)</a:t>
            </a:r>
          </a:p>
          <a:p>
            <a:pPr algn="just">
              <a:spcBef>
                <a:spcPts val="600"/>
              </a:spcBef>
            </a:pPr>
            <a:endParaRPr lang="es-ES_tradnl" sz="2000" b="1" u="sng" dirty="0" smtClean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svolgono la funzione di ridurre</a:t>
            </a:r>
            <a:r>
              <a:rPr lang="it-IT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i rischi che si possono 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correre nella normale pratica di un laboratorio di chimica.</a:t>
            </a:r>
            <a:endParaRPr lang="it-IT" sz="2000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u="sng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Antiinfortunistici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- proteggono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da lesioni dovute ad 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agenti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meccanici (schegge, corpi taglienti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), fisici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(calore, corrente elettrica, radiazioni ottiche, U.V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.) e chimici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(sostanze corrosive, irritanti, tossiche, etc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.)</a:t>
            </a:r>
            <a:endParaRPr lang="it-IT" sz="2000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occhiali 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antischegge, antispruzzo.</a:t>
            </a: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guanti 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di gomma, cuoio, plastica </a:t>
            </a: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grembiuli 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di cuoio, tute antiacido, </a:t>
            </a:r>
            <a:r>
              <a:rPr lang="it-IT" sz="2000" i="1" dirty="0" err="1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etc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it-IT" sz="2000" i="1" dirty="0" smtClean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u="sng" dirty="0" err="1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Igienistici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- proteggono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dagli effetti dannosi dovuti ad esposizioni più o meno prolungate ad inquinanti ambientali di natura chimica (gas, vapori, </a:t>
            </a:r>
            <a:r>
              <a:rPr lang="it-IT" sz="2000" dirty="0" err="1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etc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),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fisica (rumore), biologica (batteri e 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virus).</a:t>
            </a: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maschere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, boccagli, autorespiratori </a:t>
            </a: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cuffie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, tappi auricolari.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814520" y="4782051"/>
            <a:ext cx="3039740" cy="20313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s-ES_tradnl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Camici</a:t>
            </a:r>
          </a:p>
          <a:p>
            <a:pPr algn="just">
              <a:buFont typeface="Wingdings" pitchFamily="2" charset="2"/>
              <a:buChar char="q"/>
            </a:pPr>
            <a:endParaRPr lang="es-ES_tradnl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Occhiali di sicurezza</a:t>
            </a:r>
          </a:p>
          <a:p>
            <a:pPr algn="just">
              <a:buFont typeface="Wingdings" pitchFamily="2" charset="2"/>
              <a:buChar char="q"/>
            </a:pPr>
            <a:endParaRPr lang="es-ES_tradnl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Guanti</a:t>
            </a:r>
          </a:p>
          <a:p>
            <a:pPr algn="just">
              <a:buFont typeface="Wingdings" pitchFamily="2" charset="2"/>
              <a:buChar char="q"/>
            </a:pPr>
            <a:endParaRPr lang="es-ES_tradnl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s-ES_tradnl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Maschere</a:t>
            </a:r>
            <a:endParaRPr lang="es-ES_tradnl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994" y="1628800"/>
            <a:ext cx="66960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1118" y="115995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s-ES_tradnl" b="1" dirty="0" err="1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Il</a:t>
            </a:r>
            <a:r>
              <a:rPr lang="es-ES_tradnl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s-ES_tradnl" b="1" dirty="0" err="1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Camice</a:t>
            </a:r>
            <a:endParaRPr lang="es-ES_tradnl" b="1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158" y="404664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DISPOSITIVI DI PROTEZIONE INDIVIDUALE (DPI)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2505</Words>
  <Application>Microsoft Office PowerPoint</Application>
  <PresentationFormat>Presentazione su schermo (4:3)</PresentationFormat>
  <Paragraphs>302</Paragraphs>
  <Slides>30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Bookman Old Style</vt:lpstr>
      <vt:lpstr>Calibri</vt:lpstr>
      <vt:lpstr>Times New Roman</vt:lpstr>
      <vt:lpstr>Wingdings</vt:lpstr>
      <vt:lpstr>Wingdings 2</vt:lpstr>
      <vt:lpstr>Tema di Office</vt:lpstr>
      <vt:lpstr>Immagine bitmap</vt:lpstr>
      <vt:lpstr>Fotografia di Photo Editor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</dc:creator>
  <cp:lastModifiedBy>Enrico Morera</cp:lastModifiedBy>
  <cp:revision>96</cp:revision>
  <dcterms:created xsi:type="dcterms:W3CDTF">2014-11-04T15:36:08Z</dcterms:created>
  <dcterms:modified xsi:type="dcterms:W3CDTF">2015-04-01T09:54:22Z</dcterms:modified>
</cp:coreProperties>
</file>