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96" r:id="rId5"/>
    <p:sldId id="297" r:id="rId6"/>
    <p:sldId id="259" r:id="rId7"/>
    <p:sldId id="260" r:id="rId8"/>
    <p:sldId id="294" r:id="rId9"/>
    <p:sldId id="298" r:id="rId10"/>
    <p:sldId id="262" r:id="rId11"/>
    <p:sldId id="287" r:id="rId12"/>
    <p:sldId id="289" r:id="rId13"/>
    <p:sldId id="290" r:id="rId14"/>
    <p:sldId id="291" r:id="rId15"/>
    <p:sldId id="292" r:id="rId16"/>
    <p:sldId id="288" r:id="rId17"/>
    <p:sldId id="632" r:id="rId18"/>
    <p:sldId id="658" r:id="rId19"/>
    <p:sldId id="263" r:id="rId20"/>
    <p:sldId id="264" r:id="rId21"/>
    <p:sldId id="265" r:id="rId22"/>
    <p:sldId id="266" r:id="rId23"/>
    <p:sldId id="295" r:id="rId24"/>
    <p:sldId id="293" r:id="rId25"/>
    <p:sldId id="299" r:id="rId2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Quattrocento Sans" panose="020B05020500000200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9F+LOtZiTcEY7lujTjNQ6D2uB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7:37:50.8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7957 57 0,'-7956'-56'0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7:54:23.9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2790 1,'-66'3,"-124"22,96-10,-42 6,-12 2,-149 4,125-14,-19 0,-1281-14,1449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7:54:25.9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2262 84 0,'-2261'-84'0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47:37.2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0,'3155'0'0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47:42.92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3,'290'-2,"322"4,-194 26,96 2,-320-27,197 30,-248-20,172-8,-249-5,-40 1,0 2,-1 1,50 13,-41-8,47 7,365-8,-270-11,1084 3,-1209 2,54 10,20 1,-95-10,41 9,-41-6,40 2,255-6,-167-3,-134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47:45.2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1619 56 0,'-1618'-56'0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7:37:53.0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2485 0 0,'-2485'0'0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7:37:57.4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6669 560,'-57'0,"-451"-6,2-37,-366-114,710 127,-2 8,-1 7,-168 6,255 7,-1-4,-141-29,-144-60,236 59,6 9,-241-22,206 33,11 5,-163 10,136 4,-563-3,717 1,-1 2,1 0,0 2,0 0,0 1,-25 11,-31 10,-6-4,-1-3,-86 8,84-17,20-2,-89 1,17-11,112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7:38:00.5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0 253,'685'0,"-642"3,-1 1,76 18,-74-12,1-2,61 3,53 5,-92-6,13 3,-43-7,75 5,1467-12,-1294-16,-150 7,303-25,-102-14,-68 7,-164 29,8-3,152-1,-251 17,0-1,0 0,0-1,0-1,0 0,19-8,70-37,-83 37,0 2,0-1,0 2,1 1,1 0,-1 1,1 1,23-2,90-6,28-1,602 15,-1939-1,1150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7:39:03.23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3489 28 0,'-3488'-28'0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7:39:4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2349 0 24575,'-627'0'0,"529"6"0,1 3 0,-154 37 0,200-36 0,20-4 0,1 0 0,-1 2 0,2 1 0,-1 2 0,1 0 0,1 2 0,0 2 0,-29 19 0,-22 14 0,60-37 0,0 0 0,0 0 0,2 2 0,-20 17 0,-1 7 0,1 0 0,-1-1 0,-2-2 0,-53 34 0,65-48 0,2 1 0,0 2 0,2 0 0,0 2 0,-27 36 0,38-46 0,-13 21 0,1 1 0,2 1 0,2 1 0,-20 52 0,-12 21 0,51-109 0,-76 161 0,71-143 0,0-1 0,1 1 0,1 0 0,2 1 0,0-1 0,-1 30 0,9 754 0,-5-791 0,2 0 0,-1 0 0,2 0 0,0 0 0,1 0 0,0-1 0,1 1 0,10 20 0,8 7 0,36 49 0,11 20 0,-45-67 0,36 46 0,20 31 0,-58-85 0,2 0 0,2-1 0,1-2 0,1-1 0,37 30 0,-27-24 0,-2-5 0,2-1 0,1-2 0,51 28 0,-72-45 0,2 2 0,1-1 0,1-1 0,0-1 0,45 14 0,-10-8 0,-25-7 0,-1-1 0,1-2 0,1-1 0,56 2 0,-49-8 0,0 1 0,0 2 0,41 9 0,-42-6-105,0-2 0,1-2 0,44-2 0,-49-1-840,-12 1-5881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7:39:50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24575,'1'2'0,"0"1"0,0 0 0,0 0 0,0-1 0,0 1 0,0-1 0,1 1 0,0-1 0,-1 1 0,1-1 0,3 3 0,9 15 0,-9-9 0,1 0 0,0 0 0,0-1 0,1 1 0,1-1 0,0-1 0,14 14 0,-15-15 0,-1-1 0,1 1 0,-2-1 0,1 2 0,-1-1 0,0 1 0,-1 0 0,0 0 0,0 0 0,-1 0 0,3 12 0,-3-8 0,-1 1 0,0-1 0,0 1 0,-2 0 0,1-1 0,-2 1 0,-3 20 0,1-19 0,-2-1 0,0 0 0,0-1 0,-2 1 0,-7 12 0,5-9 0,0 0 0,-7 22 0,9-16 0,-2-1 0,-22 39 0,22-43-1365,3-1-5461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2T19:38:18.0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3462 0 0,'-3462'57'0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2T19:38:19.0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D998-6CF3-4950-934E-4609E9FFF7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CD998-6CF3-4950-934E-4609E9FFF7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9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F1C89392-47EC-F4DE-45C0-1DDAF2282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>
            <a:extLst>
              <a:ext uri="{FF2B5EF4-FFF2-40B4-BE49-F238E27FC236}">
                <a16:creationId xmlns:a16="http://schemas.microsoft.com/office/drawing/2014/main" id="{0868BAEA-1CF5-68E4-B58C-B391393327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1:notes">
            <a:extLst>
              <a:ext uri="{FF2B5EF4-FFF2-40B4-BE49-F238E27FC236}">
                <a16:creationId xmlns:a16="http://schemas.microsoft.com/office/drawing/2014/main" id="{91325C08-E61E-06E4-97D9-7C024D4AC6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>
            <a:extLst>
              <a:ext uri="{FF2B5EF4-FFF2-40B4-BE49-F238E27FC236}">
                <a16:creationId xmlns:a16="http://schemas.microsoft.com/office/drawing/2014/main" id="{7C0A9215-145C-79A3-005A-8F0345311B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05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6BAF5A6-9483-0FAF-20FF-C45E91114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0EFB87C1-2BAC-8237-26DD-3548953E7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942978A8-ED38-C211-972E-221DB8963D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128D464F-8681-E02D-4E58-C057631E5B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25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AC709FB9-516C-8C10-7BD9-3A742788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C22CD72B-0A2E-ACC6-7294-97200F682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6C0446CF-D2DA-395C-E1B6-A4F3484739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7559BB84-B598-9C3A-EA90-7B32637F84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23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66BA443D-2661-60C4-B011-D0BDBA75D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>
            <a:extLst>
              <a:ext uri="{FF2B5EF4-FFF2-40B4-BE49-F238E27FC236}">
                <a16:creationId xmlns:a16="http://schemas.microsoft.com/office/drawing/2014/main" id="{7C7DFAA0-5EEB-F5B2-96A9-72A6E50BCA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8:notes">
            <a:extLst>
              <a:ext uri="{FF2B5EF4-FFF2-40B4-BE49-F238E27FC236}">
                <a16:creationId xmlns:a16="http://schemas.microsoft.com/office/drawing/2014/main" id="{E824AA41-6491-EBAE-04C2-93C41AFC2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>
            <a:extLst>
              <a:ext uri="{FF2B5EF4-FFF2-40B4-BE49-F238E27FC236}">
                <a16:creationId xmlns:a16="http://schemas.microsoft.com/office/drawing/2014/main" id="{A9A78F93-6DA9-F080-FAF5-3033397251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14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4AB23B53-7D70-8C17-E33B-8AA55C1F4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>
            <a:extLst>
              <a:ext uri="{FF2B5EF4-FFF2-40B4-BE49-F238E27FC236}">
                <a16:creationId xmlns:a16="http://schemas.microsoft.com/office/drawing/2014/main" id="{93DDF8E7-6AE1-6457-3469-11B5A4DD5A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8:notes">
            <a:extLst>
              <a:ext uri="{FF2B5EF4-FFF2-40B4-BE49-F238E27FC236}">
                <a16:creationId xmlns:a16="http://schemas.microsoft.com/office/drawing/2014/main" id="{52F487D8-0F97-7229-A10D-89F45DE75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>
            <a:extLst>
              <a:ext uri="{FF2B5EF4-FFF2-40B4-BE49-F238E27FC236}">
                <a16:creationId xmlns:a16="http://schemas.microsoft.com/office/drawing/2014/main" id="{1E28DF08-1D07-DA38-0F08-3E2853034A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9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oerasmus.web.uniroma1.it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oerasmus.web.uniroma1.it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oerasmus.web.uniroma1.it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hyperlink" Target="https://goerasmus.web.uniroma1.it/" TargetMode="Externa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customXml" Target="../ink/ink8.xml"/><Relationship Id="rId4" Type="http://schemas.openxmlformats.org/officeDocument/2006/relationships/hyperlink" Target="https://goerasmus.web.uniroma1.i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customXml" Target="../ink/ink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1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3TE9EmOLJl16osxRTpVSgHpH9Ln9HUK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9144000" cy="3473450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11560" y="0"/>
            <a:ext cx="8135937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it-IT" b="1" dirty="0">
                <a:solidFill>
                  <a:schemeClr val="lt1"/>
                </a:solidFill>
              </a:rPr>
              <a:t> </a:t>
            </a:r>
            <a:endParaRPr sz="2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it-IT" sz="4800" dirty="0">
                <a:solidFill>
                  <a:schemeClr val="lt1"/>
                </a:solidFill>
              </a:rPr>
              <a:t>Bando Erasmus 2025/26</a:t>
            </a:r>
            <a:endParaRPr dirty="0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it-IT" sz="4800" dirty="0">
                <a:solidFill>
                  <a:schemeClr val="lt1"/>
                </a:solidFill>
              </a:rPr>
              <a:t>Presentazione febbraio 2025</a:t>
            </a:r>
            <a:endParaRPr sz="44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-1" y="2708920"/>
            <a:ext cx="9144001" cy="4114800"/>
            <a:chOff x="0" y="1728"/>
            <a:chExt cx="5760" cy="2592"/>
          </a:xfrm>
        </p:grpSpPr>
        <p:pic>
          <p:nvPicPr>
            <p:cNvPr id="92" name="Google Shape;92;p1" descr="Fondin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/>
            <p:nvPr/>
          </p:nvSpPr>
          <p:spPr>
            <a:xfrm>
              <a:off x="1296" y="1728"/>
              <a:ext cx="4464" cy="432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"/>
          <p:cNvSpPr txBox="1"/>
          <p:nvPr/>
        </p:nvSpPr>
        <p:spPr>
          <a:xfrm>
            <a:off x="1800320" y="4149080"/>
            <a:ext cx="73448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Facoltà di Medicina e Psicologia, Sapienza Università di Roma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3573016"/>
            <a:ext cx="338437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207864" y="2286339"/>
            <a:ext cx="1125032" cy="208721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36609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360947" y="13990"/>
            <a:ext cx="790441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/>
          </a:p>
        </p:txBody>
      </p:sp>
      <p:sp>
        <p:nvSpPr>
          <p:cNvPr id="180" name="Google Shape;180;p7"/>
          <p:cNvSpPr/>
          <p:nvPr/>
        </p:nvSpPr>
        <p:spPr>
          <a:xfrm>
            <a:off x="7072274" y="4297011"/>
            <a:ext cx="769951" cy="59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9957185" y="3604527"/>
            <a:ext cx="769951" cy="59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0210761" y="4493298"/>
            <a:ext cx="769951" cy="59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 – GLI STEP</a:t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1620562" y="5578435"/>
            <a:ext cx="5374774" cy="741011"/>
          </a:xfrm>
          <a:custGeom>
            <a:avLst/>
            <a:gdLst/>
            <a:ahLst/>
            <a:cxnLst/>
            <a:rect l="l" t="t" r="r" b="b"/>
            <a:pathLst>
              <a:path w="2652001" h="741011" extrusionOk="0">
                <a:moveTo>
                  <a:pt x="0" y="123527"/>
                </a:moveTo>
                <a:cubicBezTo>
                  <a:pt x="0" y="55305"/>
                  <a:pt x="55305" y="0"/>
                  <a:pt x="123527" y="0"/>
                </a:cubicBezTo>
                <a:lnTo>
                  <a:pt x="2528474" y="0"/>
                </a:lnTo>
                <a:cubicBezTo>
                  <a:pt x="2596696" y="0"/>
                  <a:pt x="2652001" y="55305"/>
                  <a:pt x="2652001" y="123527"/>
                </a:cubicBezTo>
                <a:lnTo>
                  <a:pt x="2652001" y="617484"/>
                </a:lnTo>
                <a:cubicBezTo>
                  <a:pt x="2652001" y="685706"/>
                  <a:pt x="2596696" y="741011"/>
                  <a:pt x="2528474" y="741011"/>
                </a:cubicBezTo>
                <a:lnTo>
                  <a:pt x="123527" y="741011"/>
                </a:lnTo>
                <a:cubicBezTo>
                  <a:pt x="55305" y="741011"/>
                  <a:pt x="0" y="685706"/>
                  <a:pt x="0" y="617484"/>
                </a:cubicBezTo>
                <a:lnTo>
                  <a:pt x="0" y="123527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750" tIns="104750" rIns="104750" bIns="10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it-IT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Controllo i miei cfu presenti sulla piattaforma della domanda</a:t>
            </a:r>
            <a:endParaRPr dirty="0"/>
          </a:p>
        </p:txBody>
      </p:sp>
      <p:sp>
        <p:nvSpPr>
          <p:cNvPr id="186" name="Google Shape;186;p7"/>
          <p:cNvSpPr/>
          <p:nvPr/>
        </p:nvSpPr>
        <p:spPr>
          <a:xfrm>
            <a:off x="1371803" y="2820418"/>
            <a:ext cx="5326037" cy="844262"/>
          </a:xfrm>
          <a:custGeom>
            <a:avLst/>
            <a:gdLst/>
            <a:ahLst/>
            <a:cxnLst/>
            <a:rect l="l" t="t" r="r" b="b"/>
            <a:pathLst>
              <a:path w="2652001" h="1195192" extrusionOk="0">
                <a:moveTo>
                  <a:pt x="0" y="199239"/>
                </a:moveTo>
                <a:cubicBezTo>
                  <a:pt x="0" y="89202"/>
                  <a:pt x="89202" y="0"/>
                  <a:pt x="199239" y="0"/>
                </a:cubicBezTo>
                <a:lnTo>
                  <a:pt x="2452762" y="0"/>
                </a:lnTo>
                <a:cubicBezTo>
                  <a:pt x="2562799" y="0"/>
                  <a:pt x="2652001" y="89202"/>
                  <a:pt x="2652001" y="199239"/>
                </a:cubicBezTo>
                <a:lnTo>
                  <a:pt x="2652001" y="995953"/>
                </a:lnTo>
                <a:cubicBezTo>
                  <a:pt x="2652001" y="1105990"/>
                  <a:pt x="2562799" y="1195192"/>
                  <a:pt x="2452762" y="1195192"/>
                </a:cubicBezTo>
                <a:lnTo>
                  <a:pt x="199239" y="1195192"/>
                </a:lnTo>
                <a:cubicBezTo>
                  <a:pt x="89202" y="1195192"/>
                  <a:pt x="0" y="1105990"/>
                  <a:pt x="0" y="995953"/>
                </a:cubicBezTo>
                <a:lnTo>
                  <a:pt x="0" y="199239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9300" tIns="119300" rIns="119300" bIns="11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it-IT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non ho la certificazione linguistica, mi registro agli esami del CLA (solo 10 e 11 febbraio) aprendo la domanda</a:t>
            </a:r>
            <a:endParaRPr dirty="0"/>
          </a:p>
        </p:txBody>
      </p:sp>
      <p:grpSp>
        <p:nvGrpSpPr>
          <p:cNvPr id="187" name="Google Shape;187;p7"/>
          <p:cNvGrpSpPr/>
          <p:nvPr/>
        </p:nvGrpSpPr>
        <p:grpSpPr>
          <a:xfrm>
            <a:off x="550338" y="4564949"/>
            <a:ext cx="6359454" cy="1512168"/>
            <a:chOff x="439083" y="3717032"/>
            <a:chExt cx="6359454" cy="1512168"/>
          </a:xfrm>
        </p:grpSpPr>
        <p:sp>
          <p:nvSpPr>
            <p:cNvPr id="188" name="Google Shape;188;p7"/>
            <p:cNvSpPr/>
            <p:nvPr/>
          </p:nvSpPr>
          <p:spPr>
            <a:xfrm>
              <a:off x="439083" y="3933056"/>
              <a:ext cx="1108581" cy="1296144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366092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423763" y="3717032"/>
              <a:ext cx="5374774" cy="741011"/>
            </a:xfrm>
            <a:custGeom>
              <a:avLst/>
              <a:gdLst/>
              <a:ahLst/>
              <a:cxnLst/>
              <a:rect l="l" t="t" r="r" b="b"/>
              <a:pathLst>
                <a:path w="2652001" h="741011" extrusionOk="0">
                  <a:moveTo>
                    <a:pt x="0" y="123527"/>
                  </a:moveTo>
                  <a:cubicBezTo>
                    <a:pt x="0" y="55305"/>
                    <a:pt x="55305" y="0"/>
                    <a:pt x="123527" y="0"/>
                  </a:cubicBezTo>
                  <a:lnTo>
                    <a:pt x="2528474" y="0"/>
                  </a:lnTo>
                  <a:cubicBezTo>
                    <a:pt x="2596696" y="0"/>
                    <a:pt x="2652001" y="55305"/>
                    <a:pt x="2652001" y="123527"/>
                  </a:cubicBezTo>
                  <a:lnTo>
                    <a:pt x="2652001" y="617484"/>
                  </a:lnTo>
                  <a:cubicBezTo>
                    <a:pt x="2652001" y="685706"/>
                    <a:pt x="2596696" y="741011"/>
                    <a:pt x="2528474" y="741011"/>
                  </a:cubicBezTo>
                  <a:lnTo>
                    <a:pt x="123527" y="741011"/>
                  </a:lnTo>
                  <a:cubicBezTo>
                    <a:pt x="55305" y="741011"/>
                    <a:pt x="0" y="685706"/>
                    <a:pt x="0" y="617484"/>
                  </a:cubicBezTo>
                  <a:lnTo>
                    <a:pt x="0" y="12352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750" tIns="104750" rIns="104750" bIns="10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Controllo eventuali mobilità all’estero già effettuate sulla piattaforma della domanda</a:t>
              </a:r>
              <a:endParaRPr dirty="0"/>
            </a:p>
          </p:txBody>
        </p:sp>
      </p:grpSp>
      <p:grpSp>
        <p:nvGrpSpPr>
          <p:cNvPr id="190" name="Google Shape;190;p7"/>
          <p:cNvGrpSpPr/>
          <p:nvPr/>
        </p:nvGrpSpPr>
        <p:grpSpPr>
          <a:xfrm>
            <a:off x="303912" y="3684955"/>
            <a:ext cx="6497620" cy="1637295"/>
            <a:chOff x="367075" y="2799817"/>
            <a:chExt cx="6497620" cy="1637295"/>
          </a:xfrm>
        </p:grpSpPr>
        <p:sp>
          <p:nvSpPr>
            <p:cNvPr id="191" name="Google Shape;191;p7"/>
            <p:cNvSpPr/>
            <p:nvPr/>
          </p:nvSpPr>
          <p:spPr>
            <a:xfrm>
              <a:off x="367075" y="3140968"/>
              <a:ext cx="1108581" cy="1296144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366092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392087" y="2799817"/>
              <a:ext cx="5472608" cy="741011"/>
            </a:xfrm>
            <a:custGeom>
              <a:avLst/>
              <a:gdLst/>
              <a:ahLst/>
              <a:cxnLst/>
              <a:rect l="l" t="t" r="r" b="b"/>
              <a:pathLst>
                <a:path w="2652001" h="741011" extrusionOk="0">
                  <a:moveTo>
                    <a:pt x="0" y="123527"/>
                  </a:moveTo>
                  <a:cubicBezTo>
                    <a:pt x="0" y="55305"/>
                    <a:pt x="55305" y="0"/>
                    <a:pt x="123527" y="0"/>
                  </a:cubicBezTo>
                  <a:lnTo>
                    <a:pt x="2528474" y="0"/>
                  </a:lnTo>
                  <a:cubicBezTo>
                    <a:pt x="2596696" y="0"/>
                    <a:pt x="2652001" y="55305"/>
                    <a:pt x="2652001" y="123527"/>
                  </a:cubicBezTo>
                  <a:lnTo>
                    <a:pt x="2652001" y="617484"/>
                  </a:lnTo>
                  <a:cubicBezTo>
                    <a:pt x="2652001" y="685706"/>
                    <a:pt x="2596696" y="741011"/>
                    <a:pt x="2528474" y="741011"/>
                  </a:cubicBezTo>
                  <a:lnTo>
                    <a:pt x="123527" y="741011"/>
                  </a:lnTo>
                  <a:cubicBezTo>
                    <a:pt x="55305" y="741011"/>
                    <a:pt x="0" y="685706"/>
                    <a:pt x="0" y="617484"/>
                  </a:cubicBezTo>
                  <a:lnTo>
                    <a:pt x="0" y="12352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750" tIns="104750" rIns="104750" bIns="10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Ipotizzo un piano di studi </a:t>
              </a:r>
              <a:endParaRPr dirty="0"/>
            </a:p>
          </p:txBody>
        </p:sp>
      </p:grpSp>
      <p:grpSp>
        <p:nvGrpSpPr>
          <p:cNvPr id="193" name="Google Shape;193;p7"/>
          <p:cNvGrpSpPr/>
          <p:nvPr/>
        </p:nvGrpSpPr>
        <p:grpSpPr>
          <a:xfrm>
            <a:off x="295067" y="1948067"/>
            <a:ext cx="6569628" cy="1552941"/>
            <a:chOff x="295067" y="1948067"/>
            <a:chExt cx="6569628" cy="1552941"/>
          </a:xfrm>
        </p:grpSpPr>
        <p:sp>
          <p:nvSpPr>
            <p:cNvPr id="194" name="Google Shape;194;p7"/>
            <p:cNvSpPr/>
            <p:nvPr/>
          </p:nvSpPr>
          <p:spPr>
            <a:xfrm>
              <a:off x="1419149" y="1948067"/>
              <a:ext cx="5445546" cy="741011"/>
            </a:xfrm>
            <a:custGeom>
              <a:avLst/>
              <a:gdLst/>
              <a:ahLst/>
              <a:cxnLst/>
              <a:rect l="l" t="t" r="r" b="b"/>
              <a:pathLst>
                <a:path w="3483095" h="741011" extrusionOk="0">
                  <a:moveTo>
                    <a:pt x="0" y="123527"/>
                  </a:moveTo>
                  <a:cubicBezTo>
                    <a:pt x="0" y="55305"/>
                    <a:pt x="55305" y="0"/>
                    <a:pt x="123527" y="0"/>
                  </a:cubicBezTo>
                  <a:lnTo>
                    <a:pt x="3359568" y="0"/>
                  </a:lnTo>
                  <a:cubicBezTo>
                    <a:pt x="3427790" y="0"/>
                    <a:pt x="3483095" y="55305"/>
                    <a:pt x="3483095" y="123527"/>
                  </a:cubicBezTo>
                  <a:lnTo>
                    <a:pt x="3483095" y="617484"/>
                  </a:lnTo>
                  <a:cubicBezTo>
                    <a:pt x="3483095" y="685706"/>
                    <a:pt x="3427790" y="741011"/>
                    <a:pt x="3359568" y="741011"/>
                  </a:cubicBezTo>
                  <a:lnTo>
                    <a:pt x="123527" y="741011"/>
                  </a:lnTo>
                  <a:cubicBezTo>
                    <a:pt x="55305" y="741011"/>
                    <a:pt x="0" y="685706"/>
                    <a:pt x="0" y="617484"/>
                  </a:cubicBezTo>
                  <a:lnTo>
                    <a:pt x="0" y="12352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750" tIns="104750" rIns="104750" bIns="10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Cerco sui siti delle Università straniere i corsi di Psicologia che mi interessano</a:t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95067" y="2204864"/>
              <a:ext cx="1108581" cy="1296144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366092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7"/>
          <p:cNvGrpSpPr/>
          <p:nvPr/>
        </p:nvGrpSpPr>
        <p:grpSpPr>
          <a:xfrm>
            <a:off x="295067" y="1144618"/>
            <a:ext cx="7085245" cy="1492294"/>
            <a:chOff x="295067" y="1072610"/>
            <a:chExt cx="7085245" cy="1492294"/>
          </a:xfrm>
        </p:grpSpPr>
        <p:sp>
          <p:nvSpPr>
            <p:cNvPr id="197" name="Google Shape;197;p7"/>
            <p:cNvSpPr/>
            <p:nvPr/>
          </p:nvSpPr>
          <p:spPr>
            <a:xfrm>
              <a:off x="6610361" y="1729241"/>
              <a:ext cx="769951" cy="598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392087" y="1072610"/>
              <a:ext cx="5272285" cy="741011"/>
            </a:xfrm>
            <a:custGeom>
              <a:avLst/>
              <a:gdLst/>
              <a:ahLst/>
              <a:cxnLst/>
              <a:rect l="l" t="t" r="r" b="b"/>
              <a:pathLst>
                <a:path w="2652001" h="741011" extrusionOk="0">
                  <a:moveTo>
                    <a:pt x="0" y="123527"/>
                  </a:moveTo>
                  <a:cubicBezTo>
                    <a:pt x="0" y="55305"/>
                    <a:pt x="55305" y="0"/>
                    <a:pt x="123527" y="0"/>
                  </a:cubicBezTo>
                  <a:lnTo>
                    <a:pt x="2528474" y="0"/>
                  </a:lnTo>
                  <a:cubicBezTo>
                    <a:pt x="2596696" y="0"/>
                    <a:pt x="2652001" y="55305"/>
                    <a:pt x="2652001" y="123527"/>
                  </a:cubicBezTo>
                  <a:lnTo>
                    <a:pt x="2652001" y="617484"/>
                  </a:lnTo>
                  <a:cubicBezTo>
                    <a:pt x="2652001" y="685706"/>
                    <a:pt x="2596696" y="741011"/>
                    <a:pt x="2528474" y="741011"/>
                  </a:cubicBezTo>
                  <a:lnTo>
                    <a:pt x="123527" y="741011"/>
                  </a:lnTo>
                  <a:cubicBezTo>
                    <a:pt x="55305" y="741011"/>
                    <a:pt x="0" y="685706"/>
                    <a:pt x="0" y="617484"/>
                  </a:cubicBezTo>
                  <a:lnTo>
                    <a:pt x="0" y="12352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750" tIns="104750" rIns="104750" bIns="10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Seleziono le destinazioni interessanti presenti sul bando attraverso la piattaforma di Sapienza</a:t>
              </a:r>
              <a:endParaRPr dirty="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95067" y="1268760"/>
              <a:ext cx="1108581" cy="1296144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366092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 txBox="1"/>
          <p:nvPr/>
        </p:nvSpPr>
        <p:spPr>
          <a:xfrm>
            <a:off x="6995751" y="2204864"/>
            <a:ext cx="1983904" cy="3416279"/>
          </a:xfrm>
          <a:prstGeom prst="rect">
            <a:avLst/>
          </a:prstGeom>
          <a:solidFill>
            <a:srgbClr val="DAE5F1">
              <a:alpha val="7529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Verifico che tipo di certificazione linguistica è richiesta,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verificando con la pagina dell’internazionalizzazione delle sedi che propongo nel piano di studi (per es., certificazione europea)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3;p7">
            <a:extLst>
              <a:ext uri="{FF2B5EF4-FFF2-40B4-BE49-F238E27FC236}">
                <a16:creationId xmlns:a16="http://schemas.microsoft.com/office/drawing/2014/main" id="{89958C8F-97A2-CADC-ED94-358984F0F4B2}"/>
              </a:ext>
            </a:extLst>
          </p:cNvPr>
          <p:cNvSpPr/>
          <p:nvPr/>
        </p:nvSpPr>
        <p:spPr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NOVITA’: ricerca delle sedi tramite piattaforma</a:t>
            </a:r>
            <a:endParaRPr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4F3F32-8449-DCBB-FEF7-A68B5B9E3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hlinkClick r:id="rId2"/>
              </a:rPr>
              <a:t>https://goerasmus.web.uniroma1.it/</a:t>
            </a:r>
            <a:r>
              <a:rPr lang="it-IT" sz="1800" dirty="0"/>
              <a:t> link all’art.3 del bando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B47AD-0E10-0E86-C710-C3A89DE2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4" y="2174928"/>
            <a:ext cx="9144000" cy="41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A1B86-71EA-7763-630D-2004880A9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75FBB7-D6B4-3CA9-4B07-9AD4FAB2C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>
                <a:hlinkClick r:id="rId2"/>
              </a:rPr>
              <a:t>https://goerasmus.web.uniroma1.it/</a:t>
            </a:r>
            <a:r>
              <a:rPr lang="it-IT" sz="1200" dirty="0"/>
              <a:t> link all’art.3 del bando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74D2BB-09A5-27D9-567B-EA20ACFC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61" b="23091"/>
          <a:stretch/>
        </p:blipFill>
        <p:spPr>
          <a:xfrm>
            <a:off x="-311980" y="1954405"/>
            <a:ext cx="9767960" cy="38836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D6BD78-34F2-7A11-71EA-F658A3031692}"/>
              </a:ext>
            </a:extLst>
          </p:cNvPr>
          <p:cNvSpPr txBox="1"/>
          <p:nvPr/>
        </p:nvSpPr>
        <p:spPr>
          <a:xfrm>
            <a:off x="5571845" y="5425079"/>
            <a:ext cx="3114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Attenzione: </a:t>
            </a:r>
            <a:r>
              <a:rPr lang="it-IT" dirty="0" err="1"/>
              <a:t>student</a:t>
            </a:r>
            <a:r>
              <a:rPr lang="it-IT" dirty="0"/>
              <a:t>* triennali= laurea</a:t>
            </a:r>
          </a:p>
          <a:p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F960977-A370-791F-A6CF-7C6CA80112FB}"/>
              </a:ext>
            </a:extLst>
          </p:cNvPr>
          <p:cNvCxnSpPr/>
          <p:nvPr/>
        </p:nvCxnSpPr>
        <p:spPr>
          <a:xfrm flipV="1">
            <a:off x="6581670" y="5010585"/>
            <a:ext cx="130629" cy="37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olo 10">
            <a:extLst>
              <a:ext uri="{FF2B5EF4-FFF2-40B4-BE49-F238E27FC236}">
                <a16:creationId xmlns:a16="http://schemas.microsoft.com/office/drawing/2014/main" id="{D0762BB5-6979-DAB9-35B1-8BD75127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Google Shape;183;p7">
            <a:extLst>
              <a:ext uri="{FF2B5EF4-FFF2-40B4-BE49-F238E27FC236}">
                <a16:creationId xmlns:a16="http://schemas.microsoft.com/office/drawing/2014/main" id="{6DABCCC9-8A94-92CB-1155-6D233F43A125}"/>
              </a:ext>
            </a:extLst>
          </p:cNvPr>
          <p:cNvSpPr/>
          <p:nvPr/>
        </p:nvSpPr>
        <p:spPr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NOVITA’: ricerca delle sedi tramite piattaforma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84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53F2E-3506-D6E4-D362-A6CA945A7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D05578-02D9-F388-A120-947C71EE2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>
                <a:hlinkClick r:id="rId2"/>
              </a:rPr>
              <a:t>https://goerasmus.web.uniroma1.it/</a:t>
            </a:r>
            <a:r>
              <a:rPr lang="it-IT" sz="1200" dirty="0"/>
              <a:t> link all’art.3 del bando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1545C9E-E95D-396A-E422-2023C518B7EE}"/>
              </a:ext>
            </a:extLst>
          </p:cNvPr>
          <p:cNvCxnSpPr/>
          <p:nvPr/>
        </p:nvCxnSpPr>
        <p:spPr>
          <a:xfrm flipV="1">
            <a:off x="6631912" y="5084464"/>
            <a:ext cx="130629" cy="37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097A0398-CC24-40C9-B0BF-255FA3E74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60"/>
          <a:stretch/>
        </p:blipFill>
        <p:spPr>
          <a:xfrm>
            <a:off x="0" y="1571387"/>
            <a:ext cx="9144000" cy="4093080"/>
          </a:xfrm>
          <a:prstGeom prst="rect">
            <a:avLst/>
          </a:prstGeom>
        </p:spPr>
      </p:pic>
      <p:sp>
        <p:nvSpPr>
          <p:cNvPr id="11" name="Google Shape;183;p7">
            <a:extLst>
              <a:ext uri="{FF2B5EF4-FFF2-40B4-BE49-F238E27FC236}">
                <a16:creationId xmlns:a16="http://schemas.microsoft.com/office/drawing/2014/main" id="{71528BB1-9758-CA2B-CE32-873844E39C11}"/>
              </a:ext>
            </a:extLst>
          </p:cNvPr>
          <p:cNvSpPr/>
          <p:nvPr/>
        </p:nvSpPr>
        <p:spPr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NOVITA’: ricerca delle sedi tramite piattaforma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037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DAFF-DC1E-0BC2-8B58-797AA9403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5C44C5-AFA3-45A5-E6CC-32E2289E7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>
                <a:hlinkClick r:id="rId2"/>
              </a:rPr>
              <a:t>https://goerasmus.web.uniroma1.it/</a:t>
            </a:r>
            <a:r>
              <a:rPr lang="it-IT" sz="1200" dirty="0"/>
              <a:t> link all’art.3 del bando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D12B9EB-C8E8-65A8-A502-83EE36521E83}"/>
              </a:ext>
            </a:extLst>
          </p:cNvPr>
          <p:cNvCxnSpPr/>
          <p:nvPr/>
        </p:nvCxnSpPr>
        <p:spPr>
          <a:xfrm flipV="1">
            <a:off x="6631912" y="4491613"/>
            <a:ext cx="130629" cy="37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0792B018-EE34-4A72-C3BA-8A4D9A91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54" t="16150" r="15055" b="46"/>
          <a:stretch/>
        </p:blipFill>
        <p:spPr>
          <a:xfrm>
            <a:off x="457200" y="938955"/>
            <a:ext cx="7962425" cy="52037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BA8C0DD7-85B0-7C41-78C7-BCF08CF94F41}"/>
                  </a:ext>
                </a:extLst>
              </p14:cNvPr>
              <p14:cNvContentPartPr/>
              <p14:nvPr/>
            </p14:nvContentPartPr>
            <p14:xfrm>
              <a:off x="4371268" y="4907151"/>
              <a:ext cx="2864520" cy="208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BA8C0DD7-85B0-7C41-78C7-BCF08CF94F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5628" y="4835511"/>
                <a:ext cx="2936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D1EE9A89-3225-4F2E-1D84-196766C11E00}"/>
                  </a:ext>
                </a:extLst>
              </p14:cNvPr>
              <p14:cNvContentPartPr/>
              <p14:nvPr/>
            </p14:nvContentPartPr>
            <p14:xfrm>
              <a:off x="798029" y="4913386"/>
              <a:ext cx="89496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D1EE9A89-3225-4F2E-1D84-196766C11E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029" y="4841386"/>
                <a:ext cx="966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4942CB98-2AE2-DBEA-4265-54B61CACD60C}"/>
                  </a:ext>
                </a:extLst>
              </p14:cNvPr>
              <p14:cNvContentPartPr/>
              <p14:nvPr/>
            </p14:nvContentPartPr>
            <p14:xfrm>
              <a:off x="4442996" y="1991106"/>
              <a:ext cx="2400840" cy="2019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4942CB98-2AE2-DBEA-4265-54B61CACD6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7356" y="1919106"/>
                <a:ext cx="24724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2A318686-36B6-82FD-3158-C51665D8B8B3}"/>
                  </a:ext>
                </a:extLst>
              </p14:cNvPr>
              <p14:cNvContentPartPr/>
              <p14:nvPr/>
            </p14:nvContentPartPr>
            <p14:xfrm>
              <a:off x="4491596" y="2070712"/>
              <a:ext cx="2352240" cy="13212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2A318686-36B6-82FD-3158-C51665D8B8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55596" y="1999072"/>
                <a:ext cx="2423880" cy="2757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C396D0-48A1-CD36-5CBA-C2909528C2B7}"/>
              </a:ext>
            </a:extLst>
          </p:cNvPr>
          <p:cNvSpPr txBox="1"/>
          <p:nvPr/>
        </p:nvSpPr>
        <p:spPr>
          <a:xfrm>
            <a:off x="946349" y="3507869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ATTENZIONE!!!!!!!!!!!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B0B55C90-A693-A462-C246-3312E8AB796A}"/>
                  </a:ext>
                </a:extLst>
              </p14:cNvPr>
              <p14:cNvContentPartPr/>
              <p14:nvPr/>
            </p14:nvContentPartPr>
            <p14:xfrm>
              <a:off x="926201" y="5590247"/>
              <a:ext cx="1256400" cy="1044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B0B55C90-A693-A462-C246-3312E8AB79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0561" y="5518247"/>
                <a:ext cx="13280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F441664C-78FD-D94A-A81B-48F8591C58F3}"/>
                  </a:ext>
                </a:extLst>
              </p14:cNvPr>
              <p14:cNvContentPartPr/>
              <p14:nvPr/>
            </p14:nvContentPartPr>
            <p14:xfrm>
              <a:off x="45091" y="3705035"/>
              <a:ext cx="846000" cy="123660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F441664C-78FD-D94A-A81B-48F8591C58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91" y="3696035"/>
                <a:ext cx="863640" cy="12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A28505DA-FDF9-A78A-8680-9A95CDD9C408}"/>
                  </a:ext>
                </a:extLst>
              </p14:cNvPr>
              <p14:cNvContentPartPr/>
              <p14:nvPr/>
            </p14:nvContentPartPr>
            <p14:xfrm>
              <a:off x="681300" y="4823560"/>
              <a:ext cx="62280" cy="25272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A28505DA-FDF9-A78A-8680-9A95CDD9C4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300" y="4814920"/>
                <a:ext cx="7992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D794FAA-59B7-C6F4-AF11-1A3C0369D223}"/>
              </a:ext>
            </a:extLst>
          </p:cNvPr>
          <p:cNvSpPr txBox="1"/>
          <p:nvPr/>
        </p:nvSpPr>
        <p:spPr>
          <a:xfrm>
            <a:off x="2523706" y="5579794"/>
            <a:ext cx="6062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CONTROLLATE SE LA SEDE E’ DISPONIBILE PER LA VOSTRA AREA|</a:t>
            </a:r>
          </a:p>
        </p:txBody>
      </p:sp>
      <p:sp>
        <p:nvSpPr>
          <p:cNvPr id="32" name="Titolo 31">
            <a:extLst>
              <a:ext uri="{FF2B5EF4-FFF2-40B4-BE49-F238E27FC236}">
                <a16:creationId xmlns:a16="http://schemas.microsoft.com/office/drawing/2014/main" id="{F70D6219-9181-F599-1626-72EAF836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3" name="Google Shape;183;p7">
            <a:extLst>
              <a:ext uri="{FF2B5EF4-FFF2-40B4-BE49-F238E27FC236}">
                <a16:creationId xmlns:a16="http://schemas.microsoft.com/office/drawing/2014/main" id="{B611921B-1F25-5E01-C4DA-369DB2FF7570}"/>
              </a:ext>
            </a:extLst>
          </p:cNvPr>
          <p:cNvSpPr/>
          <p:nvPr/>
        </p:nvSpPr>
        <p:spPr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NOVITA’: ricerca delle sedi tramite piattaforma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384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F46C3-928B-E162-DBA3-2C73C0389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CB3D8F0-018F-94B4-3545-222A60B2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4" t="43652" r="20427"/>
          <a:stretch/>
        </p:blipFill>
        <p:spPr>
          <a:xfrm>
            <a:off x="-100483" y="3311283"/>
            <a:ext cx="6852976" cy="327208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D15B1CC0-CE30-7234-F4A9-68F44D86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38"/>
          <a:stretch/>
        </p:blipFill>
        <p:spPr>
          <a:xfrm>
            <a:off x="-241160" y="2083355"/>
            <a:ext cx="9144000" cy="1632447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1A99A1-09EC-A8C4-B869-521827D79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dirty="0">
                <a:hlinkClick r:id="rId4"/>
              </a:rPr>
              <a:t>https://goerasmus.web.uniroma1.it/</a:t>
            </a:r>
            <a:r>
              <a:rPr lang="it-IT" sz="1200" dirty="0"/>
              <a:t> link all’art.3 del bando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D81BF6-0462-EEC5-9E16-8D584314C8CE}"/>
              </a:ext>
            </a:extLst>
          </p:cNvPr>
          <p:cNvSpPr txBox="1"/>
          <p:nvPr/>
        </p:nvSpPr>
        <p:spPr>
          <a:xfrm>
            <a:off x="2332787" y="2063151"/>
            <a:ext cx="6062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CONTROLLATE SE LA SEDE E’ DISPONIBILE PER LA VOSTRA AREA|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54175713-E250-B212-5705-358D8980EE4D}"/>
                  </a:ext>
                </a:extLst>
              </p14:cNvPr>
              <p14:cNvContentPartPr/>
              <p14:nvPr/>
            </p14:nvContentPartPr>
            <p14:xfrm>
              <a:off x="310949" y="2169708"/>
              <a:ext cx="1246680" cy="2088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54175713-E250-B212-5705-358D8980EE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949" y="2097708"/>
                <a:ext cx="1318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B792DE9-322C-0C8B-1DB6-72B520A6F76A}"/>
                  </a:ext>
                </a:extLst>
              </p14:cNvPr>
              <p14:cNvContentPartPr/>
              <p14:nvPr/>
            </p14:nvContentPartPr>
            <p14:xfrm>
              <a:off x="-1326691" y="2552028"/>
              <a:ext cx="360" cy="3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B792DE9-322C-0C8B-1DB6-72B520A6F7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62691" y="2480028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itolo 20">
            <a:extLst>
              <a:ext uri="{FF2B5EF4-FFF2-40B4-BE49-F238E27FC236}">
                <a16:creationId xmlns:a16="http://schemas.microsoft.com/office/drawing/2014/main" id="{FE97F9EC-2AF1-448C-D837-F86BA6D8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2" name="Google Shape;183;p7">
            <a:extLst>
              <a:ext uri="{FF2B5EF4-FFF2-40B4-BE49-F238E27FC236}">
                <a16:creationId xmlns:a16="http://schemas.microsoft.com/office/drawing/2014/main" id="{D38F462D-36B9-2905-2551-A147D9C7A3FD}"/>
              </a:ext>
            </a:extLst>
          </p:cNvPr>
          <p:cNvSpPr/>
          <p:nvPr/>
        </p:nvSpPr>
        <p:spPr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NOVITA’: ricerca delle sedi tramite piattaforma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63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7CD97-8E7E-745B-8786-ABC24361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NOVITA’: NESSUN PIANO DI STUDI DA VALUTARE PER LA CANDIDATURA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488864-6D3B-2B51-3D6A-597F71597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domanda chiede di formulare un’ipotesi di piano di studi, esami da sostenere all’estero ed esami italiani. Serve a studiare con attenzione i programmi delle università estere e valutarne la compatibilità con i propri esami.</a:t>
            </a:r>
          </a:p>
          <a:p>
            <a:r>
              <a:rPr lang="it-IT" dirty="0"/>
              <a:t>Non è oggetto di valutazione.</a:t>
            </a:r>
          </a:p>
          <a:p>
            <a:r>
              <a:rPr lang="it-IT" dirty="0"/>
              <a:t>I piani di studio si formulano in base alle mete scelte.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046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3600" b="1" dirty="0">
                <a:solidFill>
                  <a:schemeClr val="bg1"/>
                </a:solidFill>
                <a:latin typeface="+mn-lt"/>
                <a:ea typeface="+mn-ea"/>
              </a:rPr>
              <a:t>ERASMUS –Esempio di piano di studi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20080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0EAFC8-5914-4B12-8890-BE6C7011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50" y="1632984"/>
            <a:ext cx="7603118" cy="510838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391CB8-F54F-45FB-87F2-C63D2B542633}"/>
              </a:ext>
            </a:extLst>
          </p:cNvPr>
          <p:cNvSpPr txBox="1"/>
          <p:nvPr/>
        </p:nvSpPr>
        <p:spPr>
          <a:xfrm>
            <a:off x="611560" y="5189139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0000"/>
                </a:solidFill>
              </a:rPr>
              <a:t>SIETE LIBERI DI SCEGLIERE QUALUNQUE ESAME DEI CORSI STRANIERI DI QUALUNQUE ANNO E CHIEDERE IL RICONOSCIMENTO DI ESAMI ITALIANI DI QUALUNQUE ANNO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E8D4C5-C072-45F5-A012-C8C31898C186}"/>
              </a:ext>
            </a:extLst>
          </p:cNvPr>
          <p:cNvSpPr txBox="1"/>
          <p:nvPr/>
        </p:nvSpPr>
        <p:spPr>
          <a:xfrm>
            <a:off x="0" y="1082698"/>
            <a:ext cx="9178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 esempio di piano di studi solo per comprendere il meccanismo. Si consigliano piani di studio </a:t>
            </a:r>
          </a:p>
          <a:p>
            <a:r>
              <a:rPr lang="it-IT" dirty="0"/>
              <a:t>da 27 CFU</a:t>
            </a:r>
          </a:p>
        </p:txBody>
      </p:sp>
    </p:spTree>
    <p:extLst>
      <p:ext uri="{BB962C8B-B14F-4D97-AF65-F5344CB8AC3E}">
        <p14:creationId xmlns:p14="http://schemas.microsoft.com/office/powerpoint/2010/main" val="326209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6988"/>
            <a:ext cx="9144000" cy="1079645"/>
          </a:xfrm>
          <a:prstGeom prst="rect">
            <a:avLst/>
          </a:prstGeom>
          <a:solidFill>
            <a:srgbClr val="800000"/>
          </a:solidFill>
          <a:ln w="1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sz="3200" b="1" dirty="0">
                <a:solidFill>
                  <a:schemeClr val="bg1"/>
                </a:solidFill>
                <a:latin typeface="+mn-lt"/>
                <a:ea typeface="+mn-ea"/>
              </a:rPr>
              <a:t>ERASMUS –Piano di studi NON ADEGUATO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20080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F0A61B-C709-4ADE-A28D-CE1B47CC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8" y="1081060"/>
            <a:ext cx="7964080" cy="51622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10E409-7194-42B3-BCF9-AD9982B058C1}"/>
              </a:ext>
            </a:extLst>
          </p:cNvPr>
          <p:cNvSpPr txBox="1"/>
          <p:nvPr/>
        </p:nvSpPr>
        <p:spPr>
          <a:xfrm>
            <a:off x="2699792" y="2564904"/>
            <a:ext cx="3152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CC0000"/>
                </a:solidFill>
              </a:rPr>
              <a:t>SCORRETTO!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98C803C0-F337-4DF8-860B-1DFDDA5E524E}"/>
              </a:ext>
            </a:extLst>
          </p:cNvPr>
          <p:cNvSpPr/>
          <p:nvPr/>
        </p:nvSpPr>
        <p:spPr>
          <a:xfrm rot="13197399">
            <a:off x="7781366" y="6152669"/>
            <a:ext cx="1008112" cy="614732"/>
          </a:xfrm>
          <a:prstGeom prst="rightArrow">
            <a:avLst/>
          </a:prstGeom>
          <a:solidFill>
            <a:srgbClr val="6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5D9E5A3-9866-44AC-B16C-A7DA7446AE74}"/>
              </a:ext>
            </a:extLst>
          </p:cNvPr>
          <p:cNvSpPr/>
          <p:nvPr/>
        </p:nvSpPr>
        <p:spPr>
          <a:xfrm rot="20413923">
            <a:off x="2768983" y="6055651"/>
            <a:ext cx="1008112" cy="614732"/>
          </a:xfrm>
          <a:prstGeom prst="rightArrow">
            <a:avLst/>
          </a:prstGeom>
          <a:solidFill>
            <a:srgbClr val="6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F50F97-2511-486B-B34E-76F0C39EA579}"/>
              </a:ext>
            </a:extLst>
          </p:cNvPr>
          <p:cNvSpPr txBox="1"/>
          <p:nvPr/>
        </p:nvSpPr>
        <p:spPr>
          <a:xfrm>
            <a:off x="6084168" y="6243268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C0000"/>
                </a:solidFill>
              </a:rPr>
              <a:t>CFU non equilibrati,</a:t>
            </a:r>
          </a:p>
          <a:p>
            <a:r>
              <a:rPr lang="it-IT" dirty="0">
                <a:solidFill>
                  <a:srgbClr val="CC0000"/>
                </a:solidFill>
              </a:rPr>
              <a:t>11 CFU «regalati»!</a:t>
            </a:r>
          </a:p>
        </p:txBody>
      </p:sp>
    </p:spTree>
    <p:extLst>
      <p:ext uri="{BB962C8B-B14F-4D97-AF65-F5344CB8AC3E}">
        <p14:creationId xmlns:p14="http://schemas.microsoft.com/office/powerpoint/2010/main" val="397806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/>
          <p:nvPr/>
        </p:nvSpPr>
        <p:spPr>
          <a:xfrm>
            <a:off x="0" y="-26988"/>
            <a:ext cx="9144001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 – REQUISITI LINGUISTICI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 PARTECIPAZIONE AL BANDO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290675" y="1052657"/>
            <a:ext cx="8352928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Livello minimo di </a:t>
            </a: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linguistica obbligatoria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livello A2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Quadro Comune di Riferimento per la conoscenza delle lingue (CEFR)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livello di conoscenza dovrà essere comprovato o da idoneo certificato (es.: IELTS, DELF, PLE, etc.) o tramite test presso il Centro Linguistico di Ateneo. Lo studente è tenuto a verificare i requisiti richiesti dall’Università.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Qualora un candidato ottenga una valutazione linguistica inferiore ad A2, NON POTRA’ PARTECIPARE AL BANDO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CLA: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39076D1-4A66-681E-AF85-713B7CE1F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80083"/>
              </p:ext>
            </p:extLst>
          </p:nvPr>
        </p:nvGraphicFramePr>
        <p:xfrm>
          <a:off x="352339" y="5571568"/>
          <a:ext cx="8229600" cy="8839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87955211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019116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408492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3438473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it-IT" sz="1200" b="1">
                          <a:effectLst/>
                        </a:rPr>
                        <a:t>[CLA Roma]</a:t>
                      </a:r>
                      <a:r>
                        <a:rPr lang="it-IT" sz="1200">
                          <a:effectLst/>
                        </a:rPr>
                        <a:t>lunedì 10 febbraio 2025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0012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12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12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9:00:00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E012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19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12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11:00:00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E019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1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19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1B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13:00:00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A01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1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18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2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8363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it-IT" sz="1200" b="1">
                          <a:effectLst/>
                        </a:rPr>
                        <a:t>[CLA Roma]</a:t>
                      </a:r>
                      <a:r>
                        <a:rPr lang="it-IT" sz="1200">
                          <a:effectLst/>
                        </a:rPr>
                        <a:t>martedì 11 febbraio 2025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9:00:00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1B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01F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>
                          <a:effectLst/>
                        </a:rPr>
                        <a:t>11:00:00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A01B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2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1B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1B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</a:rPr>
                        <a:t>13:00:00</a:t>
                      </a:r>
                    </a:p>
                  </a:txBody>
                  <a:tcPr marL="76200" marR="76200" marT="38100" marB="38100">
                    <a:lnL w="7620" cap="flat" cmpd="sng" algn="ctr">
                      <a:solidFill>
                        <a:srgbClr val="602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2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2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20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2164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0" y="-26988"/>
            <a:ext cx="9144000" cy="1079645"/>
            <a:chOff x="0" y="-17"/>
            <a:chExt cx="5760" cy="863"/>
          </a:xfrm>
        </p:grpSpPr>
        <p:sp>
          <p:nvSpPr>
            <p:cNvPr id="102" name="Google Shape;102;p2"/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- Bando</a:t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340" y="93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"/>
          <p:cNvSpPr txBox="1"/>
          <p:nvPr/>
        </p:nvSpPr>
        <p:spPr>
          <a:xfrm>
            <a:off x="395536" y="147973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75454" y="1268700"/>
            <a:ext cx="81424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 LETTO CON ATTENZIONE E STUDIATO COME PER UN ESAME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8A3ECD-AC42-76D1-852C-A9D013E5B127}"/>
              </a:ext>
            </a:extLst>
          </p:cNvPr>
          <p:cNvSpPr txBox="1"/>
          <p:nvPr/>
        </p:nvSpPr>
        <p:spPr>
          <a:xfrm>
            <a:off x="1205802" y="5277778"/>
            <a:ext cx="6550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I sessione: Scadenza 18 febbraio 2025</a:t>
            </a:r>
          </a:p>
          <a:p>
            <a:endParaRPr lang="it-IT" sz="2000" b="1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II sessione: Scadenza 20 maggio 2025 (sedi residue)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32A665-AC9D-9C8E-46CF-536E434F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01" t="20042" r="6628" b="16047"/>
          <a:stretch/>
        </p:blipFill>
        <p:spPr>
          <a:xfrm>
            <a:off x="813916" y="1959429"/>
            <a:ext cx="7724042" cy="31350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9"/>
          <p:cNvGrpSpPr/>
          <p:nvPr/>
        </p:nvGrpSpPr>
        <p:grpSpPr>
          <a:xfrm>
            <a:off x="0" y="-26988"/>
            <a:ext cx="9144000" cy="1079645"/>
            <a:chOff x="0" y="-17"/>
            <a:chExt cx="5760" cy="863"/>
          </a:xfrm>
        </p:grpSpPr>
        <p:sp>
          <p:nvSpPr>
            <p:cNvPr id="214" name="Google Shape;214;p9"/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– REQUISITI LINGUISTICI</a:t>
              </a: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340" y="93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9"/>
          <p:cNvSpPr txBox="1"/>
          <p:nvPr/>
        </p:nvSpPr>
        <p:spPr>
          <a:xfrm>
            <a:off x="395536" y="1037049"/>
            <a:ext cx="8352928" cy="650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Esoneri test linguistico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Studenti che hanno superato il test CLA per la candidatura al Bando ERASMUS+ lo scorso anno;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Essere madrelingua per la lingua prescelta ai fini della mobilità; secondo le direttive impartite dal Ministero della Pubblica Istruzione con la circolare n. 5494 del 29/12/1982 (</a:t>
            </a:r>
            <a:r>
              <a:rPr lang="it-IT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rif.</a:t>
            </a: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C.U.N. del 30/10/1982),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Avere conseguito un livello minimo di competenza linguistica pari </a:t>
            </a:r>
            <a:r>
              <a:rPr lang="it-IT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livello A2, attestato mediante </a:t>
            </a: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certificato ufficiale rilasciato da uno degli Enti Certificatori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Essere iscritti a Corsi di studio interamente impartiti in lingua inglese presso La Sapienza qualora l’inglese fosse la lingua richiesta ai fini della mobilità.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Avere conseguito il Diploma di scuola secondaria superiore presso un liceo internazionale riconosciuto dal MUR per le lingue inglese, francese (diploma ESABAC), tedesco, spagnolo o portoghese (il Diploma di scuola secondaria superiore presso un liceo internazionale corrisponde al livello B2)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6) Avere ottenuto, durante un eventuale periodo di mobilità svolto nell’</a:t>
            </a:r>
            <a:r>
              <a:rPr lang="it-IT" sz="1800" dirty="0" err="1"/>
              <a:t>a.a</a:t>
            </a:r>
            <a:r>
              <a:rPr lang="it-IT" sz="1800" dirty="0"/>
              <a:t>. 2024/2025, un livello minimo di competenza linguistica pari almeno al livello A2, mediante attestazione di livello di competenza linguistica rilasciata dal Centro Linguistico dell’Università ospitante.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0"/>
          <p:cNvGrpSpPr/>
          <p:nvPr/>
        </p:nvGrpSpPr>
        <p:grpSpPr>
          <a:xfrm>
            <a:off x="0" y="-26988"/>
            <a:ext cx="9144000" cy="1079645"/>
            <a:chOff x="0" y="-17"/>
            <a:chExt cx="5760" cy="863"/>
          </a:xfrm>
        </p:grpSpPr>
        <p:sp>
          <p:nvSpPr>
            <p:cNvPr id="223" name="Google Shape;223;p10"/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– CONTRIBUTI/1</a:t>
              </a:r>
              <a:endParaRPr/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340" y="93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0"/>
          <p:cNvSpPr txBox="1"/>
          <p:nvPr/>
        </p:nvSpPr>
        <p:spPr>
          <a:xfrm>
            <a:off x="215516" y="1428452"/>
            <a:ext cx="8712968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PERIODO ERASMUS: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almeno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mesi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(60 giorni) e non superare i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 mesi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 A partire da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giugno 2025 fino a Luglio 2026    </a:t>
            </a:r>
            <a:endParaRPr b="1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Saranno tenuti alla </a:t>
            </a: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restituzione parziale o totale del contributo MIUR, coloro che non ottengano, alla conclusione del periodo di mobilità, il riconoscimento di </a:t>
            </a: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almeno 12 CFU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regolare carriera universitaria.</a:t>
            </a:r>
            <a:r>
              <a:rPr lang="it-IT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it-IT" b="1" i="1" u="sng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(</a:t>
            </a:r>
            <a:r>
              <a:rPr lang="it-IT" sz="2000" b="1" i="1" u="sng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novità</a:t>
            </a:r>
            <a:r>
              <a:rPr lang="it-IT" b="1" i="1" u="sng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)</a:t>
            </a:r>
            <a:endParaRPr lang="it-IT" b="1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1"/>
          <p:cNvGrpSpPr/>
          <p:nvPr/>
        </p:nvGrpSpPr>
        <p:grpSpPr>
          <a:xfrm>
            <a:off x="0" y="-26988"/>
            <a:ext cx="9144000" cy="1079645"/>
            <a:chOff x="0" y="-17"/>
            <a:chExt cx="5760" cy="863"/>
          </a:xfrm>
        </p:grpSpPr>
        <p:sp>
          <p:nvSpPr>
            <p:cNvPr id="232" name="Google Shape;232;p11"/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– CONTRIBUTI/2</a:t>
              </a:r>
              <a:endParaRPr/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340" y="93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6BB5D571-4823-C232-022A-CF1CA065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152735"/>
            <a:ext cx="8526550" cy="57052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79CC6552-F451-21B9-3683-F40CA81E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1">
            <a:extLst>
              <a:ext uri="{FF2B5EF4-FFF2-40B4-BE49-F238E27FC236}">
                <a16:creationId xmlns:a16="http://schemas.microsoft.com/office/drawing/2014/main" id="{310823F6-5A3E-5A04-EBE5-678A372736D0}"/>
              </a:ext>
            </a:extLst>
          </p:cNvPr>
          <p:cNvGrpSpPr/>
          <p:nvPr/>
        </p:nvGrpSpPr>
        <p:grpSpPr>
          <a:xfrm>
            <a:off x="0" y="-26988"/>
            <a:ext cx="9144000" cy="1079645"/>
            <a:chOff x="0" y="-17"/>
            <a:chExt cx="5760" cy="863"/>
          </a:xfrm>
        </p:grpSpPr>
        <p:sp>
          <p:nvSpPr>
            <p:cNvPr id="232" name="Google Shape;232;p11">
              <a:extLst>
                <a:ext uri="{FF2B5EF4-FFF2-40B4-BE49-F238E27FC236}">
                  <a16:creationId xmlns:a16="http://schemas.microsoft.com/office/drawing/2014/main" id="{5BE528AF-D6B9-38D4-3059-2F0C60FA08DC}"/>
                </a:ext>
              </a:extLst>
            </p:cNvPr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– CONTRIBUTI/2</a:t>
              </a:r>
              <a:endParaRPr/>
            </a:p>
          </p:txBody>
        </p:sp>
        <p:sp>
          <p:nvSpPr>
            <p:cNvPr id="233" name="Google Shape;233;p11">
              <a:extLst>
                <a:ext uri="{FF2B5EF4-FFF2-40B4-BE49-F238E27FC236}">
                  <a16:creationId xmlns:a16="http://schemas.microsoft.com/office/drawing/2014/main" id="{F2EA3CD2-0405-3BFD-0799-96CE76F01DDF}"/>
                </a:ext>
              </a:extLst>
            </p:cNvPr>
            <p:cNvSpPr txBox="1"/>
            <p:nvPr/>
          </p:nvSpPr>
          <p:spPr>
            <a:xfrm>
              <a:off x="340" y="93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D5F79B6-1F5C-EB3E-D87E-1946CE57D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21" t="36443" r="20769" b="7829"/>
          <a:stretch/>
        </p:blipFill>
        <p:spPr>
          <a:xfrm>
            <a:off x="112698" y="1052657"/>
            <a:ext cx="7702059" cy="38306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5F5090-1EF7-A3E3-4E15-2AF253B84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3" y="4793064"/>
            <a:ext cx="8611179" cy="19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4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B4188-FF56-B244-5BF3-ED616AD5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BA2F00-D5FE-A2DE-7DE2-C360D749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220" y="1769661"/>
            <a:ext cx="9532656" cy="19164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7AA900F-5A30-33BE-D35F-AF24FF23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88145"/>
            <a:ext cx="7858125" cy="2371725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E162079-9781-8413-4E36-1E5713965FF5}"/>
              </a:ext>
            </a:extLst>
          </p:cNvPr>
          <p:cNvSpPr txBox="1">
            <a:spLocks/>
          </p:cNvSpPr>
          <p:nvPr/>
        </p:nvSpPr>
        <p:spPr>
          <a:xfrm>
            <a:off x="0" y="35831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b="1" dirty="0">
                <a:solidFill>
                  <a:srgbClr val="C00000"/>
                </a:solidFill>
              </a:rPr>
              <a:t>LINGUA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D8ED53DD-3C5F-9911-F153-66F20C6F8264}"/>
                  </a:ext>
                </a:extLst>
              </p14:cNvPr>
              <p14:cNvContentPartPr/>
              <p14:nvPr/>
            </p14:nvContentPartPr>
            <p14:xfrm>
              <a:off x="2000069" y="5224668"/>
              <a:ext cx="1004400" cy="5112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D8ED53DD-3C5F-9911-F153-66F20C6F82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4429" y="5153028"/>
                <a:ext cx="1076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B4CA96E0-3555-7AC2-103C-0B1E34E33FEC}"/>
                  </a:ext>
                </a:extLst>
              </p14:cNvPr>
              <p14:cNvContentPartPr/>
              <p14:nvPr/>
            </p14:nvContentPartPr>
            <p14:xfrm>
              <a:off x="1998989" y="5445708"/>
              <a:ext cx="814680" cy="30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B4CA96E0-3555-7AC2-103C-0B1E34E33F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3349" y="5373708"/>
                <a:ext cx="886320" cy="173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olo 1">
            <a:extLst>
              <a:ext uri="{FF2B5EF4-FFF2-40B4-BE49-F238E27FC236}">
                <a16:creationId xmlns:a16="http://schemas.microsoft.com/office/drawing/2014/main" id="{06E45007-26A0-1D49-5A32-5BC43CDB31B4}"/>
              </a:ext>
            </a:extLst>
          </p:cNvPr>
          <p:cNvSpPr txBox="1">
            <a:spLocks/>
          </p:cNvSpPr>
          <p:nvPr/>
        </p:nvSpPr>
        <p:spPr>
          <a:xfrm>
            <a:off x="162448" y="11298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b="1" dirty="0">
                <a:solidFill>
                  <a:srgbClr val="C00000"/>
                </a:solidFill>
              </a:rPr>
              <a:t>MERITO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21B2AAF8-5CE7-BE0C-97F4-8CA9067DA4C3}"/>
                  </a:ext>
                </a:extLst>
              </p14:cNvPr>
              <p14:cNvContentPartPr/>
              <p14:nvPr/>
            </p14:nvContentPartPr>
            <p14:xfrm>
              <a:off x="2591909" y="2019228"/>
              <a:ext cx="1135800" cy="3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21B2AAF8-5CE7-BE0C-97F4-8CA9067DA4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5909" y="1947588"/>
                <a:ext cx="1207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0E1C6665-5867-265F-5D03-7825A8636AA3}"/>
                  </a:ext>
                </a:extLst>
              </p14:cNvPr>
              <p14:cNvContentPartPr/>
              <p14:nvPr/>
            </p14:nvContentPartPr>
            <p14:xfrm>
              <a:off x="2019509" y="2581188"/>
              <a:ext cx="2189520" cy="820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0E1C6665-5867-265F-5D03-7825A8636A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3869" y="2509548"/>
                <a:ext cx="2261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094A1D72-FA68-FD39-C597-C066E2C747CE}"/>
                  </a:ext>
                </a:extLst>
              </p14:cNvPr>
              <p14:cNvContentPartPr/>
              <p14:nvPr/>
            </p14:nvContentPartPr>
            <p14:xfrm>
              <a:off x="5103989" y="2571828"/>
              <a:ext cx="582840" cy="2052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094A1D72-FA68-FD39-C597-C066E2C747C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8349" y="2499828"/>
                <a:ext cx="6544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oogle Shape;231;p11">
            <a:extLst>
              <a:ext uri="{FF2B5EF4-FFF2-40B4-BE49-F238E27FC236}">
                <a16:creationId xmlns:a16="http://schemas.microsoft.com/office/drawing/2014/main" id="{164C1ADE-0FC3-B6B7-75DE-AF77E87B5632}"/>
              </a:ext>
            </a:extLst>
          </p:cNvPr>
          <p:cNvGrpSpPr/>
          <p:nvPr/>
        </p:nvGrpSpPr>
        <p:grpSpPr>
          <a:xfrm>
            <a:off x="-313" y="139261"/>
            <a:ext cx="9144000" cy="1990400"/>
            <a:chOff x="-150" y="-1131"/>
            <a:chExt cx="5760" cy="1591"/>
          </a:xfrm>
        </p:grpSpPr>
        <p:sp>
          <p:nvSpPr>
            <p:cNvPr id="22" name="Google Shape;232;p11">
              <a:extLst>
                <a:ext uri="{FF2B5EF4-FFF2-40B4-BE49-F238E27FC236}">
                  <a16:creationId xmlns:a16="http://schemas.microsoft.com/office/drawing/2014/main" id="{4F9F69A7-7957-AFCB-09DC-FA6069C1F06C}"/>
                </a:ext>
              </a:extLst>
            </p:cNvPr>
            <p:cNvSpPr/>
            <p:nvPr/>
          </p:nvSpPr>
          <p:spPr>
            <a:xfrm>
              <a:off x="-150" y="-1131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CRITERI DELLA GRADUATORIA</a:t>
              </a:r>
              <a:endParaRPr dirty="0"/>
            </a:p>
          </p:txBody>
        </p:sp>
        <p:sp>
          <p:nvSpPr>
            <p:cNvPr id="23" name="Google Shape;233;p11">
              <a:extLst>
                <a:ext uri="{FF2B5EF4-FFF2-40B4-BE49-F238E27FC236}">
                  <a16:creationId xmlns:a16="http://schemas.microsoft.com/office/drawing/2014/main" id="{5DAFE635-416D-F891-F3B4-75D0FFC81452}"/>
                </a:ext>
              </a:extLst>
            </p:cNvPr>
            <p:cNvSpPr txBox="1"/>
            <p:nvPr/>
          </p:nvSpPr>
          <p:spPr>
            <a:xfrm>
              <a:off x="340" y="93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43BE748D-028C-7807-C2A0-42EA851C2D78}"/>
              </a:ext>
            </a:extLst>
          </p:cNvPr>
          <p:cNvSpPr txBox="1">
            <a:spLocks/>
          </p:cNvSpPr>
          <p:nvPr/>
        </p:nvSpPr>
        <p:spPr>
          <a:xfrm rot="285862">
            <a:off x="5012344" y="3506716"/>
            <a:ext cx="3993178" cy="121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i="1" dirty="0">
                <a:solidFill>
                  <a:srgbClr val="C00000"/>
                </a:solidFill>
              </a:rPr>
              <a:t>Attenzione in graduatoria verranno solo considerati solo i CFU presenti su </a:t>
            </a:r>
            <a:r>
              <a:rPr lang="it-IT" sz="1600" i="1" dirty="0" err="1">
                <a:solidFill>
                  <a:srgbClr val="C00000"/>
                </a:solidFill>
              </a:rPr>
              <a:t>infostud</a:t>
            </a:r>
            <a:r>
              <a:rPr lang="it-IT" sz="1600" i="1" dirty="0">
                <a:solidFill>
                  <a:srgbClr val="C00000"/>
                </a:solidFill>
              </a:rPr>
              <a:t> alla chiusura del bando</a:t>
            </a:r>
          </a:p>
        </p:txBody>
      </p:sp>
    </p:spTree>
    <p:extLst>
      <p:ext uri="{BB962C8B-B14F-4D97-AF65-F5344CB8AC3E}">
        <p14:creationId xmlns:p14="http://schemas.microsoft.com/office/powerpoint/2010/main" val="245914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2B5DA-BB91-BF94-BA2E-141E11F9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it-IT" dirty="0"/>
              <a:t>Grazie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9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9188" y="297816"/>
            <a:ext cx="9144000" cy="1079645"/>
            <a:chOff x="0" y="-17"/>
            <a:chExt cx="5760" cy="863"/>
          </a:xfrm>
        </p:grpSpPr>
        <p:sp>
          <p:nvSpPr>
            <p:cNvPr id="113" name="Google Shape;113;p3"/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– Bando-pagina di Facoltà</a:t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340" y="93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"/>
          <p:cNvSpPr txBox="1"/>
          <p:nvPr/>
        </p:nvSpPr>
        <p:spPr>
          <a:xfrm>
            <a:off x="395536" y="1200809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92E6CA-02AE-B7AF-E662-B3D95F59FF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03"/>
          <a:stretch/>
        </p:blipFill>
        <p:spPr>
          <a:xfrm>
            <a:off x="-983413" y="1515075"/>
            <a:ext cx="10839174" cy="4907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D7C1836B-3325-617F-AB62-A82A6E23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>
            <a:extLst>
              <a:ext uri="{FF2B5EF4-FFF2-40B4-BE49-F238E27FC236}">
                <a16:creationId xmlns:a16="http://schemas.microsoft.com/office/drawing/2014/main" id="{B73F33AF-A436-D381-CC3A-ACA33BB7A5F7}"/>
              </a:ext>
            </a:extLst>
          </p:cNvPr>
          <p:cNvGrpSpPr/>
          <p:nvPr/>
        </p:nvGrpSpPr>
        <p:grpSpPr>
          <a:xfrm>
            <a:off x="9188" y="10077"/>
            <a:ext cx="9601200" cy="1367384"/>
            <a:chOff x="0" y="-247"/>
            <a:chExt cx="6048" cy="1093"/>
          </a:xfrm>
        </p:grpSpPr>
        <p:sp>
          <p:nvSpPr>
            <p:cNvPr id="113" name="Google Shape;113;p3">
              <a:extLst>
                <a:ext uri="{FF2B5EF4-FFF2-40B4-BE49-F238E27FC236}">
                  <a16:creationId xmlns:a16="http://schemas.microsoft.com/office/drawing/2014/main" id="{D68B7D82-E181-2E10-665A-69A0A8553707}"/>
                </a:ext>
              </a:extLst>
            </p:cNvPr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– INCONTRI SUPPORTO DI ATENEO</a:t>
              </a:r>
              <a:endParaRPr dirty="0"/>
            </a:p>
          </p:txBody>
        </p:sp>
        <p:sp>
          <p:nvSpPr>
            <p:cNvPr id="114" name="Google Shape;114;p3">
              <a:extLst>
                <a:ext uri="{FF2B5EF4-FFF2-40B4-BE49-F238E27FC236}">
                  <a16:creationId xmlns:a16="http://schemas.microsoft.com/office/drawing/2014/main" id="{18E46CFA-B03C-0DE3-8F93-A1FC4CBB7C6C}"/>
                </a:ext>
              </a:extLst>
            </p:cNvPr>
            <p:cNvSpPr txBox="1"/>
            <p:nvPr/>
          </p:nvSpPr>
          <p:spPr>
            <a:xfrm>
              <a:off x="922" y="-247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">
            <a:extLst>
              <a:ext uri="{FF2B5EF4-FFF2-40B4-BE49-F238E27FC236}">
                <a16:creationId xmlns:a16="http://schemas.microsoft.com/office/drawing/2014/main" id="{16A9F393-C64E-D0AE-3961-52694A5C08B3}"/>
              </a:ext>
            </a:extLst>
          </p:cNvPr>
          <p:cNvSpPr txBox="1"/>
          <p:nvPr/>
        </p:nvSpPr>
        <p:spPr>
          <a:xfrm>
            <a:off x="395536" y="1200809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691D37-7DCD-5E64-F84B-161E26186194}"/>
              </a:ext>
            </a:extLst>
          </p:cNvPr>
          <p:cNvSpPr txBox="1"/>
          <p:nvPr/>
        </p:nvSpPr>
        <p:spPr>
          <a:xfrm>
            <a:off x="251520" y="1665200"/>
            <a:ext cx="87317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Il settore mobilità Erasmus ha organizzato </a:t>
            </a:r>
            <a:r>
              <a:rPr lang="it-IT" sz="2000" dirty="0">
                <a:solidFill>
                  <a:srgbClr val="222222"/>
                </a:solidFill>
                <a:latin typeface="Arial" panose="020B0604020202020204" pitchFamily="34" charset="0"/>
              </a:rPr>
              <a:t>degli </a:t>
            </a:r>
            <a:r>
              <a:rPr lang="it-IT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incontri virtuali, per supportare gli studenti nella candidatura :</a:t>
            </a:r>
          </a:p>
          <a:p>
            <a:pPr algn="l"/>
            <a:endParaRPr lang="it-IT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03/02/2025 lunedì dalle 15:00 alle 16:00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06/02/2025 giovedì dalle 10:00 alle 11:00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10/02/2025 lunedì dalle 15:00 alle 16:00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13/02/2025 giovedì dalle 10:00 alle 11:00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it-IT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Solo 30 studenti per incontro</a:t>
            </a:r>
          </a:p>
        </p:txBody>
      </p:sp>
      <p:pic>
        <p:nvPicPr>
          <p:cNvPr id="5" name="Immagine 4" descr="Immagine che contiene modello, pixel&#10;&#10;Descrizione generata automaticamente">
            <a:extLst>
              <a:ext uri="{FF2B5EF4-FFF2-40B4-BE49-F238E27FC236}">
                <a16:creationId xmlns:a16="http://schemas.microsoft.com/office/drawing/2014/main" id="{81B8496D-E519-7280-33E3-7868165F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87" y="2042739"/>
            <a:ext cx="2772522" cy="27725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67AFDE-8D26-60C4-8B70-09F24775BB97}"/>
              </a:ext>
            </a:extLst>
          </p:cNvPr>
          <p:cNvSpPr txBox="1"/>
          <p:nvPr/>
        </p:nvSpPr>
        <p:spPr>
          <a:xfrm>
            <a:off x="5420852" y="4641528"/>
            <a:ext cx="3026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REGISTRAZIONE AGLI INCONTRI</a:t>
            </a:r>
          </a:p>
        </p:txBody>
      </p:sp>
    </p:spTree>
    <p:extLst>
      <p:ext uri="{BB962C8B-B14F-4D97-AF65-F5344CB8AC3E}">
        <p14:creationId xmlns:p14="http://schemas.microsoft.com/office/powerpoint/2010/main" val="354169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92B41EF9-D1A9-9E61-0560-BFB0452D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>
            <a:extLst>
              <a:ext uri="{FF2B5EF4-FFF2-40B4-BE49-F238E27FC236}">
                <a16:creationId xmlns:a16="http://schemas.microsoft.com/office/drawing/2014/main" id="{AAA4D5A5-B1B7-A5A4-2211-96263AB5A925}"/>
              </a:ext>
            </a:extLst>
          </p:cNvPr>
          <p:cNvGrpSpPr/>
          <p:nvPr/>
        </p:nvGrpSpPr>
        <p:grpSpPr>
          <a:xfrm>
            <a:off x="9188" y="10077"/>
            <a:ext cx="9601200" cy="1367384"/>
            <a:chOff x="0" y="-247"/>
            <a:chExt cx="6048" cy="1093"/>
          </a:xfrm>
        </p:grpSpPr>
        <p:sp>
          <p:nvSpPr>
            <p:cNvPr id="113" name="Google Shape;113;p3">
              <a:extLst>
                <a:ext uri="{FF2B5EF4-FFF2-40B4-BE49-F238E27FC236}">
                  <a16:creationId xmlns:a16="http://schemas.microsoft.com/office/drawing/2014/main" id="{396A3894-5F49-BBFE-DBC3-ACA3686F7AF5}"/>
                </a:ext>
              </a:extLst>
            </p:cNvPr>
            <p:cNvSpPr/>
            <p:nvPr/>
          </p:nvSpPr>
          <p:spPr>
            <a:xfrm>
              <a:off x="0" y="-17"/>
              <a:ext cx="5760" cy="863"/>
            </a:xfrm>
            <a:prstGeom prst="rect">
              <a:avLst/>
            </a:prstGeom>
            <a:solidFill>
              <a:srgbClr val="800000"/>
            </a:solidFill>
            <a:ln w="108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lang="it-IT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ERASMUS – VIDEO SUPPORTO DI ATENEO</a:t>
              </a:r>
              <a:endParaRPr dirty="0"/>
            </a:p>
          </p:txBody>
        </p:sp>
        <p:sp>
          <p:nvSpPr>
            <p:cNvPr id="114" name="Google Shape;114;p3">
              <a:extLst>
                <a:ext uri="{FF2B5EF4-FFF2-40B4-BE49-F238E27FC236}">
                  <a16:creationId xmlns:a16="http://schemas.microsoft.com/office/drawing/2014/main" id="{8A0C4A28-EB0D-9281-D3EA-1E54ED336C82}"/>
                </a:ext>
              </a:extLst>
            </p:cNvPr>
            <p:cNvSpPr txBox="1"/>
            <p:nvPr/>
          </p:nvSpPr>
          <p:spPr>
            <a:xfrm>
              <a:off x="922" y="-247"/>
              <a:ext cx="5126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150" tIns="46075" rIns="92150" bIns="4607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02BCC6-E2BA-0080-1C27-A5AF54D24618}"/>
              </a:ext>
            </a:extLst>
          </p:cNvPr>
          <p:cNvSpPr txBox="1"/>
          <p:nvPr/>
        </p:nvSpPr>
        <p:spPr>
          <a:xfrm>
            <a:off x="4128576" y="1732819"/>
            <a:ext cx="4803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sng" dirty="0">
                <a:solidFill>
                  <a:srgbClr val="004BD6"/>
                </a:solidFill>
                <a:effectLst/>
                <a:latin typeface="Open Sans" panose="020B0606030504020204" pitchFamily="34" charset="0"/>
                <a:hlinkClick r:id="rId3"/>
              </a:rPr>
              <a:t>https://www.youtube.com/playlist?list=PL3TE9EmOLJl16osxRTpVSgHpH9Ln9HUK7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BCDD80E-04FE-D18B-DF99-A4DBD4788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22" y="2779259"/>
            <a:ext cx="5880598" cy="3780925"/>
          </a:xfrm>
          <a:prstGeom prst="rect">
            <a:avLst/>
          </a:prstGeom>
        </p:spPr>
      </p:pic>
      <p:pic>
        <p:nvPicPr>
          <p:cNvPr id="4" name="Immagine 3" descr="Immagine che contiene modello, Elementi grafici, pixel, design&#10;&#10;Descrizione generata automaticamente">
            <a:extLst>
              <a:ext uri="{FF2B5EF4-FFF2-40B4-BE49-F238E27FC236}">
                <a16:creationId xmlns:a16="http://schemas.microsoft.com/office/drawing/2014/main" id="{C69BE3BF-FF78-6BC0-F96D-D089CE70A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702" y="2256039"/>
            <a:ext cx="2655122" cy="26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"/>
          <p:cNvGrpSpPr/>
          <p:nvPr/>
        </p:nvGrpSpPr>
        <p:grpSpPr>
          <a:xfrm>
            <a:off x="-36512" y="-1035496"/>
            <a:ext cx="9092680" cy="8352928"/>
            <a:chOff x="971600" y="-300592"/>
            <a:chExt cx="7869560" cy="7861388"/>
          </a:xfrm>
        </p:grpSpPr>
        <p:pic>
          <p:nvPicPr>
            <p:cNvPr id="122" name="Google Shape;122;p4" descr="Immagine che contiene testo, mappa&#10;&#10;Descrizione generata automa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1600" y="-300592"/>
              <a:ext cx="7869560" cy="78613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</p:pic>
        <p:sp>
          <p:nvSpPr>
            <p:cNvPr id="123" name="Google Shape;123;p4"/>
            <p:cNvSpPr/>
            <p:nvPr/>
          </p:nvSpPr>
          <p:spPr>
            <a:xfrm>
              <a:off x="5724128" y="4581128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211960" y="4293096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596336" y="5517232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796136" y="5229200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788024" y="2996952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948264" y="2636912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907704" y="1340768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779912" y="5085184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788024" y="4005064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092280" y="5949280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056276" y="2936522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804248" y="3356992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4570314" y="4509120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4355976" y="3645024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940152" y="6885384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156176" y="3682088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75656" y="6237312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555776" y="6389712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08104" y="4509120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948264" y="4941168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56176" y="4509120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508104" y="5013176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364088" y="2132856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6228184" y="4941168"/>
              <a:ext cx="216024" cy="14401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Destinazioni Erasmus</a:t>
            </a:r>
            <a:r>
              <a:rPr lang="it-IT" baseline="30000"/>
              <a:t>+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7740352" y="5589240"/>
            <a:ext cx="249599" cy="1530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266617" y="1268760"/>
            <a:ext cx="249599" cy="1530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355976" y="1547787"/>
            <a:ext cx="249599" cy="1530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426857" y="5877272"/>
            <a:ext cx="249599" cy="1530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482641" y="4716139"/>
            <a:ext cx="249599" cy="1530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6869070" y="5364211"/>
            <a:ext cx="223210" cy="1530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3923928" y="4500115"/>
            <a:ext cx="249599" cy="1530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20524"/>
            <a:ext cx="9144000" cy="35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107504" y="96247"/>
            <a:ext cx="7682999" cy="399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DESTINAZIONI AGGIUNTIVE RETE CIVIS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Noi, Aix Marseille Université (Francia), </a:t>
            </a:r>
            <a:endParaRPr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Ethniko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kai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Kapodistriako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Panepistimio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Athinon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(Grecia), </a:t>
            </a:r>
            <a:endParaRPr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Universitatea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din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București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(Romania), </a:t>
            </a:r>
            <a:endParaRPr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Université Libre de Bruxelles (Belgio), </a:t>
            </a:r>
            <a:endParaRPr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Universidad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Autónoma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Madrid (Spagna), </a:t>
            </a:r>
            <a:endParaRPr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Stockholms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Universitet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(Svezia), </a:t>
            </a:r>
            <a:endParaRPr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Eberhard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Karls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800" b="1" i="1" dirty="0" err="1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Universität</a:t>
            </a:r>
            <a:r>
              <a:rPr lang="it-IT" sz="1800" b="1" i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Tübingen (Germania)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Glasgow University (Great Britain</a:t>
            </a:r>
            <a:r>
              <a:rPr lang="it-IT" sz="18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dirty="0"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2125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University of Lausanne (Svizzera)</a:t>
            </a: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212529"/>
                </a:solidFill>
                <a:latin typeface="Quattrocento Sans"/>
              </a:rPr>
              <a:t>Paris </a:t>
            </a:r>
            <a:r>
              <a:rPr lang="it-IT" sz="1800" b="1" dirty="0" err="1">
                <a:solidFill>
                  <a:srgbClr val="212529"/>
                </a:solidFill>
                <a:latin typeface="Quattrocento Sans"/>
              </a:rPr>
              <a:t>Lodron</a:t>
            </a:r>
            <a:r>
              <a:rPr lang="it-IT" sz="1800" b="1" dirty="0">
                <a:solidFill>
                  <a:srgbClr val="212529"/>
                </a:solidFill>
                <a:latin typeface="Quattrocento Sans"/>
              </a:rPr>
              <a:t> </a:t>
            </a:r>
            <a:r>
              <a:rPr lang="it-IT" sz="1800" b="1" dirty="0" err="1">
                <a:solidFill>
                  <a:srgbClr val="212529"/>
                </a:solidFill>
                <a:latin typeface="Quattrocento Sans"/>
              </a:rPr>
              <a:t>Universität</a:t>
            </a:r>
            <a:r>
              <a:rPr lang="it-IT" sz="1800" b="1" dirty="0">
                <a:solidFill>
                  <a:srgbClr val="212529"/>
                </a:solidFill>
                <a:latin typeface="Quattrocento Sans"/>
              </a:rPr>
              <a:t> </a:t>
            </a:r>
            <a:r>
              <a:rPr lang="it-IT" sz="1800" b="1" dirty="0" err="1">
                <a:solidFill>
                  <a:srgbClr val="212529"/>
                </a:solidFill>
                <a:latin typeface="Quattrocento Sans"/>
              </a:rPr>
              <a:t>Salzburg</a:t>
            </a:r>
            <a:r>
              <a:rPr lang="it-IT" sz="1800" b="1" dirty="0">
                <a:solidFill>
                  <a:srgbClr val="212529"/>
                </a:solidFill>
                <a:latin typeface="Quattrocento Sans"/>
              </a:rPr>
              <a:t> (Austria)</a:t>
            </a:r>
            <a:endParaRPr sz="1800" b="1" dirty="0">
              <a:solidFill>
                <a:srgbClr val="212529"/>
              </a:solidFill>
              <a:latin typeface="Quattrocento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4FEC04C1-7792-BA6F-2415-0F04C07E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>
            <a:extLst>
              <a:ext uri="{FF2B5EF4-FFF2-40B4-BE49-F238E27FC236}">
                <a16:creationId xmlns:a16="http://schemas.microsoft.com/office/drawing/2014/main" id="{4501F63A-2669-ACAD-EEEF-FAC5F374DD61}"/>
              </a:ext>
            </a:extLst>
          </p:cNvPr>
          <p:cNvSpPr/>
          <p:nvPr/>
        </p:nvSpPr>
        <p:spPr>
          <a:xfrm>
            <a:off x="0" y="-26988"/>
            <a:ext cx="9144001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 – TIPI DI MOBILITA’</a:t>
            </a:r>
            <a:endParaRPr dirty="0"/>
          </a:p>
        </p:txBody>
      </p:sp>
      <p:sp>
        <p:nvSpPr>
          <p:cNvPr id="207" name="Google Shape;207;p8">
            <a:extLst>
              <a:ext uri="{FF2B5EF4-FFF2-40B4-BE49-F238E27FC236}">
                <a16:creationId xmlns:a16="http://schemas.microsoft.com/office/drawing/2014/main" id="{1E287C40-E4B8-7B56-D139-B1EE47E407CF}"/>
              </a:ext>
            </a:extLst>
          </p:cNvPr>
          <p:cNvSpPr txBox="1"/>
          <p:nvPr/>
        </p:nvSpPr>
        <p:spPr>
          <a:xfrm>
            <a:off x="290675" y="1052657"/>
            <a:ext cx="8352928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a.Mobilità</a:t>
            </a: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Erasmus+ LONG MOBILITY per STUDENTI di triennale e magistrale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DOTTORANDI e SPECIALIZZANDI ha una durata minima di 2 mesi (60 giorni) e massima di 12 mesi per ciclo di studi (vedi art.3).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durata della specifica mobilità è definita dall’accordo interistituzionale stipulato tra Sapienza e gli Atenei partner.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Mobilità Erasmus+ SHORT MOBILITY solo per DOTTORANDI ha una durata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 di 5 giorni e massima di 30 giorni e si dovrà svolgere solo presso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Countries.</a:t>
            </a:r>
            <a:endParaRPr sz="2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44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E46ECEB8-4B97-8E49-305F-79BAC9B3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>
            <a:extLst>
              <a:ext uri="{FF2B5EF4-FFF2-40B4-BE49-F238E27FC236}">
                <a16:creationId xmlns:a16="http://schemas.microsoft.com/office/drawing/2014/main" id="{FDC97744-3B75-5941-5207-937A80605D07}"/>
              </a:ext>
            </a:extLst>
          </p:cNvPr>
          <p:cNvSpPr/>
          <p:nvPr/>
        </p:nvSpPr>
        <p:spPr>
          <a:xfrm>
            <a:off x="0" y="-26988"/>
            <a:ext cx="9144001" cy="1079645"/>
          </a:xfrm>
          <a:prstGeom prst="rect">
            <a:avLst/>
          </a:prstGeom>
          <a:solidFill>
            <a:srgbClr val="800000"/>
          </a:solidFill>
          <a:ln w="108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it-IT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 – TIPI DI MOBILITA’</a:t>
            </a:r>
            <a:endParaRPr dirty="0"/>
          </a:p>
        </p:txBody>
      </p:sp>
      <p:sp>
        <p:nvSpPr>
          <p:cNvPr id="207" name="Google Shape;207;p8">
            <a:extLst>
              <a:ext uri="{FF2B5EF4-FFF2-40B4-BE49-F238E27FC236}">
                <a16:creationId xmlns:a16="http://schemas.microsoft.com/office/drawing/2014/main" id="{2DAE6737-605A-B9A2-A4A4-8F575407C12C}"/>
              </a:ext>
            </a:extLst>
          </p:cNvPr>
          <p:cNvSpPr txBox="1"/>
          <p:nvPr/>
        </p:nvSpPr>
        <p:spPr>
          <a:xfrm>
            <a:off x="290675" y="1052657"/>
            <a:ext cx="8352928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frequentare insegnamenti universitari e superare i relativi esami;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it-IT" sz="2000"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combinare un periodo di studio con un periodo di tirocinio curriculare (solo se previsto dall'ordinamento didattico);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 svolgere ricerca per la preparazione della tesi di laurea e/o di dottorato;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 svolgere ricerca nell’ambito del dottorato di afferenza o della scuola di specializzazione</a:t>
            </a:r>
            <a:r>
              <a:rPr lang="it-IT" sz="3200" dirty="0"/>
              <a:t>. </a:t>
            </a:r>
            <a:endParaRPr lang="it-IT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98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1196</Words>
  <Application>Microsoft Office PowerPoint</Application>
  <PresentationFormat>Presentazione su schermo (4:3)</PresentationFormat>
  <Paragraphs>143</Paragraphs>
  <Slides>25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Quattrocento Sans</vt:lpstr>
      <vt:lpstr>Open Sans</vt:lpstr>
      <vt:lpstr>Arial</vt:lpstr>
      <vt:lpstr>Comic Sans MS</vt:lpstr>
      <vt:lpstr>Times New Roman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Destinazioni Erasmus+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NOVITA’: NESSUN PIANO DI STUDI DA VALUTARE PER LA CANDIDATURA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maria gerbino</cp:lastModifiedBy>
  <cp:revision>22</cp:revision>
  <dcterms:created xsi:type="dcterms:W3CDTF">2014-05-12T06:12:17Z</dcterms:created>
  <dcterms:modified xsi:type="dcterms:W3CDTF">2025-02-04T10:36:00Z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-785040358</vt:i4>
  </property>
  <property fmtid="{D5CDD505-2E9C-101B-9397-08002B2CF9AE}" pid="3" name="_NewReviewCycle">
    <vt:lpwstr/>
  </property>
  <property fmtid="{D5CDD505-2E9C-101B-9397-08002B2CF9AE}" pid="4" name="_EmailSubject">
    <vt:lpwstr>SLIDE LE COSE CAMBIANO</vt:lpwstr>
  </property>
  <property fmtid="{D5CDD505-2E9C-101B-9397-08002B2CF9AE}" pid="5" name="_AuthorEmail">
    <vt:lpwstr>marco.catani@comune.roma.it</vt:lpwstr>
  </property>
  <property fmtid="{D5CDD505-2E9C-101B-9397-08002B2CF9AE}" pid="6" name="_AuthorEmailDisplayName">
    <vt:lpwstr>Marco Catani</vt:lpwstr>
  </property>
</Properties>
</file>