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8748713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42A"/>
    <a:srgbClr val="AEA39E"/>
    <a:srgbClr val="823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Bruno" userId="050f75121a9a9261" providerId="LiveId" clId="{D1FCE233-B68E-45EA-B643-917E5176E729}"/>
    <pc:docChg chg="delSld modSld sldOrd">
      <pc:chgData name="Valeria Bruno" userId="050f75121a9a9261" providerId="LiveId" clId="{D1FCE233-B68E-45EA-B643-917E5176E729}" dt="2024-11-11T18:10:30.609" v="4"/>
      <pc:docMkLst>
        <pc:docMk/>
      </pc:docMkLst>
      <pc:sldChg chg="del">
        <pc:chgData name="Valeria Bruno" userId="050f75121a9a9261" providerId="LiveId" clId="{D1FCE233-B68E-45EA-B643-917E5176E729}" dt="2024-11-11T18:10:17.621" v="0" actId="2696"/>
        <pc:sldMkLst>
          <pc:docMk/>
          <pc:sldMk cId="680721000" sldId="256"/>
        </pc:sldMkLst>
      </pc:sldChg>
      <pc:sldChg chg="ord">
        <pc:chgData name="Valeria Bruno" userId="050f75121a9a9261" providerId="LiveId" clId="{D1FCE233-B68E-45EA-B643-917E5176E729}" dt="2024-11-11T18:10:30.609" v="4"/>
        <pc:sldMkLst>
          <pc:docMk/>
          <pc:sldMk cId="1144330005" sldId="258"/>
        </pc:sldMkLst>
      </pc:sldChg>
      <pc:sldChg chg="ord">
        <pc:chgData name="Valeria Bruno" userId="050f75121a9a9261" providerId="LiveId" clId="{D1FCE233-B68E-45EA-B643-917E5176E729}" dt="2024-11-11T18:10:28.954" v="2"/>
        <pc:sldMkLst>
          <pc:docMk/>
          <pc:sldMk cId="163283709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54" y="1995312"/>
            <a:ext cx="7436406" cy="4244622"/>
          </a:xfrm>
        </p:spPr>
        <p:txBody>
          <a:bodyPr anchor="b"/>
          <a:lstStyle>
            <a:lvl1pPr algn="ctr">
              <a:defRPr sz="574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589" y="6403623"/>
            <a:ext cx="6561535" cy="2943577"/>
          </a:xfrm>
        </p:spPr>
        <p:txBody>
          <a:bodyPr/>
          <a:lstStyle>
            <a:lvl1pPr marL="0" indent="0" algn="ctr">
              <a:buNone/>
              <a:defRPr sz="2296"/>
            </a:lvl1pPr>
            <a:lvl2pPr marL="437449" indent="0" algn="ctr">
              <a:buNone/>
              <a:defRPr sz="1914"/>
            </a:lvl2pPr>
            <a:lvl3pPr marL="874898" indent="0" algn="ctr">
              <a:buNone/>
              <a:defRPr sz="1722"/>
            </a:lvl3pPr>
            <a:lvl4pPr marL="1312347" indent="0" algn="ctr">
              <a:buNone/>
              <a:defRPr sz="1531"/>
            </a:lvl4pPr>
            <a:lvl5pPr marL="1749796" indent="0" algn="ctr">
              <a:buNone/>
              <a:defRPr sz="1531"/>
            </a:lvl5pPr>
            <a:lvl6pPr marL="2187245" indent="0" algn="ctr">
              <a:buNone/>
              <a:defRPr sz="1531"/>
            </a:lvl6pPr>
            <a:lvl7pPr marL="2624694" indent="0" algn="ctr">
              <a:buNone/>
              <a:defRPr sz="1531"/>
            </a:lvl7pPr>
            <a:lvl8pPr marL="3062143" indent="0" algn="ctr">
              <a:buNone/>
              <a:defRPr sz="1531"/>
            </a:lvl8pPr>
            <a:lvl9pPr marL="3499592" indent="0" algn="ctr">
              <a:buNone/>
              <a:defRPr sz="153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413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182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0798" y="649111"/>
            <a:ext cx="1886441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474" y="649111"/>
            <a:ext cx="5549965" cy="1033215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794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59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18" y="3039537"/>
            <a:ext cx="7545765" cy="5071532"/>
          </a:xfrm>
        </p:spPr>
        <p:txBody>
          <a:bodyPr anchor="b"/>
          <a:lstStyle>
            <a:lvl1pPr>
              <a:defRPr sz="574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18" y="8159048"/>
            <a:ext cx="7545765" cy="2666999"/>
          </a:xfrm>
        </p:spPr>
        <p:txBody>
          <a:bodyPr/>
          <a:lstStyle>
            <a:lvl1pPr marL="0" indent="0">
              <a:buNone/>
              <a:defRPr sz="2296">
                <a:solidFill>
                  <a:schemeClr val="tx1">
                    <a:tint val="82000"/>
                  </a:schemeClr>
                </a:solidFill>
              </a:defRPr>
            </a:lvl1pPr>
            <a:lvl2pPr marL="437449" indent="0">
              <a:buNone/>
              <a:defRPr sz="1914">
                <a:solidFill>
                  <a:schemeClr val="tx1">
                    <a:tint val="82000"/>
                  </a:schemeClr>
                </a:solidFill>
              </a:defRPr>
            </a:lvl2pPr>
            <a:lvl3pPr marL="874898" indent="0">
              <a:buNone/>
              <a:defRPr sz="1722">
                <a:solidFill>
                  <a:schemeClr val="tx1">
                    <a:tint val="82000"/>
                  </a:schemeClr>
                </a:solidFill>
              </a:defRPr>
            </a:lvl3pPr>
            <a:lvl4pPr marL="1312347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4pPr>
            <a:lvl5pPr marL="1749796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5pPr>
            <a:lvl6pPr marL="2187245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6pPr>
            <a:lvl7pPr marL="2624694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7pPr>
            <a:lvl8pPr marL="3062143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8pPr>
            <a:lvl9pPr marL="3499592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764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474" y="3245556"/>
            <a:ext cx="3718203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036" y="3245556"/>
            <a:ext cx="3718203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22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4" y="649114"/>
            <a:ext cx="754576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15" y="2988734"/>
            <a:ext cx="3701115" cy="1464732"/>
          </a:xfrm>
        </p:spPr>
        <p:txBody>
          <a:bodyPr anchor="b"/>
          <a:lstStyle>
            <a:lvl1pPr marL="0" indent="0">
              <a:buNone/>
              <a:defRPr sz="2296" b="1"/>
            </a:lvl1pPr>
            <a:lvl2pPr marL="437449" indent="0">
              <a:buNone/>
              <a:defRPr sz="1914" b="1"/>
            </a:lvl2pPr>
            <a:lvl3pPr marL="874898" indent="0">
              <a:buNone/>
              <a:defRPr sz="1722" b="1"/>
            </a:lvl3pPr>
            <a:lvl4pPr marL="1312347" indent="0">
              <a:buNone/>
              <a:defRPr sz="1531" b="1"/>
            </a:lvl4pPr>
            <a:lvl5pPr marL="1749796" indent="0">
              <a:buNone/>
              <a:defRPr sz="1531" b="1"/>
            </a:lvl5pPr>
            <a:lvl6pPr marL="2187245" indent="0">
              <a:buNone/>
              <a:defRPr sz="1531" b="1"/>
            </a:lvl6pPr>
            <a:lvl7pPr marL="2624694" indent="0">
              <a:buNone/>
              <a:defRPr sz="1531" b="1"/>
            </a:lvl7pPr>
            <a:lvl8pPr marL="3062143" indent="0">
              <a:buNone/>
              <a:defRPr sz="1531" b="1"/>
            </a:lvl8pPr>
            <a:lvl9pPr marL="3499592" indent="0">
              <a:buNone/>
              <a:defRPr sz="153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" y="4453467"/>
            <a:ext cx="3701115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9036" y="2988734"/>
            <a:ext cx="3719343" cy="1464732"/>
          </a:xfrm>
        </p:spPr>
        <p:txBody>
          <a:bodyPr anchor="b"/>
          <a:lstStyle>
            <a:lvl1pPr marL="0" indent="0">
              <a:buNone/>
              <a:defRPr sz="2296" b="1"/>
            </a:lvl1pPr>
            <a:lvl2pPr marL="437449" indent="0">
              <a:buNone/>
              <a:defRPr sz="1914" b="1"/>
            </a:lvl2pPr>
            <a:lvl3pPr marL="874898" indent="0">
              <a:buNone/>
              <a:defRPr sz="1722" b="1"/>
            </a:lvl3pPr>
            <a:lvl4pPr marL="1312347" indent="0">
              <a:buNone/>
              <a:defRPr sz="1531" b="1"/>
            </a:lvl4pPr>
            <a:lvl5pPr marL="1749796" indent="0">
              <a:buNone/>
              <a:defRPr sz="1531" b="1"/>
            </a:lvl5pPr>
            <a:lvl6pPr marL="2187245" indent="0">
              <a:buNone/>
              <a:defRPr sz="1531" b="1"/>
            </a:lvl6pPr>
            <a:lvl7pPr marL="2624694" indent="0">
              <a:buNone/>
              <a:defRPr sz="1531" b="1"/>
            </a:lvl7pPr>
            <a:lvl8pPr marL="3062143" indent="0">
              <a:buNone/>
              <a:defRPr sz="1531" b="1"/>
            </a:lvl8pPr>
            <a:lvl9pPr marL="3499592" indent="0">
              <a:buNone/>
              <a:defRPr sz="153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9036" y="4453467"/>
            <a:ext cx="3719343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5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47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3" y="812800"/>
            <a:ext cx="2821688" cy="2844800"/>
          </a:xfrm>
        </p:spPr>
        <p:txBody>
          <a:bodyPr anchor="b"/>
          <a:lstStyle>
            <a:lvl1pPr>
              <a:defRPr sz="306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343" y="1755425"/>
            <a:ext cx="4429036" cy="8664222"/>
          </a:xfrm>
        </p:spPr>
        <p:txBody>
          <a:bodyPr/>
          <a:lstStyle>
            <a:lvl1pPr>
              <a:defRPr sz="3062"/>
            </a:lvl1pPr>
            <a:lvl2pPr>
              <a:defRPr sz="2679"/>
            </a:lvl2pPr>
            <a:lvl3pPr>
              <a:defRPr sz="2296"/>
            </a:lvl3pPr>
            <a:lvl4pPr>
              <a:defRPr sz="1914"/>
            </a:lvl4pPr>
            <a:lvl5pPr>
              <a:defRPr sz="1914"/>
            </a:lvl5pPr>
            <a:lvl6pPr>
              <a:defRPr sz="1914"/>
            </a:lvl6pPr>
            <a:lvl7pPr>
              <a:defRPr sz="1914"/>
            </a:lvl7pPr>
            <a:lvl8pPr>
              <a:defRPr sz="1914"/>
            </a:lvl8pPr>
            <a:lvl9pPr>
              <a:defRPr sz="191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613" y="3657600"/>
            <a:ext cx="2821688" cy="6776156"/>
          </a:xfrm>
        </p:spPr>
        <p:txBody>
          <a:bodyPr/>
          <a:lstStyle>
            <a:lvl1pPr marL="0" indent="0">
              <a:buNone/>
              <a:defRPr sz="1531"/>
            </a:lvl1pPr>
            <a:lvl2pPr marL="437449" indent="0">
              <a:buNone/>
              <a:defRPr sz="1340"/>
            </a:lvl2pPr>
            <a:lvl3pPr marL="874898" indent="0">
              <a:buNone/>
              <a:defRPr sz="1148"/>
            </a:lvl3pPr>
            <a:lvl4pPr marL="1312347" indent="0">
              <a:buNone/>
              <a:defRPr sz="957"/>
            </a:lvl4pPr>
            <a:lvl5pPr marL="1749796" indent="0">
              <a:buNone/>
              <a:defRPr sz="957"/>
            </a:lvl5pPr>
            <a:lvl6pPr marL="2187245" indent="0">
              <a:buNone/>
              <a:defRPr sz="957"/>
            </a:lvl6pPr>
            <a:lvl7pPr marL="2624694" indent="0">
              <a:buNone/>
              <a:defRPr sz="957"/>
            </a:lvl7pPr>
            <a:lvl8pPr marL="3062143" indent="0">
              <a:buNone/>
              <a:defRPr sz="957"/>
            </a:lvl8pPr>
            <a:lvl9pPr marL="3499592" indent="0">
              <a:buNone/>
              <a:defRPr sz="95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7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3" y="812800"/>
            <a:ext cx="2821688" cy="2844800"/>
          </a:xfrm>
        </p:spPr>
        <p:txBody>
          <a:bodyPr anchor="b"/>
          <a:lstStyle>
            <a:lvl1pPr>
              <a:defRPr sz="306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19343" y="1755425"/>
            <a:ext cx="4429036" cy="8664222"/>
          </a:xfrm>
        </p:spPr>
        <p:txBody>
          <a:bodyPr anchor="t"/>
          <a:lstStyle>
            <a:lvl1pPr marL="0" indent="0">
              <a:buNone/>
              <a:defRPr sz="3062"/>
            </a:lvl1pPr>
            <a:lvl2pPr marL="437449" indent="0">
              <a:buNone/>
              <a:defRPr sz="2679"/>
            </a:lvl2pPr>
            <a:lvl3pPr marL="874898" indent="0">
              <a:buNone/>
              <a:defRPr sz="2296"/>
            </a:lvl3pPr>
            <a:lvl4pPr marL="1312347" indent="0">
              <a:buNone/>
              <a:defRPr sz="1914"/>
            </a:lvl4pPr>
            <a:lvl5pPr marL="1749796" indent="0">
              <a:buNone/>
              <a:defRPr sz="1914"/>
            </a:lvl5pPr>
            <a:lvl6pPr marL="2187245" indent="0">
              <a:buNone/>
              <a:defRPr sz="1914"/>
            </a:lvl6pPr>
            <a:lvl7pPr marL="2624694" indent="0">
              <a:buNone/>
              <a:defRPr sz="1914"/>
            </a:lvl7pPr>
            <a:lvl8pPr marL="3062143" indent="0">
              <a:buNone/>
              <a:defRPr sz="1914"/>
            </a:lvl8pPr>
            <a:lvl9pPr marL="3499592" indent="0">
              <a:buNone/>
              <a:defRPr sz="1914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613" y="3657600"/>
            <a:ext cx="2821688" cy="6776156"/>
          </a:xfrm>
        </p:spPr>
        <p:txBody>
          <a:bodyPr/>
          <a:lstStyle>
            <a:lvl1pPr marL="0" indent="0">
              <a:buNone/>
              <a:defRPr sz="1531"/>
            </a:lvl1pPr>
            <a:lvl2pPr marL="437449" indent="0">
              <a:buNone/>
              <a:defRPr sz="1340"/>
            </a:lvl2pPr>
            <a:lvl3pPr marL="874898" indent="0">
              <a:buNone/>
              <a:defRPr sz="1148"/>
            </a:lvl3pPr>
            <a:lvl4pPr marL="1312347" indent="0">
              <a:buNone/>
              <a:defRPr sz="957"/>
            </a:lvl4pPr>
            <a:lvl5pPr marL="1749796" indent="0">
              <a:buNone/>
              <a:defRPr sz="957"/>
            </a:lvl5pPr>
            <a:lvl6pPr marL="2187245" indent="0">
              <a:buNone/>
              <a:defRPr sz="957"/>
            </a:lvl6pPr>
            <a:lvl7pPr marL="2624694" indent="0">
              <a:buNone/>
              <a:defRPr sz="957"/>
            </a:lvl7pPr>
            <a:lvl8pPr marL="3062143" indent="0">
              <a:buNone/>
              <a:defRPr sz="957"/>
            </a:lvl8pPr>
            <a:lvl9pPr marL="3499592" indent="0">
              <a:buNone/>
              <a:defRPr sz="95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52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474" y="649114"/>
            <a:ext cx="754576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474" y="3245556"/>
            <a:ext cx="754576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474" y="11300181"/>
            <a:ext cx="196846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9E70F5-9B84-466D-8360-EAF64C7EC867}" type="datetimeFigureOut">
              <a:rPr lang="it-IT" smtClean="0"/>
              <a:t>22/11/2024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8011" y="11300181"/>
            <a:ext cx="295269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8779" y="11300181"/>
            <a:ext cx="196846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2B771-9D68-4D0F-A391-8B22FADBB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566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4898" rtl="0" eaLnBrk="1" latinLnBrk="0" hangingPunct="1">
        <a:lnSpc>
          <a:spcPct val="90000"/>
        </a:lnSpc>
        <a:spcBef>
          <a:spcPct val="0"/>
        </a:spcBef>
        <a:buNone/>
        <a:defRPr sz="4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724" indent="-218724" algn="l" defTabSz="874898" rtl="0" eaLnBrk="1" latinLnBrk="0" hangingPunct="1">
        <a:lnSpc>
          <a:spcPct val="90000"/>
        </a:lnSpc>
        <a:spcBef>
          <a:spcPts val="957"/>
        </a:spcBef>
        <a:buFont typeface="Arial" panose="020B0604020202020204" pitchFamily="34" charset="0"/>
        <a:buChar char="•"/>
        <a:defRPr sz="2679" kern="1200">
          <a:solidFill>
            <a:schemeClr val="tx1"/>
          </a:solidFill>
          <a:latin typeface="+mn-lt"/>
          <a:ea typeface="+mn-ea"/>
          <a:cs typeface="+mn-cs"/>
        </a:defRPr>
      </a:lvl1pPr>
      <a:lvl2pPr marL="656173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2pPr>
      <a:lvl3pPr marL="1093622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531071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4pPr>
      <a:lvl5pPr marL="1968520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5pPr>
      <a:lvl6pPr marL="2405969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6pPr>
      <a:lvl7pPr marL="2843418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7pPr>
      <a:lvl8pPr marL="3280867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8pPr>
      <a:lvl9pPr marL="3718316" indent="-218724" algn="l" defTabSz="874898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1pPr>
      <a:lvl2pPr marL="437449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2pPr>
      <a:lvl3pPr marL="874898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3pPr>
      <a:lvl4pPr marL="1312347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4pPr>
      <a:lvl5pPr marL="1749796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5pPr>
      <a:lvl6pPr marL="2187245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6pPr>
      <a:lvl7pPr marL="2624694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7pPr>
      <a:lvl8pPr marL="3062143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8pPr>
      <a:lvl9pPr marL="3499592" algn="l" defTabSz="874898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xfh-fvyc-cy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forms.gle/CWqAc6usHuFpcMtP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74302"/>
              </p:ext>
            </p:extLst>
          </p:nvPr>
        </p:nvGraphicFramePr>
        <p:xfrm>
          <a:off x="0" y="0"/>
          <a:ext cx="8748713" cy="12192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69949">
                  <a:extLst>
                    <a:ext uri="{9D8B030D-6E8A-4147-A177-3AD203B41FA5}">
                      <a16:colId xmlns:a16="http://schemas.microsoft.com/office/drawing/2014/main" val="4257363184"/>
                    </a:ext>
                  </a:extLst>
                </a:gridCol>
                <a:gridCol w="4778764">
                  <a:extLst>
                    <a:ext uri="{9D8B030D-6E8A-4147-A177-3AD203B41FA5}">
                      <a16:colId xmlns:a16="http://schemas.microsoft.com/office/drawing/2014/main" val="802671476"/>
                    </a:ext>
                  </a:extLst>
                </a:gridCol>
              </a:tblGrid>
              <a:tr h="11391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kern="1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3060065" algn="ctr"/>
                          <a:tab pos="6120130" algn="r"/>
                        </a:tabLst>
                      </a:pPr>
                      <a:r>
                        <a:rPr lang="it-IT" sz="1200" b="1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Facoltà di Medicina e Psicologia</a:t>
                      </a:r>
                      <a:endParaRPr lang="it-IT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Dipartimento di Psicologia dei Processi di Sviluppo e Socializzazione</a:t>
                      </a:r>
                      <a:endParaRPr lang="it-IT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0" marR="53180" marT="73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4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9949"/>
                  </a:ext>
                </a:extLst>
              </a:tr>
              <a:tr h="16815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Ricerca con la scuola</a:t>
                      </a:r>
                      <a:endParaRPr lang="it-IT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Scuole e università in dialogo per fare e essere un po’ meglio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0" cap="small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Dicembre 2024 ore 14,30-18-30 Aula Magna Itis Galileo Galilei</a:t>
                      </a:r>
                      <a:endParaRPr lang="it-IT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 Conte Verde 51 Roma</a:t>
                      </a:r>
                    </a:p>
                  </a:txBody>
                  <a:tcPr marL="53180" marR="53180" marT="73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4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27402"/>
                  </a:ext>
                </a:extLst>
              </a:tr>
              <a:tr h="4475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0" marR="53180" marT="73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24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cap="small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</a:t>
                      </a:r>
                      <a:endParaRPr lang="it-IT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43560" indent="-50165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14:30 </a:t>
                      </a:r>
                      <a:r>
                        <a:rPr lang="it-IT" sz="1400" b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Accoglienza</a:t>
                      </a:r>
                      <a:endParaRPr lang="it-IT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43560" indent="-501650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14:45 </a:t>
                      </a:r>
                      <a:r>
                        <a:rPr lang="it-IT" sz="1400" b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Saluti istituzionali </a:t>
                      </a:r>
                      <a:endParaRPr lang="it-IT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3390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Introduce e modera </a:t>
                      </a:r>
                      <a:r>
                        <a:rPr lang="it-IT" sz="1400" i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Pietro Lucisano</a:t>
                      </a:r>
                      <a:endParaRPr lang="it-IT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3390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Fiorenzo Laghi, </a:t>
                      </a:r>
                      <a:r>
                        <a:rPr lang="it-IT" sz="1400" i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direttore del Dipartimento di Psicologia dei Processi di Sviluppo e Socializzazione, Sapienza Università di Roma</a:t>
                      </a:r>
                      <a:endParaRPr lang="it-IT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3390"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Cristina Costarelli, </a:t>
                      </a:r>
                      <a:r>
                        <a:rPr lang="it-IT" sz="1400" i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DS ITIS Galilei e Presidente ANP Lazio</a:t>
                      </a:r>
                      <a:endParaRPr lang="it-IT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15:15 </a:t>
                      </a:r>
                      <a:r>
                        <a:rPr lang="it-IT" sz="1400" b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Il questionario “Io e la scuola” da strumento di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 ricerca a strumento di riflessione per le scuole</a:t>
                      </a:r>
                      <a:r>
                        <a:rPr lang="it-IT" sz="1400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i="1" kern="100" dirty="0"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Emanuela Botta, Università degli Studi dell’Aquila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15:45 </a:t>
                      </a: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Quando il benessere è sociale: l’importanza del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 gruppo classe nell'adattamento e nel successo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 scolastico</a:t>
                      </a: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i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Stefano Livi e Mara Marini, Sapienza Università di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i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Roma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i="1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16:15 </a:t>
                      </a: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“Come ti senti?”: uno strumento per la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 rilevazione di aspetti di benessere e disagio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 nella scuola secondaria di I grado</a:t>
                      </a: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i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Irene Stanzione, Sapienza Università di Roma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i="1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16:45 </a:t>
                      </a: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“Ricerca con la scuola”</a:t>
                      </a: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i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 Emiliane Rubat du Mérac, Sapienza Università di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i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Roma</a:t>
                      </a: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17:15 </a:t>
                      </a: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Tavola rotonda con i Dirigenti scolastici</a:t>
                      </a:r>
                      <a:endParaRPr lang="it-IT" sz="1400" b="1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         delle scuole che hanno aderito al progetto</a:t>
                      </a:r>
                      <a:endParaRPr lang="it-IT" sz="1400" b="1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874898" rtl="0" eaLnBrk="1" latinLnBrk="0" hangingPunct="1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1920"/>
                        </a:spcAft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18:15 </a:t>
                      </a: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ptos" panose="02110004020202020204"/>
                          <a:cs typeface="Times New Roman" panose="02020603050405020304" pitchFamily="18" charset="0"/>
                        </a:rPr>
                        <a:t>Conclusioni</a:t>
                      </a:r>
                      <a:endParaRPr lang="it-IT" sz="1400" b="1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AD8D8">
                            <a:shade val="30000"/>
                            <a:satMod val="115000"/>
                          </a:srgbClr>
                        </a:gs>
                        <a:gs pos="100000">
                          <a:srgbClr val="DAD8D8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1603210"/>
                  </a:ext>
                </a:extLst>
              </a:tr>
              <a:tr h="3587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kern="1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it-IT" sz="1400" b="1" kern="0" cap="small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Comitato Tecnico Scientifico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imes New Roman" panose="02020603050405020304" pitchFamily="18" charset="0"/>
                        </a:rPr>
                        <a:t>Emanuela Botta, Andrea Marco de Luca, Stefano Livi, Pietro Lucisano, Irene Stanzione, Emiliane Rubat du Mérac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0" cap="small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Comitato Organizzatore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imes New Roman" panose="02020603050405020304" pitchFamily="18" charset="0"/>
                        </a:rPr>
                        <a:t>Valeria Bruno, Astrid Favella, Giulio Lucentini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0" marR="53180" marT="73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4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39546"/>
                  </a:ext>
                </a:extLst>
              </a:tr>
              <a:tr h="130806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 registrarsi, scansionare il QRCode oppure cliccare il</a:t>
                      </a:r>
                    </a:p>
                    <a:p>
                      <a:pPr marL="0" marR="0" lvl="0" indent="0" algn="l" defTabSz="87489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seguente link </a:t>
                      </a:r>
                      <a:r>
                        <a:rPr lang="it-IT" sz="1400" b="1" u="sng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entro il 30 Novembre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0" marR="0" lvl="0" indent="0" algn="l" defTabSz="87489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</a:t>
                      </a:r>
                      <a:r>
                        <a:rPr lang="it-IT" sz="1400" b="1" u="sng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https://forms.gle/CWqAc6usHuFpcMtP7</a:t>
                      </a:r>
                      <a:r>
                        <a:rPr lang="it-IT" sz="1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</a:t>
                      </a:r>
                    </a:p>
                    <a:p>
                      <a:pPr marL="0" marR="0" lvl="0" indent="0" algn="l" defTabSz="87489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0" marR="53180" marT="73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4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462803"/>
                  </a:ext>
                </a:extLst>
              </a:tr>
            </a:tbl>
          </a:graphicData>
        </a:graphic>
      </p:graphicFrame>
      <p:pic>
        <p:nvPicPr>
          <p:cNvPr id="2054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39" y="3175"/>
            <a:ext cx="1533875" cy="9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2206"/>
            <a:ext cx="3969834" cy="58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2">
            <a:extLst>
              <a:ext uri="{FF2B5EF4-FFF2-40B4-BE49-F238E27FC236}">
                <a16:creationId xmlns:a16="http://schemas.microsoft.com/office/drawing/2014/main" id="{6F28B15B-E982-928C-2C4B-C66C1892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B152C"/>
              </a:clrFrom>
              <a:clrTo>
                <a:srgbClr val="7B15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14600" cy="7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AD768E90-414A-AB15-8842-A76D38EF6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3" y="10495804"/>
            <a:ext cx="1130797" cy="11307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1BD08A-2DAF-C525-E63E-513EFBD7C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236" y="11626601"/>
            <a:ext cx="869477" cy="5653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7E1DF2-3748-C2EB-54C6-80A983FCC51B}"/>
              </a:ext>
            </a:extLst>
          </p:cNvPr>
          <p:cNvSpPr txBox="1"/>
          <p:nvPr/>
        </p:nvSpPr>
        <p:spPr>
          <a:xfrm>
            <a:off x="6712330" y="11161618"/>
            <a:ext cx="2061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il patrocinio della Società Italiana di Ricerca Didattica</a:t>
            </a:r>
            <a:endParaRPr lang="it-IT" sz="11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FD79F-BC96-CEF1-F31D-F116C9B2577A}"/>
              </a:ext>
            </a:extLst>
          </p:cNvPr>
          <p:cNvSpPr txBox="1"/>
          <p:nvPr/>
        </p:nvSpPr>
        <p:spPr>
          <a:xfrm>
            <a:off x="0" y="11740023"/>
            <a:ext cx="6777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partecipare online: </a:t>
            </a:r>
            <a:r>
              <a:rPr lang="it-IT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https://meet.google.com/xfh-fvyc-cys</a:t>
            </a:r>
            <a:endParaRPr lang="it-IT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1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308</Words>
  <Application>Microsoft Office PowerPoint</Application>
  <PresentationFormat>Personalizzato</PresentationFormat>
  <Paragraphs>57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 Bruno</dc:creator>
  <cp:lastModifiedBy>Valeria Bruno</cp:lastModifiedBy>
  <cp:revision>16</cp:revision>
  <dcterms:created xsi:type="dcterms:W3CDTF">2024-11-11T17:28:38Z</dcterms:created>
  <dcterms:modified xsi:type="dcterms:W3CDTF">2024-11-22T10:17:18Z</dcterms:modified>
</cp:coreProperties>
</file>