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0" roundtripDataSignature="AMtx7miYBCzKcP5PaaYF2EPxxpnc5dDq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336196-696C-46D9-B5BF-3DF1A8D3BB8F}">
  <a:tblStyle styleId="{23336196-696C-46D9-B5BF-3DF1A8D3BB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22dfb014e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22dfb014e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022dfb014e_0_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Nonostante le emozioni siano implicate in ogni nostra azione, comportamento e attività sembra che facciano ancora fatica ad acquisire dignità dei contesti formativi. </a:t>
            </a:r>
            <a:endParaRPr sz="1100"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59362fc4d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59362fc4d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d59362fc4d_0_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/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1331640" y="1125538"/>
            <a:ext cx="7344048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title"/>
          </p:nvPr>
        </p:nvSpPr>
        <p:spPr>
          <a:xfrm>
            <a:off x="1187624" y="980728"/>
            <a:ext cx="7499176" cy="43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1187624" y="1535113"/>
            <a:ext cx="36004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1187624" y="2276872"/>
            <a:ext cx="3600400" cy="377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  <p:sp>
        <p:nvSpPr>
          <p:cNvPr id="52" name="Google Shape;52;p24"/>
          <p:cNvSpPr txBox="1"/>
          <p:nvPr>
            <p:ph idx="3" type="body"/>
          </p:nvPr>
        </p:nvSpPr>
        <p:spPr>
          <a:xfrm>
            <a:off x="4932040" y="1535113"/>
            <a:ext cx="37547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 txBox="1"/>
          <p:nvPr>
            <p:ph idx="4" type="body"/>
          </p:nvPr>
        </p:nvSpPr>
        <p:spPr>
          <a:xfrm>
            <a:off x="4932040" y="2276872"/>
            <a:ext cx="3754760" cy="377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1259632" y="1752600"/>
            <a:ext cx="356001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1259632" y="4406900"/>
            <a:ext cx="723508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1220886" y="2708920"/>
            <a:ext cx="730708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1258887" y="1752600"/>
            <a:ext cx="741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grafico" type="chart">
  <p:cSld name="CHAR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1259632" y="1052736"/>
            <a:ext cx="755967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/>
          <p:nvPr>
            <p:ph idx="2" type="chart"/>
          </p:nvPr>
        </p:nvSpPr>
        <p:spPr>
          <a:xfrm>
            <a:off x="1260029" y="1752600"/>
            <a:ext cx="75596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–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abella" type="tbl">
  <p:cSld name="TAB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1259632" y="1052736"/>
            <a:ext cx="741565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testo e contenuto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234232" y="1052736"/>
            <a:ext cx="7415659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1221848" y="1752600"/>
            <a:ext cx="359780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4972050" y="1752600"/>
            <a:ext cx="370363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 rot="5400000">
            <a:off x="5287790" y="2479502"/>
            <a:ext cx="4886672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 rot="5400000">
            <a:off x="1503560" y="736799"/>
            <a:ext cx="4886672" cy="537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 rot="5400000">
            <a:off x="2909887" y="101600"/>
            <a:ext cx="4114800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/>
          <p:nvPr>
            <p:ph idx="2" type="pic"/>
          </p:nvPr>
        </p:nvSpPr>
        <p:spPr>
          <a:xfrm>
            <a:off x="1792288" y="980727"/>
            <a:ext cx="5486400" cy="3746847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1792288" y="5367338"/>
            <a:ext cx="5486400" cy="6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1259632" y="1124744"/>
            <a:ext cx="221622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3635896" y="1124744"/>
            <a:ext cx="5050903" cy="4896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1259632" y="2361251"/>
            <a:ext cx="2205881" cy="364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1" name="Google Shape;11;p12"/>
            <p:cNvSpPr txBox="1"/>
            <p:nvPr/>
          </p:nvSpPr>
          <p:spPr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 txBox="1"/>
            <p:nvPr/>
          </p:nvSpPr>
          <p:spPr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2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8224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1258887" y="1752600"/>
            <a:ext cx="741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–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»"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950" y="115887"/>
            <a:ext cx="2555875" cy="831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0" y="2759075"/>
            <a:ext cx="9145587" cy="4098925"/>
            <a:chOff x="0" y="1738"/>
            <a:chExt cx="5761" cy="2582"/>
          </a:xfrm>
        </p:grpSpPr>
        <p:pic>
          <p:nvPicPr>
            <p:cNvPr descr="Fondino" id="68" name="Google Shape;6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+marchio" id="69" name="Google Shape;6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scia" id="70" name="Google Shape;7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6" y="1738"/>
              <a:ext cx="4444" cy="422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sp>
        <p:nvSpPr>
          <p:cNvPr id="71" name="Google Shape;71;p1"/>
          <p:cNvSpPr txBox="1"/>
          <p:nvPr>
            <p:ph type="ctrTitle"/>
          </p:nvPr>
        </p:nvSpPr>
        <p:spPr>
          <a:xfrm>
            <a:off x="30162" y="55562"/>
            <a:ext cx="8278812" cy="197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Presentazione del percorso: </a:t>
            </a:r>
            <a:b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supervisione pedagogica al tirocinio come strumento per potenziare l’intelligenza socio-emotiva</a:t>
            </a:r>
            <a:br>
              <a:rPr b="0" i="0" lang="en-US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Corso di Laurea in Scienze dell’educazione e della formazione</a:t>
            </a: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Anno Accademico 2022-2023</a:t>
            </a: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Dr.ssa Irene Stanzione</a:t>
            </a: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Dr.ssa Nicoletta </a:t>
            </a:r>
            <a:r>
              <a:rPr b="0" lang="en-US" sz="1600">
                <a:solidFill>
                  <a:srgbClr val="FFFFFF"/>
                </a:solidFill>
              </a:rPr>
              <a:t>Di</a:t>
            </a:r>
            <a: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Genova</a:t>
            </a:r>
            <a:br>
              <a:rPr b="0" i="0" lang="en-US" sz="16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2628900" y="6453187"/>
            <a:ext cx="64008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gennaio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1258887" y="973137"/>
            <a:ext cx="7416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Ricadute</a:t>
            </a:r>
            <a:endParaRPr/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286350" y="4833725"/>
            <a:ext cx="86844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l’utilizzo della scrittura riflessiva, in riferimento alla capacità di analisi e propensione al pensiero critico, alla capacità di individuare ed elaborare le proprie emozioni e l’impatto che hanno sui comportamenti, alla capacità di riflettere sul valore orientativo dell’esperienza rispetto al futuro professionale.</a:t>
            </a:r>
            <a:endParaRPr sz="1700"/>
          </a:p>
        </p:txBody>
      </p:sp>
      <p:sp>
        <p:nvSpPr>
          <p:cNvPr id="141" name="Google Shape;141;p9"/>
          <p:cNvSpPr txBox="1"/>
          <p:nvPr/>
        </p:nvSpPr>
        <p:spPr>
          <a:xfrm>
            <a:off x="286350" y="1417363"/>
            <a:ext cx="3000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Il progetto prevede di implementare la riflessione sull’azione educativa che può essere utile per la stesura della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 relazione di tirocinio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. In particolare, si cercherà di agire s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ull’analisi dell’esperienza lavorativa per arrivare 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una “riflessione critica”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profonda e trasformativa (Kember et.al, 2000, Mezirow, 1991).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50" y="1478015"/>
            <a:ext cx="5060843" cy="31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22dfb014e_0_1"/>
          <p:cNvSpPr txBox="1"/>
          <p:nvPr>
            <p:ph type="title"/>
          </p:nvPr>
        </p:nvSpPr>
        <p:spPr>
          <a:xfrm>
            <a:off x="1258887" y="1125537"/>
            <a:ext cx="7416900" cy="5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022dfb014e_0_1"/>
          <p:cNvSpPr txBox="1"/>
          <p:nvPr>
            <p:ph idx="1" type="body"/>
          </p:nvPr>
        </p:nvSpPr>
        <p:spPr>
          <a:xfrm>
            <a:off x="1258887" y="1752600"/>
            <a:ext cx="74169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supervisione per la stesura della relazione di tirocinio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attestato di partecipazione che verrà allegato alla relazione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Iscrizione</a:t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58887" y="1752600"/>
            <a:ext cx="741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lang="en-US"/>
              <a:t>: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https://docs.google.com/forms/d/1Xiaq5OlYdvSv2XT-lMqWCblBuHuFJFkRNRUBK_EHqvk/edit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1"/>
          <p:cNvGrpSpPr/>
          <p:nvPr/>
        </p:nvGrpSpPr>
        <p:grpSpPr>
          <a:xfrm>
            <a:off x="0" y="2759075"/>
            <a:ext cx="9145587" cy="4098925"/>
            <a:chOff x="0" y="1738"/>
            <a:chExt cx="5761" cy="2582"/>
          </a:xfrm>
        </p:grpSpPr>
        <p:pic>
          <p:nvPicPr>
            <p:cNvPr descr="Fondino" id="163" name="Google Shape;16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+marchio" id="164" name="Google Shape;16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ascia" id="165" name="Google Shape;16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11"/>
          <p:cNvSpPr txBox="1"/>
          <p:nvPr>
            <p:ph type="ctrTitle"/>
          </p:nvPr>
        </p:nvSpPr>
        <p:spPr>
          <a:xfrm>
            <a:off x="849675" y="188900"/>
            <a:ext cx="7608600" cy="1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lang="en-US">
                <a:solidFill>
                  <a:schemeClr val="lt1"/>
                </a:solidFill>
              </a:rPr>
              <a:t>Presentazione del percorso: </a:t>
            </a:r>
            <a:br>
              <a:rPr b="0" lang="en-US">
                <a:solidFill>
                  <a:schemeClr val="lt1"/>
                </a:solidFill>
              </a:rPr>
            </a:br>
            <a:r>
              <a:rPr b="0" lang="en-US">
                <a:solidFill>
                  <a:schemeClr val="lt1"/>
                </a:solidFill>
              </a:rPr>
              <a:t>La supervisione pedagogica al tirocinio come strumento per potenziare l’intelligenza socio-emotiva</a:t>
            </a:r>
            <a:br>
              <a:rPr b="0" lang="en-US">
                <a:solidFill>
                  <a:schemeClr val="lt1"/>
                </a:solidFill>
              </a:rPr>
            </a:br>
            <a:br>
              <a:rPr b="0" lang="en-US" sz="1600">
                <a:solidFill>
                  <a:schemeClr val="lt1"/>
                </a:solidFill>
              </a:rPr>
            </a:br>
            <a:r>
              <a:rPr b="0" lang="en-US" sz="1600">
                <a:solidFill>
                  <a:schemeClr val="lt1"/>
                </a:solidFill>
              </a:rPr>
              <a:t>Corso di Laurea in Scienze dell’educazione e della formazione</a:t>
            </a:r>
            <a:br>
              <a:rPr b="0" lang="en-US" sz="1600">
                <a:solidFill>
                  <a:schemeClr val="lt1"/>
                </a:solidFill>
              </a:rPr>
            </a:br>
            <a:r>
              <a:rPr b="0" lang="en-US" sz="1600">
                <a:solidFill>
                  <a:schemeClr val="lt1"/>
                </a:solidFill>
              </a:rPr>
              <a:t>Anno Accademico 2022-2023</a:t>
            </a:r>
            <a:br>
              <a:rPr b="0" lang="en-US" sz="1600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167" name="Google Shape;167;p11"/>
          <p:cNvSpPr txBox="1"/>
          <p:nvPr>
            <p:ph idx="1" type="subTitle"/>
          </p:nvPr>
        </p:nvSpPr>
        <p:spPr>
          <a:xfrm>
            <a:off x="2628900" y="4887912"/>
            <a:ext cx="64008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200">
                <a:solidFill>
                  <a:schemeClr val="lt1"/>
                </a:solidFill>
              </a:rPr>
              <a:t>Dr.ssa Irene Stanzione</a:t>
            </a:r>
            <a:br>
              <a:rPr lang="en-US" sz="2200">
                <a:solidFill>
                  <a:schemeClr val="lt1"/>
                </a:solidFill>
              </a:rPr>
            </a:br>
            <a:r>
              <a:rPr lang="en-US" sz="2200">
                <a:solidFill>
                  <a:schemeClr val="lt1"/>
                </a:solidFill>
              </a:rPr>
              <a:t>Dr.ssa Nicoletta Di Genova</a:t>
            </a:r>
            <a:endParaRPr sz="3000"/>
          </a:p>
        </p:txBody>
      </p:sp>
      <p:sp>
        <p:nvSpPr>
          <p:cNvPr id="168" name="Google Shape;168;p11"/>
          <p:cNvSpPr txBox="1"/>
          <p:nvPr/>
        </p:nvSpPr>
        <p:spPr>
          <a:xfrm>
            <a:off x="2163762" y="2174875"/>
            <a:ext cx="483552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Grazie per la Vostra Attenzione!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611187" y="909637"/>
            <a:ext cx="820896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La supervisione pedagogica al tirocinio come strumento per potenziare l’intelligenza socio-emotiva</a:t>
            </a:r>
            <a:endParaRPr/>
          </a:p>
        </p:txBody>
      </p:sp>
      <p:sp>
        <p:nvSpPr>
          <p:cNvPr id="78" name="Google Shape;78;p2"/>
          <p:cNvSpPr txBox="1"/>
          <p:nvPr>
            <p:ph idx="1" type="body"/>
          </p:nvPr>
        </p:nvSpPr>
        <p:spPr>
          <a:xfrm>
            <a:off x="323850" y="1905000"/>
            <a:ext cx="6774900" cy="3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riconoscere il senso della vita emotiva nei processi formativi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occorre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ridare dignità ai sentimenti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riconoscerli, pensarli e agirli nell’educazione e nella formazione, perseguire il recupero delle tonalità emotive dall’oblio entro cui sono state relegate dal predominio della ratio. Anziché osteggiare le emozioni come un freno alla pienezza della formazione,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pedagogia dovrebbe perseguire l’obiettivo di coltivare l’esercizio del sentire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poiché la vita emotiva è il </a:t>
            </a:r>
            <a:endParaRPr b="1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“cuore stesso della formazione”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i="1"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i="1" lang="en-US" sz="2200"/>
              <a:t>Vanna Iori</a:t>
            </a:r>
            <a:r>
              <a:rPr b="0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79" name="Google Shape;7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500" y="3970450"/>
            <a:ext cx="2105500" cy="21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401062" y="1005212"/>
            <a:ext cx="7416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L’importanza della sfera socio-emotiva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0" y="1630425"/>
            <a:ext cx="5053200" cy="4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/>
              <a:t>  </a:t>
            </a:r>
            <a:r>
              <a:rPr b="1" lang="en-US" sz="2100"/>
              <a:t>La sfera emotiva, esclusa dalla formazione</a:t>
            </a:r>
            <a:r>
              <a:rPr lang="en-US" sz="2100"/>
              <a:t> per una tradizionale diffidenza, non è riuscita nei contesti educativi ad esprimere la propria potenzialità formativa (Iori, 2010). 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2100"/>
              <a:t>   Tuttavia, gli studi della psicologia e delle neuroscienze hanno ampiamente mostrato come l’</a:t>
            </a:r>
            <a:r>
              <a:rPr b="1" lang="en-US" sz="2100"/>
              <a:t>essere emotivamente competenti sia una indispensabile risorsa nei contesti formativi e lavorativi</a:t>
            </a:r>
            <a:r>
              <a:rPr lang="en-US" sz="2100"/>
              <a:t> e più in generale per affrontare le sfide della vita (D’amico, 2018). </a:t>
            </a:r>
            <a:r>
              <a:rPr lang="en-US"/>
              <a:t>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/>
              <a:t> 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/>
              <a:t>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650" y="3026087"/>
            <a:ext cx="3786000" cy="284411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5225650" y="1510100"/>
            <a:ext cx="3786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 lavoro educativo più degli altri è interrogato su questo tipo di competenze.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59362fc4d_0_1"/>
          <p:cNvSpPr txBox="1"/>
          <p:nvPr>
            <p:ph type="title"/>
          </p:nvPr>
        </p:nvSpPr>
        <p:spPr>
          <a:xfrm>
            <a:off x="160512" y="985162"/>
            <a:ext cx="7416900" cy="5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L’intelligenza emotiva</a:t>
            </a:r>
            <a:endParaRPr/>
          </a:p>
        </p:txBody>
      </p:sp>
      <p:sp>
        <p:nvSpPr>
          <p:cNvPr id="94" name="Google Shape;94;g1d59362fc4d_0_1"/>
          <p:cNvSpPr txBox="1"/>
          <p:nvPr>
            <p:ph idx="1" type="body"/>
          </p:nvPr>
        </p:nvSpPr>
        <p:spPr>
          <a:xfrm>
            <a:off x="160500" y="1490050"/>
            <a:ext cx="4772400" cy="408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Per intelligenza emotiva si intende la </a:t>
            </a:r>
            <a:r>
              <a:rPr b="1" lang="en-US"/>
              <a:t>capacità di monitorare le proprie e altrui emozioni, di distinguerle e di utilizzare queste informazioni per guidare il proprio pensiero e le proprie azioni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(Mayer &amp; Salovey, 1997)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d59362fc4d_0_1"/>
          <p:cNvSpPr/>
          <p:nvPr/>
        </p:nvSpPr>
        <p:spPr>
          <a:xfrm>
            <a:off x="4267625" y="4379500"/>
            <a:ext cx="942600" cy="504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d59362fc4d_0_1"/>
          <p:cNvSpPr txBox="1"/>
          <p:nvPr/>
        </p:nvSpPr>
        <p:spPr>
          <a:xfrm>
            <a:off x="738425" y="4852725"/>
            <a:ext cx="800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Comprende una molteplicità di dimensioni che comprendono differenze di personalità,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tratti comportamentali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dimensioni legate alla motivazione intrinseca 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abilità sociali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1d59362fc4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074" y="1490050"/>
            <a:ext cx="3456923" cy="26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240623" y="1125525"/>
            <a:ext cx="8435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Come nasce il progetto</a:t>
            </a:r>
            <a:r>
              <a:rPr lang="en-US"/>
              <a:t>…con e per Studentesse e studenti!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240574" y="1752600"/>
            <a:ext cx="54543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lang="en-US" sz="1900"/>
              <a:t>E</a:t>
            </a:r>
            <a:r>
              <a:rPr b="1" lang="en-US" sz="1800"/>
              <a:t>sercitazione di ricerca</a:t>
            </a:r>
            <a:r>
              <a:rPr lang="en-US" sz="1800"/>
              <a:t> “Progettazione e valutazione dei servizi educativi” nel a.a. 2021-2022. </a:t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800"/>
              <a:t>La ricerca ha indagato i </a:t>
            </a:r>
            <a:r>
              <a:rPr b="1" lang="en-US" sz="1800"/>
              <a:t>bisogni formativi</a:t>
            </a:r>
            <a:r>
              <a:rPr lang="en-US" sz="1800"/>
              <a:t> delle studentesse e degli studenti del corso di laurea in Scienze dell’educazione e della formazione </a:t>
            </a:r>
            <a:r>
              <a:rPr b="1" lang="en-US" sz="1800"/>
              <a:t>in relazione agli aspetti socio-emotivi legati alla professione</a:t>
            </a:r>
            <a:r>
              <a:rPr lang="en-US" sz="1800"/>
              <a:t>, </a:t>
            </a:r>
            <a:r>
              <a:rPr b="1" lang="en-US" sz="1800"/>
              <a:t>suggerendo la necessità di spazi e modalità specifiche</a:t>
            </a:r>
            <a:r>
              <a:rPr lang="en-US" sz="1800"/>
              <a:t> per l’implementazione di queste competenze. </a:t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800"/>
              <a:t>Ha mostrato come </a:t>
            </a:r>
            <a:r>
              <a:rPr b="1" lang="en-US" sz="1800"/>
              <a:t>strategie formative immersive, come il tirocinio, hanno una relazione positiva e significativa con l’intelligenza emotiva</a:t>
            </a:r>
            <a:r>
              <a:rPr lang="en-US" sz="1800"/>
              <a:t>, confermando quindi i dati della letteratura. </a:t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18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674" y="4048775"/>
            <a:ext cx="3144326" cy="20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900" y="1841475"/>
            <a:ext cx="3144325" cy="22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Obiettivi e finalità del percorso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160423" y="1752600"/>
            <a:ext cx="85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lang="en-US" sz="2000"/>
              <a:t>obiettivo generale</a:t>
            </a:r>
            <a:r>
              <a:rPr lang="en-US" sz="2000"/>
              <a:t>: fornire uno spazio protetto e guidato di condivisione dell’esperienza di tirocinio.</a:t>
            </a:r>
            <a:endParaRPr sz="20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lang="en-US" sz="2000"/>
              <a:t>sotto-obiettivi:</a:t>
            </a:r>
            <a:r>
              <a:rPr lang="en-US" sz="2000"/>
              <a:t> lavorare sulle dimensioni del </a:t>
            </a:r>
            <a:r>
              <a:rPr b="1" lang="en-US" sz="2000"/>
              <a:t>dominio personale che vengono richiamate “in situazione”</a:t>
            </a:r>
            <a:r>
              <a:rPr lang="en-US" sz="2000"/>
              <a:t>: </a:t>
            </a:r>
            <a:endParaRPr sz="20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 sz="20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● </a:t>
            </a:r>
            <a:r>
              <a:rPr b="1" i="1" lang="en-US" sz="1600"/>
              <a:t>Consapevolezza di sé e delle proprie emozioni </a:t>
            </a:r>
            <a:r>
              <a:rPr lang="en-US" sz="1600"/>
              <a:t>(la capacità di riconoscere un’emozione nel momento in cui questa si manifesta e di avere la consapevolezza dei propri punti di forza e di quelli da migliorare); </a:t>
            </a:r>
            <a:endParaRPr sz="16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● </a:t>
            </a:r>
            <a:r>
              <a:rPr b="1" i="1" lang="en-US" sz="1600"/>
              <a:t>Regolazione emotiva</a:t>
            </a:r>
            <a:r>
              <a:rPr lang="en-US" sz="1600"/>
              <a:t> (gestire le emozioni, in particolare in situazioni di stress e tensione); </a:t>
            </a:r>
            <a:endParaRPr sz="16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Sulla ricaduta nel </a:t>
            </a:r>
            <a:r>
              <a:rPr b="1" lang="en-US" sz="1600"/>
              <a:t>dominio sociale: </a:t>
            </a:r>
            <a:endParaRPr b="1" sz="16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● </a:t>
            </a:r>
            <a:r>
              <a:rPr b="1" i="1" lang="en-US" sz="1600"/>
              <a:t>Consapevolezza sociale</a:t>
            </a:r>
            <a:r>
              <a:rPr lang="en-US" sz="1600"/>
              <a:t> (capire come si sentono gli altri, cosa pensano e l'origine dei loro comportamenti interpretando anche i messaggi non verbali); </a:t>
            </a:r>
            <a:endParaRPr sz="16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● </a:t>
            </a:r>
            <a:r>
              <a:rPr b="1" i="1" lang="en-US" sz="1600"/>
              <a:t>Lavoro di squadra </a:t>
            </a:r>
            <a:r>
              <a:rPr lang="en-US" sz="1600"/>
              <a:t>(lavorare in gruppo promuovendo un clima amichevole e collaborativo); </a:t>
            </a:r>
            <a:endParaRPr sz="16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● </a:t>
            </a:r>
            <a:r>
              <a:rPr b="1" i="1" lang="en-US" sz="1600"/>
              <a:t>Supporto sociale</a:t>
            </a:r>
            <a:r>
              <a:rPr lang="en-US" sz="1600"/>
              <a:t> (fornire un feedback costruttivo agli altri per la loro crescita personale). </a:t>
            </a:r>
            <a:endParaRPr sz="1600"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400" y="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370175" y="2339500"/>
            <a:ext cx="39726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avranno una durata di due ore e saranno strutturati seguendo tre fasi principali: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❖ Warm up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❖ Attività/laboratorio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❖ Restituzione e riflessione 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su questioni teoriche</a:t>
            </a:r>
            <a:endParaRPr sz="2100"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10479" l="0" r="0" t="18234"/>
          <a:stretch/>
        </p:blipFill>
        <p:spPr>
          <a:xfrm>
            <a:off x="4237750" y="2339500"/>
            <a:ext cx="4437924" cy="30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626425" y="1630350"/>
            <a:ext cx="74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Gli incontri avranno una struttura di tipo laboratoriale-esperienziale.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1258887" y="1125537"/>
            <a:ext cx="74168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Destinatari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437250" y="1630350"/>
            <a:ext cx="4291200" cy="3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studentesse e studenti del corso di laurea in Scienze dell’educazione e della formazione che stanno svolgendo il tirocinio o che comunque lo inizieranno entro il mese di febbraio 2023.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975" y="1630350"/>
            <a:ext cx="3819150" cy="3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1258887" y="896937"/>
            <a:ext cx="7416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/>
              <a:t>T</a:t>
            </a:r>
            <a:r>
              <a:rPr b="1" i="0" lang="en-US" sz="2400" u="none">
                <a:solidFill>
                  <a:srgbClr val="822433"/>
                </a:solidFill>
                <a:latin typeface="Calibri"/>
                <a:ea typeface="Calibri"/>
                <a:cs typeface="Calibri"/>
                <a:sym typeface="Calibri"/>
              </a:rPr>
              <a:t>empi e luoghi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3421875" y="1011225"/>
            <a:ext cx="7416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rPr lang="en-US" sz="1600"/>
              <a:t>4 gruppi a composizione fissa (max 20 persone)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433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34" name="Google Shape;134;p8"/>
          <p:cNvGraphicFramePr/>
          <p:nvPr/>
        </p:nvGraphicFramePr>
        <p:xfrm>
          <a:off x="1258875" y="140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{23336196-696C-46D9-B5BF-3DF1A8D3BB8F}</a:tableStyleId>
              </a:tblPr>
              <a:tblGrid>
                <a:gridCol w="1653125"/>
                <a:gridCol w="5279500"/>
              </a:tblGrid>
              <a:tr h="46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Gruppo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Data e ora incontri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Gruppo Alfa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1 09/02/2023 14.30-16.30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2 09/03/2023 14.30-16.30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3 13/04/2023 14.30-16.30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4 11/05/2023 14.30-16.30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Gruppo Beta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1 09/02/2023 16.30-18.30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2 09/03/2023 16.30-18.30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3 13/04/2023 16.30-18.30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4 11/05/2023 16.30-18.30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Gruppo Gamma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1 23/02/2023 14.30-16.30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2 23/03/2023 14.30-16.30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3 </a:t>
                      </a:r>
                      <a:r>
                        <a:rPr lang="en-US"/>
                        <a:t>27/04/2023 14.30-16.30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4 25/05/2023 </a:t>
                      </a:r>
                      <a:r>
                        <a:rPr lang="en-US"/>
                        <a:t>14.30-16.30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Gruppo Delta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1 23/02/2023 16.30-18.30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2 23/03/2023 16.30-18.30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3 27/04/2023 16.30-18.30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Incontro 4 25/05/202316.30-18.30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67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2006-11-20T16:13:10Z</dcterms:created>
  <dc:creator>- -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