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7800"/>
    <a:srgbClr val="666633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13" autoAdjust="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2418F-6ECF-4AF2-9B9F-805C9CD5045F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2F40F-970F-4438-AA01-DB4C483B71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3381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2F40F-970F-4438-AA01-DB4C483B710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685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282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3557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9108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01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6885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601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9766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0489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1448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980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0000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753FA-DC45-4EB2-8BF5-29AD8EB7B6B3}" type="datetimeFigureOut">
              <a:rPr lang="it-IT" smtClean="0"/>
              <a:pPr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96AC-4D48-40DA-A209-16813F097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5883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27" y="19511"/>
            <a:ext cx="2523974" cy="68211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948317" y="754448"/>
            <a:ext cx="47721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Seminari/Workshop dei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Corsi di Laurea pedagogici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Bisogni educativi e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dimensioni interculturali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6511564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Bisogni educativi e dimensioni interculturali – Roma, Villa Mirafiori, 3 maggio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447109" cy="165038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757" y="3140968"/>
            <a:ext cx="3619242" cy="188261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95312" y="5009103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Bookman Old Style" panose="02050604050505020204" pitchFamily="18" charset="0"/>
              </a:rPr>
              <a:t>«Non </a:t>
            </a:r>
            <a:r>
              <a:rPr lang="it-IT" sz="2400" dirty="0">
                <a:latin typeface="Bookman Old Style" panose="02050604050505020204" pitchFamily="18" charset="0"/>
              </a:rPr>
              <a:t>c'è nulla che sia più ingiusto </a:t>
            </a:r>
            <a:endParaRPr lang="it-IT" sz="2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it-IT" sz="2400" dirty="0" smtClean="0">
                <a:latin typeface="Bookman Old Style" panose="02050604050505020204" pitchFamily="18" charset="0"/>
              </a:rPr>
              <a:t>quanto </a:t>
            </a:r>
            <a:r>
              <a:rPr lang="it-IT" sz="2400" dirty="0">
                <a:latin typeface="Bookman Old Style" panose="02050604050505020204" pitchFamily="18" charset="0"/>
              </a:rPr>
              <a:t>far parti uguali fra </a:t>
            </a:r>
            <a:r>
              <a:rPr lang="it-IT" sz="2400" dirty="0" smtClean="0">
                <a:latin typeface="Bookman Old Style" panose="02050604050505020204" pitchFamily="18" charset="0"/>
              </a:rPr>
              <a:t>disuguali» </a:t>
            </a:r>
            <a:endParaRPr lang="it-IT" sz="2400" dirty="0">
              <a:latin typeface="Bookman Old Style" panose="020506040505050202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376383" y="5840232"/>
            <a:ext cx="3630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i="1" dirty="0" smtClean="0">
                <a:latin typeface="Bookman Old Style" panose="02050604050505020204" pitchFamily="18" charset="0"/>
              </a:rPr>
              <a:t>Don</a:t>
            </a:r>
            <a:r>
              <a:rPr lang="it-IT" sz="3200" b="1" i="1" dirty="0" smtClean="0"/>
              <a:t> Lorenzo Milani</a:t>
            </a:r>
            <a:endParaRPr lang="it-IT" sz="3200" b="1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556" y="2354886"/>
            <a:ext cx="6600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3200" b="1" dirty="0" smtClean="0">
                <a:solidFill>
                  <a:srgbClr val="C00000"/>
                </a:solidFill>
              </a:rPr>
              <a:t>Tanti soggetti per una scuola inclusiva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7504" y="2939661"/>
            <a:ext cx="3208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/>
            <a:r>
              <a:rPr lang="it-IT" dirty="0" smtClean="0">
                <a:solidFill>
                  <a:schemeClr val="tx1"/>
                </a:solidFill>
              </a:rPr>
              <a:t>Studentesse e studenti  </a:t>
            </a:r>
          </a:p>
          <a:p>
            <a:pPr eaLnBrk="0" fontAlgn="base" hangingPunct="0"/>
            <a:r>
              <a:rPr lang="it-IT" dirty="0" smtClean="0">
                <a:solidFill>
                  <a:schemeClr val="tx1"/>
                </a:solidFill>
              </a:rPr>
              <a:t>del corso di “Didattica generale”</a:t>
            </a:r>
          </a:p>
          <a:p>
            <a:pPr eaLnBrk="0" fontAlgn="base" hangingPunct="0"/>
            <a:r>
              <a:rPr lang="it-IT" dirty="0" smtClean="0">
                <a:solidFill>
                  <a:schemeClr val="tx1"/>
                </a:solidFill>
              </a:rPr>
              <a:t>AA 2017/2018</a:t>
            </a:r>
          </a:p>
          <a:p>
            <a:pPr eaLnBrk="0" fontAlgn="base" hangingPunct="0"/>
            <a:r>
              <a:rPr lang="it-IT" dirty="0" smtClean="0"/>
              <a:t>Università di Roma “La Sapienza</a:t>
            </a:r>
            <a:endParaRPr lang="it-IT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0552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6488668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3131840" y="40048"/>
            <a:ext cx="2088232" cy="101268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2"/>
                </a:solidFill>
              </a:rPr>
              <a:t>L. 170/2010</a:t>
            </a:r>
            <a:endParaRPr lang="it-IT" sz="2000" b="1" dirty="0">
              <a:solidFill>
                <a:schemeClr val="tx2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6466826" y="229874"/>
            <a:ext cx="2677174" cy="99774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DM  27 - 12 - 2012</a:t>
            </a:r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7151852" y="1411280"/>
            <a:ext cx="1872208" cy="100811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L 107/2015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-508" y="728744"/>
            <a:ext cx="2160240" cy="1365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DOCUMENTO FALCUCCI</a:t>
            </a:r>
          </a:p>
          <a:p>
            <a:pPr algn="ctr"/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1975</a:t>
            </a:r>
          </a:p>
        </p:txBody>
      </p:sp>
      <p:sp>
        <p:nvSpPr>
          <p:cNvPr id="9" name="Ovale 8"/>
          <p:cNvSpPr/>
          <p:nvPr/>
        </p:nvSpPr>
        <p:spPr>
          <a:xfrm>
            <a:off x="7151852" y="5264532"/>
            <a:ext cx="1908212" cy="122413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L.104/1992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-508" y="5203648"/>
            <a:ext cx="2016224" cy="115212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L.517/1977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686656" y="1411280"/>
            <a:ext cx="1317392" cy="115212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DSA</a:t>
            </a:r>
            <a:endParaRPr lang="it-IT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755576" y="2276872"/>
            <a:ext cx="2772308" cy="216312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PERSONE CON DISABILIT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À</a:t>
            </a:r>
          </a:p>
        </p:txBody>
      </p:sp>
      <p:sp>
        <p:nvSpPr>
          <p:cNvPr id="14" name="Ovale 13"/>
          <p:cNvSpPr/>
          <p:nvPr/>
        </p:nvSpPr>
        <p:spPr>
          <a:xfrm>
            <a:off x="5317232" y="1987344"/>
            <a:ext cx="1368152" cy="132860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</a:rPr>
              <a:t>BES</a:t>
            </a:r>
            <a:endParaRPr lang="it-IT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669160" y="3573016"/>
            <a:ext cx="3380324" cy="201622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</a:rPr>
              <a:t>PERSONE STRANIERE</a:t>
            </a:r>
            <a:endParaRPr lang="it-IT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1835696" y="4293880"/>
            <a:ext cx="2833464" cy="129536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</a:rPr>
              <a:t>DOCENTI</a:t>
            </a:r>
            <a:endParaRPr lang="it-IT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2566544" y="1712436"/>
            <a:ext cx="3553544" cy="344475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GRUPPO CLASSE</a:t>
            </a:r>
            <a:endParaRPr lang="it-I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91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arrotondato 16"/>
          <p:cNvSpPr/>
          <p:nvPr/>
        </p:nvSpPr>
        <p:spPr>
          <a:xfrm>
            <a:off x="1979712" y="2204864"/>
            <a:ext cx="5400600" cy="12241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0" y="6488668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683568" y="4149080"/>
            <a:ext cx="770485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187624" y="332656"/>
            <a:ext cx="72728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0" y="6488113"/>
            <a:ext cx="9144000" cy="2619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t-IT" sz="1100" dirty="0">
                <a:solidFill>
                  <a:srgbClr val="22222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lang="it-IT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83768" y="548680"/>
            <a:ext cx="45335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Il rischio classificazione: </a:t>
            </a:r>
            <a:endParaRPr lang="it-IT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dare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obbiettivi standardizzati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51720" y="2204864"/>
            <a:ext cx="52010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006600"/>
                </a:solidFill>
              </a:rPr>
              <a:t>Per obbiettivi su misura:</a:t>
            </a:r>
          </a:p>
          <a:p>
            <a:pPr algn="ctr"/>
            <a:r>
              <a:rPr lang="it-IT" sz="2400" b="1" dirty="0" smtClean="0">
                <a:solidFill>
                  <a:srgbClr val="006600"/>
                </a:solidFill>
              </a:rPr>
              <a:t>1 </a:t>
            </a:r>
            <a:r>
              <a:rPr lang="it-IT" sz="2400" b="1" dirty="0">
                <a:solidFill>
                  <a:srgbClr val="006600"/>
                </a:solidFill>
              </a:rPr>
              <a:t>Lavorare sulle necessità dando le basi</a:t>
            </a:r>
          </a:p>
          <a:p>
            <a:pPr algn="ctr"/>
            <a:r>
              <a:rPr lang="it-IT" sz="2400" b="1" dirty="0">
                <a:solidFill>
                  <a:srgbClr val="006600"/>
                </a:solidFill>
              </a:rPr>
              <a:t>2 Valorizzare i punti forti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899592" y="4437112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Il vantaggio di essere educatori: </a:t>
            </a:r>
            <a:endParaRPr lang="it-IT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dare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obiettivi adatti ai soggetti</a:t>
            </a: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Freccia circolare a destra 14"/>
          <p:cNvSpPr/>
          <p:nvPr/>
        </p:nvSpPr>
        <p:spPr>
          <a:xfrm>
            <a:off x="323528" y="1412776"/>
            <a:ext cx="720080" cy="28083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Freccia circolare a sinistra 15"/>
          <p:cNvSpPr/>
          <p:nvPr/>
        </p:nvSpPr>
        <p:spPr>
          <a:xfrm>
            <a:off x="8388424" y="1628800"/>
            <a:ext cx="432048" cy="26642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6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arrotondato 17"/>
          <p:cNvSpPr/>
          <p:nvPr/>
        </p:nvSpPr>
        <p:spPr>
          <a:xfrm>
            <a:off x="395536" y="4077072"/>
            <a:ext cx="2376264" cy="20162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6228184" y="4149080"/>
            <a:ext cx="2376264" cy="201622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6300192" y="836712"/>
            <a:ext cx="2592288" cy="15841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3131840" y="836712"/>
            <a:ext cx="280831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251520" y="908720"/>
            <a:ext cx="2232248" cy="18722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0" y="6488668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6488113"/>
            <a:ext cx="9144000" cy="2619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t-IT" sz="1100" dirty="0">
                <a:solidFill>
                  <a:srgbClr val="22222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lang="it-IT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3528" y="0"/>
            <a:ext cx="62646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400" b="1" dirty="0">
                <a:solidFill>
                  <a:srgbClr val="CC0000"/>
                </a:solidFill>
              </a:rPr>
              <a:t>Bisogni Educativi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771800" y="2492896"/>
            <a:ext cx="3456384" cy="259228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75856" y="3284984"/>
            <a:ext cx="2447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 dirty="0"/>
              <a:t>Benessere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444208" y="836712"/>
            <a:ext cx="2374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/>
              <a:t>Comunicazione</a:t>
            </a:r>
          </a:p>
          <a:p>
            <a:r>
              <a:rPr lang="it-IT" dirty="0"/>
              <a:t>- Strumenti</a:t>
            </a:r>
          </a:p>
          <a:p>
            <a:pPr>
              <a:buFontTx/>
              <a:buChar char="-"/>
            </a:pPr>
            <a:r>
              <a:rPr lang="it-IT" dirty="0"/>
              <a:t> Linguaggio</a:t>
            </a:r>
          </a:p>
          <a:p>
            <a:pPr>
              <a:buFontTx/>
              <a:buChar char="-"/>
            </a:pPr>
            <a:r>
              <a:rPr lang="it-IT" dirty="0"/>
              <a:t> Chiarezza dell’approccio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0825" y="908050"/>
            <a:ext cx="21605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/>
              <a:t>Coesione</a:t>
            </a:r>
          </a:p>
          <a:p>
            <a:r>
              <a:rPr lang="it-IT" dirty="0"/>
              <a:t>Riconoscimento del singolo nel gruppo e viceversa: gerarchia tra insegnante e alunno 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276600" y="981075"/>
            <a:ext cx="2447925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 dirty="0"/>
              <a:t>Formazione</a:t>
            </a:r>
          </a:p>
          <a:p>
            <a:pPr algn="ctr">
              <a:spcBef>
                <a:spcPct val="50000"/>
              </a:spcBef>
            </a:pPr>
            <a:r>
              <a:rPr lang="it-IT" dirty="0"/>
              <a:t>Fondamentale per insegnanti ed educatori</a:t>
            </a:r>
          </a:p>
          <a:p>
            <a:pPr>
              <a:spcBef>
                <a:spcPct val="50000"/>
              </a:spcBef>
            </a:pPr>
            <a:endParaRPr lang="it-IT" dirty="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95536" y="4221088"/>
            <a:ext cx="244827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/>
              <a:t>Problemi</a:t>
            </a:r>
            <a:r>
              <a:rPr lang="it-IT" dirty="0"/>
              <a:t> </a:t>
            </a:r>
          </a:p>
          <a:p>
            <a:pPr>
              <a:buFontTx/>
              <a:buChar char="-"/>
            </a:pPr>
            <a:r>
              <a:rPr lang="it-IT" dirty="0"/>
              <a:t>Frustrazione</a:t>
            </a:r>
          </a:p>
          <a:p>
            <a:pPr>
              <a:buFontTx/>
              <a:buChar char="-"/>
            </a:pPr>
            <a:r>
              <a:rPr lang="it-IT" dirty="0"/>
              <a:t> Bullismo</a:t>
            </a:r>
          </a:p>
          <a:p>
            <a:pPr>
              <a:buFontTx/>
              <a:buChar char="-"/>
            </a:pPr>
            <a:r>
              <a:rPr lang="it-IT" dirty="0"/>
              <a:t> Competitività</a:t>
            </a:r>
          </a:p>
          <a:p>
            <a:pPr>
              <a:buFontTx/>
              <a:buChar char="-"/>
            </a:pPr>
            <a:r>
              <a:rPr lang="it-IT" dirty="0"/>
              <a:t> Sistema di valutazione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300192" y="4437112"/>
            <a:ext cx="23042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/>
              <a:t>Bisogni educativi che cambiano</a:t>
            </a:r>
            <a:r>
              <a:rPr lang="it-IT" dirty="0"/>
              <a:t>:</a:t>
            </a:r>
          </a:p>
          <a:p>
            <a:pPr>
              <a:buFontTx/>
              <a:buChar char="-"/>
            </a:pPr>
            <a:r>
              <a:rPr lang="it-IT" dirty="0"/>
              <a:t> Età scolastiche</a:t>
            </a:r>
          </a:p>
          <a:p>
            <a:pPr>
              <a:buFontTx/>
              <a:buChar char="-"/>
            </a:pPr>
            <a:r>
              <a:rPr lang="it-IT" dirty="0"/>
              <a:t> Quotidiano </a:t>
            </a:r>
          </a:p>
          <a:p>
            <a:pPr>
              <a:buFontTx/>
              <a:buChar char="-"/>
            </a:pPr>
            <a:r>
              <a:rPr lang="it-IT" dirty="0"/>
              <a:t> Educazione integrata</a:t>
            </a:r>
          </a:p>
        </p:txBody>
      </p:sp>
    </p:spTree>
    <p:extLst>
      <p:ext uri="{BB962C8B-B14F-4D97-AF65-F5344CB8AC3E}">
        <p14:creationId xmlns="" xmlns:p14="http://schemas.microsoft.com/office/powerpoint/2010/main" val="33596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ella a 6 punte 20"/>
          <p:cNvSpPr/>
          <p:nvPr/>
        </p:nvSpPr>
        <p:spPr>
          <a:xfrm>
            <a:off x="1547664" y="5229200"/>
            <a:ext cx="7056784" cy="1368152"/>
          </a:xfrm>
          <a:prstGeom prst="star6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Stella a 6 punte 19"/>
          <p:cNvSpPr/>
          <p:nvPr/>
        </p:nvSpPr>
        <p:spPr>
          <a:xfrm>
            <a:off x="2267744" y="4221088"/>
            <a:ext cx="2016224" cy="1080120"/>
          </a:xfrm>
          <a:prstGeom prst="star6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6444208" y="2348880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5580112" y="3861048"/>
            <a:ext cx="34563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395536" y="3140968"/>
            <a:ext cx="158417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5580112" y="620688"/>
            <a:ext cx="29523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395536" y="1772816"/>
            <a:ext cx="24482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0" y="6488668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6488113"/>
            <a:ext cx="9144000" cy="2619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t-IT" sz="1100" dirty="0">
                <a:solidFill>
                  <a:srgbClr val="22222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lang="it-IT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32656"/>
            <a:ext cx="511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rgbClr val="CC0000"/>
                </a:solidFill>
              </a:rPr>
              <a:t>STRUMENTI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544" y="1916832"/>
            <a:ext cx="2372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dirty="0"/>
              <a:t>-Classe Capovolta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588224" y="2708920"/>
            <a:ext cx="2154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dirty="0" err="1"/>
              <a:t>-Peer</a:t>
            </a:r>
            <a:r>
              <a:rPr lang="it-IT" sz="2400" dirty="0"/>
              <a:t> </a:t>
            </a:r>
            <a:r>
              <a:rPr lang="it-IT" sz="2400" dirty="0" err="1"/>
              <a:t>Education</a:t>
            </a:r>
            <a:endParaRPr lang="it-IT" sz="24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52120" y="4077072"/>
            <a:ext cx="33261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dirty="0"/>
              <a:t>-Utilizzo della Tecnologia </a:t>
            </a:r>
            <a:endParaRPr lang="it-IT" sz="2400" dirty="0" smtClean="0"/>
          </a:p>
          <a:p>
            <a:r>
              <a:rPr lang="it-IT" sz="2400" dirty="0" smtClean="0"/>
              <a:t>e </a:t>
            </a:r>
            <a:r>
              <a:rPr lang="it-IT" sz="2400" dirty="0"/>
              <a:t>della Multimedialità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03848" y="5445224"/>
            <a:ext cx="57815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2400" dirty="0" err="1"/>
              <a:t>*Progetti</a:t>
            </a:r>
            <a:r>
              <a:rPr lang="it-IT" sz="2400" dirty="0"/>
              <a:t> “a breve termine”</a:t>
            </a:r>
          </a:p>
          <a:p>
            <a:r>
              <a:rPr lang="it-IT" sz="2400" dirty="0"/>
              <a:t>es. Film con tematiche interdisciplinari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699792" y="4509120"/>
            <a:ext cx="1287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dirty="0" err="1"/>
              <a:t>*Paddlet</a:t>
            </a:r>
            <a:endParaRPr lang="it-IT" sz="24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940152" y="692696"/>
            <a:ext cx="2070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dirty="0"/>
              <a:t>-Progetto Dada</a:t>
            </a:r>
          </a:p>
        </p:txBody>
      </p:sp>
      <p:pic>
        <p:nvPicPr>
          <p:cNvPr id="6150" name="Picture 6" descr="Risultati immagini per strumenti di lavo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628800"/>
            <a:ext cx="2888594" cy="2116832"/>
          </a:xfrm>
          <a:prstGeom prst="rect">
            <a:avLst/>
          </a:prstGeom>
          <a:noFill/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39552" y="3501008"/>
            <a:ext cx="1379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dirty="0"/>
              <a:t>-Collettivi</a:t>
            </a:r>
          </a:p>
        </p:txBody>
      </p:sp>
    </p:spTree>
    <p:extLst>
      <p:ext uri="{BB962C8B-B14F-4D97-AF65-F5344CB8AC3E}">
        <p14:creationId xmlns="" xmlns:p14="http://schemas.microsoft.com/office/powerpoint/2010/main" val="33596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isultati immagini per percor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844824"/>
            <a:ext cx="4095329" cy="3757464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0" y="6488668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6488113"/>
            <a:ext cx="9144000" cy="2619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t-IT" sz="1100" dirty="0">
                <a:solidFill>
                  <a:srgbClr val="22222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lang="it-IT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4213" y="476250"/>
            <a:ext cx="4747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400" b="1" dirty="0">
                <a:solidFill>
                  <a:srgbClr val="CC0000"/>
                </a:solidFill>
              </a:rPr>
              <a:t>PERCORSI SPECIFICI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092280" y="1772816"/>
            <a:ext cx="18054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9E7800"/>
                </a:solidFill>
              </a:rPr>
              <a:t>Modi </a:t>
            </a:r>
            <a:r>
              <a:rPr lang="it-IT" sz="2400" b="1" dirty="0">
                <a:solidFill>
                  <a:srgbClr val="9E7800"/>
                </a:solidFill>
              </a:rPr>
              <a:t>di coinvolgere il gruppo </a:t>
            </a:r>
            <a:r>
              <a:rPr lang="it-IT" sz="2400" b="1" dirty="0" smtClean="0">
                <a:solidFill>
                  <a:srgbClr val="9E7800"/>
                </a:solidFill>
              </a:rPr>
              <a:t>classe</a:t>
            </a:r>
            <a:endParaRPr lang="it-IT" sz="2400" b="1" dirty="0">
              <a:solidFill>
                <a:srgbClr val="9E78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9512" y="1916832"/>
            <a:ext cx="2088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Discussione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su argomenti “caldi”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88224" y="3789040"/>
            <a:ext cx="22322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CC6600"/>
                </a:solidFill>
              </a:rPr>
              <a:t>Utilizzo </a:t>
            </a:r>
            <a:r>
              <a:rPr lang="it-IT" sz="2400" b="1" dirty="0">
                <a:solidFill>
                  <a:srgbClr val="CC6600"/>
                </a:solidFill>
              </a:rPr>
              <a:t>di film, libri, musica (ecc)</a:t>
            </a:r>
          </a:p>
          <a:p>
            <a:r>
              <a:rPr lang="it-IT" sz="2400" b="1" dirty="0">
                <a:solidFill>
                  <a:srgbClr val="CC6600"/>
                </a:solidFill>
              </a:rPr>
              <a:t>per attivare una discussione critica e costruttiva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0" y="3645024"/>
            <a:ext cx="316835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666633"/>
                </a:solidFill>
              </a:rPr>
              <a:t>-Progetti di classe “a lungo termine”</a:t>
            </a:r>
          </a:p>
          <a:p>
            <a:r>
              <a:rPr lang="it-IT" b="1" dirty="0">
                <a:solidFill>
                  <a:srgbClr val="666633"/>
                </a:solidFill>
              </a:rPr>
              <a:t> (es. creazione e manutenzione durante l’anno</a:t>
            </a:r>
          </a:p>
          <a:p>
            <a:r>
              <a:rPr lang="it-IT" b="1" dirty="0">
                <a:solidFill>
                  <a:srgbClr val="666633"/>
                </a:solidFill>
              </a:rPr>
              <a:t>di un dizionario autoprodotto dalla classe</a:t>
            </a:r>
          </a:p>
          <a:p>
            <a:r>
              <a:rPr lang="it-IT" b="1" dirty="0">
                <a:solidFill>
                  <a:srgbClr val="666633"/>
                </a:solidFill>
              </a:rPr>
              <a:t>per spiegare termini specifici di una certa materia)</a:t>
            </a:r>
          </a:p>
        </p:txBody>
      </p:sp>
    </p:spTree>
    <p:extLst>
      <p:ext uri="{BB962C8B-B14F-4D97-AF65-F5344CB8AC3E}">
        <p14:creationId xmlns="" xmlns:p14="http://schemas.microsoft.com/office/powerpoint/2010/main" val="33596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ALBE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628800"/>
            <a:ext cx="5767142" cy="3823866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0" y="6488668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6488113"/>
            <a:ext cx="9144000" cy="2619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t-IT" sz="1100" dirty="0">
                <a:solidFill>
                  <a:srgbClr val="22222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lang="it-IT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27088" y="546100"/>
            <a:ext cx="37206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400" b="1" dirty="0">
                <a:solidFill>
                  <a:srgbClr val="CC0000"/>
                </a:solidFill>
              </a:rPr>
              <a:t>INTEGRAZIONE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1988840"/>
            <a:ext cx="14401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Utilizzare strumenti </a:t>
            </a:r>
            <a:r>
              <a:rPr lang="it-IT" dirty="0"/>
              <a:t>didattici che mettano al centro</a:t>
            </a:r>
          </a:p>
          <a:p>
            <a:r>
              <a:rPr lang="it-IT" dirty="0"/>
              <a:t>l’alunno e il gruppo classe per favorire la coesione dello stesso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483768" y="5805264"/>
            <a:ext cx="482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Rendere </a:t>
            </a:r>
            <a:r>
              <a:rPr lang="it-IT" dirty="0"/>
              <a:t>in grado la classe di poter comprendere le diversità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308304" y="1772816"/>
            <a:ext cx="146027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Non </a:t>
            </a:r>
            <a:r>
              <a:rPr lang="it-IT" dirty="0"/>
              <a:t>proporre strategie per arginare il problema,</a:t>
            </a:r>
          </a:p>
          <a:p>
            <a:r>
              <a:rPr lang="it-IT" dirty="0"/>
              <a:t>ma fare in modo che il problema diventi risorsa;</a:t>
            </a:r>
          </a:p>
          <a:p>
            <a:r>
              <a:rPr lang="it-IT" dirty="0"/>
              <a:t>Scambio fra culture e diverse capacità</a:t>
            </a:r>
          </a:p>
        </p:txBody>
      </p:sp>
    </p:spTree>
    <p:extLst>
      <p:ext uri="{BB962C8B-B14F-4D97-AF65-F5344CB8AC3E}">
        <p14:creationId xmlns="" xmlns:p14="http://schemas.microsoft.com/office/powerpoint/2010/main" val="33596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88668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6488113"/>
            <a:ext cx="9144000" cy="2619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t-IT" sz="1100" dirty="0">
                <a:solidFill>
                  <a:srgbClr val="22222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lang="it-IT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39838" y="279400"/>
            <a:ext cx="435709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CC0000"/>
                </a:solidFill>
              </a:rPr>
              <a:t>Relatrici e relatori</a:t>
            </a:r>
            <a:endParaRPr lang="it-IT" sz="4400" b="1" dirty="0">
              <a:solidFill>
                <a:srgbClr val="CC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557338"/>
            <a:ext cx="266352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/>
              <a:t>Sara Barboni</a:t>
            </a:r>
          </a:p>
          <a:p>
            <a:pPr>
              <a:spcBef>
                <a:spcPct val="50000"/>
              </a:spcBef>
            </a:pPr>
            <a:r>
              <a:rPr lang="it-IT" sz="2400" dirty="0"/>
              <a:t>Fabrizio </a:t>
            </a:r>
            <a:r>
              <a:rPr lang="it-IT" sz="2400" dirty="0" err="1"/>
              <a:t>Colucci</a:t>
            </a:r>
            <a:r>
              <a:rPr lang="it-IT" sz="2400" dirty="0"/>
              <a:t> </a:t>
            </a:r>
          </a:p>
          <a:p>
            <a:pPr>
              <a:spcBef>
                <a:spcPct val="50000"/>
              </a:spcBef>
            </a:pPr>
            <a:r>
              <a:rPr lang="it-IT" sz="2400" dirty="0"/>
              <a:t>Alexandra </a:t>
            </a:r>
            <a:r>
              <a:rPr lang="it-IT" sz="2400" dirty="0" err="1"/>
              <a:t>Dragut</a:t>
            </a:r>
            <a:endParaRPr lang="it-IT" sz="2400" dirty="0"/>
          </a:p>
          <a:p>
            <a:pPr>
              <a:spcBef>
                <a:spcPct val="50000"/>
              </a:spcBef>
            </a:pPr>
            <a:r>
              <a:rPr lang="it-IT" sz="2400" dirty="0"/>
              <a:t>Adele Giglio</a:t>
            </a:r>
          </a:p>
          <a:p>
            <a:pPr>
              <a:spcBef>
                <a:spcPct val="50000"/>
              </a:spcBef>
            </a:pPr>
            <a:r>
              <a:rPr lang="it-IT" sz="2400" dirty="0"/>
              <a:t>Francesco Luciano </a:t>
            </a:r>
          </a:p>
          <a:p>
            <a:pPr>
              <a:spcBef>
                <a:spcPct val="50000"/>
              </a:spcBef>
            </a:pPr>
            <a:r>
              <a:rPr lang="it-IT" sz="2400" dirty="0"/>
              <a:t>Giulia Scarponi</a:t>
            </a:r>
          </a:p>
          <a:p>
            <a:pPr>
              <a:spcBef>
                <a:spcPct val="50000"/>
              </a:spcBef>
            </a:pPr>
            <a:r>
              <a:rPr lang="it-IT" sz="2400" dirty="0"/>
              <a:t>Eleonora Stefani</a:t>
            </a:r>
          </a:p>
          <a:p>
            <a:pPr>
              <a:spcBef>
                <a:spcPct val="50000"/>
              </a:spcBef>
            </a:pPr>
            <a:endParaRPr lang="it-IT" sz="2400" dirty="0"/>
          </a:p>
          <a:p>
            <a:pPr>
              <a:spcBef>
                <a:spcPct val="50000"/>
              </a:spcBef>
            </a:pPr>
            <a:endParaRPr lang="it-IT" sz="2400" dirty="0"/>
          </a:p>
        </p:txBody>
      </p:sp>
      <p:pic>
        <p:nvPicPr>
          <p:cNvPr id="3074" name="Picture 2" descr="Risultati immagini per parlare in grupp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556792"/>
            <a:ext cx="4959732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6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88668"/>
            <a:ext cx="91440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Personalizzare per includere – Roma, Villa Mirafiori, 22 marzo 2018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9512" y="1225689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GRUPPO DIDACTIS WORD’S</a:t>
            </a:r>
            <a:r>
              <a:rPr lang="it-IT" sz="2000" b="1" dirty="0" smtClean="0"/>
              <a:t> </a:t>
            </a:r>
            <a:r>
              <a:rPr lang="it-IT" sz="2000" dirty="0" smtClean="0"/>
              <a:t>Michela </a:t>
            </a:r>
            <a:r>
              <a:rPr lang="it-IT" sz="2000" dirty="0" err="1" smtClean="0"/>
              <a:t>Petrazzuolo</a:t>
            </a:r>
            <a:r>
              <a:rPr lang="it-IT" sz="2000" dirty="0" smtClean="0"/>
              <a:t>, Viviana Donati, </a:t>
            </a:r>
            <a:r>
              <a:rPr lang="it-IT" sz="2000" dirty="0" err="1" smtClean="0"/>
              <a:t>Mirian</a:t>
            </a:r>
            <a:r>
              <a:rPr lang="it-IT" sz="2000" dirty="0" smtClean="0"/>
              <a:t> </a:t>
            </a:r>
            <a:r>
              <a:rPr lang="it-IT" sz="2000" dirty="0" err="1" smtClean="0"/>
              <a:t>Sibilia</a:t>
            </a:r>
            <a:r>
              <a:rPr lang="it-IT" sz="2000" dirty="0" smtClean="0"/>
              <a:t>, Francesca </a:t>
            </a:r>
            <a:r>
              <a:rPr lang="it-IT" sz="2000" dirty="0" err="1" smtClean="0"/>
              <a:t>Bertinazzi</a:t>
            </a:r>
            <a:r>
              <a:rPr lang="it-IT" sz="2000" dirty="0" smtClean="0"/>
              <a:t>, Debora </a:t>
            </a:r>
            <a:r>
              <a:rPr lang="it-IT" sz="2000" dirty="0" err="1" smtClean="0"/>
              <a:t>Scognamillo</a:t>
            </a:r>
            <a:r>
              <a:rPr lang="it-IT" sz="2000" dirty="0" smtClean="0"/>
              <a:t>, Antonella Leone, Elisa Onesti. </a:t>
            </a:r>
          </a:p>
          <a:p>
            <a:r>
              <a:rPr lang="it-IT" sz="2000" b="1" dirty="0" smtClean="0"/>
              <a:t>Gruppo GIROMONDO </a:t>
            </a:r>
            <a:r>
              <a:rPr lang="it-IT" sz="2000" dirty="0" err="1" smtClean="0"/>
              <a:t>Gilulia</a:t>
            </a:r>
            <a:r>
              <a:rPr lang="it-IT" sz="2000" dirty="0" smtClean="0"/>
              <a:t> Scarponi, Lorenzo </a:t>
            </a:r>
            <a:r>
              <a:rPr lang="it-IT" sz="2000" dirty="0" err="1" smtClean="0"/>
              <a:t>Pompili</a:t>
            </a:r>
            <a:r>
              <a:rPr lang="it-IT" sz="2000" dirty="0" smtClean="0"/>
              <a:t>, Beatrice </a:t>
            </a:r>
            <a:r>
              <a:rPr lang="it-IT" sz="2000" dirty="0" err="1" smtClean="0"/>
              <a:t>D’Anastasio</a:t>
            </a:r>
            <a:r>
              <a:rPr lang="it-IT" sz="2000" dirty="0" smtClean="0"/>
              <a:t>, Angelo  </a:t>
            </a:r>
            <a:r>
              <a:rPr lang="it-IT" sz="2000" dirty="0" smtClean="0"/>
              <a:t>Zanni, Ilaria Capanna, Anna </a:t>
            </a:r>
            <a:r>
              <a:rPr lang="it-IT" sz="2000" dirty="0" err="1" smtClean="0"/>
              <a:t>Ielpo</a:t>
            </a:r>
            <a:r>
              <a:rPr lang="it-IT" sz="2000" dirty="0" smtClean="0"/>
              <a:t>, Roberto De Luca</a:t>
            </a:r>
          </a:p>
          <a:p>
            <a:pPr algn="just"/>
            <a:r>
              <a:rPr lang="it-IT" sz="2000" b="1" dirty="0" smtClean="0"/>
              <a:t>GRUPPO ARCOBALENO</a:t>
            </a:r>
            <a:r>
              <a:rPr lang="it-IT" sz="2000" dirty="0" smtClean="0"/>
              <a:t>: </a:t>
            </a:r>
            <a:r>
              <a:rPr lang="it-IT" sz="2000" dirty="0" smtClean="0"/>
              <a:t>Maria Germani; Anna </a:t>
            </a:r>
            <a:r>
              <a:rPr lang="it-IT" sz="2000" dirty="0" err="1" smtClean="0"/>
              <a:t>Horokhivska</a:t>
            </a:r>
            <a:r>
              <a:rPr lang="it-IT" sz="2000" dirty="0" smtClean="0"/>
              <a:t>; Stefania </a:t>
            </a:r>
            <a:r>
              <a:rPr lang="it-IT" sz="2000" dirty="0" err="1" smtClean="0"/>
              <a:t>Lelaj</a:t>
            </a:r>
            <a:r>
              <a:rPr lang="it-IT" sz="2000" dirty="0" smtClean="0"/>
              <a:t>; Giulia </a:t>
            </a:r>
            <a:r>
              <a:rPr lang="it-IT" sz="2000" dirty="0" err="1" smtClean="0"/>
              <a:t>Ognibene</a:t>
            </a:r>
            <a:r>
              <a:rPr lang="it-IT" sz="2000" dirty="0" smtClean="0"/>
              <a:t>; Jessica </a:t>
            </a:r>
            <a:r>
              <a:rPr lang="it-IT" sz="2000" dirty="0" err="1" smtClean="0"/>
              <a:t>Panzieri</a:t>
            </a:r>
            <a:r>
              <a:rPr lang="it-IT" sz="2000" dirty="0" smtClean="0"/>
              <a:t>, Francesca </a:t>
            </a:r>
            <a:r>
              <a:rPr lang="it-IT" sz="2000" dirty="0" err="1" smtClean="0"/>
              <a:t>Bonanno</a:t>
            </a:r>
            <a:endParaRPr lang="it-IT" sz="2000" dirty="0" smtClean="0"/>
          </a:p>
          <a:p>
            <a:r>
              <a:rPr lang="it-IT" sz="2000" b="1" dirty="0" smtClean="0"/>
              <a:t>GRUPPO “CHANGERS”</a:t>
            </a:r>
            <a:r>
              <a:rPr lang="it-IT" sz="2000" i="1" dirty="0" smtClean="0"/>
              <a:t> </a:t>
            </a:r>
            <a:r>
              <a:rPr lang="it-IT" sz="2000" dirty="0" smtClean="0"/>
              <a:t>Fabio </a:t>
            </a:r>
            <a:r>
              <a:rPr lang="it-IT" sz="2000" dirty="0" err="1" smtClean="0"/>
              <a:t>Broggi</a:t>
            </a:r>
            <a:r>
              <a:rPr lang="it-IT" sz="2000" dirty="0" smtClean="0"/>
              <a:t> - Simona </a:t>
            </a:r>
            <a:r>
              <a:rPr lang="it-IT" sz="2000" dirty="0" err="1" smtClean="0"/>
              <a:t>Cariota</a:t>
            </a:r>
            <a:r>
              <a:rPr lang="it-IT" sz="2000" dirty="0" smtClean="0"/>
              <a:t> - Giada D’Onofrio - Francesco Luciano - Marco Nesta - Claudia </a:t>
            </a:r>
            <a:r>
              <a:rPr lang="it-IT" sz="2000" dirty="0" err="1" smtClean="0"/>
              <a:t>Ranfone</a:t>
            </a:r>
            <a:r>
              <a:rPr lang="it-IT" sz="2000" dirty="0" smtClean="0"/>
              <a:t> - Eleonora Stefani</a:t>
            </a:r>
          </a:p>
          <a:p>
            <a:r>
              <a:rPr lang="it-IT" sz="2000" b="1" dirty="0" smtClean="0"/>
              <a:t>GRUPPO 13AV </a:t>
            </a:r>
            <a:r>
              <a:rPr lang="it-IT" sz="2000" dirty="0" smtClean="0"/>
              <a:t>Andrea Corsetti, Arianna Bianchi, Aurora </a:t>
            </a:r>
            <a:r>
              <a:rPr lang="it-IT" sz="2000" dirty="0" err="1" smtClean="0"/>
              <a:t>Pcini</a:t>
            </a:r>
            <a:r>
              <a:rPr lang="it-IT" sz="2000" dirty="0" smtClean="0"/>
              <a:t>, Alexandra </a:t>
            </a:r>
            <a:r>
              <a:rPr lang="it-IT" sz="2000" dirty="0" err="1" smtClean="0"/>
              <a:t>Dragut</a:t>
            </a:r>
            <a:r>
              <a:rPr lang="it-IT" sz="2000" dirty="0" smtClean="0"/>
              <a:t>, Elisa Proietti, Ilaria Novelli, Irene Mosca, Luigi Di Massimo, Valentina Motta, </a:t>
            </a:r>
          </a:p>
          <a:p>
            <a:r>
              <a:rPr lang="it-IT" sz="2000" b="1" dirty="0" smtClean="0"/>
              <a:t>GRUPPO PRIMAVERA: </a:t>
            </a:r>
            <a:r>
              <a:rPr lang="it-IT" sz="2000" dirty="0" smtClean="0"/>
              <a:t>Barboni, </a:t>
            </a:r>
            <a:r>
              <a:rPr lang="it-IT" sz="2000" dirty="0" err="1" smtClean="0"/>
              <a:t>Bolici</a:t>
            </a:r>
            <a:r>
              <a:rPr lang="it-IT" sz="2000" dirty="0" smtClean="0"/>
              <a:t>, </a:t>
            </a:r>
            <a:r>
              <a:rPr lang="it-IT" sz="2000" dirty="0" err="1" smtClean="0"/>
              <a:t>Fara</a:t>
            </a:r>
            <a:r>
              <a:rPr lang="it-IT" sz="2000" dirty="0" smtClean="0"/>
              <a:t>, Giglio, </a:t>
            </a:r>
            <a:r>
              <a:rPr lang="it-IT" sz="2000" dirty="0" err="1" smtClean="0"/>
              <a:t>Panzarini</a:t>
            </a:r>
            <a:r>
              <a:rPr lang="it-IT" sz="2000" dirty="0" smtClean="0"/>
              <a:t>, </a:t>
            </a:r>
            <a:r>
              <a:rPr lang="it-IT" sz="2000" dirty="0" err="1" smtClean="0"/>
              <a:t>Tasciotti</a:t>
            </a:r>
            <a:r>
              <a:rPr lang="it-IT" sz="2000" dirty="0" smtClean="0"/>
              <a:t>, Chiara </a:t>
            </a:r>
            <a:r>
              <a:rPr lang="it-IT" sz="2000" dirty="0" err="1" smtClean="0"/>
              <a:t>Klaf</a:t>
            </a:r>
            <a:r>
              <a:rPr lang="it-IT" sz="2000" dirty="0" smtClean="0"/>
              <a:t>, Federica </a:t>
            </a:r>
            <a:r>
              <a:rPr lang="it-IT" sz="2000" dirty="0" err="1" smtClean="0"/>
              <a:t>D’Ulisse</a:t>
            </a:r>
            <a:r>
              <a:rPr lang="it-IT" sz="2000" dirty="0" smtClean="0"/>
              <a:t>, Letizia Rossi, Gaia Palmieri</a:t>
            </a:r>
          </a:p>
          <a:p>
            <a:r>
              <a:rPr lang="it-IT" sz="2000" b="1" dirty="0" smtClean="0"/>
              <a:t>GRUPPO ROMA: </a:t>
            </a:r>
            <a:r>
              <a:rPr lang="it-IT" sz="2000" dirty="0" err="1" smtClean="0"/>
              <a:t>Montepaone</a:t>
            </a:r>
            <a:r>
              <a:rPr lang="it-IT" sz="2000" dirty="0" smtClean="0"/>
              <a:t> Aurora, Borgognoni Silvia, Lucrezia </a:t>
            </a:r>
            <a:r>
              <a:rPr lang="it-IT" sz="2000" dirty="0" err="1" smtClean="0"/>
              <a:t>Lombardozzi</a:t>
            </a:r>
            <a:r>
              <a:rPr lang="it-IT" sz="2000" dirty="0" smtClean="0"/>
              <a:t>, </a:t>
            </a:r>
            <a:r>
              <a:rPr lang="it-IT" sz="2000" dirty="0" err="1" smtClean="0"/>
              <a:t>Hallaq</a:t>
            </a:r>
            <a:r>
              <a:rPr lang="it-IT" sz="2000" dirty="0" smtClean="0"/>
              <a:t> </a:t>
            </a:r>
            <a:r>
              <a:rPr lang="it-IT" sz="2000" dirty="0" err="1" smtClean="0"/>
              <a:t>Yasmin</a:t>
            </a:r>
            <a:r>
              <a:rPr lang="it-IT" sz="2000" dirty="0" smtClean="0"/>
              <a:t>,Maria Rosaria </a:t>
            </a:r>
            <a:r>
              <a:rPr lang="it-IT" sz="2000" dirty="0" err="1" smtClean="0"/>
              <a:t>Matano</a:t>
            </a:r>
            <a:r>
              <a:rPr lang="it-IT" sz="2000" b="1" dirty="0" smtClean="0"/>
              <a:t> </a:t>
            </a:r>
            <a:r>
              <a:rPr lang="it-IT" sz="2000" dirty="0" smtClean="0"/>
              <a:t> </a:t>
            </a:r>
          </a:p>
          <a:p>
            <a:r>
              <a:rPr lang="it-IT" sz="2000" b="1" dirty="0" smtClean="0"/>
              <a:t>GRUPPO "SORA LELLA</a:t>
            </a:r>
            <a:r>
              <a:rPr lang="it-IT" sz="2000" dirty="0" smtClean="0"/>
              <a:t>" composto da: Chiara </a:t>
            </a:r>
            <a:r>
              <a:rPr lang="it-IT" sz="2000" dirty="0" err="1" smtClean="0"/>
              <a:t>Ventrone</a:t>
            </a:r>
            <a:r>
              <a:rPr lang="it-IT" sz="2000" dirty="0" smtClean="0"/>
              <a:t>, Benedetta </a:t>
            </a:r>
            <a:r>
              <a:rPr lang="it-IT" sz="2000" dirty="0" err="1" smtClean="0"/>
              <a:t>Bonelli</a:t>
            </a:r>
            <a:r>
              <a:rPr lang="it-IT" sz="2000" dirty="0" smtClean="0"/>
              <a:t>, Sara Di Muro, </a:t>
            </a:r>
            <a:r>
              <a:rPr lang="it-IT" sz="2000" dirty="0" err="1" smtClean="0"/>
              <a:t>Matilda</a:t>
            </a:r>
            <a:r>
              <a:rPr lang="it-IT" sz="2000" dirty="0" smtClean="0"/>
              <a:t> </a:t>
            </a:r>
            <a:r>
              <a:rPr lang="it-IT" sz="2000" dirty="0" err="1" smtClean="0"/>
              <a:t>Lancioni</a:t>
            </a:r>
            <a:r>
              <a:rPr lang="it-IT" sz="2000" dirty="0" smtClean="0"/>
              <a:t>, Alessandra Ranieri, Gianluca Marrone, Sandy </a:t>
            </a:r>
            <a:r>
              <a:rPr lang="it-IT" sz="2000" dirty="0" err="1" smtClean="0"/>
              <a:t>Ciaralli</a:t>
            </a:r>
            <a:r>
              <a:rPr lang="it-IT" sz="2000" dirty="0" smtClean="0"/>
              <a:t>, Alessia Nocerino e Luisa </a:t>
            </a:r>
            <a:r>
              <a:rPr lang="it-IT" sz="2000" dirty="0" err="1" smtClean="0"/>
              <a:t>Cubelli</a:t>
            </a:r>
            <a:r>
              <a:rPr lang="it-IT" sz="2000" dirty="0" smtClean="0"/>
              <a:t>.</a:t>
            </a:r>
            <a:endParaRPr lang="it-IT" sz="2000" b="1" dirty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536" y="404664"/>
            <a:ext cx="784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i="1" dirty="0" smtClean="0">
                <a:solidFill>
                  <a:schemeClr val="accent2"/>
                </a:solidFill>
                <a:latin typeface="Calibri" pitchFamily="34" charset="0"/>
              </a:rPr>
              <a:t>Grazie a tutte e a tutti</a:t>
            </a:r>
            <a:endParaRPr lang="it-IT" sz="44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6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519</Words>
  <Application>Microsoft Office PowerPoint</Application>
  <PresentationFormat>Presentazione su schermo (4:3)</PresentationFormat>
  <Paragraphs>110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Jessica</dc:creator>
  <cp:lastModifiedBy>patrizia</cp:lastModifiedBy>
  <cp:revision>52</cp:revision>
  <dcterms:created xsi:type="dcterms:W3CDTF">2018-05-01T08:16:55Z</dcterms:created>
  <dcterms:modified xsi:type="dcterms:W3CDTF">2018-05-02T13:49:44Z</dcterms:modified>
</cp:coreProperties>
</file>