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8.xml" ContentType="application/vnd.openxmlformats-officedocument.drawingml.chart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9"/>
  </p:notesMasterIdLst>
  <p:sldIdLst>
    <p:sldId id="1242" r:id="rId2"/>
    <p:sldId id="1207" r:id="rId3"/>
    <p:sldId id="1215" r:id="rId4"/>
    <p:sldId id="1129" r:id="rId5"/>
    <p:sldId id="1120" r:id="rId6"/>
    <p:sldId id="1161" r:id="rId7"/>
    <p:sldId id="1143" r:id="rId8"/>
    <p:sldId id="1144" r:id="rId9"/>
    <p:sldId id="1145" r:id="rId10"/>
    <p:sldId id="1168" r:id="rId11"/>
    <p:sldId id="1167" r:id="rId12"/>
    <p:sldId id="1216" r:id="rId13"/>
    <p:sldId id="778" r:id="rId14"/>
    <p:sldId id="1217" r:id="rId15"/>
    <p:sldId id="1218" r:id="rId16"/>
    <p:sldId id="573" r:id="rId17"/>
    <p:sldId id="577" r:id="rId18"/>
    <p:sldId id="387" r:id="rId19"/>
    <p:sldId id="802" r:id="rId20"/>
    <p:sldId id="562" r:id="rId21"/>
    <p:sldId id="563" r:id="rId22"/>
    <p:sldId id="1219" r:id="rId23"/>
    <p:sldId id="801" r:id="rId24"/>
    <p:sldId id="1220" r:id="rId25"/>
    <p:sldId id="1221" r:id="rId26"/>
    <p:sldId id="813" r:id="rId27"/>
    <p:sldId id="908" r:id="rId28"/>
    <p:sldId id="1222" r:id="rId29"/>
    <p:sldId id="1223" r:id="rId30"/>
    <p:sldId id="814" r:id="rId31"/>
    <p:sldId id="815" r:id="rId32"/>
    <p:sldId id="816" r:id="rId33"/>
    <p:sldId id="803" r:id="rId34"/>
    <p:sldId id="1224" r:id="rId35"/>
    <p:sldId id="1225" r:id="rId36"/>
    <p:sldId id="1226" r:id="rId37"/>
    <p:sldId id="1227" r:id="rId38"/>
    <p:sldId id="1228" r:id="rId39"/>
    <p:sldId id="570" r:id="rId40"/>
    <p:sldId id="924" r:id="rId41"/>
    <p:sldId id="918" r:id="rId42"/>
    <p:sldId id="917" r:id="rId43"/>
    <p:sldId id="809" r:id="rId44"/>
    <p:sldId id="389" r:id="rId45"/>
    <p:sldId id="1229" r:id="rId46"/>
    <p:sldId id="750" r:id="rId47"/>
    <p:sldId id="660" r:id="rId48"/>
    <p:sldId id="661" r:id="rId49"/>
    <p:sldId id="808" r:id="rId50"/>
    <p:sldId id="754" r:id="rId51"/>
    <p:sldId id="810" r:id="rId52"/>
    <p:sldId id="652" r:id="rId53"/>
    <p:sldId id="811" r:id="rId54"/>
    <p:sldId id="923" r:id="rId55"/>
    <p:sldId id="922" r:id="rId56"/>
    <p:sldId id="653" r:id="rId57"/>
    <p:sldId id="654" r:id="rId58"/>
    <p:sldId id="1230" r:id="rId59"/>
    <p:sldId id="1231" r:id="rId60"/>
    <p:sldId id="1232" r:id="rId61"/>
    <p:sldId id="575" r:id="rId62"/>
    <p:sldId id="817" r:id="rId63"/>
    <p:sldId id="574" r:id="rId64"/>
    <p:sldId id="1233" r:id="rId65"/>
    <p:sldId id="1234" r:id="rId66"/>
    <p:sldId id="826" r:id="rId67"/>
    <p:sldId id="615" r:id="rId68"/>
    <p:sldId id="616" r:id="rId69"/>
    <p:sldId id="618" r:id="rId70"/>
    <p:sldId id="910" r:id="rId71"/>
    <p:sldId id="617" r:id="rId72"/>
    <p:sldId id="909" r:id="rId73"/>
    <p:sldId id="619" r:id="rId74"/>
    <p:sldId id="621" r:id="rId75"/>
    <p:sldId id="622" r:id="rId76"/>
    <p:sldId id="620" r:id="rId77"/>
    <p:sldId id="827" r:id="rId78"/>
    <p:sldId id="829" r:id="rId79"/>
    <p:sldId id="664" r:id="rId80"/>
    <p:sldId id="828" r:id="rId81"/>
    <p:sldId id="637" r:id="rId82"/>
    <p:sldId id="624" r:id="rId83"/>
    <p:sldId id="1235" r:id="rId84"/>
    <p:sldId id="592" r:id="rId85"/>
    <p:sldId id="842" r:id="rId86"/>
    <p:sldId id="948" r:id="rId87"/>
    <p:sldId id="625" r:id="rId88"/>
    <p:sldId id="628" r:id="rId89"/>
    <p:sldId id="1236" r:id="rId90"/>
    <p:sldId id="682" r:id="rId91"/>
    <p:sldId id="855" r:id="rId92"/>
    <p:sldId id="959" r:id="rId93"/>
    <p:sldId id="839" r:id="rId94"/>
    <p:sldId id="960" r:id="rId95"/>
    <p:sldId id="836" r:id="rId96"/>
    <p:sldId id="837" r:id="rId97"/>
    <p:sldId id="854" r:id="rId98"/>
    <p:sldId id="838" r:id="rId99"/>
    <p:sldId id="943" r:id="rId100"/>
    <p:sldId id="944" r:id="rId101"/>
    <p:sldId id="946" r:id="rId102"/>
    <p:sldId id="885" r:id="rId103"/>
    <p:sldId id="886" r:id="rId104"/>
    <p:sldId id="887" r:id="rId105"/>
    <p:sldId id="888" r:id="rId106"/>
    <p:sldId id="889" r:id="rId107"/>
    <p:sldId id="906" r:id="rId108"/>
    <p:sldId id="843" r:id="rId109"/>
    <p:sldId id="841" r:id="rId110"/>
    <p:sldId id="844" r:id="rId111"/>
    <p:sldId id="845" r:id="rId112"/>
    <p:sldId id="846" r:id="rId113"/>
    <p:sldId id="847" r:id="rId114"/>
    <p:sldId id="848" r:id="rId115"/>
    <p:sldId id="849" r:id="rId116"/>
    <p:sldId id="850" r:id="rId117"/>
    <p:sldId id="851" r:id="rId118"/>
    <p:sldId id="852" r:id="rId119"/>
    <p:sldId id="853" r:id="rId120"/>
    <p:sldId id="912" r:id="rId121"/>
    <p:sldId id="1122" r:id="rId122"/>
    <p:sldId id="1123" r:id="rId123"/>
    <p:sldId id="1124" r:id="rId124"/>
    <p:sldId id="1125" r:id="rId125"/>
    <p:sldId id="1126" r:id="rId126"/>
    <p:sldId id="1127" r:id="rId127"/>
    <p:sldId id="1241" r:id="rId128"/>
    <p:sldId id="1238" r:id="rId129"/>
    <p:sldId id="1130" r:id="rId130"/>
    <p:sldId id="1131" r:id="rId131"/>
    <p:sldId id="1132" r:id="rId132"/>
    <p:sldId id="1133" r:id="rId133"/>
    <p:sldId id="1134" r:id="rId134"/>
    <p:sldId id="1137" r:id="rId135"/>
    <p:sldId id="1138" r:id="rId136"/>
    <p:sldId id="1141" r:id="rId137"/>
    <p:sldId id="1239" r:id="rId13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32A2AC-EC3C-4B99-B618-142F56176E3E}" v="3" dt="2021-05-18T05:34:53.1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Stile chiaro 3 - Color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08"/>
    <p:restoredTop sz="94636"/>
  </p:normalViewPr>
  <p:slideViewPr>
    <p:cSldViewPr snapToGrid="0">
      <p:cViewPr varScale="1">
        <p:scale>
          <a:sx n="72" d="100"/>
          <a:sy n="72" d="100"/>
        </p:scale>
        <p:origin x="4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microsoft.com/office/2016/11/relationships/changesInfo" Target="changesInfos/changesInfo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presProps" Target="presProps.xml"/><Relationship Id="rId145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erto adrower" userId="75d614c6e01a2831" providerId="LiveId" clId="{F432A2AC-EC3C-4B99-B618-142F56176E3E}"/>
    <pc:docChg chg="addSld modSld">
      <pc:chgData name="roberto adrower" userId="75d614c6e01a2831" providerId="LiveId" clId="{F432A2AC-EC3C-4B99-B618-142F56176E3E}" dt="2021-05-18T05:34:17.658" v="243" actId="113"/>
      <pc:docMkLst>
        <pc:docMk/>
      </pc:docMkLst>
      <pc:sldChg chg="add">
        <pc:chgData name="roberto adrower" userId="75d614c6e01a2831" providerId="LiveId" clId="{F432A2AC-EC3C-4B99-B618-142F56176E3E}" dt="2021-05-18T05:32:18.686" v="0"/>
        <pc:sldMkLst>
          <pc:docMk/>
          <pc:sldMk cId="2497198384" sldId="1207"/>
        </pc:sldMkLst>
      </pc:sldChg>
      <pc:sldChg chg="addSp modSp mod">
        <pc:chgData name="roberto adrower" userId="75d614c6e01a2831" providerId="LiveId" clId="{F432A2AC-EC3C-4B99-B618-142F56176E3E}" dt="2021-05-18T05:34:17.658" v="243" actId="113"/>
        <pc:sldMkLst>
          <pc:docMk/>
          <pc:sldMk cId="4135705475" sldId="1242"/>
        </pc:sldMkLst>
        <pc:spChg chg="mod">
          <ac:chgData name="roberto adrower" userId="75d614c6e01a2831" providerId="LiveId" clId="{F432A2AC-EC3C-4B99-B618-142F56176E3E}" dt="2021-05-18T05:33:07.754" v="122" actId="20577"/>
          <ac:spMkLst>
            <pc:docMk/>
            <pc:sldMk cId="4135705475" sldId="1242"/>
            <ac:spMk id="4" creationId="{974BE87B-073C-47A1-B8DA-8261AE0664E0}"/>
          </ac:spMkLst>
        </pc:spChg>
        <pc:spChg chg="add mod">
          <ac:chgData name="roberto adrower" userId="75d614c6e01a2831" providerId="LiveId" clId="{F432A2AC-EC3C-4B99-B618-142F56176E3E}" dt="2021-05-18T05:34:17.658" v="243" actId="113"/>
          <ac:spMkLst>
            <pc:docMk/>
            <pc:sldMk cId="4135705475" sldId="1242"/>
            <ac:spMk id="6" creationId="{15ED5456-57C3-45D1-B422-7E2EA72B7817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Cartel1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Cartel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Grafico%20in%20Microsoft%20Word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Grafico%202%20in%20Microsoft%20Word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Grafico%20in%20Microsoft%20Word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orenzo\Dropbox\TESI\Documenti%20da%20Adrower\Grafico%20Diabetic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Foglio1!$E$8</c:f>
              <c:strCache>
                <c:ptCount val="1"/>
                <c:pt idx="0">
                  <c:v>prima del 2000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Foglio1!$F$6:$J$7</c:f>
              <c:strCache>
                <c:ptCount val="4"/>
                <c:pt idx="0">
                  <c:v>farmaci In farmacia </c:v>
                </c:pt>
                <c:pt idx="3">
                  <c:v>Fuori della farmacia </c:v>
                </c:pt>
              </c:strCache>
            </c:strRef>
          </c:cat>
          <c:val>
            <c:numRef>
              <c:f>Foglio1!$F$8:$J$8</c:f>
              <c:numCache>
                <c:formatCode>General</c:formatCode>
                <c:ptCount val="5"/>
                <c:pt idx="0" formatCode="0%">
                  <c:v>0.8</c:v>
                </c:pt>
                <c:pt idx="3" formatCode="0%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7E-403C-B3C1-CCAC77F00224}"/>
            </c:ext>
          </c:extLst>
        </c:ser>
        <c:ser>
          <c:idx val="1"/>
          <c:order val="1"/>
          <c:tx>
            <c:strRef>
              <c:f>Foglio1!$E$9</c:f>
              <c:strCache>
                <c:ptCount val="1"/>
                <c:pt idx="0">
                  <c:v>dopo il 2000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B67E-403C-B3C1-CCAC77F00224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80%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B67E-403C-B3C1-CCAC77F0022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Foglio1!$F$6:$J$7</c:f>
              <c:strCache>
                <c:ptCount val="4"/>
                <c:pt idx="0">
                  <c:v>farmaci In farmacia </c:v>
                </c:pt>
                <c:pt idx="3">
                  <c:v>Fuori della farmacia </c:v>
                </c:pt>
              </c:strCache>
            </c:strRef>
          </c:cat>
          <c:val>
            <c:numRef>
              <c:f>Foglio1!$F$9:$J$9</c:f>
              <c:numCache>
                <c:formatCode>General</c:formatCode>
                <c:ptCount val="5"/>
                <c:pt idx="0" formatCode="0%">
                  <c:v>0.60000000000000064</c:v>
                </c:pt>
                <c:pt idx="3" formatCode="0%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67E-403C-B3C1-CCAC77F00224}"/>
            </c:ext>
          </c:extLst>
        </c:ser>
        <c:ser>
          <c:idx val="2"/>
          <c:order val="2"/>
          <c:tx>
            <c:strRef>
              <c:f>Foglio1!$E$10</c:f>
              <c:strCache>
                <c:ptCount val="1"/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Foglio1!$F$6:$J$7</c:f>
              <c:strCache>
                <c:ptCount val="4"/>
                <c:pt idx="0">
                  <c:v>farmaci In farmacia </c:v>
                </c:pt>
                <c:pt idx="3">
                  <c:v>Fuori della farmacia </c:v>
                </c:pt>
              </c:strCache>
            </c:strRef>
          </c:cat>
          <c:val>
            <c:numRef>
              <c:f>Foglio1!$F$10:$J$10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4-B67E-403C-B3C1-CCAC77F0022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gapDepth val="95"/>
        <c:shape val="box"/>
        <c:axId val="139575296"/>
        <c:axId val="139576832"/>
        <c:axId val="0"/>
      </c:bar3DChart>
      <c:catAx>
        <c:axId val="1395752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39576832"/>
        <c:crosses val="autoZero"/>
        <c:auto val="1"/>
        <c:lblAlgn val="ctr"/>
        <c:lblOffset val="100"/>
        <c:noMultiLvlLbl val="0"/>
      </c:catAx>
      <c:valAx>
        <c:axId val="139576832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39575296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Foglio1!$E$3</c:f>
              <c:strCache>
                <c:ptCount val="1"/>
                <c:pt idx="0">
                  <c:v>prima del 2000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Foglio1!$F$2:$G$2</c:f>
              <c:strCache>
                <c:ptCount val="2"/>
                <c:pt idx="0">
                  <c:v>retail </c:v>
                </c:pt>
                <c:pt idx="1">
                  <c:v>Hospital</c:v>
                </c:pt>
              </c:strCache>
            </c:strRef>
          </c:cat>
          <c:val>
            <c:numRef>
              <c:f>Foglio1!$F$3:$G$3</c:f>
              <c:numCache>
                <c:formatCode>0%</c:formatCode>
                <c:ptCount val="2"/>
                <c:pt idx="0">
                  <c:v>0.8</c:v>
                </c:pt>
                <c:pt idx="1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86-4CDC-AF12-43938710C89D}"/>
            </c:ext>
          </c:extLst>
        </c:ser>
        <c:ser>
          <c:idx val="1"/>
          <c:order val="1"/>
          <c:tx>
            <c:strRef>
              <c:f>Foglio1!$E$4</c:f>
              <c:strCache>
                <c:ptCount val="1"/>
                <c:pt idx="0">
                  <c:v>dopo il 2000</c:v>
                </c:pt>
              </c:strCache>
            </c:strRef>
          </c:tx>
          <c:invertIfNegative val="0"/>
          <c:dLbls>
            <c:delete val="1"/>
          </c:dLbls>
          <c:cat>
            <c:strRef>
              <c:f>Foglio1!$F$2:$G$2</c:f>
              <c:strCache>
                <c:ptCount val="2"/>
                <c:pt idx="0">
                  <c:v>retail </c:v>
                </c:pt>
                <c:pt idx="1">
                  <c:v>Hospital</c:v>
                </c:pt>
              </c:strCache>
            </c:strRef>
          </c:cat>
          <c:val>
            <c:numRef>
              <c:f>Foglio1!$F$4:$G$4</c:f>
              <c:numCache>
                <c:formatCode>0%</c:formatCode>
                <c:ptCount val="2"/>
                <c:pt idx="0">
                  <c:v>0.2</c:v>
                </c:pt>
                <c:pt idx="1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86-4CDC-AF12-43938710C89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gapDepth val="95"/>
        <c:shape val="box"/>
        <c:axId val="140385664"/>
        <c:axId val="140391552"/>
        <c:axId val="0"/>
      </c:bar3DChart>
      <c:catAx>
        <c:axId val="1403856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40391552"/>
        <c:crosses val="autoZero"/>
        <c:auto val="1"/>
        <c:lblAlgn val="ctr"/>
        <c:lblOffset val="100"/>
        <c:noMultiLvlLbl val="0"/>
      </c:catAx>
      <c:valAx>
        <c:axId val="140391552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40385664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200">
                <a:solidFill>
                  <a:schemeClr val="tx1"/>
                </a:solidFill>
                <a:latin typeface="Palatino Linotype" panose="02040502050505030304" pitchFamily="18" charset="0"/>
              </a:rPr>
              <a:t>Grafico</a:t>
            </a:r>
            <a:r>
              <a:rPr lang="it-IT" sz="1200" baseline="0">
                <a:solidFill>
                  <a:schemeClr val="tx1"/>
                </a:solidFill>
                <a:latin typeface="Palatino Linotype" panose="02040502050505030304" pitchFamily="18" charset="0"/>
              </a:rPr>
              <a:t> 1. La sua </a:t>
            </a:r>
            <a:r>
              <a:rPr lang="it-IT" sz="1200" baseline="0" noProof="0">
                <a:solidFill>
                  <a:schemeClr val="tx1"/>
                </a:solidFill>
                <a:latin typeface="Palatino Linotype" panose="02040502050505030304" pitchFamily="18" charset="0"/>
              </a:rPr>
              <a:t>opinione</a:t>
            </a:r>
            <a:r>
              <a:rPr lang="it-IT" sz="1200" baseline="0">
                <a:solidFill>
                  <a:schemeClr val="tx1"/>
                </a:solidFill>
                <a:latin typeface="Palatino Linotype" panose="02040502050505030304" pitchFamily="18" charset="0"/>
              </a:rPr>
              <a:t> sui p</a:t>
            </a:r>
            <a:r>
              <a:rPr lang="it-IT" sz="1200">
                <a:solidFill>
                  <a:schemeClr val="tx1"/>
                </a:solidFill>
                <a:latin typeface="Palatino Linotype" panose="02040502050505030304" pitchFamily="18" charset="0"/>
              </a:rPr>
              <a:t>rodotti farmaceutici in commercio da più di 15 anni</a:t>
            </a:r>
          </a:p>
        </c:rich>
      </c:tx>
      <c:layout>
        <c:manualLayout>
          <c:xMode val="edge"/>
          <c:yMode val="edge"/>
          <c:x val="0.13849941843312469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5138905713708881E-2"/>
          <c:y val="0.10070761154855642"/>
          <c:w val="0.93486109428629161"/>
          <c:h val="0.5969015509424965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prodotti farmaceutici in commercio da più di 15 anni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D5A-4150-8243-AC301A24C8AA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D5A-4150-8243-AC301A24C8A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Foglio1!$A$2:$A$5</c:f>
              <c:strCache>
                <c:ptCount val="4"/>
                <c:pt idx="0">
                  <c:v>da togliere dal mercato</c:v>
                </c:pt>
                <c:pt idx="1">
                  <c:v>sono validissimi per il paziente </c:v>
                </c:pt>
                <c:pt idx="2">
                  <c:v>sono superati</c:v>
                </c:pt>
                <c:pt idx="3">
                  <c:v>costano poco ed agiscono altrettanto bene come quelli innovativi</c:v>
                </c:pt>
              </c:strCache>
            </c:strRef>
          </c:cat>
          <c:val>
            <c:numRef>
              <c:f>Foglio1!$B$2:$B$5</c:f>
              <c:numCache>
                <c:formatCode>0%</c:formatCode>
                <c:ptCount val="4"/>
                <c:pt idx="0">
                  <c:v>0</c:v>
                </c:pt>
                <c:pt idx="1">
                  <c:v>0.5</c:v>
                </c:pt>
                <c:pt idx="2" formatCode="General">
                  <c:v>0</c:v>
                </c:pt>
                <c:pt idx="3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D5A-4150-8243-AC301A24C8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3497856"/>
        <c:axId val="143741312"/>
        <c:axId val="0"/>
      </c:bar3DChart>
      <c:catAx>
        <c:axId val="143497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3741312"/>
        <c:crosses val="autoZero"/>
        <c:auto val="1"/>
        <c:lblAlgn val="ctr"/>
        <c:lblOffset val="100"/>
        <c:noMultiLvlLbl val="0"/>
      </c:catAx>
      <c:valAx>
        <c:axId val="143741312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3497856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it-IT" sz="1200" noProof="0">
                <a:solidFill>
                  <a:schemeClr val="tx1"/>
                </a:solidFill>
                <a:latin typeface="Palatino Linotype" panose="02040502050505030304" pitchFamily="18" charset="0"/>
              </a:rPr>
              <a:t>Grafico 2. Se dovesse prescrivere un prodotto innovativo vs prodotto maturo quale sarebbe la sua scelta?</a:t>
            </a:r>
          </a:p>
        </c:rich>
      </c:tx>
      <c:layout>
        <c:manualLayout>
          <c:xMode val="edge"/>
          <c:yMode val="edge"/>
          <c:x val="0.2096141682479444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025089047244569E-2"/>
          <c:y val="0.11888650757338599"/>
          <c:w val="0.93572631694282993"/>
          <c:h val="0.6081784047827354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'[Grafico in Microsoft Word]Foglio1'!$B$1</c:f>
              <c:strCache>
                <c:ptCount val="1"/>
                <c:pt idx="0">
                  <c:v>prodotto innovativo vs prodotto maturo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'[Grafico in Microsoft Word]Foglio1'!$A$2:$A$4</c:f>
              <c:strCache>
                <c:ptCount val="3"/>
                <c:pt idx="0">
                  <c:v>cerco sempre novità e non posso lasciare i pazienti con le stesse terapie</c:v>
                </c:pt>
                <c:pt idx="1">
                  <c:v>poca fiducia nel nuovo prodotto: utilizzo solo nei casi che non rispondono alla terapia consolidata</c:v>
                </c:pt>
                <c:pt idx="2">
                  <c:v>altro</c:v>
                </c:pt>
              </c:strCache>
            </c:strRef>
          </c:cat>
          <c:val>
            <c:numRef>
              <c:f>'[Grafico in Microsoft Word]Foglio1'!$B$2:$B$4</c:f>
              <c:numCache>
                <c:formatCode>0%</c:formatCode>
                <c:ptCount val="3"/>
                <c:pt idx="0">
                  <c:v>0.2</c:v>
                </c:pt>
                <c:pt idx="1">
                  <c:v>0.60000000000000064</c:v>
                </c:pt>
                <c:pt idx="2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09-4EBD-909C-7BF7A7B20F8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3704448"/>
        <c:axId val="143705984"/>
        <c:axId val="0"/>
      </c:bar3DChart>
      <c:catAx>
        <c:axId val="143704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3705984"/>
        <c:crosses val="autoZero"/>
        <c:auto val="1"/>
        <c:lblAlgn val="ctr"/>
        <c:lblOffset val="100"/>
        <c:noMultiLvlLbl val="0"/>
      </c:catAx>
      <c:valAx>
        <c:axId val="143705984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3704448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it-IT" sz="1200">
                <a:solidFill>
                  <a:schemeClr val="tx1"/>
                </a:solidFill>
                <a:latin typeface="Palatino Linotype" panose="02040502050505030304" pitchFamily="18" charset="0"/>
              </a:rPr>
              <a:t>Grafico 3. Cosa incide nella prescrizione di un prodotto maturo?</a:t>
            </a:r>
          </a:p>
        </c:rich>
      </c:tx>
      <c:layout>
        <c:manualLayout>
          <c:xMode val="edge"/>
          <c:yMode val="edge"/>
          <c:x val="0.13239553148342312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'[Grafico 2 in Microsoft Word]Foglio1'!$B$1</c:f>
              <c:strCache>
                <c:ptCount val="1"/>
                <c:pt idx="0">
                  <c:v>cosa incide nella prescrizione di un prodotto maturo?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BC4-4C7D-87D9-D256E6C646AD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BC4-4C7D-87D9-D256E6C646A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100%</a:t>
                    </a:r>
                  </a:p>
                </c:rich>
              </c:tx>
              <c:numFmt formatCode="0%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2BC4-4C7D-87D9-D256E6C646AD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'[Grafico 2 in Microsoft Word]Foglio1'!$A$2:$A$4</c:f>
              <c:strCache>
                <c:ptCount val="3"/>
                <c:pt idx="0">
                  <c:v>la memorizzazione del brand</c:v>
                </c:pt>
                <c:pt idx="1">
                  <c:v>il ricordo della confezione</c:v>
                </c:pt>
                <c:pt idx="2">
                  <c:v>l'esperienza che mi sono fatto</c:v>
                </c:pt>
              </c:strCache>
            </c:strRef>
          </c:cat>
          <c:val>
            <c:numRef>
              <c:f>'[Grafico 2 in Microsoft Word]Foglio1'!$B$2:$B$4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A5-4753-BE14-61870DD96B3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5341824"/>
        <c:axId val="145347712"/>
        <c:axId val="0"/>
      </c:bar3DChart>
      <c:catAx>
        <c:axId val="145341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5347712"/>
        <c:crosses val="autoZero"/>
        <c:auto val="1"/>
        <c:lblAlgn val="ctr"/>
        <c:lblOffset val="100"/>
        <c:noMultiLvlLbl val="0"/>
      </c:catAx>
      <c:valAx>
        <c:axId val="145347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5341824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it-IT" sz="1200">
                <a:solidFill>
                  <a:schemeClr val="tx1"/>
                </a:solidFill>
                <a:latin typeface="Palatino Linotype" panose="02040502050505030304" pitchFamily="18" charset="0"/>
              </a:rPr>
              <a:t>Grafico 4. Quali sono le problematiche di gestione dei prodotti</a:t>
            </a:r>
            <a:r>
              <a:rPr lang="it-IT" sz="1200" baseline="0">
                <a:solidFill>
                  <a:schemeClr val="tx1"/>
                </a:solidFill>
                <a:latin typeface="Palatino Linotype" panose="02040502050505030304" pitchFamily="18" charset="0"/>
              </a:rPr>
              <a:t> </a:t>
            </a:r>
            <a:r>
              <a:rPr lang="it-IT" sz="1200">
                <a:solidFill>
                  <a:schemeClr val="tx1"/>
                </a:solidFill>
                <a:latin typeface="Palatino Linotype" panose="02040502050505030304" pitchFamily="18" charset="0"/>
              </a:rPr>
              <a:t>maturi?</a:t>
            </a:r>
          </a:p>
        </c:rich>
      </c:tx>
      <c:layout>
        <c:manualLayout>
          <c:xMode val="edge"/>
          <c:yMode val="edge"/>
          <c:x val="0.15299300087489612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1654599209581561E-2"/>
          <c:y val="0.1308026535253394"/>
          <c:w val="0.95997465145755223"/>
          <c:h val="0.5464832761289454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'[Grafico in Microsoft Word]Foglio1'!$B$1</c:f>
              <c:strCache>
                <c:ptCount val="1"/>
                <c:pt idx="0">
                  <c:v>quali sono le problematiche di gestione dei prodotti maturi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C1E-4A15-A471-9F9BC1750CF0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C1E-4A15-A471-9F9BC1750CF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'[Grafico in Microsoft Word]Foglio1'!$A$2:$A$5</c:f>
              <c:strCache>
                <c:ptCount val="4"/>
                <c:pt idx="0">
                  <c:v>costi di gestione elevati e ricavi bassi</c:v>
                </c:pt>
                <c:pt idx="1">
                  <c:v>la concorrenza dei prodotti generici</c:v>
                </c:pt>
                <c:pt idx="2">
                  <c:v>i pazienti che non rispondono più alle terapie</c:v>
                </c:pt>
                <c:pt idx="3">
                  <c:v>il medico che sposta le prescrizioni da un prodotto più vecchio ad uno più nuovo</c:v>
                </c:pt>
              </c:strCache>
            </c:strRef>
          </c:cat>
          <c:val>
            <c:numRef>
              <c:f>'[Grafico in Microsoft Word]Foglio1'!$B$2:$B$5</c:f>
              <c:numCache>
                <c:formatCode>General</c:formatCode>
                <c:ptCount val="4"/>
                <c:pt idx="0">
                  <c:v>0</c:v>
                </c:pt>
                <c:pt idx="1">
                  <c:v>3</c:v>
                </c:pt>
                <c:pt idx="2">
                  <c:v>0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C1E-4A15-A471-9F9BC1750CF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3427072"/>
        <c:axId val="143428608"/>
        <c:axId val="0"/>
      </c:bar3DChart>
      <c:catAx>
        <c:axId val="143427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3428608"/>
        <c:crosses val="autoZero"/>
        <c:auto val="1"/>
        <c:lblAlgn val="ctr"/>
        <c:lblOffset val="100"/>
        <c:noMultiLvlLbl val="0"/>
      </c:catAx>
      <c:valAx>
        <c:axId val="143428608"/>
        <c:scaling>
          <c:orientation val="minMax"/>
          <c:max val="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3427072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it-IT" sz="1200" noProof="0">
                <a:solidFill>
                  <a:schemeClr val="tx1"/>
                </a:solidFill>
                <a:latin typeface="Palatino Linotype" panose="02040502050505030304" pitchFamily="18" charset="0"/>
              </a:rPr>
              <a:t>Grafico 5. Come potrebbe svolgere una parte attiva sui prodotti maturi?</a:t>
            </a:r>
          </a:p>
        </c:rich>
      </c:tx>
      <c:layout>
        <c:manualLayout>
          <c:xMode val="edge"/>
          <c:yMode val="edge"/>
          <c:x val="0.1324241393096620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 w="6350" cap="flat" cmpd="sng" algn="ctr">
          <a:noFill/>
          <a:prstDash val="solid"/>
          <a:round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6308766179331535E-2"/>
          <c:y val="0.10565040650406488"/>
          <c:w val="0.963691233820689"/>
          <c:h val="0.5077904743614366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Come potrebbe svolgere una parte attiva sui prodotti maturi?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114-4A10-8AB3-D7E3BA0C8CE5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114-4A10-8AB3-D7E3BA0C8C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Foglio1!$A$2:$A$5</c:f>
              <c:strCache>
                <c:ptCount val="4"/>
                <c:pt idx="0">
                  <c:v>essere più informato da parte delle aziende farmaceutiche per informare meglio il paziente</c:v>
                </c:pt>
                <c:pt idx="1">
                  <c:v>aprire una discussione con il paziente sui Social media</c:v>
                </c:pt>
                <c:pt idx="2">
                  <c:v>svolgere un ruolo attivo attraverso la segnalazione al medico di eventuali effetti collaterali, abbandoni di terapia, etc</c:v>
                </c:pt>
                <c:pt idx="3">
                  <c:v>altro</c:v>
                </c:pt>
              </c:strCache>
            </c:strRef>
          </c:cat>
          <c:val>
            <c:numRef>
              <c:f>Foglio1!$B$2:$B$5</c:f>
              <c:numCache>
                <c:formatCode>General</c:formatCode>
                <c:ptCount val="4"/>
                <c:pt idx="0">
                  <c:v>4</c:v>
                </c:pt>
                <c:pt idx="1">
                  <c:v>0</c:v>
                </c:pt>
                <c:pt idx="2">
                  <c:v>3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14-4A10-8AB3-D7E3BA0C8CE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72955136"/>
        <c:axId val="172956672"/>
        <c:axId val="0"/>
      </c:bar3DChart>
      <c:catAx>
        <c:axId val="172955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2956672"/>
        <c:crosses val="autoZero"/>
        <c:auto val="1"/>
        <c:lblAlgn val="ctr"/>
        <c:lblOffset val="100"/>
        <c:noMultiLvlLbl val="0"/>
      </c:catAx>
      <c:valAx>
        <c:axId val="172956672"/>
        <c:scaling>
          <c:orientation val="minMax"/>
          <c:max val="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2955136"/>
        <c:crosses val="autoZero"/>
        <c:crossBetween val="between"/>
        <c:min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400" b="1"/>
              <a:t>Totale dei costi sanitari per i diabetici</a:t>
            </a:r>
          </a:p>
        </c:rich>
      </c:tx>
      <c:layout>
        <c:manualLayout>
          <c:xMode val="edge"/>
          <c:yMode val="edge"/>
          <c:x val="0.18920283902108925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Foglio1!$A$8</c:f>
              <c:strCache>
                <c:ptCount val="1"/>
                <c:pt idx="0">
                  <c:v>Spese mediche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Foglio1!$B$7:$F$7</c:f>
              <c:strCache>
                <c:ptCount val="5"/>
                <c:pt idx="0">
                  <c:v>1 - 19%</c:v>
                </c:pt>
                <c:pt idx="1">
                  <c:v>20 - 39%</c:v>
                </c:pt>
                <c:pt idx="2">
                  <c:v>40 - 59%</c:v>
                </c:pt>
                <c:pt idx="3">
                  <c:v>60 - 79%</c:v>
                </c:pt>
                <c:pt idx="4">
                  <c:v>80 - 100%</c:v>
                </c:pt>
              </c:strCache>
            </c:strRef>
          </c:cat>
          <c:val>
            <c:numRef>
              <c:f>Foglio1!$B$8:$F$8</c:f>
              <c:numCache>
                <c:formatCode>#,##0</c:formatCode>
                <c:ptCount val="5"/>
                <c:pt idx="0">
                  <c:v>15186</c:v>
                </c:pt>
                <c:pt idx="1">
                  <c:v>11200</c:v>
                </c:pt>
                <c:pt idx="2">
                  <c:v>11008</c:v>
                </c:pt>
                <c:pt idx="3">
                  <c:v>9363</c:v>
                </c:pt>
                <c:pt idx="4">
                  <c:v>6377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DD-467D-AF59-FE9E62E099B8}"/>
            </c:ext>
          </c:extLst>
        </c:ser>
        <c:ser>
          <c:idx val="1"/>
          <c:order val="1"/>
          <c:tx>
            <c:strRef>
              <c:f>Foglio1!$A$9</c:f>
              <c:strCache>
                <c:ptCount val="1"/>
                <c:pt idx="0">
                  <c:v>Costo dei farmaci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Foglio1!$B$7:$F$7</c:f>
              <c:strCache>
                <c:ptCount val="5"/>
                <c:pt idx="0">
                  <c:v>1 - 19%</c:v>
                </c:pt>
                <c:pt idx="1">
                  <c:v>20 - 39%</c:v>
                </c:pt>
                <c:pt idx="2">
                  <c:v>40 - 59%</c:v>
                </c:pt>
                <c:pt idx="3">
                  <c:v>60 - 79%</c:v>
                </c:pt>
                <c:pt idx="4">
                  <c:v>80 - 100%</c:v>
                </c:pt>
              </c:strCache>
            </c:strRef>
          </c:cat>
          <c:val>
            <c:numRef>
              <c:f>Foglio1!$B$9:$F$9</c:f>
              <c:numCache>
                <c:formatCode>#,##0</c:formatCode>
                <c:ptCount val="5"/>
                <c:pt idx="0">
                  <c:v>1312</c:v>
                </c:pt>
                <c:pt idx="1">
                  <c:v>1877</c:v>
                </c:pt>
                <c:pt idx="2">
                  <c:v>1970</c:v>
                </c:pt>
                <c:pt idx="3">
                  <c:v>2121</c:v>
                </c:pt>
                <c:pt idx="4">
                  <c:v>2510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EDD-467D-AF59-FE9E62E099B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140442240"/>
        <c:axId val="140325632"/>
      </c:barChart>
      <c:catAx>
        <c:axId val="1404422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000" cap="none"/>
                  <a:t>Livello</a:t>
                </a:r>
                <a:r>
                  <a:rPr lang="it-IT" sz="1000" cap="none" baseline="0"/>
                  <a:t> di aderenza in %</a:t>
                </a:r>
                <a:endParaRPr lang="it-IT" sz="1000" cap="none"/>
              </a:p>
            </c:rich>
          </c:tx>
          <c:layout>
            <c:manualLayout>
              <c:xMode val="edge"/>
              <c:yMode val="edge"/>
              <c:x val="0.43603841924703202"/>
              <c:y val="0.9379643626273502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0325632"/>
        <c:crosses val="autoZero"/>
        <c:auto val="1"/>
        <c:lblAlgn val="ctr"/>
        <c:lblOffset val="100"/>
        <c:noMultiLvlLbl val="0"/>
      </c:catAx>
      <c:valAx>
        <c:axId val="140325632"/>
        <c:scaling>
          <c:orientation val="minMax"/>
        </c:scaling>
        <c:delete val="0"/>
        <c:axPos val="l"/>
        <c:minorGridlines>
          <c:spPr>
            <a:ln>
              <a:solidFill>
                <a:schemeClr val="tx1">
                  <a:lumMod val="5000"/>
                  <a:lumOff val="95000"/>
                </a:schemeClr>
              </a:solidFill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000" cap="none"/>
                  <a:t>La spesa media per paziente all’anno</a:t>
                </a:r>
              </a:p>
            </c:rich>
          </c:tx>
          <c:layout>
            <c:manualLayout>
              <c:xMode val="edge"/>
              <c:yMode val="edge"/>
              <c:x val="1.8945761997326963E-2"/>
              <c:y val="0.22303048709014126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0442240"/>
        <c:crosses val="autoZero"/>
        <c:crossBetween val="between"/>
        <c:majorUnit val="3000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3">
  <a:schemeClr val="accent1"/>
  <a:schemeClr val="accent1"/>
  <a:schemeClr val="accent1"/>
  <a:schemeClr val="accent1"/>
  <a:schemeClr val="accent1"/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AA34F5-D5DE-41A9-8B8C-469EC8EF075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719EE55-F9EF-45F9-A031-F906EE360F76}">
      <dgm:prSet phldrT="[Testo]" custT="1"/>
      <dgm:spPr/>
      <dgm:t>
        <a:bodyPr/>
        <a:lstStyle/>
        <a:p>
          <a:r>
            <a:rPr lang="it-IT" sz="2000">
              <a:latin typeface="Century Gothic" pitchFamily="34" charset="0"/>
            </a:rPr>
            <a:t>Definizione obiettivo</a:t>
          </a:r>
        </a:p>
      </dgm:t>
    </dgm:pt>
    <dgm:pt modelId="{18AB1E18-937F-4E51-8B23-B72DBEAF3C51}" type="parTrans" cxnId="{6BCAD0F1-9609-41DF-BB5D-1B74576C40EA}">
      <dgm:prSet/>
      <dgm:spPr/>
      <dgm:t>
        <a:bodyPr/>
        <a:lstStyle/>
        <a:p>
          <a:endParaRPr lang="it-IT"/>
        </a:p>
      </dgm:t>
    </dgm:pt>
    <dgm:pt modelId="{9259F3A8-1FAD-471D-BE52-B173FBD80156}" type="sibTrans" cxnId="{6BCAD0F1-9609-41DF-BB5D-1B74576C40EA}">
      <dgm:prSet/>
      <dgm:spPr/>
      <dgm:t>
        <a:bodyPr/>
        <a:lstStyle/>
        <a:p>
          <a:endParaRPr lang="it-IT"/>
        </a:p>
      </dgm:t>
    </dgm:pt>
    <dgm:pt modelId="{29510466-D96A-47E8-87FA-90D3C4D52000}">
      <dgm:prSet phldrT="[Testo]" custT="1"/>
      <dgm:spPr>
        <a:ln>
          <a:solidFill>
            <a:schemeClr val="tx1"/>
          </a:solidFill>
        </a:ln>
      </dgm:spPr>
      <dgm:t>
        <a:bodyPr/>
        <a:lstStyle/>
        <a:p>
          <a:r>
            <a:rPr lang="it-IT" sz="2000">
              <a:latin typeface="Century Gothic" pitchFamily="34" charset="0"/>
            </a:rPr>
            <a:t>Analisi portfolio prodotti</a:t>
          </a:r>
        </a:p>
      </dgm:t>
    </dgm:pt>
    <dgm:pt modelId="{38821A5C-35EC-4CDD-BA70-22ADEAC43E6C}" type="parTrans" cxnId="{F8D8FBDF-B569-4F85-8441-B7825792AB15}">
      <dgm:prSet/>
      <dgm:spPr/>
      <dgm:t>
        <a:bodyPr/>
        <a:lstStyle/>
        <a:p>
          <a:endParaRPr lang="it-IT"/>
        </a:p>
      </dgm:t>
    </dgm:pt>
    <dgm:pt modelId="{57E56F8C-837A-472E-BACE-BEFECDEF66EE}" type="sibTrans" cxnId="{F8D8FBDF-B569-4F85-8441-B7825792AB15}">
      <dgm:prSet/>
      <dgm:spPr/>
      <dgm:t>
        <a:bodyPr/>
        <a:lstStyle/>
        <a:p>
          <a:endParaRPr lang="it-IT"/>
        </a:p>
      </dgm:t>
    </dgm:pt>
    <dgm:pt modelId="{9E137552-1CB3-46D5-ACFA-449A1BD3824D}">
      <dgm:prSet phldrT="[Testo]" custT="1"/>
      <dgm:spPr/>
      <dgm:t>
        <a:bodyPr/>
        <a:lstStyle/>
        <a:p>
          <a:r>
            <a:rPr lang="it-IT" sz="2000">
              <a:latin typeface="Century Gothic" pitchFamily="34" charset="0"/>
            </a:rPr>
            <a:t>Posizionamento</a:t>
          </a:r>
        </a:p>
      </dgm:t>
    </dgm:pt>
    <dgm:pt modelId="{A7E6656A-F11F-41E4-99A0-D5CE24A28D32}" type="parTrans" cxnId="{3C3FB566-2D24-4CDC-8EAF-FDE31F0D2948}">
      <dgm:prSet/>
      <dgm:spPr/>
      <dgm:t>
        <a:bodyPr/>
        <a:lstStyle/>
        <a:p>
          <a:endParaRPr lang="it-IT"/>
        </a:p>
      </dgm:t>
    </dgm:pt>
    <dgm:pt modelId="{2DE7B5D8-E89E-4AAF-A3B3-317F8CFCE1F7}" type="sibTrans" cxnId="{3C3FB566-2D24-4CDC-8EAF-FDE31F0D2948}">
      <dgm:prSet/>
      <dgm:spPr/>
      <dgm:t>
        <a:bodyPr/>
        <a:lstStyle/>
        <a:p>
          <a:endParaRPr lang="it-IT"/>
        </a:p>
      </dgm:t>
    </dgm:pt>
    <dgm:pt modelId="{70D07045-C659-4E55-9706-4CE6AEE8CA03}" type="pres">
      <dgm:prSet presAssocID="{61AA34F5-D5DE-41A9-8B8C-469EC8EF0752}" presName="Name0" presStyleCnt="0">
        <dgm:presLayoutVars>
          <dgm:dir/>
          <dgm:animLvl val="lvl"/>
          <dgm:resizeHandles val="exact"/>
        </dgm:presLayoutVars>
      </dgm:prSet>
      <dgm:spPr/>
    </dgm:pt>
    <dgm:pt modelId="{E96243DD-AD3C-4FF2-AA1A-2FD6125CE88F}" type="pres">
      <dgm:prSet presAssocID="{9719EE55-F9EF-45F9-A031-F906EE360F76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B927ED23-4BBE-467A-8B54-72DC7A2635A6}" type="pres">
      <dgm:prSet presAssocID="{9259F3A8-1FAD-471D-BE52-B173FBD80156}" presName="parTxOnlySpace" presStyleCnt="0"/>
      <dgm:spPr/>
    </dgm:pt>
    <dgm:pt modelId="{67DCBC8D-070C-4342-B0CD-E2FD95F25C9B}" type="pres">
      <dgm:prSet presAssocID="{29510466-D96A-47E8-87FA-90D3C4D52000}" presName="parTxOnly" presStyleLbl="node1" presStyleIdx="1" presStyleCnt="3" custLinFactNeighborY="2189">
        <dgm:presLayoutVars>
          <dgm:chMax val="0"/>
          <dgm:chPref val="0"/>
          <dgm:bulletEnabled val="1"/>
        </dgm:presLayoutVars>
      </dgm:prSet>
      <dgm:spPr/>
    </dgm:pt>
    <dgm:pt modelId="{9D683E43-EAAE-464B-A35C-D1D68D8E0540}" type="pres">
      <dgm:prSet presAssocID="{57E56F8C-837A-472E-BACE-BEFECDEF66EE}" presName="parTxOnlySpace" presStyleCnt="0"/>
      <dgm:spPr/>
    </dgm:pt>
    <dgm:pt modelId="{A133A426-62AC-42AA-99AF-29B3954D6885}" type="pres">
      <dgm:prSet presAssocID="{9E137552-1CB3-46D5-ACFA-449A1BD3824D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D96B7712-CA48-4D7E-B4D2-B2BCC4269E77}" type="presOf" srcId="{61AA34F5-D5DE-41A9-8B8C-469EC8EF0752}" destId="{70D07045-C659-4E55-9706-4CE6AEE8CA03}" srcOrd="0" destOrd="0" presId="urn:microsoft.com/office/officeart/2005/8/layout/chevron1"/>
    <dgm:cxn modelId="{EF04641F-E21B-4B09-9D74-0FE09962A399}" type="presOf" srcId="{29510466-D96A-47E8-87FA-90D3C4D52000}" destId="{67DCBC8D-070C-4342-B0CD-E2FD95F25C9B}" srcOrd="0" destOrd="0" presId="urn:microsoft.com/office/officeart/2005/8/layout/chevron1"/>
    <dgm:cxn modelId="{3C3FB566-2D24-4CDC-8EAF-FDE31F0D2948}" srcId="{61AA34F5-D5DE-41A9-8B8C-469EC8EF0752}" destId="{9E137552-1CB3-46D5-ACFA-449A1BD3824D}" srcOrd="2" destOrd="0" parTransId="{A7E6656A-F11F-41E4-99A0-D5CE24A28D32}" sibTransId="{2DE7B5D8-E89E-4AAF-A3B3-317F8CFCE1F7}"/>
    <dgm:cxn modelId="{447C77AA-0C56-4380-9985-E123996682FC}" type="presOf" srcId="{9E137552-1CB3-46D5-ACFA-449A1BD3824D}" destId="{A133A426-62AC-42AA-99AF-29B3954D6885}" srcOrd="0" destOrd="0" presId="urn:microsoft.com/office/officeart/2005/8/layout/chevron1"/>
    <dgm:cxn modelId="{F8D8FBDF-B569-4F85-8441-B7825792AB15}" srcId="{61AA34F5-D5DE-41A9-8B8C-469EC8EF0752}" destId="{29510466-D96A-47E8-87FA-90D3C4D52000}" srcOrd="1" destOrd="0" parTransId="{38821A5C-35EC-4CDD-BA70-22ADEAC43E6C}" sibTransId="{57E56F8C-837A-472E-BACE-BEFECDEF66EE}"/>
    <dgm:cxn modelId="{3BA31DE6-3751-4A4A-8FEE-D6CB0FE3B762}" type="presOf" srcId="{9719EE55-F9EF-45F9-A031-F906EE360F76}" destId="{E96243DD-AD3C-4FF2-AA1A-2FD6125CE88F}" srcOrd="0" destOrd="0" presId="urn:microsoft.com/office/officeart/2005/8/layout/chevron1"/>
    <dgm:cxn modelId="{6BCAD0F1-9609-41DF-BB5D-1B74576C40EA}" srcId="{61AA34F5-D5DE-41A9-8B8C-469EC8EF0752}" destId="{9719EE55-F9EF-45F9-A031-F906EE360F76}" srcOrd="0" destOrd="0" parTransId="{18AB1E18-937F-4E51-8B23-B72DBEAF3C51}" sibTransId="{9259F3A8-1FAD-471D-BE52-B173FBD80156}"/>
    <dgm:cxn modelId="{55C21E63-523A-426E-B983-52F808ED84DA}" type="presParOf" srcId="{70D07045-C659-4E55-9706-4CE6AEE8CA03}" destId="{E96243DD-AD3C-4FF2-AA1A-2FD6125CE88F}" srcOrd="0" destOrd="0" presId="urn:microsoft.com/office/officeart/2005/8/layout/chevron1"/>
    <dgm:cxn modelId="{CC754E7A-D973-4E98-81A2-FE21FEC67855}" type="presParOf" srcId="{70D07045-C659-4E55-9706-4CE6AEE8CA03}" destId="{B927ED23-4BBE-467A-8B54-72DC7A2635A6}" srcOrd="1" destOrd="0" presId="urn:microsoft.com/office/officeart/2005/8/layout/chevron1"/>
    <dgm:cxn modelId="{AF888F9C-9A5E-4B39-8ACC-D528071E037E}" type="presParOf" srcId="{70D07045-C659-4E55-9706-4CE6AEE8CA03}" destId="{67DCBC8D-070C-4342-B0CD-E2FD95F25C9B}" srcOrd="2" destOrd="0" presId="urn:microsoft.com/office/officeart/2005/8/layout/chevron1"/>
    <dgm:cxn modelId="{7103264F-07A1-4992-9C47-5DCE6D0A36AE}" type="presParOf" srcId="{70D07045-C659-4E55-9706-4CE6AEE8CA03}" destId="{9D683E43-EAAE-464B-A35C-D1D68D8E0540}" srcOrd="3" destOrd="0" presId="urn:microsoft.com/office/officeart/2005/8/layout/chevron1"/>
    <dgm:cxn modelId="{9D942270-2037-4D43-8166-C884C79A0D68}" type="presParOf" srcId="{70D07045-C659-4E55-9706-4CE6AEE8CA03}" destId="{A133A426-62AC-42AA-99AF-29B3954D6885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F741624-54EB-4276-8146-60E00D00EA79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99888E7-1E1A-4A8C-81AA-F0A8D0EEB8F9}">
      <dgm:prSet phldrT="[Testo]"/>
      <dgm:spPr>
        <a:solidFill>
          <a:schemeClr val="accent2"/>
        </a:solidFill>
      </dgm:spPr>
      <dgm:t>
        <a:bodyPr/>
        <a:lstStyle/>
        <a:p>
          <a:r>
            <a:rPr lang="it-IT"/>
            <a:t>Integratori </a:t>
          </a:r>
        </a:p>
        <a:p>
          <a:r>
            <a:rPr lang="it-IT"/>
            <a:t>Cosmetici a marchio </a:t>
          </a:r>
        </a:p>
      </dgm:t>
    </dgm:pt>
    <dgm:pt modelId="{5D45ECFD-E656-4D36-90AE-33491198E534}" type="parTrans" cxnId="{8D3BDDE2-D2B9-4877-8E51-665363C409C3}">
      <dgm:prSet/>
      <dgm:spPr/>
      <dgm:t>
        <a:bodyPr/>
        <a:lstStyle/>
        <a:p>
          <a:endParaRPr lang="it-IT"/>
        </a:p>
      </dgm:t>
    </dgm:pt>
    <dgm:pt modelId="{4D8487A0-5F39-4E67-8C97-F9D8BF4FF960}" type="sibTrans" cxnId="{8D3BDDE2-D2B9-4877-8E51-665363C409C3}">
      <dgm:prSet/>
      <dgm:spPr/>
      <dgm:t>
        <a:bodyPr/>
        <a:lstStyle/>
        <a:p>
          <a:endParaRPr lang="it-IT"/>
        </a:p>
      </dgm:t>
    </dgm:pt>
    <dgm:pt modelId="{4B6D3FE9-74DF-4E36-93FA-2A6B66D2721F}">
      <dgm:prSet phldrT="[Testo]"/>
      <dgm:spPr/>
      <dgm:t>
        <a:bodyPr/>
        <a:lstStyle/>
        <a:p>
          <a:r>
            <a:rPr lang="it-IT"/>
            <a:t>Prodotti a Marchio </a:t>
          </a:r>
        </a:p>
      </dgm:t>
    </dgm:pt>
    <dgm:pt modelId="{CE53CE9D-D592-4FE3-8803-F42974BF6944}" type="parTrans" cxnId="{DD51C094-EBC7-4208-976B-6EFF5D60A965}">
      <dgm:prSet/>
      <dgm:spPr/>
      <dgm:t>
        <a:bodyPr/>
        <a:lstStyle/>
        <a:p>
          <a:endParaRPr lang="it-IT"/>
        </a:p>
      </dgm:t>
    </dgm:pt>
    <dgm:pt modelId="{68452D55-1797-4A3E-AFCB-5C1948707268}" type="sibTrans" cxnId="{DD51C094-EBC7-4208-976B-6EFF5D60A965}">
      <dgm:prSet/>
      <dgm:spPr/>
      <dgm:t>
        <a:bodyPr/>
        <a:lstStyle/>
        <a:p>
          <a:endParaRPr lang="it-IT"/>
        </a:p>
      </dgm:t>
    </dgm:pt>
    <dgm:pt modelId="{C47103B0-2F24-496D-A3E4-EF761CF53960}">
      <dgm:prSet phldrT="[Testo]" custT="1"/>
      <dgm:spPr>
        <a:solidFill>
          <a:srgbClr val="FFFF00"/>
        </a:solidFill>
      </dgm:spPr>
      <dgm:t>
        <a:bodyPr/>
        <a:lstStyle/>
        <a:p>
          <a:r>
            <a:rPr lang="it-IT" sz="1200" b="1">
              <a:solidFill>
                <a:srgbClr val="FF0000"/>
              </a:solidFill>
            </a:rPr>
            <a:t>Pubblicità </a:t>
          </a:r>
        </a:p>
      </dgm:t>
    </dgm:pt>
    <dgm:pt modelId="{7A0DCAE0-AC32-422A-A28B-39F332515399}" type="parTrans" cxnId="{163F341A-D972-4D1D-85CF-C4C872D3941A}">
      <dgm:prSet/>
      <dgm:spPr/>
      <dgm:t>
        <a:bodyPr/>
        <a:lstStyle/>
        <a:p>
          <a:endParaRPr lang="it-IT"/>
        </a:p>
      </dgm:t>
    </dgm:pt>
    <dgm:pt modelId="{5EB55DE2-A81A-4071-B240-5524961C9E3D}" type="sibTrans" cxnId="{163F341A-D972-4D1D-85CF-C4C872D3941A}">
      <dgm:prSet/>
      <dgm:spPr/>
      <dgm:t>
        <a:bodyPr/>
        <a:lstStyle/>
        <a:p>
          <a:endParaRPr lang="it-IT"/>
        </a:p>
      </dgm:t>
    </dgm:pt>
    <dgm:pt modelId="{479E2477-07FE-4202-A551-5A0C242D41DD}">
      <dgm:prSet phldrT="[Testo]"/>
      <dgm:spPr/>
      <dgm:t>
        <a:bodyPr/>
        <a:lstStyle/>
        <a:p>
          <a:r>
            <a:rPr lang="it-IT"/>
            <a:t>Carenza produttiva </a:t>
          </a:r>
        </a:p>
      </dgm:t>
    </dgm:pt>
    <dgm:pt modelId="{0E07B3A7-3F3C-4DD1-A486-C1CD986E0DD6}" type="parTrans" cxnId="{48A9CB7C-68B1-4188-93D3-5DD27E6F9308}">
      <dgm:prSet/>
      <dgm:spPr/>
      <dgm:t>
        <a:bodyPr/>
        <a:lstStyle/>
        <a:p>
          <a:endParaRPr lang="it-IT"/>
        </a:p>
      </dgm:t>
    </dgm:pt>
    <dgm:pt modelId="{569C17B2-391F-41F4-8732-0D9F8DA6B599}" type="sibTrans" cxnId="{48A9CB7C-68B1-4188-93D3-5DD27E6F9308}">
      <dgm:prSet/>
      <dgm:spPr/>
      <dgm:t>
        <a:bodyPr/>
        <a:lstStyle/>
        <a:p>
          <a:endParaRPr lang="it-IT"/>
        </a:p>
      </dgm:t>
    </dgm:pt>
    <dgm:pt modelId="{6674D3A7-5076-4D15-9C35-1BC5F9790376}">
      <dgm:prSet phldrT="[Testo]"/>
      <dgm:spPr>
        <a:solidFill>
          <a:srgbClr val="FFFF00"/>
        </a:solidFill>
      </dgm:spPr>
      <dgm:t>
        <a:bodyPr/>
        <a:lstStyle/>
        <a:p>
          <a:r>
            <a:rPr lang="it-IT" b="1">
              <a:solidFill>
                <a:srgbClr val="FF0000"/>
              </a:solidFill>
            </a:rPr>
            <a:t>Prodotti a Marchio  Farmacia </a:t>
          </a:r>
        </a:p>
      </dgm:t>
    </dgm:pt>
    <dgm:pt modelId="{870D8C69-7122-4F28-BD74-32FF4D245EC3}" type="parTrans" cxnId="{2D78718B-427F-4C25-9959-8FE9EA6CFBBC}">
      <dgm:prSet/>
      <dgm:spPr/>
      <dgm:t>
        <a:bodyPr/>
        <a:lstStyle/>
        <a:p>
          <a:endParaRPr lang="it-IT"/>
        </a:p>
      </dgm:t>
    </dgm:pt>
    <dgm:pt modelId="{7E178F36-16BF-48FC-8563-112139836F46}" type="sibTrans" cxnId="{2D78718B-427F-4C25-9959-8FE9EA6CFBBC}">
      <dgm:prSet/>
      <dgm:spPr/>
      <dgm:t>
        <a:bodyPr/>
        <a:lstStyle/>
        <a:p>
          <a:endParaRPr lang="it-IT"/>
        </a:p>
      </dgm:t>
    </dgm:pt>
    <dgm:pt modelId="{AA5841CD-2062-4EEF-B128-5966F258F1BD}">
      <dgm:prSet phldrT="[Testo]"/>
      <dgm:spPr>
        <a:solidFill>
          <a:srgbClr val="FFFF00"/>
        </a:solidFill>
      </dgm:spPr>
      <dgm:t>
        <a:bodyPr/>
        <a:lstStyle/>
        <a:p>
          <a:r>
            <a:rPr lang="it-IT" b="1">
              <a:solidFill>
                <a:srgbClr val="FF0000"/>
              </a:solidFill>
            </a:rPr>
            <a:t>Farmacista </a:t>
          </a:r>
        </a:p>
      </dgm:t>
    </dgm:pt>
    <dgm:pt modelId="{FD7B0742-2F30-4B3F-9BE3-9DF0FBFAD9D1}" type="parTrans" cxnId="{DADBB913-1CBE-4446-8004-6064B80D01B4}">
      <dgm:prSet/>
      <dgm:spPr/>
    </dgm:pt>
    <dgm:pt modelId="{9ACF5535-2E23-4C43-B3EC-FE5345CE3C6E}" type="sibTrans" cxnId="{DADBB913-1CBE-4446-8004-6064B80D01B4}">
      <dgm:prSet/>
      <dgm:spPr/>
    </dgm:pt>
    <dgm:pt modelId="{3660BEBE-0247-43E5-AC9B-169AB30717C5}" type="pres">
      <dgm:prSet presAssocID="{8F741624-54EB-4276-8146-60E00D00EA79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08AACBB-CD13-4769-ABFD-D5D721B8ABC2}" type="pres">
      <dgm:prSet presAssocID="{399888E7-1E1A-4A8C-81AA-F0A8D0EEB8F9}" presName="centerShape" presStyleLbl="node0" presStyleIdx="0" presStyleCnt="1" custLinFactNeighborX="170" custLinFactNeighborY="170"/>
      <dgm:spPr/>
    </dgm:pt>
    <dgm:pt modelId="{765EEE51-C353-42AC-9097-AEA0CD00E232}" type="pres">
      <dgm:prSet presAssocID="{4B6D3FE9-74DF-4E36-93FA-2A6B66D2721F}" presName="node" presStyleLbl="node1" presStyleIdx="0" presStyleCnt="5" custRadScaleRad="109496" custRadScaleInc="3140">
        <dgm:presLayoutVars>
          <dgm:bulletEnabled val="1"/>
        </dgm:presLayoutVars>
      </dgm:prSet>
      <dgm:spPr/>
    </dgm:pt>
    <dgm:pt modelId="{E8483E6E-838C-41F6-81D8-8133DEBBC2AC}" type="pres">
      <dgm:prSet presAssocID="{4B6D3FE9-74DF-4E36-93FA-2A6B66D2721F}" presName="dummy" presStyleCnt="0"/>
      <dgm:spPr/>
    </dgm:pt>
    <dgm:pt modelId="{BA314C35-5E5C-4664-B61F-870767FB0BEB}" type="pres">
      <dgm:prSet presAssocID="{68452D55-1797-4A3E-AFCB-5C1948707268}" presName="sibTrans" presStyleLbl="sibTrans2D1" presStyleIdx="0" presStyleCnt="5"/>
      <dgm:spPr/>
    </dgm:pt>
    <dgm:pt modelId="{4BA41ED2-DF48-4F73-B9B9-F566C0D653AF}" type="pres">
      <dgm:prSet presAssocID="{C47103B0-2F24-496D-A3E4-EF761CF53960}" presName="node" presStyleLbl="node1" presStyleIdx="1" presStyleCnt="5">
        <dgm:presLayoutVars>
          <dgm:bulletEnabled val="1"/>
        </dgm:presLayoutVars>
      </dgm:prSet>
      <dgm:spPr/>
    </dgm:pt>
    <dgm:pt modelId="{FA28E4A6-43AB-47FC-9752-893F2373EFBB}" type="pres">
      <dgm:prSet presAssocID="{C47103B0-2F24-496D-A3E4-EF761CF53960}" presName="dummy" presStyleCnt="0"/>
      <dgm:spPr/>
    </dgm:pt>
    <dgm:pt modelId="{FBF51D60-B935-4DFA-B501-67CEE56BBA8D}" type="pres">
      <dgm:prSet presAssocID="{5EB55DE2-A81A-4071-B240-5524961C9E3D}" presName="sibTrans" presStyleLbl="sibTrans2D1" presStyleIdx="1" presStyleCnt="5"/>
      <dgm:spPr/>
    </dgm:pt>
    <dgm:pt modelId="{BAC13DA7-74C9-4AF4-BCFE-22970FF525E7}" type="pres">
      <dgm:prSet presAssocID="{479E2477-07FE-4202-A551-5A0C242D41DD}" presName="node" presStyleLbl="node1" presStyleIdx="2" presStyleCnt="5">
        <dgm:presLayoutVars>
          <dgm:bulletEnabled val="1"/>
        </dgm:presLayoutVars>
      </dgm:prSet>
      <dgm:spPr/>
    </dgm:pt>
    <dgm:pt modelId="{B8177357-5F80-4689-B753-BEF54F1C5202}" type="pres">
      <dgm:prSet presAssocID="{479E2477-07FE-4202-A551-5A0C242D41DD}" presName="dummy" presStyleCnt="0"/>
      <dgm:spPr/>
    </dgm:pt>
    <dgm:pt modelId="{0F7DCC9B-E216-40BA-859C-A8DAECEC46FA}" type="pres">
      <dgm:prSet presAssocID="{569C17B2-391F-41F4-8732-0D9F8DA6B599}" presName="sibTrans" presStyleLbl="sibTrans2D1" presStyleIdx="2" presStyleCnt="5" custLinFactNeighborX="2763" custLinFactNeighborY="7841"/>
      <dgm:spPr/>
    </dgm:pt>
    <dgm:pt modelId="{B0B217BE-8989-47A1-ABD2-05DFF8A24667}" type="pres">
      <dgm:prSet presAssocID="{6674D3A7-5076-4D15-9C35-1BC5F9790376}" presName="node" presStyleLbl="node1" presStyleIdx="3" presStyleCnt="5">
        <dgm:presLayoutVars>
          <dgm:bulletEnabled val="1"/>
        </dgm:presLayoutVars>
      </dgm:prSet>
      <dgm:spPr/>
    </dgm:pt>
    <dgm:pt modelId="{F6551633-55E9-4500-9877-67A2EB7370DF}" type="pres">
      <dgm:prSet presAssocID="{6674D3A7-5076-4D15-9C35-1BC5F9790376}" presName="dummy" presStyleCnt="0"/>
      <dgm:spPr/>
    </dgm:pt>
    <dgm:pt modelId="{7A7C9A5B-0224-41CB-8B0E-01B032A467B2}" type="pres">
      <dgm:prSet presAssocID="{7E178F36-16BF-48FC-8563-112139836F46}" presName="sibTrans" presStyleLbl="sibTrans2D1" presStyleIdx="3" presStyleCnt="5"/>
      <dgm:spPr/>
    </dgm:pt>
    <dgm:pt modelId="{7AC11339-3A64-4F79-AF24-3319AFFE1332}" type="pres">
      <dgm:prSet presAssocID="{AA5841CD-2062-4EEF-B128-5966F258F1BD}" presName="node" presStyleLbl="node1" presStyleIdx="4" presStyleCnt="5">
        <dgm:presLayoutVars>
          <dgm:bulletEnabled val="1"/>
        </dgm:presLayoutVars>
      </dgm:prSet>
      <dgm:spPr/>
    </dgm:pt>
    <dgm:pt modelId="{86D35FC9-41E4-4762-888C-FFC7C697A5FA}" type="pres">
      <dgm:prSet presAssocID="{AA5841CD-2062-4EEF-B128-5966F258F1BD}" presName="dummy" presStyleCnt="0"/>
      <dgm:spPr/>
    </dgm:pt>
    <dgm:pt modelId="{4901AC89-58D3-440D-B6A5-1603275089B4}" type="pres">
      <dgm:prSet presAssocID="{9ACF5535-2E23-4C43-B3EC-FE5345CE3C6E}" presName="sibTrans" presStyleLbl="sibTrans2D1" presStyleIdx="4" presStyleCnt="5"/>
      <dgm:spPr/>
    </dgm:pt>
  </dgm:ptLst>
  <dgm:cxnLst>
    <dgm:cxn modelId="{50D8880C-413E-4F3E-9666-B6076A318704}" type="presOf" srcId="{7E178F36-16BF-48FC-8563-112139836F46}" destId="{7A7C9A5B-0224-41CB-8B0E-01B032A467B2}" srcOrd="0" destOrd="0" presId="urn:microsoft.com/office/officeart/2005/8/layout/radial6"/>
    <dgm:cxn modelId="{DADBB913-1CBE-4446-8004-6064B80D01B4}" srcId="{399888E7-1E1A-4A8C-81AA-F0A8D0EEB8F9}" destId="{AA5841CD-2062-4EEF-B128-5966F258F1BD}" srcOrd="4" destOrd="0" parTransId="{FD7B0742-2F30-4B3F-9BE3-9DF0FBFAD9D1}" sibTransId="{9ACF5535-2E23-4C43-B3EC-FE5345CE3C6E}"/>
    <dgm:cxn modelId="{163F341A-D972-4D1D-85CF-C4C872D3941A}" srcId="{399888E7-1E1A-4A8C-81AA-F0A8D0EEB8F9}" destId="{C47103B0-2F24-496D-A3E4-EF761CF53960}" srcOrd="1" destOrd="0" parTransId="{7A0DCAE0-AC32-422A-A28B-39F332515399}" sibTransId="{5EB55DE2-A81A-4071-B240-5524961C9E3D}"/>
    <dgm:cxn modelId="{E9A8251E-AAFB-4C00-8FBA-0E10575929E8}" type="presOf" srcId="{6674D3A7-5076-4D15-9C35-1BC5F9790376}" destId="{B0B217BE-8989-47A1-ABD2-05DFF8A24667}" srcOrd="0" destOrd="0" presId="urn:microsoft.com/office/officeart/2005/8/layout/radial6"/>
    <dgm:cxn modelId="{3CCDFA3C-BE70-4AFE-92FB-4D2C835A703E}" type="presOf" srcId="{9ACF5535-2E23-4C43-B3EC-FE5345CE3C6E}" destId="{4901AC89-58D3-440D-B6A5-1603275089B4}" srcOrd="0" destOrd="0" presId="urn:microsoft.com/office/officeart/2005/8/layout/radial6"/>
    <dgm:cxn modelId="{6E91C760-CEE1-430E-9A0F-854B234F7FAB}" type="presOf" srcId="{399888E7-1E1A-4A8C-81AA-F0A8D0EEB8F9}" destId="{308AACBB-CD13-4769-ABFD-D5D721B8ABC2}" srcOrd="0" destOrd="0" presId="urn:microsoft.com/office/officeart/2005/8/layout/radial6"/>
    <dgm:cxn modelId="{EC60B74C-0AF8-46C8-A96F-FFB72D826302}" type="presOf" srcId="{68452D55-1797-4A3E-AFCB-5C1948707268}" destId="{BA314C35-5E5C-4664-B61F-870767FB0BEB}" srcOrd="0" destOrd="0" presId="urn:microsoft.com/office/officeart/2005/8/layout/radial6"/>
    <dgm:cxn modelId="{9E7B3558-C8EA-43EC-A9EA-F729A3DE9F84}" type="presOf" srcId="{C47103B0-2F24-496D-A3E4-EF761CF53960}" destId="{4BA41ED2-DF48-4F73-B9B9-F566C0D653AF}" srcOrd="0" destOrd="0" presId="urn:microsoft.com/office/officeart/2005/8/layout/radial6"/>
    <dgm:cxn modelId="{48A9CB7C-68B1-4188-93D3-5DD27E6F9308}" srcId="{399888E7-1E1A-4A8C-81AA-F0A8D0EEB8F9}" destId="{479E2477-07FE-4202-A551-5A0C242D41DD}" srcOrd="2" destOrd="0" parTransId="{0E07B3A7-3F3C-4DD1-A486-C1CD986E0DD6}" sibTransId="{569C17B2-391F-41F4-8732-0D9F8DA6B599}"/>
    <dgm:cxn modelId="{2D78718B-427F-4C25-9959-8FE9EA6CFBBC}" srcId="{399888E7-1E1A-4A8C-81AA-F0A8D0EEB8F9}" destId="{6674D3A7-5076-4D15-9C35-1BC5F9790376}" srcOrd="3" destOrd="0" parTransId="{870D8C69-7122-4F28-BD74-32FF4D245EC3}" sibTransId="{7E178F36-16BF-48FC-8563-112139836F46}"/>
    <dgm:cxn modelId="{9CA05394-5C3B-4BC4-8470-55A7D52C54C4}" type="presOf" srcId="{569C17B2-391F-41F4-8732-0D9F8DA6B599}" destId="{0F7DCC9B-E216-40BA-859C-A8DAECEC46FA}" srcOrd="0" destOrd="0" presId="urn:microsoft.com/office/officeart/2005/8/layout/radial6"/>
    <dgm:cxn modelId="{DD51C094-EBC7-4208-976B-6EFF5D60A965}" srcId="{399888E7-1E1A-4A8C-81AA-F0A8D0EEB8F9}" destId="{4B6D3FE9-74DF-4E36-93FA-2A6B66D2721F}" srcOrd="0" destOrd="0" parTransId="{CE53CE9D-D592-4FE3-8803-F42974BF6944}" sibTransId="{68452D55-1797-4A3E-AFCB-5C1948707268}"/>
    <dgm:cxn modelId="{D7BB8B9A-5B4B-4A51-930E-743C0FA18E2C}" type="presOf" srcId="{5EB55DE2-A81A-4071-B240-5524961C9E3D}" destId="{FBF51D60-B935-4DFA-B501-67CEE56BBA8D}" srcOrd="0" destOrd="0" presId="urn:microsoft.com/office/officeart/2005/8/layout/radial6"/>
    <dgm:cxn modelId="{82024F9C-6607-4666-BCDE-EABDABFFB551}" type="presOf" srcId="{8F741624-54EB-4276-8146-60E00D00EA79}" destId="{3660BEBE-0247-43E5-AC9B-169AB30717C5}" srcOrd="0" destOrd="0" presId="urn:microsoft.com/office/officeart/2005/8/layout/radial6"/>
    <dgm:cxn modelId="{A44F8CC9-0109-44E4-8B1E-CAB33B5CFE4C}" type="presOf" srcId="{AA5841CD-2062-4EEF-B128-5966F258F1BD}" destId="{7AC11339-3A64-4F79-AF24-3319AFFE1332}" srcOrd="0" destOrd="0" presId="urn:microsoft.com/office/officeart/2005/8/layout/radial6"/>
    <dgm:cxn modelId="{8D3BDDE2-D2B9-4877-8E51-665363C409C3}" srcId="{8F741624-54EB-4276-8146-60E00D00EA79}" destId="{399888E7-1E1A-4A8C-81AA-F0A8D0EEB8F9}" srcOrd="0" destOrd="0" parTransId="{5D45ECFD-E656-4D36-90AE-33491198E534}" sibTransId="{4D8487A0-5F39-4E67-8C97-F9D8BF4FF960}"/>
    <dgm:cxn modelId="{94A67DEA-7A18-4A6E-BBF6-5BF172950BF3}" type="presOf" srcId="{479E2477-07FE-4202-A551-5A0C242D41DD}" destId="{BAC13DA7-74C9-4AF4-BCFE-22970FF525E7}" srcOrd="0" destOrd="0" presId="urn:microsoft.com/office/officeart/2005/8/layout/radial6"/>
    <dgm:cxn modelId="{637C2AF7-5396-4CAF-A3AA-F1C8A5216C59}" type="presOf" srcId="{4B6D3FE9-74DF-4E36-93FA-2A6B66D2721F}" destId="{765EEE51-C353-42AC-9097-AEA0CD00E232}" srcOrd="0" destOrd="0" presId="urn:microsoft.com/office/officeart/2005/8/layout/radial6"/>
    <dgm:cxn modelId="{E0CA8999-1EB5-41F5-AE4D-FC9169F7585F}" type="presParOf" srcId="{3660BEBE-0247-43E5-AC9B-169AB30717C5}" destId="{308AACBB-CD13-4769-ABFD-D5D721B8ABC2}" srcOrd="0" destOrd="0" presId="urn:microsoft.com/office/officeart/2005/8/layout/radial6"/>
    <dgm:cxn modelId="{35336A85-3F9D-4D9A-9A95-8EE04FE9D137}" type="presParOf" srcId="{3660BEBE-0247-43E5-AC9B-169AB30717C5}" destId="{765EEE51-C353-42AC-9097-AEA0CD00E232}" srcOrd="1" destOrd="0" presId="urn:microsoft.com/office/officeart/2005/8/layout/radial6"/>
    <dgm:cxn modelId="{92D5CF59-0C1E-4ED7-85F9-B32B6CB79EA0}" type="presParOf" srcId="{3660BEBE-0247-43E5-AC9B-169AB30717C5}" destId="{E8483E6E-838C-41F6-81D8-8133DEBBC2AC}" srcOrd="2" destOrd="0" presId="urn:microsoft.com/office/officeart/2005/8/layout/radial6"/>
    <dgm:cxn modelId="{D922CC37-B4F0-4830-965E-5430BF96B071}" type="presParOf" srcId="{3660BEBE-0247-43E5-AC9B-169AB30717C5}" destId="{BA314C35-5E5C-4664-B61F-870767FB0BEB}" srcOrd="3" destOrd="0" presId="urn:microsoft.com/office/officeart/2005/8/layout/radial6"/>
    <dgm:cxn modelId="{995954CE-591A-42B0-85CE-EA0D54DCEF54}" type="presParOf" srcId="{3660BEBE-0247-43E5-AC9B-169AB30717C5}" destId="{4BA41ED2-DF48-4F73-B9B9-F566C0D653AF}" srcOrd="4" destOrd="0" presId="urn:microsoft.com/office/officeart/2005/8/layout/radial6"/>
    <dgm:cxn modelId="{392DA45D-4658-4347-8F9B-F7EF60AE8776}" type="presParOf" srcId="{3660BEBE-0247-43E5-AC9B-169AB30717C5}" destId="{FA28E4A6-43AB-47FC-9752-893F2373EFBB}" srcOrd="5" destOrd="0" presId="urn:microsoft.com/office/officeart/2005/8/layout/radial6"/>
    <dgm:cxn modelId="{A0E01F3B-8423-4F18-982B-FF16BCD09C96}" type="presParOf" srcId="{3660BEBE-0247-43E5-AC9B-169AB30717C5}" destId="{FBF51D60-B935-4DFA-B501-67CEE56BBA8D}" srcOrd="6" destOrd="0" presId="urn:microsoft.com/office/officeart/2005/8/layout/radial6"/>
    <dgm:cxn modelId="{9656822C-85E6-40C0-AA0C-58E94221BE1D}" type="presParOf" srcId="{3660BEBE-0247-43E5-AC9B-169AB30717C5}" destId="{BAC13DA7-74C9-4AF4-BCFE-22970FF525E7}" srcOrd="7" destOrd="0" presId="urn:microsoft.com/office/officeart/2005/8/layout/radial6"/>
    <dgm:cxn modelId="{97703561-345C-4000-8C9E-44050C5D1B99}" type="presParOf" srcId="{3660BEBE-0247-43E5-AC9B-169AB30717C5}" destId="{B8177357-5F80-4689-B753-BEF54F1C5202}" srcOrd="8" destOrd="0" presId="urn:microsoft.com/office/officeart/2005/8/layout/radial6"/>
    <dgm:cxn modelId="{264795C6-023E-4461-BBA6-2A8E614DD328}" type="presParOf" srcId="{3660BEBE-0247-43E5-AC9B-169AB30717C5}" destId="{0F7DCC9B-E216-40BA-859C-A8DAECEC46FA}" srcOrd="9" destOrd="0" presId="urn:microsoft.com/office/officeart/2005/8/layout/radial6"/>
    <dgm:cxn modelId="{836EE0A8-91C2-4BDD-8FA6-E160B17CAACC}" type="presParOf" srcId="{3660BEBE-0247-43E5-AC9B-169AB30717C5}" destId="{B0B217BE-8989-47A1-ABD2-05DFF8A24667}" srcOrd="10" destOrd="0" presId="urn:microsoft.com/office/officeart/2005/8/layout/radial6"/>
    <dgm:cxn modelId="{B85810CE-8A5B-42D5-B8DA-14B60CA05A2C}" type="presParOf" srcId="{3660BEBE-0247-43E5-AC9B-169AB30717C5}" destId="{F6551633-55E9-4500-9877-67A2EB7370DF}" srcOrd="11" destOrd="0" presId="urn:microsoft.com/office/officeart/2005/8/layout/radial6"/>
    <dgm:cxn modelId="{EC5D4B4C-D5B2-43E4-A81A-2BF33AC07E71}" type="presParOf" srcId="{3660BEBE-0247-43E5-AC9B-169AB30717C5}" destId="{7A7C9A5B-0224-41CB-8B0E-01B032A467B2}" srcOrd="12" destOrd="0" presId="urn:microsoft.com/office/officeart/2005/8/layout/radial6"/>
    <dgm:cxn modelId="{C73FAE6E-7CC6-422A-B7E8-CCCC994BF9B5}" type="presParOf" srcId="{3660BEBE-0247-43E5-AC9B-169AB30717C5}" destId="{7AC11339-3A64-4F79-AF24-3319AFFE1332}" srcOrd="13" destOrd="0" presId="urn:microsoft.com/office/officeart/2005/8/layout/radial6"/>
    <dgm:cxn modelId="{47012B06-AD1A-4883-9F33-FD18819E9042}" type="presParOf" srcId="{3660BEBE-0247-43E5-AC9B-169AB30717C5}" destId="{86D35FC9-41E4-4762-888C-FFC7C697A5FA}" srcOrd="14" destOrd="0" presId="urn:microsoft.com/office/officeart/2005/8/layout/radial6"/>
    <dgm:cxn modelId="{A72DFF01-1545-4834-BB25-511F5A407FCC}" type="presParOf" srcId="{3660BEBE-0247-43E5-AC9B-169AB30717C5}" destId="{4901AC89-58D3-440D-B6A5-1603275089B4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B6BB608-5959-4B5A-9753-635E8C8686D5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2A6E2AF4-EFBB-4EEA-B455-1EAD64D6E08E}">
      <dgm:prSet phldrT="[Testo]" custT="1"/>
      <dgm:spPr/>
      <dgm:t>
        <a:bodyPr/>
        <a:lstStyle/>
        <a:p>
          <a:pPr algn="ctr"/>
          <a:r>
            <a:rPr lang="it-IT" sz="2400">
              <a:latin typeface="Century Gothic" pitchFamily="34" charset="0"/>
            </a:rPr>
            <a:t>Prodotto Maturo</a:t>
          </a:r>
        </a:p>
      </dgm:t>
    </dgm:pt>
    <dgm:pt modelId="{319D8E59-FC87-460C-9C50-5E9AF66DA96C}" type="parTrans" cxnId="{3EEE6FC6-2E52-4A6F-B61F-131B9DC55901}">
      <dgm:prSet/>
      <dgm:spPr/>
      <dgm:t>
        <a:bodyPr/>
        <a:lstStyle/>
        <a:p>
          <a:pPr algn="ctr"/>
          <a:endParaRPr lang="it-IT"/>
        </a:p>
      </dgm:t>
    </dgm:pt>
    <dgm:pt modelId="{6E010952-26F4-424D-8F71-2576DEEE390C}" type="sibTrans" cxnId="{3EEE6FC6-2E52-4A6F-B61F-131B9DC55901}">
      <dgm:prSet/>
      <dgm:spPr>
        <a:solidFill>
          <a:schemeClr val="accent1"/>
        </a:solidFill>
      </dgm:spPr>
      <dgm:t>
        <a:bodyPr/>
        <a:lstStyle/>
        <a:p>
          <a:pPr algn="ctr"/>
          <a:endParaRPr lang="it-IT">
            <a:solidFill>
              <a:schemeClr val="accent2"/>
            </a:solidFill>
          </a:endParaRPr>
        </a:p>
      </dgm:t>
    </dgm:pt>
    <dgm:pt modelId="{77EBEE76-A3B1-496A-926A-B302049F3F94}">
      <dgm:prSet phldrT="[Testo]" custT="1"/>
      <dgm:spPr/>
      <dgm:t>
        <a:bodyPr/>
        <a:lstStyle/>
        <a:p>
          <a:pPr algn="ctr"/>
          <a:r>
            <a:rPr lang="it-IT" sz="2400">
              <a:latin typeface="Century Gothic" pitchFamily="34" charset="0"/>
            </a:rPr>
            <a:t> dove vogliamo arrivare? </a:t>
          </a:r>
        </a:p>
      </dgm:t>
    </dgm:pt>
    <dgm:pt modelId="{44F0B2DC-289D-4700-A9B5-B64B6E9BDB3D}" type="parTrans" cxnId="{21DC6142-FFC3-411B-8E49-9AA355A59471}">
      <dgm:prSet/>
      <dgm:spPr/>
      <dgm:t>
        <a:bodyPr/>
        <a:lstStyle/>
        <a:p>
          <a:pPr algn="ctr"/>
          <a:endParaRPr lang="it-IT"/>
        </a:p>
      </dgm:t>
    </dgm:pt>
    <dgm:pt modelId="{9FCAF43F-FCB4-40D1-955A-E22ADFDD65F7}" type="sibTrans" cxnId="{21DC6142-FFC3-411B-8E49-9AA355A59471}">
      <dgm:prSet/>
      <dgm:spPr>
        <a:solidFill>
          <a:schemeClr val="accent1"/>
        </a:solidFill>
      </dgm:spPr>
      <dgm:t>
        <a:bodyPr/>
        <a:lstStyle/>
        <a:p>
          <a:pPr algn="ctr"/>
          <a:endParaRPr lang="it-IT"/>
        </a:p>
      </dgm:t>
    </dgm:pt>
    <dgm:pt modelId="{05DC0BF1-4CDD-4596-A158-A8B9124A76AE}">
      <dgm:prSet phldrT="[Testo]" custT="1"/>
      <dgm:spPr/>
      <dgm:t>
        <a:bodyPr/>
        <a:lstStyle/>
        <a:p>
          <a:pPr algn="ctr"/>
          <a:r>
            <a:rPr lang="it-IT" sz="2400">
              <a:latin typeface="Century Gothic" pitchFamily="34" charset="0"/>
            </a:rPr>
            <a:t>Come Aumentare redditività dei </a:t>
          </a:r>
          <a:r>
            <a:rPr lang="it-IT" sz="2400" err="1">
              <a:latin typeface="Century Gothic" pitchFamily="34" charset="0"/>
            </a:rPr>
            <a:t>Brand</a:t>
          </a:r>
          <a:r>
            <a:rPr lang="it-IT" sz="2400">
              <a:latin typeface="Century Gothic" pitchFamily="34" charset="0"/>
            </a:rPr>
            <a:t> Maturi ?</a:t>
          </a:r>
        </a:p>
      </dgm:t>
    </dgm:pt>
    <dgm:pt modelId="{0F63A1A6-10E1-40B9-AD1E-C65DD349F998}" type="parTrans" cxnId="{B09E6C37-066C-487A-9DE0-3B5FEF15DF70}">
      <dgm:prSet/>
      <dgm:spPr/>
      <dgm:t>
        <a:bodyPr/>
        <a:lstStyle/>
        <a:p>
          <a:pPr algn="ctr"/>
          <a:endParaRPr lang="it-IT"/>
        </a:p>
      </dgm:t>
    </dgm:pt>
    <dgm:pt modelId="{E43AFD0B-3F00-42B4-8816-20C6C31006AE}" type="sibTrans" cxnId="{B09E6C37-066C-487A-9DE0-3B5FEF15DF70}">
      <dgm:prSet/>
      <dgm:spPr/>
      <dgm:t>
        <a:bodyPr/>
        <a:lstStyle/>
        <a:p>
          <a:pPr algn="ctr"/>
          <a:endParaRPr lang="it-IT"/>
        </a:p>
      </dgm:t>
    </dgm:pt>
    <dgm:pt modelId="{C221FDE5-CD53-43EB-8A57-3F6CB6B27062}" type="pres">
      <dgm:prSet presAssocID="{DB6BB608-5959-4B5A-9753-635E8C8686D5}" presName="linearFlow" presStyleCnt="0">
        <dgm:presLayoutVars>
          <dgm:resizeHandles val="exact"/>
        </dgm:presLayoutVars>
      </dgm:prSet>
      <dgm:spPr/>
    </dgm:pt>
    <dgm:pt modelId="{9689719E-4E3B-4566-AEA3-1DF2090FB6E1}" type="pres">
      <dgm:prSet presAssocID="{2A6E2AF4-EFBB-4EEA-B455-1EAD64D6E08E}" presName="node" presStyleLbl="node1" presStyleIdx="0" presStyleCnt="3">
        <dgm:presLayoutVars>
          <dgm:bulletEnabled val="1"/>
        </dgm:presLayoutVars>
      </dgm:prSet>
      <dgm:spPr/>
    </dgm:pt>
    <dgm:pt modelId="{E0319FFA-4929-4DBA-99D4-70A2F57A6229}" type="pres">
      <dgm:prSet presAssocID="{6E010952-26F4-424D-8F71-2576DEEE390C}" presName="sibTrans" presStyleLbl="sibTrans2D1" presStyleIdx="0" presStyleCnt="2" custAng="218803" custScaleX="110908" custScaleY="88858" custLinFactNeighborX="3564" custLinFactNeighborY="-5125"/>
      <dgm:spPr/>
    </dgm:pt>
    <dgm:pt modelId="{A8B5C8DC-905F-40B6-A8FD-280FDD4F8F13}" type="pres">
      <dgm:prSet presAssocID="{6E010952-26F4-424D-8F71-2576DEEE390C}" presName="connectorText" presStyleLbl="sibTrans2D1" presStyleIdx="0" presStyleCnt="2"/>
      <dgm:spPr/>
    </dgm:pt>
    <dgm:pt modelId="{0F9224E9-D80A-4F6F-B8B1-3E548C86F135}" type="pres">
      <dgm:prSet presAssocID="{77EBEE76-A3B1-496A-926A-B302049F3F94}" presName="node" presStyleLbl="node1" presStyleIdx="1" presStyleCnt="3" custLinFactNeighborX="2390">
        <dgm:presLayoutVars>
          <dgm:bulletEnabled val="1"/>
        </dgm:presLayoutVars>
      </dgm:prSet>
      <dgm:spPr/>
    </dgm:pt>
    <dgm:pt modelId="{BA350945-2DFE-4CB1-B57C-CADF01D89843}" type="pres">
      <dgm:prSet presAssocID="{9FCAF43F-FCB4-40D1-955A-E22ADFDD65F7}" presName="sibTrans" presStyleLbl="sibTrans2D1" presStyleIdx="1" presStyleCnt="2" custAng="21381197" custScaleY="88859"/>
      <dgm:spPr/>
    </dgm:pt>
    <dgm:pt modelId="{519B64B3-4CE7-4277-A8C7-99FAD83D1828}" type="pres">
      <dgm:prSet presAssocID="{9FCAF43F-FCB4-40D1-955A-E22ADFDD65F7}" presName="connectorText" presStyleLbl="sibTrans2D1" presStyleIdx="1" presStyleCnt="2"/>
      <dgm:spPr/>
    </dgm:pt>
    <dgm:pt modelId="{6DD30C6C-6820-41B8-B27E-38E68D788F51}" type="pres">
      <dgm:prSet presAssocID="{05DC0BF1-4CDD-4596-A158-A8B9124A76AE}" presName="node" presStyleLbl="node1" presStyleIdx="2" presStyleCnt="3">
        <dgm:presLayoutVars>
          <dgm:bulletEnabled val="1"/>
        </dgm:presLayoutVars>
      </dgm:prSet>
      <dgm:spPr/>
    </dgm:pt>
  </dgm:ptLst>
  <dgm:cxnLst>
    <dgm:cxn modelId="{1B10FC15-8E33-48D1-820C-EAFE383E3083}" type="presOf" srcId="{2A6E2AF4-EFBB-4EEA-B455-1EAD64D6E08E}" destId="{9689719E-4E3B-4566-AEA3-1DF2090FB6E1}" srcOrd="0" destOrd="0" presId="urn:microsoft.com/office/officeart/2005/8/layout/process2"/>
    <dgm:cxn modelId="{9FDB7224-2EC8-4DFF-965C-91CDFD94B9E3}" type="presOf" srcId="{6E010952-26F4-424D-8F71-2576DEEE390C}" destId="{E0319FFA-4929-4DBA-99D4-70A2F57A6229}" srcOrd="0" destOrd="0" presId="urn:microsoft.com/office/officeart/2005/8/layout/process2"/>
    <dgm:cxn modelId="{C5AFFF30-D412-493F-9F1D-2154C6537DCA}" type="presOf" srcId="{77EBEE76-A3B1-496A-926A-B302049F3F94}" destId="{0F9224E9-D80A-4F6F-B8B1-3E548C86F135}" srcOrd="0" destOrd="0" presId="urn:microsoft.com/office/officeart/2005/8/layout/process2"/>
    <dgm:cxn modelId="{B09E6C37-066C-487A-9DE0-3B5FEF15DF70}" srcId="{DB6BB608-5959-4B5A-9753-635E8C8686D5}" destId="{05DC0BF1-4CDD-4596-A158-A8B9124A76AE}" srcOrd="2" destOrd="0" parTransId="{0F63A1A6-10E1-40B9-AD1E-C65DD349F998}" sibTransId="{E43AFD0B-3F00-42B4-8816-20C6C31006AE}"/>
    <dgm:cxn modelId="{21DC6142-FFC3-411B-8E49-9AA355A59471}" srcId="{DB6BB608-5959-4B5A-9753-635E8C8686D5}" destId="{77EBEE76-A3B1-496A-926A-B302049F3F94}" srcOrd="1" destOrd="0" parTransId="{44F0B2DC-289D-4700-A9B5-B64B6E9BDB3D}" sibTransId="{9FCAF43F-FCB4-40D1-955A-E22ADFDD65F7}"/>
    <dgm:cxn modelId="{BDE56844-4B39-4438-9377-04FCE0C782E3}" type="presOf" srcId="{9FCAF43F-FCB4-40D1-955A-E22ADFDD65F7}" destId="{BA350945-2DFE-4CB1-B57C-CADF01D89843}" srcOrd="0" destOrd="0" presId="urn:microsoft.com/office/officeart/2005/8/layout/process2"/>
    <dgm:cxn modelId="{86A527B8-6DBF-4D1A-8D74-7C34738864B5}" type="presOf" srcId="{05DC0BF1-4CDD-4596-A158-A8B9124A76AE}" destId="{6DD30C6C-6820-41B8-B27E-38E68D788F51}" srcOrd="0" destOrd="0" presId="urn:microsoft.com/office/officeart/2005/8/layout/process2"/>
    <dgm:cxn modelId="{079D47BF-E162-4A05-B80D-CDBBBEC8246F}" type="presOf" srcId="{9FCAF43F-FCB4-40D1-955A-E22ADFDD65F7}" destId="{519B64B3-4CE7-4277-A8C7-99FAD83D1828}" srcOrd="1" destOrd="0" presId="urn:microsoft.com/office/officeart/2005/8/layout/process2"/>
    <dgm:cxn modelId="{82A110C0-463E-457C-83FD-21D495AD144B}" type="presOf" srcId="{DB6BB608-5959-4B5A-9753-635E8C8686D5}" destId="{C221FDE5-CD53-43EB-8A57-3F6CB6B27062}" srcOrd="0" destOrd="0" presId="urn:microsoft.com/office/officeart/2005/8/layout/process2"/>
    <dgm:cxn modelId="{3EEE6FC6-2E52-4A6F-B61F-131B9DC55901}" srcId="{DB6BB608-5959-4B5A-9753-635E8C8686D5}" destId="{2A6E2AF4-EFBB-4EEA-B455-1EAD64D6E08E}" srcOrd="0" destOrd="0" parTransId="{319D8E59-FC87-460C-9C50-5E9AF66DA96C}" sibTransId="{6E010952-26F4-424D-8F71-2576DEEE390C}"/>
    <dgm:cxn modelId="{73DF0DCD-0CD3-4736-B26B-387E6B5621B6}" type="presOf" srcId="{6E010952-26F4-424D-8F71-2576DEEE390C}" destId="{A8B5C8DC-905F-40B6-A8FD-280FDD4F8F13}" srcOrd="1" destOrd="0" presId="urn:microsoft.com/office/officeart/2005/8/layout/process2"/>
    <dgm:cxn modelId="{905C0B0F-A017-453E-B4DE-D0D7DDA60F7E}" type="presParOf" srcId="{C221FDE5-CD53-43EB-8A57-3F6CB6B27062}" destId="{9689719E-4E3B-4566-AEA3-1DF2090FB6E1}" srcOrd="0" destOrd="0" presId="urn:microsoft.com/office/officeart/2005/8/layout/process2"/>
    <dgm:cxn modelId="{75227132-F487-4ACF-B263-E05B2DE85DAD}" type="presParOf" srcId="{C221FDE5-CD53-43EB-8A57-3F6CB6B27062}" destId="{E0319FFA-4929-4DBA-99D4-70A2F57A6229}" srcOrd="1" destOrd="0" presId="urn:microsoft.com/office/officeart/2005/8/layout/process2"/>
    <dgm:cxn modelId="{BDDE6A86-6D1F-4C7C-A494-58062204515B}" type="presParOf" srcId="{E0319FFA-4929-4DBA-99D4-70A2F57A6229}" destId="{A8B5C8DC-905F-40B6-A8FD-280FDD4F8F13}" srcOrd="0" destOrd="0" presId="urn:microsoft.com/office/officeart/2005/8/layout/process2"/>
    <dgm:cxn modelId="{3CA9C266-37B7-4FB8-8FD0-D814594BF40C}" type="presParOf" srcId="{C221FDE5-CD53-43EB-8A57-3F6CB6B27062}" destId="{0F9224E9-D80A-4F6F-B8B1-3E548C86F135}" srcOrd="2" destOrd="0" presId="urn:microsoft.com/office/officeart/2005/8/layout/process2"/>
    <dgm:cxn modelId="{A70174A4-9E52-4998-9D48-28A8A2E2993D}" type="presParOf" srcId="{C221FDE5-CD53-43EB-8A57-3F6CB6B27062}" destId="{BA350945-2DFE-4CB1-B57C-CADF01D89843}" srcOrd="3" destOrd="0" presId="urn:microsoft.com/office/officeart/2005/8/layout/process2"/>
    <dgm:cxn modelId="{6DC997AB-415D-4028-955E-CD272953A180}" type="presParOf" srcId="{BA350945-2DFE-4CB1-B57C-CADF01D89843}" destId="{519B64B3-4CE7-4277-A8C7-99FAD83D1828}" srcOrd="0" destOrd="0" presId="urn:microsoft.com/office/officeart/2005/8/layout/process2"/>
    <dgm:cxn modelId="{DBFA462E-D627-40CF-86AD-F0AE1E1BB961}" type="presParOf" srcId="{C221FDE5-CD53-43EB-8A57-3F6CB6B27062}" destId="{6DD30C6C-6820-41B8-B27E-38E68D788F51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1AA34F5-D5DE-41A9-8B8C-469EC8EF075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719EE55-F9EF-45F9-A031-F906EE360F76}">
      <dgm:prSet phldrT="[Testo]" custT="1"/>
      <dgm:spPr/>
      <dgm:t>
        <a:bodyPr/>
        <a:lstStyle/>
        <a:p>
          <a:r>
            <a:rPr lang="it-IT" sz="1600">
              <a:latin typeface="Century Gothic" pitchFamily="34" charset="0"/>
            </a:rPr>
            <a:t>Definizione obiettivo</a:t>
          </a:r>
        </a:p>
      </dgm:t>
    </dgm:pt>
    <dgm:pt modelId="{18AB1E18-937F-4E51-8B23-B72DBEAF3C51}" type="parTrans" cxnId="{6BCAD0F1-9609-41DF-BB5D-1B74576C40EA}">
      <dgm:prSet/>
      <dgm:spPr/>
      <dgm:t>
        <a:bodyPr/>
        <a:lstStyle/>
        <a:p>
          <a:endParaRPr lang="it-IT"/>
        </a:p>
      </dgm:t>
    </dgm:pt>
    <dgm:pt modelId="{9259F3A8-1FAD-471D-BE52-B173FBD80156}" type="sibTrans" cxnId="{6BCAD0F1-9609-41DF-BB5D-1B74576C40EA}">
      <dgm:prSet/>
      <dgm:spPr/>
      <dgm:t>
        <a:bodyPr/>
        <a:lstStyle/>
        <a:p>
          <a:endParaRPr lang="it-IT"/>
        </a:p>
      </dgm:t>
    </dgm:pt>
    <dgm:pt modelId="{29510466-D96A-47E8-87FA-90D3C4D52000}">
      <dgm:prSet phldrT="[Testo]" custT="1"/>
      <dgm:spPr>
        <a:ln>
          <a:noFill/>
        </a:ln>
      </dgm:spPr>
      <dgm:t>
        <a:bodyPr/>
        <a:lstStyle/>
        <a:p>
          <a:r>
            <a:rPr lang="it-IT" sz="1600">
              <a:latin typeface="Century Gothic" pitchFamily="34" charset="0"/>
            </a:rPr>
            <a:t>Analisi portfolio prodotti</a:t>
          </a:r>
        </a:p>
      </dgm:t>
    </dgm:pt>
    <dgm:pt modelId="{38821A5C-35EC-4CDD-BA70-22ADEAC43E6C}" type="parTrans" cxnId="{F8D8FBDF-B569-4F85-8441-B7825792AB15}">
      <dgm:prSet/>
      <dgm:spPr/>
      <dgm:t>
        <a:bodyPr/>
        <a:lstStyle/>
        <a:p>
          <a:endParaRPr lang="it-IT"/>
        </a:p>
      </dgm:t>
    </dgm:pt>
    <dgm:pt modelId="{57E56F8C-837A-472E-BACE-BEFECDEF66EE}" type="sibTrans" cxnId="{F8D8FBDF-B569-4F85-8441-B7825792AB15}">
      <dgm:prSet/>
      <dgm:spPr/>
      <dgm:t>
        <a:bodyPr/>
        <a:lstStyle/>
        <a:p>
          <a:endParaRPr lang="it-IT"/>
        </a:p>
      </dgm:t>
    </dgm:pt>
    <dgm:pt modelId="{9E137552-1CB3-46D5-ACFA-449A1BD3824D}">
      <dgm:prSet phldrT="[Testo]" custT="1"/>
      <dgm:spPr>
        <a:ln>
          <a:solidFill>
            <a:schemeClr val="tx1"/>
          </a:solidFill>
        </a:ln>
      </dgm:spPr>
      <dgm:t>
        <a:bodyPr/>
        <a:lstStyle/>
        <a:p>
          <a:r>
            <a:rPr lang="it-IT" sz="1600">
              <a:latin typeface="Century Gothic" pitchFamily="34" charset="0"/>
            </a:rPr>
            <a:t>Posizionamento</a:t>
          </a:r>
        </a:p>
      </dgm:t>
    </dgm:pt>
    <dgm:pt modelId="{A7E6656A-F11F-41E4-99A0-D5CE24A28D32}" type="parTrans" cxnId="{3C3FB566-2D24-4CDC-8EAF-FDE31F0D2948}">
      <dgm:prSet/>
      <dgm:spPr/>
      <dgm:t>
        <a:bodyPr/>
        <a:lstStyle/>
        <a:p>
          <a:endParaRPr lang="it-IT"/>
        </a:p>
      </dgm:t>
    </dgm:pt>
    <dgm:pt modelId="{2DE7B5D8-E89E-4AAF-A3B3-317F8CFCE1F7}" type="sibTrans" cxnId="{3C3FB566-2D24-4CDC-8EAF-FDE31F0D2948}">
      <dgm:prSet/>
      <dgm:spPr/>
      <dgm:t>
        <a:bodyPr/>
        <a:lstStyle/>
        <a:p>
          <a:endParaRPr lang="it-IT"/>
        </a:p>
      </dgm:t>
    </dgm:pt>
    <dgm:pt modelId="{70D07045-C659-4E55-9706-4CE6AEE8CA03}" type="pres">
      <dgm:prSet presAssocID="{61AA34F5-D5DE-41A9-8B8C-469EC8EF0752}" presName="Name0" presStyleCnt="0">
        <dgm:presLayoutVars>
          <dgm:dir/>
          <dgm:animLvl val="lvl"/>
          <dgm:resizeHandles val="exact"/>
        </dgm:presLayoutVars>
      </dgm:prSet>
      <dgm:spPr/>
    </dgm:pt>
    <dgm:pt modelId="{E96243DD-AD3C-4FF2-AA1A-2FD6125CE88F}" type="pres">
      <dgm:prSet presAssocID="{9719EE55-F9EF-45F9-A031-F906EE360F76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B927ED23-4BBE-467A-8B54-72DC7A2635A6}" type="pres">
      <dgm:prSet presAssocID="{9259F3A8-1FAD-471D-BE52-B173FBD80156}" presName="parTxOnlySpace" presStyleCnt="0"/>
      <dgm:spPr/>
    </dgm:pt>
    <dgm:pt modelId="{67DCBC8D-070C-4342-B0CD-E2FD95F25C9B}" type="pres">
      <dgm:prSet presAssocID="{29510466-D96A-47E8-87FA-90D3C4D52000}" presName="parTxOnly" presStyleLbl="node1" presStyleIdx="1" presStyleCnt="3" custLinFactNeighborY="2189">
        <dgm:presLayoutVars>
          <dgm:chMax val="0"/>
          <dgm:chPref val="0"/>
          <dgm:bulletEnabled val="1"/>
        </dgm:presLayoutVars>
      </dgm:prSet>
      <dgm:spPr/>
    </dgm:pt>
    <dgm:pt modelId="{9D683E43-EAAE-464B-A35C-D1D68D8E0540}" type="pres">
      <dgm:prSet presAssocID="{57E56F8C-837A-472E-BACE-BEFECDEF66EE}" presName="parTxOnlySpace" presStyleCnt="0"/>
      <dgm:spPr/>
    </dgm:pt>
    <dgm:pt modelId="{A133A426-62AC-42AA-99AF-29B3954D6885}" type="pres">
      <dgm:prSet presAssocID="{9E137552-1CB3-46D5-ACFA-449A1BD3824D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3C3FB566-2D24-4CDC-8EAF-FDE31F0D2948}" srcId="{61AA34F5-D5DE-41A9-8B8C-469EC8EF0752}" destId="{9E137552-1CB3-46D5-ACFA-449A1BD3824D}" srcOrd="2" destOrd="0" parTransId="{A7E6656A-F11F-41E4-99A0-D5CE24A28D32}" sibTransId="{2DE7B5D8-E89E-4AAF-A3B3-317F8CFCE1F7}"/>
    <dgm:cxn modelId="{37489185-C7F8-41E3-9BF6-1E236C886DC3}" type="presOf" srcId="{61AA34F5-D5DE-41A9-8B8C-469EC8EF0752}" destId="{70D07045-C659-4E55-9706-4CE6AEE8CA03}" srcOrd="0" destOrd="0" presId="urn:microsoft.com/office/officeart/2005/8/layout/chevron1"/>
    <dgm:cxn modelId="{8B89178C-F08F-4890-A46F-C4E890896558}" type="presOf" srcId="{29510466-D96A-47E8-87FA-90D3C4D52000}" destId="{67DCBC8D-070C-4342-B0CD-E2FD95F25C9B}" srcOrd="0" destOrd="0" presId="urn:microsoft.com/office/officeart/2005/8/layout/chevron1"/>
    <dgm:cxn modelId="{14011092-4CD0-42AD-9E86-88269E4D7855}" type="presOf" srcId="{9E137552-1CB3-46D5-ACFA-449A1BD3824D}" destId="{A133A426-62AC-42AA-99AF-29B3954D6885}" srcOrd="0" destOrd="0" presId="urn:microsoft.com/office/officeart/2005/8/layout/chevron1"/>
    <dgm:cxn modelId="{F8D8FBDF-B569-4F85-8441-B7825792AB15}" srcId="{61AA34F5-D5DE-41A9-8B8C-469EC8EF0752}" destId="{29510466-D96A-47E8-87FA-90D3C4D52000}" srcOrd="1" destOrd="0" parTransId="{38821A5C-35EC-4CDD-BA70-22ADEAC43E6C}" sibTransId="{57E56F8C-837A-472E-BACE-BEFECDEF66EE}"/>
    <dgm:cxn modelId="{C4006CE9-DD13-4200-BF4A-539CAFB8B46E}" type="presOf" srcId="{9719EE55-F9EF-45F9-A031-F906EE360F76}" destId="{E96243DD-AD3C-4FF2-AA1A-2FD6125CE88F}" srcOrd="0" destOrd="0" presId="urn:microsoft.com/office/officeart/2005/8/layout/chevron1"/>
    <dgm:cxn modelId="{6BCAD0F1-9609-41DF-BB5D-1B74576C40EA}" srcId="{61AA34F5-D5DE-41A9-8B8C-469EC8EF0752}" destId="{9719EE55-F9EF-45F9-A031-F906EE360F76}" srcOrd="0" destOrd="0" parTransId="{18AB1E18-937F-4E51-8B23-B72DBEAF3C51}" sibTransId="{9259F3A8-1FAD-471D-BE52-B173FBD80156}"/>
    <dgm:cxn modelId="{FA109A06-523E-4BEC-9896-37BD3A99482C}" type="presParOf" srcId="{70D07045-C659-4E55-9706-4CE6AEE8CA03}" destId="{E96243DD-AD3C-4FF2-AA1A-2FD6125CE88F}" srcOrd="0" destOrd="0" presId="urn:microsoft.com/office/officeart/2005/8/layout/chevron1"/>
    <dgm:cxn modelId="{784B85B9-3CE7-496C-8E85-E90A789FE581}" type="presParOf" srcId="{70D07045-C659-4E55-9706-4CE6AEE8CA03}" destId="{B927ED23-4BBE-467A-8B54-72DC7A2635A6}" srcOrd="1" destOrd="0" presId="urn:microsoft.com/office/officeart/2005/8/layout/chevron1"/>
    <dgm:cxn modelId="{287B0B65-327A-481D-9916-02586F2FDB47}" type="presParOf" srcId="{70D07045-C659-4E55-9706-4CE6AEE8CA03}" destId="{67DCBC8D-070C-4342-B0CD-E2FD95F25C9B}" srcOrd="2" destOrd="0" presId="urn:microsoft.com/office/officeart/2005/8/layout/chevron1"/>
    <dgm:cxn modelId="{E566C819-F8CB-4C0D-8AD0-E5901CC58597}" type="presParOf" srcId="{70D07045-C659-4E55-9706-4CE6AEE8CA03}" destId="{9D683E43-EAAE-464B-A35C-D1D68D8E0540}" srcOrd="3" destOrd="0" presId="urn:microsoft.com/office/officeart/2005/8/layout/chevron1"/>
    <dgm:cxn modelId="{9014227F-F80A-4D1E-BFDF-2659A8DD87B4}" type="presParOf" srcId="{70D07045-C659-4E55-9706-4CE6AEE8CA03}" destId="{A133A426-62AC-42AA-99AF-29B3954D6885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DED289D-B646-4F8D-8AF4-6C2EAF731608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99AAF65E-AC14-4018-9E03-30A3DA65D08F}">
      <dgm:prSet phldrT="[Testo]"/>
      <dgm:spPr/>
      <dgm:t>
        <a:bodyPr/>
        <a:lstStyle/>
        <a:p>
          <a:r>
            <a:rPr lang="it-IT"/>
            <a:t>Pianificare e monitoraggio continuo </a:t>
          </a:r>
        </a:p>
      </dgm:t>
    </dgm:pt>
    <dgm:pt modelId="{21C19030-B387-461A-9F9E-704691A49E5B}" type="parTrans" cxnId="{733BA4B0-C529-4670-8C11-F6076A902226}">
      <dgm:prSet/>
      <dgm:spPr/>
      <dgm:t>
        <a:bodyPr/>
        <a:lstStyle/>
        <a:p>
          <a:endParaRPr lang="it-IT"/>
        </a:p>
      </dgm:t>
    </dgm:pt>
    <dgm:pt modelId="{DC129601-AD2C-49B2-BE33-C406EAB668BD}" type="sibTrans" cxnId="{733BA4B0-C529-4670-8C11-F6076A902226}">
      <dgm:prSet/>
      <dgm:spPr/>
      <dgm:t>
        <a:bodyPr/>
        <a:lstStyle/>
        <a:p>
          <a:endParaRPr lang="it-IT"/>
        </a:p>
      </dgm:t>
    </dgm:pt>
    <dgm:pt modelId="{84A3E364-C3FC-4F75-8D30-17D70FA9F8FD}">
      <dgm:prSet phldrT="[Testo]"/>
      <dgm:spPr/>
      <dgm:t>
        <a:bodyPr/>
        <a:lstStyle/>
        <a:p>
          <a:pPr algn="ctr"/>
          <a:r>
            <a:rPr lang="it-IT"/>
            <a:t>Cercare di distribuire limitate risorse al </a:t>
          </a:r>
          <a:r>
            <a:rPr lang="it-IT" err="1"/>
            <a:t>porfolio</a:t>
          </a:r>
          <a:r>
            <a:rPr lang="it-IT"/>
            <a:t> aziendale  </a:t>
          </a:r>
        </a:p>
      </dgm:t>
    </dgm:pt>
    <dgm:pt modelId="{BFA9AC2D-34A6-409C-B552-058F78425F5B}" type="parTrans" cxnId="{BDFAD3E3-4D64-43B3-8757-01B6FD493BA9}">
      <dgm:prSet/>
      <dgm:spPr/>
      <dgm:t>
        <a:bodyPr/>
        <a:lstStyle/>
        <a:p>
          <a:endParaRPr lang="it-IT"/>
        </a:p>
      </dgm:t>
    </dgm:pt>
    <dgm:pt modelId="{431DA1FD-A8C2-42FF-93DA-5AEE52A6B99A}" type="sibTrans" cxnId="{BDFAD3E3-4D64-43B3-8757-01B6FD493BA9}">
      <dgm:prSet/>
      <dgm:spPr/>
      <dgm:t>
        <a:bodyPr/>
        <a:lstStyle/>
        <a:p>
          <a:endParaRPr lang="it-IT"/>
        </a:p>
      </dgm:t>
    </dgm:pt>
    <dgm:pt modelId="{51D61A45-E26C-4954-B8A2-FC73E9EB2C81}">
      <dgm:prSet phldrT="[Testo]"/>
      <dgm:spPr/>
      <dgm:t>
        <a:bodyPr/>
        <a:lstStyle/>
        <a:p>
          <a:r>
            <a:rPr lang="it-IT"/>
            <a:t>Da valutare nei singoli mercati </a:t>
          </a:r>
        </a:p>
      </dgm:t>
    </dgm:pt>
    <dgm:pt modelId="{3AD781AB-6442-4E7B-9D00-15AEA78FC186}" type="parTrans" cxnId="{C6103611-A8B3-43CD-89A0-1292295C488D}">
      <dgm:prSet/>
      <dgm:spPr/>
      <dgm:t>
        <a:bodyPr/>
        <a:lstStyle/>
        <a:p>
          <a:endParaRPr lang="it-IT"/>
        </a:p>
      </dgm:t>
    </dgm:pt>
    <dgm:pt modelId="{DAAAC4B6-7A32-41EF-AED0-124066FA62B5}" type="sibTrans" cxnId="{C6103611-A8B3-43CD-89A0-1292295C488D}">
      <dgm:prSet/>
      <dgm:spPr/>
      <dgm:t>
        <a:bodyPr/>
        <a:lstStyle/>
        <a:p>
          <a:endParaRPr lang="it-IT"/>
        </a:p>
      </dgm:t>
    </dgm:pt>
    <dgm:pt modelId="{6CBE3C31-944E-43BE-94BC-8485F04DA9CF}">
      <dgm:prSet phldrT="[Testo]"/>
      <dgm:spPr/>
      <dgm:t>
        <a:bodyPr/>
        <a:lstStyle/>
        <a:p>
          <a:r>
            <a:rPr lang="it-IT"/>
            <a:t>Non è una priorità </a:t>
          </a:r>
        </a:p>
      </dgm:t>
    </dgm:pt>
    <dgm:pt modelId="{E0F0F525-CD80-4EB4-B155-322E686FB402}" type="parTrans" cxnId="{ABF8B774-4AA9-4A28-B9F6-9967224F58F5}">
      <dgm:prSet/>
      <dgm:spPr/>
      <dgm:t>
        <a:bodyPr/>
        <a:lstStyle/>
        <a:p>
          <a:endParaRPr lang="it-IT"/>
        </a:p>
      </dgm:t>
    </dgm:pt>
    <dgm:pt modelId="{552B033D-4765-4945-887D-A77ED424AA01}" type="sibTrans" cxnId="{ABF8B774-4AA9-4A28-B9F6-9967224F58F5}">
      <dgm:prSet/>
      <dgm:spPr/>
      <dgm:t>
        <a:bodyPr/>
        <a:lstStyle/>
        <a:p>
          <a:endParaRPr lang="it-IT"/>
        </a:p>
      </dgm:t>
    </dgm:pt>
    <dgm:pt modelId="{D663EB8D-C470-4E98-ADA0-4A9FF4EBC9F5}" type="pres">
      <dgm:prSet presAssocID="{DDED289D-B646-4F8D-8AF4-6C2EAF731608}" presName="Name0" presStyleCnt="0">
        <dgm:presLayoutVars>
          <dgm:dir/>
          <dgm:resizeHandles val="exact"/>
        </dgm:presLayoutVars>
      </dgm:prSet>
      <dgm:spPr/>
    </dgm:pt>
    <dgm:pt modelId="{ED1251C9-14A8-4EBC-B2CD-25D17E8CAB76}" type="pres">
      <dgm:prSet presAssocID="{99AAF65E-AC14-4018-9E03-30A3DA65D08F}" presName="Name5" presStyleLbl="vennNode1" presStyleIdx="0" presStyleCnt="4" custScaleX="87048" custScaleY="84363" custLinFactNeighborX="-28446" custLinFactNeighborY="-4297">
        <dgm:presLayoutVars>
          <dgm:bulletEnabled val="1"/>
        </dgm:presLayoutVars>
      </dgm:prSet>
      <dgm:spPr/>
    </dgm:pt>
    <dgm:pt modelId="{479A5D6B-645E-45B2-9F44-F0D400E74CE4}" type="pres">
      <dgm:prSet presAssocID="{DC129601-AD2C-49B2-BE33-C406EAB668BD}" presName="space" presStyleCnt="0"/>
      <dgm:spPr/>
    </dgm:pt>
    <dgm:pt modelId="{AD2C7E05-BABF-499D-98ED-B8A51268FEC7}" type="pres">
      <dgm:prSet presAssocID="{84A3E364-C3FC-4F75-8D30-17D70FA9F8FD}" presName="Name5" presStyleLbl="vennNode1" presStyleIdx="1" presStyleCnt="4" custScaleX="92270" custScaleY="83786">
        <dgm:presLayoutVars>
          <dgm:bulletEnabled val="1"/>
        </dgm:presLayoutVars>
      </dgm:prSet>
      <dgm:spPr/>
    </dgm:pt>
    <dgm:pt modelId="{AEF17B11-1F42-4FDC-A0FD-D4E087949758}" type="pres">
      <dgm:prSet presAssocID="{431DA1FD-A8C2-42FF-93DA-5AEE52A6B99A}" presName="space" presStyleCnt="0"/>
      <dgm:spPr/>
    </dgm:pt>
    <dgm:pt modelId="{7E7FF7DB-33E2-483F-93A6-9C74ECEE7A19}" type="pres">
      <dgm:prSet presAssocID="{51D61A45-E26C-4954-B8A2-FC73E9EB2C81}" presName="Name5" presStyleLbl="vennNode1" presStyleIdx="2" presStyleCnt="4" custScaleX="82614" custScaleY="87424" custLinFactNeighborX="-322" custLinFactNeighborY="-1439">
        <dgm:presLayoutVars>
          <dgm:bulletEnabled val="1"/>
        </dgm:presLayoutVars>
      </dgm:prSet>
      <dgm:spPr/>
    </dgm:pt>
    <dgm:pt modelId="{8F408934-E14C-483E-A441-8F7951E88CE2}" type="pres">
      <dgm:prSet presAssocID="{DAAAC4B6-7A32-41EF-AED0-124066FA62B5}" presName="space" presStyleCnt="0"/>
      <dgm:spPr/>
    </dgm:pt>
    <dgm:pt modelId="{6242395B-6012-458B-9588-B1A5E70AEDEE}" type="pres">
      <dgm:prSet presAssocID="{6CBE3C31-944E-43BE-94BC-8485F04DA9CF}" presName="Name5" presStyleLbl="vennNode1" presStyleIdx="3" presStyleCnt="4" custScaleY="88511" custLinFactNeighborX="42736" custLinFactNeighborY="1419">
        <dgm:presLayoutVars>
          <dgm:bulletEnabled val="1"/>
        </dgm:presLayoutVars>
      </dgm:prSet>
      <dgm:spPr/>
    </dgm:pt>
  </dgm:ptLst>
  <dgm:cxnLst>
    <dgm:cxn modelId="{C6103611-A8B3-43CD-89A0-1292295C488D}" srcId="{DDED289D-B646-4F8D-8AF4-6C2EAF731608}" destId="{51D61A45-E26C-4954-B8A2-FC73E9EB2C81}" srcOrd="2" destOrd="0" parTransId="{3AD781AB-6442-4E7B-9D00-15AEA78FC186}" sibTransId="{DAAAC4B6-7A32-41EF-AED0-124066FA62B5}"/>
    <dgm:cxn modelId="{3C29F638-3EE0-4743-A681-D0742DF5C68A}" type="presOf" srcId="{51D61A45-E26C-4954-B8A2-FC73E9EB2C81}" destId="{7E7FF7DB-33E2-483F-93A6-9C74ECEE7A19}" srcOrd="0" destOrd="0" presId="urn:microsoft.com/office/officeart/2005/8/layout/venn3"/>
    <dgm:cxn modelId="{ABF8B774-4AA9-4A28-B9F6-9967224F58F5}" srcId="{DDED289D-B646-4F8D-8AF4-6C2EAF731608}" destId="{6CBE3C31-944E-43BE-94BC-8485F04DA9CF}" srcOrd="3" destOrd="0" parTransId="{E0F0F525-CD80-4EB4-B155-322E686FB402}" sibTransId="{552B033D-4765-4945-887D-A77ED424AA01}"/>
    <dgm:cxn modelId="{98A17E97-4EB2-4F49-8EC3-5E6D5A485C64}" type="presOf" srcId="{6CBE3C31-944E-43BE-94BC-8485F04DA9CF}" destId="{6242395B-6012-458B-9588-B1A5E70AEDEE}" srcOrd="0" destOrd="0" presId="urn:microsoft.com/office/officeart/2005/8/layout/venn3"/>
    <dgm:cxn modelId="{733BA4B0-C529-4670-8C11-F6076A902226}" srcId="{DDED289D-B646-4F8D-8AF4-6C2EAF731608}" destId="{99AAF65E-AC14-4018-9E03-30A3DA65D08F}" srcOrd="0" destOrd="0" parTransId="{21C19030-B387-461A-9F9E-704691A49E5B}" sibTransId="{DC129601-AD2C-49B2-BE33-C406EAB668BD}"/>
    <dgm:cxn modelId="{4C8F9DCF-F09B-41E9-9A11-604CBE3EC9CE}" type="presOf" srcId="{84A3E364-C3FC-4F75-8D30-17D70FA9F8FD}" destId="{AD2C7E05-BABF-499D-98ED-B8A51268FEC7}" srcOrd="0" destOrd="0" presId="urn:microsoft.com/office/officeart/2005/8/layout/venn3"/>
    <dgm:cxn modelId="{16D02BD6-96B2-4E33-97DC-FB8DC6C27D97}" type="presOf" srcId="{99AAF65E-AC14-4018-9E03-30A3DA65D08F}" destId="{ED1251C9-14A8-4EBC-B2CD-25D17E8CAB76}" srcOrd="0" destOrd="0" presId="urn:microsoft.com/office/officeart/2005/8/layout/venn3"/>
    <dgm:cxn modelId="{AEB725D8-4EF1-4427-AC1C-027974C90CE3}" type="presOf" srcId="{DDED289D-B646-4F8D-8AF4-6C2EAF731608}" destId="{D663EB8D-C470-4E98-ADA0-4A9FF4EBC9F5}" srcOrd="0" destOrd="0" presId="urn:microsoft.com/office/officeart/2005/8/layout/venn3"/>
    <dgm:cxn modelId="{BDFAD3E3-4D64-43B3-8757-01B6FD493BA9}" srcId="{DDED289D-B646-4F8D-8AF4-6C2EAF731608}" destId="{84A3E364-C3FC-4F75-8D30-17D70FA9F8FD}" srcOrd="1" destOrd="0" parTransId="{BFA9AC2D-34A6-409C-B552-058F78425F5B}" sibTransId="{431DA1FD-A8C2-42FF-93DA-5AEE52A6B99A}"/>
    <dgm:cxn modelId="{7E8DA39F-BB99-4361-AC26-AAFBA6B2DD10}" type="presParOf" srcId="{D663EB8D-C470-4E98-ADA0-4A9FF4EBC9F5}" destId="{ED1251C9-14A8-4EBC-B2CD-25D17E8CAB76}" srcOrd="0" destOrd="0" presId="urn:microsoft.com/office/officeart/2005/8/layout/venn3"/>
    <dgm:cxn modelId="{C69EA40C-5FF9-4445-813E-441531B1724D}" type="presParOf" srcId="{D663EB8D-C470-4E98-ADA0-4A9FF4EBC9F5}" destId="{479A5D6B-645E-45B2-9F44-F0D400E74CE4}" srcOrd="1" destOrd="0" presId="urn:microsoft.com/office/officeart/2005/8/layout/venn3"/>
    <dgm:cxn modelId="{17C7E23C-838A-47D4-921B-0F7D59623C10}" type="presParOf" srcId="{D663EB8D-C470-4E98-ADA0-4A9FF4EBC9F5}" destId="{AD2C7E05-BABF-499D-98ED-B8A51268FEC7}" srcOrd="2" destOrd="0" presId="urn:microsoft.com/office/officeart/2005/8/layout/venn3"/>
    <dgm:cxn modelId="{3A4AB451-6491-4E7D-8981-CED332D92A08}" type="presParOf" srcId="{D663EB8D-C470-4E98-ADA0-4A9FF4EBC9F5}" destId="{AEF17B11-1F42-4FDC-A0FD-D4E087949758}" srcOrd="3" destOrd="0" presId="urn:microsoft.com/office/officeart/2005/8/layout/venn3"/>
    <dgm:cxn modelId="{CB1313DE-DE6B-478E-ACF3-0C088F968EC2}" type="presParOf" srcId="{D663EB8D-C470-4E98-ADA0-4A9FF4EBC9F5}" destId="{7E7FF7DB-33E2-483F-93A6-9C74ECEE7A19}" srcOrd="4" destOrd="0" presId="urn:microsoft.com/office/officeart/2005/8/layout/venn3"/>
    <dgm:cxn modelId="{CD0A6028-3D60-4984-8B9A-7F4C5AB1E8AF}" type="presParOf" srcId="{D663EB8D-C470-4E98-ADA0-4A9FF4EBC9F5}" destId="{8F408934-E14C-483E-A441-8F7951E88CE2}" srcOrd="5" destOrd="0" presId="urn:microsoft.com/office/officeart/2005/8/layout/venn3"/>
    <dgm:cxn modelId="{D446D901-86DE-48F7-B0E0-BDAAAD9ADDF1}" type="presParOf" srcId="{D663EB8D-C470-4E98-ADA0-4A9FF4EBC9F5}" destId="{6242395B-6012-458B-9588-B1A5E70AEDEE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D3633EE-D345-4B82-B75B-986E182E5190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691CA6B0-9DBF-4BEF-B3DA-013C9F6285DF}">
      <dgm:prSet phldrT="[Testo]"/>
      <dgm:spPr/>
      <dgm:t>
        <a:bodyPr/>
        <a:lstStyle/>
        <a:p>
          <a:r>
            <a:rPr lang="it-IT">
              <a:latin typeface="Century Gothic" pitchFamily="34" charset="0"/>
            </a:rPr>
            <a:t>Brand value</a:t>
          </a:r>
        </a:p>
      </dgm:t>
    </dgm:pt>
    <dgm:pt modelId="{BB5A1D20-B150-4745-B775-EDD6BCA55081}" type="parTrans" cxnId="{0A3E7C57-99DE-45AB-B49A-47D29572E792}">
      <dgm:prSet/>
      <dgm:spPr/>
      <dgm:t>
        <a:bodyPr/>
        <a:lstStyle/>
        <a:p>
          <a:endParaRPr lang="it-IT"/>
        </a:p>
      </dgm:t>
    </dgm:pt>
    <dgm:pt modelId="{694E8009-0310-4301-B296-7D1F83F6905F}" type="sibTrans" cxnId="{0A3E7C57-99DE-45AB-B49A-47D29572E792}">
      <dgm:prSet/>
      <dgm:spPr/>
      <dgm:t>
        <a:bodyPr/>
        <a:lstStyle/>
        <a:p>
          <a:endParaRPr lang="it-IT"/>
        </a:p>
      </dgm:t>
    </dgm:pt>
    <dgm:pt modelId="{F4AF0A2A-E957-4D86-BEC8-FF250E2602BA}">
      <dgm:prSet phldrT="[Testo]"/>
      <dgm:spPr/>
      <dgm:t>
        <a:bodyPr/>
        <a:lstStyle/>
        <a:p>
          <a:r>
            <a:rPr lang="it-IT">
              <a:latin typeface="Century Gothic" pitchFamily="34" charset="0"/>
            </a:rPr>
            <a:t>Clienti</a:t>
          </a:r>
        </a:p>
      </dgm:t>
    </dgm:pt>
    <dgm:pt modelId="{81792DC0-C7B8-464E-9407-90400FB6002B}" type="parTrans" cxnId="{0C6DA59E-81ED-4E28-9458-C71E4638C83A}">
      <dgm:prSet/>
      <dgm:spPr/>
      <dgm:t>
        <a:bodyPr/>
        <a:lstStyle/>
        <a:p>
          <a:endParaRPr lang="it-IT"/>
        </a:p>
      </dgm:t>
    </dgm:pt>
    <dgm:pt modelId="{72F7E094-EF8F-4F8A-87EF-045C05C0F122}" type="sibTrans" cxnId="{0C6DA59E-81ED-4E28-9458-C71E4638C83A}">
      <dgm:prSet/>
      <dgm:spPr/>
      <dgm:t>
        <a:bodyPr/>
        <a:lstStyle/>
        <a:p>
          <a:endParaRPr lang="it-IT"/>
        </a:p>
      </dgm:t>
    </dgm:pt>
    <dgm:pt modelId="{7AC3AA6B-78D2-40E6-B8B4-07C87D119B5F}">
      <dgm:prSet phldrT="[Testo]"/>
      <dgm:spPr/>
      <dgm:t>
        <a:bodyPr/>
        <a:lstStyle/>
        <a:p>
          <a:r>
            <a:rPr lang="it-IT">
              <a:latin typeface="Century Gothic" pitchFamily="34" charset="0"/>
            </a:rPr>
            <a:t>Azienda</a:t>
          </a:r>
          <a:r>
            <a:rPr lang="it-IT"/>
            <a:t> </a:t>
          </a:r>
        </a:p>
      </dgm:t>
    </dgm:pt>
    <dgm:pt modelId="{83320C22-6E04-413B-8180-9A65D28F0AC5}" type="parTrans" cxnId="{F77B57C9-1011-4FCA-B533-DD334E2DC17A}">
      <dgm:prSet/>
      <dgm:spPr/>
      <dgm:t>
        <a:bodyPr/>
        <a:lstStyle/>
        <a:p>
          <a:endParaRPr lang="it-IT"/>
        </a:p>
      </dgm:t>
    </dgm:pt>
    <dgm:pt modelId="{7B767147-798A-4963-9A05-3441F849C931}" type="sibTrans" cxnId="{F77B57C9-1011-4FCA-B533-DD334E2DC17A}">
      <dgm:prSet/>
      <dgm:spPr/>
      <dgm:t>
        <a:bodyPr/>
        <a:lstStyle/>
        <a:p>
          <a:endParaRPr lang="it-IT"/>
        </a:p>
      </dgm:t>
    </dgm:pt>
    <dgm:pt modelId="{D0D71DBF-97D6-4D88-BCF2-FD87A7668127}" type="pres">
      <dgm:prSet presAssocID="{FD3633EE-D345-4B82-B75B-986E182E5190}" presName="cycle" presStyleCnt="0">
        <dgm:presLayoutVars>
          <dgm:dir/>
          <dgm:resizeHandles val="exact"/>
        </dgm:presLayoutVars>
      </dgm:prSet>
      <dgm:spPr/>
    </dgm:pt>
    <dgm:pt modelId="{865A0198-F3EB-4DCF-8082-C214B027A080}" type="pres">
      <dgm:prSet presAssocID="{691CA6B0-9DBF-4BEF-B3DA-013C9F6285DF}" presName="node" presStyleLbl="node1" presStyleIdx="0" presStyleCnt="3">
        <dgm:presLayoutVars>
          <dgm:bulletEnabled val="1"/>
        </dgm:presLayoutVars>
      </dgm:prSet>
      <dgm:spPr/>
    </dgm:pt>
    <dgm:pt modelId="{DC7114C4-294E-4E61-9D12-2F24D03A5FCC}" type="pres">
      <dgm:prSet presAssocID="{691CA6B0-9DBF-4BEF-B3DA-013C9F6285DF}" presName="spNode" presStyleCnt="0"/>
      <dgm:spPr/>
    </dgm:pt>
    <dgm:pt modelId="{2973ACE7-5221-4473-9C20-E42D0207BAA6}" type="pres">
      <dgm:prSet presAssocID="{694E8009-0310-4301-B296-7D1F83F6905F}" presName="sibTrans" presStyleLbl="sibTrans1D1" presStyleIdx="0" presStyleCnt="3"/>
      <dgm:spPr/>
    </dgm:pt>
    <dgm:pt modelId="{6779DEE5-FC8A-44CC-834D-9A26B1F1F7D7}" type="pres">
      <dgm:prSet presAssocID="{F4AF0A2A-E957-4D86-BEC8-FF250E2602BA}" presName="node" presStyleLbl="node1" presStyleIdx="1" presStyleCnt="3" custRadScaleRad="100903" custRadScaleInc="-29585">
        <dgm:presLayoutVars>
          <dgm:bulletEnabled val="1"/>
        </dgm:presLayoutVars>
      </dgm:prSet>
      <dgm:spPr/>
    </dgm:pt>
    <dgm:pt modelId="{69BF5903-5860-423C-9DE1-EC6C4D96E937}" type="pres">
      <dgm:prSet presAssocID="{F4AF0A2A-E957-4D86-BEC8-FF250E2602BA}" presName="spNode" presStyleCnt="0"/>
      <dgm:spPr/>
    </dgm:pt>
    <dgm:pt modelId="{24DFA452-147F-4AC9-B75A-1B4B9464CF53}" type="pres">
      <dgm:prSet presAssocID="{72F7E094-EF8F-4F8A-87EF-045C05C0F122}" presName="sibTrans" presStyleLbl="sibTrans1D1" presStyleIdx="1" presStyleCnt="3"/>
      <dgm:spPr/>
    </dgm:pt>
    <dgm:pt modelId="{49A04903-B25E-4318-A88E-BBE6B2ACBD53}" type="pres">
      <dgm:prSet presAssocID="{7AC3AA6B-78D2-40E6-B8B4-07C87D119B5F}" presName="node" presStyleLbl="node1" presStyleIdx="2" presStyleCnt="3" custRadScaleRad="92139" custRadScaleInc="25091">
        <dgm:presLayoutVars>
          <dgm:bulletEnabled val="1"/>
        </dgm:presLayoutVars>
      </dgm:prSet>
      <dgm:spPr/>
    </dgm:pt>
    <dgm:pt modelId="{036F4EE7-3E1D-48BF-BF99-F264A3593BE7}" type="pres">
      <dgm:prSet presAssocID="{7AC3AA6B-78D2-40E6-B8B4-07C87D119B5F}" presName="spNode" presStyleCnt="0"/>
      <dgm:spPr/>
    </dgm:pt>
    <dgm:pt modelId="{03F134DA-D4A6-4DA1-B23D-59BEE34E0821}" type="pres">
      <dgm:prSet presAssocID="{7B767147-798A-4963-9A05-3441F849C931}" presName="sibTrans" presStyleLbl="sibTrans1D1" presStyleIdx="2" presStyleCnt="3"/>
      <dgm:spPr/>
    </dgm:pt>
  </dgm:ptLst>
  <dgm:cxnLst>
    <dgm:cxn modelId="{0636FC10-9495-4F80-A5F3-57522D6DBBC3}" type="presOf" srcId="{694E8009-0310-4301-B296-7D1F83F6905F}" destId="{2973ACE7-5221-4473-9C20-E42D0207BAA6}" srcOrd="0" destOrd="0" presId="urn:microsoft.com/office/officeart/2005/8/layout/cycle5"/>
    <dgm:cxn modelId="{8A209F65-3AD1-427F-B4A8-6301A2EFD5D7}" type="presOf" srcId="{691CA6B0-9DBF-4BEF-B3DA-013C9F6285DF}" destId="{865A0198-F3EB-4DCF-8082-C214B027A080}" srcOrd="0" destOrd="0" presId="urn:microsoft.com/office/officeart/2005/8/layout/cycle5"/>
    <dgm:cxn modelId="{0A3E7C57-99DE-45AB-B49A-47D29572E792}" srcId="{FD3633EE-D345-4B82-B75B-986E182E5190}" destId="{691CA6B0-9DBF-4BEF-B3DA-013C9F6285DF}" srcOrd="0" destOrd="0" parTransId="{BB5A1D20-B150-4745-B775-EDD6BCA55081}" sibTransId="{694E8009-0310-4301-B296-7D1F83F6905F}"/>
    <dgm:cxn modelId="{FBA62C79-F29E-4A01-B648-3A791AAB96D2}" type="presOf" srcId="{7B767147-798A-4963-9A05-3441F849C931}" destId="{03F134DA-D4A6-4DA1-B23D-59BEE34E0821}" srcOrd="0" destOrd="0" presId="urn:microsoft.com/office/officeart/2005/8/layout/cycle5"/>
    <dgm:cxn modelId="{5124827E-463F-4162-A97C-CE3B63FA2F1A}" type="presOf" srcId="{F4AF0A2A-E957-4D86-BEC8-FF250E2602BA}" destId="{6779DEE5-FC8A-44CC-834D-9A26B1F1F7D7}" srcOrd="0" destOrd="0" presId="urn:microsoft.com/office/officeart/2005/8/layout/cycle5"/>
    <dgm:cxn modelId="{0C6DA59E-81ED-4E28-9458-C71E4638C83A}" srcId="{FD3633EE-D345-4B82-B75B-986E182E5190}" destId="{F4AF0A2A-E957-4D86-BEC8-FF250E2602BA}" srcOrd="1" destOrd="0" parTransId="{81792DC0-C7B8-464E-9407-90400FB6002B}" sibTransId="{72F7E094-EF8F-4F8A-87EF-045C05C0F122}"/>
    <dgm:cxn modelId="{D41B1DA4-77AC-4BAF-ABEC-A353AEBBA50D}" type="presOf" srcId="{FD3633EE-D345-4B82-B75B-986E182E5190}" destId="{D0D71DBF-97D6-4D88-BCF2-FD87A7668127}" srcOrd="0" destOrd="0" presId="urn:microsoft.com/office/officeart/2005/8/layout/cycle5"/>
    <dgm:cxn modelId="{F77B57C9-1011-4FCA-B533-DD334E2DC17A}" srcId="{FD3633EE-D345-4B82-B75B-986E182E5190}" destId="{7AC3AA6B-78D2-40E6-B8B4-07C87D119B5F}" srcOrd="2" destOrd="0" parTransId="{83320C22-6E04-413B-8180-9A65D28F0AC5}" sibTransId="{7B767147-798A-4963-9A05-3441F849C931}"/>
    <dgm:cxn modelId="{472089CE-D22B-44CE-BA92-3C4B79615CFD}" type="presOf" srcId="{7AC3AA6B-78D2-40E6-B8B4-07C87D119B5F}" destId="{49A04903-B25E-4318-A88E-BBE6B2ACBD53}" srcOrd="0" destOrd="0" presId="urn:microsoft.com/office/officeart/2005/8/layout/cycle5"/>
    <dgm:cxn modelId="{3C107EE4-ED8A-44EA-80D7-1A37AEC9F691}" type="presOf" srcId="{72F7E094-EF8F-4F8A-87EF-045C05C0F122}" destId="{24DFA452-147F-4AC9-B75A-1B4B9464CF53}" srcOrd="0" destOrd="0" presId="urn:microsoft.com/office/officeart/2005/8/layout/cycle5"/>
    <dgm:cxn modelId="{BE34A6D3-BA6F-4B46-9C49-D32F2FD8F4B5}" type="presParOf" srcId="{D0D71DBF-97D6-4D88-BCF2-FD87A7668127}" destId="{865A0198-F3EB-4DCF-8082-C214B027A080}" srcOrd="0" destOrd="0" presId="urn:microsoft.com/office/officeart/2005/8/layout/cycle5"/>
    <dgm:cxn modelId="{06AC756A-A043-43DC-BA23-D131427124CD}" type="presParOf" srcId="{D0D71DBF-97D6-4D88-BCF2-FD87A7668127}" destId="{DC7114C4-294E-4E61-9D12-2F24D03A5FCC}" srcOrd="1" destOrd="0" presId="urn:microsoft.com/office/officeart/2005/8/layout/cycle5"/>
    <dgm:cxn modelId="{2CC3AB75-A078-437C-B232-A046042AA7A8}" type="presParOf" srcId="{D0D71DBF-97D6-4D88-BCF2-FD87A7668127}" destId="{2973ACE7-5221-4473-9C20-E42D0207BAA6}" srcOrd="2" destOrd="0" presId="urn:microsoft.com/office/officeart/2005/8/layout/cycle5"/>
    <dgm:cxn modelId="{71E85093-E84D-47B5-8C45-CA4DB370640E}" type="presParOf" srcId="{D0D71DBF-97D6-4D88-BCF2-FD87A7668127}" destId="{6779DEE5-FC8A-44CC-834D-9A26B1F1F7D7}" srcOrd="3" destOrd="0" presId="urn:microsoft.com/office/officeart/2005/8/layout/cycle5"/>
    <dgm:cxn modelId="{27366712-C5AD-4814-B487-719AD48CB7F8}" type="presParOf" srcId="{D0D71DBF-97D6-4D88-BCF2-FD87A7668127}" destId="{69BF5903-5860-423C-9DE1-EC6C4D96E937}" srcOrd="4" destOrd="0" presId="urn:microsoft.com/office/officeart/2005/8/layout/cycle5"/>
    <dgm:cxn modelId="{8E3FA010-6870-48E9-B720-FFBE82C44EDB}" type="presParOf" srcId="{D0D71DBF-97D6-4D88-BCF2-FD87A7668127}" destId="{24DFA452-147F-4AC9-B75A-1B4B9464CF53}" srcOrd="5" destOrd="0" presId="urn:microsoft.com/office/officeart/2005/8/layout/cycle5"/>
    <dgm:cxn modelId="{0927BEAC-8E45-4F09-BCA3-584674E63CDD}" type="presParOf" srcId="{D0D71DBF-97D6-4D88-BCF2-FD87A7668127}" destId="{49A04903-B25E-4318-A88E-BBE6B2ACBD53}" srcOrd="6" destOrd="0" presId="urn:microsoft.com/office/officeart/2005/8/layout/cycle5"/>
    <dgm:cxn modelId="{A61750F3-CDAE-4818-B65F-902F8D8E6137}" type="presParOf" srcId="{D0D71DBF-97D6-4D88-BCF2-FD87A7668127}" destId="{036F4EE7-3E1D-48BF-BF99-F264A3593BE7}" srcOrd="7" destOrd="0" presId="urn:microsoft.com/office/officeart/2005/8/layout/cycle5"/>
    <dgm:cxn modelId="{30591224-2FD2-4D5D-9F06-8886322304AA}" type="presParOf" srcId="{D0D71DBF-97D6-4D88-BCF2-FD87A7668127}" destId="{03F134DA-D4A6-4DA1-B23D-59BEE34E0821}" srcOrd="8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3EACA4C-F94E-46C5-BBAE-CA31304CB06D}" type="doc">
      <dgm:prSet loTypeId="urn:microsoft.com/office/officeart/2005/8/layout/cycle2" loCatId="cycl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it-IT"/>
        </a:p>
      </dgm:t>
    </dgm:pt>
    <dgm:pt modelId="{79781D46-CBD7-4390-BEC6-7C2571AD5EE5}">
      <dgm:prSet phldrT="[Testo]"/>
      <dgm:spPr/>
      <dgm:t>
        <a:bodyPr/>
        <a:lstStyle/>
        <a:p>
          <a:r>
            <a:rPr lang="it-IT" err="1"/>
            <a:t>Discover</a:t>
          </a:r>
          <a:endParaRPr lang="it-IT"/>
        </a:p>
      </dgm:t>
    </dgm:pt>
    <dgm:pt modelId="{4DCD79B4-2FD6-47E3-8187-6A8295D76096}" type="parTrans" cxnId="{2EDD57DE-8AD2-4EAF-90D7-133B445E0B53}">
      <dgm:prSet/>
      <dgm:spPr/>
      <dgm:t>
        <a:bodyPr/>
        <a:lstStyle/>
        <a:p>
          <a:endParaRPr lang="it-IT"/>
        </a:p>
      </dgm:t>
    </dgm:pt>
    <dgm:pt modelId="{B6B575C9-A135-46C8-8D8B-3ADDD00AB512}" type="sibTrans" cxnId="{2EDD57DE-8AD2-4EAF-90D7-133B445E0B53}">
      <dgm:prSet/>
      <dgm:spPr/>
      <dgm:t>
        <a:bodyPr/>
        <a:lstStyle/>
        <a:p>
          <a:endParaRPr lang="it-IT" b="1">
            <a:solidFill>
              <a:srgbClr val="FF0000"/>
            </a:solidFill>
          </a:endParaRPr>
        </a:p>
      </dgm:t>
    </dgm:pt>
    <dgm:pt modelId="{07F86369-F847-4599-AF02-BC05F39B607B}">
      <dgm:prSet phldrT="[Testo]"/>
      <dgm:spPr/>
      <dgm:t>
        <a:bodyPr/>
        <a:lstStyle/>
        <a:p>
          <a:r>
            <a:rPr lang="it-IT" b="1" err="1"/>
            <a:t>Evaluate</a:t>
          </a:r>
          <a:r>
            <a:rPr lang="it-IT" b="1"/>
            <a:t> </a:t>
          </a:r>
        </a:p>
      </dgm:t>
    </dgm:pt>
    <dgm:pt modelId="{02B392CE-CD4A-41EB-BBEA-1841B285733F}" type="parTrans" cxnId="{F73D14E3-44E8-46BA-8E5C-1406959727E1}">
      <dgm:prSet/>
      <dgm:spPr/>
      <dgm:t>
        <a:bodyPr/>
        <a:lstStyle/>
        <a:p>
          <a:endParaRPr lang="it-IT"/>
        </a:p>
      </dgm:t>
    </dgm:pt>
    <dgm:pt modelId="{3DF3088E-71E5-41AF-8FC1-E926221511FA}" type="sibTrans" cxnId="{F73D14E3-44E8-46BA-8E5C-1406959727E1}">
      <dgm:prSet/>
      <dgm:spPr/>
      <dgm:t>
        <a:bodyPr/>
        <a:lstStyle/>
        <a:p>
          <a:endParaRPr lang="it-IT" b="1">
            <a:solidFill>
              <a:srgbClr val="FF0000"/>
            </a:solidFill>
          </a:endParaRPr>
        </a:p>
      </dgm:t>
    </dgm:pt>
    <dgm:pt modelId="{AF06DC4E-84B9-44B4-8285-BDAD10FD1E66}">
      <dgm:prSet phldrT="[Testo]"/>
      <dgm:spPr/>
      <dgm:t>
        <a:bodyPr/>
        <a:lstStyle/>
        <a:p>
          <a:r>
            <a:rPr lang="it-IT" b="1"/>
            <a:t>Buy </a:t>
          </a:r>
        </a:p>
      </dgm:t>
    </dgm:pt>
    <dgm:pt modelId="{6347F685-6008-41BC-9697-13BDB258B0A2}" type="parTrans" cxnId="{D1577C70-482A-4FEC-A675-C3B824127E8D}">
      <dgm:prSet/>
      <dgm:spPr/>
      <dgm:t>
        <a:bodyPr/>
        <a:lstStyle/>
        <a:p>
          <a:endParaRPr lang="it-IT"/>
        </a:p>
      </dgm:t>
    </dgm:pt>
    <dgm:pt modelId="{A60720CA-A12A-4CFA-AA77-1EA1D44C7089}" type="sibTrans" cxnId="{D1577C70-482A-4FEC-A675-C3B824127E8D}">
      <dgm:prSet/>
      <dgm:spPr/>
      <dgm:t>
        <a:bodyPr/>
        <a:lstStyle/>
        <a:p>
          <a:endParaRPr lang="it-IT" b="1">
            <a:solidFill>
              <a:srgbClr val="FF0000"/>
            </a:solidFill>
          </a:endParaRPr>
        </a:p>
      </dgm:t>
    </dgm:pt>
    <dgm:pt modelId="{7A7923DD-5FF6-4081-BDEC-F8144ACEC799}">
      <dgm:prSet phldrT="[Testo]"/>
      <dgm:spPr/>
      <dgm:t>
        <a:bodyPr/>
        <a:lstStyle/>
        <a:p>
          <a:r>
            <a:rPr lang="it-IT" err="1"/>
            <a:t>receive</a:t>
          </a:r>
          <a:endParaRPr lang="it-IT"/>
        </a:p>
      </dgm:t>
    </dgm:pt>
    <dgm:pt modelId="{42DEDDB2-3C05-4F66-B80A-A8650DCCA7FC}" type="parTrans" cxnId="{8B845D74-96D3-4B09-B344-89118C383DF4}">
      <dgm:prSet/>
      <dgm:spPr/>
      <dgm:t>
        <a:bodyPr/>
        <a:lstStyle/>
        <a:p>
          <a:endParaRPr lang="it-IT"/>
        </a:p>
      </dgm:t>
    </dgm:pt>
    <dgm:pt modelId="{EC2B3386-C106-4578-9087-BF5F2B2BBDA3}" type="sibTrans" cxnId="{8B845D74-96D3-4B09-B344-89118C383DF4}">
      <dgm:prSet/>
      <dgm:spPr/>
      <dgm:t>
        <a:bodyPr/>
        <a:lstStyle/>
        <a:p>
          <a:endParaRPr lang="it-IT" b="1">
            <a:solidFill>
              <a:srgbClr val="FF0000"/>
            </a:solidFill>
          </a:endParaRPr>
        </a:p>
      </dgm:t>
    </dgm:pt>
    <dgm:pt modelId="{3C9F4172-4EF0-4FCE-86C5-05A3817E5FFC}">
      <dgm:prSet phldrT="[Testo]"/>
      <dgm:spPr/>
      <dgm:t>
        <a:bodyPr/>
        <a:lstStyle/>
        <a:p>
          <a:r>
            <a:rPr lang="it-IT" b="1" err="1"/>
            <a:t>Use</a:t>
          </a:r>
          <a:r>
            <a:rPr lang="it-IT" b="1"/>
            <a:t> </a:t>
          </a:r>
        </a:p>
      </dgm:t>
    </dgm:pt>
    <dgm:pt modelId="{0917ED4A-C43F-4561-A217-E613E7D81704}" type="parTrans" cxnId="{DD175424-4B5F-46BA-AAE7-D25439D06A68}">
      <dgm:prSet/>
      <dgm:spPr/>
      <dgm:t>
        <a:bodyPr/>
        <a:lstStyle/>
        <a:p>
          <a:endParaRPr lang="it-IT"/>
        </a:p>
      </dgm:t>
    </dgm:pt>
    <dgm:pt modelId="{E3C1E762-0BDC-43EC-80FE-AEF0AF2F3F56}" type="sibTrans" cxnId="{DD175424-4B5F-46BA-AAE7-D25439D06A68}">
      <dgm:prSet/>
      <dgm:spPr/>
      <dgm:t>
        <a:bodyPr/>
        <a:lstStyle/>
        <a:p>
          <a:endParaRPr lang="it-IT" b="1">
            <a:solidFill>
              <a:srgbClr val="FF0000"/>
            </a:solidFill>
          </a:endParaRPr>
        </a:p>
      </dgm:t>
    </dgm:pt>
    <dgm:pt modelId="{C5FCCFFC-CF47-47AD-8029-AAAE72428AD6}">
      <dgm:prSet phldrT="[Testo]"/>
      <dgm:spPr/>
      <dgm:t>
        <a:bodyPr/>
        <a:lstStyle/>
        <a:p>
          <a:r>
            <a:rPr lang="it-IT" b="1" err="1"/>
            <a:t>Get</a:t>
          </a:r>
          <a:r>
            <a:rPr lang="it-IT" b="1"/>
            <a:t> </a:t>
          </a:r>
          <a:r>
            <a:rPr lang="it-IT" b="1" err="1"/>
            <a:t>support</a:t>
          </a:r>
          <a:r>
            <a:rPr lang="it-IT" b="1"/>
            <a:t> </a:t>
          </a:r>
        </a:p>
      </dgm:t>
    </dgm:pt>
    <dgm:pt modelId="{BEC008ED-08DB-4CEF-8194-7D0735574D01}" type="parTrans" cxnId="{72E399DB-FCE1-48C5-A628-89178C160203}">
      <dgm:prSet/>
      <dgm:spPr/>
      <dgm:t>
        <a:bodyPr/>
        <a:lstStyle/>
        <a:p>
          <a:endParaRPr lang="it-IT"/>
        </a:p>
      </dgm:t>
    </dgm:pt>
    <dgm:pt modelId="{9C7601C8-014D-499E-9DA7-CB7C3C6C15CA}" type="sibTrans" cxnId="{72E399DB-FCE1-48C5-A628-89178C160203}">
      <dgm:prSet/>
      <dgm:spPr/>
      <dgm:t>
        <a:bodyPr/>
        <a:lstStyle/>
        <a:p>
          <a:endParaRPr lang="it-IT" b="1">
            <a:solidFill>
              <a:srgbClr val="FF0000"/>
            </a:solidFill>
          </a:endParaRPr>
        </a:p>
      </dgm:t>
    </dgm:pt>
    <dgm:pt modelId="{072C4C35-4C3B-4EE9-91F6-D2FEFF34A2E5}" type="pres">
      <dgm:prSet presAssocID="{73EACA4C-F94E-46C5-BBAE-CA31304CB06D}" presName="cycle" presStyleCnt="0">
        <dgm:presLayoutVars>
          <dgm:dir/>
          <dgm:resizeHandles val="exact"/>
        </dgm:presLayoutVars>
      </dgm:prSet>
      <dgm:spPr/>
    </dgm:pt>
    <dgm:pt modelId="{102E69B0-A6D7-4526-834E-D6FDF45C6BB5}" type="pres">
      <dgm:prSet presAssocID="{79781D46-CBD7-4390-BEC6-7C2571AD5EE5}" presName="node" presStyleLbl="node1" presStyleIdx="0" presStyleCnt="6">
        <dgm:presLayoutVars>
          <dgm:bulletEnabled val="1"/>
        </dgm:presLayoutVars>
      </dgm:prSet>
      <dgm:spPr/>
    </dgm:pt>
    <dgm:pt modelId="{F3B262F4-97C8-4B81-B08C-91761FCC55AD}" type="pres">
      <dgm:prSet presAssocID="{B6B575C9-A135-46C8-8D8B-3ADDD00AB512}" presName="sibTrans" presStyleLbl="sibTrans2D1" presStyleIdx="0" presStyleCnt="6"/>
      <dgm:spPr/>
    </dgm:pt>
    <dgm:pt modelId="{19D29735-F72F-455C-9184-20896813E8B1}" type="pres">
      <dgm:prSet presAssocID="{B6B575C9-A135-46C8-8D8B-3ADDD00AB512}" presName="connectorText" presStyleLbl="sibTrans2D1" presStyleIdx="0" presStyleCnt="6"/>
      <dgm:spPr/>
    </dgm:pt>
    <dgm:pt modelId="{528153A8-0653-42FF-8C85-9B771B87C7C3}" type="pres">
      <dgm:prSet presAssocID="{07F86369-F847-4599-AF02-BC05F39B607B}" presName="node" presStyleLbl="node1" presStyleIdx="1" presStyleCnt="6">
        <dgm:presLayoutVars>
          <dgm:bulletEnabled val="1"/>
        </dgm:presLayoutVars>
      </dgm:prSet>
      <dgm:spPr/>
    </dgm:pt>
    <dgm:pt modelId="{F7C797DF-A9D3-4664-8716-CEFBF906555E}" type="pres">
      <dgm:prSet presAssocID="{3DF3088E-71E5-41AF-8FC1-E926221511FA}" presName="sibTrans" presStyleLbl="sibTrans2D1" presStyleIdx="1" presStyleCnt="6"/>
      <dgm:spPr/>
    </dgm:pt>
    <dgm:pt modelId="{12A84484-B20B-4276-9E6D-2C74C109FCB1}" type="pres">
      <dgm:prSet presAssocID="{3DF3088E-71E5-41AF-8FC1-E926221511FA}" presName="connectorText" presStyleLbl="sibTrans2D1" presStyleIdx="1" presStyleCnt="6"/>
      <dgm:spPr/>
    </dgm:pt>
    <dgm:pt modelId="{8F816DC4-9667-4206-9B4E-DF9DC5B39817}" type="pres">
      <dgm:prSet presAssocID="{AF06DC4E-84B9-44B4-8285-BDAD10FD1E66}" presName="node" presStyleLbl="node1" presStyleIdx="2" presStyleCnt="6">
        <dgm:presLayoutVars>
          <dgm:bulletEnabled val="1"/>
        </dgm:presLayoutVars>
      </dgm:prSet>
      <dgm:spPr/>
    </dgm:pt>
    <dgm:pt modelId="{74F7EEB6-F929-4EB6-82DF-67A1B4040DF7}" type="pres">
      <dgm:prSet presAssocID="{A60720CA-A12A-4CFA-AA77-1EA1D44C7089}" presName="sibTrans" presStyleLbl="sibTrans2D1" presStyleIdx="2" presStyleCnt="6"/>
      <dgm:spPr/>
    </dgm:pt>
    <dgm:pt modelId="{C32F1776-73DF-4BE2-8A37-01812FD678D2}" type="pres">
      <dgm:prSet presAssocID="{A60720CA-A12A-4CFA-AA77-1EA1D44C7089}" presName="connectorText" presStyleLbl="sibTrans2D1" presStyleIdx="2" presStyleCnt="6"/>
      <dgm:spPr/>
    </dgm:pt>
    <dgm:pt modelId="{A6D9F3CC-F723-4DE4-8EB4-3A0717A4664F}" type="pres">
      <dgm:prSet presAssocID="{7A7923DD-5FF6-4081-BDEC-F8144ACEC799}" presName="node" presStyleLbl="node1" presStyleIdx="3" presStyleCnt="6" custRadScaleRad="87727" custRadScaleInc="-14687">
        <dgm:presLayoutVars>
          <dgm:bulletEnabled val="1"/>
        </dgm:presLayoutVars>
      </dgm:prSet>
      <dgm:spPr/>
    </dgm:pt>
    <dgm:pt modelId="{37459976-BFE9-44BE-9C94-66C907D41F8F}" type="pres">
      <dgm:prSet presAssocID="{EC2B3386-C106-4578-9087-BF5F2B2BBDA3}" presName="sibTrans" presStyleLbl="sibTrans2D1" presStyleIdx="3" presStyleCnt="6"/>
      <dgm:spPr/>
    </dgm:pt>
    <dgm:pt modelId="{F6A3C1B6-CFA3-4905-8A26-F551BD843F33}" type="pres">
      <dgm:prSet presAssocID="{EC2B3386-C106-4578-9087-BF5F2B2BBDA3}" presName="connectorText" presStyleLbl="sibTrans2D1" presStyleIdx="3" presStyleCnt="6"/>
      <dgm:spPr/>
    </dgm:pt>
    <dgm:pt modelId="{44EFA116-AD15-4B09-9846-0124BA895CE4}" type="pres">
      <dgm:prSet presAssocID="{3C9F4172-4EF0-4FCE-86C5-05A3817E5FFC}" presName="node" presStyleLbl="node1" presStyleIdx="4" presStyleCnt="6">
        <dgm:presLayoutVars>
          <dgm:bulletEnabled val="1"/>
        </dgm:presLayoutVars>
      </dgm:prSet>
      <dgm:spPr/>
    </dgm:pt>
    <dgm:pt modelId="{670837C2-3A47-409B-B762-AAFB32379224}" type="pres">
      <dgm:prSet presAssocID="{E3C1E762-0BDC-43EC-80FE-AEF0AF2F3F56}" presName="sibTrans" presStyleLbl="sibTrans2D1" presStyleIdx="4" presStyleCnt="6"/>
      <dgm:spPr/>
    </dgm:pt>
    <dgm:pt modelId="{2D0859BF-83CA-4AA5-B966-0BBA02AD6D4A}" type="pres">
      <dgm:prSet presAssocID="{E3C1E762-0BDC-43EC-80FE-AEF0AF2F3F56}" presName="connectorText" presStyleLbl="sibTrans2D1" presStyleIdx="4" presStyleCnt="6"/>
      <dgm:spPr/>
    </dgm:pt>
    <dgm:pt modelId="{0EF97A98-76A2-4C93-B6D0-CD005DF2DC08}" type="pres">
      <dgm:prSet presAssocID="{C5FCCFFC-CF47-47AD-8029-AAAE72428AD6}" presName="node" presStyleLbl="node1" presStyleIdx="5" presStyleCnt="6">
        <dgm:presLayoutVars>
          <dgm:bulletEnabled val="1"/>
        </dgm:presLayoutVars>
      </dgm:prSet>
      <dgm:spPr/>
    </dgm:pt>
    <dgm:pt modelId="{643CD629-DADA-4338-8240-935F07870BF9}" type="pres">
      <dgm:prSet presAssocID="{9C7601C8-014D-499E-9DA7-CB7C3C6C15CA}" presName="sibTrans" presStyleLbl="sibTrans2D1" presStyleIdx="5" presStyleCnt="6"/>
      <dgm:spPr/>
    </dgm:pt>
    <dgm:pt modelId="{9EEB9860-C789-402E-BD74-8F04A17A80FB}" type="pres">
      <dgm:prSet presAssocID="{9C7601C8-014D-499E-9DA7-CB7C3C6C15CA}" presName="connectorText" presStyleLbl="sibTrans2D1" presStyleIdx="5" presStyleCnt="6"/>
      <dgm:spPr/>
    </dgm:pt>
  </dgm:ptLst>
  <dgm:cxnLst>
    <dgm:cxn modelId="{574DAF19-ED1E-4AEC-BBAD-C8C052FF2501}" type="presOf" srcId="{E3C1E762-0BDC-43EC-80FE-AEF0AF2F3F56}" destId="{2D0859BF-83CA-4AA5-B966-0BBA02AD6D4A}" srcOrd="1" destOrd="0" presId="urn:microsoft.com/office/officeart/2005/8/layout/cycle2"/>
    <dgm:cxn modelId="{DD175424-4B5F-46BA-AAE7-D25439D06A68}" srcId="{73EACA4C-F94E-46C5-BBAE-CA31304CB06D}" destId="{3C9F4172-4EF0-4FCE-86C5-05A3817E5FFC}" srcOrd="4" destOrd="0" parTransId="{0917ED4A-C43F-4561-A217-E613E7D81704}" sibTransId="{E3C1E762-0BDC-43EC-80FE-AEF0AF2F3F56}"/>
    <dgm:cxn modelId="{E94CA526-5D9B-4DF9-9440-51C3B0E94D31}" type="presOf" srcId="{EC2B3386-C106-4578-9087-BF5F2B2BBDA3}" destId="{F6A3C1B6-CFA3-4905-8A26-F551BD843F33}" srcOrd="1" destOrd="0" presId="urn:microsoft.com/office/officeart/2005/8/layout/cycle2"/>
    <dgm:cxn modelId="{CE4A263D-F5B0-4E52-941F-F67D805B499A}" type="presOf" srcId="{3DF3088E-71E5-41AF-8FC1-E926221511FA}" destId="{12A84484-B20B-4276-9E6D-2C74C109FCB1}" srcOrd="1" destOrd="0" presId="urn:microsoft.com/office/officeart/2005/8/layout/cycle2"/>
    <dgm:cxn modelId="{B5039C3F-4985-4BFC-A242-B498F9226971}" type="presOf" srcId="{3DF3088E-71E5-41AF-8FC1-E926221511FA}" destId="{F7C797DF-A9D3-4664-8716-CEFBF906555E}" srcOrd="0" destOrd="0" presId="urn:microsoft.com/office/officeart/2005/8/layout/cycle2"/>
    <dgm:cxn modelId="{0B72B847-21CE-447E-BA19-61945C116C60}" type="presOf" srcId="{79781D46-CBD7-4390-BEC6-7C2571AD5EE5}" destId="{102E69B0-A6D7-4526-834E-D6FDF45C6BB5}" srcOrd="0" destOrd="0" presId="urn:microsoft.com/office/officeart/2005/8/layout/cycle2"/>
    <dgm:cxn modelId="{F78AF768-61BE-4BB4-80A3-13FF2598EC84}" type="presOf" srcId="{AF06DC4E-84B9-44B4-8285-BDAD10FD1E66}" destId="{8F816DC4-9667-4206-9B4E-DF9DC5B39817}" srcOrd="0" destOrd="0" presId="urn:microsoft.com/office/officeart/2005/8/layout/cycle2"/>
    <dgm:cxn modelId="{F4F10D6D-2295-4063-BB6F-0B9F9FCE01B1}" type="presOf" srcId="{3C9F4172-4EF0-4FCE-86C5-05A3817E5FFC}" destId="{44EFA116-AD15-4B09-9846-0124BA895CE4}" srcOrd="0" destOrd="0" presId="urn:microsoft.com/office/officeart/2005/8/layout/cycle2"/>
    <dgm:cxn modelId="{D1577C70-482A-4FEC-A675-C3B824127E8D}" srcId="{73EACA4C-F94E-46C5-BBAE-CA31304CB06D}" destId="{AF06DC4E-84B9-44B4-8285-BDAD10FD1E66}" srcOrd="2" destOrd="0" parTransId="{6347F685-6008-41BC-9697-13BDB258B0A2}" sibTransId="{A60720CA-A12A-4CFA-AA77-1EA1D44C7089}"/>
    <dgm:cxn modelId="{F8197251-CFCA-4D92-95B3-75B254FDFD1F}" type="presOf" srcId="{B6B575C9-A135-46C8-8D8B-3ADDD00AB512}" destId="{F3B262F4-97C8-4B81-B08C-91761FCC55AD}" srcOrd="0" destOrd="0" presId="urn:microsoft.com/office/officeart/2005/8/layout/cycle2"/>
    <dgm:cxn modelId="{6F617B51-636E-409B-A85B-1615820223BE}" type="presOf" srcId="{A60720CA-A12A-4CFA-AA77-1EA1D44C7089}" destId="{74F7EEB6-F929-4EB6-82DF-67A1B4040DF7}" srcOrd="0" destOrd="0" presId="urn:microsoft.com/office/officeart/2005/8/layout/cycle2"/>
    <dgm:cxn modelId="{8B845D74-96D3-4B09-B344-89118C383DF4}" srcId="{73EACA4C-F94E-46C5-BBAE-CA31304CB06D}" destId="{7A7923DD-5FF6-4081-BDEC-F8144ACEC799}" srcOrd="3" destOrd="0" parTransId="{42DEDDB2-3C05-4F66-B80A-A8650DCCA7FC}" sibTransId="{EC2B3386-C106-4578-9087-BF5F2B2BBDA3}"/>
    <dgm:cxn modelId="{388EDE55-56FD-4307-B4B9-FA7CA58493C6}" type="presOf" srcId="{07F86369-F847-4599-AF02-BC05F39B607B}" destId="{528153A8-0653-42FF-8C85-9B771B87C7C3}" srcOrd="0" destOrd="0" presId="urn:microsoft.com/office/officeart/2005/8/layout/cycle2"/>
    <dgm:cxn modelId="{4FDF7A56-AFD2-4B9E-83AB-8BE2FC2DF70B}" type="presOf" srcId="{B6B575C9-A135-46C8-8D8B-3ADDD00AB512}" destId="{19D29735-F72F-455C-9184-20896813E8B1}" srcOrd="1" destOrd="0" presId="urn:microsoft.com/office/officeart/2005/8/layout/cycle2"/>
    <dgm:cxn modelId="{FF08B857-602C-411B-A65B-0FA8AC5A9E21}" type="presOf" srcId="{9C7601C8-014D-499E-9DA7-CB7C3C6C15CA}" destId="{9EEB9860-C789-402E-BD74-8F04A17A80FB}" srcOrd="1" destOrd="0" presId="urn:microsoft.com/office/officeart/2005/8/layout/cycle2"/>
    <dgm:cxn modelId="{E859F178-48DC-419D-8A34-06E454AFBEC8}" type="presOf" srcId="{EC2B3386-C106-4578-9087-BF5F2B2BBDA3}" destId="{37459976-BFE9-44BE-9C94-66C907D41F8F}" srcOrd="0" destOrd="0" presId="urn:microsoft.com/office/officeart/2005/8/layout/cycle2"/>
    <dgm:cxn modelId="{4989A581-3D46-4408-B643-E047683C857C}" type="presOf" srcId="{73EACA4C-F94E-46C5-BBAE-CA31304CB06D}" destId="{072C4C35-4C3B-4EE9-91F6-D2FEFF34A2E5}" srcOrd="0" destOrd="0" presId="urn:microsoft.com/office/officeart/2005/8/layout/cycle2"/>
    <dgm:cxn modelId="{71E8C5A2-FA42-4ECF-ACEE-6F39FD9DD817}" type="presOf" srcId="{C5FCCFFC-CF47-47AD-8029-AAAE72428AD6}" destId="{0EF97A98-76A2-4C93-B6D0-CD005DF2DC08}" srcOrd="0" destOrd="0" presId="urn:microsoft.com/office/officeart/2005/8/layout/cycle2"/>
    <dgm:cxn modelId="{63083CAA-60A5-4FE1-B6B5-D9F0A153CF7B}" type="presOf" srcId="{9C7601C8-014D-499E-9DA7-CB7C3C6C15CA}" destId="{643CD629-DADA-4338-8240-935F07870BF9}" srcOrd="0" destOrd="0" presId="urn:microsoft.com/office/officeart/2005/8/layout/cycle2"/>
    <dgm:cxn modelId="{3CFAC2AF-DD67-418F-8F2D-975AAAAA7B38}" type="presOf" srcId="{A60720CA-A12A-4CFA-AA77-1EA1D44C7089}" destId="{C32F1776-73DF-4BE2-8A37-01812FD678D2}" srcOrd="1" destOrd="0" presId="urn:microsoft.com/office/officeart/2005/8/layout/cycle2"/>
    <dgm:cxn modelId="{EBB05AC6-F17B-47E7-872D-D73133B37A33}" type="presOf" srcId="{7A7923DD-5FF6-4081-BDEC-F8144ACEC799}" destId="{A6D9F3CC-F723-4DE4-8EB4-3A0717A4664F}" srcOrd="0" destOrd="0" presId="urn:microsoft.com/office/officeart/2005/8/layout/cycle2"/>
    <dgm:cxn modelId="{12F067D3-96FB-4D14-B6C3-89F9C8D0C588}" type="presOf" srcId="{E3C1E762-0BDC-43EC-80FE-AEF0AF2F3F56}" destId="{670837C2-3A47-409B-B762-AAFB32379224}" srcOrd="0" destOrd="0" presId="urn:microsoft.com/office/officeart/2005/8/layout/cycle2"/>
    <dgm:cxn modelId="{72E399DB-FCE1-48C5-A628-89178C160203}" srcId="{73EACA4C-F94E-46C5-BBAE-CA31304CB06D}" destId="{C5FCCFFC-CF47-47AD-8029-AAAE72428AD6}" srcOrd="5" destOrd="0" parTransId="{BEC008ED-08DB-4CEF-8194-7D0735574D01}" sibTransId="{9C7601C8-014D-499E-9DA7-CB7C3C6C15CA}"/>
    <dgm:cxn modelId="{2EDD57DE-8AD2-4EAF-90D7-133B445E0B53}" srcId="{73EACA4C-F94E-46C5-BBAE-CA31304CB06D}" destId="{79781D46-CBD7-4390-BEC6-7C2571AD5EE5}" srcOrd="0" destOrd="0" parTransId="{4DCD79B4-2FD6-47E3-8187-6A8295D76096}" sibTransId="{B6B575C9-A135-46C8-8D8B-3ADDD00AB512}"/>
    <dgm:cxn modelId="{F73D14E3-44E8-46BA-8E5C-1406959727E1}" srcId="{73EACA4C-F94E-46C5-BBAE-CA31304CB06D}" destId="{07F86369-F847-4599-AF02-BC05F39B607B}" srcOrd="1" destOrd="0" parTransId="{02B392CE-CD4A-41EB-BBEA-1841B285733F}" sibTransId="{3DF3088E-71E5-41AF-8FC1-E926221511FA}"/>
    <dgm:cxn modelId="{EB0A1836-5460-4E76-BEC6-0017F4163814}" type="presParOf" srcId="{072C4C35-4C3B-4EE9-91F6-D2FEFF34A2E5}" destId="{102E69B0-A6D7-4526-834E-D6FDF45C6BB5}" srcOrd="0" destOrd="0" presId="urn:microsoft.com/office/officeart/2005/8/layout/cycle2"/>
    <dgm:cxn modelId="{6570B7A8-1B27-459C-9554-A3152E6DCBF0}" type="presParOf" srcId="{072C4C35-4C3B-4EE9-91F6-D2FEFF34A2E5}" destId="{F3B262F4-97C8-4B81-B08C-91761FCC55AD}" srcOrd="1" destOrd="0" presId="urn:microsoft.com/office/officeart/2005/8/layout/cycle2"/>
    <dgm:cxn modelId="{8AE510EF-AE53-4C94-B945-E0B099388BFC}" type="presParOf" srcId="{F3B262F4-97C8-4B81-B08C-91761FCC55AD}" destId="{19D29735-F72F-455C-9184-20896813E8B1}" srcOrd="0" destOrd="0" presId="urn:microsoft.com/office/officeart/2005/8/layout/cycle2"/>
    <dgm:cxn modelId="{19238452-E8AF-4EB0-AF26-1E65881002FB}" type="presParOf" srcId="{072C4C35-4C3B-4EE9-91F6-D2FEFF34A2E5}" destId="{528153A8-0653-42FF-8C85-9B771B87C7C3}" srcOrd="2" destOrd="0" presId="urn:microsoft.com/office/officeart/2005/8/layout/cycle2"/>
    <dgm:cxn modelId="{23F9320E-224B-4637-A45B-1273E84942D1}" type="presParOf" srcId="{072C4C35-4C3B-4EE9-91F6-D2FEFF34A2E5}" destId="{F7C797DF-A9D3-4664-8716-CEFBF906555E}" srcOrd="3" destOrd="0" presId="urn:microsoft.com/office/officeart/2005/8/layout/cycle2"/>
    <dgm:cxn modelId="{C14B5473-F61A-43AF-9373-BD3EB7A3CBFF}" type="presParOf" srcId="{F7C797DF-A9D3-4664-8716-CEFBF906555E}" destId="{12A84484-B20B-4276-9E6D-2C74C109FCB1}" srcOrd="0" destOrd="0" presId="urn:microsoft.com/office/officeart/2005/8/layout/cycle2"/>
    <dgm:cxn modelId="{90723799-DF9F-4C6F-9F3A-95B83E441304}" type="presParOf" srcId="{072C4C35-4C3B-4EE9-91F6-D2FEFF34A2E5}" destId="{8F816DC4-9667-4206-9B4E-DF9DC5B39817}" srcOrd="4" destOrd="0" presId="urn:microsoft.com/office/officeart/2005/8/layout/cycle2"/>
    <dgm:cxn modelId="{60F3FA45-DFEA-443E-B8E0-A3EC9BD650A3}" type="presParOf" srcId="{072C4C35-4C3B-4EE9-91F6-D2FEFF34A2E5}" destId="{74F7EEB6-F929-4EB6-82DF-67A1B4040DF7}" srcOrd="5" destOrd="0" presId="urn:microsoft.com/office/officeart/2005/8/layout/cycle2"/>
    <dgm:cxn modelId="{B03BCCEF-4A65-405A-9959-3FB52E499C69}" type="presParOf" srcId="{74F7EEB6-F929-4EB6-82DF-67A1B4040DF7}" destId="{C32F1776-73DF-4BE2-8A37-01812FD678D2}" srcOrd="0" destOrd="0" presId="urn:microsoft.com/office/officeart/2005/8/layout/cycle2"/>
    <dgm:cxn modelId="{73331B31-2E23-4AA4-B694-BDA174811596}" type="presParOf" srcId="{072C4C35-4C3B-4EE9-91F6-D2FEFF34A2E5}" destId="{A6D9F3CC-F723-4DE4-8EB4-3A0717A4664F}" srcOrd="6" destOrd="0" presId="urn:microsoft.com/office/officeart/2005/8/layout/cycle2"/>
    <dgm:cxn modelId="{D86CD972-1265-4E30-8427-71A66D84410C}" type="presParOf" srcId="{072C4C35-4C3B-4EE9-91F6-D2FEFF34A2E5}" destId="{37459976-BFE9-44BE-9C94-66C907D41F8F}" srcOrd="7" destOrd="0" presId="urn:microsoft.com/office/officeart/2005/8/layout/cycle2"/>
    <dgm:cxn modelId="{62706FD5-055C-4F15-9879-88C69B828446}" type="presParOf" srcId="{37459976-BFE9-44BE-9C94-66C907D41F8F}" destId="{F6A3C1B6-CFA3-4905-8A26-F551BD843F33}" srcOrd="0" destOrd="0" presId="urn:microsoft.com/office/officeart/2005/8/layout/cycle2"/>
    <dgm:cxn modelId="{5785AD60-C0B9-4607-9C89-683E59E2EAA8}" type="presParOf" srcId="{072C4C35-4C3B-4EE9-91F6-D2FEFF34A2E5}" destId="{44EFA116-AD15-4B09-9846-0124BA895CE4}" srcOrd="8" destOrd="0" presId="urn:microsoft.com/office/officeart/2005/8/layout/cycle2"/>
    <dgm:cxn modelId="{920EF046-B307-4258-B6E2-CF4359524C3C}" type="presParOf" srcId="{072C4C35-4C3B-4EE9-91F6-D2FEFF34A2E5}" destId="{670837C2-3A47-409B-B762-AAFB32379224}" srcOrd="9" destOrd="0" presId="urn:microsoft.com/office/officeart/2005/8/layout/cycle2"/>
    <dgm:cxn modelId="{F5AA402E-5547-4CCA-B47D-32B53C1847AE}" type="presParOf" srcId="{670837C2-3A47-409B-B762-AAFB32379224}" destId="{2D0859BF-83CA-4AA5-B966-0BBA02AD6D4A}" srcOrd="0" destOrd="0" presId="urn:microsoft.com/office/officeart/2005/8/layout/cycle2"/>
    <dgm:cxn modelId="{DA7CD62D-C8A9-4045-B9ED-309B4F3DFB66}" type="presParOf" srcId="{072C4C35-4C3B-4EE9-91F6-D2FEFF34A2E5}" destId="{0EF97A98-76A2-4C93-B6D0-CD005DF2DC08}" srcOrd="10" destOrd="0" presId="urn:microsoft.com/office/officeart/2005/8/layout/cycle2"/>
    <dgm:cxn modelId="{23E16CE6-56D5-4946-9C4C-866ACA088D5A}" type="presParOf" srcId="{072C4C35-4C3B-4EE9-91F6-D2FEFF34A2E5}" destId="{643CD629-DADA-4338-8240-935F07870BF9}" srcOrd="11" destOrd="0" presId="urn:microsoft.com/office/officeart/2005/8/layout/cycle2"/>
    <dgm:cxn modelId="{1B02D8B8-8802-40DA-8CD2-0ED31076218E}" type="presParOf" srcId="{643CD629-DADA-4338-8240-935F07870BF9}" destId="{9EEB9860-C789-402E-BD74-8F04A17A80F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64E567DF-C498-4A61-BAF8-2318E50342B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765DA7E5-9889-4E5B-87EB-CA28BC7A6E92}">
      <dgm:prSet phldrT="[Testo]"/>
      <dgm:spPr/>
      <dgm:t>
        <a:bodyPr/>
        <a:lstStyle/>
        <a:p>
          <a:r>
            <a:rPr lang="it-IT"/>
            <a:t>1 </a:t>
          </a:r>
          <a:r>
            <a:rPr lang="it-IT" err="1"/>
            <a:t>step</a:t>
          </a:r>
          <a:r>
            <a:rPr lang="it-IT"/>
            <a:t> </a:t>
          </a:r>
        </a:p>
      </dgm:t>
    </dgm:pt>
    <dgm:pt modelId="{EDB04B94-CD15-4FB3-87AF-34BEE060388A}" type="parTrans" cxnId="{BFAA2FEC-068E-496A-A2C3-E9DD9D250382}">
      <dgm:prSet/>
      <dgm:spPr/>
      <dgm:t>
        <a:bodyPr/>
        <a:lstStyle/>
        <a:p>
          <a:endParaRPr lang="it-IT"/>
        </a:p>
      </dgm:t>
    </dgm:pt>
    <dgm:pt modelId="{A201EE51-33D1-4866-BA89-8CCEC3D909CD}" type="sibTrans" cxnId="{BFAA2FEC-068E-496A-A2C3-E9DD9D250382}">
      <dgm:prSet/>
      <dgm:spPr/>
      <dgm:t>
        <a:bodyPr/>
        <a:lstStyle/>
        <a:p>
          <a:endParaRPr lang="it-IT"/>
        </a:p>
      </dgm:t>
    </dgm:pt>
    <dgm:pt modelId="{80D9DB92-2058-40A3-9DB2-12C1301F4382}">
      <dgm:prSet phldrT="[Testo]"/>
      <dgm:spPr/>
      <dgm:t>
        <a:bodyPr/>
        <a:lstStyle/>
        <a:p>
          <a:r>
            <a:rPr lang="it-IT"/>
            <a:t>Acquisti </a:t>
          </a:r>
          <a:r>
            <a:rPr lang="it-IT" err="1"/>
            <a:t>–accordi</a:t>
          </a:r>
          <a:r>
            <a:rPr lang="it-IT"/>
            <a:t> con distributori </a:t>
          </a:r>
        </a:p>
      </dgm:t>
    </dgm:pt>
    <dgm:pt modelId="{913B657A-9059-4EC0-AECF-5F219D925F09}" type="parTrans" cxnId="{F35D03B7-CF67-4F4D-84D4-38E80B4F8ADA}">
      <dgm:prSet/>
      <dgm:spPr/>
      <dgm:t>
        <a:bodyPr/>
        <a:lstStyle/>
        <a:p>
          <a:endParaRPr lang="it-IT"/>
        </a:p>
      </dgm:t>
    </dgm:pt>
    <dgm:pt modelId="{D27E4347-DAFC-4E4E-82CB-25B44FBA32C1}" type="sibTrans" cxnId="{F35D03B7-CF67-4F4D-84D4-38E80B4F8ADA}">
      <dgm:prSet/>
      <dgm:spPr/>
      <dgm:t>
        <a:bodyPr/>
        <a:lstStyle/>
        <a:p>
          <a:endParaRPr lang="it-IT"/>
        </a:p>
      </dgm:t>
    </dgm:pt>
    <dgm:pt modelId="{22AEA464-4ACE-4695-B411-BFD319051E62}">
      <dgm:prSet phldrT="[Testo]"/>
      <dgm:spPr/>
      <dgm:t>
        <a:bodyPr/>
        <a:lstStyle/>
        <a:p>
          <a:r>
            <a:rPr lang="it-IT"/>
            <a:t>Organizzazione – Gestione direttore </a:t>
          </a:r>
        </a:p>
      </dgm:t>
    </dgm:pt>
    <dgm:pt modelId="{F3FFBE4B-EB70-41F7-BFAE-9EC15D5C3605}" type="parTrans" cxnId="{A780727C-0514-4094-8E8A-26F7DF31F189}">
      <dgm:prSet/>
      <dgm:spPr/>
      <dgm:t>
        <a:bodyPr/>
        <a:lstStyle/>
        <a:p>
          <a:endParaRPr lang="it-IT"/>
        </a:p>
      </dgm:t>
    </dgm:pt>
    <dgm:pt modelId="{50AE62FD-EF20-4017-9CEF-3F4B8BAA36DA}" type="sibTrans" cxnId="{A780727C-0514-4094-8E8A-26F7DF31F189}">
      <dgm:prSet/>
      <dgm:spPr/>
      <dgm:t>
        <a:bodyPr/>
        <a:lstStyle/>
        <a:p>
          <a:endParaRPr lang="it-IT"/>
        </a:p>
      </dgm:t>
    </dgm:pt>
    <dgm:pt modelId="{C1BC76F1-21D9-4FEA-8B84-1182B56D7E33}">
      <dgm:prSet phldrT="[Testo]"/>
      <dgm:spPr/>
      <dgm:t>
        <a:bodyPr/>
        <a:lstStyle/>
        <a:p>
          <a:r>
            <a:rPr lang="it-IT"/>
            <a:t>2 </a:t>
          </a:r>
          <a:r>
            <a:rPr lang="it-IT" err="1"/>
            <a:t>step</a:t>
          </a:r>
          <a:r>
            <a:rPr lang="it-IT"/>
            <a:t> </a:t>
          </a:r>
        </a:p>
      </dgm:t>
    </dgm:pt>
    <dgm:pt modelId="{E7974669-22EA-4A6A-B8FA-977DA8B61B77}" type="parTrans" cxnId="{D2929737-8171-4820-81B5-F18ED0F77BB3}">
      <dgm:prSet/>
      <dgm:spPr/>
      <dgm:t>
        <a:bodyPr/>
        <a:lstStyle/>
        <a:p>
          <a:endParaRPr lang="it-IT"/>
        </a:p>
      </dgm:t>
    </dgm:pt>
    <dgm:pt modelId="{46ADFE38-4E24-480B-8BD9-5FA6D0F56293}" type="sibTrans" cxnId="{D2929737-8171-4820-81B5-F18ED0F77BB3}">
      <dgm:prSet/>
      <dgm:spPr/>
      <dgm:t>
        <a:bodyPr/>
        <a:lstStyle/>
        <a:p>
          <a:endParaRPr lang="it-IT"/>
        </a:p>
      </dgm:t>
    </dgm:pt>
    <dgm:pt modelId="{B5C132F4-4917-4692-8271-3522A95DE076}">
      <dgm:prSet phldrT="[Testo]"/>
      <dgm:spPr/>
      <dgm:t>
        <a:bodyPr/>
        <a:lstStyle/>
        <a:p>
          <a:r>
            <a:rPr lang="it-IT" err="1"/>
            <a:t>Sw</a:t>
          </a:r>
          <a:r>
            <a:rPr lang="it-IT"/>
            <a:t>  unico- B.I.</a:t>
          </a:r>
        </a:p>
      </dgm:t>
    </dgm:pt>
    <dgm:pt modelId="{DC88BB2E-FE39-48A7-811F-F2088DE4F55F}" type="parTrans" cxnId="{224BE7DB-BA94-4D4A-8A58-FE54D06E5469}">
      <dgm:prSet/>
      <dgm:spPr/>
      <dgm:t>
        <a:bodyPr/>
        <a:lstStyle/>
        <a:p>
          <a:endParaRPr lang="it-IT"/>
        </a:p>
      </dgm:t>
    </dgm:pt>
    <dgm:pt modelId="{EDD484CF-6EBF-490C-9CE6-2D1408930950}" type="sibTrans" cxnId="{224BE7DB-BA94-4D4A-8A58-FE54D06E5469}">
      <dgm:prSet/>
      <dgm:spPr/>
      <dgm:t>
        <a:bodyPr/>
        <a:lstStyle/>
        <a:p>
          <a:endParaRPr lang="it-IT"/>
        </a:p>
      </dgm:t>
    </dgm:pt>
    <dgm:pt modelId="{C9FF0D34-B2AE-4A44-B5E7-0B0AAE59D6D1}">
      <dgm:prSet phldrT="[Testo]"/>
      <dgm:spPr/>
      <dgm:t>
        <a:bodyPr/>
        <a:lstStyle/>
        <a:p>
          <a:r>
            <a:rPr lang="it-IT"/>
            <a:t>Formazione  </a:t>
          </a:r>
          <a:r>
            <a:rPr lang="it-IT" err="1"/>
            <a:t>Brand</a:t>
          </a:r>
          <a:r>
            <a:rPr lang="it-IT"/>
            <a:t> </a:t>
          </a:r>
          <a:r>
            <a:rPr lang="it-IT" err="1"/>
            <a:t>Loyalty</a:t>
          </a:r>
          <a:endParaRPr lang="it-IT"/>
        </a:p>
      </dgm:t>
    </dgm:pt>
    <dgm:pt modelId="{3E38383B-B8BD-49D2-981B-D7B6A80CECB9}" type="parTrans" cxnId="{228F0371-7063-4422-A659-16F00EBC6836}">
      <dgm:prSet/>
      <dgm:spPr/>
      <dgm:t>
        <a:bodyPr/>
        <a:lstStyle/>
        <a:p>
          <a:endParaRPr lang="it-IT"/>
        </a:p>
      </dgm:t>
    </dgm:pt>
    <dgm:pt modelId="{651C2F8C-AD7A-47E2-908B-479E69375F5D}" type="sibTrans" cxnId="{228F0371-7063-4422-A659-16F00EBC6836}">
      <dgm:prSet/>
      <dgm:spPr/>
      <dgm:t>
        <a:bodyPr/>
        <a:lstStyle/>
        <a:p>
          <a:endParaRPr lang="it-IT"/>
        </a:p>
      </dgm:t>
    </dgm:pt>
    <dgm:pt modelId="{258559C8-6FFB-4F3F-84A2-1AEAB7DCC8CD}">
      <dgm:prSet phldrT="[Testo]"/>
      <dgm:spPr/>
      <dgm:t>
        <a:bodyPr/>
        <a:lstStyle/>
        <a:p>
          <a:r>
            <a:rPr lang="it-IT"/>
            <a:t>3 </a:t>
          </a:r>
          <a:r>
            <a:rPr lang="it-IT" err="1"/>
            <a:t>step</a:t>
          </a:r>
          <a:endParaRPr lang="it-IT"/>
        </a:p>
      </dgm:t>
    </dgm:pt>
    <dgm:pt modelId="{87624267-784E-4B85-93B9-89C08A2573CF}" type="parTrans" cxnId="{D27977B6-37A8-4EC4-900A-B6EE092CF962}">
      <dgm:prSet/>
      <dgm:spPr/>
      <dgm:t>
        <a:bodyPr/>
        <a:lstStyle/>
        <a:p>
          <a:endParaRPr lang="it-IT"/>
        </a:p>
      </dgm:t>
    </dgm:pt>
    <dgm:pt modelId="{E9AEB44B-F373-4445-AAE0-F49F224149B7}" type="sibTrans" cxnId="{D27977B6-37A8-4EC4-900A-B6EE092CF962}">
      <dgm:prSet/>
      <dgm:spPr/>
      <dgm:t>
        <a:bodyPr/>
        <a:lstStyle/>
        <a:p>
          <a:endParaRPr lang="it-IT"/>
        </a:p>
      </dgm:t>
    </dgm:pt>
    <dgm:pt modelId="{C1451F9C-C0EA-475D-B048-4657462B8513}">
      <dgm:prSet phldrT="[Testo]"/>
      <dgm:spPr/>
      <dgm:t>
        <a:bodyPr/>
        <a:lstStyle/>
        <a:p>
          <a:r>
            <a:rPr lang="it-IT"/>
            <a:t>Prodotti a Marchio </a:t>
          </a:r>
        </a:p>
      </dgm:t>
    </dgm:pt>
    <dgm:pt modelId="{948AF930-B031-4358-9D4C-57C1653684E7}" type="parTrans" cxnId="{311493CF-0949-4DA7-9E74-22AD24C13ACD}">
      <dgm:prSet/>
      <dgm:spPr/>
      <dgm:t>
        <a:bodyPr/>
        <a:lstStyle/>
        <a:p>
          <a:endParaRPr lang="it-IT"/>
        </a:p>
      </dgm:t>
    </dgm:pt>
    <dgm:pt modelId="{0C7A2412-D5CB-4565-948E-F36BC1B432C3}" type="sibTrans" cxnId="{311493CF-0949-4DA7-9E74-22AD24C13ACD}">
      <dgm:prSet/>
      <dgm:spPr/>
      <dgm:t>
        <a:bodyPr/>
        <a:lstStyle/>
        <a:p>
          <a:endParaRPr lang="it-IT"/>
        </a:p>
      </dgm:t>
    </dgm:pt>
    <dgm:pt modelId="{DD453C50-2DE3-4DCA-962F-039B92FEF272}">
      <dgm:prSet phldrT="[Testo]"/>
      <dgm:spPr/>
      <dgm:t>
        <a:bodyPr/>
        <a:lstStyle/>
        <a:p>
          <a:r>
            <a:rPr lang="it-IT"/>
            <a:t>E-Commerce </a:t>
          </a:r>
        </a:p>
      </dgm:t>
    </dgm:pt>
    <dgm:pt modelId="{0CD5B041-1ED8-4F4C-9B2C-FFE8DE2E576B}" type="parTrans" cxnId="{F0737B31-0F21-4606-A3A4-C949EF955F0B}">
      <dgm:prSet/>
      <dgm:spPr/>
      <dgm:t>
        <a:bodyPr/>
        <a:lstStyle/>
        <a:p>
          <a:endParaRPr lang="it-IT"/>
        </a:p>
      </dgm:t>
    </dgm:pt>
    <dgm:pt modelId="{558FB29D-943A-4676-9E7C-869A551CF826}" type="sibTrans" cxnId="{F0737B31-0F21-4606-A3A4-C949EF955F0B}">
      <dgm:prSet/>
      <dgm:spPr/>
      <dgm:t>
        <a:bodyPr/>
        <a:lstStyle/>
        <a:p>
          <a:endParaRPr lang="it-IT"/>
        </a:p>
      </dgm:t>
    </dgm:pt>
    <dgm:pt modelId="{352219AF-BE68-4A39-BC40-E0CE0B9E79D5}">
      <dgm:prSet phldrT="[Testo]"/>
      <dgm:spPr/>
      <dgm:t>
        <a:bodyPr/>
        <a:lstStyle/>
        <a:p>
          <a:r>
            <a:rPr lang="it-IT"/>
            <a:t>Gestione dati</a:t>
          </a:r>
        </a:p>
      </dgm:t>
    </dgm:pt>
    <dgm:pt modelId="{E455EA22-5023-4BC8-8A28-DDAE1A1445E0}" type="parTrans" cxnId="{C86D9419-AC12-48F2-9488-9722DB8F2FA7}">
      <dgm:prSet/>
      <dgm:spPr/>
      <dgm:t>
        <a:bodyPr/>
        <a:lstStyle/>
        <a:p>
          <a:endParaRPr lang="it-IT"/>
        </a:p>
      </dgm:t>
    </dgm:pt>
    <dgm:pt modelId="{FCFB1FF6-0342-460C-A3B2-58C421AFFD43}" type="sibTrans" cxnId="{C86D9419-AC12-48F2-9488-9722DB8F2FA7}">
      <dgm:prSet/>
      <dgm:spPr/>
      <dgm:t>
        <a:bodyPr/>
        <a:lstStyle/>
        <a:p>
          <a:endParaRPr lang="it-IT"/>
        </a:p>
      </dgm:t>
    </dgm:pt>
    <dgm:pt modelId="{B1F462DD-05E8-404E-BC1F-D8790847EA93}">
      <dgm:prSet phldrT="[Testo]"/>
      <dgm:spPr/>
      <dgm:t>
        <a:bodyPr/>
        <a:lstStyle/>
        <a:p>
          <a:r>
            <a:rPr lang="it-IT"/>
            <a:t>Fidelity Card - </a:t>
          </a:r>
          <a:r>
            <a:rPr lang="it-IT" err="1"/>
            <a:t>Category</a:t>
          </a:r>
          <a:r>
            <a:rPr lang="it-IT"/>
            <a:t> </a:t>
          </a:r>
          <a:r>
            <a:rPr lang="it-IT" err="1"/>
            <a:t>Mng-</a:t>
          </a:r>
          <a:r>
            <a:rPr lang="it-IT"/>
            <a:t> </a:t>
          </a:r>
        </a:p>
      </dgm:t>
    </dgm:pt>
    <dgm:pt modelId="{6979A284-CD13-4B05-A1B4-CB62965044FD}" type="parTrans" cxnId="{50CFE9ED-F5DB-41A6-A547-9A66C9646C3B}">
      <dgm:prSet/>
      <dgm:spPr/>
      <dgm:t>
        <a:bodyPr/>
        <a:lstStyle/>
        <a:p>
          <a:endParaRPr lang="it-IT"/>
        </a:p>
      </dgm:t>
    </dgm:pt>
    <dgm:pt modelId="{3631E8E7-8512-4297-A492-BD029D8BEB0D}" type="sibTrans" cxnId="{50CFE9ED-F5DB-41A6-A547-9A66C9646C3B}">
      <dgm:prSet/>
      <dgm:spPr/>
      <dgm:t>
        <a:bodyPr/>
        <a:lstStyle/>
        <a:p>
          <a:endParaRPr lang="it-IT"/>
        </a:p>
      </dgm:t>
    </dgm:pt>
    <dgm:pt modelId="{5B8F3132-9F80-40CD-9F6E-B6784A46A798}">
      <dgm:prSet phldrT="[Testo]"/>
      <dgm:spPr/>
      <dgm:t>
        <a:bodyPr/>
        <a:lstStyle/>
        <a:p>
          <a:r>
            <a:rPr lang="it-IT"/>
            <a:t>Lay-out - Servizi</a:t>
          </a:r>
        </a:p>
      </dgm:t>
    </dgm:pt>
    <dgm:pt modelId="{5803B919-8C16-4AB6-91FA-E3B2488B07F0}" type="parTrans" cxnId="{6BB16599-A4FC-4738-9273-A70908ED1DF2}">
      <dgm:prSet/>
      <dgm:spPr/>
      <dgm:t>
        <a:bodyPr/>
        <a:lstStyle/>
        <a:p>
          <a:endParaRPr lang="it-IT"/>
        </a:p>
      </dgm:t>
    </dgm:pt>
    <dgm:pt modelId="{4302249C-254F-4F4D-805D-2B3B9DADC78C}" type="sibTrans" cxnId="{6BB16599-A4FC-4738-9273-A70908ED1DF2}">
      <dgm:prSet/>
      <dgm:spPr/>
      <dgm:t>
        <a:bodyPr/>
        <a:lstStyle/>
        <a:p>
          <a:endParaRPr lang="it-IT"/>
        </a:p>
      </dgm:t>
    </dgm:pt>
    <dgm:pt modelId="{9C19D53D-7D09-4046-97CE-DB051428C9F4}" type="pres">
      <dgm:prSet presAssocID="{64E567DF-C498-4A61-BAF8-2318E50342B0}" presName="Name0" presStyleCnt="0">
        <dgm:presLayoutVars>
          <dgm:dir/>
          <dgm:animLvl val="lvl"/>
          <dgm:resizeHandles val="exact"/>
        </dgm:presLayoutVars>
      </dgm:prSet>
      <dgm:spPr/>
    </dgm:pt>
    <dgm:pt modelId="{31080A11-53DF-4799-B075-0C633BC5DFDD}" type="pres">
      <dgm:prSet presAssocID="{765DA7E5-9889-4E5B-87EB-CA28BC7A6E92}" presName="linNode" presStyleCnt="0"/>
      <dgm:spPr/>
    </dgm:pt>
    <dgm:pt modelId="{B974C4DB-4DEE-43EF-B938-123168B7CA25}" type="pres">
      <dgm:prSet presAssocID="{765DA7E5-9889-4E5B-87EB-CA28BC7A6E92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D5A9D0C8-0A37-44F9-99CB-AD162FCFDA64}" type="pres">
      <dgm:prSet presAssocID="{765DA7E5-9889-4E5B-87EB-CA28BC7A6E92}" presName="descendantText" presStyleLbl="alignAccFollowNode1" presStyleIdx="0" presStyleCnt="3">
        <dgm:presLayoutVars>
          <dgm:bulletEnabled val="1"/>
        </dgm:presLayoutVars>
      </dgm:prSet>
      <dgm:spPr/>
    </dgm:pt>
    <dgm:pt modelId="{A9A59574-7FB2-4940-8707-B87679AB5681}" type="pres">
      <dgm:prSet presAssocID="{A201EE51-33D1-4866-BA89-8CCEC3D909CD}" presName="sp" presStyleCnt="0"/>
      <dgm:spPr/>
    </dgm:pt>
    <dgm:pt modelId="{682116A5-90DA-4106-9DBE-44FB116CDDE0}" type="pres">
      <dgm:prSet presAssocID="{C1BC76F1-21D9-4FEA-8B84-1182B56D7E33}" presName="linNode" presStyleCnt="0"/>
      <dgm:spPr/>
    </dgm:pt>
    <dgm:pt modelId="{DBFA7BF6-A01F-4332-AFD8-099530292FE3}" type="pres">
      <dgm:prSet presAssocID="{C1BC76F1-21D9-4FEA-8B84-1182B56D7E33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1A7CD8EC-5A7A-4458-A819-05DFDCDE4B24}" type="pres">
      <dgm:prSet presAssocID="{C1BC76F1-21D9-4FEA-8B84-1182B56D7E33}" presName="descendantText" presStyleLbl="alignAccFollowNode1" presStyleIdx="1" presStyleCnt="3">
        <dgm:presLayoutVars>
          <dgm:bulletEnabled val="1"/>
        </dgm:presLayoutVars>
      </dgm:prSet>
      <dgm:spPr/>
    </dgm:pt>
    <dgm:pt modelId="{823EE712-8D11-41E3-A7BB-399C53CBFCD7}" type="pres">
      <dgm:prSet presAssocID="{46ADFE38-4E24-480B-8BD9-5FA6D0F56293}" presName="sp" presStyleCnt="0"/>
      <dgm:spPr/>
    </dgm:pt>
    <dgm:pt modelId="{DEB303EA-04FA-4F6A-9FD2-B78561CECB88}" type="pres">
      <dgm:prSet presAssocID="{258559C8-6FFB-4F3F-84A2-1AEAB7DCC8CD}" presName="linNode" presStyleCnt="0"/>
      <dgm:spPr/>
    </dgm:pt>
    <dgm:pt modelId="{16DAB162-6407-439D-8F19-FF04E41F5B40}" type="pres">
      <dgm:prSet presAssocID="{258559C8-6FFB-4F3F-84A2-1AEAB7DCC8CD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C3154DDD-56AA-4B2C-B3AA-2D51BD10A439}" type="pres">
      <dgm:prSet presAssocID="{258559C8-6FFB-4F3F-84A2-1AEAB7DCC8CD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C86D9419-AC12-48F2-9488-9722DB8F2FA7}" srcId="{765DA7E5-9889-4E5B-87EB-CA28BC7A6E92}" destId="{352219AF-BE68-4A39-BC40-E0CE0B9E79D5}" srcOrd="2" destOrd="0" parTransId="{E455EA22-5023-4BC8-8A28-DDAE1A1445E0}" sibTransId="{FCFB1FF6-0342-460C-A3B2-58C421AFFD43}"/>
    <dgm:cxn modelId="{295E2724-CF07-49B0-B375-4405386BD481}" type="presOf" srcId="{C9FF0D34-B2AE-4A44-B5E7-0B0AAE59D6D1}" destId="{1A7CD8EC-5A7A-4458-A819-05DFDCDE4B24}" srcOrd="0" destOrd="1" presId="urn:microsoft.com/office/officeart/2005/8/layout/vList5"/>
    <dgm:cxn modelId="{F0737B31-0F21-4606-A3A4-C949EF955F0B}" srcId="{258559C8-6FFB-4F3F-84A2-1AEAB7DCC8CD}" destId="{DD453C50-2DE3-4DCA-962F-039B92FEF272}" srcOrd="2" destOrd="0" parTransId="{0CD5B041-1ED8-4F4C-9B2C-FFE8DE2E576B}" sibTransId="{558FB29D-943A-4676-9E7C-869A551CF826}"/>
    <dgm:cxn modelId="{D2929737-8171-4820-81B5-F18ED0F77BB3}" srcId="{64E567DF-C498-4A61-BAF8-2318E50342B0}" destId="{C1BC76F1-21D9-4FEA-8B84-1182B56D7E33}" srcOrd="1" destOrd="0" parTransId="{E7974669-22EA-4A6A-B8FA-977DA8B61B77}" sibTransId="{46ADFE38-4E24-480B-8BD9-5FA6D0F56293}"/>
    <dgm:cxn modelId="{BBC8DC42-B114-4E1D-A3EA-E9AC5491303C}" type="presOf" srcId="{B5C132F4-4917-4692-8271-3522A95DE076}" destId="{1A7CD8EC-5A7A-4458-A819-05DFDCDE4B24}" srcOrd="0" destOrd="0" presId="urn:microsoft.com/office/officeart/2005/8/layout/vList5"/>
    <dgm:cxn modelId="{D8811764-F88E-4552-9639-5673F3E101C1}" type="presOf" srcId="{80D9DB92-2058-40A3-9DB2-12C1301F4382}" destId="{D5A9D0C8-0A37-44F9-99CB-AD162FCFDA64}" srcOrd="0" destOrd="0" presId="urn:microsoft.com/office/officeart/2005/8/layout/vList5"/>
    <dgm:cxn modelId="{6F64A96C-929F-4CCD-9ED5-42E165CE3E98}" type="presOf" srcId="{22AEA464-4ACE-4695-B411-BFD319051E62}" destId="{D5A9D0C8-0A37-44F9-99CB-AD162FCFDA64}" srcOrd="0" destOrd="1" presId="urn:microsoft.com/office/officeart/2005/8/layout/vList5"/>
    <dgm:cxn modelId="{C078D06D-05DD-4BBD-B1EA-B66F26E3568F}" type="presOf" srcId="{C1451F9C-C0EA-475D-B048-4657462B8513}" destId="{C3154DDD-56AA-4B2C-B3AA-2D51BD10A439}" srcOrd="0" destOrd="0" presId="urn:microsoft.com/office/officeart/2005/8/layout/vList5"/>
    <dgm:cxn modelId="{FCE8E56D-9E74-4CA1-869C-F5F1B25E6E96}" type="presOf" srcId="{258559C8-6FFB-4F3F-84A2-1AEAB7DCC8CD}" destId="{16DAB162-6407-439D-8F19-FF04E41F5B40}" srcOrd="0" destOrd="0" presId="urn:microsoft.com/office/officeart/2005/8/layout/vList5"/>
    <dgm:cxn modelId="{A0F27F4E-6215-46FE-8E3F-3699FC9E6720}" type="presOf" srcId="{5B8F3132-9F80-40CD-9F6E-B6784A46A798}" destId="{C3154DDD-56AA-4B2C-B3AA-2D51BD10A439}" srcOrd="0" destOrd="1" presId="urn:microsoft.com/office/officeart/2005/8/layout/vList5"/>
    <dgm:cxn modelId="{228F0371-7063-4422-A659-16F00EBC6836}" srcId="{C1BC76F1-21D9-4FEA-8B84-1182B56D7E33}" destId="{C9FF0D34-B2AE-4A44-B5E7-0B0AAE59D6D1}" srcOrd="1" destOrd="0" parTransId="{3E38383B-B8BD-49D2-981B-D7B6A80CECB9}" sibTransId="{651C2F8C-AD7A-47E2-908B-479E69375F5D}"/>
    <dgm:cxn modelId="{7532967B-FA88-4A2D-A725-83D0C364A84B}" type="presOf" srcId="{64E567DF-C498-4A61-BAF8-2318E50342B0}" destId="{9C19D53D-7D09-4046-97CE-DB051428C9F4}" srcOrd="0" destOrd="0" presId="urn:microsoft.com/office/officeart/2005/8/layout/vList5"/>
    <dgm:cxn modelId="{A780727C-0514-4094-8E8A-26F7DF31F189}" srcId="{765DA7E5-9889-4E5B-87EB-CA28BC7A6E92}" destId="{22AEA464-4ACE-4695-B411-BFD319051E62}" srcOrd="1" destOrd="0" parTransId="{F3FFBE4B-EB70-41F7-BFAE-9EC15D5C3605}" sibTransId="{50AE62FD-EF20-4017-9CEF-3F4B8BAA36DA}"/>
    <dgm:cxn modelId="{6BB16599-A4FC-4738-9273-A70908ED1DF2}" srcId="{258559C8-6FFB-4F3F-84A2-1AEAB7DCC8CD}" destId="{5B8F3132-9F80-40CD-9F6E-B6784A46A798}" srcOrd="1" destOrd="0" parTransId="{5803B919-8C16-4AB6-91FA-E3B2488B07F0}" sibTransId="{4302249C-254F-4F4D-805D-2B3B9DADC78C}"/>
    <dgm:cxn modelId="{8D507F9C-57D1-438A-BE75-610CD00E3307}" type="presOf" srcId="{DD453C50-2DE3-4DCA-962F-039B92FEF272}" destId="{C3154DDD-56AA-4B2C-B3AA-2D51BD10A439}" srcOrd="0" destOrd="2" presId="urn:microsoft.com/office/officeart/2005/8/layout/vList5"/>
    <dgm:cxn modelId="{14ED3DAB-EB15-4494-95FC-159F858B60AF}" type="presOf" srcId="{B1F462DD-05E8-404E-BC1F-D8790847EA93}" destId="{1A7CD8EC-5A7A-4458-A819-05DFDCDE4B24}" srcOrd="0" destOrd="2" presId="urn:microsoft.com/office/officeart/2005/8/layout/vList5"/>
    <dgm:cxn modelId="{D27977B6-37A8-4EC4-900A-B6EE092CF962}" srcId="{64E567DF-C498-4A61-BAF8-2318E50342B0}" destId="{258559C8-6FFB-4F3F-84A2-1AEAB7DCC8CD}" srcOrd="2" destOrd="0" parTransId="{87624267-784E-4B85-93B9-89C08A2573CF}" sibTransId="{E9AEB44B-F373-4445-AAE0-F49F224149B7}"/>
    <dgm:cxn modelId="{F35D03B7-CF67-4F4D-84D4-38E80B4F8ADA}" srcId="{765DA7E5-9889-4E5B-87EB-CA28BC7A6E92}" destId="{80D9DB92-2058-40A3-9DB2-12C1301F4382}" srcOrd="0" destOrd="0" parTransId="{913B657A-9059-4EC0-AECF-5F219D925F09}" sibTransId="{D27E4347-DAFC-4E4E-82CB-25B44FBA32C1}"/>
    <dgm:cxn modelId="{0A2488CC-5B52-465A-A12E-4192FE01097A}" type="presOf" srcId="{765DA7E5-9889-4E5B-87EB-CA28BC7A6E92}" destId="{B974C4DB-4DEE-43EF-B938-123168B7CA25}" srcOrd="0" destOrd="0" presId="urn:microsoft.com/office/officeart/2005/8/layout/vList5"/>
    <dgm:cxn modelId="{311493CF-0949-4DA7-9E74-22AD24C13ACD}" srcId="{258559C8-6FFB-4F3F-84A2-1AEAB7DCC8CD}" destId="{C1451F9C-C0EA-475D-B048-4657462B8513}" srcOrd="0" destOrd="0" parTransId="{948AF930-B031-4358-9D4C-57C1653684E7}" sibTransId="{0C7A2412-D5CB-4565-948E-F36BC1B432C3}"/>
    <dgm:cxn modelId="{A5B3FFD4-3420-4D00-9BEE-0A7FD4CA2272}" type="presOf" srcId="{C1BC76F1-21D9-4FEA-8B84-1182B56D7E33}" destId="{DBFA7BF6-A01F-4332-AFD8-099530292FE3}" srcOrd="0" destOrd="0" presId="urn:microsoft.com/office/officeart/2005/8/layout/vList5"/>
    <dgm:cxn modelId="{224BE7DB-BA94-4D4A-8A58-FE54D06E5469}" srcId="{C1BC76F1-21D9-4FEA-8B84-1182B56D7E33}" destId="{B5C132F4-4917-4692-8271-3522A95DE076}" srcOrd="0" destOrd="0" parTransId="{DC88BB2E-FE39-48A7-811F-F2088DE4F55F}" sibTransId="{EDD484CF-6EBF-490C-9CE6-2D1408930950}"/>
    <dgm:cxn modelId="{BFAA2FEC-068E-496A-A2C3-E9DD9D250382}" srcId="{64E567DF-C498-4A61-BAF8-2318E50342B0}" destId="{765DA7E5-9889-4E5B-87EB-CA28BC7A6E92}" srcOrd="0" destOrd="0" parTransId="{EDB04B94-CD15-4FB3-87AF-34BEE060388A}" sibTransId="{A201EE51-33D1-4866-BA89-8CCEC3D909CD}"/>
    <dgm:cxn modelId="{50CFE9ED-F5DB-41A6-A547-9A66C9646C3B}" srcId="{C1BC76F1-21D9-4FEA-8B84-1182B56D7E33}" destId="{B1F462DD-05E8-404E-BC1F-D8790847EA93}" srcOrd="2" destOrd="0" parTransId="{6979A284-CD13-4B05-A1B4-CB62965044FD}" sibTransId="{3631E8E7-8512-4297-A492-BD029D8BEB0D}"/>
    <dgm:cxn modelId="{42363CEF-C715-4CDF-885A-FD7E00E773F5}" type="presOf" srcId="{352219AF-BE68-4A39-BC40-E0CE0B9E79D5}" destId="{D5A9D0C8-0A37-44F9-99CB-AD162FCFDA64}" srcOrd="0" destOrd="2" presId="urn:microsoft.com/office/officeart/2005/8/layout/vList5"/>
    <dgm:cxn modelId="{671A34E6-3D0B-4201-9B7B-73F0D99D4EF5}" type="presParOf" srcId="{9C19D53D-7D09-4046-97CE-DB051428C9F4}" destId="{31080A11-53DF-4799-B075-0C633BC5DFDD}" srcOrd="0" destOrd="0" presId="urn:microsoft.com/office/officeart/2005/8/layout/vList5"/>
    <dgm:cxn modelId="{04703527-A3FC-4F13-9A80-C3A708B99A09}" type="presParOf" srcId="{31080A11-53DF-4799-B075-0C633BC5DFDD}" destId="{B974C4DB-4DEE-43EF-B938-123168B7CA25}" srcOrd="0" destOrd="0" presId="urn:microsoft.com/office/officeart/2005/8/layout/vList5"/>
    <dgm:cxn modelId="{1E69EE72-EE26-4731-A856-40DD50863B85}" type="presParOf" srcId="{31080A11-53DF-4799-B075-0C633BC5DFDD}" destId="{D5A9D0C8-0A37-44F9-99CB-AD162FCFDA64}" srcOrd="1" destOrd="0" presId="urn:microsoft.com/office/officeart/2005/8/layout/vList5"/>
    <dgm:cxn modelId="{A8848DF0-A978-4428-8848-84D58CC5F949}" type="presParOf" srcId="{9C19D53D-7D09-4046-97CE-DB051428C9F4}" destId="{A9A59574-7FB2-4940-8707-B87679AB5681}" srcOrd="1" destOrd="0" presId="urn:microsoft.com/office/officeart/2005/8/layout/vList5"/>
    <dgm:cxn modelId="{1AFCB643-D721-4D3D-961C-48C9DEEE5CF5}" type="presParOf" srcId="{9C19D53D-7D09-4046-97CE-DB051428C9F4}" destId="{682116A5-90DA-4106-9DBE-44FB116CDDE0}" srcOrd="2" destOrd="0" presId="urn:microsoft.com/office/officeart/2005/8/layout/vList5"/>
    <dgm:cxn modelId="{0DE5CB1F-C7B3-4F9E-ADDC-F7F8C5734B46}" type="presParOf" srcId="{682116A5-90DA-4106-9DBE-44FB116CDDE0}" destId="{DBFA7BF6-A01F-4332-AFD8-099530292FE3}" srcOrd="0" destOrd="0" presId="urn:microsoft.com/office/officeart/2005/8/layout/vList5"/>
    <dgm:cxn modelId="{E0A5D452-0EED-4C1A-AEE0-3CFBE1540DC8}" type="presParOf" srcId="{682116A5-90DA-4106-9DBE-44FB116CDDE0}" destId="{1A7CD8EC-5A7A-4458-A819-05DFDCDE4B24}" srcOrd="1" destOrd="0" presId="urn:microsoft.com/office/officeart/2005/8/layout/vList5"/>
    <dgm:cxn modelId="{B8802EB4-4225-4D02-BB84-78B8AEF598E2}" type="presParOf" srcId="{9C19D53D-7D09-4046-97CE-DB051428C9F4}" destId="{823EE712-8D11-41E3-A7BB-399C53CBFCD7}" srcOrd="3" destOrd="0" presId="urn:microsoft.com/office/officeart/2005/8/layout/vList5"/>
    <dgm:cxn modelId="{E676D4D3-750B-4FB7-B0C8-5618D9ECE26E}" type="presParOf" srcId="{9C19D53D-7D09-4046-97CE-DB051428C9F4}" destId="{DEB303EA-04FA-4F6A-9FD2-B78561CECB88}" srcOrd="4" destOrd="0" presId="urn:microsoft.com/office/officeart/2005/8/layout/vList5"/>
    <dgm:cxn modelId="{30B17647-891D-4B26-A83D-A9D78D89DFA8}" type="presParOf" srcId="{DEB303EA-04FA-4F6A-9FD2-B78561CECB88}" destId="{16DAB162-6407-439D-8F19-FF04E41F5B40}" srcOrd="0" destOrd="0" presId="urn:microsoft.com/office/officeart/2005/8/layout/vList5"/>
    <dgm:cxn modelId="{E232A73A-2901-4D3B-80CB-BFF89E2F90BA}" type="presParOf" srcId="{DEB303EA-04FA-4F6A-9FD2-B78561CECB88}" destId="{C3154DDD-56AA-4B2C-B3AA-2D51BD10A43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2AC8A799-3626-4EFE-A25B-DE5CED190839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167B5816-0E38-45A5-B943-EA9DDF99325A}">
      <dgm:prSet phldrT="[Testo]"/>
      <dgm:spPr/>
      <dgm:t>
        <a:bodyPr/>
        <a:lstStyle/>
        <a:p>
          <a:r>
            <a:rPr lang="it-IT" b="1">
              <a:latin typeface="Century Gothic" pitchFamily="34" charset="0"/>
            </a:rPr>
            <a:t>Obiettivo dell’indagine</a:t>
          </a:r>
        </a:p>
      </dgm:t>
    </dgm:pt>
    <dgm:pt modelId="{0642B04A-6EEF-4DD4-AA09-B8CB62E39E61}" type="parTrans" cxnId="{3D735F2F-52AD-4B21-9188-203EA931FD6B}">
      <dgm:prSet/>
      <dgm:spPr/>
      <dgm:t>
        <a:bodyPr/>
        <a:lstStyle/>
        <a:p>
          <a:pPr algn="ctr"/>
          <a:endParaRPr lang="it-IT"/>
        </a:p>
      </dgm:t>
    </dgm:pt>
    <dgm:pt modelId="{CBABDD11-C1CF-4F6D-9BB1-BBC2E200B5AE}" type="sibTrans" cxnId="{3D735F2F-52AD-4B21-9188-203EA931FD6B}">
      <dgm:prSet/>
      <dgm:spPr/>
      <dgm:t>
        <a:bodyPr/>
        <a:lstStyle/>
        <a:p>
          <a:endParaRPr lang="it-IT"/>
        </a:p>
      </dgm:t>
    </dgm:pt>
    <dgm:pt modelId="{ABB679D0-E786-4B3E-9181-AF270307A5EC}">
      <dgm:prSet phldrT="[Testo]"/>
      <dgm:spPr/>
      <dgm:t>
        <a:bodyPr/>
        <a:lstStyle/>
        <a:p>
          <a:r>
            <a:rPr lang="it-IT">
              <a:latin typeface="Century Gothic" pitchFamily="34" charset="0"/>
            </a:rPr>
            <a:t>Conoscere il valore, l’incidenza e le problematiche di gestione </a:t>
          </a:r>
        </a:p>
      </dgm:t>
    </dgm:pt>
    <dgm:pt modelId="{CC98206A-AC00-419F-81F6-4C2EA6F6F380}" type="parTrans" cxnId="{8F996552-BC4A-450A-A469-32A5BD53270B}">
      <dgm:prSet/>
      <dgm:spPr/>
      <dgm:t>
        <a:bodyPr/>
        <a:lstStyle/>
        <a:p>
          <a:pPr algn="ctr"/>
          <a:endParaRPr lang="it-IT"/>
        </a:p>
      </dgm:t>
    </dgm:pt>
    <dgm:pt modelId="{1C7078E7-FE52-45DF-B191-AA65285327A9}" type="sibTrans" cxnId="{8F996552-BC4A-450A-A469-32A5BD53270B}">
      <dgm:prSet/>
      <dgm:spPr/>
      <dgm:t>
        <a:bodyPr/>
        <a:lstStyle/>
        <a:p>
          <a:endParaRPr lang="it-IT"/>
        </a:p>
      </dgm:t>
    </dgm:pt>
    <dgm:pt modelId="{14BDBC79-D647-4F0A-B89B-663549F219AE}">
      <dgm:prSet phldrT="[Testo]"/>
      <dgm:spPr/>
      <dgm:t>
        <a:bodyPr/>
        <a:lstStyle/>
        <a:p>
          <a:r>
            <a:rPr lang="it-IT" b="1">
              <a:latin typeface="Century Gothic" pitchFamily="34" charset="0"/>
            </a:rPr>
            <a:t>Il campione </a:t>
          </a:r>
        </a:p>
      </dgm:t>
    </dgm:pt>
    <dgm:pt modelId="{94B36B19-75D8-445B-857C-D2240BE870D6}" type="parTrans" cxnId="{16020CAF-8559-47D4-B374-A01D8857EAB9}">
      <dgm:prSet/>
      <dgm:spPr/>
      <dgm:t>
        <a:bodyPr/>
        <a:lstStyle/>
        <a:p>
          <a:pPr algn="ctr"/>
          <a:endParaRPr lang="it-IT"/>
        </a:p>
      </dgm:t>
    </dgm:pt>
    <dgm:pt modelId="{E424AA59-5DD0-422C-9E1A-7AA823D18ADF}" type="sibTrans" cxnId="{16020CAF-8559-47D4-B374-A01D8857EAB9}">
      <dgm:prSet/>
      <dgm:spPr/>
      <dgm:t>
        <a:bodyPr/>
        <a:lstStyle/>
        <a:p>
          <a:endParaRPr lang="it-IT"/>
        </a:p>
      </dgm:t>
    </dgm:pt>
    <dgm:pt modelId="{ACE3BC19-1F26-45E8-BA60-0605DCB893B4}">
      <dgm:prSet phldrT="[Testo]"/>
      <dgm:spPr/>
      <dgm:t>
        <a:bodyPr/>
        <a:lstStyle/>
        <a:p>
          <a:r>
            <a:rPr lang="it-IT">
              <a:latin typeface="Century Gothic" pitchFamily="34" charset="0"/>
            </a:rPr>
            <a:t>10 MMG con età di 58 anni media  7 Farmacie sul territorio della Provincia di Caserta </a:t>
          </a:r>
        </a:p>
      </dgm:t>
    </dgm:pt>
    <dgm:pt modelId="{F440EAFC-EB31-4768-887A-BB144F33458B}" type="parTrans" cxnId="{70748614-C75B-4409-B192-A6B12983991E}">
      <dgm:prSet/>
      <dgm:spPr/>
      <dgm:t>
        <a:bodyPr/>
        <a:lstStyle/>
        <a:p>
          <a:pPr algn="ctr"/>
          <a:endParaRPr lang="it-IT"/>
        </a:p>
      </dgm:t>
    </dgm:pt>
    <dgm:pt modelId="{6D6C4860-79E6-4FD7-8D69-6F343ED4A6DD}" type="sibTrans" cxnId="{70748614-C75B-4409-B192-A6B12983991E}">
      <dgm:prSet/>
      <dgm:spPr/>
      <dgm:t>
        <a:bodyPr/>
        <a:lstStyle/>
        <a:p>
          <a:endParaRPr lang="it-IT"/>
        </a:p>
      </dgm:t>
    </dgm:pt>
    <dgm:pt modelId="{5CE9C2C5-510A-4629-9E86-B0EA8D3CB382}" type="pres">
      <dgm:prSet presAssocID="{2AC8A799-3626-4EFE-A25B-DE5CED190839}" presName="linear" presStyleCnt="0">
        <dgm:presLayoutVars>
          <dgm:dir/>
          <dgm:animLvl val="lvl"/>
          <dgm:resizeHandles val="exact"/>
        </dgm:presLayoutVars>
      </dgm:prSet>
      <dgm:spPr/>
    </dgm:pt>
    <dgm:pt modelId="{C24EAF7D-C8B8-46DE-B193-3BC111624F91}" type="pres">
      <dgm:prSet presAssocID="{167B5816-0E38-45A5-B943-EA9DDF99325A}" presName="parentLin" presStyleCnt="0"/>
      <dgm:spPr/>
    </dgm:pt>
    <dgm:pt modelId="{DB846623-6BF3-4147-B9F4-F723EF54A164}" type="pres">
      <dgm:prSet presAssocID="{167B5816-0E38-45A5-B943-EA9DDF99325A}" presName="parentLeftMargin" presStyleLbl="node1" presStyleIdx="0" presStyleCnt="2"/>
      <dgm:spPr/>
    </dgm:pt>
    <dgm:pt modelId="{8319B4BD-4F75-4FB8-92CA-3AC4640112E2}" type="pres">
      <dgm:prSet presAssocID="{167B5816-0E38-45A5-B943-EA9DDF99325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0FA8E31-A98D-4CD0-8ABA-11D5F8131B7C}" type="pres">
      <dgm:prSet presAssocID="{167B5816-0E38-45A5-B943-EA9DDF99325A}" presName="negativeSpace" presStyleCnt="0"/>
      <dgm:spPr/>
    </dgm:pt>
    <dgm:pt modelId="{20B7F787-9252-4AAB-A4C5-25DEDAB0AECA}" type="pres">
      <dgm:prSet presAssocID="{167B5816-0E38-45A5-B943-EA9DDF99325A}" presName="childText" presStyleLbl="conFgAcc1" presStyleIdx="0" presStyleCnt="2">
        <dgm:presLayoutVars>
          <dgm:bulletEnabled val="1"/>
        </dgm:presLayoutVars>
      </dgm:prSet>
      <dgm:spPr/>
    </dgm:pt>
    <dgm:pt modelId="{3593E5A2-E67F-46BE-9D14-76585F28DADA}" type="pres">
      <dgm:prSet presAssocID="{CBABDD11-C1CF-4F6D-9BB1-BBC2E200B5AE}" presName="spaceBetweenRectangles" presStyleCnt="0"/>
      <dgm:spPr/>
    </dgm:pt>
    <dgm:pt modelId="{D6927109-A7F1-442A-B8A3-402764838ADB}" type="pres">
      <dgm:prSet presAssocID="{14BDBC79-D647-4F0A-B89B-663549F219AE}" presName="parentLin" presStyleCnt="0"/>
      <dgm:spPr/>
    </dgm:pt>
    <dgm:pt modelId="{4C45474A-0D1C-417A-B6FD-CA4168D19550}" type="pres">
      <dgm:prSet presAssocID="{14BDBC79-D647-4F0A-B89B-663549F219AE}" presName="parentLeftMargin" presStyleLbl="node1" presStyleIdx="0" presStyleCnt="2"/>
      <dgm:spPr/>
    </dgm:pt>
    <dgm:pt modelId="{E016CD2E-4EC5-4AC0-B24A-6FB448A8AB81}" type="pres">
      <dgm:prSet presAssocID="{14BDBC79-D647-4F0A-B89B-663549F219AE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394ADE46-4365-4C8F-B67F-B83ADF2C146E}" type="pres">
      <dgm:prSet presAssocID="{14BDBC79-D647-4F0A-B89B-663549F219AE}" presName="negativeSpace" presStyleCnt="0"/>
      <dgm:spPr/>
    </dgm:pt>
    <dgm:pt modelId="{4F4563B9-997A-4F02-99EF-28DA6C22BEAE}" type="pres">
      <dgm:prSet presAssocID="{14BDBC79-D647-4F0A-B89B-663549F219AE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70748614-C75B-4409-B192-A6B12983991E}" srcId="{14BDBC79-D647-4F0A-B89B-663549F219AE}" destId="{ACE3BC19-1F26-45E8-BA60-0605DCB893B4}" srcOrd="0" destOrd="0" parTransId="{F440EAFC-EB31-4768-887A-BB144F33458B}" sibTransId="{6D6C4860-79E6-4FD7-8D69-6F343ED4A6DD}"/>
    <dgm:cxn modelId="{3D735F2F-52AD-4B21-9188-203EA931FD6B}" srcId="{2AC8A799-3626-4EFE-A25B-DE5CED190839}" destId="{167B5816-0E38-45A5-B943-EA9DDF99325A}" srcOrd="0" destOrd="0" parTransId="{0642B04A-6EEF-4DD4-AA09-B8CB62E39E61}" sibTransId="{CBABDD11-C1CF-4F6D-9BB1-BBC2E200B5AE}"/>
    <dgm:cxn modelId="{C1C7A037-33F6-4BE8-BD97-F0CF67344640}" type="presOf" srcId="{167B5816-0E38-45A5-B943-EA9DDF99325A}" destId="{DB846623-6BF3-4147-B9F4-F723EF54A164}" srcOrd="0" destOrd="0" presId="urn:microsoft.com/office/officeart/2005/8/layout/list1"/>
    <dgm:cxn modelId="{B8C9DC50-5ADA-48B0-87C5-F380905433B1}" type="presOf" srcId="{2AC8A799-3626-4EFE-A25B-DE5CED190839}" destId="{5CE9C2C5-510A-4629-9E86-B0EA8D3CB382}" srcOrd="0" destOrd="0" presId="urn:microsoft.com/office/officeart/2005/8/layout/list1"/>
    <dgm:cxn modelId="{8F996552-BC4A-450A-A469-32A5BD53270B}" srcId="{167B5816-0E38-45A5-B943-EA9DDF99325A}" destId="{ABB679D0-E786-4B3E-9181-AF270307A5EC}" srcOrd="0" destOrd="0" parTransId="{CC98206A-AC00-419F-81F6-4C2EA6F6F380}" sibTransId="{1C7078E7-FE52-45DF-B191-AA65285327A9}"/>
    <dgm:cxn modelId="{52429293-71F0-4289-8A7A-B5A52055333B}" type="presOf" srcId="{ABB679D0-E786-4B3E-9181-AF270307A5EC}" destId="{20B7F787-9252-4AAB-A4C5-25DEDAB0AECA}" srcOrd="0" destOrd="0" presId="urn:microsoft.com/office/officeart/2005/8/layout/list1"/>
    <dgm:cxn modelId="{16020CAF-8559-47D4-B374-A01D8857EAB9}" srcId="{2AC8A799-3626-4EFE-A25B-DE5CED190839}" destId="{14BDBC79-D647-4F0A-B89B-663549F219AE}" srcOrd="1" destOrd="0" parTransId="{94B36B19-75D8-445B-857C-D2240BE870D6}" sibTransId="{E424AA59-5DD0-422C-9E1A-7AA823D18ADF}"/>
    <dgm:cxn modelId="{BC37D2C6-F40C-4CC5-A391-EA8D0CC788C1}" type="presOf" srcId="{14BDBC79-D647-4F0A-B89B-663549F219AE}" destId="{4C45474A-0D1C-417A-B6FD-CA4168D19550}" srcOrd="0" destOrd="0" presId="urn:microsoft.com/office/officeart/2005/8/layout/list1"/>
    <dgm:cxn modelId="{0343E8CC-8C25-498F-957F-CF29F0AF2BE7}" type="presOf" srcId="{167B5816-0E38-45A5-B943-EA9DDF99325A}" destId="{8319B4BD-4F75-4FB8-92CA-3AC4640112E2}" srcOrd="1" destOrd="0" presId="urn:microsoft.com/office/officeart/2005/8/layout/list1"/>
    <dgm:cxn modelId="{5F6BE8DD-4466-4078-A421-F7AB510FBE92}" type="presOf" srcId="{ACE3BC19-1F26-45E8-BA60-0605DCB893B4}" destId="{4F4563B9-997A-4F02-99EF-28DA6C22BEAE}" srcOrd="0" destOrd="0" presId="urn:microsoft.com/office/officeart/2005/8/layout/list1"/>
    <dgm:cxn modelId="{E45C2CF7-E76A-4B31-A287-BCA4EB80F13A}" type="presOf" srcId="{14BDBC79-D647-4F0A-B89B-663549F219AE}" destId="{E016CD2E-4EC5-4AC0-B24A-6FB448A8AB81}" srcOrd="1" destOrd="0" presId="urn:microsoft.com/office/officeart/2005/8/layout/list1"/>
    <dgm:cxn modelId="{1748D079-7FCF-48B2-BB67-7F778881D05E}" type="presParOf" srcId="{5CE9C2C5-510A-4629-9E86-B0EA8D3CB382}" destId="{C24EAF7D-C8B8-46DE-B193-3BC111624F91}" srcOrd="0" destOrd="0" presId="urn:microsoft.com/office/officeart/2005/8/layout/list1"/>
    <dgm:cxn modelId="{0783A340-DD63-484F-A31B-7D9FC1CA7029}" type="presParOf" srcId="{C24EAF7D-C8B8-46DE-B193-3BC111624F91}" destId="{DB846623-6BF3-4147-B9F4-F723EF54A164}" srcOrd="0" destOrd="0" presId="urn:microsoft.com/office/officeart/2005/8/layout/list1"/>
    <dgm:cxn modelId="{02215C64-42EA-424B-B063-039AF5373119}" type="presParOf" srcId="{C24EAF7D-C8B8-46DE-B193-3BC111624F91}" destId="{8319B4BD-4F75-4FB8-92CA-3AC4640112E2}" srcOrd="1" destOrd="0" presId="urn:microsoft.com/office/officeart/2005/8/layout/list1"/>
    <dgm:cxn modelId="{EE24B3B3-2D02-4896-9DC1-48CE9CFDB71E}" type="presParOf" srcId="{5CE9C2C5-510A-4629-9E86-B0EA8D3CB382}" destId="{C0FA8E31-A98D-4CD0-8ABA-11D5F8131B7C}" srcOrd="1" destOrd="0" presId="urn:microsoft.com/office/officeart/2005/8/layout/list1"/>
    <dgm:cxn modelId="{07B84F68-8149-40E9-B51F-AA7BC45B393D}" type="presParOf" srcId="{5CE9C2C5-510A-4629-9E86-B0EA8D3CB382}" destId="{20B7F787-9252-4AAB-A4C5-25DEDAB0AECA}" srcOrd="2" destOrd="0" presId="urn:microsoft.com/office/officeart/2005/8/layout/list1"/>
    <dgm:cxn modelId="{44E8A7F7-1767-4362-B86C-4D2F97FC5339}" type="presParOf" srcId="{5CE9C2C5-510A-4629-9E86-B0EA8D3CB382}" destId="{3593E5A2-E67F-46BE-9D14-76585F28DADA}" srcOrd="3" destOrd="0" presId="urn:microsoft.com/office/officeart/2005/8/layout/list1"/>
    <dgm:cxn modelId="{64D95D71-2269-4C62-A901-961790B139B5}" type="presParOf" srcId="{5CE9C2C5-510A-4629-9E86-B0EA8D3CB382}" destId="{D6927109-A7F1-442A-B8A3-402764838ADB}" srcOrd="4" destOrd="0" presId="urn:microsoft.com/office/officeart/2005/8/layout/list1"/>
    <dgm:cxn modelId="{8FD441EA-0F00-4F76-8BDA-75C40FFFA324}" type="presParOf" srcId="{D6927109-A7F1-442A-B8A3-402764838ADB}" destId="{4C45474A-0D1C-417A-B6FD-CA4168D19550}" srcOrd="0" destOrd="0" presId="urn:microsoft.com/office/officeart/2005/8/layout/list1"/>
    <dgm:cxn modelId="{1C3D1452-4CBA-40B8-B11B-42B5A4AFA2D7}" type="presParOf" srcId="{D6927109-A7F1-442A-B8A3-402764838ADB}" destId="{E016CD2E-4EC5-4AC0-B24A-6FB448A8AB81}" srcOrd="1" destOrd="0" presId="urn:microsoft.com/office/officeart/2005/8/layout/list1"/>
    <dgm:cxn modelId="{C9BCB3D9-6CE7-4FD2-8F20-A38195EF7F54}" type="presParOf" srcId="{5CE9C2C5-510A-4629-9E86-B0EA8D3CB382}" destId="{394ADE46-4365-4C8F-B67F-B83ADF2C146E}" srcOrd="5" destOrd="0" presId="urn:microsoft.com/office/officeart/2005/8/layout/list1"/>
    <dgm:cxn modelId="{9E2D9BF0-12E1-43F9-887A-A72D10EB41F8}" type="presParOf" srcId="{5CE9C2C5-510A-4629-9E86-B0EA8D3CB382}" destId="{4F4563B9-997A-4F02-99EF-28DA6C22BEAE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9D5579AB-1AC8-45DC-825D-1FAA4FC8D153}" type="doc">
      <dgm:prSet loTypeId="urn:microsoft.com/office/officeart/2005/8/layout/chevron1" loCatId="process" qsTypeId="urn:microsoft.com/office/officeart/2005/8/quickstyle/simple2" qsCatId="simple" csTypeId="urn:microsoft.com/office/officeart/2005/8/colors/accent0_3" csCatId="mainScheme" phldr="1"/>
      <dgm:spPr/>
    </dgm:pt>
    <dgm:pt modelId="{37E883D0-D01C-4234-995F-011AB65908CB}">
      <dgm:prSet phldrT="[Testo]" custT="1"/>
      <dgm:spPr/>
      <dgm:t>
        <a:bodyPr/>
        <a:lstStyle/>
        <a:p>
          <a:r>
            <a:rPr lang="it-IT" sz="1800"/>
            <a:t>Introduzione</a:t>
          </a:r>
          <a:endParaRPr lang="it-IT" sz="1900"/>
        </a:p>
      </dgm:t>
    </dgm:pt>
    <dgm:pt modelId="{5068C91D-26F3-481F-BBBF-0D3BEC8EB7BF}" type="parTrans" cxnId="{F594C0AE-6FB5-4755-848C-8158CE05B946}">
      <dgm:prSet/>
      <dgm:spPr/>
      <dgm:t>
        <a:bodyPr/>
        <a:lstStyle/>
        <a:p>
          <a:endParaRPr lang="it-IT"/>
        </a:p>
      </dgm:t>
    </dgm:pt>
    <dgm:pt modelId="{963D2FAF-1017-4545-ABE5-6988D298B3AA}" type="sibTrans" cxnId="{F594C0AE-6FB5-4755-848C-8158CE05B946}">
      <dgm:prSet/>
      <dgm:spPr/>
      <dgm:t>
        <a:bodyPr/>
        <a:lstStyle/>
        <a:p>
          <a:endParaRPr lang="it-IT"/>
        </a:p>
      </dgm:t>
    </dgm:pt>
    <dgm:pt modelId="{1979D8D4-BA2B-4FC4-8406-1C92E22EADD4}">
      <dgm:prSet phldrT="[Testo]" custT="1"/>
      <dgm:spPr>
        <a:ln>
          <a:noFill/>
        </a:ln>
      </dgm:spPr>
      <dgm:t>
        <a:bodyPr/>
        <a:lstStyle/>
        <a:p>
          <a:r>
            <a:rPr lang="it-IT" sz="1800"/>
            <a:t>Risultati</a:t>
          </a:r>
          <a:endParaRPr lang="it-IT" sz="2000"/>
        </a:p>
      </dgm:t>
    </dgm:pt>
    <dgm:pt modelId="{B6FFFBD4-0580-4660-B0FF-B4BF79CBC4E0}" type="parTrans" cxnId="{C12F227F-2BCB-4B15-BFB4-7BC2F9007668}">
      <dgm:prSet/>
      <dgm:spPr/>
      <dgm:t>
        <a:bodyPr/>
        <a:lstStyle/>
        <a:p>
          <a:endParaRPr lang="it-IT"/>
        </a:p>
      </dgm:t>
    </dgm:pt>
    <dgm:pt modelId="{C65E4E6F-4F2C-4A1C-9B99-9505C8E4C3AD}" type="sibTrans" cxnId="{C12F227F-2BCB-4B15-BFB4-7BC2F9007668}">
      <dgm:prSet/>
      <dgm:spPr/>
      <dgm:t>
        <a:bodyPr/>
        <a:lstStyle/>
        <a:p>
          <a:endParaRPr lang="it-IT"/>
        </a:p>
      </dgm:t>
    </dgm:pt>
    <dgm:pt modelId="{5135CC44-8861-4A7B-BB75-282C68924A11}">
      <dgm:prSet phldrT="[Testo]" custT="1"/>
      <dgm:spPr/>
      <dgm:t>
        <a:bodyPr/>
        <a:lstStyle/>
        <a:p>
          <a:r>
            <a:rPr lang="it-IT" sz="1800"/>
            <a:t>Conclusioni</a:t>
          </a:r>
          <a:endParaRPr lang="it-IT" sz="2000"/>
        </a:p>
      </dgm:t>
    </dgm:pt>
    <dgm:pt modelId="{66372061-615C-4224-81C8-E7625F4FC7A7}" type="parTrans" cxnId="{CABB5FE1-9C7A-4339-BE30-7F5619C64652}">
      <dgm:prSet/>
      <dgm:spPr/>
      <dgm:t>
        <a:bodyPr/>
        <a:lstStyle/>
        <a:p>
          <a:endParaRPr lang="it-IT"/>
        </a:p>
      </dgm:t>
    </dgm:pt>
    <dgm:pt modelId="{DF398CCC-DE1C-4721-8F16-313CC1247D12}" type="sibTrans" cxnId="{CABB5FE1-9C7A-4339-BE30-7F5619C64652}">
      <dgm:prSet/>
      <dgm:spPr/>
      <dgm:t>
        <a:bodyPr/>
        <a:lstStyle/>
        <a:p>
          <a:endParaRPr lang="it-IT"/>
        </a:p>
      </dgm:t>
    </dgm:pt>
    <dgm:pt modelId="{EB74C590-4C68-4F71-B120-D46ED919A27F}">
      <dgm:prSet phldrT="[Testo]" custT="1"/>
      <dgm:spPr/>
      <dgm:t>
        <a:bodyPr/>
        <a:lstStyle/>
        <a:p>
          <a:r>
            <a:rPr lang="it-IT" sz="1800"/>
            <a:t>Obiettivi</a:t>
          </a:r>
        </a:p>
      </dgm:t>
    </dgm:pt>
    <dgm:pt modelId="{6C9E1FB6-A72A-4033-8C49-E3FE39DFA005}" type="parTrans" cxnId="{021C3277-B7C4-42C4-BE42-14590625D690}">
      <dgm:prSet/>
      <dgm:spPr/>
      <dgm:t>
        <a:bodyPr/>
        <a:lstStyle/>
        <a:p>
          <a:endParaRPr lang="it-IT"/>
        </a:p>
      </dgm:t>
    </dgm:pt>
    <dgm:pt modelId="{91871144-9CC8-482E-BD01-9658DB0731F5}" type="sibTrans" cxnId="{021C3277-B7C4-42C4-BE42-14590625D690}">
      <dgm:prSet/>
      <dgm:spPr/>
      <dgm:t>
        <a:bodyPr/>
        <a:lstStyle/>
        <a:p>
          <a:endParaRPr lang="it-IT"/>
        </a:p>
      </dgm:t>
    </dgm:pt>
    <dgm:pt modelId="{B4989D3F-64BA-4C4A-9DE8-A12D93924E44}">
      <dgm:prSet phldrT="[Testo]" custT="1"/>
      <dgm:spPr>
        <a:ln>
          <a:solidFill>
            <a:srgbClr val="FF0000"/>
          </a:solidFill>
        </a:ln>
      </dgm:spPr>
      <dgm:t>
        <a:bodyPr/>
        <a:lstStyle/>
        <a:p>
          <a:r>
            <a:rPr lang="it-IT" sz="1800"/>
            <a:t>Discussione</a:t>
          </a:r>
          <a:endParaRPr lang="it-IT" sz="2000"/>
        </a:p>
      </dgm:t>
    </dgm:pt>
    <dgm:pt modelId="{C2F905B5-2D58-4237-B2E5-0E1FC68B72C2}" type="parTrans" cxnId="{79A1B340-FE13-45C3-99C5-C183B5CD77D1}">
      <dgm:prSet/>
      <dgm:spPr/>
      <dgm:t>
        <a:bodyPr/>
        <a:lstStyle/>
        <a:p>
          <a:endParaRPr lang="it-IT"/>
        </a:p>
      </dgm:t>
    </dgm:pt>
    <dgm:pt modelId="{6D5DA3DC-D6A7-47AC-93B7-236B6B76B360}" type="sibTrans" cxnId="{79A1B340-FE13-45C3-99C5-C183B5CD77D1}">
      <dgm:prSet/>
      <dgm:spPr/>
      <dgm:t>
        <a:bodyPr/>
        <a:lstStyle/>
        <a:p>
          <a:endParaRPr lang="it-IT"/>
        </a:p>
      </dgm:t>
    </dgm:pt>
    <dgm:pt modelId="{5822D2EC-18F3-4BE2-AFBF-D5871029BFDF}" type="pres">
      <dgm:prSet presAssocID="{9D5579AB-1AC8-45DC-825D-1FAA4FC8D153}" presName="Name0" presStyleCnt="0">
        <dgm:presLayoutVars>
          <dgm:dir/>
          <dgm:animLvl val="lvl"/>
          <dgm:resizeHandles val="exact"/>
        </dgm:presLayoutVars>
      </dgm:prSet>
      <dgm:spPr/>
    </dgm:pt>
    <dgm:pt modelId="{C9A798CD-8375-4E2C-AE5F-CDB0F352828B}" type="pres">
      <dgm:prSet presAssocID="{37E883D0-D01C-4234-995F-011AB65908CB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58F8C7D7-FAB2-4F1B-AE7A-EC8435CCF28D}" type="pres">
      <dgm:prSet presAssocID="{963D2FAF-1017-4545-ABE5-6988D298B3AA}" presName="parTxOnlySpace" presStyleCnt="0"/>
      <dgm:spPr/>
    </dgm:pt>
    <dgm:pt modelId="{58081C4A-9302-4912-9646-48363C080AD7}" type="pres">
      <dgm:prSet presAssocID="{EB74C590-4C68-4F71-B120-D46ED919A27F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F74C5A35-04A9-465E-ABB4-07BBFF3B3C37}" type="pres">
      <dgm:prSet presAssocID="{91871144-9CC8-482E-BD01-9658DB0731F5}" presName="parTxOnlySpace" presStyleCnt="0"/>
      <dgm:spPr/>
    </dgm:pt>
    <dgm:pt modelId="{363003D6-923C-49FA-BDD0-6D2339D32707}" type="pres">
      <dgm:prSet presAssocID="{B4989D3F-64BA-4C4A-9DE8-A12D93924E44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7BBE03B0-5F12-4ECA-A62D-347DECBCB518}" type="pres">
      <dgm:prSet presAssocID="{6D5DA3DC-D6A7-47AC-93B7-236B6B76B360}" presName="parTxOnlySpace" presStyleCnt="0"/>
      <dgm:spPr/>
    </dgm:pt>
    <dgm:pt modelId="{BF1FF093-A564-442B-9408-7E9C6EB45B02}" type="pres">
      <dgm:prSet presAssocID="{1979D8D4-BA2B-4FC4-8406-1C92E22EADD4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91B7773F-3CD2-4215-B285-4073367C8713}" type="pres">
      <dgm:prSet presAssocID="{C65E4E6F-4F2C-4A1C-9B99-9505C8E4C3AD}" presName="parTxOnlySpace" presStyleCnt="0"/>
      <dgm:spPr/>
    </dgm:pt>
    <dgm:pt modelId="{302163BD-DEC0-4FA1-833C-E903FC52F0B2}" type="pres">
      <dgm:prSet presAssocID="{5135CC44-8861-4A7B-BB75-282C68924A11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418D861F-B8FE-49B9-B563-1A741FFBB343}" type="presOf" srcId="{EB74C590-4C68-4F71-B120-D46ED919A27F}" destId="{58081C4A-9302-4912-9646-48363C080AD7}" srcOrd="0" destOrd="0" presId="urn:microsoft.com/office/officeart/2005/8/layout/chevron1"/>
    <dgm:cxn modelId="{AA7CBF27-0C67-4016-9990-FB570EECBD9B}" type="presOf" srcId="{1979D8D4-BA2B-4FC4-8406-1C92E22EADD4}" destId="{BF1FF093-A564-442B-9408-7E9C6EB45B02}" srcOrd="0" destOrd="0" presId="urn:microsoft.com/office/officeart/2005/8/layout/chevron1"/>
    <dgm:cxn modelId="{79A1B340-FE13-45C3-99C5-C183B5CD77D1}" srcId="{9D5579AB-1AC8-45DC-825D-1FAA4FC8D153}" destId="{B4989D3F-64BA-4C4A-9DE8-A12D93924E44}" srcOrd="2" destOrd="0" parTransId="{C2F905B5-2D58-4237-B2E5-0E1FC68B72C2}" sibTransId="{6D5DA3DC-D6A7-47AC-93B7-236B6B76B360}"/>
    <dgm:cxn modelId="{5B17F043-F709-47FD-96EF-E17AE6398125}" type="presOf" srcId="{37E883D0-D01C-4234-995F-011AB65908CB}" destId="{C9A798CD-8375-4E2C-AE5F-CDB0F352828B}" srcOrd="0" destOrd="0" presId="urn:microsoft.com/office/officeart/2005/8/layout/chevron1"/>
    <dgm:cxn modelId="{9D749E4E-7B46-4037-8FDB-86E509244410}" type="presOf" srcId="{9D5579AB-1AC8-45DC-825D-1FAA4FC8D153}" destId="{5822D2EC-18F3-4BE2-AFBF-D5871029BFDF}" srcOrd="0" destOrd="0" presId="urn:microsoft.com/office/officeart/2005/8/layout/chevron1"/>
    <dgm:cxn modelId="{021C3277-B7C4-42C4-BE42-14590625D690}" srcId="{9D5579AB-1AC8-45DC-825D-1FAA4FC8D153}" destId="{EB74C590-4C68-4F71-B120-D46ED919A27F}" srcOrd="1" destOrd="0" parTransId="{6C9E1FB6-A72A-4033-8C49-E3FE39DFA005}" sibTransId="{91871144-9CC8-482E-BD01-9658DB0731F5}"/>
    <dgm:cxn modelId="{C12F227F-2BCB-4B15-BFB4-7BC2F9007668}" srcId="{9D5579AB-1AC8-45DC-825D-1FAA4FC8D153}" destId="{1979D8D4-BA2B-4FC4-8406-1C92E22EADD4}" srcOrd="3" destOrd="0" parTransId="{B6FFFBD4-0580-4660-B0FF-B4BF79CBC4E0}" sibTransId="{C65E4E6F-4F2C-4A1C-9B99-9505C8E4C3AD}"/>
    <dgm:cxn modelId="{F8309E85-3374-413F-9330-6E0276397B54}" type="presOf" srcId="{5135CC44-8861-4A7B-BB75-282C68924A11}" destId="{302163BD-DEC0-4FA1-833C-E903FC52F0B2}" srcOrd="0" destOrd="0" presId="urn:microsoft.com/office/officeart/2005/8/layout/chevron1"/>
    <dgm:cxn modelId="{F594C0AE-6FB5-4755-848C-8158CE05B946}" srcId="{9D5579AB-1AC8-45DC-825D-1FAA4FC8D153}" destId="{37E883D0-D01C-4234-995F-011AB65908CB}" srcOrd="0" destOrd="0" parTransId="{5068C91D-26F3-481F-BBBF-0D3BEC8EB7BF}" sibTransId="{963D2FAF-1017-4545-ABE5-6988D298B3AA}"/>
    <dgm:cxn modelId="{4D84FBB8-7D47-4E28-9729-39B9B454D64F}" type="presOf" srcId="{B4989D3F-64BA-4C4A-9DE8-A12D93924E44}" destId="{363003D6-923C-49FA-BDD0-6D2339D32707}" srcOrd="0" destOrd="0" presId="urn:microsoft.com/office/officeart/2005/8/layout/chevron1"/>
    <dgm:cxn modelId="{CABB5FE1-9C7A-4339-BE30-7F5619C64652}" srcId="{9D5579AB-1AC8-45DC-825D-1FAA4FC8D153}" destId="{5135CC44-8861-4A7B-BB75-282C68924A11}" srcOrd="4" destOrd="0" parTransId="{66372061-615C-4224-81C8-E7625F4FC7A7}" sibTransId="{DF398CCC-DE1C-4721-8F16-313CC1247D12}"/>
    <dgm:cxn modelId="{D29E5A00-9279-4C59-89CC-C1D1FAED54C1}" type="presParOf" srcId="{5822D2EC-18F3-4BE2-AFBF-D5871029BFDF}" destId="{C9A798CD-8375-4E2C-AE5F-CDB0F352828B}" srcOrd="0" destOrd="0" presId="urn:microsoft.com/office/officeart/2005/8/layout/chevron1"/>
    <dgm:cxn modelId="{CEAE0E5B-018B-45D9-A3DA-2EE4512FC95E}" type="presParOf" srcId="{5822D2EC-18F3-4BE2-AFBF-D5871029BFDF}" destId="{58F8C7D7-FAB2-4F1B-AE7A-EC8435CCF28D}" srcOrd="1" destOrd="0" presId="urn:microsoft.com/office/officeart/2005/8/layout/chevron1"/>
    <dgm:cxn modelId="{6A60AD2B-589B-4A35-A1BF-310A45FFD5E1}" type="presParOf" srcId="{5822D2EC-18F3-4BE2-AFBF-D5871029BFDF}" destId="{58081C4A-9302-4912-9646-48363C080AD7}" srcOrd="2" destOrd="0" presId="urn:microsoft.com/office/officeart/2005/8/layout/chevron1"/>
    <dgm:cxn modelId="{9C61F856-02EF-41B7-84BA-BB66B5591043}" type="presParOf" srcId="{5822D2EC-18F3-4BE2-AFBF-D5871029BFDF}" destId="{F74C5A35-04A9-465E-ABB4-07BBFF3B3C37}" srcOrd="3" destOrd="0" presId="urn:microsoft.com/office/officeart/2005/8/layout/chevron1"/>
    <dgm:cxn modelId="{75CD313A-AE40-4B93-90E9-234E1B30D666}" type="presParOf" srcId="{5822D2EC-18F3-4BE2-AFBF-D5871029BFDF}" destId="{363003D6-923C-49FA-BDD0-6D2339D32707}" srcOrd="4" destOrd="0" presId="urn:microsoft.com/office/officeart/2005/8/layout/chevron1"/>
    <dgm:cxn modelId="{FA19490F-5730-432F-94A3-A3D885DA8FF7}" type="presParOf" srcId="{5822D2EC-18F3-4BE2-AFBF-D5871029BFDF}" destId="{7BBE03B0-5F12-4ECA-A62D-347DECBCB518}" srcOrd="5" destOrd="0" presId="urn:microsoft.com/office/officeart/2005/8/layout/chevron1"/>
    <dgm:cxn modelId="{85FD0E7C-2CC3-40C3-824A-AA028E443C84}" type="presParOf" srcId="{5822D2EC-18F3-4BE2-AFBF-D5871029BFDF}" destId="{BF1FF093-A564-442B-9408-7E9C6EB45B02}" srcOrd="6" destOrd="0" presId="urn:microsoft.com/office/officeart/2005/8/layout/chevron1"/>
    <dgm:cxn modelId="{558A5962-D93D-4856-A5C4-6DE54951B90E}" type="presParOf" srcId="{5822D2EC-18F3-4BE2-AFBF-D5871029BFDF}" destId="{91B7773F-3CD2-4215-B285-4073367C8713}" srcOrd="7" destOrd="0" presId="urn:microsoft.com/office/officeart/2005/8/layout/chevron1"/>
    <dgm:cxn modelId="{302CF4CC-61C0-48BA-9708-F96FE78C9A8E}" type="presParOf" srcId="{5822D2EC-18F3-4BE2-AFBF-D5871029BFDF}" destId="{302163BD-DEC0-4FA1-833C-E903FC52F0B2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ED7B1F-110C-4387-A48D-B35E255E8DF4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621B7EEE-0CED-4AB4-806A-9B9040F56EE4}">
      <dgm:prSet phldrT="[Testo]"/>
      <dgm:spPr/>
      <dgm:t>
        <a:bodyPr/>
        <a:lstStyle/>
        <a:p>
          <a:pPr algn="l"/>
          <a:r>
            <a:rPr lang="it-IT" err="1"/>
            <a:t>Generic</a:t>
          </a:r>
          <a:r>
            <a:rPr lang="it-IT"/>
            <a:t> Trust </a:t>
          </a:r>
        </a:p>
      </dgm:t>
    </dgm:pt>
    <dgm:pt modelId="{E321EE82-C166-46FF-974C-D224FCE1EBC4}" type="parTrans" cxnId="{4E54EE4C-BAEB-4E82-B1EC-D19C1BC1B9C0}">
      <dgm:prSet/>
      <dgm:spPr/>
      <dgm:t>
        <a:bodyPr/>
        <a:lstStyle/>
        <a:p>
          <a:endParaRPr lang="it-IT"/>
        </a:p>
      </dgm:t>
    </dgm:pt>
    <dgm:pt modelId="{70986629-E4D8-48B8-9480-668EAD574FB7}" type="sibTrans" cxnId="{4E54EE4C-BAEB-4E82-B1EC-D19C1BC1B9C0}">
      <dgm:prSet/>
      <dgm:spPr/>
      <dgm:t>
        <a:bodyPr/>
        <a:lstStyle/>
        <a:p>
          <a:endParaRPr lang="it-IT"/>
        </a:p>
      </dgm:t>
    </dgm:pt>
    <dgm:pt modelId="{20CEE703-DF31-41E7-9780-2EC440116CB0}">
      <dgm:prSet phldrT="[Testo]"/>
      <dgm:spPr/>
      <dgm:t>
        <a:bodyPr/>
        <a:lstStyle/>
        <a:p>
          <a:r>
            <a:rPr lang="it-IT"/>
            <a:t>Volumi </a:t>
          </a:r>
        </a:p>
      </dgm:t>
    </dgm:pt>
    <dgm:pt modelId="{EB14B9D7-914D-480B-A956-9D71900AC059}" type="parTrans" cxnId="{E3D848D9-9160-4511-9D7B-B5BA9A0A0429}">
      <dgm:prSet/>
      <dgm:spPr/>
      <dgm:t>
        <a:bodyPr/>
        <a:lstStyle/>
        <a:p>
          <a:endParaRPr lang="it-IT"/>
        </a:p>
      </dgm:t>
    </dgm:pt>
    <dgm:pt modelId="{D787BFD7-02E2-4D9A-BF41-0E1CAC5E741E}" type="sibTrans" cxnId="{E3D848D9-9160-4511-9D7B-B5BA9A0A0429}">
      <dgm:prSet/>
      <dgm:spPr/>
      <dgm:t>
        <a:bodyPr/>
        <a:lstStyle/>
        <a:p>
          <a:endParaRPr lang="it-IT"/>
        </a:p>
      </dgm:t>
    </dgm:pt>
    <dgm:pt modelId="{EC64A79E-44E7-42D0-97B0-E5E2612990F0}">
      <dgm:prSet phldrT="[Testo]"/>
      <dgm:spPr/>
      <dgm:t>
        <a:bodyPr/>
        <a:lstStyle/>
        <a:p>
          <a:r>
            <a:rPr lang="it-IT"/>
            <a:t>Valori </a:t>
          </a:r>
        </a:p>
      </dgm:t>
    </dgm:pt>
    <dgm:pt modelId="{E7984F2B-C685-4966-84DC-8F077FDCD361}" type="parTrans" cxnId="{A7CC8906-49D7-4D7A-9432-6B84A19C533B}">
      <dgm:prSet/>
      <dgm:spPr/>
      <dgm:t>
        <a:bodyPr/>
        <a:lstStyle/>
        <a:p>
          <a:endParaRPr lang="it-IT"/>
        </a:p>
      </dgm:t>
    </dgm:pt>
    <dgm:pt modelId="{F6B1ECA8-6E68-4697-BF8F-94AA169D3F9D}" type="sibTrans" cxnId="{A7CC8906-49D7-4D7A-9432-6B84A19C533B}">
      <dgm:prSet/>
      <dgm:spPr/>
      <dgm:t>
        <a:bodyPr/>
        <a:lstStyle/>
        <a:p>
          <a:endParaRPr lang="it-IT"/>
        </a:p>
      </dgm:t>
    </dgm:pt>
    <dgm:pt modelId="{E45F140F-03DC-4736-9497-3C0EA03134E4}">
      <dgm:prSet phldrT="[Testo]"/>
      <dgm:spPr/>
      <dgm:t>
        <a:bodyPr/>
        <a:lstStyle/>
        <a:p>
          <a:r>
            <a:rPr lang="it-IT"/>
            <a:t>Lanci New </a:t>
          </a:r>
        </a:p>
      </dgm:t>
    </dgm:pt>
    <dgm:pt modelId="{F25A9BC5-F979-44A2-A518-C36282293546}" type="parTrans" cxnId="{0EF016F1-C985-49E2-8042-E14763DE1723}">
      <dgm:prSet/>
      <dgm:spPr/>
      <dgm:t>
        <a:bodyPr/>
        <a:lstStyle/>
        <a:p>
          <a:endParaRPr lang="it-IT"/>
        </a:p>
      </dgm:t>
    </dgm:pt>
    <dgm:pt modelId="{2A77BABE-F11A-4B35-ACF0-B1A7B1729558}" type="sibTrans" cxnId="{0EF016F1-C985-49E2-8042-E14763DE1723}">
      <dgm:prSet/>
      <dgm:spPr/>
      <dgm:t>
        <a:bodyPr/>
        <a:lstStyle/>
        <a:p>
          <a:endParaRPr lang="it-IT"/>
        </a:p>
      </dgm:t>
    </dgm:pt>
    <dgm:pt modelId="{05D836EE-298C-4A22-B945-55A86868ACC9}">
      <dgm:prSet phldrT="[Testo]"/>
      <dgm:spPr/>
      <dgm:t>
        <a:bodyPr/>
        <a:lstStyle/>
        <a:p>
          <a:r>
            <a:rPr lang="it-IT"/>
            <a:t>Volumi </a:t>
          </a:r>
        </a:p>
      </dgm:t>
    </dgm:pt>
    <dgm:pt modelId="{E0E85F6A-6EE0-4554-9608-20972E854113}" type="parTrans" cxnId="{D02B3162-A5C7-49EE-9DB8-9C52F1F05FF8}">
      <dgm:prSet/>
      <dgm:spPr/>
      <dgm:t>
        <a:bodyPr/>
        <a:lstStyle/>
        <a:p>
          <a:endParaRPr lang="it-IT"/>
        </a:p>
      </dgm:t>
    </dgm:pt>
    <dgm:pt modelId="{3C87F0B6-370A-4AF7-840B-A7C9870D30B8}" type="sibTrans" cxnId="{D02B3162-A5C7-49EE-9DB8-9C52F1F05FF8}">
      <dgm:prSet/>
      <dgm:spPr/>
      <dgm:t>
        <a:bodyPr/>
        <a:lstStyle/>
        <a:p>
          <a:endParaRPr lang="it-IT"/>
        </a:p>
      </dgm:t>
    </dgm:pt>
    <dgm:pt modelId="{90054FC5-64B5-4872-AA25-D08C349FA2CB}">
      <dgm:prSet phldrT="[Testo]"/>
      <dgm:spPr/>
      <dgm:t>
        <a:bodyPr/>
        <a:lstStyle/>
        <a:p>
          <a:r>
            <a:rPr lang="it-IT"/>
            <a:t>Valori</a:t>
          </a:r>
        </a:p>
      </dgm:t>
    </dgm:pt>
    <dgm:pt modelId="{59A2CF5A-3928-4B67-B84E-A1F5FBB1C84E}" type="parTrans" cxnId="{53564CB7-47E6-43E3-80B3-48D762779EC0}">
      <dgm:prSet/>
      <dgm:spPr/>
      <dgm:t>
        <a:bodyPr/>
        <a:lstStyle/>
        <a:p>
          <a:endParaRPr lang="it-IT"/>
        </a:p>
      </dgm:t>
    </dgm:pt>
    <dgm:pt modelId="{A7D52847-9304-4BB3-BB2E-1D0313FF8BE4}" type="sibTrans" cxnId="{53564CB7-47E6-43E3-80B3-48D762779EC0}">
      <dgm:prSet/>
      <dgm:spPr/>
      <dgm:t>
        <a:bodyPr/>
        <a:lstStyle/>
        <a:p>
          <a:endParaRPr lang="it-IT"/>
        </a:p>
      </dgm:t>
    </dgm:pt>
    <dgm:pt modelId="{A0A186DC-5128-4375-BFC2-CEF617AE31FC}">
      <dgm:prSet phldrT="[Testo]"/>
      <dgm:spPr/>
      <dgm:t>
        <a:bodyPr/>
        <a:lstStyle/>
        <a:p>
          <a:r>
            <a:rPr lang="it-IT"/>
            <a:t>Ampliamento DPC</a:t>
          </a:r>
        </a:p>
      </dgm:t>
    </dgm:pt>
    <dgm:pt modelId="{BD79C463-D857-4E2F-8D8A-FFD89C4A4B51}" type="parTrans" cxnId="{0F008AC2-24FF-419A-87D2-7307AAF1AF72}">
      <dgm:prSet/>
      <dgm:spPr/>
      <dgm:t>
        <a:bodyPr/>
        <a:lstStyle/>
        <a:p>
          <a:endParaRPr lang="it-IT"/>
        </a:p>
      </dgm:t>
    </dgm:pt>
    <dgm:pt modelId="{40DC9BA4-E993-4536-90C3-B63E2478E30B}" type="sibTrans" cxnId="{0F008AC2-24FF-419A-87D2-7307AAF1AF72}">
      <dgm:prSet/>
      <dgm:spPr/>
      <dgm:t>
        <a:bodyPr/>
        <a:lstStyle/>
        <a:p>
          <a:endParaRPr lang="it-IT"/>
        </a:p>
      </dgm:t>
    </dgm:pt>
    <dgm:pt modelId="{EA177133-499A-4886-A801-01D60ED5D358}">
      <dgm:prSet phldrT="[Testo]"/>
      <dgm:spPr/>
      <dgm:t>
        <a:bodyPr/>
        <a:lstStyle/>
        <a:p>
          <a:r>
            <a:rPr lang="it-IT"/>
            <a:t>Volumi</a:t>
          </a:r>
        </a:p>
      </dgm:t>
    </dgm:pt>
    <dgm:pt modelId="{FF4CE8BC-C9F9-49A8-B2B3-DE0193246613}" type="parTrans" cxnId="{BA346476-F12F-4A94-BC2E-957AFAD85CB8}">
      <dgm:prSet/>
      <dgm:spPr/>
      <dgm:t>
        <a:bodyPr/>
        <a:lstStyle/>
        <a:p>
          <a:endParaRPr lang="it-IT"/>
        </a:p>
      </dgm:t>
    </dgm:pt>
    <dgm:pt modelId="{EDF20120-A632-4F6C-887A-3A7D1038A357}" type="sibTrans" cxnId="{BA346476-F12F-4A94-BC2E-957AFAD85CB8}">
      <dgm:prSet/>
      <dgm:spPr/>
      <dgm:t>
        <a:bodyPr/>
        <a:lstStyle/>
        <a:p>
          <a:endParaRPr lang="it-IT"/>
        </a:p>
      </dgm:t>
    </dgm:pt>
    <dgm:pt modelId="{6BE9147C-6FEB-415D-BD4B-98EE9CEAA59A}">
      <dgm:prSet phldrT="[Testo]"/>
      <dgm:spPr/>
      <dgm:t>
        <a:bodyPr/>
        <a:lstStyle/>
        <a:p>
          <a:r>
            <a:rPr lang="it-IT"/>
            <a:t>Valori</a:t>
          </a:r>
        </a:p>
      </dgm:t>
    </dgm:pt>
    <dgm:pt modelId="{7A86FFB9-51F9-4B50-A2B7-CCD5C8725B06}" type="parTrans" cxnId="{B4F7F4F2-2599-4F4F-AEAE-DCBFADA8D867}">
      <dgm:prSet/>
      <dgm:spPr/>
      <dgm:t>
        <a:bodyPr/>
        <a:lstStyle/>
        <a:p>
          <a:endParaRPr lang="it-IT"/>
        </a:p>
      </dgm:t>
    </dgm:pt>
    <dgm:pt modelId="{A17476A1-43FE-4CA4-BA3C-C9AFA93110A5}" type="sibTrans" cxnId="{B4F7F4F2-2599-4F4F-AEAE-DCBFADA8D867}">
      <dgm:prSet/>
      <dgm:spPr/>
      <dgm:t>
        <a:bodyPr/>
        <a:lstStyle/>
        <a:p>
          <a:endParaRPr lang="it-IT"/>
        </a:p>
      </dgm:t>
    </dgm:pt>
    <dgm:pt modelId="{0DF9BF05-F81D-4208-890B-8DAD1BFC2DD5}" type="pres">
      <dgm:prSet presAssocID="{20ED7B1F-110C-4387-A48D-B35E255E8DF4}" presName="Name0" presStyleCnt="0">
        <dgm:presLayoutVars>
          <dgm:dir/>
          <dgm:animLvl val="lvl"/>
          <dgm:resizeHandles val="exact"/>
        </dgm:presLayoutVars>
      </dgm:prSet>
      <dgm:spPr/>
    </dgm:pt>
    <dgm:pt modelId="{5311E016-4316-44BF-946E-C1BA59726F9B}" type="pres">
      <dgm:prSet presAssocID="{621B7EEE-0CED-4AB4-806A-9B9040F56EE4}" presName="linNode" presStyleCnt="0"/>
      <dgm:spPr/>
    </dgm:pt>
    <dgm:pt modelId="{11A01F81-1D64-4EEA-A5E2-62F58A1053F9}" type="pres">
      <dgm:prSet presAssocID="{621B7EEE-0CED-4AB4-806A-9B9040F56EE4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3F43EF3F-EE7B-4884-894C-F1D8C2D77C5B}" type="pres">
      <dgm:prSet presAssocID="{621B7EEE-0CED-4AB4-806A-9B9040F56EE4}" presName="descendantText" presStyleLbl="alignAccFollowNode1" presStyleIdx="0" presStyleCnt="3">
        <dgm:presLayoutVars>
          <dgm:bulletEnabled val="1"/>
        </dgm:presLayoutVars>
      </dgm:prSet>
      <dgm:spPr/>
    </dgm:pt>
    <dgm:pt modelId="{7F6AD213-A4B5-4682-BA04-F5A5C11A42CE}" type="pres">
      <dgm:prSet presAssocID="{70986629-E4D8-48B8-9480-668EAD574FB7}" presName="sp" presStyleCnt="0"/>
      <dgm:spPr/>
    </dgm:pt>
    <dgm:pt modelId="{328E62DC-CBAE-439B-A2AB-E61E844C8157}" type="pres">
      <dgm:prSet presAssocID="{E45F140F-03DC-4736-9497-3C0EA03134E4}" presName="linNode" presStyleCnt="0"/>
      <dgm:spPr/>
    </dgm:pt>
    <dgm:pt modelId="{1059FA67-8B64-4DE6-85A7-3865E3B56CEA}" type="pres">
      <dgm:prSet presAssocID="{E45F140F-03DC-4736-9497-3C0EA03134E4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6E2774EE-AC97-41AB-B06B-A6EBBC07A95F}" type="pres">
      <dgm:prSet presAssocID="{E45F140F-03DC-4736-9497-3C0EA03134E4}" presName="descendantText" presStyleLbl="alignAccFollowNode1" presStyleIdx="1" presStyleCnt="3" custLinFactNeighborX="2172" custLinFactNeighborY="2272">
        <dgm:presLayoutVars>
          <dgm:bulletEnabled val="1"/>
        </dgm:presLayoutVars>
      </dgm:prSet>
      <dgm:spPr/>
    </dgm:pt>
    <dgm:pt modelId="{C3DF8618-8431-46AE-AC02-765F51317946}" type="pres">
      <dgm:prSet presAssocID="{2A77BABE-F11A-4B35-ACF0-B1A7B1729558}" presName="sp" presStyleCnt="0"/>
      <dgm:spPr/>
    </dgm:pt>
    <dgm:pt modelId="{7B4C303D-3CB3-404E-A1AC-C7D1B7866EC1}" type="pres">
      <dgm:prSet presAssocID="{A0A186DC-5128-4375-BFC2-CEF617AE31FC}" presName="linNode" presStyleCnt="0"/>
      <dgm:spPr/>
    </dgm:pt>
    <dgm:pt modelId="{F9C2E3D4-AB78-4FF2-B109-523BF80BF362}" type="pres">
      <dgm:prSet presAssocID="{A0A186DC-5128-4375-BFC2-CEF617AE31FC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F662A8CA-ECB9-45A4-8551-283D05267208}" type="pres">
      <dgm:prSet presAssocID="{A0A186DC-5128-4375-BFC2-CEF617AE31FC}" presName="descendantText" presStyleLbl="alignAccFollowNode1" presStyleIdx="2" presStyleCnt="3" custLinFactNeighborX="912" custLinFactNeighborY="-9278">
        <dgm:presLayoutVars>
          <dgm:bulletEnabled val="1"/>
        </dgm:presLayoutVars>
      </dgm:prSet>
      <dgm:spPr/>
    </dgm:pt>
  </dgm:ptLst>
  <dgm:cxnLst>
    <dgm:cxn modelId="{A7CC8906-49D7-4D7A-9432-6B84A19C533B}" srcId="{621B7EEE-0CED-4AB4-806A-9B9040F56EE4}" destId="{EC64A79E-44E7-42D0-97B0-E5E2612990F0}" srcOrd="1" destOrd="0" parTransId="{E7984F2B-C685-4966-84DC-8F077FDCD361}" sibTransId="{F6B1ECA8-6E68-4697-BF8F-94AA169D3F9D}"/>
    <dgm:cxn modelId="{83432F1A-F618-4570-B77B-EEEA1B13ABAE}" type="presOf" srcId="{EA177133-499A-4886-A801-01D60ED5D358}" destId="{F662A8CA-ECB9-45A4-8551-283D05267208}" srcOrd="0" destOrd="0" presId="urn:microsoft.com/office/officeart/2005/8/layout/vList5"/>
    <dgm:cxn modelId="{1C57B627-43EC-414C-BB95-BB9D28571EFA}" type="presOf" srcId="{EC64A79E-44E7-42D0-97B0-E5E2612990F0}" destId="{3F43EF3F-EE7B-4884-894C-F1D8C2D77C5B}" srcOrd="0" destOrd="1" presId="urn:microsoft.com/office/officeart/2005/8/layout/vList5"/>
    <dgm:cxn modelId="{19FB1F31-4B08-4B47-BB1C-32B4FECA97D8}" type="presOf" srcId="{90054FC5-64B5-4872-AA25-D08C349FA2CB}" destId="{6E2774EE-AC97-41AB-B06B-A6EBBC07A95F}" srcOrd="0" destOrd="1" presId="urn:microsoft.com/office/officeart/2005/8/layout/vList5"/>
    <dgm:cxn modelId="{D02B3162-A5C7-49EE-9DB8-9C52F1F05FF8}" srcId="{E45F140F-03DC-4736-9497-3C0EA03134E4}" destId="{05D836EE-298C-4A22-B945-55A86868ACC9}" srcOrd="0" destOrd="0" parTransId="{E0E85F6A-6EE0-4554-9608-20972E854113}" sibTransId="{3C87F0B6-370A-4AF7-840B-A7C9870D30B8}"/>
    <dgm:cxn modelId="{A7B9AE68-AAC0-4236-B6A3-959552B2E04C}" type="presOf" srcId="{6BE9147C-6FEB-415D-BD4B-98EE9CEAA59A}" destId="{F662A8CA-ECB9-45A4-8551-283D05267208}" srcOrd="0" destOrd="1" presId="urn:microsoft.com/office/officeart/2005/8/layout/vList5"/>
    <dgm:cxn modelId="{4E54EE4C-BAEB-4E82-B1EC-D19C1BC1B9C0}" srcId="{20ED7B1F-110C-4387-A48D-B35E255E8DF4}" destId="{621B7EEE-0CED-4AB4-806A-9B9040F56EE4}" srcOrd="0" destOrd="0" parTransId="{E321EE82-C166-46FF-974C-D224FCE1EBC4}" sibTransId="{70986629-E4D8-48B8-9480-668EAD574FB7}"/>
    <dgm:cxn modelId="{E5FFFB74-CF14-4497-9CC3-27B42251857E}" type="presOf" srcId="{621B7EEE-0CED-4AB4-806A-9B9040F56EE4}" destId="{11A01F81-1D64-4EEA-A5E2-62F58A1053F9}" srcOrd="0" destOrd="0" presId="urn:microsoft.com/office/officeart/2005/8/layout/vList5"/>
    <dgm:cxn modelId="{BA346476-F12F-4A94-BC2E-957AFAD85CB8}" srcId="{A0A186DC-5128-4375-BFC2-CEF617AE31FC}" destId="{EA177133-499A-4886-A801-01D60ED5D358}" srcOrd="0" destOrd="0" parTransId="{FF4CE8BC-C9F9-49A8-B2B3-DE0193246613}" sibTransId="{EDF20120-A632-4F6C-887A-3A7D1038A357}"/>
    <dgm:cxn modelId="{53564CB7-47E6-43E3-80B3-48D762779EC0}" srcId="{E45F140F-03DC-4736-9497-3C0EA03134E4}" destId="{90054FC5-64B5-4872-AA25-D08C349FA2CB}" srcOrd="1" destOrd="0" parTransId="{59A2CF5A-3928-4B67-B84E-A1F5FBB1C84E}" sibTransId="{A7D52847-9304-4BB3-BB2E-1D0313FF8BE4}"/>
    <dgm:cxn modelId="{0F008AC2-24FF-419A-87D2-7307AAF1AF72}" srcId="{20ED7B1F-110C-4387-A48D-B35E255E8DF4}" destId="{A0A186DC-5128-4375-BFC2-CEF617AE31FC}" srcOrd="2" destOrd="0" parTransId="{BD79C463-D857-4E2F-8D8A-FFD89C4A4B51}" sibTransId="{40DC9BA4-E993-4536-90C3-B63E2478E30B}"/>
    <dgm:cxn modelId="{4ED9CED1-BA6A-43A2-875D-2410A2399C88}" type="presOf" srcId="{20CEE703-DF31-41E7-9780-2EC440116CB0}" destId="{3F43EF3F-EE7B-4884-894C-F1D8C2D77C5B}" srcOrd="0" destOrd="0" presId="urn:microsoft.com/office/officeart/2005/8/layout/vList5"/>
    <dgm:cxn modelId="{E3D848D9-9160-4511-9D7B-B5BA9A0A0429}" srcId="{621B7EEE-0CED-4AB4-806A-9B9040F56EE4}" destId="{20CEE703-DF31-41E7-9780-2EC440116CB0}" srcOrd="0" destOrd="0" parTransId="{EB14B9D7-914D-480B-A956-9D71900AC059}" sibTransId="{D787BFD7-02E2-4D9A-BF41-0E1CAC5E741E}"/>
    <dgm:cxn modelId="{6CBFD8E1-E8C9-4960-BB2D-46F5FA1DD148}" type="presOf" srcId="{E45F140F-03DC-4736-9497-3C0EA03134E4}" destId="{1059FA67-8B64-4DE6-85A7-3865E3B56CEA}" srcOrd="0" destOrd="0" presId="urn:microsoft.com/office/officeart/2005/8/layout/vList5"/>
    <dgm:cxn modelId="{685F9DE2-EBCE-4286-91FF-0E6CE0A12DD2}" type="presOf" srcId="{05D836EE-298C-4A22-B945-55A86868ACC9}" destId="{6E2774EE-AC97-41AB-B06B-A6EBBC07A95F}" srcOrd="0" destOrd="0" presId="urn:microsoft.com/office/officeart/2005/8/layout/vList5"/>
    <dgm:cxn modelId="{8D604BE5-ADE0-4A97-9415-D5FDCA37E246}" type="presOf" srcId="{A0A186DC-5128-4375-BFC2-CEF617AE31FC}" destId="{F9C2E3D4-AB78-4FF2-B109-523BF80BF362}" srcOrd="0" destOrd="0" presId="urn:microsoft.com/office/officeart/2005/8/layout/vList5"/>
    <dgm:cxn modelId="{0EF016F1-C985-49E2-8042-E14763DE1723}" srcId="{20ED7B1F-110C-4387-A48D-B35E255E8DF4}" destId="{E45F140F-03DC-4736-9497-3C0EA03134E4}" srcOrd="1" destOrd="0" parTransId="{F25A9BC5-F979-44A2-A518-C36282293546}" sibTransId="{2A77BABE-F11A-4B35-ACF0-B1A7B1729558}"/>
    <dgm:cxn modelId="{B4F7F4F2-2599-4F4F-AEAE-DCBFADA8D867}" srcId="{A0A186DC-5128-4375-BFC2-CEF617AE31FC}" destId="{6BE9147C-6FEB-415D-BD4B-98EE9CEAA59A}" srcOrd="1" destOrd="0" parTransId="{7A86FFB9-51F9-4B50-A2B7-CCD5C8725B06}" sibTransId="{A17476A1-43FE-4CA4-BA3C-C9AFA93110A5}"/>
    <dgm:cxn modelId="{270F6FFD-EB07-43A5-8804-8C99DA39F94E}" type="presOf" srcId="{20ED7B1F-110C-4387-A48D-B35E255E8DF4}" destId="{0DF9BF05-F81D-4208-890B-8DAD1BFC2DD5}" srcOrd="0" destOrd="0" presId="urn:microsoft.com/office/officeart/2005/8/layout/vList5"/>
    <dgm:cxn modelId="{1EFC879F-A3CF-444D-A843-9B7D0BDC61BE}" type="presParOf" srcId="{0DF9BF05-F81D-4208-890B-8DAD1BFC2DD5}" destId="{5311E016-4316-44BF-946E-C1BA59726F9B}" srcOrd="0" destOrd="0" presId="urn:microsoft.com/office/officeart/2005/8/layout/vList5"/>
    <dgm:cxn modelId="{0A94B9F5-FE27-4228-91D0-9F8A4AB4FA5F}" type="presParOf" srcId="{5311E016-4316-44BF-946E-C1BA59726F9B}" destId="{11A01F81-1D64-4EEA-A5E2-62F58A1053F9}" srcOrd="0" destOrd="0" presId="urn:microsoft.com/office/officeart/2005/8/layout/vList5"/>
    <dgm:cxn modelId="{EC6DE5FC-F3DC-4CE7-97E3-4B70603DE8D0}" type="presParOf" srcId="{5311E016-4316-44BF-946E-C1BA59726F9B}" destId="{3F43EF3F-EE7B-4884-894C-F1D8C2D77C5B}" srcOrd="1" destOrd="0" presId="urn:microsoft.com/office/officeart/2005/8/layout/vList5"/>
    <dgm:cxn modelId="{4DA320D8-A2F6-45EF-9BC7-B6AD6D3CB8C4}" type="presParOf" srcId="{0DF9BF05-F81D-4208-890B-8DAD1BFC2DD5}" destId="{7F6AD213-A4B5-4682-BA04-F5A5C11A42CE}" srcOrd="1" destOrd="0" presId="urn:microsoft.com/office/officeart/2005/8/layout/vList5"/>
    <dgm:cxn modelId="{DB2929CD-33B0-48FA-A245-39CADF38D902}" type="presParOf" srcId="{0DF9BF05-F81D-4208-890B-8DAD1BFC2DD5}" destId="{328E62DC-CBAE-439B-A2AB-E61E844C8157}" srcOrd="2" destOrd="0" presId="urn:microsoft.com/office/officeart/2005/8/layout/vList5"/>
    <dgm:cxn modelId="{FA954684-699B-4092-91AB-E7287C39943C}" type="presParOf" srcId="{328E62DC-CBAE-439B-A2AB-E61E844C8157}" destId="{1059FA67-8B64-4DE6-85A7-3865E3B56CEA}" srcOrd="0" destOrd="0" presId="urn:microsoft.com/office/officeart/2005/8/layout/vList5"/>
    <dgm:cxn modelId="{0BBC32CE-CEDE-406C-AB2F-5C3F5066FAAC}" type="presParOf" srcId="{328E62DC-CBAE-439B-A2AB-E61E844C8157}" destId="{6E2774EE-AC97-41AB-B06B-A6EBBC07A95F}" srcOrd="1" destOrd="0" presId="urn:microsoft.com/office/officeart/2005/8/layout/vList5"/>
    <dgm:cxn modelId="{9ED140FA-B33D-4F09-9D89-46F39D4D0F15}" type="presParOf" srcId="{0DF9BF05-F81D-4208-890B-8DAD1BFC2DD5}" destId="{C3DF8618-8431-46AE-AC02-765F51317946}" srcOrd="3" destOrd="0" presId="urn:microsoft.com/office/officeart/2005/8/layout/vList5"/>
    <dgm:cxn modelId="{97FC4BE4-EAB8-4500-BCE7-CBF98F63A9A1}" type="presParOf" srcId="{0DF9BF05-F81D-4208-890B-8DAD1BFC2DD5}" destId="{7B4C303D-3CB3-404E-A1AC-C7D1B7866EC1}" srcOrd="4" destOrd="0" presId="urn:microsoft.com/office/officeart/2005/8/layout/vList5"/>
    <dgm:cxn modelId="{82EB09C6-A2B6-49B6-AFB4-293CC727D31E}" type="presParOf" srcId="{7B4C303D-3CB3-404E-A1AC-C7D1B7866EC1}" destId="{F9C2E3D4-AB78-4FF2-B109-523BF80BF362}" srcOrd="0" destOrd="0" presId="urn:microsoft.com/office/officeart/2005/8/layout/vList5"/>
    <dgm:cxn modelId="{FBA9715B-5CEB-4377-909A-36D0EE520309}" type="presParOf" srcId="{7B4C303D-3CB3-404E-A1AC-C7D1B7866EC1}" destId="{F662A8CA-ECB9-45A4-8551-283D0526720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2EE135A-6889-4E03-8C25-A88D4BDB826E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2D15E7FA-F4A6-40F2-8D3B-6065059C0A3D}">
      <dgm:prSet phldrT="[Testo]"/>
      <dgm:spPr>
        <a:solidFill>
          <a:schemeClr val="accent2"/>
        </a:solidFill>
      </dgm:spPr>
      <dgm:t>
        <a:bodyPr/>
        <a:lstStyle/>
        <a:p>
          <a:r>
            <a:rPr lang="it-IT" b="1"/>
            <a:t>Produttive </a:t>
          </a:r>
        </a:p>
      </dgm:t>
    </dgm:pt>
    <dgm:pt modelId="{20ADE654-8B3A-44C6-8C09-0FB1FC07358F}" type="parTrans" cxnId="{9C58A105-7D6D-4C76-9EE7-0177E632A83E}">
      <dgm:prSet/>
      <dgm:spPr/>
      <dgm:t>
        <a:bodyPr/>
        <a:lstStyle/>
        <a:p>
          <a:endParaRPr lang="it-IT"/>
        </a:p>
      </dgm:t>
    </dgm:pt>
    <dgm:pt modelId="{4936C00D-7D1E-4718-BD2F-6517CCDC9348}" type="sibTrans" cxnId="{9C58A105-7D6D-4C76-9EE7-0177E632A83E}">
      <dgm:prSet/>
      <dgm:spPr/>
      <dgm:t>
        <a:bodyPr/>
        <a:lstStyle/>
        <a:p>
          <a:endParaRPr lang="it-IT"/>
        </a:p>
      </dgm:t>
    </dgm:pt>
    <dgm:pt modelId="{98DC1CFB-ADC3-46E7-B16E-ADA0ADB0C8F4}">
      <dgm:prSet phldrT="[Testo]"/>
      <dgm:spPr/>
      <dgm:t>
        <a:bodyPr/>
        <a:lstStyle/>
        <a:p>
          <a:r>
            <a:rPr lang="it-IT" b="1"/>
            <a:t>Mancanza materia prima </a:t>
          </a:r>
        </a:p>
      </dgm:t>
    </dgm:pt>
    <dgm:pt modelId="{4CC9240A-8316-450E-AE44-0E7A896B6973}" type="parTrans" cxnId="{609201F8-96D0-4C81-8F53-724B3398B3C8}">
      <dgm:prSet/>
      <dgm:spPr/>
      <dgm:t>
        <a:bodyPr/>
        <a:lstStyle/>
        <a:p>
          <a:endParaRPr lang="it-IT"/>
        </a:p>
      </dgm:t>
    </dgm:pt>
    <dgm:pt modelId="{FFAD4662-A297-45FB-B93D-6689202E1578}" type="sibTrans" cxnId="{609201F8-96D0-4C81-8F53-724B3398B3C8}">
      <dgm:prSet/>
      <dgm:spPr/>
      <dgm:t>
        <a:bodyPr/>
        <a:lstStyle/>
        <a:p>
          <a:endParaRPr lang="it-IT"/>
        </a:p>
      </dgm:t>
    </dgm:pt>
    <dgm:pt modelId="{6D555C87-6378-4807-ABBF-709CAA623F99}">
      <dgm:prSet phldrT="[Testo]"/>
      <dgm:spPr>
        <a:solidFill>
          <a:srgbClr val="FFC000"/>
        </a:solidFill>
      </dgm:spPr>
      <dgm:t>
        <a:bodyPr/>
        <a:lstStyle/>
        <a:p>
          <a:r>
            <a:rPr lang="it-IT" b="1" err="1"/>
            <a:t>Regolatorie</a:t>
          </a:r>
          <a:r>
            <a:rPr lang="it-IT" b="1"/>
            <a:t> </a:t>
          </a:r>
        </a:p>
      </dgm:t>
    </dgm:pt>
    <dgm:pt modelId="{9381352F-75C2-466D-8727-74A2E3D4BBDE}" type="parTrans" cxnId="{1FE8035D-90FB-43E3-88C2-7CB77578F673}">
      <dgm:prSet/>
      <dgm:spPr/>
      <dgm:t>
        <a:bodyPr/>
        <a:lstStyle/>
        <a:p>
          <a:endParaRPr lang="it-IT"/>
        </a:p>
      </dgm:t>
    </dgm:pt>
    <dgm:pt modelId="{6EAD6B16-A1E8-4DB6-BE19-E0B67F306FCE}" type="sibTrans" cxnId="{1FE8035D-90FB-43E3-88C2-7CB77578F673}">
      <dgm:prSet/>
      <dgm:spPr/>
      <dgm:t>
        <a:bodyPr/>
        <a:lstStyle/>
        <a:p>
          <a:endParaRPr lang="it-IT"/>
        </a:p>
      </dgm:t>
    </dgm:pt>
    <dgm:pt modelId="{FF441879-10A4-47F9-A094-622D5BAE9C11}">
      <dgm:prSet phldrT="[Testo]"/>
      <dgm:spPr/>
      <dgm:t>
        <a:bodyPr/>
        <a:lstStyle/>
        <a:p>
          <a:r>
            <a:rPr lang="it-IT" b="1"/>
            <a:t>Mancanza di  sinergia tra </a:t>
          </a:r>
          <a:r>
            <a:rPr lang="it-IT" b="1" err="1"/>
            <a:t>Leadtime</a:t>
          </a:r>
          <a:r>
            <a:rPr lang="it-IT" b="1"/>
            <a:t> autorizzativi produzione e Marketing </a:t>
          </a:r>
        </a:p>
      </dgm:t>
    </dgm:pt>
    <dgm:pt modelId="{BE8485C8-117D-4090-A0B2-89E7653F1514}" type="parTrans" cxnId="{9C47BF0E-71BD-4525-BE85-178A99180EDA}">
      <dgm:prSet/>
      <dgm:spPr/>
      <dgm:t>
        <a:bodyPr/>
        <a:lstStyle/>
        <a:p>
          <a:endParaRPr lang="it-IT"/>
        </a:p>
      </dgm:t>
    </dgm:pt>
    <dgm:pt modelId="{855D6DF5-7376-4E03-9497-73722ED93D12}" type="sibTrans" cxnId="{9C47BF0E-71BD-4525-BE85-178A99180EDA}">
      <dgm:prSet/>
      <dgm:spPr/>
      <dgm:t>
        <a:bodyPr/>
        <a:lstStyle/>
        <a:p>
          <a:endParaRPr lang="it-IT"/>
        </a:p>
      </dgm:t>
    </dgm:pt>
    <dgm:pt modelId="{24539FC5-6C97-4609-BB46-4D3B6D246FA4}">
      <dgm:prSet phldrT="[Testo]"/>
      <dgm:spPr>
        <a:solidFill>
          <a:srgbClr val="00B050"/>
        </a:solidFill>
      </dgm:spPr>
      <dgm:t>
        <a:bodyPr/>
        <a:lstStyle/>
        <a:p>
          <a:r>
            <a:rPr lang="it-IT" b="0"/>
            <a:t>Inatteso incremento delle vendite </a:t>
          </a:r>
        </a:p>
      </dgm:t>
    </dgm:pt>
    <dgm:pt modelId="{CD154226-8506-4DD2-A62F-3EBE425818B6}" type="parTrans" cxnId="{D3955327-EC57-4A80-9A74-D4A630447A3D}">
      <dgm:prSet/>
      <dgm:spPr/>
      <dgm:t>
        <a:bodyPr/>
        <a:lstStyle/>
        <a:p>
          <a:endParaRPr lang="it-IT"/>
        </a:p>
      </dgm:t>
    </dgm:pt>
    <dgm:pt modelId="{CDCC1C58-16AB-4273-B455-269BCA16F3FC}" type="sibTrans" cxnId="{D3955327-EC57-4A80-9A74-D4A630447A3D}">
      <dgm:prSet/>
      <dgm:spPr/>
      <dgm:t>
        <a:bodyPr/>
        <a:lstStyle/>
        <a:p>
          <a:endParaRPr lang="it-IT"/>
        </a:p>
      </dgm:t>
    </dgm:pt>
    <dgm:pt modelId="{977E12A2-FFFE-4A2F-BA57-6AE15BB6C8FF}">
      <dgm:prSet phldrT="[Testo]"/>
      <dgm:spPr/>
      <dgm:t>
        <a:bodyPr/>
        <a:lstStyle/>
        <a:p>
          <a:r>
            <a:rPr lang="it-IT" b="1"/>
            <a:t>Errori nel </a:t>
          </a:r>
          <a:r>
            <a:rPr lang="it-IT" b="1" err="1"/>
            <a:t>Demand</a:t>
          </a:r>
          <a:r>
            <a:rPr lang="it-IT" b="1"/>
            <a:t> Planning &amp; </a:t>
          </a:r>
          <a:r>
            <a:rPr lang="it-IT" b="1" err="1"/>
            <a:t>Forecasting</a:t>
          </a:r>
          <a:r>
            <a:rPr lang="it-IT" b="1"/>
            <a:t> </a:t>
          </a:r>
        </a:p>
      </dgm:t>
    </dgm:pt>
    <dgm:pt modelId="{C672F431-91BE-4DC8-95C4-88272A313618}" type="parTrans" cxnId="{E9DCC2C9-B744-4176-9437-87AF913F08AE}">
      <dgm:prSet/>
      <dgm:spPr/>
      <dgm:t>
        <a:bodyPr/>
        <a:lstStyle/>
        <a:p>
          <a:endParaRPr lang="it-IT"/>
        </a:p>
      </dgm:t>
    </dgm:pt>
    <dgm:pt modelId="{90E821E7-7FDD-4AF1-88BA-05112C2EBE67}" type="sibTrans" cxnId="{E9DCC2C9-B744-4176-9437-87AF913F08AE}">
      <dgm:prSet/>
      <dgm:spPr/>
      <dgm:t>
        <a:bodyPr/>
        <a:lstStyle/>
        <a:p>
          <a:endParaRPr lang="it-IT"/>
        </a:p>
      </dgm:t>
    </dgm:pt>
    <dgm:pt modelId="{E0FEEE39-935D-4AF7-9858-26E4888DDA32}">
      <dgm:prSet phldrT="[Testo]"/>
      <dgm:spPr/>
      <dgm:t>
        <a:bodyPr/>
        <a:lstStyle/>
        <a:p>
          <a:r>
            <a:rPr lang="it-IT" b="1"/>
            <a:t>Distorsioni legate a  dinamiche distributive </a:t>
          </a:r>
        </a:p>
      </dgm:t>
    </dgm:pt>
    <dgm:pt modelId="{B470B84A-C711-4237-89E5-DB1C763E265C}" type="parTrans" cxnId="{D8137E7E-8A1A-40C4-B86F-451654AE3C37}">
      <dgm:prSet/>
      <dgm:spPr/>
      <dgm:t>
        <a:bodyPr/>
        <a:lstStyle/>
        <a:p>
          <a:endParaRPr lang="it-IT"/>
        </a:p>
      </dgm:t>
    </dgm:pt>
    <dgm:pt modelId="{43528FE3-3FDF-4092-8240-9C414B2E2173}" type="sibTrans" cxnId="{D8137E7E-8A1A-40C4-B86F-451654AE3C37}">
      <dgm:prSet/>
      <dgm:spPr/>
      <dgm:t>
        <a:bodyPr/>
        <a:lstStyle/>
        <a:p>
          <a:endParaRPr lang="it-IT"/>
        </a:p>
      </dgm:t>
    </dgm:pt>
    <dgm:pt modelId="{3C935FD8-A8E1-4C0C-BBA6-8A85C450BB6F}">
      <dgm:prSet phldrT="[Testo]"/>
      <dgm:spPr/>
      <dgm:t>
        <a:bodyPr/>
        <a:lstStyle/>
        <a:p>
          <a:r>
            <a:rPr lang="it-IT" b="1" err="1"/>
            <a:t>Leadtime</a:t>
          </a:r>
          <a:r>
            <a:rPr lang="it-IT" b="1"/>
            <a:t> dei terzisti </a:t>
          </a:r>
        </a:p>
      </dgm:t>
    </dgm:pt>
    <dgm:pt modelId="{E1F33F2A-7F2E-4EB0-B2D4-F47EF277342C}" type="parTrans" cxnId="{8AA32A8A-D76D-4876-A2C4-A61CD79478B2}">
      <dgm:prSet/>
      <dgm:spPr/>
      <dgm:t>
        <a:bodyPr/>
        <a:lstStyle/>
        <a:p>
          <a:endParaRPr lang="it-IT"/>
        </a:p>
      </dgm:t>
    </dgm:pt>
    <dgm:pt modelId="{DBBC4CF0-BDE3-4A70-B596-DE0410A41ABF}" type="sibTrans" cxnId="{8AA32A8A-D76D-4876-A2C4-A61CD79478B2}">
      <dgm:prSet/>
      <dgm:spPr/>
      <dgm:t>
        <a:bodyPr/>
        <a:lstStyle/>
        <a:p>
          <a:endParaRPr lang="it-IT"/>
        </a:p>
      </dgm:t>
    </dgm:pt>
    <dgm:pt modelId="{78512316-A9C8-4AFD-847D-E81E7ED90B30}" type="pres">
      <dgm:prSet presAssocID="{E2EE135A-6889-4E03-8C25-A88D4BDB826E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42DE584-3CD9-4FEB-A087-4F42EDA831F2}" type="pres">
      <dgm:prSet presAssocID="{2D15E7FA-F4A6-40F2-8D3B-6065059C0A3D}" presName="vertOne" presStyleCnt="0"/>
      <dgm:spPr/>
    </dgm:pt>
    <dgm:pt modelId="{DCC4BE7E-52B1-47CA-B3B9-8225A6A6000B}" type="pres">
      <dgm:prSet presAssocID="{2D15E7FA-F4A6-40F2-8D3B-6065059C0A3D}" presName="txOne" presStyleLbl="node0" presStyleIdx="0" presStyleCnt="3" custLinFactNeighborX="-33" custLinFactNeighborY="-414">
        <dgm:presLayoutVars>
          <dgm:chPref val="3"/>
        </dgm:presLayoutVars>
      </dgm:prSet>
      <dgm:spPr/>
    </dgm:pt>
    <dgm:pt modelId="{09E02151-0631-4564-8B02-E116CCA30156}" type="pres">
      <dgm:prSet presAssocID="{2D15E7FA-F4A6-40F2-8D3B-6065059C0A3D}" presName="parTransOne" presStyleCnt="0"/>
      <dgm:spPr/>
    </dgm:pt>
    <dgm:pt modelId="{BD5C6A30-5D84-4378-8D17-8E01360B5A29}" type="pres">
      <dgm:prSet presAssocID="{2D15E7FA-F4A6-40F2-8D3B-6065059C0A3D}" presName="horzOne" presStyleCnt="0"/>
      <dgm:spPr/>
    </dgm:pt>
    <dgm:pt modelId="{8C6CD10F-C209-4300-91A8-970D423CBEDB}" type="pres">
      <dgm:prSet presAssocID="{98DC1CFB-ADC3-46E7-B16E-ADA0ADB0C8F4}" presName="vertTwo" presStyleCnt="0"/>
      <dgm:spPr/>
    </dgm:pt>
    <dgm:pt modelId="{E29235E4-C114-4FD9-9C8E-E5C9CCA415ED}" type="pres">
      <dgm:prSet presAssocID="{98DC1CFB-ADC3-46E7-B16E-ADA0ADB0C8F4}" presName="txTwo" presStyleLbl="node2" presStyleIdx="0" presStyleCnt="5">
        <dgm:presLayoutVars>
          <dgm:chPref val="3"/>
        </dgm:presLayoutVars>
      </dgm:prSet>
      <dgm:spPr/>
    </dgm:pt>
    <dgm:pt modelId="{BB463124-971E-456F-A081-98F8CDAE9266}" type="pres">
      <dgm:prSet presAssocID="{98DC1CFB-ADC3-46E7-B16E-ADA0ADB0C8F4}" presName="horzTwo" presStyleCnt="0"/>
      <dgm:spPr/>
    </dgm:pt>
    <dgm:pt modelId="{104F85DB-5CCF-4CEE-92D8-BEA45F8522CF}" type="pres">
      <dgm:prSet presAssocID="{FFAD4662-A297-45FB-B93D-6689202E1578}" presName="sibSpaceTwo" presStyleCnt="0"/>
      <dgm:spPr/>
    </dgm:pt>
    <dgm:pt modelId="{6EDF087C-CA37-4430-9013-2A5F62EDFFBE}" type="pres">
      <dgm:prSet presAssocID="{3C935FD8-A8E1-4C0C-BBA6-8A85C450BB6F}" presName="vertTwo" presStyleCnt="0"/>
      <dgm:spPr/>
    </dgm:pt>
    <dgm:pt modelId="{641EE896-1275-4450-9FB4-347A908726DE}" type="pres">
      <dgm:prSet presAssocID="{3C935FD8-A8E1-4C0C-BBA6-8A85C450BB6F}" presName="txTwo" presStyleLbl="node2" presStyleIdx="1" presStyleCnt="5">
        <dgm:presLayoutVars>
          <dgm:chPref val="3"/>
        </dgm:presLayoutVars>
      </dgm:prSet>
      <dgm:spPr/>
    </dgm:pt>
    <dgm:pt modelId="{6151DDB8-4351-4F74-90C8-3D91EDB4B6A5}" type="pres">
      <dgm:prSet presAssocID="{3C935FD8-A8E1-4C0C-BBA6-8A85C450BB6F}" presName="horzTwo" presStyleCnt="0"/>
      <dgm:spPr/>
    </dgm:pt>
    <dgm:pt modelId="{F5697E70-4B29-42D8-9E6F-362EED2C2E0D}" type="pres">
      <dgm:prSet presAssocID="{4936C00D-7D1E-4718-BD2F-6517CCDC9348}" presName="sibSpaceOne" presStyleCnt="0"/>
      <dgm:spPr/>
    </dgm:pt>
    <dgm:pt modelId="{4B05B34D-5C70-4FDC-8312-321D9D2C924A}" type="pres">
      <dgm:prSet presAssocID="{6D555C87-6378-4807-ABBF-709CAA623F99}" presName="vertOne" presStyleCnt="0"/>
      <dgm:spPr/>
    </dgm:pt>
    <dgm:pt modelId="{7DE5ED78-C5E9-4795-980C-4BB56B55D77C}" type="pres">
      <dgm:prSet presAssocID="{6D555C87-6378-4807-ABBF-709CAA623F99}" presName="txOne" presStyleLbl="node0" presStyleIdx="1" presStyleCnt="3">
        <dgm:presLayoutVars>
          <dgm:chPref val="3"/>
        </dgm:presLayoutVars>
      </dgm:prSet>
      <dgm:spPr/>
    </dgm:pt>
    <dgm:pt modelId="{A772E6CA-84E7-4F12-A64B-488C28FB4AFD}" type="pres">
      <dgm:prSet presAssocID="{6D555C87-6378-4807-ABBF-709CAA623F99}" presName="parTransOne" presStyleCnt="0"/>
      <dgm:spPr/>
    </dgm:pt>
    <dgm:pt modelId="{CA6894FC-F8EC-479D-A18E-11CE6A018ED1}" type="pres">
      <dgm:prSet presAssocID="{6D555C87-6378-4807-ABBF-709CAA623F99}" presName="horzOne" presStyleCnt="0"/>
      <dgm:spPr/>
    </dgm:pt>
    <dgm:pt modelId="{77769BEC-312C-4916-9341-BF5A91FBE946}" type="pres">
      <dgm:prSet presAssocID="{FF441879-10A4-47F9-A094-622D5BAE9C11}" presName="vertTwo" presStyleCnt="0"/>
      <dgm:spPr/>
    </dgm:pt>
    <dgm:pt modelId="{C26186FB-4982-4AAC-95DC-68721094C312}" type="pres">
      <dgm:prSet presAssocID="{FF441879-10A4-47F9-A094-622D5BAE9C11}" presName="txTwo" presStyleLbl="node2" presStyleIdx="2" presStyleCnt="5">
        <dgm:presLayoutVars>
          <dgm:chPref val="3"/>
        </dgm:presLayoutVars>
      </dgm:prSet>
      <dgm:spPr/>
    </dgm:pt>
    <dgm:pt modelId="{99EDD041-E0C8-4B77-92C2-7734E544038E}" type="pres">
      <dgm:prSet presAssocID="{FF441879-10A4-47F9-A094-622D5BAE9C11}" presName="horzTwo" presStyleCnt="0"/>
      <dgm:spPr/>
    </dgm:pt>
    <dgm:pt modelId="{B3DE3322-02AE-4560-8403-975C5F0526AA}" type="pres">
      <dgm:prSet presAssocID="{6EAD6B16-A1E8-4DB6-BE19-E0B67F306FCE}" presName="sibSpaceOne" presStyleCnt="0"/>
      <dgm:spPr/>
    </dgm:pt>
    <dgm:pt modelId="{144E846B-0BA1-42A8-BC50-6283554DDD8C}" type="pres">
      <dgm:prSet presAssocID="{24539FC5-6C97-4609-BB46-4D3B6D246FA4}" presName="vertOne" presStyleCnt="0"/>
      <dgm:spPr/>
    </dgm:pt>
    <dgm:pt modelId="{56A03CE2-8659-4B38-8FC8-E26036315A22}" type="pres">
      <dgm:prSet presAssocID="{24539FC5-6C97-4609-BB46-4D3B6D246FA4}" presName="txOne" presStyleLbl="node0" presStyleIdx="2" presStyleCnt="3">
        <dgm:presLayoutVars>
          <dgm:chPref val="3"/>
        </dgm:presLayoutVars>
      </dgm:prSet>
      <dgm:spPr/>
    </dgm:pt>
    <dgm:pt modelId="{15C3F767-D31B-42ED-A91A-1BE0AFC6A04A}" type="pres">
      <dgm:prSet presAssocID="{24539FC5-6C97-4609-BB46-4D3B6D246FA4}" presName="parTransOne" presStyleCnt="0"/>
      <dgm:spPr/>
    </dgm:pt>
    <dgm:pt modelId="{E586531C-6500-4230-AE27-74D74DA385E5}" type="pres">
      <dgm:prSet presAssocID="{24539FC5-6C97-4609-BB46-4D3B6D246FA4}" presName="horzOne" presStyleCnt="0"/>
      <dgm:spPr/>
    </dgm:pt>
    <dgm:pt modelId="{E040CE76-B705-4B06-B262-8ECD03F20549}" type="pres">
      <dgm:prSet presAssocID="{977E12A2-FFFE-4A2F-BA57-6AE15BB6C8FF}" presName="vertTwo" presStyleCnt="0"/>
      <dgm:spPr/>
    </dgm:pt>
    <dgm:pt modelId="{C76CA7DB-10F5-4EE3-96BF-6C63A574EEF9}" type="pres">
      <dgm:prSet presAssocID="{977E12A2-FFFE-4A2F-BA57-6AE15BB6C8FF}" presName="txTwo" presStyleLbl="node2" presStyleIdx="3" presStyleCnt="5">
        <dgm:presLayoutVars>
          <dgm:chPref val="3"/>
        </dgm:presLayoutVars>
      </dgm:prSet>
      <dgm:spPr/>
    </dgm:pt>
    <dgm:pt modelId="{BC4A0631-6323-4DD1-9B85-AC6D6D80BABC}" type="pres">
      <dgm:prSet presAssocID="{977E12A2-FFFE-4A2F-BA57-6AE15BB6C8FF}" presName="horzTwo" presStyleCnt="0"/>
      <dgm:spPr/>
    </dgm:pt>
    <dgm:pt modelId="{CF02DC86-056F-4EEF-ADC0-084FEDC36846}" type="pres">
      <dgm:prSet presAssocID="{90E821E7-7FDD-4AF1-88BA-05112C2EBE67}" presName="sibSpaceTwo" presStyleCnt="0"/>
      <dgm:spPr/>
    </dgm:pt>
    <dgm:pt modelId="{A4362B3F-7ECA-48EC-9379-E502B6C5AF57}" type="pres">
      <dgm:prSet presAssocID="{E0FEEE39-935D-4AF7-9858-26E4888DDA32}" presName="vertTwo" presStyleCnt="0"/>
      <dgm:spPr/>
    </dgm:pt>
    <dgm:pt modelId="{8F8B9B09-DF9C-4A57-BA4A-D3196E8404D2}" type="pres">
      <dgm:prSet presAssocID="{E0FEEE39-935D-4AF7-9858-26E4888DDA32}" presName="txTwo" presStyleLbl="node2" presStyleIdx="4" presStyleCnt="5">
        <dgm:presLayoutVars>
          <dgm:chPref val="3"/>
        </dgm:presLayoutVars>
      </dgm:prSet>
      <dgm:spPr/>
    </dgm:pt>
    <dgm:pt modelId="{78DB27B9-9CC3-4E6A-B15C-F02C7E32269F}" type="pres">
      <dgm:prSet presAssocID="{E0FEEE39-935D-4AF7-9858-26E4888DDA32}" presName="horzTwo" presStyleCnt="0"/>
      <dgm:spPr/>
    </dgm:pt>
  </dgm:ptLst>
  <dgm:cxnLst>
    <dgm:cxn modelId="{9C58A105-7D6D-4C76-9EE7-0177E632A83E}" srcId="{E2EE135A-6889-4E03-8C25-A88D4BDB826E}" destId="{2D15E7FA-F4A6-40F2-8D3B-6065059C0A3D}" srcOrd="0" destOrd="0" parTransId="{20ADE654-8B3A-44C6-8C09-0FB1FC07358F}" sibTransId="{4936C00D-7D1E-4718-BD2F-6517CCDC9348}"/>
    <dgm:cxn modelId="{9C47BF0E-71BD-4525-BE85-178A99180EDA}" srcId="{6D555C87-6378-4807-ABBF-709CAA623F99}" destId="{FF441879-10A4-47F9-A094-622D5BAE9C11}" srcOrd="0" destOrd="0" parTransId="{BE8485C8-117D-4090-A0B2-89E7653F1514}" sibTransId="{855D6DF5-7376-4E03-9497-73722ED93D12}"/>
    <dgm:cxn modelId="{76D5741F-94C1-4B3E-8344-F941BF87E502}" type="presOf" srcId="{2D15E7FA-F4A6-40F2-8D3B-6065059C0A3D}" destId="{DCC4BE7E-52B1-47CA-B3B9-8225A6A6000B}" srcOrd="0" destOrd="0" presId="urn:microsoft.com/office/officeart/2005/8/layout/hierarchy4"/>
    <dgm:cxn modelId="{36626522-9349-412A-976E-B8045A9A9F71}" type="presOf" srcId="{E2EE135A-6889-4E03-8C25-A88D4BDB826E}" destId="{78512316-A9C8-4AFD-847D-E81E7ED90B30}" srcOrd="0" destOrd="0" presId="urn:microsoft.com/office/officeart/2005/8/layout/hierarchy4"/>
    <dgm:cxn modelId="{CC760D27-69F1-491E-B63E-2FDDEFADBFCB}" type="presOf" srcId="{977E12A2-FFFE-4A2F-BA57-6AE15BB6C8FF}" destId="{C76CA7DB-10F5-4EE3-96BF-6C63A574EEF9}" srcOrd="0" destOrd="0" presId="urn:microsoft.com/office/officeart/2005/8/layout/hierarchy4"/>
    <dgm:cxn modelId="{D3955327-EC57-4A80-9A74-D4A630447A3D}" srcId="{E2EE135A-6889-4E03-8C25-A88D4BDB826E}" destId="{24539FC5-6C97-4609-BB46-4D3B6D246FA4}" srcOrd="2" destOrd="0" parTransId="{CD154226-8506-4DD2-A62F-3EBE425818B6}" sibTransId="{CDCC1C58-16AB-4273-B455-269BCA16F3FC}"/>
    <dgm:cxn modelId="{8236005B-DFD5-406A-BF5B-9D2BE18147A8}" type="presOf" srcId="{E0FEEE39-935D-4AF7-9858-26E4888DDA32}" destId="{8F8B9B09-DF9C-4A57-BA4A-D3196E8404D2}" srcOrd="0" destOrd="0" presId="urn:microsoft.com/office/officeart/2005/8/layout/hierarchy4"/>
    <dgm:cxn modelId="{1FE8035D-90FB-43E3-88C2-7CB77578F673}" srcId="{E2EE135A-6889-4E03-8C25-A88D4BDB826E}" destId="{6D555C87-6378-4807-ABBF-709CAA623F99}" srcOrd="1" destOrd="0" parTransId="{9381352F-75C2-466D-8727-74A2E3D4BBDE}" sibTransId="{6EAD6B16-A1E8-4DB6-BE19-E0B67F306FCE}"/>
    <dgm:cxn modelId="{89298F64-A830-4779-A02F-30D6735228BC}" type="presOf" srcId="{3C935FD8-A8E1-4C0C-BBA6-8A85C450BB6F}" destId="{641EE896-1275-4450-9FB4-347A908726DE}" srcOrd="0" destOrd="0" presId="urn:microsoft.com/office/officeart/2005/8/layout/hierarchy4"/>
    <dgm:cxn modelId="{36EC034C-C713-434E-B35C-26C773BB989E}" type="presOf" srcId="{98DC1CFB-ADC3-46E7-B16E-ADA0ADB0C8F4}" destId="{E29235E4-C114-4FD9-9C8E-E5C9CCA415ED}" srcOrd="0" destOrd="0" presId="urn:microsoft.com/office/officeart/2005/8/layout/hierarchy4"/>
    <dgm:cxn modelId="{D8137E7E-8A1A-40C4-B86F-451654AE3C37}" srcId="{24539FC5-6C97-4609-BB46-4D3B6D246FA4}" destId="{E0FEEE39-935D-4AF7-9858-26E4888DDA32}" srcOrd="1" destOrd="0" parTransId="{B470B84A-C711-4237-89E5-DB1C763E265C}" sibTransId="{43528FE3-3FDF-4092-8240-9C414B2E2173}"/>
    <dgm:cxn modelId="{8AA32A8A-D76D-4876-A2C4-A61CD79478B2}" srcId="{2D15E7FA-F4A6-40F2-8D3B-6065059C0A3D}" destId="{3C935FD8-A8E1-4C0C-BBA6-8A85C450BB6F}" srcOrd="1" destOrd="0" parTransId="{E1F33F2A-7F2E-4EB0-B2D4-F47EF277342C}" sibTransId="{DBBC4CF0-BDE3-4A70-B596-DE0410A41ABF}"/>
    <dgm:cxn modelId="{C6D0B0A0-375B-4527-AAE3-3DDD10D6BBFD}" type="presOf" srcId="{24539FC5-6C97-4609-BB46-4D3B6D246FA4}" destId="{56A03CE2-8659-4B38-8FC8-E26036315A22}" srcOrd="0" destOrd="0" presId="urn:microsoft.com/office/officeart/2005/8/layout/hierarchy4"/>
    <dgm:cxn modelId="{E9DCC2C9-B744-4176-9437-87AF913F08AE}" srcId="{24539FC5-6C97-4609-BB46-4D3B6D246FA4}" destId="{977E12A2-FFFE-4A2F-BA57-6AE15BB6C8FF}" srcOrd="0" destOrd="0" parTransId="{C672F431-91BE-4DC8-95C4-88272A313618}" sibTransId="{90E821E7-7FDD-4AF1-88BA-05112C2EBE67}"/>
    <dgm:cxn modelId="{609201F8-96D0-4C81-8F53-724B3398B3C8}" srcId="{2D15E7FA-F4A6-40F2-8D3B-6065059C0A3D}" destId="{98DC1CFB-ADC3-46E7-B16E-ADA0ADB0C8F4}" srcOrd="0" destOrd="0" parTransId="{4CC9240A-8316-450E-AE44-0E7A896B6973}" sibTransId="{FFAD4662-A297-45FB-B93D-6689202E1578}"/>
    <dgm:cxn modelId="{4EDB6DFD-E14E-4B22-A62A-39F21D421178}" type="presOf" srcId="{FF441879-10A4-47F9-A094-622D5BAE9C11}" destId="{C26186FB-4982-4AAC-95DC-68721094C312}" srcOrd="0" destOrd="0" presId="urn:microsoft.com/office/officeart/2005/8/layout/hierarchy4"/>
    <dgm:cxn modelId="{B20AB8FD-D0FC-4796-B7EF-2E6C0FF5ADD7}" type="presOf" srcId="{6D555C87-6378-4807-ABBF-709CAA623F99}" destId="{7DE5ED78-C5E9-4795-980C-4BB56B55D77C}" srcOrd="0" destOrd="0" presId="urn:microsoft.com/office/officeart/2005/8/layout/hierarchy4"/>
    <dgm:cxn modelId="{4327C8B0-0C08-4820-B48B-EDE102A386F9}" type="presParOf" srcId="{78512316-A9C8-4AFD-847D-E81E7ED90B30}" destId="{542DE584-3CD9-4FEB-A087-4F42EDA831F2}" srcOrd="0" destOrd="0" presId="urn:microsoft.com/office/officeart/2005/8/layout/hierarchy4"/>
    <dgm:cxn modelId="{5CA43E70-2BC3-4C70-93BA-237E4B8DDC90}" type="presParOf" srcId="{542DE584-3CD9-4FEB-A087-4F42EDA831F2}" destId="{DCC4BE7E-52B1-47CA-B3B9-8225A6A6000B}" srcOrd="0" destOrd="0" presId="urn:microsoft.com/office/officeart/2005/8/layout/hierarchy4"/>
    <dgm:cxn modelId="{B18FFF30-2A79-4127-938A-5E65ECD6CF18}" type="presParOf" srcId="{542DE584-3CD9-4FEB-A087-4F42EDA831F2}" destId="{09E02151-0631-4564-8B02-E116CCA30156}" srcOrd="1" destOrd="0" presId="urn:microsoft.com/office/officeart/2005/8/layout/hierarchy4"/>
    <dgm:cxn modelId="{EBF3BA01-7F5F-438F-80C6-D87D584C5531}" type="presParOf" srcId="{542DE584-3CD9-4FEB-A087-4F42EDA831F2}" destId="{BD5C6A30-5D84-4378-8D17-8E01360B5A29}" srcOrd="2" destOrd="0" presId="urn:microsoft.com/office/officeart/2005/8/layout/hierarchy4"/>
    <dgm:cxn modelId="{67B13126-32CF-4D06-B902-A1FD483C0432}" type="presParOf" srcId="{BD5C6A30-5D84-4378-8D17-8E01360B5A29}" destId="{8C6CD10F-C209-4300-91A8-970D423CBEDB}" srcOrd="0" destOrd="0" presId="urn:microsoft.com/office/officeart/2005/8/layout/hierarchy4"/>
    <dgm:cxn modelId="{0759F8DE-7D6C-42F7-9384-B03270CA8F64}" type="presParOf" srcId="{8C6CD10F-C209-4300-91A8-970D423CBEDB}" destId="{E29235E4-C114-4FD9-9C8E-E5C9CCA415ED}" srcOrd="0" destOrd="0" presId="urn:microsoft.com/office/officeart/2005/8/layout/hierarchy4"/>
    <dgm:cxn modelId="{9CEF7B0B-B345-4771-BDD9-5F1077737F88}" type="presParOf" srcId="{8C6CD10F-C209-4300-91A8-970D423CBEDB}" destId="{BB463124-971E-456F-A081-98F8CDAE9266}" srcOrd="1" destOrd="0" presId="urn:microsoft.com/office/officeart/2005/8/layout/hierarchy4"/>
    <dgm:cxn modelId="{1BE7049D-EE8A-4A2D-B4D3-6340C31210D7}" type="presParOf" srcId="{BD5C6A30-5D84-4378-8D17-8E01360B5A29}" destId="{104F85DB-5CCF-4CEE-92D8-BEA45F8522CF}" srcOrd="1" destOrd="0" presId="urn:microsoft.com/office/officeart/2005/8/layout/hierarchy4"/>
    <dgm:cxn modelId="{AAEE6423-0C33-42EC-844A-1D3AD3B2E4AC}" type="presParOf" srcId="{BD5C6A30-5D84-4378-8D17-8E01360B5A29}" destId="{6EDF087C-CA37-4430-9013-2A5F62EDFFBE}" srcOrd="2" destOrd="0" presId="urn:microsoft.com/office/officeart/2005/8/layout/hierarchy4"/>
    <dgm:cxn modelId="{49060EEA-FAF9-437C-B0A9-F6E6CF717637}" type="presParOf" srcId="{6EDF087C-CA37-4430-9013-2A5F62EDFFBE}" destId="{641EE896-1275-4450-9FB4-347A908726DE}" srcOrd="0" destOrd="0" presId="urn:microsoft.com/office/officeart/2005/8/layout/hierarchy4"/>
    <dgm:cxn modelId="{66D5483A-84CD-4671-BBF7-73935E7D286A}" type="presParOf" srcId="{6EDF087C-CA37-4430-9013-2A5F62EDFFBE}" destId="{6151DDB8-4351-4F74-90C8-3D91EDB4B6A5}" srcOrd="1" destOrd="0" presId="urn:microsoft.com/office/officeart/2005/8/layout/hierarchy4"/>
    <dgm:cxn modelId="{499A76BD-14A1-4072-89E3-11FCA5F71255}" type="presParOf" srcId="{78512316-A9C8-4AFD-847D-E81E7ED90B30}" destId="{F5697E70-4B29-42D8-9E6F-362EED2C2E0D}" srcOrd="1" destOrd="0" presId="urn:microsoft.com/office/officeart/2005/8/layout/hierarchy4"/>
    <dgm:cxn modelId="{A8466AF7-65E9-4C2B-94CA-E353048DB041}" type="presParOf" srcId="{78512316-A9C8-4AFD-847D-E81E7ED90B30}" destId="{4B05B34D-5C70-4FDC-8312-321D9D2C924A}" srcOrd="2" destOrd="0" presId="urn:microsoft.com/office/officeart/2005/8/layout/hierarchy4"/>
    <dgm:cxn modelId="{910A44AF-F055-46A1-8868-4991FEB43163}" type="presParOf" srcId="{4B05B34D-5C70-4FDC-8312-321D9D2C924A}" destId="{7DE5ED78-C5E9-4795-980C-4BB56B55D77C}" srcOrd="0" destOrd="0" presId="urn:microsoft.com/office/officeart/2005/8/layout/hierarchy4"/>
    <dgm:cxn modelId="{F1975388-DC5B-41B1-8CEF-BD1BEAD7DDFF}" type="presParOf" srcId="{4B05B34D-5C70-4FDC-8312-321D9D2C924A}" destId="{A772E6CA-84E7-4F12-A64B-488C28FB4AFD}" srcOrd="1" destOrd="0" presId="urn:microsoft.com/office/officeart/2005/8/layout/hierarchy4"/>
    <dgm:cxn modelId="{27A6B56F-DC7A-451E-8B69-83AD6FC98C0E}" type="presParOf" srcId="{4B05B34D-5C70-4FDC-8312-321D9D2C924A}" destId="{CA6894FC-F8EC-479D-A18E-11CE6A018ED1}" srcOrd="2" destOrd="0" presId="urn:microsoft.com/office/officeart/2005/8/layout/hierarchy4"/>
    <dgm:cxn modelId="{66083513-3F2F-479D-8259-907AEFBE9111}" type="presParOf" srcId="{CA6894FC-F8EC-479D-A18E-11CE6A018ED1}" destId="{77769BEC-312C-4916-9341-BF5A91FBE946}" srcOrd="0" destOrd="0" presId="urn:microsoft.com/office/officeart/2005/8/layout/hierarchy4"/>
    <dgm:cxn modelId="{DCFAD596-C80C-418F-9E86-EA2ADF89FB8B}" type="presParOf" srcId="{77769BEC-312C-4916-9341-BF5A91FBE946}" destId="{C26186FB-4982-4AAC-95DC-68721094C312}" srcOrd="0" destOrd="0" presId="urn:microsoft.com/office/officeart/2005/8/layout/hierarchy4"/>
    <dgm:cxn modelId="{8DE28B8F-B40B-4FA8-BE39-B5FF807C0E7E}" type="presParOf" srcId="{77769BEC-312C-4916-9341-BF5A91FBE946}" destId="{99EDD041-E0C8-4B77-92C2-7734E544038E}" srcOrd="1" destOrd="0" presId="urn:microsoft.com/office/officeart/2005/8/layout/hierarchy4"/>
    <dgm:cxn modelId="{55823B83-D4B3-413F-8C59-BD8233064B6E}" type="presParOf" srcId="{78512316-A9C8-4AFD-847D-E81E7ED90B30}" destId="{B3DE3322-02AE-4560-8403-975C5F0526AA}" srcOrd="3" destOrd="0" presId="urn:microsoft.com/office/officeart/2005/8/layout/hierarchy4"/>
    <dgm:cxn modelId="{7CA7FF1C-6E34-4121-A419-8B15E9EC920A}" type="presParOf" srcId="{78512316-A9C8-4AFD-847D-E81E7ED90B30}" destId="{144E846B-0BA1-42A8-BC50-6283554DDD8C}" srcOrd="4" destOrd="0" presId="urn:microsoft.com/office/officeart/2005/8/layout/hierarchy4"/>
    <dgm:cxn modelId="{1A9B3D2F-F5AC-404E-B4D3-8B0675D86447}" type="presParOf" srcId="{144E846B-0BA1-42A8-BC50-6283554DDD8C}" destId="{56A03CE2-8659-4B38-8FC8-E26036315A22}" srcOrd="0" destOrd="0" presId="urn:microsoft.com/office/officeart/2005/8/layout/hierarchy4"/>
    <dgm:cxn modelId="{CE98AE42-7D34-41F8-BFF3-7B574FE5A20A}" type="presParOf" srcId="{144E846B-0BA1-42A8-BC50-6283554DDD8C}" destId="{15C3F767-D31B-42ED-A91A-1BE0AFC6A04A}" srcOrd="1" destOrd="0" presId="urn:microsoft.com/office/officeart/2005/8/layout/hierarchy4"/>
    <dgm:cxn modelId="{A722360B-99CA-4744-A17F-61A58D9F85F0}" type="presParOf" srcId="{144E846B-0BA1-42A8-BC50-6283554DDD8C}" destId="{E586531C-6500-4230-AE27-74D74DA385E5}" srcOrd="2" destOrd="0" presId="urn:microsoft.com/office/officeart/2005/8/layout/hierarchy4"/>
    <dgm:cxn modelId="{20CF5770-DF10-474C-8451-11EAAEF1E674}" type="presParOf" srcId="{E586531C-6500-4230-AE27-74D74DA385E5}" destId="{E040CE76-B705-4B06-B262-8ECD03F20549}" srcOrd="0" destOrd="0" presId="urn:microsoft.com/office/officeart/2005/8/layout/hierarchy4"/>
    <dgm:cxn modelId="{E3504375-C0EC-4037-A0AE-CC9BAEA19589}" type="presParOf" srcId="{E040CE76-B705-4B06-B262-8ECD03F20549}" destId="{C76CA7DB-10F5-4EE3-96BF-6C63A574EEF9}" srcOrd="0" destOrd="0" presId="urn:microsoft.com/office/officeart/2005/8/layout/hierarchy4"/>
    <dgm:cxn modelId="{6CEB16C5-F522-4DBE-AA85-B258ED887CDD}" type="presParOf" srcId="{E040CE76-B705-4B06-B262-8ECD03F20549}" destId="{BC4A0631-6323-4DD1-9B85-AC6D6D80BABC}" srcOrd="1" destOrd="0" presId="urn:microsoft.com/office/officeart/2005/8/layout/hierarchy4"/>
    <dgm:cxn modelId="{28EF244D-622F-4FAB-AC30-596C88DC1A56}" type="presParOf" srcId="{E586531C-6500-4230-AE27-74D74DA385E5}" destId="{CF02DC86-056F-4EEF-ADC0-084FEDC36846}" srcOrd="1" destOrd="0" presId="urn:microsoft.com/office/officeart/2005/8/layout/hierarchy4"/>
    <dgm:cxn modelId="{DC30A23F-3198-405C-AA74-3A9D433E063D}" type="presParOf" srcId="{E586531C-6500-4230-AE27-74D74DA385E5}" destId="{A4362B3F-7ECA-48EC-9379-E502B6C5AF57}" srcOrd="2" destOrd="0" presId="urn:microsoft.com/office/officeart/2005/8/layout/hierarchy4"/>
    <dgm:cxn modelId="{4DF08C09-36DB-4DA2-BBF1-70D617945891}" type="presParOf" srcId="{A4362B3F-7ECA-48EC-9379-E502B6C5AF57}" destId="{8F8B9B09-DF9C-4A57-BA4A-D3196E8404D2}" srcOrd="0" destOrd="0" presId="urn:microsoft.com/office/officeart/2005/8/layout/hierarchy4"/>
    <dgm:cxn modelId="{DEADBDE6-9ED2-4F18-9796-6A841062E586}" type="presParOf" srcId="{A4362B3F-7ECA-48EC-9379-E502B6C5AF57}" destId="{78DB27B9-9CC3-4E6A-B15C-F02C7E32269F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F741624-54EB-4276-8146-60E00D00EA79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99888E7-1E1A-4A8C-81AA-F0A8D0EEB8F9}">
      <dgm:prSet phldrT="[Testo]"/>
      <dgm:spPr>
        <a:solidFill>
          <a:schemeClr val="accent2"/>
        </a:solidFill>
      </dgm:spPr>
      <dgm:t>
        <a:bodyPr/>
        <a:lstStyle/>
        <a:p>
          <a:r>
            <a:rPr lang="it-IT" b="1"/>
            <a:t>Prodotto Maturo</a:t>
          </a:r>
        </a:p>
      </dgm:t>
    </dgm:pt>
    <dgm:pt modelId="{5D45ECFD-E656-4D36-90AE-33491198E534}" type="parTrans" cxnId="{8D3BDDE2-D2B9-4877-8E51-665363C409C3}">
      <dgm:prSet/>
      <dgm:spPr/>
      <dgm:t>
        <a:bodyPr/>
        <a:lstStyle/>
        <a:p>
          <a:endParaRPr lang="it-IT"/>
        </a:p>
      </dgm:t>
    </dgm:pt>
    <dgm:pt modelId="{4D8487A0-5F39-4E67-8C97-F9D8BF4FF960}" type="sibTrans" cxnId="{8D3BDDE2-D2B9-4877-8E51-665363C409C3}">
      <dgm:prSet/>
      <dgm:spPr/>
      <dgm:t>
        <a:bodyPr/>
        <a:lstStyle/>
        <a:p>
          <a:endParaRPr lang="it-IT"/>
        </a:p>
      </dgm:t>
    </dgm:pt>
    <dgm:pt modelId="{4B6D3FE9-74DF-4E36-93FA-2A6B66D2721F}">
      <dgm:prSet phldrT="[Testo]" custT="1"/>
      <dgm:spPr/>
      <dgm:t>
        <a:bodyPr/>
        <a:lstStyle/>
        <a:p>
          <a:r>
            <a:rPr lang="it-IT" sz="1200"/>
            <a:t>Prodotti a Marchio </a:t>
          </a:r>
        </a:p>
      </dgm:t>
    </dgm:pt>
    <dgm:pt modelId="{CE53CE9D-D592-4FE3-8803-F42974BF6944}" type="parTrans" cxnId="{DD51C094-EBC7-4208-976B-6EFF5D60A965}">
      <dgm:prSet/>
      <dgm:spPr/>
      <dgm:t>
        <a:bodyPr/>
        <a:lstStyle/>
        <a:p>
          <a:endParaRPr lang="it-IT"/>
        </a:p>
      </dgm:t>
    </dgm:pt>
    <dgm:pt modelId="{68452D55-1797-4A3E-AFCB-5C1948707268}" type="sibTrans" cxnId="{DD51C094-EBC7-4208-976B-6EFF5D60A965}">
      <dgm:prSet/>
      <dgm:spPr/>
      <dgm:t>
        <a:bodyPr/>
        <a:lstStyle/>
        <a:p>
          <a:endParaRPr lang="it-IT" b="1"/>
        </a:p>
      </dgm:t>
    </dgm:pt>
    <dgm:pt modelId="{C47103B0-2F24-496D-A3E4-EF761CF53960}">
      <dgm:prSet phldrT="[Testo]" custT="1"/>
      <dgm:spPr/>
      <dgm:t>
        <a:bodyPr/>
        <a:lstStyle/>
        <a:p>
          <a:r>
            <a:rPr lang="it-IT" sz="1200" b="1"/>
            <a:t>Pubblicità </a:t>
          </a:r>
        </a:p>
      </dgm:t>
    </dgm:pt>
    <dgm:pt modelId="{7A0DCAE0-AC32-422A-A28B-39F332515399}" type="parTrans" cxnId="{163F341A-D972-4D1D-85CF-C4C872D3941A}">
      <dgm:prSet/>
      <dgm:spPr/>
      <dgm:t>
        <a:bodyPr/>
        <a:lstStyle/>
        <a:p>
          <a:endParaRPr lang="it-IT"/>
        </a:p>
      </dgm:t>
    </dgm:pt>
    <dgm:pt modelId="{5EB55DE2-A81A-4071-B240-5524961C9E3D}" type="sibTrans" cxnId="{163F341A-D972-4D1D-85CF-C4C872D3941A}">
      <dgm:prSet/>
      <dgm:spPr/>
      <dgm:t>
        <a:bodyPr/>
        <a:lstStyle/>
        <a:p>
          <a:endParaRPr lang="it-IT" b="1"/>
        </a:p>
      </dgm:t>
    </dgm:pt>
    <dgm:pt modelId="{479E2477-07FE-4202-A551-5A0C242D41DD}">
      <dgm:prSet phldrT="[Testo]" custT="1"/>
      <dgm:spPr/>
      <dgm:t>
        <a:bodyPr/>
        <a:lstStyle/>
        <a:p>
          <a:r>
            <a:rPr lang="it-IT" sz="1200" b="1"/>
            <a:t>Carenza produttiva </a:t>
          </a:r>
        </a:p>
      </dgm:t>
    </dgm:pt>
    <dgm:pt modelId="{0E07B3A7-3F3C-4DD1-A486-C1CD986E0DD6}" type="parTrans" cxnId="{48A9CB7C-68B1-4188-93D3-5DD27E6F9308}">
      <dgm:prSet/>
      <dgm:spPr/>
      <dgm:t>
        <a:bodyPr/>
        <a:lstStyle/>
        <a:p>
          <a:endParaRPr lang="it-IT"/>
        </a:p>
      </dgm:t>
    </dgm:pt>
    <dgm:pt modelId="{569C17B2-391F-41F4-8732-0D9F8DA6B599}" type="sibTrans" cxnId="{48A9CB7C-68B1-4188-93D3-5DD27E6F9308}">
      <dgm:prSet/>
      <dgm:spPr/>
      <dgm:t>
        <a:bodyPr/>
        <a:lstStyle/>
        <a:p>
          <a:endParaRPr lang="it-IT" b="1"/>
        </a:p>
      </dgm:t>
    </dgm:pt>
    <dgm:pt modelId="{6674D3A7-5076-4D15-9C35-1BC5F9790376}">
      <dgm:prSet phldrT="[Testo]" custT="1"/>
      <dgm:spPr/>
      <dgm:t>
        <a:bodyPr/>
        <a:lstStyle/>
        <a:p>
          <a:r>
            <a:rPr lang="it-IT" sz="1200" b="1"/>
            <a:t>Prodotti a Marchio  Farmacia</a:t>
          </a:r>
        </a:p>
      </dgm:t>
    </dgm:pt>
    <dgm:pt modelId="{870D8C69-7122-4F28-BD74-32FF4D245EC3}" type="parTrans" cxnId="{2D78718B-427F-4C25-9959-8FE9EA6CFBBC}">
      <dgm:prSet/>
      <dgm:spPr/>
      <dgm:t>
        <a:bodyPr/>
        <a:lstStyle/>
        <a:p>
          <a:endParaRPr lang="it-IT"/>
        </a:p>
      </dgm:t>
    </dgm:pt>
    <dgm:pt modelId="{7E178F36-16BF-48FC-8563-112139836F46}" type="sibTrans" cxnId="{2D78718B-427F-4C25-9959-8FE9EA6CFBBC}">
      <dgm:prSet/>
      <dgm:spPr/>
      <dgm:t>
        <a:bodyPr/>
        <a:lstStyle/>
        <a:p>
          <a:endParaRPr lang="it-IT" b="1"/>
        </a:p>
      </dgm:t>
    </dgm:pt>
    <dgm:pt modelId="{B76C6585-7FDF-480F-8909-D34326C54F1E}">
      <dgm:prSet phldrT="[Testo]" custT="1"/>
      <dgm:spPr/>
      <dgm:t>
        <a:bodyPr/>
        <a:lstStyle/>
        <a:p>
          <a:r>
            <a:rPr lang="it-IT" sz="1200" b="1"/>
            <a:t>Equivalente 1</a:t>
          </a:r>
        </a:p>
      </dgm:t>
    </dgm:pt>
    <dgm:pt modelId="{0C7B47AB-39CB-448F-BB03-989FEC05F1C3}" type="parTrans" cxnId="{3508D369-1A06-44D4-9540-8CE1DB59FDD4}">
      <dgm:prSet/>
      <dgm:spPr/>
      <dgm:t>
        <a:bodyPr/>
        <a:lstStyle/>
        <a:p>
          <a:endParaRPr lang="it-IT"/>
        </a:p>
      </dgm:t>
    </dgm:pt>
    <dgm:pt modelId="{3F82DB29-0CE0-452A-9BFD-2D4F4CEF6473}" type="sibTrans" cxnId="{3508D369-1A06-44D4-9540-8CE1DB59FDD4}">
      <dgm:prSet/>
      <dgm:spPr/>
      <dgm:t>
        <a:bodyPr/>
        <a:lstStyle/>
        <a:p>
          <a:endParaRPr lang="it-IT" b="1"/>
        </a:p>
      </dgm:t>
    </dgm:pt>
    <dgm:pt modelId="{12E483ED-3B49-4440-BF3B-4D3754AB349F}">
      <dgm:prSet phldrT="[Testo]" custT="1"/>
      <dgm:spPr/>
      <dgm:t>
        <a:bodyPr/>
        <a:lstStyle/>
        <a:p>
          <a:r>
            <a:rPr lang="it-IT" sz="1200" b="1"/>
            <a:t>Equivalente 2</a:t>
          </a:r>
        </a:p>
      </dgm:t>
    </dgm:pt>
    <dgm:pt modelId="{3089C7E2-2385-41EC-B684-ED077F3ECE91}" type="parTrans" cxnId="{F77D1E9B-3FD5-4CA7-9E42-59DA76E572D3}">
      <dgm:prSet/>
      <dgm:spPr/>
      <dgm:t>
        <a:bodyPr/>
        <a:lstStyle/>
        <a:p>
          <a:endParaRPr lang="it-IT"/>
        </a:p>
      </dgm:t>
    </dgm:pt>
    <dgm:pt modelId="{00A65698-51DE-4038-BB62-74FCC1B5DBE2}" type="sibTrans" cxnId="{F77D1E9B-3FD5-4CA7-9E42-59DA76E572D3}">
      <dgm:prSet/>
      <dgm:spPr/>
      <dgm:t>
        <a:bodyPr/>
        <a:lstStyle/>
        <a:p>
          <a:endParaRPr lang="it-IT" b="1"/>
        </a:p>
      </dgm:t>
    </dgm:pt>
    <dgm:pt modelId="{5C141E25-ED11-4A8D-9D7C-6B90CFD83866}">
      <dgm:prSet phldrT="[Testo]" custT="1"/>
      <dgm:spPr/>
      <dgm:t>
        <a:bodyPr/>
        <a:lstStyle/>
        <a:p>
          <a:r>
            <a:rPr lang="it-IT" sz="1200" b="1"/>
            <a:t>Promotion</a:t>
          </a:r>
        </a:p>
      </dgm:t>
    </dgm:pt>
    <dgm:pt modelId="{58F0F36C-97ED-4E77-8E14-E17FADBD05CD}" type="parTrans" cxnId="{C0FC9409-54FD-4851-84BE-58C73E422405}">
      <dgm:prSet/>
      <dgm:spPr/>
      <dgm:t>
        <a:bodyPr/>
        <a:lstStyle/>
        <a:p>
          <a:endParaRPr lang="it-IT"/>
        </a:p>
      </dgm:t>
    </dgm:pt>
    <dgm:pt modelId="{40A32879-553C-40F1-94AA-A2F6D617047C}" type="sibTrans" cxnId="{C0FC9409-54FD-4851-84BE-58C73E422405}">
      <dgm:prSet/>
      <dgm:spPr/>
      <dgm:t>
        <a:bodyPr/>
        <a:lstStyle/>
        <a:p>
          <a:endParaRPr lang="it-IT" b="1"/>
        </a:p>
      </dgm:t>
    </dgm:pt>
    <dgm:pt modelId="{C4B4BADA-F152-42DC-8466-D012609C8896}">
      <dgm:prSet phldrT="[Testo]" custT="1"/>
      <dgm:spPr/>
      <dgm:t>
        <a:bodyPr/>
        <a:lstStyle/>
        <a:p>
          <a:r>
            <a:rPr lang="it-IT" sz="1200" b="1" err="1"/>
            <a:t>Parallel</a:t>
          </a:r>
          <a:r>
            <a:rPr lang="it-IT" sz="1200" b="1"/>
            <a:t> Market</a:t>
          </a:r>
        </a:p>
      </dgm:t>
    </dgm:pt>
    <dgm:pt modelId="{3EF482F5-34D8-4F56-B919-1370C321F6E8}" type="parTrans" cxnId="{C72668E1-FB4A-4975-B966-AE336073B5D5}">
      <dgm:prSet/>
      <dgm:spPr/>
      <dgm:t>
        <a:bodyPr/>
        <a:lstStyle/>
        <a:p>
          <a:endParaRPr lang="it-IT"/>
        </a:p>
      </dgm:t>
    </dgm:pt>
    <dgm:pt modelId="{7B6691EB-1425-4EFA-87C5-CE72193687A5}" type="sibTrans" cxnId="{C72668E1-FB4A-4975-B966-AE336073B5D5}">
      <dgm:prSet/>
      <dgm:spPr/>
      <dgm:t>
        <a:bodyPr/>
        <a:lstStyle/>
        <a:p>
          <a:endParaRPr lang="it-IT" b="1"/>
        </a:p>
      </dgm:t>
    </dgm:pt>
    <dgm:pt modelId="{335318B4-668A-44D9-A9D9-853741B3E5AD}">
      <dgm:prSet phldrT="[Testo]"/>
      <dgm:spPr/>
      <dgm:t>
        <a:bodyPr/>
        <a:lstStyle/>
        <a:p>
          <a:endParaRPr lang="it-IT"/>
        </a:p>
      </dgm:t>
    </dgm:pt>
    <dgm:pt modelId="{E00FFC76-CACD-473F-B9FD-3750A147E871}" type="parTrans" cxnId="{5FFB44A4-3BDC-465C-A95A-01E9D63C2427}">
      <dgm:prSet/>
      <dgm:spPr/>
      <dgm:t>
        <a:bodyPr/>
        <a:lstStyle/>
        <a:p>
          <a:endParaRPr lang="it-IT"/>
        </a:p>
      </dgm:t>
    </dgm:pt>
    <dgm:pt modelId="{E734F787-DCDE-415D-B77E-B8A7F3FF136B}" type="sibTrans" cxnId="{5FFB44A4-3BDC-465C-A95A-01E9D63C2427}">
      <dgm:prSet/>
      <dgm:spPr/>
      <dgm:t>
        <a:bodyPr/>
        <a:lstStyle/>
        <a:p>
          <a:endParaRPr lang="it-IT"/>
        </a:p>
      </dgm:t>
    </dgm:pt>
    <dgm:pt modelId="{F1AEEB8A-B96C-4B48-A6D1-F76BBAEE868A}">
      <dgm:prSet phldrT="[Testo]" custT="1"/>
      <dgm:spPr/>
      <dgm:t>
        <a:bodyPr/>
        <a:lstStyle/>
        <a:p>
          <a:r>
            <a:rPr lang="it-IT" sz="1200" b="1" err="1"/>
            <a:t>Branded</a:t>
          </a:r>
          <a:endParaRPr lang="it-IT" sz="1200" b="1"/>
        </a:p>
      </dgm:t>
    </dgm:pt>
    <dgm:pt modelId="{17AFCBD9-341B-43E5-9E5E-62AFE391BCF0}" type="parTrans" cxnId="{28EC5806-F0AE-43E6-A80A-61C3F3819CE5}">
      <dgm:prSet/>
      <dgm:spPr/>
      <dgm:t>
        <a:bodyPr/>
        <a:lstStyle/>
        <a:p>
          <a:endParaRPr lang="it-IT"/>
        </a:p>
      </dgm:t>
    </dgm:pt>
    <dgm:pt modelId="{D308C85D-FB7E-42EF-9890-05A64D717FFC}" type="sibTrans" cxnId="{28EC5806-F0AE-43E6-A80A-61C3F3819CE5}">
      <dgm:prSet/>
      <dgm:spPr/>
      <dgm:t>
        <a:bodyPr/>
        <a:lstStyle/>
        <a:p>
          <a:endParaRPr lang="it-IT"/>
        </a:p>
      </dgm:t>
    </dgm:pt>
    <dgm:pt modelId="{CDE425E2-BCF6-45AD-806E-CFFDEAA7F97C}">
      <dgm:prSet phldrT="[Testo]"/>
      <dgm:spPr/>
      <dgm:t>
        <a:bodyPr/>
        <a:lstStyle/>
        <a:p>
          <a:endParaRPr lang="it-IT" sz="1200" b="1"/>
        </a:p>
      </dgm:t>
    </dgm:pt>
    <dgm:pt modelId="{4FC29BD7-7C97-4607-9A12-CD37631D20E1}" type="parTrans" cxnId="{EC79E25E-1708-48F2-B7CB-4017ABC08F6C}">
      <dgm:prSet/>
      <dgm:spPr/>
      <dgm:t>
        <a:bodyPr/>
        <a:lstStyle/>
        <a:p>
          <a:endParaRPr lang="it-IT"/>
        </a:p>
      </dgm:t>
    </dgm:pt>
    <dgm:pt modelId="{3BCCD5C1-012A-47AE-BD63-03F4950DEC35}" type="sibTrans" cxnId="{EC79E25E-1708-48F2-B7CB-4017ABC08F6C}">
      <dgm:prSet/>
      <dgm:spPr/>
      <dgm:t>
        <a:bodyPr/>
        <a:lstStyle/>
        <a:p>
          <a:endParaRPr lang="it-IT"/>
        </a:p>
      </dgm:t>
    </dgm:pt>
    <dgm:pt modelId="{4969BAB1-D397-4E96-8BC2-B5A330B37374}">
      <dgm:prSet phldrT="[Testo]" custT="1"/>
      <dgm:spPr/>
      <dgm:t>
        <a:bodyPr/>
        <a:lstStyle/>
        <a:p>
          <a:r>
            <a:rPr lang="it-IT" sz="1200" b="1"/>
            <a:t>Medico </a:t>
          </a:r>
        </a:p>
      </dgm:t>
    </dgm:pt>
    <dgm:pt modelId="{0866B72E-1A80-43CC-9D60-84AC1677BFAC}" type="parTrans" cxnId="{4CDC00AD-4BA6-40A6-ADC5-716E035217CA}">
      <dgm:prSet/>
      <dgm:spPr/>
      <dgm:t>
        <a:bodyPr/>
        <a:lstStyle/>
        <a:p>
          <a:endParaRPr lang="it-IT"/>
        </a:p>
      </dgm:t>
    </dgm:pt>
    <dgm:pt modelId="{8AD3430D-3CD0-4178-BD8F-87CF00AA0B27}" type="sibTrans" cxnId="{4CDC00AD-4BA6-40A6-ADC5-716E035217CA}">
      <dgm:prSet/>
      <dgm:spPr/>
      <dgm:t>
        <a:bodyPr/>
        <a:lstStyle/>
        <a:p>
          <a:endParaRPr lang="it-IT"/>
        </a:p>
      </dgm:t>
    </dgm:pt>
    <dgm:pt modelId="{BC6B4433-75D0-4861-AE44-FEF0AD1A3CD2}">
      <dgm:prSet phldrT="[Testo]" custT="1"/>
      <dgm:spPr/>
      <dgm:t>
        <a:bodyPr/>
        <a:lstStyle/>
        <a:p>
          <a:r>
            <a:rPr lang="it-IT" sz="1200" b="1"/>
            <a:t>Farmacista </a:t>
          </a:r>
        </a:p>
      </dgm:t>
    </dgm:pt>
    <dgm:pt modelId="{6D354C34-5965-492B-B27D-7D5E86A5FC12}" type="parTrans" cxnId="{2EFFE775-CC0D-4D4F-A160-A16C1EFB3B21}">
      <dgm:prSet/>
      <dgm:spPr/>
      <dgm:t>
        <a:bodyPr/>
        <a:lstStyle/>
        <a:p>
          <a:endParaRPr lang="it-IT"/>
        </a:p>
      </dgm:t>
    </dgm:pt>
    <dgm:pt modelId="{19A3C6D8-0AAC-457B-8A45-F5AC96A1EA6A}" type="sibTrans" cxnId="{2EFFE775-CC0D-4D4F-A160-A16C1EFB3B21}">
      <dgm:prSet/>
      <dgm:spPr/>
      <dgm:t>
        <a:bodyPr/>
        <a:lstStyle/>
        <a:p>
          <a:endParaRPr lang="it-IT"/>
        </a:p>
      </dgm:t>
    </dgm:pt>
    <dgm:pt modelId="{3780702E-5858-4BC0-8F99-44898CA25F2F}">
      <dgm:prSet phldrT="[Testo]" custT="1"/>
      <dgm:spPr/>
      <dgm:t>
        <a:bodyPr/>
        <a:lstStyle/>
        <a:p>
          <a:endParaRPr lang="it-IT" sz="1200" b="1"/>
        </a:p>
      </dgm:t>
    </dgm:pt>
    <dgm:pt modelId="{44F8FF24-5BBD-44F1-88B1-E4D12C5EC038}" type="parTrans" cxnId="{AA66FFB1-D192-4F39-98D5-F5C227DDBCDD}">
      <dgm:prSet/>
      <dgm:spPr/>
      <dgm:t>
        <a:bodyPr/>
        <a:lstStyle/>
        <a:p>
          <a:endParaRPr lang="it-IT"/>
        </a:p>
      </dgm:t>
    </dgm:pt>
    <dgm:pt modelId="{8EAAF767-0440-412D-ACB8-DF1736A5139E}" type="sibTrans" cxnId="{AA66FFB1-D192-4F39-98D5-F5C227DDBCDD}">
      <dgm:prSet/>
      <dgm:spPr/>
      <dgm:t>
        <a:bodyPr/>
        <a:lstStyle/>
        <a:p>
          <a:endParaRPr lang="it-IT"/>
        </a:p>
      </dgm:t>
    </dgm:pt>
    <dgm:pt modelId="{3660BEBE-0247-43E5-AC9B-169AB30717C5}" type="pres">
      <dgm:prSet presAssocID="{8F741624-54EB-4276-8146-60E00D00EA79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08AACBB-CD13-4769-ABFD-D5D721B8ABC2}" type="pres">
      <dgm:prSet presAssocID="{399888E7-1E1A-4A8C-81AA-F0A8D0EEB8F9}" presName="centerShape" presStyleLbl="node0" presStyleIdx="0" presStyleCnt="1" custLinFactNeighborX="170" custLinFactNeighborY="170"/>
      <dgm:spPr/>
    </dgm:pt>
    <dgm:pt modelId="{765EEE51-C353-42AC-9097-AEA0CD00E232}" type="pres">
      <dgm:prSet presAssocID="{4B6D3FE9-74DF-4E36-93FA-2A6B66D2721F}" presName="node" presStyleLbl="node1" presStyleIdx="0" presStyleCnt="11" custScaleX="142831">
        <dgm:presLayoutVars>
          <dgm:bulletEnabled val="1"/>
        </dgm:presLayoutVars>
      </dgm:prSet>
      <dgm:spPr/>
    </dgm:pt>
    <dgm:pt modelId="{E8483E6E-838C-41F6-81D8-8133DEBBC2AC}" type="pres">
      <dgm:prSet presAssocID="{4B6D3FE9-74DF-4E36-93FA-2A6B66D2721F}" presName="dummy" presStyleCnt="0"/>
      <dgm:spPr/>
    </dgm:pt>
    <dgm:pt modelId="{BA314C35-5E5C-4664-B61F-870767FB0BEB}" type="pres">
      <dgm:prSet presAssocID="{68452D55-1797-4A3E-AFCB-5C1948707268}" presName="sibTrans" presStyleLbl="sibTrans2D1" presStyleIdx="0" presStyleCnt="11"/>
      <dgm:spPr/>
    </dgm:pt>
    <dgm:pt modelId="{4BA41ED2-DF48-4F73-B9B9-F566C0D653AF}" type="pres">
      <dgm:prSet presAssocID="{C47103B0-2F24-496D-A3E4-EF761CF53960}" presName="node" presStyleLbl="node1" presStyleIdx="1" presStyleCnt="11" custScaleX="142831">
        <dgm:presLayoutVars>
          <dgm:bulletEnabled val="1"/>
        </dgm:presLayoutVars>
      </dgm:prSet>
      <dgm:spPr/>
    </dgm:pt>
    <dgm:pt modelId="{FA28E4A6-43AB-47FC-9752-893F2373EFBB}" type="pres">
      <dgm:prSet presAssocID="{C47103B0-2F24-496D-A3E4-EF761CF53960}" presName="dummy" presStyleCnt="0"/>
      <dgm:spPr/>
    </dgm:pt>
    <dgm:pt modelId="{FBF51D60-B935-4DFA-B501-67CEE56BBA8D}" type="pres">
      <dgm:prSet presAssocID="{5EB55DE2-A81A-4071-B240-5524961C9E3D}" presName="sibTrans" presStyleLbl="sibTrans2D1" presStyleIdx="1" presStyleCnt="11"/>
      <dgm:spPr/>
    </dgm:pt>
    <dgm:pt modelId="{BAC13DA7-74C9-4AF4-BCFE-22970FF525E7}" type="pres">
      <dgm:prSet presAssocID="{479E2477-07FE-4202-A551-5A0C242D41DD}" presName="node" presStyleLbl="node1" presStyleIdx="2" presStyleCnt="11" custScaleX="142831">
        <dgm:presLayoutVars>
          <dgm:bulletEnabled val="1"/>
        </dgm:presLayoutVars>
      </dgm:prSet>
      <dgm:spPr/>
    </dgm:pt>
    <dgm:pt modelId="{B8177357-5F80-4689-B753-BEF54F1C5202}" type="pres">
      <dgm:prSet presAssocID="{479E2477-07FE-4202-A551-5A0C242D41DD}" presName="dummy" presStyleCnt="0"/>
      <dgm:spPr/>
    </dgm:pt>
    <dgm:pt modelId="{0F7DCC9B-E216-40BA-859C-A8DAECEC46FA}" type="pres">
      <dgm:prSet presAssocID="{569C17B2-391F-41F4-8732-0D9F8DA6B599}" presName="sibTrans" presStyleLbl="sibTrans2D1" presStyleIdx="2" presStyleCnt="11"/>
      <dgm:spPr/>
    </dgm:pt>
    <dgm:pt modelId="{B0B217BE-8989-47A1-ABD2-05DFF8A24667}" type="pres">
      <dgm:prSet presAssocID="{6674D3A7-5076-4D15-9C35-1BC5F9790376}" presName="node" presStyleLbl="node1" presStyleIdx="3" presStyleCnt="11" custScaleX="142831">
        <dgm:presLayoutVars>
          <dgm:bulletEnabled val="1"/>
        </dgm:presLayoutVars>
      </dgm:prSet>
      <dgm:spPr/>
    </dgm:pt>
    <dgm:pt modelId="{F6551633-55E9-4500-9877-67A2EB7370DF}" type="pres">
      <dgm:prSet presAssocID="{6674D3A7-5076-4D15-9C35-1BC5F9790376}" presName="dummy" presStyleCnt="0"/>
      <dgm:spPr/>
    </dgm:pt>
    <dgm:pt modelId="{7A7C9A5B-0224-41CB-8B0E-01B032A467B2}" type="pres">
      <dgm:prSet presAssocID="{7E178F36-16BF-48FC-8563-112139836F46}" presName="sibTrans" presStyleLbl="sibTrans2D1" presStyleIdx="3" presStyleCnt="11" custLinFactNeighborX="-1809" custLinFactNeighborY="-1301"/>
      <dgm:spPr/>
    </dgm:pt>
    <dgm:pt modelId="{1E7AF1A2-B931-4B6B-9DF7-7A57951E10C2}" type="pres">
      <dgm:prSet presAssocID="{B76C6585-7FDF-480F-8909-D34326C54F1E}" presName="node" presStyleLbl="node1" presStyleIdx="4" presStyleCnt="11" custScaleX="156927">
        <dgm:presLayoutVars>
          <dgm:bulletEnabled val="1"/>
        </dgm:presLayoutVars>
      </dgm:prSet>
      <dgm:spPr/>
    </dgm:pt>
    <dgm:pt modelId="{AF6C09BF-42E2-4869-89D0-17958D81EB9F}" type="pres">
      <dgm:prSet presAssocID="{B76C6585-7FDF-480F-8909-D34326C54F1E}" presName="dummy" presStyleCnt="0"/>
      <dgm:spPr/>
    </dgm:pt>
    <dgm:pt modelId="{0EAEE3A4-1EA2-4FB8-9B78-40E5C42E793C}" type="pres">
      <dgm:prSet presAssocID="{3F82DB29-0CE0-452A-9BFD-2D4F4CEF6473}" presName="sibTrans" presStyleLbl="sibTrans2D1" presStyleIdx="4" presStyleCnt="11"/>
      <dgm:spPr/>
    </dgm:pt>
    <dgm:pt modelId="{47617045-30E1-4159-B3DA-F77DECD8FA62}" type="pres">
      <dgm:prSet presAssocID="{12E483ED-3B49-4440-BF3B-4D3754AB349F}" presName="node" presStyleLbl="node1" presStyleIdx="5" presStyleCnt="11" custScaleX="179115">
        <dgm:presLayoutVars>
          <dgm:bulletEnabled val="1"/>
        </dgm:presLayoutVars>
      </dgm:prSet>
      <dgm:spPr/>
    </dgm:pt>
    <dgm:pt modelId="{32FCDE85-749D-4B75-8CF8-6135B41897FF}" type="pres">
      <dgm:prSet presAssocID="{12E483ED-3B49-4440-BF3B-4D3754AB349F}" presName="dummy" presStyleCnt="0"/>
      <dgm:spPr/>
    </dgm:pt>
    <dgm:pt modelId="{ACBA1E29-AA35-4147-9120-0174252F2991}" type="pres">
      <dgm:prSet presAssocID="{00A65698-51DE-4038-BB62-74FCC1B5DBE2}" presName="sibTrans" presStyleLbl="sibTrans2D1" presStyleIdx="5" presStyleCnt="11"/>
      <dgm:spPr/>
    </dgm:pt>
    <dgm:pt modelId="{AD7CD0F5-572A-4F48-AF73-98E65B1D9042}" type="pres">
      <dgm:prSet presAssocID="{5C141E25-ED11-4A8D-9D7C-6B90CFD83866}" presName="node" presStyleLbl="node1" presStyleIdx="6" presStyleCnt="11" custScaleX="149335">
        <dgm:presLayoutVars>
          <dgm:bulletEnabled val="1"/>
        </dgm:presLayoutVars>
      </dgm:prSet>
      <dgm:spPr/>
    </dgm:pt>
    <dgm:pt modelId="{1260BD69-0B7F-46D5-9DB2-6D2CFE797532}" type="pres">
      <dgm:prSet presAssocID="{5C141E25-ED11-4A8D-9D7C-6B90CFD83866}" presName="dummy" presStyleCnt="0"/>
      <dgm:spPr/>
    </dgm:pt>
    <dgm:pt modelId="{A2E46D34-880E-44A7-A3AC-3D2660820819}" type="pres">
      <dgm:prSet presAssocID="{40A32879-553C-40F1-94AA-A2F6D617047C}" presName="sibTrans" presStyleLbl="sibTrans2D1" presStyleIdx="6" presStyleCnt="11"/>
      <dgm:spPr/>
    </dgm:pt>
    <dgm:pt modelId="{E3F45AFE-8B2C-44C1-9ABC-95CD9E1F7B29}" type="pres">
      <dgm:prSet presAssocID="{C4B4BADA-F152-42DC-8466-D012609C8896}" presName="node" presStyleLbl="node1" presStyleIdx="7" presStyleCnt="11" custScaleX="142831">
        <dgm:presLayoutVars>
          <dgm:bulletEnabled val="1"/>
        </dgm:presLayoutVars>
      </dgm:prSet>
      <dgm:spPr/>
    </dgm:pt>
    <dgm:pt modelId="{DBD941A7-061A-41DB-8A0F-5EE7456A511B}" type="pres">
      <dgm:prSet presAssocID="{C4B4BADA-F152-42DC-8466-D012609C8896}" presName="dummy" presStyleCnt="0"/>
      <dgm:spPr/>
    </dgm:pt>
    <dgm:pt modelId="{AAB06E31-ADFB-4D28-9A47-910D6ACF5A2B}" type="pres">
      <dgm:prSet presAssocID="{7B6691EB-1425-4EFA-87C5-CE72193687A5}" presName="sibTrans" presStyleLbl="sibTrans2D1" presStyleIdx="7" presStyleCnt="11"/>
      <dgm:spPr/>
    </dgm:pt>
    <dgm:pt modelId="{72688830-B284-4D31-8195-6C4012DA19FD}" type="pres">
      <dgm:prSet presAssocID="{F1AEEB8A-B96C-4B48-A6D1-F76BBAEE868A}" presName="node" presStyleLbl="node1" presStyleIdx="8" presStyleCnt="11" custScaleX="142831">
        <dgm:presLayoutVars>
          <dgm:bulletEnabled val="1"/>
        </dgm:presLayoutVars>
      </dgm:prSet>
      <dgm:spPr/>
    </dgm:pt>
    <dgm:pt modelId="{AC1D2467-0F1F-4AFF-8A7C-91A54FAB5425}" type="pres">
      <dgm:prSet presAssocID="{F1AEEB8A-B96C-4B48-A6D1-F76BBAEE868A}" presName="dummy" presStyleCnt="0"/>
      <dgm:spPr/>
    </dgm:pt>
    <dgm:pt modelId="{B9073414-B77B-4AEB-8A04-459D81AEB57A}" type="pres">
      <dgm:prSet presAssocID="{D308C85D-FB7E-42EF-9890-05A64D717FFC}" presName="sibTrans" presStyleLbl="sibTrans2D1" presStyleIdx="8" presStyleCnt="11"/>
      <dgm:spPr/>
    </dgm:pt>
    <dgm:pt modelId="{A83952FD-9136-45AE-9416-9009DD8B0B09}" type="pres">
      <dgm:prSet presAssocID="{4969BAB1-D397-4E96-8BC2-B5A330B37374}" presName="node" presStyleLbl="node1" presStyleIdx="9" presStyleCnt="11" custScaleX="135527">
        <dgm:presLayoutVars>
          <dgm:bulletEnabled val="1"/>
        </dgm:presLayoutVars>
      </dgm:prSet>
      <dgm:spPr/>
    </dgm:pt>
    <dgm:pt modelId="{F1600464-CBF9-4737-9B91-2983A1CB0623}" type="pres">
      <dgm:prSet presAssocID="{4969BAB1-D397-4E96-8BC2-B5A330B37374}" presName="dummy" presStyleCnt="0"/>
      <dgm:spPr/>
    </dgm:pt>
    <dgm:pt modelId="{7B830513-86CA-4374-BBD3-075D52ECBE1F}" type="pres">
      <dgm:prSet presAssocID="{8AD3430D-3CD0-4178-BD8F-87CF00AA0B27}" presName="sibTrans" presStyleLbl="sibTrans2D1" presStyleIdx="9" presStyleCnt="11"/>
      <dgm:spPr/>
    </dgm:pt>
    <dgm:pt modelId="{10B0EE0F-64A6-43A2-90DC-0D12AB32792E}" type="pres">
      <dgm:prSet presAssocID="{BC6B4433-75D0-4861-AE44-FEF0AD1A3CD2}" presName="node" presStyleLbl="node1" presStyleIdx="10" presStyleCnt="11" custScaleX="152307">
        <dgm:presLayoutVars>
          <dgm:bulletEnabled val="1"/>
        </dgm:presLayoutVars>
      </dgm:prSet>
      <dgm:spPr/>
    </dgm:pt>
    <dgm:pt modelId="{65DB5F17-0AF7-4E1A-B3DE-27310D5A74F9}" type="pres">
      <dgm:prSet presAssocID="{BC6B4433-75D0-4861-AE44-FEF0AD1A3CD2}" presName="dummy" presStyleCnt="0"/>
      <dgm:spPr/>
    </dgm:pt>
    <dgm:pt modelId="{B6A48D77-1BF4-48E5-A126-C3D5B9187BFC}" type="pres">
      <dgm:prSet presAssocID="{19A3C6D8-0AAC-457B-8A45-F5AC96A1EA6A}" presName="sibTrans" presStyleLbl="sibTrans2D1" presStyleIdx="10" presStyleCnt="11"/>
      <dgm:spPr/>
    </dgm:pt>
  </dgm:ptLst>
  <dgm:cxnLst>
    <dgm:cxn modelId="{28EC5806-F0AE-43E6-A80A-61C3F3819CE5}" srcId="{399888E7-1E1A-4A8C-81AA-F0A8D0EEB8F9}" destId="{F1AEEB8A-B96C-4B48-A6D1-F76BBAEE868A}" srcOrd="8" destOrd="0" parTransId="{17AFCBD9-341B-43E5-9E5E-62AFE391BCF0}" sibTransId="{D308C85D-FB7E-42EF-9890-05A64D717FFC}"/>
    <dgm:cxn modelId="{C0FC9409-54FD-4851-84BE-58C73E422405}" srcId="{399888E7-1E1A-4A8C-81AA-F0A8D0EEB8F9}" destId="{5C141E25-ED11-4A8D-9D7C-6B90CFD83866}" srcOrd="6" destOrd="0" parTransId="{58F0F36C-97ED-4E77-8E14-E17FADBD05CD}" sibTransId="{40A32879-553C-40F1-94AA-A2F6D617047C}"/>
    <dgm:cxn modelId="{163F341A-D972-4D1D-85CF-C4C872D3941A}" srcId="{399888E7-1E1A-4A8C-81AA-F0A8D0EEB8F9}" destId="{C47103B0-2F24-496D-A3E4-EF761CF53960}" srcOrd="1" destOrd="0" parTransId="{7A0DCAE0-AC32-422A-A28B-39F332515399}" sibTransId="{5EB55DE2-A81A-4071-B240-5524961C9E3D}"/>
    <dgm:cxn modelId="{5699471D-AB78-447B-A8F0-2AF761CEF96C}" type="presOf" srcId="{8F741624-54EB-4276-8146-60E00D00EA79}" destId="{3660BEBE-0247-43E5-AC9B-169AB30717C5}" srcOrd="0" destOrd="0" presId="urn:microsoft.com/office/officeart/2005/8/layout/radial6"/>
    <dgm:cxn modelId="{4EFA972A-73E0-477D-A12A-D202E63B3A29}" type="presOf" srcId="{7B6691EB-1425-4EFA-87C5-CE72193687A5}" destId="{AAB06E31-ADFB-4D28-9A47-910D6ACF5A2B}" srcOrd="0" destOrd="0" presId="urn:microsoft.com/office/officeart/2005/8/layout/radial6"/>
    <dgm:cxn modelId="{805C5B32-BD06-4BCF-BFCE-30D936D4CE2E}" type="presOf" srcId="{D308C85D-FB7E-42EF-9890-05A64D717FFC}" destId="{B9073414-B77B-4AEB-8A04-459D81AEB57A}" srcOrd="0" destOrd="0" presId="urn:microsoft.com/office/officeart/2005/8/layout/radial6"/>
    <dgm:cxn modelId="{DFA34E32-1291-45B4-AB22-E65D0D165160}" type="presOf" srcId="{68452D55-1797-4A3E-AFCB-5C1948707268}" destId="{BA314C35-5E5C-4664-B61F-870767FB0BEB}" srcOrd="0" destOrd="0" presId="urn:microsoft.com/office/officeart/2005/8/layout/radial6"/>
    <dgm:cxn modelId="{2E61733B-5F5B-4E14-B3DF-FC920A6B0D95}" type="presOf" srcId="{00A65698-51DE-4038-BB62-74FCC1B5DBE2}" destId="{ACBA1E29-AA35-4147-9120-0174252F2991}" srcOrd="0" destOrd="0" presId="urn:microsoft.com/office/officeart/2005/8/layout/radial6"/>
    <dgm:cxn modelId="{EC79E25E-1708-48F2-B7CB-4017ABC08F6C}" srcId="{8F741624-54EB-4276-8146-60E00D00EA79}" destId="{CDE425E2-BCF6-45AD-806E-CFFDEAA7F97C}" srcOrd="2" destOrd="0" parTransId="{4FC29BD7-7C97-4607-9A12-CD37631D20E1}" sibTransId="{3BCCD5C1-012A-47AE-BD63-03F4950DEC35}"/>
    <dgm:cxn modelId="{A2CEFD5E-D8AB-4423-83FA-40E1DD228AF0}" type="presOf" srcId="{7E178F36-16BF-48FC-8563-112139836F46}" destId="{7A7C9A5B-0224-41CB-8B0E-01B032A467B2}" srcOrd="0" destOrd="0" presId="urn:microsoft.com/office/officeart/2005/8/layout/radial6"/>
    <dgm:cxn modelId="{C9353A62-8AE6-47BB-A8E1-A3967C4BD822}" type="presOf" srcId="{5C141E25-ED11-4A8D-9D7C-6B90CFD83866}" destId="{AD7CD0F5-572A-4F48-AF73-98E65B1D9042}" srcOrd="0" destOrd="0" presId="urn:microsoft.com/office/officeart/2005/8/layout/radial6"/>
    <dgm:cxn modelId="{3508D369-1A06-44D4-9540-8CE1DB59FDD4}" srcId="{399888E7-1E1A-4A8C-81AA-F0A8D0EEB8F9}" destId="{B76C6585-7FDF-480F-8909-D34326C54F1E}" srcOrd="4" destOrd="0" parTransId="{0C7B47AB-39CB-448F-BB03-989FEC05F1C3}" sibTransId="{3F82DB29-0CE0-452A-9BFD-2D4F4CEF6473}"/>
    <dgm:cxn modelId="{999C2C4B-6E82-4B05-9D38-70C0E8220F23}" type="presOf" srcId="{12E483ED-3B49-4440-BF3B-4D3754AB349F}" destId="{47617045-30E1-4159-B3DA-F77DECD8FA62}" srcOrd="0" destOrd="0" presId="urn:microsoft.com/office/officeart/2005/8/layout/radial6"/>
    <dgm:cxn modelId="{E69FFD4C-7F15-4D3C-A512-D4ECEA2589E1}" type="presOf" srcId="{F1AEEB8A-B96C-4B48-A6D1-F76BBAEE868A}" destId="{72688830-B284-4D31-8195-6C4012DA19FD}" srcOrd="0" destOrd="0" presId="urn:microsoft.com/office/officeart/2005/8/layout/radial6"/>
    <dgm:cxn modelId="{8166BC4F-56C1-4710-A134-50CD9FD3CE35}" type="presOf" srcId="{4B6D3FE9-74DF-4E36-93FA-2A6B66D2721F}" destId="{765EEE51-C353-42AC-9097-AEA0CD00E232}" srcOrd="0" destOrd="0" presId="urn:microsoft.com/office/officeart/2005/8/layout/radial6"/>
    <dgm:cxn modelId="{2EFFE775-CC0D-4D4F-A160-A16C1EFB3B21}" srcId="{399888E7-1E1A-4A8C-81AA-F0A8D0EEB8F9}" destId="{BC6B4433-75D0-4861-AE44-FEF0AD1A3CD2}" srcOrd="10" destOrd="0" parTransId="{6D354C34-5965-492B-B27D-7D5E86A5FC12}" sibTransId="{19A3C6D8-0AAC-457B-8A45-F5AC96A1EA6A}"/>
    <dgm:cxn modelId="{C6911B7A-C4EF-4DFE-9BEB-2AA8FDC31DEB}" type="presOf" srcId="{8AD3430D-3CD0-4178-BD8F-87CF00AA0B27}" destId="{7B830513-86CA-4374-BBD3-075D52ECBE1F}" srcOrd="0" destOrd="0" presId="urn:microsoft.com/office/officeart/2005/8/layout/radial6"/>
    <dgm:cxn modelId="{48A9CB7C-68B1-4188-93D3-5DD27E6F9308}" srcId="{399888E7-1E1A-4A8C-81AA-F0A8D0EEB8F9}" destId="{479E2477-07FE-4202-A551-5A0C242D41DD}" srcOrd="2" destOrd="0" parTransId="{0E07B3A7-3F3C-4DD1-A486-C1CD986E0DD6}" sibTransId="{569C17B2-391F-41F4-8732-0D9F8DA6B599}"/>
    <dgm:cxn modelId="{0BD88081-BCAC-45E8-85E3-4F3C0336EF3E}" type="presOf" srcId="{479E2477-07FE-4202-A551-5A0C242D41DD}" destId="{BAC13DA7-74C9-4AF4-BCFE-22970FF525E7}" srcOrd="0" destOrd="0" presId="urn:microsoft.com/office/officeart/2005/8/layout/radial6"/>
    <dgm:cxn modelId="{2D78718B-427F-4C25-9959-8FE9EA6CFBBC}" srcId="{399888E7-1E1A-4A8C-81AA-F0A8D0EEB8F9}" destId="{6674D3A7-5076-4D15-9C35-1BC5F9790376}" srcOrd="3" destOrd="0" parTransId="{870D8C69-7122-4F28-BD74-32FF4D245EC3}" sibTransId="{7E178F36-16BF-48FC-8563-112139836F46}"/>
    <dgm:cxn modelId="{DD51C094-EBC7-4208-976B-6EFF5D60A965}" srcId="{399888E7-1E1A-4A8C-81AA-F0A8D0EEB8F9}" destId="{4B6D3FE9-74DF-4E36-93FA-2A6B66D2721F}" srcOrd="0" destOrd="0" parTransId="{CE53CE9D-D592-4FE3-8803-F42974BF6944}" sibTransId="{68452D55-1797-4A3E-AFCB-5C1948707268}"/>
    <dgm:cxn modelId="{80262E97-28F6-4718-8B4F-DEB3C99BABC3}" type="presOf" srcId="{399888E7-1E1A-4A8C-81AA-F0A8D0EEB8F9}" destId="{308AACBB-CD13-4769-ABFD-D5D721B8ABC2}" srcOrd="0" destOrd="0" presId="urn:microsoft.com/office/officeart/2005/8/layout/radial6"/>
    <dgm:cxn modelId="{F77D1E9B-3FD5-4CA7-9E42-59DA76E572D3}" srcId="{399888E7-1E1A-4A8C-81AA-F0A8D0EEB8F9}" destId="{12E483ED-3B49-4440-BF3B-4D3754AB349F}" srcOrd="5" destOrd="0" parTransId="{3089C7E2-2385-41EC-B684-ED077F3ECE91}" sibTransId="{00A65698-51DE-4038-BB62-74FCC1B5DBE2}"/>
    <dgm:cxn modelId="{5347929D-47A3-4E0F-9365-C5077CCC999E}" type="presOf" srcId="{B76C6585-7FDF-480F-8909-D34326C54F1E}" destId="{1E7AF1A2-B931-4B6B-9DF7-7A57951E10C2}" srcOrd="0" destOrd="0" presId="urn:microsoft.com/office/officeart/2005/8/layout/radial6"/>
    <dgm:cxn modelId="{0F26529F-A96F-44FB-9E95-D71F82F835E9}" type="presOf" srcId="{569C17B2-391F-41F4-8732-0D9F8DA6B599}" destId="{0F7DCC9B-E216-40BA-859C-A8DAECEC46FA}" srcOrd="0" destOrd="0" presId="urn:microsoft.com/office/officeart/2005/8/layout/radial6"/>
    <dgm:cxn modelId="{5FFB44A4-3BDC-465C-A95A-01E9D63C2427}" srcId="{8F741624-54EB-4276-8146-60E00D00EA79}" destId="{335318B4-668A-44D9-A9D9-853741B3E5AD}" srcOrd="3" destOrd="0" parTransId="{E00FFC76-CACD-473F-B9FD-3750A147E871}" sibTransId="{E734F787-DCDE-415D-B77E-B8A7F3FF136B}"/>
    <dgm:cxn modelId="{4CDC00AD-4BA6-40A6-ADC5-716E035217CA}" srcId="{399888E7-1E1A-4A8C-81AA-F0A8D0EEB8F9}" destId="{4969BAB1-D397-4E96-8BC2-B5A330B37374}" srcOrd="9" destOrd="0" parTransId="{0866B72E-1A80-43CC-9D60-84AC1677BFAC}" sibTransId="{8AD3430D-3CD0-4178-BD8F-87CF00AA0B27}"/>
    <dgm:cxn modelId="{D94164AE-28AF-43C7-83E2-3BB41C5E8A27}" type="presOf" srcId="{40A32879-553C-40F1-94AA-A2F6D617047C}" destId="{A2E46D34-880E-44A7-A3AC-3D2660820819}" srcOrd="0" destOrd="0" presId="urn:microsoft.com/office/officeart/2005/8/layout/radial6"/>
    <dgm:cxn modelId="{04BA74AE-6079-492F-AF30-27223A133B3C}" type="presOf" srcId="{19A3C6D8-0AAC-457B-8A45-F5AC96A1EA6A}" destId="{B6A48D77-1BF4-48E5-A126-C3D5B9187BFC}" srcOrd="0" destOrd="0" presId="urn:microsoft.com/office/officeart/2005/8/layout/radial6"/>
    <dgm:cxn modelId="{AA66FFB1-D192-4F39-98D5-F5C227DDBCDD}" srcId="{8F741624-54EB-4276-8146-60E00D00EA79}" destId="{3780702E-5858-4BC0-8F99-44898CA25F2F}" srcOrd="1" destOrd="0" parTransId="{44F8FF24-5BBD-44F1-88B1-E4D12C5EC038}" sibTransId="{8EAAF767-0440-412D-ACB8-DF1736A5139E}"/>
    <dgm:cxn modelId="{023F2CB5-387F-4CA1-8E7A-A7F3943BBD11}" type="presOf" srcId="{BC6B4433-75D0-4861-AE44-FEF0AD1A3CD2}" destId="{10B0EE0F-64A6-43A2-90DC-0D12AB32792E}" srcOrd="0" destOrd="0" presId="urn:microsoft.com/office/officeart/2005/8/layout/radial6"/>
    <dgm:cxn modelId="{BB265EB5-2D0F-43B8-8A8D-2F3013A93C6B}" type="presOf" srcId="{4969BAB1-D397-4E96-8BC2-B5A330B37374}" destId="{A83952FD-9136-45AE-9416-9009DD8B0B09}" srcOrd="0" destOrd="0" presId="urn:microsoft.com/office/officeart/2005/8/layout/radial6"/>
    <dgm:cxn modelId="{C2A522B9-43BE-4237-8415-25C490E62D9B}" type="presOf" srcId="{C4B4BADA-F152-42DC-8466-D012609C8896}" destId="{E3F45AFE-8B2C-44C1-9ABC-95CD9E1F7B29}" srcOrd="0" destOrd="0" presId="urn:microsoft.com/office/officeart/2005/8/layout/radial6"/>
    <dgm:cxn modelId="{0128D6BF-22D6-4031-AD18-25BD0B85D75B}" type="presOf" srcId="{C47103B0-2F24-496D-A3E4-EF761CF53960}" destId="{4BA41ED2-DF48-4F73-B9B9-F566C0D653AF}" srcOrd="0" destOrd="0" presId="urn:microsoft.com/office/officeart/2005/8/layout/radial6"/>
    <dgm:cxn modelId="{5B9DCFD5-5DC2-4111-A20F-4EBD09441B71}" type="presOf" srcId="{5EB55DE2-A81A-4071-B240-5524961C9E3D}" destId="{FBF51D60-B935-4DFA-B501-67CEE56BBA8D}" srcOrd="0" destOrd="0" presId="urn:microsoft.com/office/officeart/2005/8/layout/radial6"/>
    <dgm:cxn modelId="{C72668E1-FB4A-4975-B966-AE336073B5D5}" srcId="{399888E7-1E1A-4A8C-81AA-F0A8D0EEB8F9}" destId="{C4B4BADA-F152-42DC-8466-D012609C8896}" srcOrd="7" destOrd="0" parTransId="{3EF482F5-34D8-4F56-B919-1370C321F6E8}" sibTransId="{7B6691EB-1425-4EFA-87C5-CE72193687A5}"/>
    <dgm:cxn modelId="{8D3BDDE2-D2B9-4877-8E51-665363C409C3}" srcId="{8F741624-54EB-4276-8146-60E00D00EA79}" destId="{399888E7-1E1A-4A8C-81AA-F0A8D0EEB8F9}" srcOrd="0" destOrd="0" parTransId="{5D45ECFD-E656-4D36-90AE-33491198E534}" sibTransId="{4D8487A0-5F39-4E67-8C97-F9D8BF4FF960}"/>
    <dgm:cxn modelId="{D5CCACF1-A3BE-456B-9CCB-F8B44F3DBAA3}" type="presOf" srcId="{3F82DB29-0CE0-452A-9BFD-2D4F4CEF6473}" destId="{0EAEE3A4-1EA2-4FB8-9B78-40E5C42E793C}" srcOrd="0" destOrd="0" presId="urn:microsoft.com/office/officeart/2005/8/layout/radial6"/>
    <dgm:cxn modelId="{8B312AFE-9115-4D92-87F3-2A4520997B9E}" type="presOf" srcId="{6674D3A7-5076-4D15-9C35-1BC5F9790376}" destId="{B0B217BE-8989-47A1-ABD2-05DFF8A24667}" srcOrd="0" destOrd="0" presId="urn:microsoft.com/office/officeart/2005/8/layout/radial6"/>
    <dgm:cxn modelId="{C6E8C94D-0D83-4B40-A35E-BC4BD6C6AD14}" type="presParOf" srcId="{3660BEBE-0247-43E5-AC9B-169AB30717C5}" destId="{308AACBB-CD13-4769-ABFD-D5D721B8ABC2}" srcOrd="0" destOrd="0" presId="urn:microsoft.com/office/officeart/2005/8/layout/radial6"/>
    <dgm:cxn modelId="{C71B894D-DE0B-41E4-86B9-65876536A3C2}" type="presParOf" srcId="{3660BEBE-0247-43E5-AC9B-169AB30717C5}" destId="{765EEE51-C353-42AC-9097-AEA0CD00E232}" srcOrd="1" destOrd="0" presId="urn:microsoft.com/office/officeart/2005/8/layout/radial6"/>
    <dgm:cxn modelId="{5AD75659-90A5-4130-B96E-DEA55657044D}" type="presParOf" srcId="{3660BEBE-0247-43E5-AC9B-169AB30717C5}" destId="{E8483E6E-838C-41F6-81D8-8133DEBBC2AC}" srcOrd="2" destOrd="0" presId="urn:microsoft.com/office/officeart/2005/8/layout/radial6"/>
    <dgm:cxn modelId="{119C28C3-5010-4098-BAA1-510297D3528A}" type="presParOf" srcId="{3660BEBE-0247-43E5-AC9B-169AB30717C5}" destId="{BA314C35-5E5C-4664-B61F-870767FB0BEB}" srcOrd="3" destOrd="0" presId="urn:microsoft.com/office/officeart/2005/8/layout/radial6"/>
    <dgm:cxn modelId="{0E0EA210-7CD0-4B9F-8A4B-ACE098D671E0}" type="presParOf" srcId="{3660BEBE-0247-43E5-AC9B-169AB30717C5}" destId="{4BA41ED2-DF48-4F73-B9B9-F566C0D653AF}" srcOrd="4" destOrd="0" presId="urn:microsoft.com/office/officeart/2005/8/layout/radial6"/>
    <dgm:cxn modelId="{2A0ECA99-A3B6-4D9B-8072-CBB83492805D}" type="presParOf" srcId="{3660BEBE-0247-43E5-AC9B-169AB30717C5}" destId="{FA28E4A6-43AB-47FC-9752-893F2373EFBB}" srcOrd="5" destOrd="0" presId="urn:microsoft.com/office/officeart/2005/8/layout/radial6"/>
    <dgm:cxn modelId="{562058C7-C169-4789-B94E-54B7C62A4849}" type="presParOf" srcId="{3660BEBE-0247-43E5-AC9B-169AB30717C5}" destId="{FBF51D60-B935-4DFA-B501-67CEE56BBA8D}" srcOrd="6" destOrd="0" presId="urn:microsoft.com/office/officeart/2005/8/layout/radial6"/>
    <dgm:cxn modelId="{0332B902-B649-4821-9167-CA7F3C460BDB}" type="presParOf" srcId="{3660BEBE-0247-43E5-AC9B-169AB30717C5}" destId="{BAC13DA7-74C9-4AF4-BCFE-22970FF525E7}" srcOrd="7" destOrd="0" presId="urn:microsoft.com/office/officeart/2005/8/layout/radial6"/>
    <dgm:cxn modelId="{024F6802-DC59-4D5A-8910-24949BBE5D89}" type="presParOf" srcId="{3660BEBE-0247-43E5-AC9B-169AB30717C5}" destId="{B8177357-5F80-4689-B753-BEF54F1C5202}" srcOrd="8" destOrd="0" presId="urn:microsoft.com/office/officeart/2005/8/layout/radial6"/>
    <dgm:cxn modelId="{E365DCF6-13F8-4FAF-8A62-032416DA1238}" type="presParOf" srcId="{3660BEBE-0247-43E5-AC9B-169AB30717C5}" destId="{0F7DCC9B-E216-40BA-859C-A8DAECEC46FA}" srcOrd="9" destOrd="0" presId="urn:microsoft.com/office/officeart/2005/8/layout/radial6"/>
    <dgm:cxn modelId="{EE18FEFB-67A4-4CFC-87D0-23EEC501F8DB}" type="presParOf" srcId="{3660BEBE-0247-43E5-AC9B-169AB30717C5}" destId="{B0B217BE-8989-47A1-ABD2-05DFF8A24667}" srcOrd="10" destOrd="0" presId="urn:microsoft.com/office/officeart/2005/8/layout/radial6"/>
    <dgm:cxn modelId="{5B4A5006-1119-4340-B654-90E01FF99E1E}" type="presParOf" srcId="{3660BEBE-0247-43E5-AC9B-169AB30717C5}" destId="{F6551633-55E9-4500-9877-67A2EB7370DF}" srcOrd="11" destOrd="0" presId="urn:microsoft.com/office/officeart/2005/8/layout/radial6"/>
    <dgm:cxn modelId="{D3131EED-F2FB-4BCF-8867-2F1D49506B1F}" type="presParOf" srcId="{3660BEBE-0247-43E5-AC9B-169AB30717C5}" destId="{7A7C9A5B-0224-41CB-8B0E-01B032A467B2}" srcOrd="12" destOrd="0" presId="urn:microsoft.com/office/officeart/2005/8/layout/radial6"/>
    <dgm:cxn modelId="{21526B49-BE80-4FE9-A06D-8B111C636229}" type="presParOf" srcId="{3660BEBE-0247-43E5-AC9B-169AB30717C5}" destId="{1E7AF1A2-B931-4B6B-9DF7-7A57951E10C2}" srcOrd="13" destOrd="0" presId="urn:microsoft.com/office/officeart/2005/8/layout/radial6"/>
    <dgm:cxn modelId="{C11B94FF-1398-4CD8-AF87-40D33F0C4C0E}" type="presParOf" srcId="{3660BEBE-0247-43E5-AC9B-169AB30717C5}" destId="{AF6C09BF-42E2-4869-89D0-17958D81EB9F}" srcOrd="14" destOrd="0" presId="urn:microsoft.com/office/officeart/2005/8/layout/radial6"/>
    <dgm:cxn modelId="{694B14C9-66B8-45B7-873E-CD15E762A406}" type="presParOf" srcId="{3660BEBE-0247-43E5-AC9B-169AB30717C5}" destId="{0EAEE3A4-1EA2-4FB8-9B78-40E5C42E793C}" srcOrd="15" destOrd="0" presId="urn:microsoft.com/office/officeart/2005/8/layout/radial6"/>
    <dgm:cxn modelId="{016088DE-75D4-4A79-9264-F8C30389464B}" type="presParOf" srcId="{3660BEBE-0247-43E5-AC9B-169AB30717C5}" destId="{47617045-30E1-4159-B3DA-F77DECD8FA62}" srcOrd="16" destOrd="0" presId="urn:microsoft.com/office/officeart/2005/8/layout/radial6"/>
    <dgm:cxn modelId="{A6D6D79A-8D6C-4E47-82C1-62074BD9A858}" type="presParOf" srcId="{3660BEBE-0247-43E5-AC9B-169AB30717C5}" destId="{32FCDE85-749D-4B75-8CF8-6135B41897FF}" srcOrd="17" destOrd="0" presId="urn:microsoft.com/office/officeart/2005/8/layout/radial6"/>
    <dgm:cxn modelId="{2AC03E17-1F2B-4A40-81F1-577A8B5B39E9}" type="presParOf" srcId="{3660BEBE-0247-43E5-AC9B-169AB30717C5}" destId="{ACBA1E29-AA35-4147-9120-0174252F2991}" srcOrd="18" destOrd="0" presId="urn:microsoft.com/office/officeart/2005/8/layout/radial6"/>
    <dgm:cxn modelId="{CB46DA31-1218-4E05-B9CC-5D311FA11ABC}" type="presParOf" srcId="{3660BEBE-0247-43E5-AC9B-169AB30717C5}" destId="{AD7CD0F5-572A-4F48-AF73-98E65B1D9042}" srcOrd="19" destOrd="0" presId="urn:microsoft.com/office/officeart/2005/8/layout/radial6"/>
    <dgm:cxn modelId="{FC714606-892A-4E56-AA86-38D16D7D761F}" type="presParOf" srcId="{3660BEBE-0247-43E5-AC9B-169AB30717C5}" destId="{1260BD69-0B7F-46D5-9DB2-6D2CFE797532}" srcOrd="20" destOrd="0" presId="urn:microsoft.com/office/officeart/2005/8/layout/radial6"/>
    <dgm:cxn modelId="{340F0CCD-1282-4B69-BB31-AEC72C6E64D2}" type="presParOf" srcId="{3660BEBE-0247-43E5-AC9B-169AB30717C5}" destId="{A2E46D34-880E-44A7-A3AC-3D2660820819}" srcOrd="21" destOrd="0" presId="urn:microsoft.com/office/officeart/2005/8/layout/radial6"/>
    <dgm:cxn modelId="{85757F9A-5373-4C0C-A649-E5A16C906857}" type="presParOf" srcId="{3660BEBE-0247-43E5-AC9B-169AB30717C5}" destId="{E3F45AFE-8B2C-44C1-9ABC-95CD9E1F7B29}" srcOrd="22" destOrd="0" presId="urn:microsoft.com/office/officeart/2005/8/layout/radial6"/>
    <dgm:cxn modelId="{24941A5F-E224-4F2A-B283-52D93060B527}" type="presParOf" srcId="{3660BEBE-0247-43E5-AC9B-169AB30717C5}" destId="{DBD941A7-061A-41DB-8A0F-5EE7456A511B}" srcOrd="23" destOrd="0" presId="urn:microsoft.com/office/officeart/2005/8/layout/radial6"/>
    <dgm:cxn modelId="{F29DEC86-7415-4BBB-8ECF-C7822BD17CF4}" type="presParOf" srcId="{3660BEBE-0247-43E5-AC9B-169AB30717C5}" destId="{AAB06E31-ADFB-4D28-9A47-910D6ACF5A2B}" srcOrd="24" destOrd="0" presId="urn:microsoft.com/office/officeart/2005/8/layout/radial6"/>
    <dgm:cxn modelId="{86875A44-7F50-4E4D-AA5F-9D52DBD1FE99}" type="presParOf" srcId="{3660BEBE-0247-43E5-AC9B-169AB30717C5}" destId="{72688830-B284-4D31-8195-6C4012DA19FD}" srcOrd="25" destOrd="0" presId="urn:microsoft.com/office/officeart/2005/8/layout/radial6"/>
    <dgm:cxn modelId="{724C9A27-094A-4A30-8607-665531614A37}" type="presParOf" srcId="{3660BEBE-0247-43E5-AC9B-169AB30717C5}" destId="{AC1D2467-0F1F-4AFF-8A7C-91A54FAB5425}" srcOrd="26" destOrd="0" presId="urn:microsoft.com/office/officeart/2005/8/layout/radial6"/>
    <dgm:cxn modelId="{93D2CA8C-4F3C-426D-9A3D-698BBBBEA581}" type="presParOf" srcId="{3660BEBE-0247-43E5-AC9B-169AB30717C5}" destId="{B9073414-B77B-4AEB-8A04-459D81AEB57A}" srcOrd="27" destOrd="0" presId="urn:microsoft.com/office/officeart/2005/8/layout/radial6"/>
    <dgm:cxn modelId="{9085B72E-E34F-4869-81AB-D26FF0F9E72A}" type="presParOf" srcId="{3660BEBE-0247-43E5-AC9B-169AB30717C5}" destId="{A83952FD-9136-45AE-9416-9009DD8B0B09}" srcOrd="28" destOrd="0" presId="urn:microsoft.com/office/officeart/2005/8/layout/radial6"/>
    <dgm:cxn modelId="{A957DC7C-3112-4D91-ABF0-456395B40C27}" type="presParOf" srcId="{3660BEBE-0247-43E5-AC9B-169AB30717C5}" destId="{F1600464-CBF9-4737-9B91-2983A1CB0623}" srcOrd="29" destOrd="0" presId="urn:microsoft.com/office/officeart/2005/8/layout/radial6"/>
    <dgm:cxn modelId="{EDD4318D-D909-416D-9D32-E3143A41E644}" type="presParOf" srcId="{3660BEBE-0247-43E5-AC9B-169AB30717C5}" destId="{7B830513-86CA-4374-BBD3-075D52ECBE1F}" srcOrd="30" destOrd="0" presId="urn:microsoft.com/office/officeart/2005/8/layout/radial6"/>
    <dgm:cxn modelId="{7BDA7B50-A214-45A8-9BAA-3BB3056AEC22}" type="presParOf" srcId="{3660BEBE-0247-43E5-AC9B-169AB30717C5}" destId="{10B0EE0F-64A6-43A2-90DC-0D12AB32792E}" srcOrd="31" destOrd="0" presId="urn:microsoft.com/office/officeart/2005/8/layout/radial6"/>
    <dgm:cxn modelId="{95E3065D-9C2F-4B6C-BB31-BD2599EF7CE6}" type="presParOf" srcId="{3660BEBE-0247-43E5-AC9B-169AB30717C5}" destId="{65DB5F17-0AF7-4E1A-B3DE-27310D5A74F9}" srcOrd="32" destOrd="0" presId="urn:microsoft.com/office/officeart/2005/8/layout/radial6"/>
    <dgm:cxn modelId="{C3A219A9-2149-40C2-A983-1A0F68C1E240}" type="presParOf" srcId="{3660BEBE-0247-43E5-AC9B-169AB30717C5}" destId="{B6A48D77-1BF4-48E5-A126-C3D5B9187BFC}" srcOrd="33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F741624-54EB-4276-8146-60E00D00EA79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99888E7-1E1A-4A8C-81AA-F0A8D0EEB8F9}">
      <dgm:prSet phldrT="[Testo]"/>
      <dgm:spPr>
        <a:solidFill>
          <a:srgbClr val="FF0000"/>
        </a:solidFill>
      </dgm:spPr>
      <dgm:t>
        <a:bodyPr/>
        <a:lstStyle/>
        <a:p>
          <a:r>
            <a:rPr lang="it-IT"/>
            <a:t>Etico </a:t>
          </a:r>
          <a:r>
            <a:rPr lang="it-IT" err="1"/>
            <a:t>Brand</a:t>
          </a:r>
          <a:r>
            <a:rPr lang="it-IT"/>
            <a:t> </a:t>
          </a:r>
        </a:p>
      </dgm:t>
    </dgm:pt>
    <dgm:pt modelId="{5D45ECFD-E656-4D36-90AE-33491198E534}" type="parTrans" cxnId="{8D3BDDE2-D2B9-4877-8E51-665363C409C3}">
      <dgm:prSet/>
      <dgm:spPr/>
      <dgm:t>
        <a:bodyPr/>
        <a:lstStyle/>
        <a:p>
          <a:endParaRPr lang="it-IT"/>
        </a:p>
      </dgm:t>
    </dgm:pt>
    <dgm:pt modelId="{4D8487A0-5F39-4E67-8C97-F9D8BF4FF960}" type="sibTrans" cxnId="{8D3BDDE2-D2B9-4877-8E51-665363C409C3}">
      <dgm:prSet/>
      <dgm:spPr/>
      <dgm:t>
        <a:bodyPr/>
        <a:lstStyle/>
        <a:p>
          <a:endParaRPr lang="it-IT"/>
        </a:p>
      </dgm:t>
    </dgm:pt>
    <dgm:pt modelId="{4B6D3FE9-74DF-4E36-93FA-2A6B66D2721F}">
      <dgm:prSet phldrT="[Testo]"/>
      <dgm:spPr/>
      <dgm:t>
        <a:bodyPr/>
        <a:lstStyle/>
        <a:p>
          <a:r>
            <a:rPr lang="it-IT"/>
            <a:t>Equivalente 1</a:t>
          </a:r>
        </a:p>
      </dgm:t>
    </dgm:pt>
    <dgm:pt modelId="{CE53CE9D-D592-4FE3-8803-F42974BF6944}" type="parTrans" cxnId="{DD51C094-EBC7-4208-976B-6EFF5D60A965}">
      <dgm:prSet/>
      <dgm:spPr/>
      <dgm:t>
        <a:bodyPr/>
        <a:lstStyle/>
        <a:p>
          <a:endParaRPr lang="it-IT"/>
        </a:p>
      </dgm:t>
    </dgm:pt>
    <dgm:pt modelId="{68452D55-1797-4A3E-AFCB-5C1948707268}" type="sibTrans" cxnId="{DD51C094-EBC7-4208-976B-6EFF5D60A965}">
      <dgm:prSet/>
      <dgm:spPr/>
      <dgm:t>
        <a:bodyPr/>
        <a:lstStyle/>
        <a:p>
          <a:endParaRPr lang="it-IT"/>
        </a:p>
      </dgm:t>
    </dgm:pt>
    <dgm:pt modelId="{C47103B0-2F24-496D-A3E4-EF761CF53960}">
      <dgm:prSet phldrT="[Testo]" custT="1"/>
      <dgm:spPr>
        <a:solidFill>
          <a:srgbClr val="FFFF00"/>
        </a:solidFill>
      </dgm:spPr>
      <dgm:t>
        <a:bodyPr/>
        <a:lstStyle/>
        <a:p>
          <a:r>
            <a:rPr lang="it-IT" sz="1600" b="1" err="1">
              <a:solidFill>
                <a:srgbClr val="FF0000"/>
              </a:solidFill>
            </a:rPr>
            <a:t>Parallel</a:t>
          </a:r>
          <a:endParaRPr lang="it-IT" sz="1600" b="1">
            <a:solidFill>
              <a:srgbClr val="FF0000"/>
            </a:solidFill>
          </a:endParaRPr>
        </a:p>
        <a:p>
          <a:r>
            <a:rPr lang="it-IT" sz="1600" b="1">
              <a:solidFill>
                <a:srgbClr val="FF0000"/>
              </a:solidFill>
            </a:rPr>
            <a:t>Market </a:t>
          </a:r>
        </a:p>
      </dgm:t>
    </dgm:pt>
    <dgm:pt modelId="{7A0DCAE0-AC32-422A-A28B-39F332515399}" type="parTrans" cxnId="{163F341A-D972-4D1D-85CF-C4C872D3941A}">
      <dgm:prSet/>
      <dgm:spPr/>
      <dgm:t>
        <a:bodyPr/>
        <a:lstStyle/>
        <a:p>
          <a:endParaRPr lang="it-IT"/>
        </a:p>
      </dgm:t>
    </dgm:pt>
    <dgm:pt modelId="{5EB55DE2-A81A-4071-B240-5524961C9E3D}" type="sibTrans" cxnId="{163F341A-D972-4D1D-85CF-C4C872D3941A}">
      <dgm:prSet/>
      <dgm:spPr/>
      <dgm:t>
        <a:bodyPr/>
        <a:lstStyle/>
        <a:p>
          <a:endParaRPr lang="it-IT"/>
        </a:p>
      </dgm:t>
    </dgm:pt>
    <dgm:pt modelId="{479E2477-07FE-4202-A551-5A0C242D41DD}">
      <dgm:prSet phldrT="[Testo]"/>
      <dgm:spPr/>
      <dgm:t>
        <a:bodyPr/>
        <a:lstStyle/>
        <a:p>
          <a:r>
            <a:rPr lang="it-IT"/>
            <a:t>Carenza produttiva </a:t>
          </a:r>
        </a:p>
      </dgm:t>
    </dgm:pt>
    <dgm:pt modelId="{0E07B3A7-3F3C-4DD1-A486-C1CD986E0DD6}" type="parTrans" cxnId="{48A9CB7C-68B1-4188-93D3-5DD27E6F9308}">
      <dgm:prSet/>
      <dgm:spPr/>
      <dgm:t>
        <a:bodyPr/>
        <a:lstStyle/>
        <a:p>
          <a:endParaRPr lang="it-IT"/>
        </a:p>
      </dgm:t>
    </dgm:pt>
    <dgm:pt modelId="{569C17B2-391F-41F4-8732-0D9F8DA6B599}" type="sibTrans" cxnId="{48A9CB7C-68B1-4188-93D3-5DD27E6F9308}">
      <dgm:prSet/>
      <dgm:spPr/>
      <dgm:t>
        <a:bodyPr/>
        <a:lstStyle/>
        <a:p>
          <a:endParaRPr lang="it-IT"/>
        </a:p>
      </dgm:t>
    </dgm:pt>
    <dgm:pt modelId="{6674D3A7-5076-4D15-9C35-1BC5F9790376}">
      <dgm:prSet phldrT="[Testo]"/>
      <dgm:spPr/>
      <dgm:t>
        <a:bodyPr/>
        <a:lstStyle/>
        <a:p>
          <a:r>
            <a:rPr lang="it-IT"/>
            <a:t>Equivalente 2</a:t>
          </a:r>
        </a:p>
      </dgm:t>
    </dgm:pt>
    <dgm:pt modelId="{870D8C69-7122-4F28-BD74-32FF4D245EC3}" type="parTrans" cxnId="{2D78718B-427F-4C25-9959-8FE9EA6CFBBC}">
      <dgm:prSet/>
      <dgm:spPr/>
      <dgm:t>
        <a:bodyPr/>
        <a:lstStyle/>
        <a:p>
          <a:endParaRPr lang="it-IT"/>
        </a:p>
      </dgm:t>
    </dgm:pt>
    <dgm:pt modelId="{7E178F36-16BF-48FC-8563-112139836F46}" type="sibTrans" cxnId="{2D78718B-427F-4C25-9959-8FE9EA6CFBBC}">
      <dgm:prSet/>
      <dgm:spPr/>
      <dgm:t>
        <a:bodyPr/>
        <a:lstStyle/>
        <a:p>
          <a:endParaRPr lang="it-IT"/>
        </a:p>
      </dgm:t>
    </dgm:pt>
    <dgm:pt modelId="{3660BEBE-0247-43E5-AC9B-169AB30717C5}" type="pres">
      <dgm:prSet presAssocID="{8F741624-54EB-4276-8146-60E00D00EA79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08AACBB-CD13-4769-ABFD-D5D721B8ABC2}" type="pres">
      <dgm:prSet presAssocID="{399888E7-1E1A-4A8C-81AA-F0A8D0EEB8F9}" presName="centerShape" presStyleLbl="node0" presStyleIdx="0" presStyleCnt="1" custLinFactNeighborX="951" custLinFactNeighborY="1471"/>
      <dgm:spPr/>
    </dgm:pt>
    <dgm:pt modelId="{765EEE51-C353-42AC-9097-AEA0CD00E232}" type="pres">
      <dgm:prSet presAssocID="{4B6D3FE9-74DF-4E36-93FA-2A6B66D2721F}" presName="node" presStyleLbl="node1" presStyleIdx="0" presStyleCnt="4">
        <dgm:presLayoutVars>
          <dgm:bulletEnabled val="1"/>
        </dgm:presLayoutVars>
      </dgm:prSet>
      <dgm:spPr/>
    </dgm:pt>
    <dgm:pt modelId="{E8483E6E-838C-41F6-81D8-8133DEBBC2AC}" type="pres">
      <dgm:prSet presAssocID="{4B6D3FE9-74DF-4E36-93FA-2A6B66D2721F}" presName="dummy" presStyleCnt="0"/>
      <dgm:spPr/>
    </dgm:pt>
    <dgm:pt modelId="{BA314C35-5E5C-4664-B61F-870767FB0BEB}" type="pres">
      <dgm:prSet presAssocID="{68452D55-1797-4A3E-AFCB-5C1948707268}" presName="sibTrans" presStyleLbl="sibTrans2D1" presStyleIdx="0" presStyleCnt="4"/>
      <dgm:spPr/>
    </dgm:pt>
    <dgm:pt modelId="{4BA41ED2-DF48-4F73-B9B9-F566C0D653AF}" type="pres">
      <dgm:prSet presAssocID="{C47103B0-2F24-496D-A3E4-EF761CF53960}" presName="node" presStyleLbl="node1" presStyleIdx="1" presStyleCnt="4">
        <dgm:presLayoutVars>
          <dgm:bulletEnabled val="1"/>
        </dgm:presLayoutVars>
      </dgm:prSet>
      <dgm:spPr/>
    </dgm:pt>
    <dgm:pt modelId="{FA28E4A6-43AB-47FC-9752-893F2373EFBB}" type="pres">
      <dgm:prSet presAssocID="{C47103B0-2F24-496D-A3E4-EF761CF53960}" presName="dummy" presStyleCnt="0"/>
      <dgm:spPr/>
    </dgm:pt>
    <dgm:pt modelId="{FBF51D60-B935-4DFA-B501-67CEE56BBA8D}" type="pres">
      <dgm:prSet presAssocID="{5EB55DE2-A81A-4071-B240-5524961C9E3D}" presName="sibTrans" presStyleLbl="sibTrans2D1" presStyleIdx="1" presStyleCnt="4"/>
      <dgm:spPr/>
    </dgm:pt>
    <dgm:pt modelId="{BAC13DA7-74C9-4AF4-BCFE-22970FF525E7}" type="pres">
      <dgm:prSet presAssocID="{479E2477-07FE-4202-A551-5A0C242D41DD}" presName="node" presStyleLbl="node1" presStyleIdx="2" presStyleCnt="4">
        <dgm:presLayoutVars>
          <dgm:bulletEnabled val="1"/>
        </dgm:presLayoutVars>
      </dgm:prSet>
      <dgm:spPr/>
    </dgm:pt>
    <dgm:pt modelId="{B8177357-5F80-4689-B753-BEF54F1C5202}" type="pres">
      <dgm:prSet presAssocID="{479E2477-07FE-4202-A551-5A0C242D41DD}" presName="dummy" presStyleCnt="0"/>
      <dgm:spPr/>
    </dgm:pt>
    <dgm:pt modelId="{0F7DCC9B-E216-40BA-859C-A8DAECEC46FA}" type="pres">
      <dgm:prSet presAssocID="{569C17B2-391F-41F4-8732-0D9F8DA6B599}" presName="sibTrans" presStyleLbl="sibTrans2D1" presStyleIdx="2" presStyleCnt="4"/>
      <dgm:spPr/>
    </dgm:pt>
    <dgm:pt modelId="{B0B217BE-8989-47A1-ABD2-05DFF8A24667}" type="pres">
      <dgm:prSet presAssocID="{6674D3A7-5076-4D15-9C35-1BC5F9790376}" presName="node" presStyleLbl="node1" presStyleIdx="3" presStyleCnt="4">
        <dgm:presLayoutVars>
          <dgm:bulletEnabled val="1"/>
        </dgm:presLayoutVars>
      </dgm:prSet>
      <dgm:spPr/>
    </dgm:pt>
    <dgm:pt modelId="{F6551633-55E9-4500-9877-67A2EB7370DF}" type="pres">
      <dgm:prSet presAssocID="{6674D3A7-5076-4D15-9C35-1BC5F9790376}" presName="dummy" presStyleCnt="0"/>
      <dgm:spPr/>
    </dgm:pt>
    <dgm:pt modelId="{7A7C9A5B-0224-41CB-8B0E-01B032A467B2}" type="pres">
      <dgm:prSet presAssocID="{7E178F36-16BF-48FC-8563-112139836F46}" presName="sibTrans" presStyleLbl="sibTrans2D1" presStyleIdx="3" presStyleCnt="4"/>
      <dgm:spPr/>
    </dgm:pt>
  </dgm:ptLst>
  <dgm:cxnLst>
    <dgm:cxn modelId="{6C210705-28C0-43CB-8678-3E85D7001AE5}" type="presOf" srcId="{399888E7-1E1A-4A8C-81AA-F0A8D0EEB8F9}" destId="{308AACBB-CD13-4769-ABFD-D5D721B8ABC2}" srcOrd="0" destOrd="0" presId="urn:microsoft.com/office/officeart/2005/8/layout/radial6"/>
    <dgm:cxn modelId="{163F341A-D972-4D1D-85CF-C4C872D3941A}" srcId="{399888E7-1E1A-4A8C-81AA-F0A8D0EEB8F9}" destId="{C47103B0-2F24-496D-A3E4-EF761CF53960}" srcOrd="1" destOrd="0" parTransId="{7A0DCAE0-AC32-422A-A28B-39F332515399}" sibTransId="{5EB55DE2-A81A-4071-B240-5524961C9E3D}"/>
    <dgm:cxn modelId="{49AA4522-0A28-4A7E-9030-44AFFA02A2D0}" type="presOf" srcId="{479E2477-07FE-4202-A551-5A0C242D41DD}" destId="{BAC13DA7-74C9-4AF4-BCFE-22970FF525E7}" srcOrd="0" destOrd="0" presId="urn:microsoft.com/office/officeart/2005/8/layout/radial6"/>
    <dgm:cxn modelId="{E2856432-ECD6-4C6F-95F9-A66C16248446}" type="presOf" srcId="{C47103B0-2F24-496D-A3E4-EF761CF53960}" destId="{4BA41ED2-DF48-4F73-B9B9-F566C0D653AF}" srcOrd="0" destOrd="0" presId="urn:microsoft.com/office/officeart/2005/8/layout/radial6"/>
    <dgm:cxn modelId="{CAB0D637-A811-4661-AE13-0AABCF91A62A}" type="presOf" srcId="{6674D3A7-5076-4D15-9C35-1BC5F9790376}" destId="{B0B217BE-8989-47A1-ABD2-05DFF8A24667}" srcOrd="0" destOrd="0" presId="urn:microsoft.com/office/officeart/2005/8/layout/radial6"/>
    <dgm:cxn modelId="{AB8DB24E-B80A-4097-995E-ED909D324E62}" type="presOf" srcId="{4B6D3FE9-74DF-4E36-93FA-2A6B66D2721F}" destId="{765EEE51-C353-42AC-9097-AEA0CD00E232}" srcOrd="0" destOrd="0" presId="urn:microsoft.com/office/officeart/2005/8/layout/radial6"/>
    <dgm:cxn modelId="{7EA93650-4412-4B2C-8355-0A98B5616FBD}" type="presOf" srcId="{5EB55DE2-A81A-4071-B240-5524961C9E3D}" destId="{FBF51D60-B935-4DFA-B501-67CEE56BBA8D}" srcOrd="0" destOrd="0" presId="urn:microsoft.com/office/officeart/2005/8/layout/radial6"/>
    <dgm:cxn modelId="{48A9CB7C-68B1-4188-93D3-5DD27E6F9308}" srcId="{399888E7-1E1A-4A8C-81AA-F0A8D0EEB8F9}" destId="{479E2477-07FE-4202-A551-5A0C242D41DD}" srcOrd="2" destOrd="0" parTransId="{0E07B3A7-3F3C-4DD1-A486-C1CD986E0DD6}" sibTransId="{569C17B2-391F-41F4-8732-0D9F8DA6B599}"/>
    <dgm:cxn modelId="{2D78718B-427F-4C25-9959-8FE9EA6CFBBC}" srcId="{399888E7-1E1A-4A8C-81AA-F0A8D0EEB8F9}" destId="{6674D3A7-5076-4D15-9C35-1BC5F9790376}" srcOrd="3" destOrd="0" parTransId="{870D8C69-7122-4F28-BD74-32FF4D245EC3}" sibTransId="{7E178F36-16BF-48FC-8563-112139836F46}"/>
    <dgm:cxn modelId="{DD51C094-EBC7-4208-976B-6EFF5D60A965}" srcId="{399888E7-1E1A-4A8C-81AA-F0A8D0EEB8F9}" destId="{4B6D3FE9-74DF-4E36-93FA-2A6B66D2721F}" srcOrd="0" destOrd="0" parTransId="{CE53CE9D-D592-4FE3-8803-F42974BF6944}" sibTransId="{68452D55-1797-4A3E-AFCB-5C1948707268}"/>
    <dgm:cxn modelId="{B515BC99-C888-4622-99BC-392FA9A446D0}" type="presOf" srcId="{8F741624-54EB-4276-8146-60E00D00EA79}" destId="{3660BEBE-0247-43E5-AC9B-169AB30717C5}" srcOrd="0" destOrd="0" presId="urn:microsoft.com/office/officeart/2005/8/layout/radial6"/>
    <dgm:cxn modelId="{CCD58F9D-2CA7-4B52-8881-C9BD8F19AE21}" type="presOf" srcId="{569C17B2-391F-41F4-8732-0D9F8DA6B599}" destId="{0F7DCC9B-E216-40BA-859C-A8DAECEC46FA}" srcOrd="0" destOrd="0" presId="urn:microsoft.com/office/officeart/2005/8/layout/radial6"/>
    <dgm:cxn modelId="{14C942D5-44EA-472B-A7DB-7AB6315B71B1}" type="presOf" srcId="{68452D55-1797-4A3E-AFCB-5C1948707268}" destId="{BA314C35-5E5C-4664-B61F-870767FB0BEB}" srcOrd="0" destOrd="0" presId="urn:microsoft.com/office/officeart/2005/8/layout/radial6"/>
    <dgm:cxn modelId="{9F5F98D8-E5A2-49AD-ADB4-CF3C2730D68C}" type="presOf" srcId="{7E178F36-16BF-48FC-8563-112139836F46}" destId="{7A7C9A5B-0224-41CB-8B0E-01B032A467B2}" srcOrd="0" destOrd="0" presId="urn:microsoft.com/office/officeart/2005/8/layout/radial6"/>
    <dgm:cxn modelId="{8D3BDDE2-D2B9-4877-8E51-665363C409C3}" srcId="{8F741624-54EB-4276-8146-60E00D00EA79}" destId="{399888E7-1E1A-4A8C-81AA-F0A8D0EEB8F9}" srcOrd="0" destOrd="0" parTransId="{5D45ECFD-E656-4D36-90AE-33491198E534}" sibTransId="{4D8487A0-5F39-4E67-8C97-F9D8BF4FF960}"/>
    <dgm:cxn modelId="{C0FD75E5-EE88-49EA-9AE9-D88B2DE05445}" type="presParOf" srcId="{3660BEBE-0247-43E5-AC9B-169AB30717C5}" destId="{308AACBB-CD13-4769-ABFD-D5D721B8ABC2}" srcOrd="0" destOrd="0" presId="urn:microsoft.com/office/officeart/2005/8/layout/radial6"/>
    <dgm:cxn modelId="{6F3E859C-126C-4CE8-B2B4-889E12EE92AB}" type="presParOf" srcId="{3660BEBE-0247-43E5-AC9B-169AB30717C5}" destId="{765EEE51-C353-42AC-9097-AEA0CD00E232}" srcOrd="1" destOrd="0" presId="urn:microsoft.com/office/officeart/2005/8/layout/radial6"/>
    <dgm:cxn modelId="{638095AE-92B0-4350-85EC-5373642E6BEA}" type="presParOf" srcId="{3660BEBE-0247-43E5-AC9B-169AB30717C5}" destId="{E8483E6E-838C-41F6-81D8-8133DEBBC2AC}" srcOrd="2" destOrd="0" presId="urn:microsoft.com/office/officeart/2005/8/layout/radial6"/>
    <dgm:cxn modelId="{B2EA2A00-DDF6-443B-A057-B9394409F953}" type="presParOf" srcId="{3660BEBE-0247-43E5-AC9B-169AB30717C5}" destId="{BA314C35-5E5C-4664-B61F-870767FB0BEB}" srcOrd="3" destOrd="0" presId="urn:microsoft.com/office/officeart/2005/8/layout/radial6"/>
    <dgm:cxn modelId="{77ED05BE-FB50-4B2B-A73D-868C99B4D11E}" type="presParOf" srcId="{3660BEBE-0247-43E5-AC9B-169AB30717C5}" destId="{4BA41ED2-DF48-4F73-B9B9-F566C0D653AF}" srcOrd="4" destOrd="0" presId="urn:microsoft.com/office/officeart/2005/8/layout/radial6"/>
    <dgm:cxn modelId="{86D53B93-ED94-4634-815E-F2706F7A1B8E}" type="presParOf" srcId="{3660BEBE-0247-43E5-AC9B-169AB30717C5}" destId="{FA28E4A6-43AB-47FC-9752-893F2373EFBB}" srcOrd="5" destOrd="0" presId="urn:microsoft.com/office/officeart/2005/8/layout/radial6"/>
    <dgm:cxn modelId="{65773EC9-117F-46D3-A3E7-13CA43DC1B54}" type="presParOf" srcId="{3660BEBE-0247-43E5-AC9B-169AB30717C5}" destId="{FBF51D60-B935-4DFA-B501-67CEE56BBA8D}" srcOrd="6" destOrd="0" presId="urn:microsoft.com/office/officeart/2005/8/layout/radial6"/>
    <dgm:cxn modelId="{CAB47536-AFA6-4DB0-8956-814645B6BF45}" type="presParOf" srcId="{3660BEBE-0247-43E5-AC9B-169AB30717C5}" destId="{BAC13DA7-74C9-4AF4-BCFE-22970FF525E7}" srcOrd="7" destOrd="0" presId="urn:microsoft.com/office/officeart/2005/8/layout/radial6"/>
    <dgm:cxn modelId="{1E97CB9E-9D84-4A77-BAC1-44E4F7906656}" type="presParOf" srcId="{3660BEBE-0247-43E5-AC9B-169AB30717C5}" destId="{B8177357-5F80-4689-B753-BEF54F1C5202}" srcOrd="8" destOrd="0" presId="urn:microsoft.com/office/officeart/2005/8/layout/radial6"/>
    <dgm:cxn modelId="{F61D7AA4-B34E-4440-B31B-F5239092CC53}" type="presParOf" srcId="{3660BEBE-0247-43E5-AC9B-169AB30717C5}" destId="{0F7DCC9B-E216-40BA-859C-A8DAECEC46FA}" srcOrd="9" destOrd="0" presId="urn:microsoft.com/office/officeart/2005/8/layout/radial6"/>
    <dgm:cxn modelId="{7B698FF3-2BCF-4877-9F39-BDD0A24EAD12}" type="presParOf" srcId="{3660BEBE-0247-43E5-AC9B-169AB30717C5}" destId="{B0B217BE-8989-47A1-ABD2-05DFF8A24667}" srcOrd="10" destOrd="0" presId="urn:microsoft.com/office/officeart/2005/8/layout/radial6"/>
    <dgm:cxn modelId="{9D901B0B-2F0A-469A-A1B7-F4BC66725D8A}" type="presParOf" srcId="{3660BEBE-0247-43E5-AC9B-169AB30717C5}" destId="{F6551633-55E9-4500-9877-67A2EB7370DF}" srcOrd="11" destOrd="0" presId="urn:microsoft.com/office/officeart/2005/8/layout/radial6"/>
    <dgm:cxn modelId="{F4765405-9A32-446C-BF33-DF9ABFE82B6A}" type="presParOf" srcId="{3660BEBE-0247-43E5-AC9B-169AB30717C5}" destId="{7A7C9A5B-0224-41CB-8B0E-01B032A467B2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F741624-54EB-4276-8146-60E00D00EA79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99888E7-1E1A-4A8C-81AA-F0A8D0EEB8F9}">
      <dgm:prSet phldrT="[Testo]"/>
      <dgm:spPr>
        <a:solidFill>
          <a:srgbClr val="FF0000"/>
        </a:solidFill>
      </dgm:spPr>
      <dgm:t>
        <a:bodyPr/>
        <a:lstStyle/>
        <a:p>
          <a:r>
            <a:rPr lang="it-IT" b="1"/>
            <a:t>Etico Equivalente </a:t>
          </a:r>
        </a:p>
      </dgm:t>
    </dgm:pt>
    <dgm:pt modelId="{5D45ECFD-E656-4D36-90AE-33491198E534}" type="parTrans" cxnId="{8D3BDDE2-D2B9-4877-8E51-665363C409C3}">
      <dgm:prSet/>
      <dgm:spPr/>
      <dgm:t>
        <a:bodyPr/>
        <a:lstStyle/>
        <a:p>
          <a:endParaRPr lang="it-IT"/>
        </a:p>
      </dgm:t>
    </dgm:pt>
    <dgm:pt modelId="{4D8487A0-5F39-4E67-8C97-F9D8BF4FF960}" type="sibTrans" cxnId="{8D3BDDE2-D2B9-4877-8E51-665363C409C3}">
      <dgm:prSet/>
      <dgm:spPr/>
      <dgm:t>
        <a:bodyPr/>
        <a:lstStyle/>
        <a:p>
          <a:endParaRPr lang="it-IT"/>
        </a:p>
      </dgm:t>
    </dgm:pt>
    <dgm:pt modelId="{4B6D3FE9-74DF-4E36-93FA-2A6B66D2721F}">
      <dgm:prSet phldrT="[Testo]"/>
      <dgm:spPr/>
      <dgm:t>
        <a:bodyPr/>
        <a:lstStyle/>
        <a:p>
          <a:r>
            <a:rPr lang="it-IT"/>
            <a:t>Equivalente 1</a:t>
          </a:r>
        </a:p>
      </dgm:t>
    </dgm:pt>
    <dgm:pt modelId="{CE53CE9D-D592-4FE3-8803-F42974BF6944}" type="parTrans" cxnId="{DD51C094-EBC7-4208-976B-6EFF5D60A965}">
      <dgm:prSet/>
      <dgm:spPr/>
      <dgm:t>
        <a:bodyPr/>
        <a:lstStyle/>
        <a:p>
          <a:endParaRPr lang="it-IT"/>
        </a:p>
      </dgm:t>
    </dgm:pt>
    <dgm:pt modelId="{68452D55-1797-4A3E-AFCB-5C1948707268}" type="sibTrans" cxnId="{DD51C094-EBC7-4208-976B-6EFF5D60A965}">
      <dgm:prSet/>
      <dgm:spPr/>
      <dgm:t>
        <a:bodyPr/>
        <a:lstStyle/>
        <a:p>
          <a:endParaRPr lang="it-IT"/>
        </a:p>
      </dgm:t>
    </dgm:pt>
    <dgm:pt modelId="{C47103B0-2F24-496D-A3E4-EF761CF53960}">
      <dgm:prSet phldrT="[Testo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it-IT" sz="1050" b="1">
              <a:solidFill>
                <a:schemeClr val="bg1"/>
              </a:solidFill>
            </a:rPr>
            <a:t>Equivalente 3</a:t>
          </a:r>
        </a:p>
      </dgm:t>
    </dgm:pt>
    <dgm:pt modelId="{7A0DCAE0-AC32-422A-A28B-39F332515399}" type="parTrans" cxnId="{163F341A-D972-4D1D-85CF-C4C872D3941A}">
      <dgm:prSet/>
      <dgm:spPr/>
      <dgm:t>
        <a:bodyPr/>
        <a:lstStyle/>
        <a:p>
          <a:endParaRPr lang="it-IT"/>
        </a:p>
      </dgm:t>
    </dgm:pt>
    <dgm:pt modelId="{5EB55DE2-A81A-4071-B240-5524961C9E3D}" type="sibTrans" cxnId="{163F341A-D972-4D1D-85CF-C4C872D3941A}">
      <dgm:prSet/>
      <dgm:spPr/>
      <dgm:t>
        <a:bodyPr/>
        <a:lstStyle/>
        <a:p>
          <a:endParaRPr lang="it-IT"/>
        </a:p>
      </dgm:t>
    </dgm:pt>
    <dgm:pt modelId="{479E2477-07FE-4202-A551-5A0C242D41DD}">
      <dgm:prSet phldrT="[Testo]"/>
      <dgm:spPr/>
      <dgm:t>
        <a:bodyPr/>
        <a:lstStyle/>
        <a:p>
          <a:r>
            <a:rPr lang="it-IT"/>
            <a:t>Carenza produttiva </a:t>
          </a:r>
        </a:p>
      </dgm:t>
    </dgm:pt>
    <dgm:pt modelId="{0E07B3A7-3F3C-4DD1-A486-C1CD986E0DD6}" type="parTrans" cxnId="{48A9CB7C-68B1-4188-93D3-5DD27E6F9308}">
      <dgm:prSet/>
      <dgm:spPr/>
      <dgm:t>
        <a:bodyPr/>
        <a:lstStyle/>
        <a:p>
          <a:endParaRPr lang="it-IT"/>
        </a:p>
      </dgm:t>
    </dgm:pt>
    <dgm:pt modelId="{569C17B2-391F-41F4-8732-0D9F8DA6B599}" type="sibTrans" cxnId="{48A9CB7C-68B1-4188-93D3-5DD27E6F9308}">
      <dgm:prSet/>
      <dgm:spPr/>
      <dgm:t>
        <a:bodyPr/>
        <a:lstStyle/>
        <a:p>
          <a:endParaRPr lang="it-IT"/>
        </a:p>
      </dgm:t>
    </dgm:pt>
    <dgm:pt modelId="{6674D3A7-5076-4D15-9C35-1BC5F9790376}">
      <dgm:prSet phldrT="[Testo]"/>
      <dgm:spPr>
        <a:solidFill>
          <a:srgbClr val="FFFF00"/>
        </a:solidFill>
      </dgm:spPr>
      <dgm:t>
        <a:bodyPr/>
        <a:lstStyle/>
        <a:p>
          <a:r>
            <a:rPr lang="it-IT" b="1">
              <a:solidFill>
                <a:srgbClr val="FF0000"/>
              </a:solidFill>
            </a:rPr>
            <a:t>BRANDED</a:t>
          </a:r>
        </a:p>
      </dgm:t>
    </dgm:pt>
    <dgm:pt modelId="{870D8C69-7122-4F28-BD74-32FF4D245EC3}" type="parTrans" cxnId="{2D78718B-427F-4C25-9959-8FE9EA6CFBBC}">
      <dgm:prSet/>
      <dgm:spPr/>
      <dgm:t>
        <a:bodyPr/>
        <a:lstStyle/>
        <a:p>
          <a:endParaRPr lang="it-IT"/>
        </a:p>
      </dgm:t>
    </dgm:pt>
    <dgm:pt modelId="{7E178F36-16BF-48FC-8563-112139836F46}" type="sibTrans" cxnId="{2D78718B-427F-4C25-9959-8FE9EA6CFBBC}">
      <dgm:prSet/>
      <dgm:spPr/>
      <dgm:t>
        <a:bodyPr/>
        <a:lstStyle/>
        <a:p>
          <a:endParaRPr lang="it-IT"/>
        </a:p>
      </dgm:t>
    </dgm:pt>
    <dgm:pt modelId="{24F83FF7-559E-411D-9735-0E6E09A24AEE}">
      <dgm:prSet phldrT="[Testo]"/>
      <dgm:spPr>
        <a:solidFill>
          <a:srgbClr val="FFFF00"/>
        </a:solidFill>
      </dgm:spPr>
      <dgm:t>
        <a:bodyPr/>
        <a:lstStyle/>
        <a:p>
          <a:r>
            <a:rPr lang="it-IT" b="1">
              <a:solidFill>
                <a:srgbClr val="FF0000"/>
              </a:solidFill>
            </a:rPr>
            <a:t>Farmacista </a:t>
          </a:r>
        </a:p>
      </dgm:t>
    </dgm:pt>
    <dgm:pt modelId="{01AE3A17-8B5E-45F0-AAAB-47D1DC8722D3}" type="parTrans" cxnId="{924B1AF9-1D73-48C9-A1CF-E3B786B5A1B4}">
      <dgm:prSet/>
      <dgm:spPr/>
      <dgm:t>
        <a:bodyPr/>
        <a:lstStyle/>
        <a:p>
          <a:endParaRPr lang="it-IT"/>
        </a:p>
      </dgm:t>
    </dgm:pt>
    <dgm:pt modelId="{5A57F17F-3111-4F90-959F-7457C8367EA9}" type="sibTrans" cxnId="{924B1AF9-1D73-48C9-A1CF-E3B786B5A1B4}">
      <dgm:prSet/>
      <dgm:spPr/>
      <dgm:t>
        <a:bodyPr/>
        <a:lstStyle/>
        <a:p>
          <a:endParaRPr lang="it-IT"/>
        </a:p>
      </dgm:t>
    </dgm:pt>
    <dgm:pt modelId="{5A3A81A9-A1AF-4AA6-ADEA-0F918ED4D97D}">
      <dgm:prSet phldrT="[Testo]"/>
      <dgm:spPr>
        <a:solidFill>
          <a:srgbClr val="FFFF00"/>
        </a:solidFill>
      </dgm:spPr>
      <dgm:t>
        <a:bodyPr/>
        <a:lstStyle/>
        <a:p>
          <a:endParaRPr lang="it-IT" b="1">
            <a:solidFill>
              <a:srgbClr val="FF0000"/>
            </a:solidFill>
          </a:endParaRPr>
        </a:p>
      </dgm:t>
    </dgm:pt>
    <dgm:pt modelId="{B8CFF621-913C-4A85-8551-113E5255B748}" type="parTrans" cxnId="{ECC9CDE7-2A09-4F57-B528-87AE910246FE}">
      <dgm:prSet/>
      <dgm:spPr/>
      <dgm:t>
        <a:bodyPr/>
        <a:lstStyle/>
        <a:p>
          <a:endParaRPr lang="it-IT"/>
        </a:p>
      </dgm:t>
    </dgm:pt>
    <dgm:pt modelId="{AA243218-7CA6-4955-86CC-9793205FC166}" type="sibTrans" cxnId="{ECC9CDE7-2A09-4F57-B528-87AE910246FE}">
      <dgm:prSet/>
      <dgm:spPr/>
      <dgm:t>
        <a:bodyPr/>
        <a:lstStyle/>
        <a:p>
          <a:endParaRPr lang="it-IT"/>
        </a:p>
      </dgm:t>
    </dgm:pt>
    <dgm:pt modelId="{3660BEBE-0247-43E5-AC9B-169AB30717C5}" type="pres">
      <dgm:prSet presAssocID="{8F741624-54EB-4276-8146-60E00D00EA79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08AACBB-CD13-4769-ABFD-D5D721B8ABC2}" type="pres">
      <dgm:prSet presAssocID="{399888E7-1E1A-4A8C-81AA-F0A8D0EEB8F9}" presName="centerShape" presStyleLbl="node0" presStyleIdx="0" presStyleCnt="1" custLinFactNeighborX="951" custLinFactNeighborY="1471"/>
      <dgm:spPr/>
    </dgm:pt>
    <dgm:pt modelId="{765EEE51-C353-42AC-9097-AEA0CD00E232}" type="pres">
      <dgm:prSet presAssocID="{4B6D3FE9-74DF-4E36-93FA-2A6B66D2721F}" presName="node" presStyleLbl="node1" presStyleIdx="0" presStyleCnt="5">
        <dgm:presLayoutVars>
          <dgm:bulletEnabled val="1"/>
        </dgm:presLayoutVars>
      </dgm:prSet>
      <dgm:spPr/>
    </dgm:pt>
    <dgm:pt modelId="{E8483E6E-838C-41F6-81D8-8133DEBBC2AC}" type="pres">
      <dgm:prSet presAssocID="{4B6D3FE9-74DF-4E36-93FA-2A6B66D2721F}" presName="dummy" presStyleCnt="0"/>
      <dgm:spPr/>
    </dgm:pt>
    <dgm:pt modelId="{BA314C35-5E5C-4664-B61F-870767FB0BEB}" type="pres">
      <dgm:prSet presAssocID="{68452D55-1797-4A3E-AFCB-5C1948707268}" presName="sibTrans" presStyleLbl="sibTrans2D1" presStyleIdx="0" presStyleCnt="5"/>
      <dgm:spPr/>
    </dgm:pt>
    <dgm:pt modelId="{4BA41ED2-DF48-4F73-B9B9-F566C0D653AF}" type="pres">
      <dgm:prSet presAssocID="{C47103B0-2F24-496D-A3E4-EF761CF53960}" presName="node" presStyleLbl="node1" presStyleIdx="1" presStyleCnt="5">
        <dgm:presLayoutVars>
          <dgm:bulletEnabled val="1"/>
        </dgm:presLayoutVars>
      </dgm:prSet>
      <dgm:spPr/>
    </dgm:pt>
    <dgm:pt modelId="{FA28E4A6-43AB-47FC-9752-893F2373EFBB}" type="pres">
      <dgm:prSet presAssocID="{C47103B0-2F24-496D-A3E4-EF761CF53960}" presName="dummy" presStyleCnt="0"/>
      <dgm:spPr/>
    </dgm:pt>
    <dgm:pt modelId="{FBF51D60-B935-4DFA-B501-67CEE56BBA8D}" type="pres">
      <dgm:prSet presAssocID="{5EB55DE2-A81A-4071-B240-5524961C9E3D}" presName="sibTrans" presStyleLbl="sibTrans2D1" presStyleIdx="1" presStyleCnt="5"/>
      <dgm:spPr/>
    </dgm:pt>
    <dgm:pt modelId="{BAC13DA7-74C9-4AF4-BCFE-22970FF525E7}" type="pres">
      <dgm:prSet presAssocID="{479E2477-07FE-4202-A551-5A0C242D41DD}" presName="node" presStyleLbl="node1" presStyleIdx="2" presStyleCnt="5">
        <dgm:presLayoutVars>
          <dgm:bulletEnabled val="1"/>
        </dgm:presLayoutVars>
      </dgm:prSet>
      <dgm:spPr/>
    </dgm:pt>
    <dgm:pt modelId="{B8177357-5F80-4689-B753-BEF54F1C5202}" type="pres">
      <dgm:prSet presAssocID="{479E2477-07FE-4202-A551-5A0C242D41DD}" presName="dummy" presStyleCnt="0"/>
      <dgm:spPr/>
    </dgm:pt>
    <dgm:pt modelId="{0F7DCC9B-E216-40BA-859C-A8DAECEC46FA}" type="pres">
      <dgm:prSet presAssocID="{569C17B2-391F-41F4-8732-0D9F8DA6B599}" presName="sibTrans" presStyleLbl="sibTrans2D1" presStyleIdx="2" presStyleCnt="5"/>
      <dgm:spPr/>
    </dgm:pt>
    <dgm:pt modelId="{B0B217BE-8989-47A1-ABD2-05DFF8A24667}" type="pres">
      <dgm:prSet presAssocID="{6674D3A7-5076-4D15-9C35-1BC5F9790376}" presName="node" presStyleLbl="node1" presStyleIdx="3" presStyleCnt="5">
        <dgm:presLayoutVars>
          <dgm:bulletEnabled val="1"/>
        </dgm:presLayoutVars>
      </dgm:prSet>
      <dgm:spPr/>
    </dgm:pt>
    <dgm:pt modelId="{F6551633-55E9-4500-9877-67A2EB7370DF}" type="pres">
      <dgm:prSet presAssocID="{6674D3A7-5076-4D15-9C35-1BC5F9790376}" presName="dummy" presStyleCnt="0"/>
      <dgm:spPr/>
    </dgm:pt>
    <dgm:pt modelId="{7A7C9A5B-0224-41CB-8B0E-01B032A467B2}" type="pres">
      <dgm:prSet presAssocID="{7E178F36-16BF-48FC-8563-112139836F46}" presName="sibTrans" presStyleLbl="sibTrans2D1" presStyleIdx="3" presStyleCnt="5"/>
      <dgm:spPr/>
    </dgm:pt>
    <dgm:pt modelId="{DEF6A436-1F20-4E3B-98AC-748AF47E70B3}" type="pres">
      <dgm:prSet presAssocID="{24F83FF7-559E-411D-9735-0E6E09A24AEE}" presName="node" presStyleLbl="node1" presStyleIdx="4" presStyleCnt="5">
        <dgm:presLayoutVars>
          <dgm:bulletEnabled val="1"/>
        </dgm:presLayoutVars>
      </dgm:prSet>
      <dgm:spPr/>
    </dgm:pt>
    <dgm:pt modelId="{1F59541B-278A-45EA-93A0-E425365F4052}" type="pres">
      <dgm:prSet presAssocID="{24F83FF7-559E-411D-9735-0E6E09A24AEE}" presName="dummy" presStyleCnt="0"/>
      <dgm:spPr/>
    </dgm:pt>
    <dgm:pt modelId="{42657221-C1C6-4335-A7EE-193FAC0E0602}" type="pres">
      <dgm:prSet presAssocID="{5A57F17F-3111-4F90-959F-7457C8367EA9}" presName="sibTrans" presStyleLbl="sibTrans2D1" presStyleIdx="4" presStyleCnt="5"/>
      <dgm:spPr/>
    </dgm:pt>
  </dgm:ptLst>
  <dgm:cxnLst>
    <dgm:cxn modelId="{163F341A-D972-4D1D-85CF-C4C872D3941A}" srcId="{399888E7-1E1A-4A8C-81AA-F0A8D0EEB8F9}" destId="{C47103B0-2F24-496D-A3E4-EF761CF53960}" srcOrd="1" destOrd="0" parTransId="{7A0DCAE0-AC32-422A-A28B-39F332515399}" sibTransId="{5EB55DE2-A81A-4071-B240-5524961C9E3D}"/>
    <dgm:cxn modelId="{B14B8E1B-C0A0-4839-AFDB-9D8C1C390B4D}" type="presOf" srcId="{6674D3A7-5076-4D15-9C35-1BC5F9790376}" destId="{B0B217BE-8989-47A1-ABD2-05DFF8A24667}" srcOrd="0" destOrd="0" presId="urn:microsoft.com/office/officeart/2005/8/layout/radial6"/>
    <dgm:cxn modelId="{C46C9D27-182C-412D-A33C-084FBCCD9948}" type="presOf" srcId="{5A57F17F-3111-4F90-959F-7457C8367EA9}" destId="{42657221-C1C6-4335-A7EE-193FAC0E0602}" srcOrd="0" destOrd="0" presId="urn:microsoft.com/office/officeart/2005/8/layout/radial6"/>
    <dgm:cxn modelId="{DE7ED328-AB52-4031-B2AB-71CDE4BA0584}" type="presOf" srcId="{C47103B0-2F24-496D-A3E4-EF761CF53960}" destId="{4BA41ED2-DF48-4F73-B9B9-F566C0D653AF}" srcOrd="0" destOrd="0" presId="urn:microsoft.com/office/officeart/2005/8/layout/radial6"/>
    <dgm:cxn modelId="{589DF82B-C56B-49A3-99CB-33E8B40CA6BD}" type="presOf" srcId="{4B6D3FE9-74DF-4E36-93FA-2A6B66D2721F}" destId="{765EEE51-C353-42AC-9097-AEA0CD00E232}" srcOrd="0" destOrd="0" presId="urn:microsoft.com/office/officeart/2005/8/layout/radial6"/>
    <dgm:cxn modelId="{D27D924F-608A-45C9-8203-4B8A397B8A05}" type="presOf" srcId="{7E178F36-16BF-48FC-8563-112139836F46}" destId="{7A7C9A5B-0224-41CB-8B0E-01B032A467B2}" srcOrd="0" destOrd="0" presId="urn:microsoft.com/office/officeart/2005/8/layout/radial6"/>
    <dgm:cxn modelId="{7C0B5D73-4021-4EB4-9857-7FAFB70479C8}" type="presOf" srcId="{399888E7-1E1A-4A8C-81AA-F0A8D0EEB8F9}" destId="{308AACBB-CD13-4769-ABFD-D5D721B8ABC2}" srcOrd="0" destOrd="0" presId="urn:microsoft.com/office/officeart/2005/8/layout/radial6"/>
    <dgm:cxn modelId="{D87A0B54-4714-46B9-AED3-8904468DA8F6}" type="presOf" srcId="{569C17B2-391F-41F4-8732-0D9F8DA6B599}" destId="{0F7DCC9B-E216-40BA-859C-A8DAECEC46FA}" srcOrd="0" destOrd="0" presId="urn:microsoft.com/office/officeart/2005/8/layout/radial6"/>
    <dgm:cxn modelId="{03FF8159-A2DE-4407-9128-CF086EAAA379}" type="presOf" srcId="{5EB55DE2-A81A-4071-B240-5524961C9E3D}" destId="{FBF51D60-B935-4DFA-B501-67CEE56BBA8D}" srcOrd="0" destOrd="0" presId="urn:microsoft.com/office/officeart/2005/8/layout/radial6"/>
    <dgm:cxn modelId="{48A9CB7C-68B1-4188-93D3-5DD27E6F9308}" srcId="{399888E7-1E1A-4A8C-81AA-F0A8D0EEB8F9}" destId="{479E2477-07FE-4202-A551-5A0C242D41DD}" srcOrd="2" destOrd="0" parTransId="{0E07B3A7-3F3C-4DD1-A486-C1CD986E0DD6}" sibTransId="{569C17B2-391F-41F4-8732-0D9F8DA6B599}"/>
    <dgm:cxn modelId="{2D78718B-427F-4C25-9959-8FE9EA6CFBBC}" srcId="{399888E7-1E1A-4A8C-81AA-F0A8D0EEB8F9}" destId="{6674D3A7-5076-4D15-9C35-1BC5F9790376}" srcOrd="3" destOrd="0" parTransId="{870D8C69-7122-4F28-BD74-32FF4D245EC3}" sibTransId="{7E178F36-16BF-48FC-8563-112139836F46}"/>
    <dgm:cxn modelId="{DD51C094-EBC7-4208-976B-6EFF5D60A965}" srcId="{399888E7-1E1A-4A8C-81AA-F0A8D0EEB8F9}" destId="{4B6D3FE9-74DF-4E36-93FA-2A6B66D2721F}" srcOrd="0" destOrd="0" parTransId="{CE53CE9D-D592-4FE3-8803-F42974BF6944}" sibTransId="{68452D55-1797-4A3E-AFCB-5C1948707268}"/>
    <dgm:cxn modelId="{7F0926A2-2ED9-4DA8-ADC5-34092A663327}" type="presOf" srcId="{24F83FF7-559E-411D-9735-0E6E09A24AEE}" destId="{DEF6A436-1F20-4E3B-98AC-748AF47E70B3}" srcOrd="0" destOrd="0" presId="urn:microsoft.com/office/officeart/2005/8/layout/radial6"/>
    <dgm:cxn modelId="{1A3270AE-C0C6-49A0-92AD-C5F4E3300583}" type="presOf" srcId="{68452D55-1797-4A3E-AFCB-5C1948707268}" destId="{BA314C35-5E5C-4664-B61F-870767FB0BEB}" srcOrd="0" destOrd="0" presId="urn:microsoft.com/office/officeart/2005/8/layout/radial6"/>
    <dgm:cxn modelId="{9108A0DB-CAA4-4988-A284-5BCBDDAB131F}" type="presOf" srcId="{8F741624-54EB-4276-8146-60E00D00EA79}" destId="{3660BEBE-0247-43E5-AC9B-169AB30717C5}" srcOrd="0" destOrd="0" presId="urn:microsoft.com/office/officeart/2005/8/layout/radial6"/>
    <dgm:cxn modelId="{8D3BDDE2-D2B9-4877-8E51-665363C409C3}" srcId="{8F741624-54EB-4276-8146-60E00D00EA79}" destId="{399888E7-1E1A-4A8C-81AA-F0A8D0EEB8F9}" srcOrd="0" destOrd="0" parTransId="{5D45ECFD-E656-4D36-90AE-33491198E534}" sibTransId="{4D8487A0-5F39-4E67-8C97-F9D8BF4FF960}"/>
    <dgm:cxn modelId="{E4E69AE3-5373-4946-A194-FC40C71DE947}" type="presOf" srcId="{479E2477-07FE-4202-A551-5A0C242D41DD}" destId="{BAC13DA7-74C9-4AF4-BCFE-22970FF525E7}" srcOrd="0" destOrd="0" presId="urn:microsoft.com/office/officeart/2005/8/layout/radial6"/>
    <dgm:cxn modelId="{ECC9CDE7-2A09-4F57-B528-87AE910246FE}" srcId="{8F741624-54EB-4276-8146-60E00D00EA79}" destId="{5A3A81A9-A1AF-4AA6-ADEA-0F918ED4D97D}" srcOrd="1" destOrd="0" parTransId="{B8CFF621-913C-4A85-8551-113E5255B748}" sibTransId="{AA243218-7CA6-4955-86CC-9793205FC166}"/>
    <dgm:cxn modelId="{924B1AF9-1D73-48C9-A1CF-E3B786B5A1B4}" srcId="{399888E7-1E1A-4A8C-81AA-F0A8D0EEB8F9}" destId="{24F83FF7-559E-411D-9735-0E6E09A24AEE}" srcOrd="4" destOrd="0" parTransId="{01AE3A17-8B5E-45F0-AAAB-47D1DC8722D3}" sibTransId="{5A57F17F-3111-4F90-959F-7457C8367EA9}"/>
    <dgm:cxn modelId="{4F99C811-BA44-498A-9D13-42DC2C2F9BCB}" type="presParOf" srcId="{3660BEBE-0247-43E5-AC9B-169AB30717C5}" destId="{308AACBB-CD13-4769-ABFD-D5D721B8ABC2}" srcOrd="0" destOrd="0" presId="urn:microsoft.com/office/officeart/2005/8/layout/radial6"/>
    <dgm:cxn modelId="{47F5C5FF-2BA5-4342-8EB7-181AC6F8011D}" type="presParOf" srcId="{3660BEBE-0247-43E5-AC9B-169AB30717C5}" destId="{765EEE51-C353-42AC-9097-AEA0CD00E232}" srcOrd="1" destOrd="0" presId="urn:microsoft.com/office/officeart/2005/8/layout/radial6"/>
    <dgm:cxn modelId="{734482B8-8403-4CCD-8731-2501A9112DB3}" type="presParOf" srcId="{3660BEBE-0247-43E5-AC9B-169AB30717C5}" destId="{E8483E6E-838C-41F6-81D8-8133DEBBC2AC}" srcOrd="2" destOrd="0" presId="urn:microsoft.com/office/officeart/2005/8/layout/radial6"/>
    <dgm:cxn modelId="{E4A8A072-A836-4754-B8F1-1370B26E9949}" type="presParOf" srcId="{3660BEBE-0247-43E5-AC9B-169AB30717C5}" destId="{BA314C35-5E5C-4664-B61F-870767FB0BEB}" srcOrd="3" destOrd="0" presId="urn:microsoft.com/office/officeart/2005/8/layout/radial6"/>
    <dgm:cxn modelId="{EFE7CE22-4FC5-466E-9FE5-543A9EB50055}" type="presParOf" srcId="{3660BEBE-0247-43E5-AC9B-169AB30717C5}" destId="{4BA41ED2-DF48-4F73-B9B9-F566C0D653AF}" srcOrd="4" destOrd="0" presId="urn:microsoft.com/office/officeart/2005/8/layout/radial6"/>
    <dgm:cxn modelId="{F05FFFA9-AC2E-4DE4-AF9C-9B1493BC48B4}" type="presParOf" srcId="{3660BEBE-0247-43E5-AC9B-169AB30717C5}" destId="{FA28E4A6-43AB-47FC-9752-893F2373EFBB}" srcOrd="5" destOrd="0" presId="urn:microsoft.com/office/officeart/2005/8/layout/radial6"/>
    <dgm:cxn modelId="{25B689C0-2C5F-4603-B93E-03B8EFAA1D00}" type="presParOf" srcId="{3660BEBE-0247-43E5-AC9B-169AB30717C5}" destId="{FBF51D60-B935-4DFA-B501-67CEE56BBA8D}" srcOrd="6" destOrd="0" presId="urn:microsoft.com/office/officeart/2005/8/layout/radial6"/>
    <dgm:cxn modelId="{3EDDB3B2-4931-4EC5-8A7C-BF646E6A61AF}" type="presParOf" srcId="{3660BEBE-0247-43E5-AC9B-169AB30717C5}" destId="{BAC13DA7-74C9-4AF4-BCFE-22970FF525E7}" srcOrd="7" destOrd="0" presId="urn:microsoft.com/office/officeart/2005/8/layout/radial6"/>
    <dgm:cxn modelId="{66EDCE1E-7311-47B5-8C6E-954C51330524}" type="presParOf" srcId="{3660BEBE-0247-43E5-AC9B-169AB30717C5}" destId="{B8177357-5F80-4689-B753-BEF54F1C5202}" srcOrd="8" destOrd="0" presId="urn:microsoft.com/office/officeart/2005/8/layout/radial6"/>
    <dgm:cxn modelId="{93676B85-D872-43C7-A42E-46CF8FDCF5CE}" type="presParOf" srcId="{3660BEBE-0247-43E5-AC9B-169AB30717C5}" destId="{0F7DCC9B-E216-40BA-859C-A8DAECEC46FA}" srcOrd="9" destOrd="0" presId="urn:microsoft.com/office/officeart/2005/8/layout/radial6"/>
    <dgm:cxn modelId="{9305FDD0-C426-4A85-90D8-3012229BA799}" type="presParOf" srcId="{3660BEBE-0247-43E5-AC9B-169AB30717C5}" destId="{B0B217BE-8989-47A1-ABD2-05DFF8A24667}" srcOrd="10" destOrd="0" presId="urn:microsoft.com/office/officeart/2005/8/layout/radial6"/>
    <dgm:cxn modelId="{8D4A9B87-4861-486A-AA5D-FCD9E6796896}" type="presParOf" srcId="{3660BEBE-0247-43E5-AC9B-169AB30717C5}" destId="{F6551633-55E9-4500-9877-67A2EB7370DF}" srcOrd="11" destOrd="0" presId="urn:microsoft.com/office/officeart/2005/8/layout/radial6"/>
    <dgm:cxn modelId="{16BE0AF1-E1F5-43AB-A055-E20A0C25BDF3}" type="presParOf" srcId="{3660BEBE-0247-43E5-AC9B-169AB30717C5}" destId="{7A7C9A5B-0224-41CB-8B0E-01B032A467B2}" srcOrd="12" destOrd="0" presId="urn:microsoft.com/office/officeart/2005/8/layout/radial6"/>
    <dgm:cxn modelId="{5F35F345-E78C-4A26-9DBC-856061D7A1D2}" type="presParOf" srcId="{3660BEBE-0247-43E5-AC9B-169AB30717C5}" destId="{DEF6A436-1F20-4E3B-98AC-748AF47E70B3}" srcOrd="13" destOrd="0" presId="urn:microsoft.com/office/officeart/2005/8/layout/radial6"/>
    <dgm:cxn modelId="{0759E991-6734-413D-86B0-D01C13063B7D}" type="presParOf" srcId="{3660BEBE-0247-43E5-AC9B-169AB30717C5}" destId="{1F59541B-278A-45EA-93A0-E425365F4052}" srcOrd="14" destOrd="0" presId="urn:microsoft.com/office/officeart/2005/8/layout/radial6"/>
    <dgm:cxn modelId="{6C98AF3A-1C21-4C71-BE22-3890AC864F63}" type="presParOf" srcId="{3660BEBE-0247-43E5-AC9B-169AB30717C5}" destId="{42657221-C1C6-4335-A7EE-193FAC0E0602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F741624-54EB-4276-8146-60E00D00EA79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99888E7-1E1A-4A8C-81AA-F0A8D0EEB8F9}">
      <dgm:prSet phldrT="[Testo]" custT="1"/>
      <dgm:spPr>
        <a:solidFill>
          <a:srgbClr val="FF0000"/>
        </a:solidFill>
      </dgm:spPr>
      <dgm:t>
        <a:bodyPr/>
        <a:lstStyle/>
        <a:p>
          <a:r>
            <a:rPr lang="it-IT" sz="1400" b="1"/>
            <a:t>BIOLOGICO</a:t>
          </a:r>
        </a:p>
      </dgm:t>
    </dgm:pt>
    <dgm:pt modelId="{5D45ECFD-E656-4D36-90AE-33491198E534}" type="parTrans" cxnId="{8D3BDDE2-D2B9-4877-8E51-665363C409C3}">
      <dgm:prSet/>
      <dgm:spPr/>
      <dgm:t>
        <a:bodyPr/>
        <a:lstStyle/>
        <a:p>
          <a:endParaRPr lang="it-IT"/>
        </a:p>
      </dgm:t>
    </dgm:pt>
    <dgm:pt modelId="{4D8487A0-5F39-4E67-8C97-F9D8BF4FF960}" type="sibTrans" cxnId="{8D3BDDE2-D2B9-4877-8E51-665363C409C3}">
      <dgm:prSet/>
      <dgm:spPr/>
      <dgm:t>
        <a:bodyPr/>
        <a:lstStyle/>
        <a:p>
          <a:endParaRPr lang="it-IT"/>
        </a:p>
      </dgm:t>
    </dgm:pt>
    <dgm:pt modelId="{4B6D3FE9-74DF-4E36-93FA-2A6B66D2721F}">
      <dgm:prSet phldrT="[Testo]"/>
      <dgm:spPr>
        <a:solidFill>
          <a:srgbClr val="FFFF00"/>
        </a:solidFill>
      </dgm:spPr>
      <dgm:t>
        <a:bodyPr/>
        <a:lstStyle/>
        <a:p>
          <a:r>
            <a:rPr lang="it-IT" b="1">
              <a:solidFill>
                <a:srgbClr val="FF0000"/>
              </a:solidFill>
            </a:rPr>
            <a:t>MEDICO </a:t>
          </a:r>
        </a:p>
      </dgm:t>
    </dgm:pt>
    <dgm:pt modelId="{CE53CE9D-D592-4FE3-8803-F42974BF6944}" type="parTrans" cxnId="{DD51C094-EBC7-4208-976B-6EFF5D60A965}">
      <dgm:prSet/>
      <dgm:spPr/>
      <dgm:t>
        <a:bodyPr/>
        <a:lstStyle/>
        <a:p>
          <a:endParaRPr lang="it-IT"/>
        </a:p>
      </dgm:t>
    </dgm:pt>
    <dgm:pt modelId="{68452D55-1797-4A3E-AFCB-5C1948707268}" type="sibTrans" cxnId="{DD51C094-EBC7-4208-976B-6EFF5D60A965}">
      <dgm:prSet/>
      <dgm:spPr/>
      <dgm:t>
        <a:bodyPr/>
        <a:lstStyle/>
        <a:p>
          <a:endParaRPr lang="it-IT"/>
        </a:p>
      </dgm:t>
    </dgm:pt>
    <dgm:pt modelId="{C47103B0-2F24-496D-A3E4-EF761CF53960}">
      <dgm:prSet phldrT="[Testo]" custT="1"/>
      <dgm:spPr>
        <a:solidFill>
          <a:srgbClr val="FFFF00"/>
        </a:solidFill>
      </dgm:spPr>
      <dgm:t>
        <a:bodyPr/>
        <a:lstStyle/>
        <a:p>
          <a:r>
            <a:rPr lang="it-IT" sz="1600" b="1" err="1">
              <a:solidFill>
                <a:srgbClr val="FF0000"/>
              </a:solidFill>
            </a:rPr>
            <a:t>Bioequivalente</a:t>
          </a:r>
          <a:endParaRPr lang="it-IT" sz="1600" b="1">
            <a:solidFill>
              <a:srgbClr val="FF0000"/>
            </a:solidFill>
          </a:endParaRPr>
        </a:p>
      </dgm:t>
    </dgm:pt>
    <dgm:pt modelId="{7A0DCAE0-AC32-422A-A28B-39F332515399}" type="parTrans" cxnId="{163F341A-D972-4D1D-85CF-C4C872D3941A}">
      <dgm:prSet/>
      <dgm:spPr/>
      <dgm:t>
        <a:bodyPr/>
        <a:lstStyle/>
        <a:p>
          <a:endParaRPr lang="it-IT"/>
        </a:p>
      </dgm:t>
    </dgm:pt>
    <dgm:pt modelId="{5EB55DE2-A81A-4071-B240-5524961C9E3D}" type="sibTrans" cxnId="{163F341A-D972-4D1D-85CF-C4C872D3941A}">
      <dgm:prSet/>
      <dgm:spPr/>
      <dgm:t>
        <a:bodyPr/>
        <a:lstStyle/>
        <a:p>
          <a:endParaRPr lang="it-IT"/>
        </a:p>
      </dgm:t>
    </dgm:pt>
    <dgm:pt modelId="{479E2477-07FE-4202-A551-5A0C242D41DD}">
      <dgm:prSet phldrT="[Testo]"/>
      <dgm:spPr/>
      <dgm:t>
        <a:bodyPr/>
        <a:lstStyle/>
        <a:p>
          <a:r>
            <a:rPr lang="it-IT"/>
            <a:t>Carenza produttiva </a:t>
          </a:r>
        </a:p>
      </dgm:t>
    </dgm:pt>
    <dgm:pt modelId="{0E07B3A7-3F3C-4DD1-A486-C1CD986E0DD6}" type="parTrans" cxnId="{48A9CB7C-68B1-4188-93D3-5DD27E6F9308}">
      <dgm:prSet/>
      <dgm:spPr/>
      <dgm:t>
        <a:bodyPr/>
        <a:lstStyle/>
        <a:p>
          <a:endParaRPr lang="it-IT"/>
        </a:p>
      </dgm:t>
    </dgm:pt>
    <dgm:pt modelId="{569C17B2-391F-41F4-8732-0D9F8DA6B599}" type="sibTrans" cxnId="{48A9CB7C-68B1-4188-93D3-5DD27E6F9308}">
      <dgm:prSet/>
      <dgm:spPr/>
      <dgm:t>
        <a:bodyPr/>
        <a:lstStyle/>
        <a:p>
          <a:endParaRPr lang="it-IT"/>
        </a:p>
      </dgm:t>
    </dgm:pt>
    <dgm:pt modelId="{6674D3A7-5076-4D15-9C35-1BC5F9790376}">
      <dgm:prSet phldrT="[Testo]" custT="1"/>
      <dgm:spPr>
        <a:solidFill>
          <a:srgbClr val="FFFF00"/>
        </a:solidFill>
      </dgm:spPr>
      <dgm:t>
        <a:bodyPr/>
        <a:lstStyle/>
        <a:p>
          <a:r>
            <a:rPr lang="it-IT" sz="1600" b="1" err="1">
              <a:solidFill>
                <a:srgbClr val="FF0000"/>
              </a:solidFill>
            </a:rPr>
            <a:t>Bioequivalente</a:t>
          </a:r>
          <a:r>
            <a:rPr lang="it-IT" sz="800" b="1">
              <a:solidFill>
                <a:srgbClr val="FF0000"/>
              </a:solidFill>
            </a:rPr>
            <a:t> </a:t>
          </a:r>
          <a:r>
            <a:rPr lang="it-IT" sz="800" b="1"/>
            <a:t> </a:t>
          </a:r>
        </a:p>
      </dgm:t>
    </dgm:pt>
    <dgm:pt modelId="{870D8C69-7122-4F28-BD74-32FF4D245EC3}" type="parTrans" cxnId="{2D78718B-427F-4C25-9959-8FE9EA6CFBBC}">
      <dgm:prSet/>
      <dgm:spPr/>
      <dgm:t>
        <a:bodyPr/>
        <a:lstStyle/>
        <a:p>
          <a:endParaRPr lang="it-IT"/>
        </a:p>
      </dgm:t>
    </dgm:pt>
    <dgm:pt modelId="{7E178F36-16BF-48FC-8563-112139836F46}" type="sibTrans" cxnId="{2D78718B-427F-4C25-9959-8FE9EA6CFBBC}">
      <dgm:prSet/>
      <dgm:spPr/>
      <dgm:t>
        <a:bodyPr/>
        <a:lstStyle/>
        <a:p>
          <a:endParaRPr lang="it-IT"/>
        </a:p>
      </dgm:t>
    </dgm:pt>
    <dgm:pt modelId="{3660BEBE-0247-43E5-AC9B-169AB30717C5}" type="pres">
      <dgm:prSet presAssocID="{8F741624-54EB-4276-8146-60E00D00EA79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08AACBB-CD13-4769-ABFD-D5D721B8ABC2}" type="pres">
      <dgm:prSet presAssocID="{399888E7-1E1A-4A8C-81AA-F0A8D0EEB8F9}" presName="centerShape" presStyleLbl="node0" presStyleIdx="0" presStyleCnt="1" custScaleX="128337" custLinFactNeighborX="951" custLinFactNeighborY="1471"/>
      <dgm:spPr/>
    </dgm:pt>
    <dgm:pt modelId="{765EEE51-C353-42AC-9097-AEA0CD00E232}" type="pres">
      <dgm:prSet presAssocID="{4B6D3FE9-74DF-4E36-93FA-2A6B66D2721F}" presName="node" presStyleLbl="node1" presStyleIdx="0" presStyleCnt="4">
        <dgm:presLayoutVars>
          <dgm:bulletEnabled val="1"/>
        </dgm:presLayoutVars>
      </dgm:prSet>
      <dgm:spPr/>
    </dgm:pt>
    <dgm:pt modelId="{E8483E6E-838C-41F6-81D8-8133DEBBC2AC}" type="pres">
      <dgm:prSet presAssocID="{4B6D3FE9-74DF-4E36-93FA-2A6B66D2721F}" presName="dummy" presStyleCnt="0"/>
      <dgm:spPr/>
    </dgm:pt>
    <dgm:pt modelId="{BA314C35-5E5C-4664-B61F-870767FB0BEB}" type="pres">
      <dgm:prSet presAssocID="{68452D55-1797-4A3E-AFCB-5C1948707268}" presName="sibTrans" presStyleLbl="sibTrans2D1" presStyleIdx="0" presStyleCnt="4"/>
      <dgm:spPr/>
    </dgm:pt>
    <dgm:pt modelId="{4BA41ED2-DF48-4F73-B9B9-F566C0D653AF}" type="pres">
      <dgm:prSet presAssocID="{C47103B0-2F24-496D-A3E4-EF761CF53960}" presName="node" presStyleLbl="node1" presStyleIdx="1" presStyleCnt="4" custScaleX="128122" custRadScaleRad="108882" custRadScaleInc="4981">
        <dgm:presLayoutVars>
          <dgm:bulletEnabled val="1"/>
        </dgm:presLayoutVars>
      </dgm:prSet>
      <dgm:spPr/>
    </dgm:pt>
    <dgm:pt modelId="{FA28E4A6-43AB-47FC-9752-893F2373EFBB}" type="pres">
      <dgm:prSet presAssocID="{C47103B0-2F24-496D-A3E4-EF761CF53960}" presName="dummy" presStyleCnt="0"/>
      <dgm:spPr/>
    </dgm:pt>
    <dgm:pt modelId="{FBF51D60-B935-4DFA-B501-67CEE56BBA8D}" type="pres">
      <dgm:prSet presAssocID="{5EB55DE2-A81A-4071-B240-5524961C9E3D}" presName="sibTrans" presStyleLbl="sibTrans2D1" presStyleIdx="1" presStyleCnt="4"/>
      <dgm:spPr/>
    </dgm:pt>
    <dgm:pt modelId="{BAC13DA7-74C9-4AF4-BCFE-22970FF525E7}" type="pres">
      <dgm:prSet presAssocID="{479E2477-07FE-4202-A551-5A0C242D41DD}" presName="node" presStyleLbl="node1" presStyleIdx="2" presStyleCnt="4">
        <dgm:presLayoutVars>
          <dgm:bulletEnabled val="1"/>
        </dgm:presLayoutVars>
      </dgm:prSet>
      <dgm:spPr/>
    </dgm:pt>
    <dgm:pt modelId="{B8177357-5F80-4689-B753-BEF54F1C5202}" type="pres">
      <dgm:prSet presAssocID="{479E2477-07FE-4202-A551-5A0C242D41DD}" presName="dummy" presStyleCnt="0"/>
      <dgm:spPr/>
    </dgm:pt>
    <dgm:pt modelId="{0F7DCC9B-E216-40BA-859C-A8DAECEC46FA}" type="pres">
      <dgm:prSet presAssocID="{569C17B2-391F-41F4-8732-0D9F8DA6B599}" presName="sibTrans" presStyleLbl="sibTrans2D1" presStyleIdx="2" presStyleCnt="4"/>
      <dgm:spPr/>
    </dgm:pt>
    <dgm:pt modelId="{B0B217BE-8989-47A1-ABD2-05DFF8A24667}" type="pres">
      <dgm:prSet presAssocID="{6674D3A7-5076-4D15-9C35-1BC5F9790376}" presName="node" presStyleLbl="node1" presStyleIdx="3" presStyleCnt="4">
        <dgm:presLayoutVars>
          <dgm:bulletEnabled val="1"/>
        </dgm:presLayoutVars>
      </dgm:prSet>
      <dgm:spPr/>
    </dgm:pt>
    <dgm:pt modelId="{F6551633-55E9-4500-9877-67A2EB7370DF}" type="pres">
      <dgm:prSet presAssocID="{6674D3A7-5076-4D15-9C35-1BC5F9790376}" presName="dummy" presStyleCnt="0"/>
      <dgm:spPr/>
    </dgm:pt>
    <dgm:pt modelId="{7A7C9A5B-0224-41CB-8B0E-01B032A467B2}" type="pres">
      <dgm:prSet presAssocID="{7E178F36-16BF-48FC-8563-112139836F46}" presName="sibTrans" presStyleLbl="sibTrans2D1" presStyleIdx="3" presStyleCnt="4"/>
      <dgm:spPr/>
    </dgm:pt>
  </dgm:ptLst>
  <dgm:cxnLst>
    <dgm:cxn modelId="{7B240104-F4CE-4542-A9CD-B2D806E39AC8}" type="presOf" srcId="{399888E7-1E1A-4A8C-81AA-F0A8D0EEB8F9}" destId="{308AACBB-CD13-4769-ABFD-D5D721B8ABC2}" srcOrd="0" destOrd="0" presId="urn:microsoft.com/office/officeart/2005/8/layout/radial6"/>
    <dgm:cxn modelId="{B46A1811-591D-48B4-B2AC-547202C47AF2}" type="presOf" srcId="{4B6D3FE9-74DF-4E36-93FA-2A6B66D2721F}" destId="{765EEE51-C353-42AC-9097-AEA0CD00E232}" srcOrd="0" destOrd="0" presId="urn:microsoft.com/office/officeart/2005/8/layout/radial6"/>
    <dgm:cxn modelId="{0EF62412-9EAA-4CEF-89A6-5A9C7ADF4192}" type="presOf" srcId="{569C17B2-391F-41F4-8732-0D9F8DA6B599}" destId="{0F7DCC9B-E216-40BA-859C-A8DAECEC46FA}" srcOrd="0" destOrd="0" presId="urn:microsoft.com/office/officeart/2005/8/layout/radial6"/>
    <dgm:cxn modelId="{163F341A-D972-4D1D-85CF-C4C872D3941A}" srcId="{399888E7-1E1A-4A8C-81AA-F0A8D0EEB8F9}" destId="{C47103B0-2F24-496D-A3E4-EF761CF53960}" srcOrd="1" destOrd="0" parTransId="{7A0DCAE0-AC32-422A-A28B-39F332515399}" sibTransId="{5EB55DE2-A81A-4071-B240-5524961C9E3D}"/>
    <dgm:cxn modelId="{17943E36-EE2B-4A5B-AD0C-FEE5736A183D}" type="presOf" srcId="{6674D3A7-5076-4D15-9C35-1BC5F9790376}" destId="{B0B217BE-8989-47A1-ABD2-05DFF8A24667}" srcOrd="0" destOrd="0" presId="urn:microsoft.com/office/officeart/2005/8/layout/radial6"/>
    <dgm:cxn modelId="{9942B667-8138-4DAD-880B-FE4C5963CD74}" type="presOf" srcId="{8F741624-54EB-4276-8146-60E00D00EA79}" destId="{3660BEBE-0247-43E5-AC9B-169AB30717C5}" srcOrd="0" destOrd="0" presId="urn:microsoft.com/office/officeart/2005/8/layout/radial6"/>
    <dgm:cxn modelId="{48A9CB7C-68B1-4188-93D3-5DD27E6F9308}" srcId="{399888E7-1E1A-4A8C-81AA-F0A8D0EEB8F9}" destId="{479E2477-07FE-4202-A551-5A0C242D41DD}" srcOrd="2" destOrd="0" parTransId="{0E07B3A7-3F3C-4DD1-A486-C1CD986E0DD6}" sibTransId="{569C17B2-391F-41F4-8732-0D9F8DA6B599}"/>
    <dgm:cxn modelId="{2D78718B-427F-4C25-9959-8FE9EA6CFBBC}" srcId="{399888E7-1E1A-4A8C-81AA-F0A8D0EEB8F9}" destId="{6674D3A7-5076-4D15-9C35-1BC5F9790376}" srcOrd="3" destOrd="0" parTransId="{870D8C69-7122-4F28-BD74-32FF4D245EC3}" sibTransId="{7E178F36-16BF-48FC-8563-112139836F46}"/>
    <dgm:cxn modelId="{DD51C094-EBC7-4208-976B-6EFF5D60A965}" srcId="{399888E7-1E1A-4A8C-81AA-F0A8D0EEB8F9}" destId="{4B6D3FE9-74DF-4E36-93FA-2A6B66D2721F}" srcOrd="0" destOrd="0" parTransId="{CE53CE9D-D592-4FE3-8803-F42974BF6944}" sibTransId="{68452D55-1797-4A3E-AFCB-5C1948707268}"/>
    <dgm:cxn modelId="{8A092B99-CDC5-49DB-8D95-0C8C5930BA22}" type="presOf" srcId="{7E178F36-16BF-48FC-8563-112139836F46}" destId="{7A7C9A5B-0224-41CB-8B0E-01B032A467B2}" srcOrd="0" destOrd="0" presId="urn:microsoft.com/office/officeart/2005/8/layout/radial6"/>
    <dgm:cxn modelId="{30C784B2-5317-450D-AD53-F38335126D0E}" type="presOf" srcId="{68452D55-1797-4A3E-AFCB-5C1948707268}" destId="{BA314C35-5E5C-4664-B61F-870767FB0BEB}" srcOrd="0" destOrd="0" presId="urn:microsoft.com/office/officeart/2005/8/layout/radial6"/>
    <dgm:cxn modelId="{992769D7-6454-4EC9-B5D2-353E9C98E9F6}" type="presOf" srcId="{479E2477-07FE-4202-A551-5A0C242D41DD}" destId="{BAC13DA7-74C9-4AF4-BCFE-22970FF525E7}" srcOrd="0" destOrd="0" presId="urn:microsoft.com/office/officeart/2005/8/layout/radial6"/>
    <dgm:cxn modelId="{8D3BDDE2-D2B9-4877-8E51-665363C409C3}" srcId="{8F741624-54EB-4276-8146-60E00D00EA79}" destId="{399888E7-1E1A-4A8C-81AA-F0A8D0EEB8F9}" srcOrd="0" destOrd="0" parTransId="{5D45ECFD-E656-4D36-90AE-33491198E534}" sibTransId="{4D8487A0-5F39-4E67-8C97-F9D8BF4FF960}"/>
    <dgm:cxn modelId="{033FB4F5-913E-4DCE-B9CC-14254347F804}" type="presOf" srcId="{5EB55DE2-A81A-4071-B240-5524961C9E3D}" destId="{FBF51D60-B935-4DFA-B501-67CEE56BBA8D}" srcOrd="0" destOrd="0" presId="urn:microsoft.com/office/officeart/2005/8/layout/radial6"/>
    <dgm:cxn modelId="{AE47F4F9-0799-45A3-B5F0-DD0889C13B13}" type="presOf" srcId="{C47103B0-2F24-496D-A3E4-EF761CF53960}" destId="{4BA41ED2-DF48-4F73-B9B9-F566C0D653AF}" srcOrd="0" destOrd="0" presId="urn:microsoft.com/office/officeart/2005/8/layout/radial6"/>
    <dgm:cxn modelId="{2CF43A41-90A1-4F76-A9CE-5DA75BDB55F2}" type="presParOf" srcId="{3660BEBE-0247-43E5-AC9B-169AB30717C5}" destId="{308AACBB-CD13-4769-ABFD-D5D721B8ABC2}" srcOrd="0" destOrd="0" presId="urn:microsoft.com/office/officeart/2005/8/layout/radial6"/>
    <dgm:cxn modelId="{05CE66C8-D614-4741-A18E-85A79EB07363}" type="presParOf" srcId="{3660BEBE-0247-43E5-AC9B-169AB30717C5}" destId="{765EEE51-C353-42AC-9097-AEA0CD00E232}" srcOrd="1" destOrd="0" presId="urn:microsoft.com/office/officeart/2005/8/layout/radial6"/>
    <dgm:cxn modelId="{1CBA657E-C888-4EEC-AD1C-E64FDEB0618D}" type="presParOf" srcId="{3660BEBE-0247-43E5-AC9B-169AB30717C5}" destId="{E8483E6E-838C-41F6-81D8-8133DEBBC2AC}" srcOrd="2" destOrd="0" presId="urn:microsoft.com/office/officeart/2005/8/layout/radial6"/>
    <dgm:cxn modelId="{90586470-C8A0-4D12-AC98-CBA51B523221}" type="presParOf" srcId="{3660BEBE-0247-43E5-AC9B-169AB30717C5}" destId="{BA314C35-5E5C-4664-B61F-870767FB0BEB}" srcOrd="3" destOrd="0" presId="urn:microsoft.com/office/officeart/2005/8/layout/radial6"/>
    <dgm:cxn modelId="{AE26F107-2461-40E7-A963-938A4B6CBCEA}" type="presParOf" srcId="{3660BEBE-0247-43E5-AC9B-169AB30717C5}" destId="{4BA41ED2-DF48-4F73-B9B9-F566C0D653AF}" srcOrd="4" destOrd="0" presId="urn:microsoft.com/office/officeart/2005/8/layout/radial6"/>
    <dgm:cxn modelId="{988F05BA-134F-4CCD-A981-B3401D984EB1}" type="presParOf" srcId="{3660BEBE-0247-43E5-AC9B-169AB30717C5}" destId="{FA28E4A6-43AB-47FC-9752-893F2373EFBB}" srcOrd="5" destOrd="0" presId="urn:microsoft.com/office/officeart/2005/8/layout/radial6"/>
    <dgm:cxn modelId="{76BF86EE-860E-4602-BA11-A5A7B510FCEB}" type="presParOf" srcId="{3660BEBE-0247-43E5-AC9B-169AB30717C5}" destId="{FBF51D60-B935-4DFA-B501-67CEE56BBA8D}" srcOrd="6" destOrd="0" presId="urn:microsoft.com/office/officeart/2005/8/layout/radial6"/>
    <dgm:cxn modelId="{082507DA-D9DE-4031-BCB9-FD51BADFE437}" type="presParOf" srcId="{3660BEBE-0247-43E5-AC9B-169AB30717C5}" destId="{BAC13DA7-74C9-4AF4-BCFE-22970FF525E7}" srcOrd="7" destOrd="0" presId="urn:microsoft.com/office/officeart/2005/8/layout/radial6"/>
    <dgm:cxn modelId="{7ACA73C1-2542-40EE-A84D-2EE84FEEFD06}" type="presParOf" srcId="{3660BEBE-0247-43E5-AC9B-169AB30717C5}" destId="{B8177357-5F80-4689-B753-BEF54F1C5202}" srcOrd="8" destOrd="0" presId="urn:microsoft.com/office/officeart/2005/8/layout/radial6"/>
    <dgm:cxn modelId="{B845E266-9913-45A3-8A85-EC305C0B3E77}" type="presParOf" srcId="{3660BEBE-0247-43E5-AC9B-169AB30717C5}" destId="{0F7DCC9B-E216-40BA-859C-A8DAECEC46FA}" srcOrd="9" destOrd="0" presId="urn:microsoft.com/office/officeart/2005/8/layout/radial6"/>
    <dgm:cxn modelId="{B666E1EB-151C-474A-A061-2E3D60CAD4D2}" type="presParOf" srcId="{3660BEBE-0247-43E5-AC9B-169AB30717C5}" destId="{B0B217BE-8989-47A1-ABD2-05DFF8A24667}" srcOrd="10" destOrd="0" presId="urn:microsoft.com/office/officeart/2005/8/layout/radial6"/>
    <dgm:cxn modelId="{8D7DB2B6-B1C2-4DE0-AADB-F46F95B2E4DB}" type="presParOf" srcId="{3660BEBE-0247-43E5-AC9B-169AB30717C5}" destId="{F6551633-55E9-4500-9877-67A2EB7370DF}" srcOrd="11" destOrd="0" presId="urn:microsoft.com/office/officeart/2005/8/layout/radial6"/>
    <dgm:cxn modelId="{250B9803-927E-457F-85CE-0E7FA0122BC2}" type="presParOf" srcId="{3660BEBE-0247-43E5-AC9B-169AB30717C5}" destId="{7A7C9A5B-0224-41CB-8B0E-01B032A467B2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F741624-54EB-4276-8146-60E00D00EA79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99888E7-1E1A-4A8C-81AA-F0A8D0EEB8F9}">
      <dgm:prSet phldrT="[Testo]" custT="1"/>
      <dgm:spPr>
        <a:solidFill>
          <a:srgbClr val="FF0000"/>
        </a:solidFill>
      </dgm:spPr>
      <dgm:t>
        <a:bodyPr/>
        <a:lstStyle/>
        <a:p>
          <a:r>
            <a:rPr lang="it-IT" sz="1400" b="1" err="1"/>
            <a:t>Bioequivalente</a:t>
          </a:r>
          <a:r>
            <a:rPr lang="it-IT" sz="1400" b="1"/>
            <a:t> </a:t>
          </a:r>
        </a:p>
      </dgm:t>
    </dgm:pt>
    <dgm:pt modelId="{5D45ECFD-E656-4D36-90AE-33491198E534}" type="parTrans" cxnId="{8D3BDDE2-D2B9-4877-8E51-665363C409C3}">
      <dgm:prSet/>
      <dgm:spPr/>
      <dgm:t>
        <a:bodyPr/>
        <a:lstStyle/>
        <a:p>
          <a:endParaRPr lang="it-IT"/>
        </a:p>
      </dgm:t>
    </dgm:pt>
    <dgm:pt modelId="{4D8487A0-5F39-4E67-8C97-F9D8BF4FF960}" type="sibTrans" cxnId="{8D3BDDE2-D2B9-4877-8E51-665363C409C3}">
      <dgm:prSet/>
      <dgm:spPr/>
      <dgm:t>
        <a:bodyPr/>
        <a:lstStyle/>
        <a:p>
          <a:endParaRPr lang="it-IT"/>
        </a:p>
      </dgm:t>
    </dgm:pt>
    <dgm:pt modelId="{4B6D3FE9-74DF-4E36-93FA-2A6B66D2721F}">
      <dgm:prSet phldrT="[Testo]"/>
      <dgm:spPr>
        <a:solidFill>
          <a:srgbClr val="FFFF00"/>
        </a:solidFill>
      </dgm:spPr>
      <dgm:t>
        <a:bodyPr/>
        <a:lstStyle/>
        <a:p>
          <a:r>
            <a:rPr lang="it-IT" b="1">
              <a:solidFill>
                <a:srgbClr val="FF0000"/>
              </a:solidFill>
            </a:rPr>
            <a:t>MEDICO </a:t>
          </a:r>
        </a:p>
      </dgm:t>
    </dgm:pt>
    <dgm:pt modelId="{CE53CE9D-D592-4FE3-8803-F42974BF6944}" type="parTrans" cxnId="{DD51C094-EBC7-4208-976B-6EFF5D60A965}">
      <dgm:prSet/>
      <dgm:spPr/>
      <dgm:t>
        <a:bodyPr/>
        <a:lstStyle/>
        <a:p>
          <a:endParaRPr lang="it-IT"/>
        </a:p>
      </dgm:t>
    </dgm:pt>
    <dgm:pt modelId="{68452D55-1797-4A3E-AFCB-5C1948707268}" type="sibTrans" cxnId="{DD51C094-EBC7-4208-976B-6EFF5D60A965}">
      <dgm:prSet/>
      <dgm:spPr/>
      <dgm:t>
        <a:bodyPr/>
        <a:lstStyle/>
        <a:p>
          <a:endParaRPr lang="it-IT"/>
        </a:p>
      </dgm:t>
    </dgm:pt>
    <dgm:pt modelId="{C47103B0-2F24-496D-A3E4-EF761CF53960}">
      <dgm:prSet phldrT="[Testo]" custT="1"/>
      <dgm:spPr>
        <a:solidFill>
          <a:srgbClr val="FFFF00"/>
        </a:solidFill>
      </dgm:spPr>
      <dgm:t>
        <a:bodyPr/>
        <a:lstStyle/>
        <a:p>
          <a:r>
            <a:rPr lang="it-IT" sz="1600" b="1">
              <a:solidFill>
                <a:srgbClr val="FF0000"/>
              </a:solidFill>
            </a:rPr>
            <a:t>Farmaco Biologico </a:t>
          </a:r>
        </a:p>
      </dgm:t>
    </dgm:pt>
    <dgm:pt modelId="{7A0DCAE0-AC32-422A-A28B-39F332515399}" type="parTrans" cxnId="{163F341A-D972-4D1D-85CF-C4C872D3941A}">
      <dgm:prSet/>
      <dgm:spPr/>
      <dgm:t>
        <a:bodyPr/>
        <a:lstStyle/>
        <a:p>
          <a:endParaRPr lang="it-IT"/>
        </a:p>
      </dgm:t>
    </dgm:pt>
    <dgm:pt modelId="{5EB55DE2-A81A-4071-B240-5524961C9E3D}" type="sibTrans" cxnId="{163F341A-D972-4D1D-85CF-C4C872D3941A}">
      <dgm:prSet/>
      <dgm:spPr/>
      <dgm:t>
        <a:bodyPr/>
        <a:lstStyle/>
        <a:p>
          <a:endParaRPr lang="it-IT"/>
        </a:p>
      </dgm:t>
    </dgm:pt>
    <dgm:pt modelId="{479E2477-07FE-4202-A551-5A0C242D41DD}">
      <dgm:prSet phldrT="[Testo]"/>
      <dgm:spPr/>
      <dgm:t>
        <a:bodyPr/>
        <a:lstStyle/>
        <a:p>
          <a:r>
            <a:rPr lang="it-IT"/>
            <a:t>Carenza produttiva </a:t>
          </a:r>
        </a:p>
      </dgm:t>
    </dgm:pt>
    <dgm:pt modelId="{0E07B3A7-3F3C-4DD1-A486-C1CD986E0DD6}" type="parTrans" cxnId="{48A9CB7C-68B1-4188-93D3-5DD27E6F9308}">
      <dgm:prSet/>
      <dgm:spPr/>
      <dgm:t>
        <a:bodyPr/>
        <a:lstStyle/>
        <a:p>
          <a:endParaRPr lang="it-IT"/>
        </a:p>
      </dgm:t>
    </dgm:pt>
    <dgm:pt modelId="{569C17B2-391F-41F4-8732-0D9F8DA6B599}" type="sibTrans" cxnId="{48A9CB7C-68B1-4188-93D3-5DD27E6F9308}">
      <dgm:prSet/>
      <dgm:spPr/>
      <dgm:t>
        <a:bodyPr/>
        <a:lstStyle/>
        <a:p>
          <a:endParaRPr lang="it-IT"/>
        </a:p>
      </dgm:t>
    </dgm:pt>
    <dgm:pt modelId="{6674D3A7-5076-4D15-9C35-1BC5F9790376}">
      <dgm:prSet phldrT="[Testo]"/>
      <dgm:spPr>
        <a:solidFill>
          <a:srgbClr val="FFFF00"/>
        </a:solidFill>
      </dgm:spPr>
      <dgm:t>
        <a:bodyPr/>
        <a:lstStyle/>
        <a:p>
          <a:r>
            <a:rPr lang="it-IT" b="1">
              <a:solidFill>
                <a:srgbClr val="FF0000"/>
              </a:solidFill>
            </a:rPr>
            <a:t>Farmaco Biologico</a:t>
          </a:r>
          <a:r>
            <a:rPr lang="it-IT" b="1"/>
            <a:t> </a:t>
          </a:r>
        </a:p>
      </dgm:t>
    </dgm:pt>
    <dgm:pt modelId="{870D8C69-7122-4F28-BD74-32FF4D245EC3}" type="parTrans" cxnId="{2D78718B-427F-4C25-9959-8FE9EA6CFBBC}">
      <dgm:prSet/>
      <dgm:spPr/>
      <dgm:t>
        <a:bodyPr/>
        <a:lstStyle/>
        <a:p>
          <a:endParaRPr lang="it-IT"/>
        </a:p>
      </dgm:t>
    </dgm:pt>
    <dgm:pt modelId="{7E178F36-16BF-48FC-8563-112139836F46}" type="sibTrans" cxnId="{2D78718B-427F-4C25-9959-8FE9EA6CFBBC}">
      <dgm:prSet/>
      <dgm:spPr/>
      <dgm:t>
        <a:bodyPr/>
        <a:lstStyle/>
        <a:p>
          <a:endParaRPr lang="it-IT"/>
        </a:p>
      </dgm:t>
    </dgm:pt>
    <dgm:pt modelId="{3660BEBE-0247-43E5-AC9B-169AB30717C5}" type="pres">
      <dgm:prSet presAssocID="{8F741624-54EB-4276-8146-60E00D00EA79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08AACBB-CD13-4769-ABFD-D5D721B8ABC2}" type="pres">
      <dgm:prSet presAssocID="{399888E7-1E1A-4A8C-81AA-F0A8D0EEB8F9}" presName="centerShape" presStyleLbl="node0" presStyleIdx="0" presStyleCnt="1" custScaleX="128337" custLinFactNeighborX="951" custLinFactNeighborY="1471"/>
      <dgm:spPr/>
    </dgm:pt>
    <dgm:pt modelId="{765EEE51-C353-42AC-9097-AEA0CD00E232}" type="pres">
      <dgm:prSet presAssocID="{4B6D3FE9-74DF-4E36-93FA-2A6B66D2721F}" presName="node" presStyleLbl="node1" presStyleIdx="0" presStyleCnt="4">
        <dgm:presLayoutVars>
          <dgm:bulletEnabled val="1"/>
        </dgm:presLayoutVars>
      </dgm:prSet>
      <dgm:spPr/>
    </dgm:pt>
    <dgm:pt modelId="{E8483E6E-838C-41F6-81D8-8133DEBBC2AC}" type="pres">
      <dgm:prSet presAssocID="{4B6D3FE9-74DF-4E36-93FA-2A6B66D2721F}" presName="dummy" presStyleCnt="0"/>
      <dgm:spPr/>
    </dgm:pt>
    <dgm:pt modelId="{BA314C35-5E5C-4664-B61F-870767FB0BEB}" type="pres">
      <dgm:prSet presAssocID="{68452D55-1797-4A3E-AFCB-5C1948707268}" presName="sibTrans" presStyleLbl="sibTrans2D1" presStyleIdx="0" presStyleCnt="4"/>
      <dgm:spPr/>
    </dgm:pt>
    <dgm:pt modelId="{4BA41ED2-DF48-4F73-B9B9-F566C0D653AF}" type="pres">
      <dgm:prSet presAssocID="{C47103B0-2F24-496D-A3E4-EF761CF53960}" presName="node" presStyleLbl="node1" presStyleIdx="1" presStyleCnt="4" custScaleX="155527">
        <dgm:presLayoutVars>
          <dgm:bulletEnabled val="1"/>
        </dgm:presLayoutVars>
      </dgm:prSet>
      <dgm:spPr/>
    </dgm:pt>
    <dgm:pt modelId="{FA28E4A6-43AB-47FC-9752-893F2373EFBB}" type="pres">
      <dgm:prSet presAssocID="{C47103B0-2F24-496D-A3E4-EF761CF53960}" presName="dummy" presStyleCnt="0"/>
      <dgm:spPr/>
    </dgm:pt>
    <dgm:pt modelId="{FBF51D60-B935-4DFA-B501-67CEE56BBA8D}" type="pres">
      <dgm:prSet presAssocID="{5EB55DE2-A81A-4071-B240-5524961C9E3D}" presName="sibTrans" presStyleLbl="sibTrans2D1" presStyleIdx="1" presStyleCnt="4"/>
      <dgm:spPr/>
    </dgm:pt>
    <dgm:pt modelId="{BAC13DA7-74C9-4AF4-BCFE-22970FF525E7}" type="pres">
      <dgm:prSet presAssocID="{479E2477-07FE-4202-A551-5A0C242D41DD}" presName="node" presStyleLbl="node1" presStyleIdx="2" presStyleCnt="4">
        <dgm:presLayoutVars>
          <dgm:bulletEnabled val="1"/>
        </dgm:presLayoutVars>
      </dgm:prSet>
      <dgm:spPr/>
    </dgm:pt>
    <dgm:pt modelId="{B8177357-5F80-4689-B753-BEF54F1C5202}" type="pres">
      <dgm:prSet presAssocID="{479E2477-07FE-4202-A551-5A0C242D41DD}" presName="dummy" presStyleCnt="0"/>
      <dgm:spPr/>
    </dgm:pt>
    <dgm:pt modelId="{0F7DCC9B-E216-40BA-859C-A8DAECEC46FA}" type="pres">
      <dgm:prSet presAssocID="{569C17B2-391F-41F4-8732-0D9F8DA6B599}" presName="sibTrans" presStyleLbl="sibTrans2D1" presStyleIdx="2" presStyleCnt="4"/>
      <dgm:spPr/>
    </dgm:pt>
    <dgm:pt modelId="{B0B217BE-8989-47A1-ABD2-05DFF8A24667}" type="pres">
      <dgm:prSet presAssocID="{6674D3A7-5076-4D15-9C35-1BC5F9790376}" presName="node" presStyleLbl="node1" presStyleIdx="3" presStyleCnt="4">
        <dgm:presLayoutVars>
          <dgm:bulletEnabled val="1"/>
        </dgm:presLayoutVars>
      </dgm:prSet>
      <dgm:spPr/>
    </dgm:pt>
    <dgm:pt modelId="{F6551633-55E9-4500-9877-67A2EB7370DF}" type="pres">
      <dgm:prSet presAssocID="{6674D3A7-5076-4D15-9C35-1BC5F9790376}" presName="dummy" presStyleCnt="0"/>
      <dgm:spPr/>
    </dgm:pt>
    <dgm:pt modelId="{7A7C9A5B-0224-41CB-8B0E-01B032A467B2}" type="pres">
      <dgm:prSet presAssocID="{7E178F36-16BF-48FC-8563-112139836F46}" presName="sibTrans" presStyleLbl="sibTrans2D1" presStyleIdx="3" presStyleCnt="4"/>
      <dgm:spPr/>
    </dgm:pt>
  </dgm:ptLst>
  <dgm:cxnLst>
    <dgm:cxn modelId="{D707DD0D-1C68-46A7-B7C0-EA5A47B3403E}" type="presOf" srcId="{569C17B2-391F-41F4-8732-0D9F8DA6B599}" destId="{0F7DCC9B-E216-40BA-859C-A8DAECEC46FA}" srcOrd="0" destOrd="0" presId="urn:microsoft.com/office/officeart/2005/8/layout/radial6"/>
    <dgm:cxn modelId="{163F341A-D972-4D1D-85CF-C4C872D3941A}" srcId="{399888E7-1E1A-4A8C-81AA-F0A8D0EEB8F9}" destId="{C47103B0-2F24-496D-A3E4-EF761CF53960}" srcOrd="1" destOrd="0" parTransId="{7A0DCAE0-AC32-422A-A28B-39F332515399}" sibTransId="{5EB55DE2-A81A-4071-B240-5524961C9E3D}"/>
    <dgm:cxn modelId="{9DB5C241-0FC2-42EA-B80C-6ACCFD13E748}" type="presOf" srcId="{7E178F36-16BF-48FC-8563-112139836F46}" destId="{7A7C9A5B-0224-41CB-8B0E-01B032A467B2}" srcOrd="0" destOrd="0" presId="urn:microsoft.com/office/officeart/2005/8/layout/radial6"/>
    <dgm:cxn modelId="{42D0A766-829A-4D86-AC72-5D56E20A743E}" type="presOf" srcId="{C47103B0-2F24-496D-A3E4-EF761CF53960}" destId="{4BA41ED2-DF48-4F73-B9B9-F566C0D653AF}" srcOrd="0" destOrd="0" presId="urn:microsoft.com/office/officeart/2005/8/layout/radial6"/>
    <dgm:cxn modelId="{7F9EC26D-2BBF-48B4-8DD8-04F676E7BC68}" type="presOf" srcId="{6674D3A7-5076-4D15-9C35-1BC5F9790376}" destId="{B0B217BE-8989-47A1-ABD2-05DFF8A24667}" srcOrd="0" destOrd="0" presId="urn:microsoft.com/office/officeart/2005/8/layout/radial6"/>
    <dgm:cxn modelId="{48A9CB7C-68B1-4188-93D3-5DD27E6F9308}" srcId="{399888E7-1E1A-4A8C-81AA-F0A8D0EEB8F9}" destId="{479E2477-07FE-4202-A551-5A0C242D41DD}" srcOrd="2" destOrd="0" parTransId="{0E07B3A7-3F3C-4DD1-A486-C1CD986E0DD6}" sibTransId="{569C17B2-391F-41F4-8732-0D9F8DA6B599}"/>
    <dgm:cxn modelId="{2D78718B-427F-4C25-9959-8FE9EA6CFBBC}" srcId="{399888E7-1E1A-4A8C-81AA-F0A8D0EEB8F9}" destId="{6674D3A7-5076-4D15-9C35-1BC5F9790376}" srcOrd="3" destOrd="0" parTransId="{870D8C69-7122-4F28-BD74-32FF4D245EC3}" sibTransId="{7E178F36-16BF-48FC-8563-112139836F46}"/>
    <dgm:cxn modelId="{DD51C094-EBC7-4208-976B-6EFF5D60A965}" srcId="{399888E7-1E1A-4A8C-81AA-F0A8D0EEB8F9}" destId="{4B6D3FE9-74DF-4E36-93FA-2A6B66D2721F}" srcOrd="0" destOrd="0" parTransId="{CE53CE9D-D592-4FE3-8803-F42974BF6944}" sibTransId="{68452D55-1797-4A3E-AFCB-5C1948707268}"/>
    <dgm:cxn modelId="{2DA8BD97-B2F1-480D-AC35-6031200AECE8}" type="presOf" srcId="{4B6D3FE9-74DF-4E36-93FA-2A6B66D2721F}" destId="{765EEE51-C353-42AC-9097-AEA0CD00E232}" srcOrd="0" destOrd="0" presId="urn:microsoft.com/office/officeart/2005/8/layout/radial6"/>
    <dgm:cxn modelId="{3BBC9FA3-4951-46CF-81C8-64D205B31F16}" type="presOf" srcId="{68452D55-1797-4A3E-AFCB-5C1948707268}" destId="{BA314C35-5E5C-4664-B61F-870767FB0BEB}" srcOrd="0" destOrd="0" presId="urn:microsoft.com/office/officeart/2005/8/layout/radial6"/>
    <dgm:cxn modelId="{0D512CA9-76BE-409E-8270-877B8BF306DC}" type="presOf" srcId="{8F741624-54EB-4276-8146-60E00D00EA79}" destId="{3660BEBE-0247-43E5-AC9B-169AB30717C5}" srcOrd="0" destOrd="0" presId="urn:microsoft.com/office/officeart/2005/8/layout/radial6"/>
    <dgm:cxn modelId="{779DA9B3-CCEC-4CF2-947F-CA981D37633A}" type="presOf" srcId="{5EB55DE2-A81A-4071-B240-5524961C9E3D}" destId="{FBF51D60-B935-4DFA-B501-67CEE56BBA8D}" srcOrd="0" destOrd="0" presId="urn:microsoft.com/office/officeart/2005/8/layout/radial6"/>
    <dgm:cxn modelId="{C709E8C1-1FEF-4C91-89F4-6D3C7C678F06}" type="presOf" srcId="{479E2477-07FE-4202-A551-5A0C242D41DD}" destId="{BAC13DA7-74C9-4AF4-BCFE-22970FF525E7}" srcOrd="0" destOrd="0" presId="urn:microsoft.com/office/officeart/2005/8/layout/radial6"/>
    <dgm:cxn modelId="{9065CBDD-4B2F-4763-B26F-C91AA5E76963}" type="presOf" srcId="{399888E7-1E1A-4A8C-81AA-F0A8D0EEB8F9}" destId="{308AACBB-CD13-4769-ABFD-D5D721B8ABC2}" srcOrd="0" destOrd="0" presId="urn:microsoft.com/office/officeart/2005/8/layout/radial6"/>
    <dgm:cxn modelId="{8D3BDDE2-D2B9-4877-8E51-665363C409C3}" srcId="{8F741624-54EB-4276-8146-60E00D00EA79}" destId="{399888E7-1E1A-4A8C-81AA-F0A8D0EEB8F9}" srcOrd="0" destOrd="0" parTransId="{5D45ECFD-E656-4D36-90AE-33491198E534}" sibTransId="{4D8487A0-5F39-4E67-8C97-F9D8BF4FF960}"/>
    <dgm:cxn modelId="{2373A778-F33C-4766-8390-342D6D8968DC}" type="presParOf" srcId="{3660BEBE-0247-43E5-AC9B-169AB30717C5}" destId="{308AACBB-CD13-4769-ABFD-D5D721B8ABC2}" srcOrd="0" destOrd="0" presId="urn:microsoft.com/office/officeart/2005/8/layout/radial6"/>
    <dgm:cxn modelId="{7A5C0400-1D4D-4487-94D4-CE73E0FE40BA}" type="presParOf" srcId="{3660BEBE-0247-43E5-AC9B-169AB30717C5}" destId="{765EEE51-C353-42AC-9097-AEA0CD00E232}" srcOrd="1" destOrd="0" presId="urn:microsoft.com/office/officeart/2005/8/layout/radial6"/>
    <dgm:cxn modelId="{D31CAC9D-F074-408F-853D-EEE6E70D0BE5}" type="presParOf" srcId="{3660BEBE-0247-43E5-AC9B-169AB30717C5}" destId="{E8483E6E-838C-41F6-81D8-8133DEBBC2AC}" srcOrd="2" destOrd="0" presId="urn:microsoft.com/office/officeart/2005/8/layout/radial6"/>
    <dgm:cxn modelId="{524A8D17-7FAA-4953-A7D1-6D91BA0006D8}" type="presParOf" srcId="{3660BEBE-0247-43E5-AC9B-169AB30717C5}" destId="{BA314C35-5E5C-4664-B61F-870767FB0BEB}" srcOrd="3" destOrd="0" presId="urn:microsoft.com/office/officeart/2005/8/layout/radial6"/>
    <dgm:cxn modelId="{48929FA3-830F-4D64-A21F-5533CCA38FC4}" type="presParOf" srcId="{3660BEBE-0247-43E5-AC9B-169AB30717C5}" destId="{4BA41ED2-DF48-4F73-B9B9-F566C0D653AF}" srcOrd="4" destOrd="0" presId="urn:microsoft.com/office/officeart/2005/8/layout/radial6"/>
    <dgm:cxn modelId="{81FDCEA5-9FB6-4C05-9939-5875489F70DF}" type="presParOf" srcId="{3660BEBE-0247-43E5-AC9B-169AB30717C5}" destId="{FA28E4A6-43AB-47FC-9752-893F2373EFBB}" srcOrd="5" destOrd="0" presId="urn:microsoft.com/office/officeart/2005/8/layout/radial6"/>
    <dgm:cxn modelId="{63D13694-3353-4B38-A866-F40C999BEBF8}" type="presParOf" srcId="{3660BEBE-0247-43E5-AC9B-169AB30717C5}" destId="{FBF51D60-B935-4DFA-B501-67CEE56BBA8D}" srcOrd="6" destOrd="0" presId="urn:microsoft.com/office/officeart/2005/8/layout/radial6"/>
    <dgm:cxn modelId="{B8FD23DC-D909-476B-8620-36EE5438AC0E}" type="presParOf" srcId="{3660BEBE-0247-43E5-AC9B-169AB30717C5}" destId="{BAC13DA7-74C9-4AF4-BCFE-22970FF525E7}" srcOrd="7" destOrd="0" presId="urn:microsoft.com/office/officeart/2005/8/layout/radial6"/>
    <dgm:cxn modelId="{79EFB0B7-7905-48CA-815E-8C9F3F0B0F00}" type="presParOf" srcId="{3660BEBE-0247-43E5-AC9B-169AB30717C5}" destId="{B8177357-5F80-4689-B753-BEF54F1C5202}" srcOrd="8" destOrd="0" presId="urn:microsoft.com/office/officeart/2005/8/layout/radial6"/>
    <dgm:cxn modelId="{5990C3E0-9BF8-42B0-A6A0-BB8E8954F93C}" type="presParOf" srcId="{3660BEBE-0247-43E5-AC9B-169AB30717C5}" destId="{0F7DCC9B-E216-40BA-859C-A8DAECEC46FA}" srcOrd="9" destOrd="0" presId="urn:microsoft.com/office/officeart/2005/8/layout/radial6"/>
    <dgm:cxn modelId="{C8E6425A-90D1-4712-B9B0-D7A4605AAA70}" type="presParOf" srcId="{3660BEBE-0247-43E5-AC9B-169AB30717C5}" destId="{B0B217BE-8989-47A1-ABD2-05DFF8A24667}" srcOrd="10" destOrd="0" presId="urn:microsoft.com/office/officeart/2005/8/layout/radial6"/>
    <dgm:cxn modelId="{1B8EF447-5CFD-4054-8F64-DE783D82D883}" type="presParOf" srcId="{3660BEBE-0247-43E5-AC9B-169AB30717C5}" destId="{F6551633-55E9-4500-9877-67A2EB7370DF}" srcOrd="11" destOrd="0" presId="urn:microsoft.com/office/officeart/2005/8/layout/radial6"/>
    <dgm:cxn modelId="{1AEBFF16-E197-4448-A70F-7DC7677A8170}" type="presParOf" srcId="{3660BEBE-0247-43E5-AC9B-169AB30717C5}" destId="{7A7C9A5B-0224-41CB-8B0E-01B032A467B2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F741624-54EB-4276-8146-60E00D00EA79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99888E7-1E1A-4A8C-81AA-F0A8D0EEB8F9}">
      <dgm:prSet phldrT="[Testo]"/>
      <dgm:spPr>
        <a:solidFill>
          <a:srgbClr val="FFC000"/>
        </a:solidFill>
      </dgm:spPr>
      <dgm:t>
        <a:bodyPr/>
        <a:lstStyle/>
        <a:p>
          <a:r>
            <a:rPr lang="it-IT"/>
            <a:t>SOP/OTC</a:t>
          </a:r>
        </a:p>
        <a:p>
          <a:r>
            <a:rPr lang="it-IT" err="1"/>
            <a:t>Brand</a:t>
          </a:r>
          <a:r>
            <a:rPr lang="it-IT"/>
            <a:t>   </a:t>
          </a:r>
        </a:p>
      </dgm:t>
    </dgm:pt>
    <dgm:pt modelId="{5D45ECFD-E656-4D36-90AE-33491198E534}" type="parTrans" cxnId="{8D3BDDE2-D2B9-4877-8E51-665363C409C3}">
      <dgm:prSet/>
      <dgm:spPr/>
      <dgm:t>
        <a:bodyPr/>
        <a:lstStyle/>
        <a:p>
          <a:endParaRPr lang="it-IT"/>
        </a:p>
      </dgm:t>
    </dgm:pt>
    <dgm:pt modelId="{4D8487A0-5F39-4E67-8C97-F9D8BF4FF960}" type="sibTrans" cxnId="{8D3BDDE2-D2B9-4877-8E51-665363C409C3}">
      <dgm:prSet/>
      <dgm:spPr/>
      <dgm:t>
        <a:bodyPr/>
        <a:lstStyle/>
        <a:p>
          <a:endParaRPr lang="it-IT"/>
        </a:p>
      </dgm:t>
    </dgm:pt>
    <dgm:pt modelId="{4B6D3FE9-74DF-4E36-93FA-2A6B66D2721F}">
      <dgm:prSet phldrT="[Testo]"/>
      <dgm:spPr/>
      <dgm:t>
        <a:bodyPr/>
        <a:lstStyle/>
        <a:p>
          <a:r>
            <a:rPr lang="it-IT"/>
            <a:t>Equivalente 1</a:t>
          </a:r>
        </a:p>
      </dgm:t>
    </dgm:pt>
    <dgm:pt modelId="{CE53CE9D-D592-4FE3-8803-F42974BF6944}" type="parTrans" cxnId="{DD51C094-EBC7-4208-976B-6EFF5D60A965}">
      <dgm:prSet/>
      <dgm:spPr/>
      <dgm:t>
        <a:bodyPr/>
        <a:lstStyle/>
        <a:p>
          <a:endParaRPr lang="it-IT"/>
        </a:p>
      </dgm:t>
    </dgm:pt>
    <dgm:pt modelId="{68452D55-1797-4A3E-AFCB-5C1948707268}" type="sibTrans" cxnId="{DD51C094-EBC7-4208-976B-6EFF5D60A965}">
      <dgm:prSet/>
      <dgm:spPr/>
      <dgm:t>
        <a:bodyPr/>
        <a:lstStyle/>
        <a:p>
          <a:endParaRPr lang="it-IT"/>
        </a:p>
      </dgm:t>
    </dgm:pt>
    <dgm:pt modelId="{C47103B0-2F24-496D-A3E4-EF761CF53960}">
      <dgm:prSet phldrT="[Testo]" custT="1"/>
      <dgm:spPr>
        <a:solidFill>
          <a:srgbClr val="FFFF00"/>
        </a:solidFill>
      </dgm:spPr>
      <dgm:t>
        <a:bodyPr/>
        <a:lstStyle/>
        <a:p>
          <a:r>
            <a:rPr lang="it-IT" sz="1400" b="1">
              <a:solidFill>
                <a:srgbClr val="FF0000"/>
              </a:solidFill>
            </a:rPr>
            <a:t>Prodotti a marchio </a:t>
          </a:r>
        </a:p>
      </dgm:t>
    </dgm:pt>
    <dgm:pt modelId="{7A0DCAE0-AC32-422A-A28B-39F332515399}" type="parTrans" cxnId="{163F341A-D972-4D1D-85CF-C4C872D3941A}">
      <dgm:prSet/>
      <dgm:spPr/>
      <dgm:t>
        <a:bodyPr/>
        <a:lstStyle/>
        <a:p>
          <a:endParaRPr lang="it-IT"/>
        </a:p>
      </dgm:t>
    </dgm:pt>
    <dgm:pt modelId="{5EB55DE2-A81A-4071-B240-5524961C9E3D}" type="sibTrans" cxnId="{163F341A-D972-4D1D-85CF-C4C872D3941A}">
      <dgm:prSet/>
      <dgm:spPr/>
      <dgm:t>
        <a:bodyPr/>
        <a:lstStyle/>
        <a:p>
          <a:endParaRPr lang="it-IT"/>
        </a:p>
      </dgm:t>
    </dgm:pt>
    <dgm:pt modelId="{479E2477-07FE-4202-A551-5A0C242D41DD}">
      <dgm:prSet phldrT="[Testo]"/>
      <dgm:spPr/>
      <dgm:t>
        <a:bodyPr/>
        <a:lstStyle/>
        <a:p>
          <a:r>
            <a:rPr lang="it-IT"/>
            <a:t>Carenza produttiva </a:t>
          </a:r>
        </a:p>
      </dgm:t>
    </dgm:pt>
    <dgm:pt modelId="{0E07B3A7-3F3C-4DD1-A486-C1CD986E0DD6}" type="parTrans" cxnId="{48A9CB7C-68B1-4188-93D3-5DD27E6F9308}">
      <dgm:prSet/>
      <dgm:spPr/>
      <dgm:t>
        <a:bodyPr/>
        <a:lstStyle/>
        <a:p>
          <a:endParaRPr lang="it-IT"/>
        </a:p>
      </dgm:t>
    </dgm:pt>
    <dgm:pt modelId="{569C17B2-391F-41F4-8732-0D9F8DA6B599}" type="sibTrans" cxnId="{48A9CB7C-68B1-4188-93D3-5DD27E6F9308}">
      <dgm:prSet/>
      <dgm:spPr/>
      <dgm:t>
        <a:bodyPr/>
        <a:lstStyle/>
        <a:p>
          <a:endParaRPr lang="it-IT"/>
        </a:p>
      </dgm:t>
    </dgm:pt>
    <dgm:pt modelId="{6674D3A7-5076-4D15-9C35-1BC5F9790376}">
      <dgm:prSet phldrT="[Testo]"/>
      <dgm:spPr/>
      <dgm:t>
        <a:bodyPr/>
        <a:lstStyle/>
        <a:p>
          <a:r>
            <a:rPr lang="it-IT"/>
            <a:t>Equivalente 2</a:t>
          </a:r>
        </a:p>
      </dgm:t>
    </dgm:pt>
    <dgm:pt modelId="{870D8C69-7122-4F28-BD74-32FF4D245EC3}" type="parTrans" cxnId="{2D78718B-427F-4C25-9959-8FE9EA6CFBBC}">
      <dgm:prSet/>
      <dgm:spPr/>
      <dgm:t>
        <a:bodyPr/>
        <a:lstStyle/>
        <a:p>
          <a:endParaRPr lang="it-IT"/>
        </a:p>
      </dgm:t>
    </dgm:pt>
    <dgm:pt modelId="{7E178F36-16BF-48FC-8563-112139836F46}" type="sibTrans" cxnId="{2D78718B-427F-4C25-9959-8FE9EA6CFBBC}">
      <dgm:prSet/>
      <dgm:spPr/>
      <dgm:t>
        <a:bodyPr/>
        <a:lstStyle/>
        <a:p>
          <a:endParaRPr lang="it-IT"/>
        </a:p>
      </dgm:t>
    </dgm:pt>
    <dgm:pt modelId="{A73501DD-9826-40FB-B858-D19B582A0C3E}">
      <dgm:prSet phldrT="[Testo]"/>
      <dgm:spPr>
        <a:solidFill>
          <a:srgbClr val="FFFF00"/>
        </a:solidFill>
      </dgm:spPr>
      <dgm:t>
        <a:bodyPr/>
        <a:lstStyle/>
        <a:p>
          <a:r>
            <a:rPr lang="it-IT" b="1">
              <a:solidFill>
                <a:srgbClr val="FF0000"/>
              </a:solidFill>
            </a:rPr>
            <a:t>Farmacista </a:t>
          </a:r>
        </a:p>
      </dgm:t>
    </dgm:pt>
    <dgm:pt modelId="{556A1ACD-3DEF-46FD-89D2-8B9E881C5873}" type="parTrans" cxnId="{FE36359A-F2DB-4E91-878C-BBD4932E715E}">
      <dgm:prSet/>
      <dgm:spPr/>
    </dgm:pt>
    <dgm:pt modelId="{944ED593-CEF4-45CD-B861-9CBC891BDF70}" type="sibTrans" cxnId="{FE36359A-F2DB-4E91-878C-BBD4932E715E}">
      <dgm:prSet/>
      <dgm:spPr/>
    </dgm:pt>
    <dgm:pt modelId="{3660BEBE-0247-43E5-AC9B-169AB30717C5}" type="pres">
      <dgm:prSet presAssocID="{8F741624-54EB-4276-8146-60E00D00EA79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08AACBB-CD13-4769-ABFD-D5D721B8ABC2}" type="pres">
      <dgm:prSet presAssocID="{399888E7-1E1A-4A8C-81AA-F0A8D0EEB8F9}" presName="centerShape" presStyleLbl="node0" presStyleIdx="0" presStyleCnt="1" custLinFactNeighborX="170" custLinFactNeighborY="170"/>
      <dgm:spPr/>
    </dgm:pt>
    <dgm:pt modelId="{765EEE51-C353-42AC-9097-AEA0CD00E232}" type="pres">
      <dgm:prSet presAssocID="{4B6D3FE9-74DF-4E36-93FA-2A6B66D2721F}" presName="node" presStyleLbl="node1" presStyleIdx="0" presStyleCnt="5">
        <dgm:presLayoutVars>
          <dgm:bulletEnabled val="1"/>
        </dgm:presLayoutVars>
      </dgm:prSet>
      <dgm:spPr/>
    </dgm:pt>
    <dgm:pt modelId="{E8483E6E-838C-41F6-81D8-8133DEBBC2AC}" type="pres">
      <dgm:prSet presAssocID="{4B6D3FE9-74DF-4E36-93FA-2A6B66D2721F}" presName="dummy" presStyleCnt="0"/>
      <dgm:spPr/>
    </dgm:pt>
    <dgm:pt modelId="{BA314C35-5E5C-4664-B61F-870767FB0BEB}" type="pres">
      <dgm:prSet presAssocID="{68452D55-1797-4A3E-AFCB-5C1948707268}" presName="sibTrans" presStyleLbl="sibTrans2D1" presStyleIdx="0" presStyleCnt="5"/>
      <dgm:spPr/>
    </dgm:pt>
    <dgm:pt modelId="{4BA41ED2-DF48-4F73-B9B9-F566C0D653AF}" type="pres">
      <dgm:prSet presAssocID="{C47103B0-2F24-496D-A3E4-EF761CF53960}" presName="node" presStyleLbl="node1" presStyleIdx="1" presStyleCnt="5">
        <dgm:presLayoutVars>
          <dgm:bulletEnabled val="1"/>
        </dgm:presLayoutVars>
      </dgm:prSet>
      <dgm:spPr/>
    </dgm:pt>
    <dgm:pt modelId="{FA28E4A6-43AB-47FC-9752-893F2373EFBB}" type="pres">
      <dgm:prSet presAssocID="{C47103B0-2F24-496D-A3E4-EF761CF53960}" presName="dummy" presStyleCnt="0"/>
      <dgm:spPr/>
    </dgm:pt>
    <dgm:pt modelId="{FBF51D60-B935-4DFA-B501-67CEE56BBA8D}" type="pres">
      <dgm:prSet presAssocID="{5EB55DE2-A81A-4071-B240-5524961C9E3D}" presName="sibTrans" presStyleLbl="sibTrans2D1" presStyleIdx="1" presStyleCnt="5"/>
      <dgm:spPr/>
    </dgm:pt>
    <dgm:pt modelId="{BAC13DA7-74C9-4AF4-BCFE-22970FF525E7}" type="pres">
      <dgm:prSet presAssocID="{479E2477-07FE-4202-A551-5A0C242D41DD}" presName="node" presStyleLbl="node1" presStyleIdx="2" presStyleCnt="5">
        <dgm:presLayoutVars>
          <dgm:bulletEnabled val="1"/>
        </dgm:presLayoutVars>
      </dgm:prSet>
      <dgm:spPr/>
    </dgm:pt>
    <dgm:pt modelId="{B8177357-5F80-4689-B753-BEF54F1C5202}" type="pres">
      <dgm:prSet presAssocID="{479E2477-07FE-4202-A551-5A0C242D41DD}" presName="dummy" presStyleCnt="0"/>
      <dgm:spPr/>
    </dgm:pt>
    <dgm:pt modelId="{0F7DCC9B-E216-40BA-859C-A8DAECEC46FA}" type="pres">
      <dgm:prSet presAssocID="{569C17B2-391F-41F4-8732-0D9F8DA6B599}" presName="sibTrans" presStyleLbl="sibTrans2D1" presStyleIdx="2" presStyleCnt="5"/>
      <dgm:spPr/>
    </dgm:pt>
    <dgm:pt modelId="{B0B217BE-8989-47A1-ABD2-05DFF8A24667}" type="pres">
      <dgm:prSet presAssocID="{6674D3A7-5076-4D15-9C35-1BC5F9790376}" presName="node" presStyleLbl="node1" presStyleIdx="3" presStyleCnt="5">
        <dgm:presLayoutVars>
          <dgm:bulletEnabled val="1"/>
        </dgm:presLayoutVars>
      </dgm:prSet>
      <dgm:spPr/>
    </dgm:pt>
    <dgm:pt modelId="{F6551633-55E9-4500-9877-67A2EB7370DF}" type="pres">
      <dgm:prSet presAssocID="{6674D3A7-5076-4D15-9C35-1BC5F9790376}" presName="dummy" presStyleCnt="0"/>
      <dgm:spPr/>
    </dgm:pt>
    <dgm:pt modelId="{7A7C9A5B-0224-41CB-8B0E-01B032A467B2}" type="pres">
      <dgm:prSet presAssocID="{7E178F36-16BF-48FC-8563-112139836F46}" presName="sibTrans" presStyleLbl="sibTrans2D1" presStyleIdx="3" presStyleCnt="5"/>
      <dgm:spPr/>
    </dgm:pt>
    <dgm:pt modelId="{995529D0-672B-48EE-8BA7-BD9585071212}" type="pres">
      <dgm:prSet presAssocID="{A73501DD-9826-40FB-B858-D19B582A0C3E}" presName="node" presStyleLbl="node1" presStyleIdx="4" presStyleCnt="5">
        <dgm:presLayoutVars>
          <dgm:bulletEnabled val="1"/>
        </dgm:presLayoutVars>
      </dgm:prSet>
      <dgm:spPr/>
    </dgm:pt>
    <dgm:pt modelId="{E3239A76-0584-4382-97E3-920DB32DC125}" type="pres">
      <dgm:prSet presAssocID="{A73501DD-9826-40FB-B858-D19B582A0C3E}" presName="dummy" presStyleCnt="0"/>
      <dgm:spPr/>
    </dgm:pt>
    <dgm:pt modelId="{46786CA7-80DC-4FE2-B406-D2C2B8CA6B85}" type="pres">
      <dgm:prSet presAssocID="{944ED593-CEF4-45CD-B861-9CBC891BDF70}" presName="sibTrans" presStyleLbl="sibTrans2D1" presStyleIdx="4" presStyleCnt="5"/>
      <dgm:spPr/>
    </dgm:pt>
  </dgm:ptLst>
  <dgm:cxnLst>
    <dgm:cxn modelId="{D27BE102-4AEA-4CCD-A44C-6A06D909ED25}" type="presOf" srcId="{A73501DD-9826-40FB-B858-D19B582A0C3E}" destId="{995529D0-672B-48EE-8BA7-BD9585071212}" srcOrd="0" destOrd="0" presId="urn:microsoft.com/office/officeart/2005/8/layout/radial6"/>
    <dgm:cxn modelId="{08518007-B244-498E-8C42-CA892B87285F}" type="presOf" srcId="{569C17B2-391F-41F4-8732-0D9F8DA6B599}" destId="{0F7DCC9B-E216-40BA-859C-A8DAECEC46FA}" srcOrd="0" destOrd="0" presId="urn:microsoft.com/office/officeart/2005/8/layout/radial6"/>
    <dgm:cxn modelId="{163F341A-D972-4D1D-85CF-C4C872D3941A}" srcId="{399888E7-1E1A-4A8C-81AA-F0A8D0EEB8F9}" destId="{C47103B0-2F24-496D-A3E4-EF761CF53960}" srcOrd="1" destOrd="0" parTransId="{7A0DCAE0-AC32-422A-A28B-39F332515399}" sibTransId="{5EB55DE2-A81A-4071-B240-5524961C9E3D}"/>
    <dgm:cxn modelId="{F9EC5A25-90CF-42E1-BEA5-1EDF6E99CCFE}" type="presOf" srcId="{6674D3A7-5076-4D15-9C35-1BC5F9790376}" destId="{B0B217BE-8989-47A1-ABD2-05DFF8A24667}" srcOrd="0" destOrd="0" presId="urn:microsoft.com/office/officeart/2005/8/layout/radial6"/>
    <dgm:cxn modelId="{4535B231-C3B9-4153-9553-C7C0CEB24696}" type="presOf" srcId="{68452D55-1797-4A3E-AFCB-5C1948707268}" destId="{BA314C35-5E5C-4664-B61F-870767FB0BEB}" srcOrd="0" destOrd="0" presId="urn:microsoft.com/office/officeart/2005/8/layout/radial6"/>
    <dgm:cxn modelId="{F9409A59-1825-4DA0-BD5D-2B17E6239A35}" type="presOf" srcId="{944ED593-CEF4-45CD-B861-9CBC891BDF70}" destId="{46786CA7-80DC-4FE2-B406-D2C2B8CA6B85}" srcOrd="0" destOrd="0" presId="urn:microsoft.com/office/officeart/2005/8/layout/radial6"/>
    <dgm:cxn modelId="{48A9CB7C-68B1-4188-93D3-5DD27E6F9308}" srcId="{399888E7-1E1A-4A8C-81AA-F0A8D0EEB8F9}" destId="{479E2477-07FE-4202-A551-5A0C242D41DD}" srcOrd="2" destOrd="0" parTransId="{0E07B3A7-3F3C-4DD1-A486-C1CD986E0DD6}" sibTransId="{569C17B2-391F-41F4-8732-0D9F8DA6B599}"/>
    <dgm:cxn modelId="{2D78718B-427F-4C25-9959-8FE9EA6CFBBC}" srcId="{399888E7-1E1A-4A8C-81AA-F0A8D0EEB8F9}" destId="{6674D3A7-5076-4D15-9C35-1BC5F9790376}" srcOrd="3" destOrd="0" parTransId="{870D8C69-7122-4F28-BD74-32FF4D245EC3}" sibTransId="{7E178F36-16BF-48FC-8563-112139836F46}"/>
    <dgm:cxn modelId="{3082628E-1F7C-42BF-AADC-83167FEE6B02}" type="presOf" srcId="{C47103B0-2F24-496D-A3E4-EF761CF53960}" destId="{4BA41ED2-DF48-4F73-B9B9-F566C0D653AF}" srcOrd="0" destOrd="0" presId="urn:microsoft.com/office/officeart/2005/8/layout/radial6"/>
    <dgm:cxn modelId="{DD51C094-EBC7-4208-976B-6EFF5D60A965}" srcId="{399888E7-1E1A-4A8C-81AA-F0A8D0EEB8F9}" destId="{4B6D3FE9-74DF-4E36-93FA-2A6B66D2721F}" srcOrd="0" destOrd="0" parTransId="{CE53CE9D-D592-4FE3-8803-F42974BF6944}" sibTransId="{68452D55-1797-4A3E-AFCB-5C1948707268}"/>
    <dgm:cxn modelId="{FE36359A-F2DB-4E91-878C-BBD4932E715E}" srcId="{399888E7-1E1A-4A8C-81AA-F0A8D0EEB8F9}" destId="{A73501DD-9826-40FB-B858-D19B582A0C3E}" srcOrd="4" destOrd="0" parTransId="{556A1ACD-3DEF-46FD-89D2-8B9E881C5873}" sibTransId="{944ED593-CEF4-45CD-B861-9CBC891BDF70}"/>
    <dgm:cxn modelId="{57A5DCB1-7791-499E-9261-4502648A3657}" type="presOf" srcId="{4B6D3FE9-74DF-4E36-93FA-2A6B66D2721F}" destId="{765EEE51-C353-42AC-9097-AEA0CD00E232}" srcOrd="0" destOrd="0" presId="urn:microsoft.com/office/officeart/2005/8/layout/radial6"/>
    <dgm:cxn modelId="{1A129FB6-0570-4861-8FDD-D8A4D008F8E4}" type="presOf" srcId="{5EB55DE2-A81A-4071-B240-5524961C9E3D}" destId="{FBF51D60-B935-4DFA-B501-67CEE56BBA8D}" srcOrd="0" destOrd="0" presId="urn:microsoft.com/office/officeart/2005/8/layout/radial6"/>
    <dgm:cxn modelId="{7DF351CF-0F50-4B08-8ADA-44E0C1138320}" type="presOf" srcId="{399888E7-1E1A-4A8C-81AA-F0A8D0EEB8F9}" destId="{308AACBB-CD13-4769-ABFD-D5D721B8ABC2}" srcOrd="0" destOrd="0" presId="urn:microsoft.com/office/officeart/2005/8/layout/radial6"/>
    <dgm:cxn modelId="{8D3BDDE2-D2B9-4877-8E51-665363C409C3}" srcId="{8F741624-54EB-4276-8146-60E00D00EA79}" destId="{399888E7-1E1A-4A8C-81AA-F0A8D0EEB8F9}" srcOrd="0" destOrd="0" parTransId="{5D45ECFD-E656-4D36-90AE-33491198E534}" sibTransId="{4D8487A0-5F39-4E67-8C97-F9D8BF4FF960}"/>
    <dgm:cxn modelId="{643F43E6-55EB-4138-BB63-6B23510BE321}" type="presOf" srcId="{7E178F36-16BF-48FC-8563-112139836F46}" destId="{7A7C9A5B-0224-41CB-8B0E-01B032A467B2}" srcOrd="0" destOrd="0" presId="urn:microsoft.com/office/officeart/2005/8/layout/radial6"/>
    <dgm:cxn modelId="{55BB2BE7-B3AB-4A68-BB5F-7D6FF1846874}" type="presOf" srcId="{479E2477-07FE-4202-A551-5A0C242D41DD}" destId="{BAC13DA7-74C9-4AF4-BCFE-22970FF525E7}" srcOrd="0" destOrd="0" presId="urn:microsoft.com/office/officeart/2005/8/layout/radial6"/>
    <dgm:cxn modelId="{4CD924F4-D2A3-448C-96F8-F5FAA3E9FB85}" type="presOf" srcId="{8F741624-54EB-4276-8146-60E00D00EA79}" destId="{3660BEBE-0247-43E5-AC9B-169AB30717C5}" srcOrd="0" destOrd="0" presId="urn:microsoft.com/office/officeart/2005/8/layout/radial6"/>
    <dgm:cxn modelId="{B72AA76C-1595-4D65-9526-63A3345E995B}" type="presParOf" srcId="{3660BEBE-0247-43E5-AC9B-169AB30717C5}" destId="{308AACBB-CD13-4769-ABFD-D5D721B8ABC2}" srcOrd="0" destOrd="0" presId="urn:microsoft.com/office/officeart/2005/8/layout/radial6"/>
    <dgm:cxn modelId="{2C226EFB-EA8A-4CD6-8C00-84DE16E06D29}" type="presParOf" srcId="{3660BEBE-0247-43E5-AC9B-169AB30717C5}" destId="{765EEE51-C353-42AC-9097-AEA0CD00E232}" srcOrd="1" destOrd="0" presId="urn:microsoft.com/office/officeart/2005/8/layout/radial6"/>
    <dgm:cxn modelId="{E08A6572-BC03-4CF5-A1C5-68465729AEC5}" type="presParOf" srcId="{3660BEBE-0247-43E5-AC9B-169AB30717C5}" destId="{E8483E6E-838C-41F6-81D8-8133DEBBC2AC}" srcOrd="2" destOrd="0" presId="urn:microsoft.com/office/officeart/2005/8/layout/radial6"/>
    <dgm:cxn modelId="{BABE620F-7259-489B-AEA4-1CA4AF068C3D}" type="presParOf" srcId="{3660BEBE-0247-43E5-AC9B-169AB30717C5}" destId="{BA314C35-5E5C-4664-B61F-870767FB0BEB}" srcOrd="3" destOrd="0" presId="urn:microsoft.com/office/officeart/2005/8/layout/radial6"/>
    <dgm:cxn modelId="{36CCB26C-80AE-44B1-83A4-2C3294332B32}" type="presParOf" srcId="{3660BEBE-0247-43E5-AC9B-169AB30717C5}" destId="{4BA41ED2-DF48-4F73-B9B9-F566C0D653AF}" srcOrd="4" destOrd="0" presId="urn:microsoft.com/office/officeart/2005/8/layout/radial6"/>
    <dgm:cxn modelId="{82239E83-666F-4495-9E5F-767D89517796}" type="presParOf" srcId="{3660BEBE-0247-43E5-AC9B-169AB30717C5}" destId="{FA28E4A6-43AB-47FC-9752-893F2373EFBB}" srcOrd="5" destOrd="0" presId="urn:microsoft.com/office/officeart/2005/8/layout/radial6"/>
    <dgm:cxn modelId="{BC00A0DA-812F-4892-91D8-EF96E8A3E912}" type="presParOf" srcId="{3660BEBE-0247-43E5-AC9B-169AB30717C5}" destId="{FBF51D60-B935-4DFA-B501-67CEE56BBA8D}" srcOrd="6" destOrd="0" presId="urn:microsoft.com/office/officeart/2005/8/layout/radial6"/>
    <dgm:cxn modelId="{ECD17CBA-1A59-441D-8478-B96026638C0F}" type="presParOf" srcId="{3660BEBE-0247-43E5-AC9B-169AB30717C5}" destId="{BAC13DA7-74C9-4AF4-BCFE-22970FF525E7}" srcOrd="7" destOrd="0" presId="urn:microsoft.com/office/officeart/2005/8/layout/radial6"/>
    <dgm:cxn modelId="{18E3944F-8193-4823-A646-F528A1DFFD6F}" type="presParOf" srcId="{3660BEBE-0247-43E5-AC9B-169AB30717C5}" destId="{B8177357-5F80-4689-B753-BEF54F1C5202}" srcOrd="8" destOrd="0" presId="urn:microsoft.com/office/officeart/2005/8/layout/radial6"/>
    <dgm:cxn modelId="{A90D22DC-0D76-4075-8A79-3713DD443F7E}" type="presParOf" srcId="{3660BEBE-0247-43E5-AC9B-169AB30717C5}" destId="{0F7DCC9B-E216-40BA-859C-A8DAECEC46FA}" srcOrd="9" destOrd="0" presId="urn:microsoft.com/office/officeart/2005/8/layout/radial6"/>
    <dgm:cxn modelId="{BB72ADD0-DFE6-4B8B-84E8-379C44D75ED8}" type="presParOf" srcId="{3660BEBE-0247-43E5-AC9B-169AB30717C5}" destId="{B0B217BE-8989-47A1-ABD2-05DFF8A24667}" srcOrd="10" destOrd="0" presId="urn:microsoft.com/office/officeart/2005/8/layout/radial6"/>
    <dgm:cxn modelId="{91E68FD6-B844-40AB-B5E9-A2BDADB95FF1}" type="presParOf" srcId="{3660BEBE-0247-43E5-AC9B-169AB30717C5}" destId="{F6551633-55E9-4500-9877-67A2EB7370DF}" srcOrd="11" destOrd="0" presId="urn:microsoft.com/office/officeart/2005/8/layout/radial6"/>
    <dgm:cxn modelId="{2801C6B1-D0CD-4AE4-960A-ABCD8FF1D2DC}" type="presParOf" srcId="{3660BEBE-0247-43E5-AC9B-169AB30717C5}" destId="{7A7C9A5B-0224-41CB-8B0E-01B032A467B2}" srcOrd="12" destOrd="0" presId="urn:microsoft.com/office/officeart/2005/8/layout/radial6"/>
    <dgm:cxn modelId="{F5234DF0-A02B-4B53-91BC-4131503DEDF9}" type="presParOf" srcId="{3660BEBE-0247-43E5-AC9B-169AB30717C5}" destId="{995529D0-672B-48EE-8BA7-BD9585071212}" srcOrd="13" destOrd="0" presId="urn:microsoft.com/office/officeart/2005/8/layout/radial6"/>
    <dgm:cxn modelId="{1635A0C1-217A-41D5-BD24-C0EBFFDAB239}" type="presParOf" srcId="{3660BEBE-0247-43E5-AC9B-169AB30717C5}" destId="{E3239A76-0584-4382-97E3-920DB32DC125}" srcOrd="14" destOrd="0" presId="urn:microsoft.com/office/officeart/2005/8/layout/radial6"/>
    <dgm:cxn modelId="{5D416113-1082-454C-8F42-01D28FBABAEB}" type="presParOf" srcId="{3660BEBE-0247-43E5-AC9B-169AB30717C5}" destId="{46786CA7-80DC-4FE2-B406-D2C2B8CA6B85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6243DD-AD3C-4FF2-AA1A-2FD6125CE88F}">
      <dsp:nvSpPr>
        <dsp:cNvPr id="0" name=""/>
        <dsp:cNvSpPr/>
      </dsp:nvSpPr>
      <dsp:spPr>
        <a:xfrm>
          <a:off x="2323" y="0"/>
          <a:ext cx="2830347" cy="75764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>
              <a:latin typeface="Century Gothic" pitchFamily="34" charset="0"/>
            </a:rPr>
            <a:t>Definizione obiettivo</a:t>
          </a:r>
        </a:p>
      </dsp:txBody>
      <dsp:txXfrm>
        <a:off x="381145" y="0"/>
        <a:ext cx="2072703" cy="757644"/>
      </dsp:txXfrm>
    </dsp:sp>
    <dsp:sp modelId="{67DCBC8D-070C-4342-B0CD-E2FD95F25C9B}">
      <dsp:nvSpPr>
        <dsp:cNvPr id="0" name=""/>
        <dsp:cNvSpPr/>
      </dsp:nvSpPr>
      <dsp:spPr>
        <a:xfrm>
          <a:off x="2549635" y="0"/>
          <a:ext cx="2830347" cy="75764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>
              <a:latin typeface="Century Gothic" pitchFamily="34" charset="0"/>
            </a:rPr>
            <a:t>Analisi portfolio prodotti</a:t>
          </a:r>
        </a:p>
      </dsp:txBody>
      <dsp:txXfrm>
        <a:off x="2928457" y="0"/>
        <a:ext cx="2072703" cy="757644"/>
      </dsp:txXfrm>
    </dsp:sp>
    <dsp:sp modelId="{A133A426-62AC-42AA-99AF-29B3954D6885}">
      <dsp:nvSpPr>
        <dsp:cNvPr id="0" name=""/>
        <dsp:cNvSpPr/>
      </dsp:nvSpPr>
      <dsp:spPr>
        <a:xfrm>
          <a:off x="5096947" y="0"/>
          <a:ext cx="2830347" cy="75764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>
              <a:latin typeface="Century Gothic" pitchFamily="34" charset="0"/>
            </a:rPr>
            <a:t>Posizionamento</a:t>
          </a:r>
        </a:p>
      </dsp:txBody>
      <dsp:txXfrm>
        <a:off x="5475769" y="0"/>
        <a:ext cx="2072703" cy="75764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01AC89-58D3-440D-B6A5-1603275089B4}">
      <dsp:nvSpPr>
        <dsp:cNvPr id="0" name=""/>
        <dsp:cNvSpPr/>
      </dsp:nvSpPr>
      <dsp:spPr>
        <a:xfrm>
          <a:off x="1375434" y="499666"/>
          <a:ext cx="3346149" cy="3346149"/>
        </a:xfrm>
        <a:prstGeom prst="blockArc">
          <a:avLst>
            <a:gd name="adj1" fmla="val 11876531"/>
            <a:gd name="adj2" fmla="val 16248440"/>
            <a:gd name="adj3" fmla="val 46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7C9A5B-0224-41CB-8B0E-01B032A467B2}">
      <dsp:nvSpPr>
        <dsp:cNvPr id="0" name=""/>
        <dsp:cNvSpPr/>
      </dsp:nvSpPr>
      <dsp:spPr>
        <a:xfrm>
          <a:off x="1374925" y="501235"/>
          <a:ext cx="3346149" cy="3346149"/>
        </a:xfrm>
        <a:prstGeom prst="blockArc">
          <a:avLst>
            <a:gd name="adj1" fmla="val 7560000"/>
            <a:gd name="adj2" fmla="val 11880000"/>
            <a:gd name="adj3" fmla="val 46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7DCC9B-E216-40BA-859C-A8DAECEC46FA}">
      <dsp:nvSpPr>
        <dsp:cNvPr id="0" name=""/>
        <dsp:cNvSpPr/>
      </dsp:nvSpPr>
      <dsp:spPr>
        <a:xfrm>
          <a:off x="1467379" y="763607"/>
          <a:ext cx="3346149" cy="3346149"/>
        </a:xfrm>
        <a:prstGeom prst="blockArc">
          <a:avLst>
            <a:gd name="adj1" fmla="val 3240000"/>
            <a:gd name="adj2" fmla="val 7560000"/>
            <a:gd name="adj3" fmla="val 46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F51D60-B935-4DFA-B501-67CEE56BBA8D}">
      <dsp:nvSpPr>
        <dsp:cNvPr id="0" name=""/>
        <dsp:cNvSpPr/>
      </dsp:nvSpPr>
      <dsp:spPr>
        <a:xfrm>
          <a:off x="1374925" y="501235"/>
          <a:ext cx="3346149" cy="3346149"/>
        </a:xfrm>
        <a:prstGeom prst="blockArc">
          <a:avLst>
            <a:gd name="adj1" fmla="val 20520000"/>
            <a:gd name="adj2" fmla="val 3240000"/>
            <a:gd name="adj3" fmla="val 46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314C35-5E5C-4664-B61F-870767FB0BEB}">
      <dsp:nvSpPr>
        <dsp:cNvPr id="0" name=""/>
        <dsp:cNvSpPr/>
      </dsp:nvSpPr>
      <dsp:spPr>
        <a:xfrm>
          <a:off x="1374411" y="499652"/>
          <a:ext cx="3346149" cy="3346149"/>
        </a:xfrm>
        <a:prstGeom prst="blockArc">
          <a:avLst>
            <a:gd name="adj1" fmla="val 16250590"/>
            <a:gd name="adj2" fmla="val 20523502"/>
            <a:gd name="adj3" fmla="val 46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8AACBB-CD13-4769-ABFD-D5D721B8ABC2}">
      <dsp:nvSpPr>
        <dsp:cNvPr id="0" name=""/>
        <dsp:cNvSpPr/>
      </dsp:nvSpPr>
      <dsp:spPr>
        <a:xfrm>
          <a:off x="2284115" y="1410425"/>
          <a:ext cx="1538882" cy="1538882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/>
            <a:t>Integratori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/>
            <a:t>Cosmetici a marchio </a:t>
          </a:r>
        </a:p>
      </dsp:txBody>
      <dsp:txXfrm>
        <a:off x="2509479" y="1635789"/>
        <a:ext cx="1088154" cy="1088154"/>
      </dsp:txXfrm>
    </dsp:sp>
    <dsp:sp modelId="{765EEE51-C353-42AC-9097-AEA0CD00E232}">
      <dsp:nvSpPr>
        <dsp:cNvPr id="0" name=""/>
        <dsp:cNvSpPr/>
      </dsp:nvSpPr>
      <dsp:spPr>
        <a:xfrm>
          <a:off x="2532927" y="0"/>
          <a:ext cx="1077217" cy="10772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Prodotti a Marchio </a:t>
          </a:r>
        </a:p>
      </dsp:txBody>
      <dsp:txXfrm>
        <a:off x="2690682" y="157755"/>
        <a:ext cx="761707" cy="761707"/>
      </dsp:txXfrm>
    </dsp:sp>
    <dsp:sp modelId="{4BA41ED2-DF48-4F73-B9B9-F566C0D653AF}">
      <dsp:nvSpPr>
        <dsp:cNvPr id="0" name=""/>
        <dsp:cNvSpPr/>
      </dsp:nvSpPr>
      <dsp:spPr>
        <a:xfrm>
          <a:off x="4063697" y="1130676"/>
          <a:ext cx="1077217" cy="1077217"/>
        </a:xfrm>
        <a:prstGeom prst="ellipse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>
              <a:solidFill>
                <a:srgbClr val="FF0000"/>
              </a:solidFill>
            </a:rPr>
            <a:t>Pubblicità </a:t>
          </a:r>
        </a:p>
      </dsp:txBody>
      <dsp:txXfrm>
        <a:off x="4221452" y="1288431"/>
        <a:ext cx="761707" cy="761707"/>
      </dsp:txXfrm>
    </dsp:sp>
    <dsp:sp modelId="{BAC13DA7-74C9-4AF4-BCFE-22970FF525E7}">
      <dsp:nvSpPr>
        <dsp:cNvPr id="0" name=""/>
        <dsp:cNvSpPr/>
      </dsp:nvSpPr>
      <dsp:spPr>
        <a:xfrm>
          <a:off x="3470005" y="2957873"/>
          <a:ext cx="1077217" cy="10772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Carenza produttiva </a:t>
          </a:r>
        </a:p>
      </dsp:txBody>
      <dsp:txXfrm>
        <a:off x="3627760" y="3115628"/>
        <a:ext cx="761707" cy="761707"/>
      </dsp:txXfrm>
    </dsp:sp>
    <dsp:sp modelId="{B0B217BE-8989-47A1-ABD2-05DFF8A24667}">
      <dsp:nvSpPr>
        <dsp:cNvPr id="0" name=""/>
        <dsp:cNvSpPr/>
      </dsp:nvSpPr>
      <dsp:spPr>
        <a:xfrm>
          <a:off x="1548776" y="2957873"/>
          <a:ext cx="1077217" cy="1077217"/>
        </a:xfrm>
        <a:prstGeom prst="ellipse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>
              <a:solidFill>
                <a:srgbClr val="FF0000"/>
              </a:solidFill>
            </a:rPr>
            <a:t>Prodotti a Marchio  Farmacia </a:t>
          </a:r>
        </a:p>
      </dsp:txBody>
      <dsp:txXfrm>
        <a:off x="1706531" y="3115628"/>
        <a:ext cx="761707" cy="761707"/>
      </dsp:txXfrm>
    </dsp:sp>
    <dsp:sp modelId="{7AC11339-3A64-4F79-AF24-3319AFFE1332}">
      <dsp:nvSpPr>
        <dsp:cNvPr id="0" name=""/>
        <dsp:cNvSpPr/>
      </dsp:nvSpPr>
      <dsp:spPr>
        <a:xfrm>
          <a:off x="955084" y="1130676"/>
          <a:ext cx="1077217" cy="1077217"/>
        </a:xfrm>
        <a:prstGeom prst="ellipse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>
              <a:solidFill>
                <a:srgbClr val="FF0000"/>
              </a:solidFill>
            </a:rPr>
            <a:t>Farmacista </a:t>
          </a:r>
        </a:p>
      </dsp:txBody>
      <dsp:txXfrm>
        <a:off x="1112839" y="1288431"/>
        <a:ext cx="761707" cy="76170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89719E-4E3B-4566-AEA3-1DF2090FB6E1}">
      <dsp:nvSpPr>
        <dsp:cNvPr id="0" name=""/>
        <dsp:cNvSpPr/>
      </dsp:nvSpPr>
      <dsp:spPr>
        <a:xfrm>
          <a:off x="163700" y="2047"/>
          <a:ext cx="4189082" cy="10472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>
              <a:latin typeface="Century Gothic" pitchFamily="34" charset="0"/>
            </a:rPr>
            <a:t>Prodotto Maturo</a:t>
          </a:r>
        </a:p>
      </dsp:txBody>
      <dsp:txXfrm>
        <a:off x="194373" y="32720"/>
        <a:ext cx="4127736" cy="985924"/>
      </dsp:txXfrm>
    </dsp:sp>
    <dsp:sp modelId="{E0319FFA-4929-4DBA-99D4-70A2F57A6229}">
      <dsp:nvSpPr>
        <dsp:cNvPr id="0" name=""/>
        <dsp:cNvSpPr/>
      </dsp:nvSpPr>
      <dsp:spPr>
        <a:xfrm rot="5400000">
          <a:off x="2104101" y="1077601"/>
          <a:ext cx="436448" cy="4187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200" kern="1200">
            <a:solidFill>
              <a:schemeClr val="accent2"/>
            </a:solidFill>
          </a:endParaRPr>
        </a:p>
      </dsp:txBody>
      <dsp:txXfrm rot="-5400000">
        <a:off x="2196696" y="1068759"/>
        <a:ext cx="251258" cy="310819"/>
      </dsp:txXfrm>
    </dsp:sp>
    <dsp:sp modelId="{0F9224E9-D80A-4F6F-B8B1-3E548C86F135}">
      <dsp:nvSpPr>
        <dsp:cNvPr id="0" name=""/>
        <dsp:cNvSpPr/>
      </dsp:nvSpPr>
      <dsp:spPr>
        <a:xfrm>
          <a:off x="263819" y="1572953"/>
          <a:ext cx="4189082" cy="10472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>
              <a:latin typeface="Century Gothic" pitchFamily="34" charset="0"/>
            </a:rPr>
            <a:t> dove vogliamo arrivare? </a:t>
          </a:r>
        </a:p>
      </dsp:txBody>
      <dsp:txXfrm>
        <a:off x="294492" y="1603626"/>
        <a:ext cx="4127736" cy="985924"/>
      </dsp:txXfrm>
    </dsp:sp>
    <dsp:sp modelId="{BA350945-2DFE-4CB1-B57C-CADF01D89843}">
      <dsp:nvSpPr>
        <dsp:cNvPr id="0" name=""/>
        <dsp:cNvSpPr/>
      </dsp:nvSpPr>
      <dsp:spPr>
        <a:xfrm rot="5400000">
          <a:off x="2111539" y="2672657"/>
          <a:ext cx="393523" cy="4187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900" kern="1200"/>
        </a:p>
      </dsp:txBody>
      <dsp:txXfrm rot="-5400000">
        <a:off x="2182670" y="2685280"/>
        <a:ext cx="251261" cy="275466"/>
      </dsp:txXfrm>
    </dsp:sp>
    <dsp:sp modelId="{6DD30C6C-6820-41B8-B27E-38E68D788F51}">
      <dsp:nvSpPr>
        <dsp:cNvPr id="0" name=""/>
        <dsp:cNvSpPr/>
      </dsp:nvSpPr>
      <dsp:spPr>
        <a:xfrm>
          <a:off x="163700" y="3143859"/>
          <a:ext cx="4189082" cy="10472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>
              <a:latin typeface="Century Gothic" pitchFamily="34" charset="0"/>
            </a:rPr>
            <a:t>Come Aumentare redditività dei </a:t>
          </a:r>
          <a:r>
            <a:rPr lang="it-IT" sz="2400" kern="1200" err="1">
              <a:latin typeface="Century Gothic" pitchFamily="34" charset="0"/>
            </a:rPr>
            <a:t>Brand</a:t>
          </a:r>
          <a:r>
            <a:rPr lang="it-IT" sz="2400" kern="1200">
              <a:latin typeface="Century Gothic" pitchFamily="34" charset="0"/>
            </a:rPr>
            <a:t> Maturi ?</a:t>
          </a:r>
        </a:p>
      </dsp:txBody>
      <dsp:txXfrm>
        <a:off x="194373" y="3174532"/>
        <a:ext cx="4127736" cy="98592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6243DD-AD3C-4FF2-AA1A-2FD6125CE88F}">
      <dsp:nvSpPr>
        <dsp:cNvPr id="0" name=""/>
        <dsp:cNvSpPr/>
      </dsp:nvSpPr>
      <dsp:spPr>
        <a:xfrm>
          <a:off x="2020" y="0"/>
          <a:ext cx="2461264" cy="75764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>
              <a:latin typeface="Century Gothic" pitchFamily="34" charset="0"/>
            </a:rPr>
            <a:t>Definizione obiettivo</a:t>
          </a:r>
        </a:p>
      </dsp:txBody>
      <dsp:txXfrm>
        <a:off x="380842" y="0"/>
        <a:ext cx="1703620" cy="757644"/>
      </dsp:txXfrm>
    </dsp:sp>
    <dsp:sp modelId="{67DCBC8D-070C-4342-B0CD-E2FD95F25C9B}">
      <dsp:nvSpPr>
        <dsp:cNvPr id="0" name=""/>
        <dsp:cNvSpPr/>
      </dsp:nvSpPr>
      <dsp:spPr>
        <a:xfrm>
          <a:off x="2217158" y="0"/>
          <a:ext cx="2461264" cy="75764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>
              <a:latin typeface="Century Gothic" pitchFamily="34" charset="0"/>
            </a:rPr>
            <a:t>Analisi portfolio prodotti</a:t>
          </a:r>
        </a:p>
      </dsp:txBody>
      <dsp:txXfrm>
        <a:off x="2595980" y="0"/>
        <a:ext cx="1703620" cy="757644"/>
      </dsp:txXfrm>
    </dsp:sp>
    <dsp:sp modelId="{A133A426-62AC-42AA-99AF-29B3954D6885}">
      <dsp:nvSpPr>
        <dsp:cNvPr id="0" name=""/>
        <dsp:cNvSpPr/>
      </dsp:nvSpPr>
      <dsp:spPr>
        <a:xfrm>
          <a:off x="4432296" y="0"/>
          <a:ext cx="2461264" cy="75764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>
              <a:latin typeface="Century Gothic" pitchFamily="34" charset="0"/>
            </a:rPr>
            <a:t>Posizionamento</a:t>
          </a:r>
        </a:p>
      </dsp:txBody>
      <dsp:txXfrm>
        <a:off x="4811118" y="0"/>
        <a:ext cx="1703620" cy="75764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1251C9-14A8-4EBC-B2CD-25D17E8CAB76}">
      <dsp:nvSpPr>
        <dsp:cNvPr id="0" name=""/>
        <dsp:cNvSpPr/>
      </dsp:nvSpPr>
      <dsp:spPr>
        <a:xfrm>
          <a:off x="0" y="977459"/>
          <a:ext cx="2450721" cy="237512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4939" tIns="24130" rIns="154939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/>
            <a:t>Pianificare e monitoraggio continuo </a:t>
          </a:r>
        </a:p>
      </dsp:txBody>
      <dsp:txXfrm>
        <a:off x="358900" y="1325288"/>
        <a:ext cx="1732921" cy="1679470"/>
      </dsp:txXfrm>
    </dsp:sp>
    <dsp:sp modelId="{AD2C7E05-BABF-499D-98ED-B8A51268FEC7}">
      <dsp:nvSpPr>
        <dsp:cNvPr id="0" name=""/>
        <dsp:cNvSpPr/>
      </dsp:nvSpPr>
      <dsp:spPr>
        <a:xfrm>
          <a:off x="1889518" y="1106557"/>
          <a:ext cx="2597739" cy="235888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4939" tIns="24130" rIns="154939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/>
            <a:t>Cercare di distribuire limitate risorse al </a:t>
          </a:r>
          <a:r>
            <a:rPr lang="it-IT" sz="1900" kern="1200" err="1"/>
            <a:t>porfolio</a:t>
          </a:r>
          <a:r>
            <a:rPr lang="it-IT" sz="1900" kern="1200"/>
            <a:t> aziendale  </a:t>
          </a:r>
        </a:p>
      </dsp:txBody>
      <dsp:txXfrm>
        <a:off x="2269948" y="1452008"/>
        <a:ext cx="1836879" cy="1667982"/>
      </dsp:txXfrm>
    </dsp:sp>
    <dsp:sp modelId="{7E7FF7DB-33E2-483F-93A6-9C74ECEE7A19}">
      <dsp:nvSpPr>
        <dsp:cNvPr id="0" name=""/>
        <dsp:cNvSpPr/>
      </dsp:nvSpPr>
      <dsp:spPr>
        <a:xfrm>
          <a:off x="3922371" y="1014833"/>
          <a:ext cx="2325887" cy="246130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4939" tIns="24130" rIns="154939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/>
            <a:t>Da valutare nei singoli mercati </a:t>
          </a:r>
        </a:p>
      </dsp:txBody>
      <dsp:txXfrm>
        <a:off x="4262989" y="1375283"/>
        <a:ext cx="1644651" cy="1740407"/>
      </dsp:txXfrm>
    </dsp:sp>
    <dsp:sp modelId="{6242395B-6012-458B-9588-B1A5E70AEDEE}">
      <dsp:nvSpPr>
        <dsp:cNvPr id="0" name=""/>
        <dsp:cNvSpPr/>
      </dsp:nvSpPr>
      <dsp:spPr>
        <a:xfrm>
          <a:off x="5688870" y="1079994"/>
          <a:ext cx="2815367" cy="249191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4939" tIns="24130" rIns="154939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/>
            <a:t>Non è una priorità </a:t>
          </a:r>
        </a:p>
      </dsp:txBody>
      <dsp:txXfrm>
        <a:off x="6101171" y="1444926"/>
        <a:ext cx="1990765" cy="176204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5A0198-F3EB-4DCF-8082-C214B027A080}">
      <dsp:nvSpPr>
        <dsp:cNvPr id="0" name=""/>
        <dsp:cNvSpPr/>
      </dsp:nvSpPr>
      <dsp:spPr>
        <a:xfrm>
          <a:off x="699545" y="226775"/>
          <a:ext cx="930452" cy="6047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>
              <a:latin typeface="Century Gothic" pitchFamily="34" charset="0"/>
            </a:rPr>
            <a:t>Brand value</a:t>
          </a:r>
        </a:p>
      </dsp:txBody>
      <dsp:txXfrm>
        <a:off x="729069" y="256299"/>
        <a:ext cx="871404" cy="545745"/>
      </dsp:txXfrm>
    </dsp:sp>
    <dsp:sp modelId="{2973ACE7-5221-4473-9C20-E42D0207BAA6}">
      <dsp:nvSpPr>
        <dsp:cNvPr id="0" name=""/>
        <dsp:cNvSpPr/>
      </dsp:nvSpPr>
      <dsp:spPr>
        <a:xfrm>
          <a:off x="293058" y="478550"/>
          <a:ext cx="1614340" cy="1614340"/>
        </a:xfrm>
        <a:custGeom>
          <a:avLst/>
          <a:gdLst/>
          <a:ahLst/>
          <a:cxnLst/>
          <a:rect l="0" t="0" r="0" b="0"/>
          <a:pathLst>
            <a:path>
              <a:moveTo>
                <a:pt x="1430437" y="294274"/>
              </a:moveTo>
              <a:arcTo wR="807170" hR="807170" stAng="19232912" swAng="180455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79DEE5-FC8A-44CC-834D-9A26B1F1F7D7}">
      <dsp:nvSpPr>
        <dsp:cNvPr id="0" name=""/>
        <dsp:cNvSpPr/>
      </dsp:nvSpPr>
      <dsp:spPr>
        <a:xfrm>
          <a:off x="1399090" y="1287870"/>
          <a:ext cx="930452" cy="6047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>
              <a:latin typeface="Century Gothic" pitchFamily="34" charset="0"/>
            </a:rPr>
            <a:t>Clienti</a:t>
          </a:r>
        </a:p>
      </dsp:txBody>
      <dsp:txXfrm>
        <a:off x="1428614" y="1317394"/>
        <a:ext cx="871404" cy="545745"/>
      </dsp:txXfrm>
    </dsp:sp>
    <dsp:sp modelId="{24DFA452-147F-4AC9-B75A-1B4B9464CF53}">
      <dsp:nvSpPr>
        <dsp:cNvPr id="0" name=""/>
        <dsp:cNvSpPr/>
      </dsp:nvSpPr>
      <dsp:spPr>
        <a:xfrm>
          <a:off x="357967" y="447106"/>
          <a:ext cx="1614340" cy="1614340"/>
        </a:xfrm>
        <a:custGeom>
          <a:avLst/>
          <a:gdLst/>
          <a:ahLst/>
          <a:cxnLst/>
          <a:rect l="0" t="0" r="0" b="0"/>
          <a:pathLst>
            <a:path>
              <a:moveTo>
                <a:pt x="1131685" y="1546233"/>
              </a:moveTo>
              <a:arcTo wR="807170" hR="807170" stAng="3977653" swAng="284470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A04903-B25E-4318-A88E-BBE6B2ACBD53}">
      <dsp:nvSpPr>
        <dsp:cNvPr id="0" name=""/>
        <dsp:cNvSpPr/>
      </dsp:nvSpPr>
      <dsp:spPr>
        <a:xfrm>
          <a:off x="517" y="1287868"/>
          <a:ext cx="930452" cy="6047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>
              <a:latin typeface="Century Gothic" pitchFamily="34" charset="0"/>
            </a:rPr>
            <a:t>Azienda</a:t>
          </a:r>
          <a:r>
            <a:rPr lang="it-IT" sz="1400" kern="1200"/>
            <a:t> </a:t>
          </a:r>
        </a:p>
      </dsp:txBody>
      <dsp:txXfrm>
        <a:off x="30041" y="1317392"/>
        <a:ext cx="871404" cy="545745"/>
      </dsp:txXfrm>
    </dsp:sp>
    <dsp:sp modelId="{03F134DA-D4A6-4DA1-B23D-59BEE34E0821}">
      <dsp:nvSpPr>
        <dsp:cNvPr id="0" name=""/>
        <dsp:cNvSpPr/>
      </dsp:nvSpPr>
      <dsp:spPr>
        <a:xfrm>
          <a:off x="422630" y="478126"/>
          <a:ext cx="1614340" cy="1614340"/>
        </a:xfrm>
        <a:custGeom>
          <a:avLst/>
          <a:gdLst/>
          <a:ahLst/>
          <a:cxnLst/>
          <a:rect l="0" t="0" r="0" b="0"/>
          <a:pathLst>
            <a:path>
              <a:moveTo>
                <a:pt x="10707" y="676134"/>
              </a:moveTo>
              <a:arcTo wR="807170" hR="807170" stAng="11360562" swAng="180395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2E69B0-A6D7-4526-834E-D6FDF45C6BB5}">
      <dsp:nvSpPr>
        <dsp:cNvPr id="0" name=""/>
        <dsp:cNvSpPr/>
      </dsp:nvSpPr>
      <dsp:spPr>
        <a:xfrm>
          <a:off x="2540496" y="474"/>
          <a:ext cx="1015007" cy="101500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err="1"/>
            <a:t>Discover</a:t>
          </a:r>
          <a:endParaRPr lang="it-IT" sz="1500" kern="1200"/>
        </a:p>
      </dsp:txBody>
      <dsp:txXfrm>
        <a:off x="2689140" y="149118"/>
        <a:ext cx="717719" cy="717719"/>
      </dsp:txXfrm>
    </dsp:sp>
    <dsp:sp modelId="{F3B262F4-97C8-4B81-B08C-91761FCC55AD}">
      <dsp:nvSpPr>
        <dsp:cNvPr id="0" name=""/>
        <dsp:cNvSpPr/>
      </dsp:nvSpPr>
      <dsp:spPr>
        <a:xfrm rot="1800000">
          <a:off x="3566419" y="713883"/>
          <a:ext cx="269777" cy="3425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200" b="1" kern="1200">
            <a:solidFill>
              <a:srgbClr val="FF0000"/>
            </a:solidFill>
          </a:endParaRPr>
        </a:p>
      </dsp:txBody>
      <dsp:txXfrm>
        <a:off x="3571840" y="762163"/>
        <a:ext cx="188844" cy="205539"/>
      </dsp:txXfrm>
    </dsp:sp>
    <dsp:sp modelId="{528153A8-0653-42FF-8C85-9B771B87C7C3}">
      <dsp:nvSpPr>
        <dsp:cNvPr id="0" name=""/>
        <dsp:cNvSpPr/>
      </dsp:nvSpPr>
      <dsp:spPr>
        <a:xfrm>
          <a:off x="3860337" y="762485"/>
          <a:ext cx="1015007" cy="101500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b="1" kern="1200" err="1"/>
            <a:t>Evaluate</a:t>
          </a:r>
          <a:r>
            <a:rPr lang="it-IT" sz="1500" b="1" kern="1200"/>
            <a:t> </a:t>
          </a:r>
        </a:p>
      </dsp:txBody>
      <dsp:txXfrm>
        <a:off x="4008981" y="911129"/>
        <a:ext cx="717719" cy="717719"/>
      </dsp:txXfrm>
    </dsp:sp>
    <dsp:sp modelId="{F7C797DF-A9D3-4664-8716-CEFBF906555E}">
      <dsp:nvSpPr>
        <dsp:cNvPr id="0" name=""/>
        <dsp:cNvSpPr/>
      </dsp:nvSpPr>
      <dsp:spPr>
        <a:xfrm rot="5400000">
          <a:off x="4232953" y="1853082"/>
          <a:ext cx="269777" cy="3425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200" b="1" kern="1200">
            <a:solidFill>
              <a:srgbClr val="FF0000"/>
            </a:solidFill>
          </a:endParaRPr>
        </a:p>
      </dsp:txBody>
      <dsp:txXfrm>
        <a:off x="4273420" y="1881129"/>
        <a:ext cx="188844" cy="205539"/>
      </dsp:txXfrm>
    </dsp:sp>
    <dsp:sp modelId="{8F816DC4-9667-4206-9B4E-DF9DC5B39817}">
      <dsp:nvSpPr>
        <dsp:cNvPr id="0" name=""/>
        <dsp:cNvSpPr/>
      </dsp:nvSpPr>
      <dsp:spPr>
        <a:xfrm>
          <a:off x="3860337" y="2286507"/>
          <a:ext cx="1015007" cy="101500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b="1" kern="1200"/>
            <a:t>Buy </a:t>
          </a:r>
        </a:p>
      </dsp:txBody>
      <dsp:txXfrm>
        <a:off x="4008981" y="2435151"/>
        <a:ext cx="717719" cy="717719"/>
      </dsp:txXfrm>
    </dsp:sp>
    <dsp:sp modelId="{74F7EEB6-F929-4EB6-82DF-67A1B4040DF7}">
      <dsp:nvSpPr>
        <dsp:cNvPr id="0" name=""/>
        <dsp:cNvSpPr/>
      </dsp:nvSpPr>
      <dsp:spPr>
        <a:xfrm rot="9291981">
          <a:off x="3676457" y="2906138"/>
          <a:ext cx="174587" cy="3425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200" b="1" kern="1200">
            <a:solidFill>
              <a:srgbClr val="FF0000"/>
            </a:solidFill>
          </a:endParaRPr>
        </a:p>
      </dsp:txBody>
      <dsp:txXfrm rot="10800000">
        <a:off x="3726354" y="2963528"/>
        <a:ext cx="122211" cy="205539"/>
      </dsp:txXfrm>
    </dsp:sp>
    <dsp:sp modelId="{A6D9F3CC-F723-4DE4-8EB4-3A0717A4664F}">
      <dsp:nvSpPr>
        <dsp:cNvPr id="0" name=""/>
        <dsp:cNvSpPr/>
      </dsp:nvSpPr>
      <dsp:spPr>
        <a:xfrm>
          <a:off x="2643209" y="2857523"/>
          <a:ext cx="1015007" cy="101500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err="1"/>
            <a:t>receive</a:t>
          </a:r>
          <a:endParaRPr lang="it-IT" sz="1500" kern="1200"/>
        </a:p>
      </dsp:txBody>
      <dsp:txXfrm>
        <a:off x="2791853" y="3006167"/>
        <a:ext cx="717719" cy="717719"/>
      </dsp:txXfrm>
    </dsp:sp>
    <dsp:sp modelId="{37459976-BFE9-44BE-9C94-66C907D41F8F}">
      <dsp:nvSpPr>
        <dsp:cNvPr id="0" name=""/>
        <dsp:cNvSpPr/>
      </dsp:nvSpPr>
      <dsp:spPr>
        <a:xfrm rot="12112237">
          <a:off x="2309408" y="2911130"/>
          <a:ext cx="274472" cy="3425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200" b="1" kern="1200">
            <a:solidFill>
              <a:srgbClr val="FF0000"/>
            </a:solidFill>
          </a:endParaRPr>
        </a:p>
      </dsp:txBody>
      <dsp:txXfrm rot="10800000">
        <a:off x="2388787" y="2994980"/>
        <a:ext cx="192130" cy="205539"/>
      </dsp:txXfrm>
    </dsp:sp>
    <dsp:sp modelId="{44EFA116-AD15-4B09-9846-0124BA895CE4}">
      <dsp:nvSpPr>
        <dsp:cNvPr id="0" name=""/>
        <dsp:cNvSpPr/>
      </dsp:nvSpPr>
      <dsp:spPr>
        <a:xfrm>
          <a:off x="1220654" y="2286507"/>
          <a:ext cx="1015007" cy="101500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b="1" kern="1200" err="1"/>
            <a:t>Use</a:t>
          </a:r>
          <a:r>
            <a:rPr lang="it-IT" sz="1500" b="1" kern="1200"/>
            <a:t> </a:t>
          </a:r>
        </a:p>
      </dsp:txBody>
      <dsp:txXfrm>
        <a:off x="1369298" y="2435151"/>
        <a:ext cx="717719" cy="717719"/>
      </dsp:txXfrm>
    </dsp:sp>
    <dsp:sp modelId="{670837C2-3A47-409B-B762-AAFB32379224}">
      <dsp:nvSpPr>
        <dsp:cNvPr id="0" name=""/>
        <dsp:cNvSpPr/>
      </dsp:nvSpPr>
      <dsp:spPr>
        <a:xfrm rot="16200000">
          <a:off x="1593269" y="1868352"/>
          <a:ext cx="269777" cy="3425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200" b="1" kern="1200">
            <a:solidFill>
              <a:srgbClr val="FF0000"/>
            </a:solidFill>
          </a:endParaRPr>
        </a:p>
      </dsp:txBody>
      <dsp:txXfrm>
        <a:off x="1633736" y="1977332"/>
        <a:ext cx="188844" cy="205539"/>
      </dsp:txXfrm>
    </dsp:sp>
    <dsp:sp modelId="{0EF97A98-76A2-4C93-B6D0-CD005DF2DC08}">
      <dsp:nvSpPr>
        <dsp:cNvPr id="0" name=""/>
        <dsp:cNvSpPr/>
      </dsp:nvSpPr>
      <dsp:spPr>
        <a:xfrm>
          <a:off x="1220654" y="762485"/>
          <a:ext cx="1015007" cy="101500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b="1" kern="1200" err="1"/>
            <a:t>Get</a:t>
          </a:r>
          <a:r>
            <a:rPr lang="it-IT" sz="1500" b="1" kern="1200"/>
            <a:t> </a:t>
          </a:r>
          <a:r>
            <a:rPr lang="it-IT" sz="1500" b="1" kern="1200" err="1"/>
            <a:t>support</a:t>
          </a:r>
          <a:r>
            <a:rPr lang="it-IT" sz="1500" b="1" kern="1200"/>
            <a:t> </a:t>
          </a:r>
        </a:p>
      </dsp:txBody>
      <dsp:txXfrm>
        <a:off x="1369298" y="911129"/>
        <a:ext cx="717719" cy="717719"/>
      </dsp:txXfrm>
    </dsp:sp>
    <dsp:sp modelId="{643CD629-DADA-4338-8240-935F07870BF9}">
      <dsp:nvSpPr>
        <dsp:cNvPr id="0" name=""/>
        <dsp:cNvSpPr/>
      </dsp:nvSpPr>
      <dsp:spPr>
        <a:xfrm rot="19800000">
          <a:off x="2246578" y="721518"/>
          <a:ext cx="269777" cy="3425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200" b="1" kern="1200">
            <a:solidFill>
              <a:srgbClr val="FF0000"/>
            </a:solidFill>
          </a:endParaRPr>
        </a:p>
      </dsp:txBody>
      <dsp:txXfrm>
        <a:off x="2251999" y="810264"/>
        <a:ext cx="188844" cy="20553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A9D0C8-0A37-44F9-99CB-AD162FCFDA64}">
      <dsp:nvSpPr>
        <dsp:cNvPr id="0" name=""/>
        <dsp:cNvSpPr/>
      </dsp:nvSpPr>
      <dsp:spPr>
        <a:xfrm rot="5400000">
          <a:off x="4802041" y="-1820475"/>
          <a:ext cx="1121829" cy="504748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000" kern="1200"/>
            <a:t>Acquisti </a:t>
          </a:r>
          <a:r>
            <a:rPr lang="it-IT" sz="2000" kern="1200" err="1"/>
            <a:t>–accordi</a:t>
          </a:r>
          <a:r>
            <a:rPr lang="it-IT" sz="2000" kern="1200"/>
            <a:t> con distributori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000" kern="1200"/>
            <a:t>Organizzazione – Gestione direttore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000" kern="1200"/>
            <a:t>Gestione dati</a:t>
          </a:r>
        </a:p>
      </dsp:txBody>
      <dsp:txXfrm rot="-5400000">
        <a:off x="2839212" y="197117"/>
        <a:ext cx="4992725" cy="1012303"/>
      </dsp:txXfrm>
    </dsp:sp>
    <dsp:sp modelId="{B974C4DB-4DEE-43EF-B938-123168B7CA25}">
      <dsp:nvSpPr>
        <dsp:cNvPr id="0" name=""/>
        <dsp:cNvSpPr/>
      </dsp:nvSpPr>
      <dsp:spPr>
        <a:xfrm>
          <a:off x="0" y="2124"/>
          <a:ext cx="2839212" cy="14022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0" kern="1200"/>
            <a:t>1 </a:t>
          </a:r>
          <a:r>
            <a:rPr lang="it-IT" sz="6500" kern="1200" err="1"/>
            <a:t>step</a:t>
          </a:r>
          <a:r>
            <a:rPr lang="it-IT" sz="6500" kern="1200"/>
            <a:t> </a:t>
          </a:r>
        </a:p>
      </dsp:txBody>
      <dsp:txXfrm>
        <a:off x="68454" y="70578"/>
        <a:ext cx="2702304" cy="1265378"/>
      </dsp:txXfrm>
    </dsp:sp>
    <dsp:sp modelId="{1A7CD8EC-5A7A-4458-A819-05DFDCDE4B24}">
      <dsp:nvSpPr>
        <dsp:cNvPr id="0" name=""/>
        <dsp:cNvSpPr/>
      </dsp:nvSpPr>
      <dsp:spPr>
        <a:xfrm rot="5400000">
          <a:off x="4802041" y="-348074"/>
          <a:ext cx="1121829" cy="504748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000" kern="1200" err="1"/>
            <a:t>Sw</a:t>
          </a:r>
          <a:r>
            <a:rPr lang="it-IT" sz="2000" kern="1200"/>
            <a:t>  unico- B.I.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000" kern="1200"/>
            <a:t>Formazione  </a:t>
          </a:r>
          <a:r>
            <a:rPr lang="it-IT" sz="2000" kern="1200" err="1"/>
            <a:t>Brand</a:t>
          </a:r>
          <a:r>
            <a:rPr lang="it-IT" sz="2000" kern="1200"/>
            <a:t> </a:t>
          </a:r>
          <a:r>
            <a:rPr lang="it-IT" sz="2000" kern="1200" err="1"/>
            <a:t>Loyalty</a:t>
          </a:r>
          <a:endParaRPr lang="it-IT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000" kern="1200"/>
            <a:t>Fidelity Card - </a:t>
          </a:r>
          <a:r>
            <a:rPr lang="it-IT" sz="2000" kern="1200" err="1"/>
            <a:t>Category</a:t>
          </a:r>
          <a:r>
            <a:rPr lang="it-IT" sz="2000" kern="1200"/>
            <a:t> </a:t>
          </a:r>
          <a:r>
            <a:rPr lang="it-IT" sz="2000" kern="1200" err="1"/>
            <a:t>Mng-</a:t>
          </a:r>
          <a:r>
            <a:rPr lang="it-IT" sz="2000" kern="1200"/>
            <a:t> </a:t>
          </a:r>
        </a:p>
      </dsp:txBody>
      <dsp:txXfrm rot="-5400000">
        <a:off x="2839212" y="1669518"/>
        <a:ext cx="4992725" cy="1012303"/>
      </dsp:txXfrm>
    </dsp:sp>
    <dsp:sp modelId="{DBFA7BF6-A01F-4332-AFD8-099530292FE3}">
      <dsp:nvSpPr>
        <dsp:cNvPr id="0" name=""/>
        <dsp:cNvSpPr/>
      </dsp:nvSpPr>
      <dsp:spPr>
        <a:xfrm>
          <a:off x="0" y="1474525"/>
          <a:ext cx="2839212" cy="14022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0" kern="1200"/>
            <a:t>2 </a:t>
          </a:r>
          <a:r>
            <a:rPr lang="it-IT" sz="6500" kern="1200" err="1"/>
            <a:t>step</a:t>
          </a:r>
          <a:r>
            <a:rPr lang="it-IT" sz="6500" kern="1200"/>
            <a:t> </a:t>
          </a:r>
        </a:p>
      </dsp:txBody>
      <dsp:txXfrm>
        <a:off x="68454" y="1542979"/>
        <a:ext cx="2702304" cy="1265378"/>
      </dsp:txXfrm>
    </dsp:sp>
    <dsp:sp modelId="{C3154DDD-56AA-4B2C-B3AA-2D51BD10A439}">
      <dsp:nvSpPr>
        <dsp:cNvPr id="0" name=""/>
        <dsp:cNvSpPr/>
      </dsp:nvSpPr>
      <dsp:spPr>
        <a:xfrm rot="5400000">
          <a:off x="4802041" y="1124325"/>
          <a:ext cx="1121829" cy="504748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000" kern="1200"/>
            <a:t>Prodotti a Marchio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000" kern="1200"/>
            <a:t>Lay-out - Servizi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000" kern="1200"/>
            <a:t>E-Commerce </a:t>
          </a:r>
        </a:p>
      </dsp:txBody>
      <dsp:txXfrm rot="-5400000">
        <a:off x="2839212" y="3141918"/>
        <a:ext cx="4992725" cy="1012303"/>
      </dsp:txXfrm>
    </dsp:sp>
    <dsp:sp modelId="{16DAB162-6407-439D-8F19-FF04E41F5B40}">
      <dsp:nvSpPr>
        <dsp:cNvPr id="0" name=""/>
        <dsp:cNvSpPr/>
      </dsp:nvSpPr>
      <dsp:spPr>
        <a:xfrm>
          <a:off x="0" y="2946926"/>
          <a:ext cx="2839212" cy="14022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0" kern="1200"/>
            <a:t>3 </a:t>
          </a:r>
          <a:r>
            <a:rPr lang="it-IT" sz="6500" kern="1200" err="1"/>
            <a:t>step</a:t>
          </a:r>
          <a:endParaRPr lang="it-IT" sz="6500" kern="1200"/>
        </a:p>
      </dsp:txBody>
      <dsp:txXfrm>
        <a:off x="68454" y="3015380"/>
        <a:ext cx="2702304" cy="1265378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B7F787-9252-4AAB-A4C5-25DEDAB0AECA}">
      <dsp:nvSpPr>
        <dsp:cNvPr id="0" name=""/>
        <dsp:cNvSpPr/>
      </dsp:nvSpPr>
      <dsp:spPr>
        <a:xfrm>
          <a:off x="0" y="634395"/>
          <a:ext cx="6900512" cy="20553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556" tIns="604012" rIns="535556" bIns="206248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900" kern="1200">
              <a:latin typeface="Century Gothic" pitchFamily="34" charset="0"/>
            </a:rPr>
            <a:t>Conoscere il valore, l’incidenza e le problematiche di gestione </a:t>
          </a:r>
        </a:p>
      </dsp:txBody>
      <dsp:txXfrm>
        <a:off x="0" y="634395"/>
        <a:ext cx="6900512" cy="2055375"/>
      </dsp:txXfrm>
    </dsp:sp>
    <dsp:sp modelId="{8319B4BD-4F75-4FB8-92CA-3AC4640112E2}">
      <dsp:nvSpPr>
        <dsp:cNvPr id="0" name=""/>
        <dsp:cNvSpPr/>
      </dsp:nvSpPr>
      <dsp:spPr>
        <a:xfrm>
          <a:off x="345025" y="206355"/>
          <a:ext cx="4830358" cy="8560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900" b="1" kern="1200">
              <a:latin typeface="Century Gothic" pitchFamily="34" charset="0"/>
            </a:rPr>
            <a:t>Obiettivo dell’indagine</a:t>
          </a:r>
        </a:p>
      </dsp:txBody>
      <dsp:txXfrm>
        <a:off x="386815" y="248145"/>
        <a:ext cx="4746778" cy="772500"/>
      </dsp:txXfrm>
    </dsp:sp>
    <dsp:sp modelId="{4F4563B9-997A-4F02-99EF-28DA6C22BEAE}">
      <dsp:nvSpPr>
        <dsp:cNvPr id="0" name=""/>
        <dsp:cNvSpPr/>
      </dsp:nvSpPr>
      <dsp:spPr>
        <a:xfrm>
          <a:off x="0" y="3274410"/>
          <a:ext cx="6900512" cy="20553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556" tIns="604012" rIns="535556" bIns="206248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900" kern="1200">
              <a:latin typeface="Century Gothic" pitchFamily="34" charset="0"/>
            </a:rPr>
            <a:t>10 MMG con età di 58 anni media  7 Farmacie sul territorio della Provincia di Caserta </a:t>
          </a:r>
        </a:p>
      </dsp:txBody>
      <dsp:txXfrm>
        <a:off x="0" y="3274410"/>
        <a:ext cx="6900512" cy="2055375"/>
      </dsp:txXfrm>
    </dsp:sp>
    <dsp:sp modelId="{E016CD2E-4EC5-4AC0-B24A-6FB448A8AB81}">
      <dsp:nvSpPr>
        <dsp:cNvPr id="0" name=""/>
        <dsp:cNvSpPr/>
      </dsp:nvSpPr>
      <dsp:spPr>
        <a:xfrm>
          <a:off x="345025" y="2846370"/>
          <a:ext cx="4830358" cy="85608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900" b="1" kern="1200">
              <a:latin typeface="Century Gothic" pitchFamily="34" charset="0"/>
            </a:rPr>
            <a:t>Il campione </a:t>
          </a:r>
        </a:p>
      </dsp:txBody>
      <dsp:txXfrm>
        <a:off x="386815" y="2888160"/>
        <a:ext cx="4746778" cy="77250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A798CD-8375-4E2C-AE5F-CDB0F352828B}">
      <dsp:nvSpPr>
        <dsp:cNvPr id="0" name=""/>
        <dsp:cNvSpPr/>
      </dsp:nvSpPr>
      <dsp:spPr>
        <a:xfrm>
          <a:off x="1887" y="8518"/>
          <a:ext cx="1680188" cy="672075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/>
            <a:t>Introduzione</a:t>
          </a:r>
          <a:endParaRPr lang="it-IT" sz="1900" kern="1200"/>
        </a:p>
      </dsp:txBody>
      <dsp:txXfrm>
        <a:off x="337925" y="8518"/>
        <a:ext cx="1008113" cy="672075"/>
      </dsp:txXfrm>
    </dsp:sp>
    <dsp:sp modelId="{58081C4A-9302-4912-9646-48363C080AD7}">
      <dsp:nvSpPr>
        <dsp:cNvPr id="0" name=""/>
        <dsp:cNvSpPr/>
      </dsp:nvSpPr>
      <dsp:spPr>
        <a:xfrm>
          <a:off x="1514057" y="8518"/>
          <a:ext cx="1680188" cy="672075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/>
            <a:t>Obiettivi</a:t>
          </a:r>
        </a:p>
      </dsp:txBody>
      <dsp:txXfrm>
        <a:off x="1850095" y="8518"/>
        <a:ext cx="1008113" cy="672075"/>
      </dsp:txXfrm>
    </dsp:sp>
    <dsp:sp modelId="{363003D6-923C-49FA-BDD0-6D2339D32707}">
      <dsp:nvSpPr>
        <dsp:cNvPr id="0" name=""/>
        <dsp:cNvSpPr/>
      </dsp:nvSpPr>
      <dsp:spPr>
        <a:xfrm>
          <a:off x="3026227" y="8518"/>
          <a:ext cx="1680188" cy="672075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/>
            <a:t>Discussione</a:t>
          </a:r>
          <a:endParaRPr lang="it-IT" sz="2000" kern="1200"/>
        </a:p>
      </dsp:txBody>
      <dsp:txXfrm>
        <a:off x="3362265" y="8518"/>
        <a:ext cx="1008113" cy="672075"/>
      </dsp:txXfrm>
    </dsp:sp>
    <dsp:sp modelId="{BF1FF093-A564-442B-9408-7E9C6EB45B02}">
      <dsp:nvSpPr>
        <dsp:cNvPr id="0" name=""/>
        <dsp:cNvSpPr/>
      </dsp:nvSpPr>
      <dsp:spPr>
        <a:xfrm>
          <a:off x="4538396" y="8518"/>
          <a:ext cx="1680188" cy="672075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/>
            <a:t>Risultati</a:t>
          </a:r>
          <a:endParaRPr lang="it-IT" sz="2000" kern="1200"/>
        </a:p>
      </dsp:txBody>
      <dsp:txXfrm>
        <a:off x="4874434" y="8518"/>
        <a:ext cx="1008113" cy="672075"/>
      </dsp:txXfrm>
    </dsp:sp>
    <dsp:sp modelId="{302163BD-DEC0-4FA1-833C-E903FC52F0B2}">
      <dsp:nvSpPr>
        <dsp:cNvPr id="0" name=""/>
        <dsp:cNvSpPr/>
      </dsp:nvSpPr>
      <dsp:spPr>
        <a:xfrm>
          <a:off x="6050566" y="8518"/>
          <a:ext cx="1680188" cy="672075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/>
            <a:t>Conclusioni</a:t>
          </a:r>
          <a:endParaRPr lang="it-IT" sz="2000" kern="1200"/>
        </a:p>
      </dsp:txBody>
      <dsp:txXfrm>
        <a:off x="6386604" y="8518"/>
        <a:ext cx="1008113" cy="6720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43EF3F-EE7B-4884-894C-F1D8C2D77C5B}">
      <dsp:nvSpPr>
        <dsp:cNvPr id="0" name=""/>
        <dsp:cNvSpPr/>
      </dsp:nvSpPr>
      <dsp:spPr>
        <a:xfrm rot="5400000">
          <a:off x="3658240" y="-1340075"/>
          <a:ext cx="974079" cy="390144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500" kern="1200"/>
            <a:t>Volumi 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500" kern="1200"/>
            <a:t>Valori </a:t>
          </a:r>
        </a:p>
      </dsp:txBody>
      <dsp:txXfrm rot="-5400000">
        <a:off x="2194560" y="171156"/>
        <a:ext cx="3853889" cy="878977"/>
      </dsp:txXfrm>
    </dsp:sp>
    <dsp:sp modelId="{11A01F81-1D64-4EEA-A5E2-62F58A1053F9}">
      <dsp:nvSpPr>
        <dsp:cNvPr id="0" name=""/>
        <dsp:cNvSpPr/>
      </dsp:nvSpPr>
      <dsp:spPr>
        <a:xfrm>
          <a:off x="0" y="1844"/>
          <a:ext cx="2194560" cy="1217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err="1"/>
            <a:t>Generic</a:t>
          </a:r>
          <a:r>
            <a:rPr lang="it-IT" sz="2500" kern="1200"/>
            <a:t> Trust </a:t>
          </a:r>
        </a:p>
      </dsp:txBody>
      <dsp:txXfrm>
        <a:off x="59438" y="61282"/>
        <a:ext cx="2075684" cy="1098723"/>
      </dsp:txXfrm>
    </dsp:sp>
    <dsp:sp modelId="{6E2774EE-AC97-41AB-B06B-A6EBBC07A95F}">
      <dsp:nvSpPr>
        <dsp:cNvPr id="0" name=""/>
        <dsp:cNvSpPr/>
      </dsp:nvSpPr>
      <dsp:spPr>
        <a:xfrm rot="5400000">
          <a:off x="3658240" y="-39464"/>
          <a:ext cx="974079" cy="390144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500" kern="1200"/>
            <a:t>Volumi 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500" kern="1200"/>
            <a:t>Valori</a:t>
          </a:r>
        </a:p>
      </dsp:txBody>
      <dsp:txXfrm rot="-5400000">
        <a:off x="2194560" y="1471767"/>
        <a:ext cx="3853889" cy="878977"/>
      </dsp:txXfrm>
    </dsp:sp>
    <dsp:sp modelId="{1059FA67-8B64-4DE6-85A7-3865E3B56CEA}">
      <dsp:nvSpPr>
        <dsp:cNvPr id="0" name=""/>
        <dsp:cNvSpPr/>
      </dsp:nvSpPr>
      <dsp:spPr>
        <a:xfrm>
          <a:off x="0" y="1280324"/>
          <a:ext cx="2194560" cy="1217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/>
            <a:t>Lanci New </a:t>
          </a:r>
        </a:p>
      </dsp:txBody>
      <dsp:txXfrm>
        <a:off x="59438" y="1339762"/>
        <a:ext cx="2075684" cy="1098723"/>
      </dsp:txXfrm>
    </dsp:sp>
    <dsp:sp modelId="{F662A8CA-ECB9-45A4-8551-283D05267208}">
      <dsp:nvSpPr>
        <dsp:cNvPr id="0" name=""/>
        <dsp:cNvSpPr/>
      </dsp:nvSpPr>
      <dsp:spPr>
        <a:xfrm rot="5400000">
          <a:off x="3658240" y="1126508"/>
          <a:ext cx="974079" cy="390144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500" kern="1200"/>
            <a:t>Volumi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500" kern="1200"/>
            <a:t>Valori</a:t>
          </a:r>
        </a:p>
      </dsp:txBody>
      <dsp:txXfrm rot="-5400000">
        <a:off x="2194560" y="2637740"/>
        <a:ext cx="3853889" cy="878977"/>
      </dsp:txXfrm>
    </dsp:sp>
    <dsp:sp modelId="{F9C2E3D4-AB78-4FF2-B109-523BF80BF362}">
      <dsp:nvSpPr>
        <dsp:cNvPr id="0" name=""/>
        <dsp:cNvSpPr/>
      </dsp:nvSpPr>
      <dsp:spPr>
        <a:xfrm>
          <a:off x="0" y="2558803"/>
          <a:ext cx="2194560" cy="1217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/>
            <a:t>Ampliamento DPC</a:t>
          </a:r>
        </a:p>
      </dsp:txBody>
      <dsp:txXfrm>
        <a:off x="59438" y="2618241"/>
        <a:ext cx="2075684" cy="10987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C4BE7E-52B1-47CA-B3B9-8225A6A6000B}">
      <dsp:nvSpPr>
        <dsp:cNvPr id="0" name=""/>
        <dsp:cNvSpPr/>
      </dsp:nvSpPr>
      <dsp:spPr>
        <a:xfrm>
          <a:off x="0" y="1"/>
          <a:ext cx="3115225" cy="2152483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/>
            <a:t>Produttive </a:t>
          </a:r>
        </a:p>
      </dsp:txBody>
      <dsp:txXfrm>
        <a:off x="63044" y="63045"/>
        <a:ext cx="2989137" cy="2026395"/>
      </dsp:txXfrm>
    </dsp:sp>
    <dsp:sp modelId="{E29235E4-C114-4FD9-9C8E-E5C9CCA415ED}">
      <dsp:nvSpPr>
        <dsp:cNvPr id="0" name=""/>
        <dsp:cNvSpPr/>
      </dsp:nvSpPr>
      <dsp:spPr>
        <a:xfrm>
          <a:off x="1028" y="2372569"/>
          <a:ext cx="1494829" cy="21524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b="1" kern="1200"/>
            <a:t>Mancanza materia prima </a:t>
          </a:r>
        </a:p>
      </dsp:txBody>
      <dsp:txXfrm>
        <a:off x="44810" y="2416351"/>
        <a:ext cx="1407265" cy="2064919"/>
      </dsp:txXfrm>
    </dsp:sp>
    <dsp:sp modelId="{641EE896-1275-4450-9FB4-347A908726DE}">
      <dsp:nvSpPr>
        <dsp:cNvPr id="0" name=""/>
        <dsp:cNvSpPr/>
      </dsp:nvSpPr>
      <dsp:spPr>
        <a:xfrm>
          <a:off x="1621424" y="2372569"/>
          <a:ext cx="1494829" cy="21524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b="1" kern="1200" err="1"/>
            <a:t>Leadtime</a:t>
          </a:r>
          <a:r>
            <a:rPr lang="it-IT" sz="1900" b="1" kern="1200"/>
            <a:t> dei terzisti </a:t>
          </a:r>
        </a:p>
      </dsp:txBody>
      <dsp:txXfrm>
        <a:off x="1665206" y="2416351"/>
        <a:ext cx="1407265" cy="2064919"/>
      </dsp:txXfrm>
    </dsp:sp>
    <dsp:sp modelId="{7DE5ED78-C5E9-4795-980C-4BB56B55D77C}">
      <dsp:nvSpPr>
        <dsp:cNvPr id="0" name=""/>
        <dsp:cNvSpPr/>
      </dsp:nvSpPr>
      <dsp:spPr>
        <a:xfrm>
          <a:off x="3367385" y="908"/>
          <a:ext cx="1494829" cy="2152483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err="1"/>
            <a:t>Regolatorie</a:t>
          </a:r>
          <a:r>
            <a:rPr lang="it-IT" sz="2000" b="1" kern="1200"/>
            <a:t> </a:t>
          </a:r>
        </a:p>
      </dsp:txBody>
      <dsp:txXfrm>
        <a:off x="3411167" y="44690"/>
        <a:ext cx="1407265" cy="2064919"/>
      </dsp:txXfrm>
    </dsp:sp>
    <dsp:sp modelId="{C26186FB-4982-4AAC-95DC-68721094C312}">
      <dsp:nvSpPr>
        <dsp:cNvPr id="0" name=""/>
        <dsp:cNvSpPr/>
      </dsp:nvSpPr>
      <dsp:spPr>
        <a:xfrm>
          <a:off x="3367385" y="2372569"/>
          <a:ext cx="1494829" cy="21524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b="1" kern="1200"/>
            <a:t>Mancanza di  sinergia tra </a:t>
          </a:r>
          <a:r>
            <a:rPr lang="it-IT" sz="1900" b="1" kern="1200" err="1"/>
            <a:t>Leadtime</a:t>
          </a:r>
          <a:r>
            <a:rPr lang="it-IT" sz="1900" b="1" kern="1200"/>
            <a:t> autorizzativi produzione e Marketing </a:t>
          </a:r>
        </a:p>
      </dsp:txBody>
      <dsp:txXfrm>
        <a:off x="3411167" y="2416351"/>
        <a:ext cx="1407265" cy="2064919"/>
      </dsp:txXfrm>
    </dsp:sp>
    <dsp:sp modelId="{56A03CE2-8659-4B38-8FC8-E26036315A22}">
      <dsp:nvSpPr>
        <dsp:cNvPr id="0" name=""/>
        <dsp:cNvSpPr/>
      </dsp:nvSpPr>
      <dsp:spPr>
        <a:xfrm>
          <a:off x="5113346" y="908"/>
          <a:ext cx="3115225" cy="2152483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0" kern="1200"/>
            <a:t>Inatteso incremento delle vendite </a:t>
          </a:r>
        </a:p>
      </dsp:txBody>
      <dsp:txXfrm>
        <a:off x="5176390" y="63952"/>
        <a:ext cx="2989137" cy="2026395"/>
      </dsp:txXfrm>
    </dsp:sp>
    <dsp:sp modelId="{C76CA7DB-10F5-4EE3-96BF-6C63A574EEF9}">
      <dsp:nvSpPr>
        <dsp:cNvPr id="0" name=""/>
        <dsp:cNvSpPr/>
      </dsp:nvSpPr>
      <dsp:spPr>
        <a:xfrm>
          <a:off x="5113346" y="2372569"/>
          <a:ext cx="1494829" cy="21524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b="1" kern="1200"/>
            <a:t>Errori nel </a:t>
          </a:r>
          <a:r>
            <a:rPr lang="it-IT" sz="1900" b="1" kern="1200" err="1"/>
            <a:t>Demand</a:t>
          </a:r>
          <a:r>
            <a:rPr lang="it-IT" sz="1900" b="1" kern="1200"/>
            <a:t> Planning &amp; </a:t>
          </a:r>
          <a:r>
            <a:rPr lang="it-IT" sz="1900" b="1" kern="1200" err="1"/>
            <a:t>Forecasting</a:t>
          </a:r>
          <a:r>
            <a:rPr lang="it-IT" sz="1900" b="1" kern="1200"/>
            <a:t> </a:t>
          </a:r>
        </a:p>
      </dsp:txBody>
      <dsp:txXfrm>
        <a:off x="5157128" y="2416351"/>
        <a:ext cx="1407265" cy="2064919"/>
      </dsp:txXfrm>
    </dsp:sp>
    <dsp:sp modelId="{8F8B9B09-DF9C-4A57-BA4A-D3196E8404D2}">
      <dsp:nvSpPr>
        <dsp:cNvPr id="0" name=""/>
        <dsp:cNvSpPr/>
      </dsp:nvSpPr>
      <dsp:spPr>
        <a:xfrm>
          <a:off x="6733741" y="2372569"/>
          <a:ext cx="1494829" cy="21524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b="1" kern="1200"/>
            <a:t>Distorsioni legate a  dinamiche distributive </a:t>
          </a:r>
        </a:p>
      </dsp:txBody>
      <dsp:txXfrm>
        <a:off x="6777523" y="2416351"/>
        <a:ext cx="1407265" cy="206491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A48D77-1BF4-48E5-A126-C3D5B9187BFC}">
      <dsp:nvSpPr>
        <dsp:cNvPr id="0" name=""/>
        <dsp:cNvSpPr/>
      </dsp:nvSpPr>
      <dsp:spPr>
        <a:xfrm>
          <a:off x="1325422" y="325515"/>
          <a:ext cx="3992889" cy="3992889"/>
        </a:xfrm>
        <a:prstGeom prst="blockArc">
          <a:avLst>
            <a:gd name="adj1" fmla="val 14236364"/>
            <a:gd name="adj2" fmla="val 16200000"/>
            <a:gd name="adj3" fmla="val 25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830513-86CA-4374-BBD3-075D52ECBE1F}">
      <dsp:nvSpPr>
        <dsp:cNvPr id="0" name=""/>
        <dsp:cNvSpPr/>
      </dsp:nvSpPr>
      <dsp:spPr>
        <a:xfrm>
          <a:off x="1325422" y="325515"/>
          <a:ext cx="3992889" cy="3992889"/>
        </a:xfrm>
        <a:prstGeom prst="blockArc">
          <a:avLst>
            <a:gd name="adj1" fmla="val 12272727"/>
            <a:gd name="adj2" fmla="val 14236364"/>
            <a:gd name="adj3" fmla="val 25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073414-B77B-4AEB-8A04-459D81AEB57A}">
      <dsp:nvSpPr>
        <dsp:cNvPr id="0" name=""/>
        <dsp:cNvSpPr/>
      </dsp:nvSpPr>
      <dsp:spPr>
        <a:xfrm>
          <a:off x="1325422" y="325515"/>
          <a:ext cx="3992889" cy="3992889"/>
        </a:xfrm>
        <a:prstGeom prst="blockArc">
          <a:avLst>
            <a:gd name="adj1" fmla="val 10309091"/>
            <a:gd name="adj2" fmla="val 12272727"/>
            <a:gd name="adj3" fmla="val 25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B06E31-ADFB-4D28-9A47-910D6ACF5A2B}">
      <dsp:nvSpPr>
        <dsp:cNvPr id="0" name=""/>
        <dsp:cNvSpPr/>
      </dsp:nvSpPr>
      <dsp:spPr>
        <a:xfrm>
          <a:off x="1325422" y="325515"/>
          <a:ext cx="3992889" cy="3992889"/>
        </a:xfrm>
        <a:prstGeom prst="blockArc">
          <a:avLst>
            <a:gd name="adj1" fmla="val 8345455"/>
            <a:gd name="adj2" fmla="val 10309091"/>
            <a:gd name="adj3" fmla="val 25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E46D34-880E-44A7-A3AC-3D2660820819}">
      <dsp:nvSpPr>
        <dsp:cNvPr id="0" name=""/>
        <dsp:cNvSpPr/>
      </dsp:nvSpPr>
      <dsp:spPr>
        <a:xfrm>
          <a:off x="1325422" y="325515"/>
          <a:ext cx="3992889" cy="3992889"/>
        </a:xfrm>
        <a:prstGeom prst="blockArc">
          <a:avLst>
            <a:gd name="adj1" fmla="val 6381818"/>
            <a:gd name="adj2" fmla="val 8345455"/>
            <a:gd name="adj3" fmla="val 25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BA1E29-AA35-4147-9120-0174252F2991}">
      <dsp:nvSpPr>
        <dsp:cNvPr id="0" name=""/>
        <dsp:cNvSpPr/>
      </dsp:nvSpPr>
      <dsp:spPr>
        <a:xfrm>
          <a:off x="1325422" y="325515"/>
          <a:ext cx="3992889" cy="3992889"/>
        </a:xfrm>
        <a:prstGeom prst="blockArc">
          <a:avLst>
            <a:gd name="adj1" fmla="val 4418182"/>
            <a:gd name="adj2" fmla="val 6381818"/>
            <a:gd name="adj3" fmla="val 25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AEE3A4-1EA2-4FB8-9B78-40E5C42E793C}">
      <dsp:nvSpPr>
        <dsp:cNvPr id="0" name=""/>
        <dsp:cNvSpPr/>
      </dsp:nvSpPr>
      <dsp:spPr>
        <a:xfrm>
          <a:off x="1325422" y="325515"/>
          <a:ext cx="3992889" cy="3992889"/>
        </a:xfrm>
        <a:prstGeom prst="blockArc">
          <a:avLst>
            <a:gd name="adj1" fmla="val 2454545"/>
            <a:gd name="adj2" fmla="val 4418182"/>
            <a:gd name="adj3" fmla="val 25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7C9A5B-0224-41CB-8B0E-01B032A467B2}">
      <dsp:nvSpPr>
        <dsp:cNvPr id="0" name=""/>
        <dsp:cNvSpPr/>
      </dsp:nvSpPr>
      <dsp:spPr>
        <a:xfrm>
          <a:off x="1253190" y="273568"/>
          <a:ext cx="3992889" cy="3992889"/>
        </a:xfrm>
        <a:prstGeom prst="blockArc">
          <a:avLst>
            <a:gd name="adj1" fmla="val 490909"/>
            <a:gd name="adj2" fmla="val 2454545"/>
            <a:gd name="adj3" fmla="val 25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7DCC9B-E216-40BA-859C-A8DAECEC46FA}">
      <dsp:nvSpPr>
        <dsp:cNvPr id="0" name=""/>
        <dsp:cNvSpPr/>
      </dsp:nvSpPr>
      <dsp:spPr>
        <a:xfrm>
          <a:off x="1325422" y="325515"/>
          <a:ext cx="3992889" cy="3992889"/>
        </a:xfrm>
        <a:prstGeom prst="blockArc">
          <a:avLst>
            <a:gd name="adj1" fmla="val 20127273"/>
            <a:gd name="adj2" fmla="val 490909"/>
            <a:gd name="adj3" fmla="val 25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F51D60-B935-4DFA-B501-67CEE56BBA8D}">
      <dsp:nvSpPr>
        <dsp:cNvPr id="0" name=""/>
        <dsp:cNvSpPr/>
      </dsp:nvSpPr>
      <dsp:spPr>
        <a:xfrm>
          <a:off x="1325422" y="325515"/>
          <a:ext cx="3992889" cy="3992889"/>
        </a:xfrm>
        <a:prstGeom prst="blockArc">
          <a:avLst>
            <a:gd name="adj1" fmla="val 18163636"/>
            <a:gd name="adj2" fmla="val 20127273"/>
            <a:gd name="adj3" fmla="val 25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314C35-5E5C-4664-B61F-870767FB0BEB}">
      <dsp:nvSpPr>
        <dsp:cNvPr id="0" name=""/>
        <dsp:cNvSpPr/>
      </dsp:nvSpPr>
      <dsp:spPr>
        <a:xfrm>
          <a:off x="1325422" y="325515"/>
          <a:ext cx="3992889" cy="3992889"/>
        </a:xfrm>
        <a:prstGeom prst="blockArc">
          <a:avLst>
            <a:gd name="adj1" fmla="val 16200000"/>
            <a:gd name="adj2" fmla="val 18163636"/>
            <a:gd name="adj3" fmla="val 25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8AACBB-CD13-4769-ABFD-D5D721B8ABC2}">
      <dsp:nvSpPr>
        <dsp:cNvPr id="0" name=""/>
        <dsp:cNvSpPr/>
      </dsp:nvSpPr>
      <dsp:spPr>
        <a:xfrm>
          <a:off x="2831425" y="1831518"/>
          <a:ext cx="994289" cy="994289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/>
            <a:t>Prodotto Maturo</a:t>
          </a:r>
        </a:p>
      </dsp:txBody>
      <dsp:txXfrm>
        <a:off x="2977035" y="1977128"/>
        <a:ext cx="703069" cy="703069"/>
      </dsp:txXfrm>
    </dsp:sp>
    <dsp:sp modelId="{765EEE51-C353-42AC-9097-AEA0CD00E232}">
      <dsp:nvSpPr>
        <dsp:cNvPr id="0" name=""/>
        <dsp:cNvSpPr/>
      </dsp:nvSpPr>
      <dsp:spPr>
        <a:xfrm>
          <a:off x="2824813" y="2570"/>
          <a:ext cx="994107" cy="69600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Prodotti a Marchio </a:t>
          </a:r>
        </a:p>
      </dsp:txBody>
      <dsp:txXfrm>
        <a:off x="2970397" y="104497"/>
        <a:ext cx="702939" cy="492148"/>
      </dsp:txXfrm>
    </dsp:sp>
    <dsp:sp modelId="{4BA41ED2-DF48-4F73-B9B9-F566C0D653AF}">
      <dsp:nvSpPr>
        <dsp:cNvPr id="0" name=""/>
        <dsp:cNvSpPr/>
      </dsp:nvSpPr>
      <dsp:spPr>
        <a:xfrm>
          <a:off x="3890626" y="315521"/>
          <a:ext cx="994107" cy="69600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/>
            <a:t>Pubblicità </a:t>
          </a:r>
        </a:p>
      </dsp:txBody>
      <dsp:txXfrm>
        <a:off x="4036210" y="417448"/>
        <a:ext cx="702939" cy="492148"/>
      </dsp:txXfrm>
    </dsp:sp>
    <dsp:sp modelId="{BAC13DA7-74C9-4AF4-BCFE-22970FF525E7}">
      <dsp:nvSpPr>
        <dsp:cNvPr id="0" name=""/>
        <dsp:cNvSpPr/>
      </dsp:nvSpPr>
      <dsp:spPr>
        <a:xfrm>
          <a:off x="4618051" y="1155014"/>
          <a:ext cx="994107" cy="69600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/>
            <a:t>Carenza produttiva </a:t>
          </a:r>
        </a:p>
      </dsp:txBody>
      <dsp:txXfrm>
        <a:off x="4763635" y="1256941"/>
        <a:ext cx="702939" cy="492148"/>
      </dsp:txXfrm>
    </dsp:sp>
    <dsp:sp modelId="{B0B217BE-8989-47A1-ABD2-05DFF8A24667}">
      <dsp:nvSpPr>
        <dsp:cNvPr id="0" name=""/>
        <dsp:cNvSpPr/>
      </dsp:nvSpPr>
      <dsp:spPr>
        <a:xfrm>
          <a:off x="4776136" y="2254517"/>
          <a:ext cx="994107" cy="69600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/>
            <a:t>Prodotti a Marchio  Farmacia</a:t>
          </a:r>
        </a:p>
      </dsp:txBody>
      <dsp:txXfrm>
        <a:off x="4921720" y="2356444"/>
        <a:ext cx="702939" cy="492148"/>
      </dsp:txXfrm>
    </dsp:sp>
    <dsp:sp modelId="{1E7AF1A2-B931-4B6B-9DF7-7A57951E10C2}">
      <dsp:nvSpPr>
        <dsp:cNvPr id="0" name=""/>
        <dsp:cNvSpPr/>
      </dsp:nvSpPr>
      <dsp:spPr>
        <a:xfrm>
          <a:off x="4265635" y="3264944"/>
          <a:ext cx="1092215" cy="69600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/>
            <a:t>Equivalente 1</a:t>
          </a:r>
        </a:p>
      </dsp:txBody>
      <dsp:txXfrm>
        <a:off x="4425586" y="3366871"/>
        <a:ext cx="772313" cy="492148"/>
      </dsp:txXfrm>
    </dsp:sp>
    <dsp:sp modelId="{47617045-30E1-4159-B3DA-F77DECD8FA62}">
      <dsp:nvSpPr>
        <dsp:cNvPr id="0" name=""/>
        <dsp:cNvSpPr/>
      </dsp:nvSpPr>
      <dsp:spPr>
        <a:xfrm>
          <a:off x="3253948" y="3865492"/>
          <a:ext cx="1246644" cy="69600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/>
            <a:t>Equivalente 2</a:t>
          </a:r>
        </a:p>
      </dsp:txBody>
      <dsp:txXfrm>
        <a:off x="3436515" y="3967419"/>
        <a:ext cx="881510" cy="492148"/>
      </dsp:txXfrm>
    </dsp:sp>
    <dsp:sp modelId="{AD7CD0F5-572A-4F48-AF73-98E65B1D9042}">
      <dsp:nvSpPr>
        <dsp:cNvPr id="0" name=""/>
        <dsp:cNvSpPr/>
      </dsp:nvSpPr>
      <dsp:spPr>
        <a:xfrm>
          <a:off x="2246774" y="3865492"/>
          <a:ext cx="1039375" cy="69600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/>
            <a:t>Promotion</a:t>
          </a:r>
        </a:p>
      </dsp:txBody>
      <dsp:txXfrm>
        <a:off x="2398987" y="3967419"/>
        <a:ext cx="734949" cy="492148"/>
      </dsp:txXfrm>
    </dsp:sp>
    <dsp:sp modelId="{E3F45AFE-8B2C-44C1-9ABC-95CD9E1F7B29}">
      <dsp:nvSpPr>
        <dsp:cNvPr id="0" name=""/>
        <dsp:cNvSpPr/>
      </dsp:nvSpPr>
      <dsp:spPr>
        <a:xfrm>
          <a:off x="1334937" y="3264944"/>
          <a:ext cx="994107" cy="69600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err="1"/>
            <a:t>Parallel</a:t>
          </a:r>
          <a:r>
            <a:rPr lang="it-IT" sz="1200" b="1" kern="1200"/>
            <a:t> Market</a:t>
          </a:r>
        </a:p>
      </dsp:txBody>
      <dsp:txXfrm>
        <a:off x="1480521" y="3366871"/>
        <a:ext cx="702939" cy="492148"/>
      </dsp:txXfrm>
    </dsp:sp>
    <dsp:sp modelId="{72688830-B284-4D31-8195-6C4012DA19FD}">
      <dsp:nvSpPr>
        <dsp:cNvPr id="0" name=""/>
        <dsp:cNvSpPr/>
      </dsp:nvSpPr>
      <dsp:spPr>
        <a:xfrm>
          <a:off x="873490" y="2254517"/>
          <a:ext cx="994107" cy="69600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err="1"/>
            <a:t>Branded</a:t>
          </a:r>
          <a:endParaRPr lang="it-IT" sz="1200" b="1" kern="1200"/>
        </a:p>
      </dsp:txBody>
      <dsp:txXfrm>
        <a:off x="1019074" y="2356444"/>
        <a:ext cx="702939" cy="492148"/>
      </dsp:txXfrm>
    </dsp:sp>
    <dsp:sp modelId="{A83952FD-9136-45AE-9416-9009DD8B0B09}">
      <dsp:nvSpPr>
        <dsp:cNvPr id="0" name=""/>
        <dsp:cNvSpPr/>
      </dsp:nvSpPr>
      <dsp:spPr>
        <a:xfrm>
          <a:off x="1056993" y="1155014"/>
          <a:ext cx="943271" cy="69600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/>
            <a:t>Medico </a:t>
          </a:r>
        </a:p>
      </dsp:txBody>
      <dsp:txXfrm>
        <a:off x="1195132" y="1256941"/>
        <a:ext cx="666993" cy="492148"/>
      </dsp:txXfrm>
    </dsp:sp>
    <dsp:sp modelId="{10B0EE0F-64A6-43A2-90DC-0D12AB32792E}">
      <dsp:nvSpPr>
        <dsp:cNvPr id="0" name=""/>
        <dsp:cNvSpPr/>
      </dsp:nvSpPr>
      <dsp:spPr>
        <a:xfrm>
          <a:off x="1726023" y="315521"/>
          <a:ext cx="1060060" cy="69600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/>
            <a:t>Farmacista </a:t>
          </a:r>
        </a:p>
      </dsp:txBody>
      <dsp:txXfrm>
        <a:off x="1881265" y="417448"/>
        <a:ext cx="749576" cy="49214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7C9A5B-0224-41CB-8B0E-01B032A467B2}">
      <dsp:nvSpPr>
        <dsp:cNvPr id="0" name=""/>
        <dsp:cNvSpPr/>
      </dsp:nvSpPr>
      <dsp:spPr>
        <a:xfrm>
          <a:off x="1485285" y="469285"/>
          <a:ext cx="3125428" cy="3125428"/>
        </a:xfrm>
        <a:prstGeom prst="blockArc">
          <a:avLst>
            <a:gd name="adj1" fmla="val 10800000"/>
            <a:gd name="adj2" fmla="val 1620000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7DCC9B-E216-40BA-859C-A8DAECEC46FA}">
      <dsp:nvSpPr>
        <dsp:cNvPr id="0" name=""/>
        <dsp:cNvSpPr/>
      </dsp:nvSpPr>
      <dsp:spPr>
        <a:xfrm>
          <a:off x="1485285" y="469285"/>
          <a:ext cx="3125428" cy="3125428"/>
        </a:xfrm>
        <a:prstGeom prst="blockArc">
          <a:avLst>
            <a:gd name="adj1" fmla="val 5400000"/>
            <a:gd name="adj2" fmla="val 1080000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F51D60-B935-4DFA-B501-67CEE56BBA8D}">
      <dsp:nvSpPr>
        <dsp:cNvPr id="0" name=""/>
        <dsp:cNvSpPr/>
      </dsp:nvSpPr>
      <dsp:spPr>
        <a:xfrm>
          <a:off x="1485285" y="469285"/>
          <a:ext cx="3125428" cy="3125428"/>
        </a:xfrm>
        <a:prstGeom prst="blockArc">
          <a:avLst>
            <a:gd name="adj1" fmla="val 0"/>
            <a:gd name="adj2" fmla="val 540000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314C35-5E5C-4664-B61F-870767FB0BEB}">
      <dsp:nvSpPr>
        <dsp:cNvPr id="0" name=""/>
        <dsp:cNvSpPr/>
      </dsp:nvSpPr>
      <dsp:spPr>
        <a:xfrm>
          <a:off x="1485285" y="469285"/>
          <a:ext cx="3125428" cy="3125428"/>
        </a:xfrm>
        <a:prstGeom prst="blockArc">
          <a:avLst>
            <a:gd name="adj1" fmla="val 16200000"/>
            <a:gd name="adj2" fmla="val 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8AACBB-CD13-4769-ABFD-D5D721B8ABC2}">
      <dsp:nvSpPr>
        <dsp:cNvPr id="0" name=""/>
        <dsp:cNvSpPr/>
      </dsp:nvSpPr>
      <dsp:spPr>
        <a:xfrm>
          <a:off x="2357449" y="1357324"/>
          <a:ext cx="1439167" cy="1439167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/>
            <a:t>Etico </a:t>
          </a:r>
          <a:r>
            <a:rPr lang="it-IT" sz="3000" kern="1200" err="1"/>
            <a:t>Brand</a:t>
          </a:r>
          <a:r>
            <a:rPr lang="it-IT" sz="3000" kern="1200"/>
            <a:t> </a:t>
          </a:r>
        </a:p>
      </dsp:txBody>
      <dsp:txXfrm>
        <a:off x="2568210" y="1568085"/>
        <a:ext cx="1017645" cy="1017645"/>
      </dsp:txXfrm>
    </dsp:sp>
    <dsp:sp modelId="{765EEE51-C353-42AC-9097-AEA0CD00E232}">
      <dsp:nvSpPr>
        <dsp:cNvPr id="0" name=""/>
        <dsp:cNvSpPr/>
      </dsp:nvSpPr>
      <dsp:spPr>
        <a:xfrm>
          <a:off x="2544291" y="1843"/>
          <a:ext cx="1007417" cy="10074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/>
            <a:t>Equivalente 1</a:t>
          </a:r>
        </a:p>
      </dsp:txBody>
      <dsp:txXfrm>
        <a:off x="2691824" y="149376"/>
        <a:ext cx="712351" cy="712351"/>
      </dsp:txXfrm>
    </dsp:sp>
    <dsp:sp modelId="{4BA41ED2-DF48-4F73-B9B9-F566C0D653AF}">
      <dsp:nvSpPr>
        <dsp:cNvPr id="0" name=""/>
        <dsp:cNvSpPr/>
      </dsp:nvSpPr>
      <dsp:spPr>
        <a:xfrm>
          <a:off x="4070738" y="1528291"/>
          <a:ext cx="1007417" cy="1007417"/>
        </a:xfrm>
        <a:prstGeom prst="ellipse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err="1">
              <a:solidFill>
                <a:srgbClr val="FF0000"/>
              </a:solidFill>
            </a:rPr>
            <a:t>Parallel</a:t>
          </a:r>
          <a:endParaRPr lang="it-IT" sz="1600" b="1" kern="1200">
            <a:solidFill>
              <a:srgbClr val="FF0000"/>
            </a:solidFill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>
              <a:solidFill>
                <a:srgbClr val="FF0000"/>
              </a:solidFill>
            </a:rPr>
            <a:t>Market </a:t>
          </a:r>
        </a:p>
      </dsp:txBody>
      <dsp:txXfrm>
        <a:off x="4218271" y="1675824"/>
        <a:ext cx="712351" cy="712351"/>
      </dsp:txXfrm>
    </dsp:sp>
    <dsp:sp modelId="{BAC13DA7-74C9-4AF4-BCFE-22970FF525E7}">
      <dsp:nvSpPr>
        <dsp:cNvPr id="0" name=""/>
        <dsp:cNvSpPr/>
      </dsp:nvSpPr>
      <dsp:spPr>
        <a:xfrm>
          <a:off x="2544291" y="3054738"/>
          <a:ext cx="1007417" cy="10074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/>
            <a:t>Carenza produttiva </a:t>
          </a:r>
        </a:p>
      </dsp:txBody>
      <dsp:txXfrm>
        <a:off x="2691824" y="3202271"/>
        <a:ext cx="712351" cy="712351"/>
      </dsp:txXfrm>
    </dsp:sp>
    <dsp:sp modelId="{B0B217BE-8989-47A1-ABD2-05DFF8A24667}">
      <dsp:nvSpPr>
        <dsp:cNvPr id="0" name=""/>
        <dsp:cNvSpPr/>
      </dsp:nvSpPr>
      <dsp:spPr>
        <a:xfrm>
          <a:off x="1017843" y="1528291"/>
          <a:ext cx="1007417" cy="10074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/>
            <a:t>Equivalente 2</a:t>
          </a:r>
        </a:p>
      </dsp:txBody>
      <dsp:txXfrm>
        <a:off x="1165376" y="1675824"/>
        <a:ext cx="712351" cy="71235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657221-C1C6-4335-A7EE-193FAC0E0602}">
      <dsp:nvSpPr>
        <dsp:cNvPr id="0" name=""/>
        <dsp:cNvSpPr/>
      </dsp:nvSpPr>
      <dsp:spPr>
        <a:xfrm>
          <a:off x="1374925" y="501235"/>
          <a:ext cx="3346149" cy="3346149"/>
        </a:xfrm>
        <a:prstGeom prst="blockArc">
          <a:avLst>
            <a:gd name="adj1" fmla="val 11880000"/>
            <a:gd name="adj2" fmla="val 16200000"/>
            <a:gd name="adj3" fmla="val 46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7C9A5B-0224-41CB-8B0E-01B032A467B2}">
      <dsp:nvSpPr>
        <dsp:cNvPr id="0" name=""/>
        <dsp:cNvSpPr/>
      </dsp:nvSpPr>
      <dsp:spPr>
        <a:xfrm>
          <a:off x="1374925" y="501235"/>
          <a:ext cx="3346149" cy="3346149"/>
        </a:xfrm>
        <a:prstGeom prst="blockArc">
          <a:avLst>
            <a:gd name="adj1" fmla="val 7560000"/>
            <a:gd name="adj2" fmla="val 11880000"/>
            <a:gd name="adj3" fmla="val 46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7DCC9B-E216-40BA-859C-A8DAECEC46FA}">
      <dsp:nvSpPr>
        <dsp:cNvPr id="0" name=""/>
        <dsp:cNvSpPr/>
      </dsp:nvSpPr>
      <dsp:spPr>
        <a:xfrm>
          <a:off x="1374925" y="501235"/>
          <a:ext cx="3346149" cy="3346149"/>
        </a:xfrm>
        <a:prstGeom prst="blockArc">
          <a:avLst>
            <a:gd name="adj1" fmla="val 3240000"/>
            <a:gd name="adj2" fmla="val 7560000"/>
            <a:gd name="adj3" fmla="val 46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F51D60-B935-4DFA-B501-67CEE56BBA8D}">
      <dsp:nvSpPr>
        <dsp:cNvPr id="0" name=""/>
        <dsp:cNvSpPr/>
      </dsp:nvSpPr>
      <dsp:spPr>
        <a:xfrm>
          <a:off x="1374925" y="501235"/>
          <a:ext cx="3346149" cy="3346149"/>
        </a:xfrm>
        <a:prstGeom prst="blockArc">
          <a:avLst>
            <a:gd name="adj1" fmla="val 20520000"/>
            <a:gd name="adj2" fmla="val 3240000"/>
            <a:gd name="adj3" fmla="val 46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314C35-5E5C-4664-B61F-870767FB0BEB}">
      <dsp:nvSpPr>
        <dsp:cNvPr id="0" name=""/>
        <dsp:cNvSpPr/>
      </dsp:nvSpPr>
      <dsp:spPr>
        <a:xfrm>
          <a:off x="1374925" y="501235"/>
          <a:ext cx="3346149" cy="3346149"/>
        </a:xfrm>
        <a:prstGeom prst="blockArc">
          <a:avLst>
            <a:gd name="adj1" fmla="val 16200000"/>
            <a:gd name="adj2" fmla="val 20520000"/>
            <a:gd name="adj3" fmla="val 46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8AACBB-CD13-4769-ABFD-D5D721B8ABC2}">
      <dsp:nvSpPr>
        <dsp:cNvPr id="0" name=""/>
        <dsp:cNvSpPr/>
      </dsp:nvSpPr>
      <dsp:spPr>
        <a:xfrm>
          <a:off x="2309642" y="1452949"/>
          <a:ext cx="1538882" cy="1538882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/>
            <a:t>Etico Equivalente </a:t>
          </a:r>
        </a:p>
      </dsp:txBody>
      <dsp:txXfrm>
        <a:off x="2535006" y="1678313"/>
        <a:ext cx="1088154" cy="1088154"/>
      </dsp:txXfrm>
    </dsp:sp>
    <dsp:sp modelId="{765EEE51-C353-42AC-9097-AEA0CD00E232}">
      <dsp:nvSpPr>
        <dsp:cNvPr id="0" name=""/>
        <dsp:cNvSpPr/>
      </dsp:nvSpPr>
      <dsp:spPr>
        <a:xfrm>
          <a:off x="2509391" y="1406"/>
          <a:ext cx="1077217" cy="10772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Equivalente 1</a:t>
          </a:r>
        </a:p>
      </dsp:txBody>
      <dsp:txXfrm>
        <a:off x="2667146" y="159161"/>
        <a:ext cx="761707" cy="761707"/>
      </dsp:txXfrm>
    </dsp:sp>
    <dsp:sp modelId="{4BA41ED2-DF48-4F73-B9B9-F566C0D653AF}">
      <dsp:nvSpPr>
        <dsp:cNvPr id="0" name=""/>
        <dsp:cNvSpPr/>
      </dsp:nvSpPr>
      <dsp:spPr>
        <a:xfrm>
          <a:off x="4063697" y="1130676"/>
          <a:ext cx="1077217" cy="1077217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50" b="1" kern="1200">
              <a:solidFill>
                <a:schemeClr val="bg1"/>
              </a:solidFill>
            </a:rPr>
            <a:t>Equivalente 3</a:t>
          </a:r>
        </a:p>
      </dsp:txBody>
      <dsp:txXfrm>
        <a:off x="4221452" y="1288431"/>
        <a:ext cx="761707" cy="761707"/>
      </dsp:txXfrm>
    </dsp:sp>
    <dsp:sp modelId="{BAC13DA7-74C9-4AF4-BCFE-22970FF525E7}">
      <dsp:nvSpPr>
        <dsp:cNvPr id="0" name=""/>
        <dsp:cNvSpPr/>
      </dsp:nvSpPr>
      <dsp:spPr>
        <a:xfrm>
          <a:off x="3470005" y="2957873"/>
          <a:ext cx="1077217" cy="10772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Carenza produttiva </a:t>
          </a:r>
        </a:p>
      </dsp:txBody>
      <dsp:txXfrm>
        <a:off x="3627760" y="3115628"/>
        <a:ext cx="761707" cy="761707"/>
      </dsp:txXfrm>
    </dsp:sp>
    <dsp:sp modelId="{B0B217BE-8989-47A1-ABD2-05DFF8A24667}">
      <dsp:nvSpPr>
        <dsp:cNvPr id="0" name=""/>
        <dsp:cNvSpPr/>
      </dsp:nvSpPr>
      <dsp:spPr>
        <a:xfrm>
          <a:off x="1548776" y="2957873"/>
          <a:ext cx="1077217" cy="1077217"/>
        </a:xfrm>
        <a:prstGeom prst="ellipse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>
              <a:solidFill>
                <a:srgbClr val="FF0000"/>
              </a:solidFill>
            </a:rPr>
            <a:t>BRANDED</a:t>
          </a:r>
        </a:p>
      </dsp:txBody>
      <dsp:txXfrm>
        <a:off x="1706531" y="3115628"/>
        <a:ext cx="761707" cy="761707"/>
      </dsp:txXfrm>
    </dsp:sp>
    <dsp:sp modelId="{DEF6A436-1F20-4E3B-98AC-748AF47E70B3}">
      <dsp:nvSpPr>
        <dsp:cNvPr id="0" name=""/>
        <dsp:cNvSpPr/>
      </dsp:nvSpPr>
      <dsp:spPr>
        <a:xfrm>
          <a:off x="955084" y="1130676"/>
          <a:ext cx="1077217" cy="1077217"/>
        </a:xfrm>
        <a:prstGeom prst="ellipse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>
              <a:solidFill>
                <a:srgbClr val="FF0000"/>
              </a:solidFill>
            </a:rPr>
            <a:t>Farmacista </a:t>
          </a:r>
        </a:p>
      </dsp:txBody>
      <dsp:txXfrm>
        <a:off x="1112839" y="1288431"/>
        <a:ext cx="761707" cy="76170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7C9A5B-0224-41CB-8B0E-01B032A467B2}">
      <dsp:nvSpPr>
        <dsp:cNvPr id="0" name=""/>
        <dsp:cNvSpPr/>
      </dsp:nvSpPr>
      <dsp:spPr>
        <a:xfrm>
          <a:off x="1414459" y="469285"/>
          <a:ext cx="3125428" cy="3125428"/>
        </a:xfrm>
        <a:prstGeom prst="blockArc">
          <a:avLst>
            <a:gd name="adj1" fmla="val 10800000"/>
            <a:gd name="adj2" fmla="val 1620000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7DCC9B-E216-40BA-859C-A8DAECEC46FA}">
      <dsp:nvSpPr>
        <dsp:cNvPr id="0" name=""/>
        <dsp:cNvSpPr/>
      </dsp:nvSpPr>
      <dsp:spPr>
        <a:xfrm>
          <a:off x="1414459" y="469285"/>
          <a:ext cx="3125428" cy="3125428"/>
        </a:xfrm>
        <a:prstGeom prst="blockArc">
          <a:avLst>
            <a:gd name="adj1" fmla="val 5400000"/>
            <a:gd name="adj2" fmla="val 1080000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F51D60-B935-4DFA-B501-67CEE56BBA8D}">
      <dsp:nvSpPr>
        <dsp:cNvPr id="0" name=""/>
        <dsp:cNvSpPr/>
      </dsp:nvSpPr>
      <dsp:spPr>
        <a:xfrm>
          <a:off x="1549929" y="475308"/>
          <a:ext cx="3125428" cy="3125428"/>
        </a:xfrm>
        <a:prstGeom prst="blockArc">
          <a:avLst>
            <a:gd name="adj1" fmla="val 84054"/>
            <a:gd name="adj2" fmla="val 5705497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314C35-5E5C-4664-B61F-870767FB0BEB}">
      <dsp:nvSpPr>
        <dsp:cNvPr id="0" name=""/>
        <dsp:cNvSpPr/>
      </dsp:nvSpPr>
      <dsp:spPr>
        <a:xfrm>
          <a:off x="1550272" y="463231"/>
          <a:ext cx="3125428" cy="3125428"/>
        </a:xfrm>
        <a:prstGeom prst="blockArc">
          <a:avLst>
            <a:gd name="adj1" fmla="val 15893727"/>
            <a:gd name="adj2" fmla="val 111264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8AACBB-CD13-4769-ABFD-D5D721B8ABC2}">
      <dsp:nvSpPr>
        <dsp:cNvPr id="0" name=""/>
        <dsp:cNvSpPr/>
      </dsp:nvSpPr>
      <dsp:spPr>
        <a:xfrm>
          <a:off x="2082714" y="1357324"/>
          <a:ext cx="1846984" cy="1439167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/>
            <a:t>BIOLOGICO</a:t>
          </a:r>
        </a:p>
      </dsp:txBody>
      <dsp:txXfrm>
        <a:off x="2353199" y="1568085"/>
        <a:ext cx="1306014" cy="1017645"/>
      </dsp:txXfrm>
    </dsp:sp>
    <dsp:sp modelId="{765EEE51-C353-42AC-9097-AEA0CD00E232}">
      <dsp:nvSpPr>
        <dsp:cNvPr id="0" name=""/>
        <dsp:cNvSpPr/>
      </dsp:nvSpPr>
      <dsp:spPr>
        <a:xfrm>
          <a:off x="2473464" y="1843"/>
          <a:ext cx="1007417" cy="1007417"/>
        </a:xfrm>
        <a:prstGeom prst="ellipse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>
              <a:solidFill>
                <a:srgbClr val="FF0000"/>
              </a:solidFill>
            </a:rPr>
            <a:t>MEDICO </a:t>
          </a:r>
        </a:p>
      </dsp:txBody>
      <dsp:txXfrm>
        <a:off x="2620997" y="149376"/>
        <a:ext cx="712351" cy="712351"/>
      </dsp:txXfrm>
    </dsp:sp>
    <dsp:sp modelId="{4BA41ED2-DF48-4F73-B9B9-F566C0D653AF}">
      <dsp:nvSpPr>
        <dsp:cNvPr id="0" name=""/>
        <dsp:cNvSpPr/>
      </dsp:nvSpPr>
      <dsp:spPr>
        <a:xfrm>
          <a:off x="3993273" y="1571632"/>
          <a:ext cx="1290723" cy="1007417"/>
        </a:xfrm>
        <a:prstGeom prst="ellipse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err="1">
              <a:solidFill>
                <a:srgbClr val="FF0000"/>
              </a:solidFill>
            </a:rPr>
            <a:t>Bioequivalente</a:t>
          </a:r>
          <a:endParaRPr lang="it-IT" sz="1600" b="1" kern="1200">
            <a:solidFill>
              <a:srgbClr val="FF0000"/>
            </a:solidFill>
          </a:endParaRPr>
        </a:p>
      </dsp:txBody>
      <dsp:txXfrm>
        <a:off x="4182295" y="1719165"/>
        <a:ext cx="912679" cy="712351"/>
      </dsp:txXfrm>
    </dsp:sp>
    <dsp:sp modelId="{BAC13DA7-74C9-4AF4-BCFE-22970FF525E7}">
      <dsp:nvSpPr>
        <dsp:cNvPr id="0" name=""/>
        <dsp:cNvSpPr/>
      </dsp:nvSpPr>
      <dsp:spPr>
        <a:xfrm>
          <a:off x="2473464" y="3054738"/>
          <a:ext cx="1007417" cy="10074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Carenza produttiva </a:t>
          </a:r>
        </a:p>
      </dsp:txBody>
      <dsp:txXfrm>
        <a:off x="2620997" y="3202271"/>
        <a:ext cx="712351" cy="712351"/>
      </dsp:txXfrm>
    </dsp:sp>
    <dsp:sp modelId="{B0B217BE-8989-47A1-ABD2-05DFF8A24667}">
      <dsp:nvSpPr>
        <dsp:cNvPr id="0" name=""/>
        <dsp:cNvSpPr/>
      </dsp:nvSpPr>
      <dsp:spPr>
        <a:xfrm>
          <a:off x="947017" y="1528291"/>
          <a:ext cx="1007417" cy="1007417"/>
        </a:xfrm>
        <a:prstGeom prst="ellipse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err="1">
              <a:solidFill>
                <a:srgbClr val="FF0000"/>
              </a:solidFill>
            </a:rPr>
            <a:t>Bioequivalente</a:t>
          </a:r>
          <a:r>
            <a:rPr lang="it-IT" sz="800" b="1" kern="1200">
              <a:solidFill>
                <a:srgbClr val="FF0000"/>
              </a:solidFill>
            </a:rPr>
            <a:t> </a:t>
          </a:r>
          <a:r>
            <a:rPr lang="it-IT" sz="800" b="1" kern="1200"/>
            <a:t> </a:t>
          </a:r>
        </a:p>
      </dsp:txBody>
      <dsp:txXfrm>
        <a:off x="1094550" y="1675824"/>
        <a:ext cx="712351" cy="71235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7C9A5B-0224-41CB-8B0E-01B032A467B2}">
      <dsp:nvSpPr>
        <dsp:cNvPr id="0" name=""/>
        <dsp:cNvSpPr/>
      </dsp:nvSpPr>
      <dsp:spPr>
        <a:xfrm>
          <a:off x="1345438" y="469285"/>
          <a:ext cx="3125428" cy="3125428"/>
        </a:xfrm>
        <a:prstGeom prst="blockArc">
          <a:avLst>
            <a:gd name="adj1" fmla="val 10800000"/>
            <a:gd name="adj2" fmla="val 1620000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7DCC9B-E216-40BA-859C-A8DAECEC46FA}">
      <dsp:nvSpPr>
        <dsp:cNvPr id="0" name=""/>
        <dsp:cNvSpPr/>
      </dsp:nvSpPr>
      <dsp:spPr>
        <a:xfrm>
          <a:off x="1345438" y="469285"/>
          <a:ext cx="3125428" cy="3125428"/>
        </a:xfrm>
        <a:prstGeom prst="blockArc">
          <a:avLst>
            <a:gd name="adj1" fmla="val 5400000"/>
            <a:gd name="adj2" fmla="val 1080000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F51D60-B935-4DFA-B501-67CEE56BBA8D}">
      <dsp:nvSpPr>
        <dsp:cNvPr id="0" name=""/>
        <dsp:cNvSpPr/>
      </dsp:nvSpPr>
      <dsp:spPr>
        <a:xfrm>
          <a:off x="1345438" y="469285"/>
          <a:ext cx="3125428" cy="3125428"/>
        </a:xfrm>
        <a:prstGeom prst="blockArc">
          <a:avLst>
            <a:gd name="adj1" fmla="val 0"/>
            <a:gd name="adj2" fmla="val 540000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314C35-5E5C-4664-B61F-870767FB0BEB}">
      <dsp:nvSpPr>
        <dsp:cNvPr id="0" name=""/>
        <dsp:cNvSpPr/>
      </dsp:nvSpPr>
      <dsp:spPr>
        <a:xfrm>
          <a:off x="1345438" y="469285"/>
          <a:ext cx="3125428" cy="3125428"/>
        </a:xfrm>
        <a:prstGeom prst="blockArc">
          <a:avLst>
            <a:gd name="adj1" fmla="val 16200000"/>
            <a:gd name="adj2" fmla="val 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8AACBB-CD13-4769-ABFD-D5D721B8ABC2}">
      <dsp:nvSpPr>
        <dsp:cNvPr id="0" name=""/>
        <dsp:cNvSpPr/>
      </dsp:nvSpPr>
      <dsp:spPr>
        <a:xfrm>
          <a:off x="2013693" y="1357324"/>
          <a:ext cx="1846984" cy="1439167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err="1"/>
            <a:t>Bioequivalente</a:t>
          </a:r>
          <a:r>
            <a:rPr lang="it-IT" sz="1400" b="1" kern="1200"/>
            <a:t> </a:t>
          </a:r>
        </a:p>
      </dsp:txBody>
      <dsp:txXfrm>
        <a:off x="2284178" y="1568085"/>
        <a:ext cx="1306014" cy="1017645"/>
      </dsp:txXfrm>
    </dsp:sp>
    <dsp:sp modelId="{765EEE51-C353-42AC-9097-AEA0CD00E232}">
      <dsp:nvSpPr>
        <dsp:cNvPr id="0" name=""/>
        <dsp:cNvSpPr/>
      </dsp:nvSpPr>
      <dsp:spPr>
        <a:xfrm>
          <a:off x="2404444" y="1843"/>
          <a:ext cx="1007417" cy="1007417"/>
        </a:xfrm>
        <a:prstGeom prst="ellipse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>
              <a:solidFill>
                <a:srgbClr val="FF0000"/>
              </a:solidFill>
            </a:rPr>
            <a:t>MEDICO </a:t>
          </a:r>
        </a:p>
      </dsp:txBody>
      <dsp:txXfrm>
        <a:off x="2551977" y="149376"/>
        <a:ext cx="712351" cy="712351"/>
      </dsp:txXfrm>
    </dsp:sp>
    <dsp:sp modelId="{4BA41ED2-DF48-4F73-B9B9-F566C0D653AF}">
      <dsp:nvSpPr>
        <dsp:cNvPr id="0" name=""/>
        <dsp:cNvSpPr/>
      </dsp:nvSpPr>
      <dsp:spPr>
        <a:xfrm>
          <a:off x="3651197" y="1528291"/>
          <a:ext cx="1566806" cy="1007417"/>
        </a:xfrm>
        <a:prstGeom prst="ellipse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>
              <a:solidFill>
                <a:srgbClr val="FF0000"/>
              </a:solidFill>
            </a:rPr>
            <a:t>Farmaco Biologico </a:t>
          </a:r>
        </a:p>
      </dsp:txBody>
      <dsp:txXfrm>
        <a:off x="3880650" y="1675824"/>
        <a:ext cx="1107900" cy="712351"/>
      </dsp:txXfrm>
    </dsp:sp>
    <dsp:sp modelId="{BAC13DA7-74C9-4AF4-BCFE-22970FF525E7}">
      <dsp:nvSpPr>
        <dsp:cNvPr id="0" name=""/>
        <dsp:cNvSpPr/>
      </dsp:nvSpPr>
      <dsp:spPr>
        <a:xfrm>
          <a:off x="2404444" y="3054738"/>
          <a:ext cx="1007417" cy="10074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Carenza produttiva </a:t>
          </a:r>
        </a:p>
      </dsp:txBody>
      <dsp:txXfrm>
        <a:off x="2551977" y="3202271"/>
        <a:ext cx="712351" cy="712351"/>
      </dsp:txXfrm>
    </dsp:sp>
    <dsp:sp modelId="{B0B217BE-8989-47A1-ABD2-05DFF8A24667}">
      <dsp:nvSpPr>
        <dsp:cNvPr id="0" name=""/>
        <dsp:cNvSpPr/>
      </dsp:nvSpPr>
      <dsp:spPr>
        <a:xfrm>
          <a:off x="877996" y="1528291"/>
          <a:ext cx="1007417" cy="1007417"/>
        </a:xfrm>
        <a:prstGeom prst="ellipse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>
              <a:solidFill>
                <a:srgbClr val="FF0000"/>
              </a:solidFill>
            </a:rPr>
            <a:t>Farmaco Biologico</a:t>
          </a:r>
          <a:r>
            <a:rPr lang="it-IT" sz="1200" b="1" kern="1200"/>
            <a:t> </a:t>
          </a:r>
        </a:p>
      </dsp:txBody>
      <dsp:txXfrm>
        <a:off x="1025529" y="1675824"/>
        <a:ext cx="712351" cy="71235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786CA7-80DC-4FE2-B406-D2C2B8CA6B85}">
      <dsp:nvSpPr>
        <dsp:cNvPr id="0" name=""/>
        <dsp:cNvSpPr/>
      </dsp:nvSpPr>
      <dsp:spPr>
        <a:xfrm>
          <a:off x="1374925" y="501235"/>
          <a:ext cx="3346149" cy="3346149"/>
        </a:xfrm>
        <a:prstGeom prst="blockArc">
          <a:avLst>
            <a:gd name="adj1" fmla="val 11880000"/>
            <a:gd name="adj2" fmla="val 16200000"/>
            <a:gd name="adj3" fmla="val 46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7C9A5B-0224-41CB-8B0E-01B032A467B2}">
      <dsp:nvSpPr>
        <dsp:cNvPr id="0" name=""/>
        <dsp:cNvSpPr/>
      </dsp:nvSpPr>
      <dsp:spPr>
        <a:xfrm>
          <a:off x="1374925" y="501235"/>
          <a:ext cx="3346149" cy="3346149"/>
        </a:xfrm>
        <a:prstGeom prst="blockArc">
          <a:avLst>
            <a:gd name="adj1" fmla="val 7560000"/>
            <a:gd name="adj2" fmla="val 11880000"/>
            <a:gd name="adj3" fmla="val 46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7DCC9B-E216-40BA-859C-A8DAECEC46FA}">
      <dsp:nvSpPr>
        <dsp:cNvPr id="0" name=""/>
        <dsp:cNvSpPr/>
      </dsp:nvSpPr>
      <dsp:spPr>
        <a:xfrm>
          <a:off x="1374925" y="501235"/>
          <a:ext cx="3346149" cy="3346149"/>
        </a:xfrm>
        <a:prstGeom prst="blockArc">
          <a:avLst>
            <a:gd name="adj1" fmla="val 3240000"/>
            <a:gd name="adj2" fmla="val 7560000"/>
            <a:gd name="adj3" fmla="val 46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F51D60-B935-4DFA-B501-67CEE56BBA8D}">
      <dsp:nvSpPr>
        <dsp:cNvPr id="0" name=""/>
        <dsp:cNvSpPr/>
      </dsp:nvSpPr>
      <dsp:spPr>
        <a:xfrm>
          <a:off x="1374925" y="501235"/>
          <a:ext cx="3346149" cy="3346149"/>
        </a:xfrm>
        <a:prstGeom prst="blockArc">
          <a:avLst>
            <a:gd name="adj1" fmla="val 20520000"/>
            <a:gd name="adj2" fmla="val 3240000"/>
            <a:gd name="adj3" fmla="val 46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314C35-5E5C-4664-B61F-870767FB0BEB}">
      <dsp:nvSpPr>
        <dsp:cNvPr id="0" name=""/>
        <dsp:cNvSpPr/>
      </dsp:nvSpPr>
      <dsp:spPr>
        <a:xfrm>
          <a:off x="1374925" y="501235"/>
          <a:ext cx="3346149" cy="3346149"/>
        </a:xfrm>
        <a:prstGeom prst="blockArc">
          <a:avLst>
            <a:gd name="adj1" fmla="val 16200000"/>
            <a:gd name="adj2" fmla="val 20520000"/>
            <a:gd name="adj3" fmla="val 46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8AACBB-CD13-4769-ABFD-D5D721B8ABC2}">
      <dsp:nvSpPr>
        <dsp:cNvPr id="0" name=""/>
        <dsp:cNvSpPr/>
      </dsp:nvSpPr>
      <dsp:spPr>
        <a:xfrm>
          <a:off x="2284115" y="1410425"/>
          <a:ext cx="1538882" cy="1538882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/>
            <a:t>SOP/OTC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err="1"/>
            <a:t>Brand</a:t>
          </a:r>
          <a:r>
            <a:rPr lang="it-IT" sz="2200" kern="1200"/>
            <a:t>   </a:t>
          </a:r>
        </a:p>
      </dsp:txBody>
      <dsp:txXfrm>
        <a:off x="2509479" y="1635789"/>
        <a:ext cx="1088154" cy="1088154"/>
      </dsp:txXfrm>
    </dsp:sp>
    <dsp:sp modelId="{765EEE51-C353-42AC-9097-AEA0CD00E232}">
      <dsp:nvSpPr>
        <dsp:cNvPr id="0" name=""/>
        <dsp:cNvSpPr/>
      </dsp:nvSpPr>
      <dsp:spPr>
        <a:xfrm>
          <a:off x="2509391" y="1406"/>
          <a:ext cx="1077217" cy="10772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Equivalente 1</a:t>
          </a:r>
        </a:p>
      </dsp:txBody>
      <dsp:txXfrm>
        <a:off x="2667146" y="159161"/>
        <a:ext cx="761707" cy="761707"/>
      </dsp:txXfrm>
    </dsp:sp>
    <dsp:sp modelId="{4BA41ED2-DF48-4F73-B9B9-F566C0D653AF}">
      <dsp:nvSpPr>
        <dsp:cNvPr id="0" name=""/>
        <dsp:cNvSpPr/>
      </dsp:nvSpPr>
      <dsp:spPr>
        <a:xfrm>
          <a:off x="4063697" y="1130676"/>
          <a:ext cx="1077217" cy="1077217"/>
        </a:xfrm>
        <a:prstGeom prst="ellipse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>
              <a:solidFill>
                <a:srgbClr val="FF0000"/>
              </a:solidFill>
            </a:rPr>
            <a:t>Prodotti a marchio </a:t>
          </a:r>
        </a:p>
      </dsp:txBody>
      <dsp:txXfrm>
        <a:off x="4221452" y="1288431"/>
        <a:ext cx="761707" cy="761707"/>
      </dsp:txXfrm>
    </dsp:sp>
    <dsp:sp modelId="{BAC13DA7-74C9-4AF4-BCFE-22970FF525E7}">
      <dsp:nvSpPr>
        <dsp:cNvPr id="0" name=""/>
        <dsp:cNvSpPr/>
      </dsp:nvSpPr>
      <dsp:spPr>
        <a:xfrm>
          <a:off x="3470005" y="2957873"/>
          <a:ext cx="1077217" cy="10772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Carenza produttiva </a:t>
          </a:r>
        </a:p>
      </dsp:txBody>
      <dsp:txXfrm>
        <a:off x="3627760" y="3115628"/>
        <a:ext cx="761707" cy="761707"/>
      </dsp:txXfrm>
    </dsp:sp>
    <dsp:sp modelId="{B0B217BE-8989-47A1-ABD2-05DFF8A24667}">
      <dsp:nvSpPr>
        <dsp:cNvPr id="0" name=""/>
        <dsp:cNvSpPr/>
      </dsp:nvSpPr>
      <dsp:spPr>
        <a:xfrm>
          <a:off x="1548776" y="2957873"/>
          <a:ext cx="1077217" cy="10772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Equivalente 2</a:t>
          </a:r>
        </a:p>
      </dsp:txBody>
      <dsp:txXfrm>
        <a:off x="1706531" y="3115628"/>
        <a:ext cx="761707" cy="761707"/>
      </dsp:txXfrm>
    </dsp:sp>
    <dsp:sp modelId="{995529D0-672B-48EE-8BA7-BD9585071212}">
      <dsp:nvSpPr>
        <dsp:cNvPr id="0" name=""/>
        <dsp:cNvSpPr/>
      </dsp:nvSpPr>
      <dsp:spPr>
        <a:xfrm>
          <a:off x="955084" y="1130676"/>
          <a:ext cx="1077217" cy="1077217"/>
        </a:xfrm>
        <a:prstGeom prst="ellipse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>
              <a:solidFill>
                <a:srgbClr val="FF0000"/>
              </a:solidFill>
            </a:rPr>
            <a:t>Farmacista </a:t>
          </a:r>
        </a:p>
      </dsp:txBody>
      <dsp:txXfrm>
        <a:off x="1112839" y="1288431"/>
        <a:ext cx="761707" cy="7617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0.20212</cdr:x>
      <cdr:y>0.25205</cdr:y>
    </cdr:from>
    <cdr:to>
      <cdr:x>0.43732</cdr:x>
      <cdr:y>0.50022</cdr:y>
    </cdr:to>
    <cdr:sp macro="" textlink="">
      <cdr:nvSpPr>
        <cdr:cNvPr id="2" name="CasellaDiTesto 1"/>
        <cdr:cNvSpPr txBox="1"/>
      </cdr:nvSpPr>
      <cdr:spPr>
        <a:xfrm xmlns:a="http://schemas.openxmlformats.org/drawingml/2006/main">
          <a:off x="785818" y="92869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it-IT" sz="1600" b="1" dirty="0"/>
            <a:t>20%</a:t>
          </a:r>
        </a:p>
      </cdr:txBody>
    </cdr:sp>
  </cdr:relSizeAnchor>
  <cdr:relSizeAnchor xmlns:cdr="http://schemas.openxmlformats.org/drawingml/2006/chartDrawing">
    <cdr:from>
      <cdr:x>0.588</cdr:x>
      <cdr:y>0.3296</cdr:y>
    </cdr:from>
    <cdr:to>
      <cdr:x>0.8232</cdr:x>
      <cdr:y>0.57777</cdr:y>
    </cdr:to>
    <cdr:sp macro="" textlink="">
      <cdr:nvSpPr>
        <cdr:cNvPr id="3" name="CasellaDiTesto 2"/>
        <cdr:cNvSpPr txBox="1"/>
      </cdr:nvSpPr>
      <cdr:spPr>
        <a:xfrm xmlns:a="http://schemas.openxmlformats.org/drawingml/2006/main">
          <a:off x="2286016" y="121444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it-IT" sz="1600" b="1" dirty="0"/>
            <a:t>80%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D5B43D-C294-486B-BBF9-D88E72BA2820}" type="datetimeFigureOut">
              <a:rPr lang="it-IT" smtClean="0"/>
              <a:t>18/05/2021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BA0002-0FC8-48C8-A1D2-95C2A5A6A6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4836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A0002-0FC8-48C8-A1D2-95C2A5A6A635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31020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01FD610-9285-4D81-BA70-8297FFFC7263}" type="slidenum">
              <a:rPr lang="it-IT" altLang="it-IT" smtClean="0">
                <a:latin typeface="Arial" charset="0"/>
                <a:ea typeface="ＭＳ Ｐゴシック" pitchFamily="34" charset="-128"/>
              </a:rPr>
              <a:pPr/>
              <a:t>111</a:t>
            </a:fld>
            <a:endParaRPr lang="it-IT" altLang="it-IT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3B50EDB-E3AA-4566-9918-E5D0037369F0}" type="slidenum">
              <a:rPr lang="it-IT" altLang="it-IT" smtClean="0">
                <a:latin typeface="Arial" charset="0"/>
                <a:ea typeface="ＭＳ Ｐゴシック" pitchFamily="34" charset="-128"/>
              </a:rPr>
              <a:pPr/>
              <a:t>112</a:t>
            </a:fld>
            <a:endParaRPr lang="it-IT" altLang="it-IT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07D5230-37D1-44D3-8417-B03CAA926D67}" type="slidenum">
              <a:rPr lang="it-IT" altLang="it-IT" smtClean="0">
                <a:latin typeface="Arial" charset="0"/>
                <a:ea typeface="ＭＳ Ｐゴシック" pitchFamily="34" charset="-128"/>
              </a:rPr>
              <a:pPr/>
              <a:t>113</a:t>
            </a:fld>
            <a:endParaRPr lang="it-IT" altLang="it-IT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443DA5F-9C17-4BD5-A86F-6A52A1AAEAC1}" type="slidenum">
              <a:rPr lang="it-IT" altLang="it-IT" smtClean="0">
                <a:latin typeface="Arial" charset="0"/>
                <a:ea typeface="ＭＳ Ｐゴシック" pitchFamily="34" charset="-128"/>
              </a:rPr>
              <a:pPr/>
              <a:t>114</a:t>
            </a:fld>
            <a:endParaRPr lang="it-IT" altLang="it-IT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>
              <a:latin typeface="Arial" charset="0"/>
            </a:endParaRPr>
          </a:p>
        </p:txBody>
      </p:sp>
      <p:sp>
        <p:nvSpPr>
          <p:cNvPr id="1946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D391EB1-21FB-4A4E-9E00-6F87FE08E86A}" type="slidenum">
              <a:rPr lang="it-IT" altLang="it-IT" smtClean="0">
                <a:latin typeface="Arial" charset="0"/>
                <a:ea typeface="ＭＳ Ｐゴシック" pitchFamily="34" charset="-128"/>
              </a:rPr>
              <a:pPr/>
              <a:t>115</a:t>
            </a:fld>
            <a:endParaRPr lang="it-IT" altLang="it-IT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/>
              <a:t>Plasmare</a:t>
            </a:r>
            <a:r>
              <a:rPr lang="it-IT" baseline="0"/>
              <a:t> il futuro della s</a:t>
            </a:r>
            <a:r>
              <a:rPr lang="it-IT"/>
              <a:t>alute all'assistenza sanitaria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E74BD-080C-421D-854F-0EB2B4307CB0}" type="slidenum">
              <a:rPr lang="it-IT" smtClean="0"/>
              <a:pPr/>
              <a:t>22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26627" name="Segnaposto not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>
              <a:latin typeface="Arial" charset="0"/>
              <a:ea typeface="ＭＳ Ｐゴシック" pitchFamily="1" charset="-128"/>
            </a:endParaRPr>
          </a:p>
        </p:txBody>
      </p:sp>
      <p:sp>
        <p:nvSpPr>
          <p:cNvPr id="26628" name="Segnaposto numero diapositiva 3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5E8F42C1-9524-4150-85D0-99B816699B5F}" type="slidenum">
              <a:rPr lang="it-IT" altLang="it-IT"/>
              <a:pPr/>
              <a:t>88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Segnaposto not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>
              <a:latin typeface="Arial" charset="0"/>
              <a:ea typeface="ＭＳ Ｐゴシック" pitchFamily="1" charset="-128"/>
            </a:endParaRPr>
          </a:p>
        </p:txBody>
      </p:sp>
      <p:sp>
        <p:nvSpPr>
          <p:cNvPr id="34820" name="Segnaposto numero diapositiva 3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BFB81D8-EEE9-4807-9A44-E72D49656BAF}" type="slidenum">
              <a:rPr lang="it-IT" altLang="it-IT"/>
              <a:pPr/>
              <a:t>89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>
          <a:xfrm>
            <a:off x="3850445" y="9428585"/>
            <a:ext cx="2945659" cy="496332"/>
          </a:xfrm>
          <a:prstGeom prst="rect">
            <a:avLst/>
          </a:prstGeom>
        </p:spPr>
        <p:txBody>
          <a:bodyPr lIns="91427" tIns="45714" rIns="91427" bIns="45714"/>
          <a:lstStyle/>
          <a:p>
            <a:fld id="{DA66221A-D0B3-4F2C-827C-59314EEE6215}" type="slidenum">
              <a:rPr lang="it-IT" smtClean="0"/>
              <a:pPr/>
              <a:t>96</a:t>
            </a:fld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BF98D-DADB-4E23-B9B0-D8CA16309000}" type="datetime1">
              <a:rPr lang="it-IT" smtClean="0"/>
              <a:t>18/05/2021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6192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E8E758-BC4B-47DB-84A5-A1674B073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A9891BD-60B5-4C7E-9ED9-3297657DA9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A8CFED3-C61C-4052-8AA8-C13BF314C9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3DFF177-DD76-4467-8DE7-C9B7403C7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D28F8-B641-456E-A67B-9AACAF5DFBCE}" type="datetime1">
              <a:rPr lang="it-IT" smtClean="0"/>
              <a:t>18/05/2021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885C4F4-0423-4AB1-8A9A-C6BFCF33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3C157DE-B35F-4072-B970-0F355CEE1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A0B45-A8DA-41E6-9A33-F66781BB4A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0270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BA27A8-AFA3-44BA-9930-809A695D9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042D222-A5CE-4F94-97C4-03A7543224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A090758-E89C-40EB-8EBF-71ED54259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89E3A-37F1-4E2F-8D67-AD3EC6966544}" type="datetime1">
              <a:rPr lang="it-IT" smtClean="0"/>
              <a:t>18/05/2021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CD0CECF-8469-4F4C-BD44-8D2CDB38F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2BA7C26-23E9-435C-B690-82D6CC7CE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A0B45-A8DA-41E6-9A33-F66781BB4A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3552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A69EB11-F500-4C54-9EA5-50205BDADF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30243F1-5DB5-40F9-BEEF-96AB20AB05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B5EE549-A56C-4716-B1D6-2AD8ABFCB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59928-11F4-4712-9565-E10F1A5AE714}" type="datetime1">
              <a:rPr lang="it-IT" smtClean="0"/>
              <a:t>18/05/2021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8022F6E-B186-49FA-AD5B-A24739871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D80F50B-3B37-476A-B928-E4F6AC88A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A0B45-A8DA-41E6-9A33-F66781BB4A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624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4572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609600" y="1295400"/>
            <a:ext cx="10972800" cy="49530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54F02B1-F376-45E7-932D-201DE92830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D5867-5A72-451F-BA97-51B21E01AA60}" type="datetime1">
              <a:rPr lang="it-IT" smtClean="0"/>
              <a:t>18/05/2021</a:t>
            </a:fld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A52447-77DC-4AF9-A5AF-6C00BC818C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materiale utilizzabile citando l'autore Roberto Adrower 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D717B0B-6E70-45D9-81B5-2D4FC9A571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BF28F8-E553-4998-BFE1-378C0BC86F5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111339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30725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126">
            <a:extLst>
              <a:ext uri="{FF2B5EF4-FFF2-40B4-BE49-F238E27FC236}">
                <a16:creationId xmlns:a16="http://schemas.microsoft.com/office/drawing/2014/main" id="{CB8FCA69-3674-4586-AE0D-EDC32F2826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1061B-C32F-417B-A7BA-BE6639C92227}" type="datetime1">
              <a:rPr lang="it-IT" smtClean="0"/>
              <a:t>18/05/2021</a:t>
            </a:fld>
            <a:endParaRPr lang="en-US"/>
          </a:p>
        </p:txBody>
      </p:sp>
      <p:sp>
        <p:nvSpPr>
          <p:cNvPr id="5" name="Rectangle 127">
            <a:extLst>
              <a:ext uri="{FF2B5EF4-FFF2-40B4-BE49-F238E27FC236}">
                <a16:creationId xmlns:a16="http://schemas.microsoft.com/office/drawing/2014/main" id="{EDCC35CC-79C3-4436-8818-EBE73296AC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materiale utilizzabile citando l'autore Roberto Adrower </a:t>
            </a:r>
            <a:endParaRPr lang="en-US"/>
          </a:p>
        </p:txBody>
      </p:sp>
      <p:sp>
        <p:nvSpPr>
          <p:cNvPr id="6" name="Rectangle 128">
            <a:extLst>
              <a:ext uri="{FF2B5EF4-FFF2-40B4-BE49-F238E27FC236}">
                <a16:creationId xmlns:a16="http://schemas.microsoft.com/office/drawing/2014/main" id="{2FBD9BC2-F9EF-4753-A440-E12D84EF1D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BFAF61-CA0F-4F68-8F7F-DCEE807633BD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118098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9781891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88021" y="409580"/>
            <a:ext cx="10079567" cy="5048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488025" y="1752600"/>
            <a:ext cx="4938183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629400" y="1752600"/>
            <a:ext cx="4938184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5791200" y="6146800"/>
            <a:ext cx="2540000" cy="457200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/>
            </a:lvl1pPr>
          </a:lstStyle>
          <a:p>
            <a:fld id="{4419E4EA-FF50-438A-809D-6E27CB9B365E}" type="datetime1">
              <a:rPr lang="it-IT" altLang="it-IT" smtClean="0"/>
              <a:t>18/05/2021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625600" y="6146800"/>
            <a:ext cx="3860800" cy="457200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/>
            </a:lvl1pPr>
          </a:lstStyle>
          <a:p>
            <a:r>
              <a:rPr lang="it-IT" altLang="it-IT"/>
              <a:t>materiale utilizzabile citando l'autore Roberto Adrower 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0864936" y="6146800"/>
            <a:ext cx="412665" cy="138498"/>
          </a:xfrm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Pagina </a:t>
            </a:r>
            <a:fld id="{309AA554-03B7-43D0-9A6D-052B92C93FE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58145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9ADBBE-8C57-42B4-8B60-8830ADAECB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FFD1B52-DB4F-403E-BFCF-2EF2FA49CF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462B5D8-FD96-4967-8DB8-DECEB563C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7F445-2BF6-4B87-AB01-5B3EA06667DC}" type="datetime1">
              <a:rPr lang="it-IT" smtClean="0"/>
              <a:t>18/05/2021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5001B53-EBBC-4971-ACFA-F1EF9E662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46D734-8396-40E1-95CD-DDBE02DC6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A0B45-A8DA-41E6-9A33-F66781BB4A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7047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851167-3BB1-40B1-89B5-7AEE9228A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FEBD0EF-FB1C-4788-909E-20F7793F0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99A2CD2-9593-498C-B6B4-308E8DA99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60BF-47A9-4018-9EF6-86D536C979C2}" type="datetime1">
              <a:rPr lang="it-IT" smtClean="0"/>
              <a:t>18/05/2021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EE8EA4E-5308-468B-B5D9-0472E57B6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8C84263-DD19-4634-A2CC-DDC96616A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A0B45-A8DA-41E6-9A33-F66781BB4A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2204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0FD374-F0A3-45D1-B33E-3B5434B33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F141843-5492-4038-B1A9-9BE8A94C4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0FB0978-756F-4404-91E9-35F18B09E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B509-0687-4706-8BDF-9857E903482C}" type="datetime1">
              <a:rPr lang="it-IT" smtClean="0"/>
              <a:t>18/05/2021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4425A05-1EEA-4729-8BF7-032A59D86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B6A5B3F-FFFB-4D8C-B8C9-1B206C00D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A0B45-A8DA-41E6-9A33-F66781BB4A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350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2DA491-6180-45AB-871A-CE42CB48E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B05EB44-4A11-4136-B0CF-5D65B69C3E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E16BC22-E1DC-43CE-B54C-7680233E7C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041D30F-075D-459E-A68C-55965F1DF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39EBC-68FC-44D2-8984-572C5143ADF7}" type="datetime1">
              <a:rPr lang="it-IT" smtClean="0"/>
              <a:t>18/05/2021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32665E3-97AB-4AD4-AD92-E611E0D45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16D95F1-3A22-4F29-A7C9-34811365A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A0B45-A8DA-41E6-9A33-F66781BB4A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283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20CCED-2B8D-4037-968E-50A5956AD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388DC99-1941-4DA8-A070-9539FB9B73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B911463-2CB0-4338-AB14-A249EC3E6C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9B71C1E-96A1-4241-A776-B81A543440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3671FB7-24B4-466C-B3B8-A7C30EFDB5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9D5FBF3-8FB3-49E3-9264-BC5B978CD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D1FA8-6312-4520-A55D-1AE939355E53}" type="datetime1">
              <a:rPr lang="it-IT" smtClean="0"/>
              <a:t>18/05/2021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6D10ED7-C5AE-4EA7-9530-8AD97EBC5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C49BF23-F030-4C9E-8E2C-2386F6571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A0B45-A8DA-41E6-9A33-F66781BB4A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5859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7B43FF-564E-45DF-8FFD-B4E87FFF9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8E258AA-6BEE-49BD-BDAE-390B3F150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1A6B5-C8DA-464B-B298-CB39F6B6309A}" type="datetime1">
              <a:rPr lang="it-IT" smtClean="0"/>
              <a:t>18/05/2021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C35A1E9-FEB9-4CF1-8AC9-9FF245641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F32745F-28C3-48BC-AD71-B7BE176E7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A0B45-A8DA-41E6-9A33-F66781BB4A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9435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B2C0B78-3FD0-434E-8EF4-65A93BEB8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0115C-3845-44C3-B4C1-6698D3E4ED6C}" type="datetime1">
              <a:rPr lang="it-IT" smtClean="0"/>
              <a:t>18/05/2021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50DC0CD-C5F1-47B9-84CA-625995B50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47F6B53-770D-4684-BE35-6EA4AB490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A0B45-A8DA-41E6-9A33-F66781BB4A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9660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5F949D-1DCD-44AD-A8BE-0B2779ACE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253396F-F09B-43DA-97F6-8FF12D90B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0366666-0301-44B7-BC1E-E1DD07FD73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A2F4F42-5EB3-4C3E-ABB4-C46D1BBEB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6DE4-5491-4CB4-84E5-D13CF1BA30B8}" type="datetime1">
              <a:rPr lang="it-IT" smtClean="0"/>
              <a:t>18/05/2021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D8A7C2B-545F-46C3-8299-675ED09C1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247E20F-2C8B-416F-BC04-7F4CE2DA4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A0B45-A8DA-41E6-9A33-F66781BB4A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5999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71F4927-63F4-4ED4-B789-E556B77AF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E66E9BD-D313-49B7-8867-154BC1B87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7988C74-EAF6-4715-BEDA-A915B0107A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5CDE7-116F-4A91-B0DB-18A99F4A8C39}" type="datetime1">
              <a:rPr lang="it-IT" smtClean="0"/>
              <a:t>18/05/2021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FEB80A5-906B-4335-9B55-FF9B02933B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materiale utilizzabile citando l'autore Roberto Adrower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C1187A0-DB22-4941-B844-5E328B1FF0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A0B45-A8DA-41E6-9A33-F66781BB4A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1931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61" r:id="rId13"/>
    <p:sldLayoutId id="2147483662" r:id="rId14"/>
    <p:sldLayoutId id="2147483665" r:id="rId15"/>
    <p:sldLayoutId id="2147483666" r:id="rId1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uniroma1.it/it/" TargetMode="External"/><Relationship Id="rId5" Type="http://schemas.openxmlformats.org/officeDocument/2006/relationships/hyperlink" Target="mailto:Roberto.adrower@uniroma1.it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press.it/estero/francia-lantitrust-propone-di-aprire-al-capitale-e-di-liberalizzare-gli-otc/?sfns=cwmo" TargetMode="External"/><Relationship Id="rId7" Type="http://schemas.openxmlformats.org/officeDocument/2006/relationships/hyperlink" Target="https://pharmacyscanner.it/nuova-remunerazione-a-invarianza-di-risorse-il-percorso-e-rischioso/?sfns=cwmo" TargetMode="Externa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emf"/><Relationship Id="rId5" Type="http://schemas.openxmlformats.org/officeDocument/2006/relationships/image" Target="../media/image99.emf"/><Relationship Id="rId4" Type="http://schemas.openxmlformats.org/officeDocument/2006/relationships/image" Target="../media/image98.em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3" Type="http://schemas.openxmlformats.org/officeDocument/2006/relationships/chart" Target="../charts/chart8.xml"/><Relationship Id="rId7" Type="http://schemas.openxmlformats.org/officeDocument/2006/relationships/diagramColors" Target="../diagrams/colors18.xml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8.xml"/><Relationship Id="rId5" Type="http://schemas.openxmlformats.org/officeDocument/2006/relationships/diagramLayout" Target="../diagrams/layout18.xml"/><Relationship Id="rId4" Type="http://schemas.openxmlformats.org/officeDocument/2006/relationships/diagramData" Target="../diagrams/data18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8.jpeg"/><Relationship Id="rId4" Type="http://schemas.openxmlformats.org/officeDocument/2006/relationships/image" Target="../media/image107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8.emf"/><Relationship Id="rId4" Type="http://schemas.openxmlformats.org/officeDocument/2006/relationships/image" Target="../media/image117.emf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128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gif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3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3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3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3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3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3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5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3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3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hyperlink" Target="https://www.solgar.it/catalogo/prodotti/advanced-omega-d3" TargetMode="External"/><Relationship Id="rId1" Type="http://schemas.openxmlformats.org/officeDocument/2006/relationships/slideLayout" Target="../slideLayouts/slideLayout3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3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3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3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3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hyperlink" Target="https://www.aboca.com/it/la-tua-esperienza-e-un-valore-per-tutti" TargetMode="External"/><Relationship Id="rId1" Type="http://schemas.openxmlformats.org/officeDocument/2006/relationships/slideLayout" Target="../slideLayouts/slideLayout3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www.agenziafarmaco.gov.it/sites/default/files/Monitoraggio_Spesa_gennaio-dicembre_2018_18.04.2019.pdf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19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43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boutpharma.com/blog/2019/11/22/nuova-vita-per-i-farmaci-con-la-value-added-medicine/" TargetMode="Externa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boutpharma.com/blog/2019/11/22/nuova-vita-per-i-farmaci-con-la-value-added-medicine/" TargetMode="Externa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anita24.ilsole24ore.com/art/imprese-e-mercato/2015-11-05/malattie-orfane-carta-drug-repurposing-110427.php?uuid=ACdUoxTB" TargetMode="Externa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boutpharma.com/blog/2019/11/22/nuova-vita-per-i-farmaci-con-la-value-added-medicine/" TargetMode="Externa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boutpharma.com/blog/2019/11/22/nuova-vita-per-i-farmaci-con-la-value-added-medicine/" TargetMode="Externa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boutpharma.com/blog/2019/11/22/nuova-vita-per-i-farmaci-con-la-value-added-medicine/" TargetMode="Externa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boutpharma.com/blog/2019/11/22/nuova-vita-per-i-farmaci-con-la-value-added-medicine/" TargetMode="Externa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8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45457322-C96A-43F9-82C1-F8C52EE471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293254" y="0"/>
            <a:ext cx="12366295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3B5C070-FE63-46E7-AA90-FA3A3D76DE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5275" y="1291037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it-IT" sz="5200">
                <a:solidFill>
                  <a:srgbClr val="FFFFFF"/>
                </a:solidFill>
              </a:rPr>
              <a:t>       </a:t>
            </a:r>
            <a:r>
              <a:rPr lang="it-IT" sz="5200" b="1">
                <a:solidFill>
                  <a:schemeClr val="bg1"/>
                </a:solidFill>
              </a:rPr>
              <a:t>Marketing e Comunicazione</a:t>
            </a:r>
            <a:br>
              <a:rPr lang="it-IT" sz="5200" b="1">
                <a:solidFill>
                  <a:schemeClr val="bg1"/>
                </a:solidFill>
              </a:rPr>
            </a:br>
            <a:r>
              <a:rPr lang="it-IT" sz="5200" b="1">
                <a:solidFill>
                  <a:schemeClr val="bg1"/>
                </a:solidFill>
              </a:rPr>
              <a:t>Farmaceutica </a:t>
            </a:r>
            <a:br>
              <a:rPr lang="it-IT" sz="5200" b="1">
                <a:solidFill>
                  <a:schemeClr val="bg1"/>
                </a:solidFill>
              </a:rPr>
            </a:br>
            <a:r>
              <a:rPr lang="it-IT" sz="2000" b="1">
                <a:solidFill>
                  <a:schemeClr val="bg1"/>
                </a:solidFill>
              </a:rPr>
              <a:t>Roberto Adrower </a:t>
            </a:r>
            <a:br>
              <a:rPr lang="it-IT" sz="2000" b="1">
                <a:solidFill>
                  <a:schemeClr val="bg1"/>
                </a:solidFill>
              </a:rPr>
            </a:br>
            <a:r>
              <a:rPr lang="it-IT" sz="2000" b="1">
                <a:solidFill>
                  <a:schemeClr val="bg1"/>
                </a:solidFill>
              </a:rPr>
              <a:t>Farmacista / Life Science Professional in Marketing &amp; </a:t>
            </a:r>
            <a:r>
              <a:rPr lang="it-IT" sz="2000" b="1" err="1">
                <a:solidFill>
                  <a:schemeClr val="bg1"/>
                </a:solidFill>
              </a:rPr>
              <a:t>Communication</a:t>
            </a:r>
            <a:r>
              <a:rPr lang="it-IT" sz="2000" b="1">
                <a:solidFill>
                  <a:schemeClr val="bg1"/>
                </a:solidFill>
              </a:rPr>
              <a:t> </a:t>
            </a:r>
            <a:br>
              <a:rPr lang="it-IT" sz="2000" b="1">
                <a:solidFill>
                  <a:schemeClr val="bg1"/>
                </a:solidFill>
              </a:rPr>
            </a:br>
            <a:r>
              <a:rPr lang="it-IT" sz="2000" b="1">
                <a:solidFill>
                  <a:schemeClr val="bg1"/>
                </a:solidFill>
              </a:rPr>
              <a:t>Professore a Contratto di Marketing e Tecniche di Accesso al Mercato del Farmaco Facoltà di Farmacia e Medicina Corso Scienze farmaceutiche Applicate</a:t>
            </a:r>
            <a:br>
              <a:rPr lang="it-IT" sz="2000" b="1">
                <a:solidFill>
                  <a:schemeClr val="bg1"/>
                </a:solidFill>
              </a:rPr>
            </a:br>
            <a:r>
              <a:rPr lang="it-IT" sz="2000" b="1">
                <a:solidFill>
                  <a:schemeClr val="bg1"/>
                </a:solidFill>
              </a:rPr>
              <a:t> Un . La Sapienza Roma </a:t>
            </a:r>
            <a:br>
              <a:rPr lang="it-IT" sz="2000" b="1">
                <a:solidFill>
                  <a:schemeClr val="bg1"/>
                </a:solidFill>
              </a:rPr>
            </a:br>
            <a:r>
              <a:rPr lang="it-IT" sz="2000" b="1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roberto.adrower@uniroma1.it</a:t>
            </a:r>
            <a:br>
              <a:rPr lang="it-IT" sz="2000" b="1">
                <a:solidFill>
                  <a:schemeClr val="bg1"/>
                </a:solidFill>
              </a:rPr>
            </a:br>
            <a:endParaRPr lang="it-IT" sz="5200" b="1">
              <a:solidFill>
                <a:schemeClr val="bg1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7770B19-1266-4EE4-AC3E-C6148FB2DB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28132" y="8442565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it-IT">
                <a:solidFill>
                  <a:srgbClr val="FFFFFF"/>
                </a:solidFill>
              </a:rPr>
              <a:t>Per 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974BE87B-073C-47A1-B8DA-8261AE0664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6362" y="4718655"/>
            <a:ext cx="5740922" cy="149271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 </a:t>
            </a:r>
            <a:r>
              <a:rPr kumimoji="0" lang="it-IT" altLang="it-IT" sz="4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                </a:t>
            </a:r>
            <a:endParaRPr kumimoji="0" lang="it-IT" altLang="it-IT" sz="1800" b="1" i="0" u="none" strike="noStrike" cap="none" normalizeH="0" baseline="0" dirty="0">
              <a:ln>
                <a:noFill/>
              </a:ln>
              <a:solidFill>
                <a:srgbClr val="5E5E5E"/>
              </a:solidFill>
              <a:effectLst/>
              <a:latin typeface="Open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rgbClr val="005866"/>
                </a:solidFill>
                <a:effectLst/>
                <a:highlight>
                  <a:srgbClr val="FFFF00"/>
                </a:highlight>
                <a:latin typeface="Open Sans"/>
              </a:rPr>
              <a:t>Marketing e Tecniche di Accesso al Mercato dei Farmaci  SFA </a:t>
            </a:r>
            <a:endParaRPr kumimoji="0" lang="it-IT" altLang="it-IT" sz="1800" b="1" i="0" u="none" strike="noStrike" cap="none" normalizeH="0" baseline="0" dirty="0">
              <a:ln>
                <a:noFill/>
              </a:ln>
              <a:solidFill>
                <a:srgbClr val="5E5E5E"/>
              </a:solidFill>
              <a:effectLst/>
              <a:highlight>
                <a:srgbClr val="FFFF00"/>
              </a:highlight>
              <a:latin typeface="Open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 descr="Uniroma 1">
            <a:hlinkClick r:id="rId6"/>
            <a:extLst>
              <a:ext uri="{FF2B5EF4-FFF2-40B4-BE49-F238E27FC236}">
                <a16:creationId xmlns:a16="http://schemas.microsoft.com/office/drawing/2014/main" id="{93FFEFD4-3E23-4862-BC2E-497EACCAA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446" y="4972296"/>
            <a:ext cx="2352675" cy="68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5ED5456-57C3-45D1-B422-7E2EA72B7817}"/>
              </a:ext>
            </a:extLst>
          </p:cNvPr>
          <p:cNvSpPr txBox="1"/>
          <p:nvPr/>
        </p:nvSpPr>
        <p:spPr>
          <a:xfrm>
            <a:off x="3486362" y="4394579"/>
            <a:ext cx="5783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highlight>
                  <a:srgbClr val="FFFF00"/>
                </a:highlight>
              </a:rPr>
              <a:t>Prodotti maturi  Strategia Marketing Promotion Packaging </a:t>
            </a: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293E295C-AB84-43DE-AD9B-3F6A78243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  <p:extLst>
      <p:ext uri="{BB962C8B-B14F-4D97-AF65-F5344CB8AC3E}">
        <p14:creationId xmlns:p14="http://schemas.microsoft.com/office/powerpoint/2010/main" val="413570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BB0DF959-E137-4988-9B2E-3D562B15D4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-388"/>
          <a:stretch/>
        </p:blipFill>
        <p:spPr>
          <a:xfrm>
            <a:off x="1293092" y="609860"/>
            <a:ext cx="8985587" cy="5592636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3031CF41-EEBA-4BCE-8C1C-B0C8045D5E08}"/>
              </a:ext>
            </a:extLst>
          </p:cNvPr>
          <p:cNvSpPr/>
          <p:nvPr/>
        </p:nvSpPr>
        <p:spPr>
          <a:xfrm>
            <a:off x="3168203" y="2826561"/>
            <a:ext cx="4224270" cy="10628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372B725-D000-4D70-BBF1-AD25C2414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  <p:extLst>
      <p:ext uri="{BB962C8B-B14F-4D97-AF65-F5344CB8AC3E}">
        <p14:creationId xmlns:p14="http://schemas.microsoft.com/office/powerpoint/2010/main" val="301040688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24000" y="365127"/>
            <a:ext cx="9114182" cy="1325563"/>
          </a:xfrm>
        </p:spPr>
        <p:txBody>
          <a:bodyPr>
            <a:normAutofit/>
          </a:bodyPr>
          <a:lstStyle/>
          <a:p>
            <a:r>
              <a:rPr lang="it-IT" sz="2400" b="1"/>
              <a:t>Controllare l’evoluzione della Remunerazione in Farmacia e l’impatto che potrebbe avere sui Mature Brands 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539" r="35937" b="49693"/>
          <a:stretch>
            <a:fillRect/>
          </a:stretch>
        </p:blipFill>
        <p:spPr bwMode="auto">
          <a:xfrm>
            <a:off x="6676338" y="1690689"/>
            <a:ext cx="3504644" cy="1529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ttangolo 4"/>
          <p:cNvSpPr/>
          <p:nvPr/>
        </p:nvSpPr>
        <p:spPr>
          <a:xfrm>
            <a:off x="1871870" y="5181601"/>
            <a:ext cx="4804468" cy="1154770"/>
          </a:xfrm>
          <a:prstGeom prst="rect">
            <a:avLst/>
          </a:prstGeom>
        </p:spPr>
        <p:txBody>
          <a:bodyPr wrap="square" lIns="76801" tIns="38401" rIns="76801" bIns="38401">
            <a:spAutoFit/>
          </a:bodyPr>
          <a:lstStyle/>
          <a:p>
            <a:r>
              <a:rPr lang="it-IT" sz="1000">
                <a:hlinkClick r:id="rId3"/>
              </a:rPr>
              <a:t>http://www.fpress.it/estero/francia-lantitrust-propone-di-aprire-al-capitale-e-di-liberalizzare-gli-otc/?</a:t>
            </a:r>
            <a:r>
              <a:rPr lang="it-IT" sz="1000" err="1">
                <a:hlinkClick r:id="rId3"/>
              </a:rPr>
              <a:t>sfns=cwmo</a:t>
            </a:r>
            <a:endParaRPr lang="it-IT" sz="1000"/>
          </a:p>
          <a:p>
            <a:r>
              <a:rPr lang="it-IT" sz="1000">
                <a:hlinkClick r:id="rId3"/>
              </a:rPr>
              <a:t>http://www.fpress.it/estero/francia-lantitrust-propone-di-aprire-al-capitale-e-di-liberalizzare-gli-otc/?</a:t>
            </a:r>
            <a:r>
              <a:rPr lang="it-IT" sz="1000" err="1">
                <a:hlinkClick r:id="rId3"/>
              </a:rPr>
              <a:t>sfns=cwmo</a:t>
            </a:r>
            <a:endParaRPr lang="it-IT" sz="1000"/>
          </a:p>
          <a:p>
            <a:endParaRPr lang="it-IT" sz="1000"/>
          </a:p>
          <a:p>
            <a:endParaRPr lang="it-IT" sz="1000"/>
          </a:p>
          <a:p>
            <a:endParaRPr lang="it-IT" sz="100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 l="28711" t="46875" r="25585" b="11874"/>
          <a:stretch>
            <a:fillRect/>
          </a:stretch>
        </p:blipFill>
        <p:spPr bwMode="auto">
          <a:xfrm>
            <a:off x="1692966" y="1651690"/>
            <a:ext cx="4750904" cy="325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Ovale 6"/>
          <p:cNvSpPr/>
          <p:nvPr/>
        </p:nvSpPr>
        <p:spPr>
          <a:xfrm>
            <a:off x="1524000" y="3220278"/>
            <a:ext cx="5152338" cy="1961322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1" tIns="38401" rIns="76801" bIns="38401"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6294782" y="1714488"/>
            <a:ext cx="4373218" cy="1961322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1" tIns="38401" rIns="76801" bIns="38401" rtlCol="0" anchor="ctr"/>
          <a:lstStyle/>
          <a:p>
            <a:pPr algn="ctr"/>
            <a:endParaRPr lang="it-IT"/>
          </a:p>
        </p:txBody>
      </p:sp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5"/>
          <a:srcRect l="29565" t="14913" r="24457" b="30130"/>
          <a:stretch>
            <a:fillRect/>
          </a:stretch>
        </p:blipFill>
        <p:spPr bwMode="auto">
          <a:xfrm>
            <a:off x="6676339" y="3193776"/>
            <a:ext cx="3802819" cy="139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/>
          <a:srcRect l="29348" t="42913" r="24783" b="27000"/>
          <a:stretch>
            <a:fillRect/>
          </a:stretch>
        </p:blipFill>
        <p:spPr bwMode="auto">
          <a:xfrm>
            <a:off x="6676339" y="4055167"/>
            <a:ext cx="3961844" cy="22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5089664" y="6356352"/>
            <a:ext cx="3086100" cy="365125"/>
          </a:xfrm>
        </p:spPr>
        <p:txBody>
          <a:bodyPr/>
          <a:lstStyle/>
          <a:p>
            <a:r>
              <a:rPr lang="it-IT" b="1">
                <a:solidFill>
                  <a:schemeClr val="bg1"/>
                </a:solidFill>
              </a:rPr>
              <a:t>materiale utilizzabile citando l'autore Roberto Adrower 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1688592" y="6211669"/>
            <a:ext cx="4572000" cy="1185548"/>
          </a:xfrm>
          <a:prstGeom prst="rect">
            <a:avLst/>
          </a:prstGeom>
        </p:spPr>
        <p:txBody>
          <a:bodyPr lIns="76801" tIns="38401" rIns="76801" bIns="38401">
            <a:spAutoFit/>
          </a:bodyPr>
          <a:lstStyle/>
          <a:p>
            <a:r>
              <a:rPr lang="it-IT">
                <a:hlinkClick r:id="rId7"/>
              </a:rPr>
              <a:t>https://pharmacyscanner.it/nuova-remunerazione-a-invarianza-di-risorse-il-percorso-e-rischioso/?sfns=cwmo</a:t>
            </a:r>
            <a:endParaRPr lang="it-IT"/>
          </a:p>
          <a:p>
            <a:endParaRPr lang="it-IT"/>
          </a:p>
        </p:txBody>
      </p:sp>
      <p:sp>
        <p:nvSpPr>
          <p:cNvPr id="13" name="Freccia in giù 12"/>
          <p:cNvSpPr/>
          <p:nvPr/>
        </p:nvSpPr>
        <p:spPr>
          <a:xfrm>
            <a:off x="9871167" y="3043646"/>
            <a:ext cx="627017" cy="8360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597653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Sottotitolo 2">
            <a:extLst>
              <a:ext uri="{FF2B5EF4-FFF2-40B4-BE49-F238E27FC236}">
                <a16:creationId xmlns:a16="http://schemas.microsoft.com/office/drawing/2014/main" id="{61F00E65-7F0E-4F2A-B8C0-3342CE2FF9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8348" y="729084"/>
            <a:ext cx="8420100" cy="4356100"/>
          </a:xfrm>
        </p:spPr>
        <p:txBody>
          <a:bodyPr/>
          <a:lstStyle/>
          <a:p>
            <a:pPr algn="just" eaLnBrk="1" hangingPunct="1">
              <a:defRPr/>
            </a:pPr>
            <a:endParaRPr lang="it-IT" altLang="it-IT" sz="1800"/>
          </a:p>
          <a:p>
            <a:pPr algn="just" eaLnBrk="1" hangingPunct="1">
              <a:defRPr/>
            </a:pPr>
            <a:r>
              <a:rPr lang="it-IT" altLang="it-IT" sz="2000" b="1"/>
              <a:t>Più di 200 farmacie </a:t>
            </a:r>
            <a:r>
              <a:rPr lang="it-IT" altLang="it-IT" sz="2000"/>
              <a:t>collegate attraverso </a:t>
            </a:r>
            <a:r>
              <a:rPr lang="it-IT" altLang="it-IT" sz="2000" b="1"/>
              <a:t>un portale di prenotazione</a:t>
            </a:r>
          </a:p>
          <a:p>
            <a:pPr algn="just" eaLnBrk="1" hangingPunct="1">
              <a:defRPr/>
            </a:pPr>
            <a:r>
              <a:rPr lang="it-IT" altLang="it-IT" sz="2000" b="1"/>
              <a:t>11 strutture eroganti</a:t>
            </a:r>
          </a:p>
          <a:p>
            <a:pPr algn="just" eaLnBrk="1" hangingPunct="1">
              <a:defRPr/>
            </a:pPr>
            <a:r>
              <a:rPr lang="it-IT" altLang="it-IT" sz="2000"/>
              <a:t>Collocate sul territorio di </a:t>
            </a:r>
            <a:r>
              <a:rPr lang="it-IT" altLang="it-IT" sz="2000" b="1"/>
              <a:t>Roma</a:t>
            </a:r>
            <a:r>
              <a:rPr lang="it-IT" altLang="it-IT" sz="2000"/>
              <a:t> e </a:t>
            </a:r>
            <a:r>
              <a:rPr lang="it-IT" altLang="it-IT" sz="2000" b="1"/>
              <a:t>provincia</a:t>
            </a: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endParaRPr lang="it-IT" altLang="it-IT">
              <a:solidFill>
                <a:schemeClr val="tx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endParaRPr lang="it-IT" altLang="it-IT">
              <a:solidFill>
                <a:schemeClr val="tx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endParaRPr lang="it-IT" altLang="it-IT" sz="1800"/>
          </a:p>
        </p:txBody>
      </p:sp>
      <p:sp>
        <p:nvSpPr>
          <p:cNvPr id="6148" name="Titolo 1">
            <a:extLst>
              <a:ext uri="{FF2B5EF4-FFF2-40B4-BE49-F238E27FC236}">
                <a16:creationId xmlns:a16="http://schemas.microsoft.com/office/drawing/2014/main" id="{9F0DA6A9-4CAB-4A87-ADC1-84C889C65DE7}"/>
              </a:ext>
            </a:extLst>
          </p:cNvPr>
          <p:cNvSpPr txBox="1">
            <a:spLocks/>
          </p:cNvSpPr>
          <p:nvPr/>
        </p:nvSpPr>
        <p:spPr bwMode="auto">
          <a:xfrm>
            <a:off x="1991544" y="476673"/>
            <a:ext cx="77724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4000" cap="smal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Chi siamo 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748176AF-DA34-4937-B07E-2BF5F7970E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640"/>
          <a:stretch/>
        </p:blipFill>
        <p:spPr>
          <a:xfrm>
            <a:off x="7094155" y="2107886"/>
            <a:ext cx="3280060" cy="427344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7E6D46E-801C-423D-B7D0-57DF71EA0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413" y="2708921"/>
            <a:ext cx="4023939" cy="404884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F60682E-3315-47FB-989A-2A84BC1C1A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5442" y="2631178"/>
            <a:ext cx="4169222" cy="2981477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50FF1FD-7DD5-4B7C-A97A-609056B0A1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6" t="6667" r="4746" b="66400"/>
          <a:stretch/>
        </p:blipFill>
        <p:spPr>
          <a:xfrm>
            <a:off x="4791413" y="3553931"/>
            <a:ext cx="3024336" cy="121706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F109393-0862-4F11-86B8-6963AFBD07B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002" t="9440" r="13384" b="66931"/>
          <a:stretch/>
        </p:blipFill>
        <p:spPr>
          <a:xfrm>
            <a:off x="4539385" y="5010497"/>
            <a:ext cx="3528392" cy="1746002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8342812" y="6505303"/>
            <a:ext cx="194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Source : CAP 2019 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908627F1-7619-4170-BAAA-7085F2220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  <p:extLst>
      <p:ext uri="{BB962C8B-B14F-4D97-AF65-F5344CB8AC3E}">
        <p14:creationId xmlns:p14="http://schemas.microsoft.com/office/powerpoint/2010/main" val="197163231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br>
              <a:rPr lang="it-IT" sz="5000"/>
            </a:br>
            <a:r>
              <a:rPr lang="it-IT" sz="5000"/>
              <a:t> L’</a:t>
            </a:r>
            <a:r>
              <a:rPr lang="it-IT" sz="5000">
                <a:latin typeface="Century Gothic" pitchFamily="34" charset="0"/>
              </a:rPr>
              <a:t>indagine sui Mature Brands </a:t>
            </a:r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it-IT"/>
              <a:t>materiale utilizzabile citando l'autore Roberto Adrower </a:t>
            </a:r>
          </a:p>
        </p:txBody>
      </p:sp>
      <p:sp>
        <p:nvSpPr>
          <p:cNvPr id="7" name="Rettangolo 6"/>
          <p:cNvSpPr/>
          <p:nvPr/>
        </p:nvSpPr>
        <p:spPr>
          <a:xfrm>
            <a:off x="1729741" y="1"/>
            <a:ext cx="333103" cy="653143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Segnaposto piè di pagina 5"/>
          <p:cNvSpPr txBox="1">
            <a:spLocks/>
          </p:cNvSpPr>
          <p:nvPr/>
        </p:nvSpPr>
        <p:spPr>
          <a:xfrm>
            <a:off x="1524000" y="6492877"/>
            <a:ext cx="1645920" cy="365125"/>
          </a:xfrm>
          <a:prstGeom prst="rect">
            <a:avLst/>
          </a:prstGeom>
        </p:spPr>
        <p:txBody>
          <a:bodyPr vert="horz" anchor="b"/>
          <a:lstStyle/>
          <a:p>
            <a:pPr algn="r">
              <a:defRPr/>
            </a:pPr>
            <a:endParaRPr lang="en-US" sz="1100">
              <a:latin typeface="Century Gothic" pitchFamily="34" charset="0"/>
            </a:endParaRPr>
          </a:p>
        </p:txBody>
      </p:sp>
      <p:pic>
        <p:nvPicPr>
          <p:cNvPr id="10" name="Picture 2" descr="http://www.tipitec.it/sites/all/themes/tipitec/img/menu/sapienz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5837" y="2"/>
            <a:ext cx="662164" cy="1084217"/>
          </a:xfrm>
          <a:prstGeom prst="rect">
            <a:avLst/>
          </a:prstGeom>
          <a:noFill/>
        </p:spPr>
      </p:pic>
      <p:graphicFrame>
        <p:nvGraphicFramePr>
          <p:cNvPr id="14" name="Segnaposto contenuto 13"/>
          <p:cNvGraphicFramePr>
            <a:graphicFrameLocks noGrp="1"/>
          </p:cNvGraphicFramePr>
          <p:nvPr>
            <p:ph idx="1"/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9627039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225438" y="287385"/>
            <a:ext cx="5195752" cy="653143"/>
          </a:xfrm>
        </p:spPr>
        <p:txBody>
          <a:bodyPr>
            <a:normAutofit/>
          </a:bodyPr>
          <a:lstStyle/>
          <a:p>
            <a:pPr algn="ctr"/>
            <a:r>
              <a:rPr lang="it-IT" sz="3100">
                <a:latin typeface="Century Gothic" pitchFamily="34" charset="0"/>
              </a:rPr>
              <a:t>Indagine MMG</a:t>
            </a:r>
          </a:p>
        </p:txBody>
      </p:sp>
      <p:sp>
        <p:nvSpPr>
          <p:cNvPr id="7" name="Rettangolo 6"/>
          <p:cNvSpPr/>
          <p:nvPr/>
        </p:nvSpPr>
        <p:spPr>
          <a:xfrm>
            <a:off x="1729741" y="1"/>
            <a:ext cx="333103" cy="653143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Segnaposto piè di pagina 5"/>
          <p:cNvSpPr txBox="1">
            <a:spLocks/>
          </p:cNvSpPr>
          <p:nvPr/>
        </p:nvSpPr>
        <p:spPr>
          <a:xfrm>
            <a:off x="1524000" y="6492877"/>
            <a:ext cx="1645920" cy="365125"/>
          </a:xfrm>
          <a:prstGeom prst="rect">
            <a:avLst/>
          </a:prstGeom>
        </p:spPr>
        <p:txBody>
          <a:bodyPr vert="horz" anchor="b"/>
          <a:lstStyle/>
          <a:p>
            <a:pPr algn="r">
              <a:defRPr/>
            </a:pPr>
            <a:endParaRPr lang="en-US" sz="1100">
              <a:latin typeface="Century Gothic" pitchFamily="34" charset="0"/>
            </a:endParaRPr>
          </a:p>
        </p:txBody>
      </p:sp>
      <p:pic>
        <p:nvPicPr>
          <p:cNvPr id="10" name="Picture 2" descr="http://www.tipitec.it/sites/all/themes/tipitec/img/menu/sapienz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5837" y="2"/>
            <a:ext cx="662164" cy="1084217"/>
          </a:xfrm>
          <a:prstGeom prst="rect">
            <a:avLst/>
          </a:prstGeom>
          <a:noFill/>
        </p:spPr>
      </p:pic>
      <p:graphicFrame>
        <p:nvGraphicFramePr>
          <p:cNvPr id="11" name="Grafico 10"/>
          <p:cNvGraphicFramePr/>
          <p:nvPr/>
        </p:nvGraphicFramePr>
        <p:xfrm>
          <a:off x="1641566" y="1632858"/>
          <a:ext cx="3663314" cy="3853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Grafico 11">
            <a:extLst>
              <a:ext uri="{FF2B5EF4-FFF2-40B4-BE49-F238E27FC236}">
                <a16:creationId xmlns:a16="http://schemas.microsoft.com/office/drawing/2014/main" id="{0399C7DC-A044-462B-9AEE-90CCE6E9E81E}"/>
              </a:ext>
            </a:extLst>
          </p:cNvPr>
          <p:cNvGraphicFramePr/>
          <p:nvPr/>
        </p:nvGraphicFramePr>
        <p:xfrm>
          <a:off x="5913121" y="1665514"/>
          <a:ext cx="4222568" cy="3912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Rettangolo 14"/>
          <p:cNvSpPr/>
          <p:nvPr/>
        </p:nvSpPr>
        <p:spPr>
          <a:xfrm>
            <a:off x="8822871" y="4572002"/>
            <a:ext cx="715192" cy="444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/>
          <p:cNvSpPr txBox="1"/>
          <p:nvPr/>
        </p:nvSpPr>
        <p:spPr>
          <a:xfrm>
            <a:off x="8646523" y="4532812"/>
            <a:ext cx="1214846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900"/>
              <a:t>scelgo il farmaco in base a parametri riguardanti le caratteristiche del quadro clinico</a:t>
            </a:r>
          </a:p>
        </p:txBody>
      </p:sp>
      <p:sp>
        <p:nvSpPr>
          <p:cNvPr id="13" name="Segnaposto piè di pagina 12"/>
          <p:cNvSpPr>
            <a:spLocks noGrp="1"/>
          </p:cNvSpPr>
          <p:nvPr>
            <p:ph type="ftr" sz="quarter" idx="11"/>
          </p:nvPr>
        </p:nvSpPr>
        <p:spPr>
          <a:xfrm>
            <a:off x="1809720" y="6143644"/>
            <a:ext cx="3581400" cy="365760"/>
          </a:xfrm>
        </p:spPr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  <p:extLst>
      <p:ext uri="{BB962C8B-B14F-4D97-AF65-F5344CB8AC3E}">
        <p14:creationId xmlns:p14="http://schemas.microsoft.com/office/powerpoint/2010/main" val="348828296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Indagine MMG</a:t>
            </a:r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>
          <a:xfrm>
            <a:off x="4116613" y="6356350"/>
            <a:ext cx="703217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it-IT" kern="1200">
                <a:solidFill>
                  <a:srgbClr val="898989"/>
                </a:solidFill>
                <a:latin typeface="+mn-lt"/>
                <a:ea typeface="+mn-ea"/>
                <a:cs typeface="+mn-cs"/>
              </a:rPr>
              <a:t>materiale utilizzabile citando l'autore Roberto Adrower </a:t>
            </a:r>
            <a:endParaRPr lang="en-US" kern="1200">
              <a:solidFill>
                <a:srgbClr val="898989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729741" y="1"/>
            <a:ext cx="333103" cy="653143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Segnaposto piè di pagina 5"/>
          <p:cNvSpPr txBox="1">
            <a:spLocks/>
          </p:cNvSpPr>
          <p:nvPr/>
        </p:nvSpPr>
        <p:spPr>
          <a:xfrm>
            <a:off x="1524000" y="6492877"/>
            <a:ext cx="1645920" cy="365125"/>
          </a:xfrm>
          <a:prstGeom prst="rect">
            <a:avLst/>
          </a:prstGeom>
        </p:spPr>
        <p:txBody>
          <a:bodyPr vert="horz" anchor="b"/>
          <a:lstStyle/>
          <a:p>
            <a:pPr algn="r">
              <a:defRPr/>
            </a:pPr>
            <a:endParaRPr lang="en-US" sz="1100">
              <a:latin typeface="Century Gothic" pitchFamily="34" charset="0"/>
            </a:endParaRPr>
          </a:p>
        </p:txBody>
      </p:sp>
      <p:pic>
        <p:nvPicPr>
          <p:cNvPr id="10" name="Picture 2" descr="http://www.tipitec.it/sites/all/themes/tipitec/img/menu/sapienz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5837" y="2"/>
            <a:ext cx="662164" cy="1084217"/>
          </a:xfrm>
          <a:prstGeom prst="rect">
            <a:avLst/>
          </a:prstGeom>
          <a:noFill/>
        </p:spPr>
      </p:pic>
      <p:graphicFrame>
        <p:nvGraphicFramePr>
          <p:cNvPr id="13" name="Grafico 12">
            <a:extLst>
              <a:ext uri="{FF2B5EF4-FFF2-40B4-BE49-F238E27FC236}">
                <a16:creationId xmlns:a16="http://schemas.microsoft.com/office/drawing/2014/main" id="{78FD64B7-A642-45F1-A0CF-94A96201166A}"/>
              </a:ext>
            </a:extLst>
          </p:cNvPr>
          <p:cNvGraphicFramePr/>
          <p:nvPr/>
        </p:nvGraphicFramePr>
        <p:xfrm>
          <a:off x="4038600" y="961812"/>
          <a:ext cx="7188199" cy="4930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2423996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Indagine Farmacisti </a:t>
            </a:r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it-IT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materiale utilizzabile citando l'autore Roberto Adrower </a:t>
            </a:r>
            <a:endParaRPr lang="en-US" kern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729741" y="1"/>
            <a:ext cx="333103" cy="653143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Picture 2" descr="http://www.tipitec.it/sites/all/themes/tipitec/img/menu/sapienz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5837" y="2"/>
            <a:ext cx="662164" cy="1084217"/>
          </a:xfrm>
          <a:prstGeom prst="rect">
            <a:avLst/>
          </a:prstGeom>
          <a:noFill/>
        </p:spPr>
      </p:pic>
      <p:graphicFrame>
        <p:nvGraphicFramePr>
          <p:cNvPr id="12" name="Grafico 11">
            <a:extLst>
              <a:ext uri="{FF2B5EF4-FFF2-40B4-BE49-F238E27FC236}">
                <a16:creationId xmlns:a16="http://schemas.microsoft.com/office/drawing/2014/main" id="{69FBBEB2-8A69-4FAF-8B6C-FF5F6EA1531B}"/>
              </a:ext>
            </a:extLst>
          </p:cNvPr>
          <p:cNvGraphicFramePr/>
          <p:nvPr/>
        </p:nvGraphicFramePr>
        <p:xfrm>
          <a:off x="4038600" y="961812"/>
          <a:ext cx="7188199" cy="4930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5100066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838200" y="2057400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it-IT" sz="2600">
                <a:solidFill>
                  <a:srgbClr val="FFFFFF"/>
                </a:solidFill>
              </a:rPr>
              <a:t>Indagine farmacisti 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it-IT">
                <a:solidFill>
                  <a:schemeClr val="tx1">
                    <a:alpha val="80000"/>
                  </a:schemeClr>
                </a:solidFill>
              </a:rPr>
              <a:t>materiale utilizzabile citando l'autore Roberto Adrower </a:t>
            </a:r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</p:nvPr>
        </p:nvGraphicFramePr>
        <p:xfrm>
          <a:off x="4038600" y="1166648"/>
          <a:ext cx="7315200" cy="4524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6246792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2042922" y="3922649"/>
            <a:ext cx="7886700" cy="4351338"/>
          </a:xfrm>
        </p:spPr>
        <p:txBody>
          <a:bodyPr>
            <a:normAutofit/>
          </a:bodyPr>
          <a:lstStyle/>
          <a:p>
            <a:r>
              <a:rPr lang="it-IT" sz="2000" b="1"/>
              <a:t>La matematica americana Grace Murray Hopper disse una volta che la frase più pericolosa al mondo è:</a:t>
            </a:r>
            <a:r>
              <a:rPr lang="it-IT" sz="2000" b="1">
                <a:solidFill>
                  <a:srgbClr val="FF0000"/>
                </a:solidFill>
              </a:rPr>
              <a:t>«Abbiamo sempre fatto così»</a:t>
            </a:r>
          </a:p>
          <a:p>
            <a:r>
              <a:rPr lang="it-IT" sz="2000" b="1"/>
              <a:t>la più feconda è:</a:t>
            </a:r>
          </a:p>
          <a:p>
            <a:pPr>
              <a:buNone/>
            </a:pPr>
            <a:r>
              <a:rPr lang="it-IT" sz="2000" b="1"/>
              <a:t> </a:t>
            </a:r>
            <a:r>
              <a:rPr lang="it-IT" sz="2000" b="1">
                <a:solidFill>
                  <a:srgbClr val="FF0000"/>
                </a:solidFill>
              </a:rPr>
              <a:t>«Cambiamo pure modo di farlo, basta che a cambiarlo siamo noi»</a:t>
            </a:r>
          </a:p>
          <a:p>
            <a:r>
              <a:rPr lang="it-IT" sz="1800" b="1"/>
              <a:t>Se finora il farmaco maturo  è stato considerato poco motivante , riprendere in considerazione la pipeline storica di un azienda potrebbe portare a sviluppare modelli di business  </a:t>
            </a:r>
            <a:r>
              <a:rPr lang="it-IT" sz="1800" b="1" err="1"/>
              <a:t>intressanti</a:t>
            </a:r>
            <a:r>
              <a:rPr lang="it-IT" sz="1800" b="1"/>
              <a:t> e di successo 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/>
          <a:srcRect l="7100" t="37800" r="42600" b="20920"/>
          <a:stretch>
            <a:fillRect/>
          </a:stretch>
        </p:blipFill>
        <p:spPr bwMode="auto">
          <a:xfrm>
            <a:off x="2963820" y="548640"/>
            <a:ext cx="6132576" cy="3145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  <p:extLst>
      <p:ext uri="{BB962C8B-B14F-4D97-AF65-F5344CB8AC3E}">
        <p14:creationId xmlns:p14="http://schemas.microsoft.com/office/powerpoint/2010/main" val="245886006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Price sensitivity</a:t>
            </a:r>
          </a:p>
        </p:txBody>
      </p:sp>
      <p:pic>
        <p:nvPicPr>
          <p:cNvPr id="33796" name="Immagine 7" descr="https://upload.wikimedia.org/wikipedia/commons/thumb/9/9b/VanWestendorp1.svg/682px-VanWestendorp1.svg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952728" y="1071546"/>
            <a:ext cx="6496050" cy="4643470"/>
          </a:xfrm>
          <a:noFill/>
        </p:spPr>
      </p:pic>
      <p:sp>
        <p:nvSpPr>
          <p:cNvPr id="5" name="Rettangolo 4"/>
          <p:cNvSpPr/>
          <p:nvPr/>
        </p:nvSpPr>
        <p:spPr>
          <a:xfrm>
            <a:off x="1738282" y="571480"/>
            <a:ext cx="106442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VAM – Mature Brands e Price </a:t>
            </a:r>
            <a:r>
              <a:rPr lang="it-IT" sz="2800" b="1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Sensitivity</a:t>
            </a:r>
            <a:r>
              <a:rPr lang="it-IT" sz="28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it-IT" sz="2800"/>
          </a:p>
        </p:txBody>
      </p:sp>
      <p:sp>
        <p:nvSpPr>
          <p:cNvPr id="6" name="Rettangolo 5"/>
          <p:cNvSpPr/>
          <p:nvPr/>
        </p:nvSpPr>
        <p:spPr>
          <a:xfrm>
            <a:off x="1881158" y="5715016"/>
            <a:ext cx="94298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/>
              <a:t>La modifica di un prezzo, dovrebbe prendere in considerazione la </a:t>
            </a:r>
            <a:r>
              <a:rPr lang="it-IT" u="sng"/>
              <a:t>sensibilità dell’acquirente</a:t>
            </a:r>
            <a:r>
              <a:rPr lang="it-IT"/>
              <a:t> </a:t>
            </a:r>
          </a:p>
          <a:p>
            <a:r>
              <a:rPr lang="it-IT"/>
              <a:t>alle </a:t>
            </a:r>
            <a:r>
              <a:rPr lang="it-IT" b="1"/>
              <a:t>variazioni</a:t>
            </a:r>
            <a:r>
              <a:rPr lang="it-IT"/>
              <a:t> </a:t>
            </a:r>
            <a:r>
              <a:rPr lang="it-IT" b="1"/>
              <a:t>incrementali / decrementali</a:t>
            </a:r>
            <a:r>
              <a:rPr lang="it-IT"/>
              <a:t> di prezzo.</a:t>
            </a:r>
          </a:p>
          <a:p>
            <a:r>
              <a:rPr lang="it-IT"/>
              <a:t>Roberto </a:t>
            </a:r>
            <a:r>
              <a:rPr lang="it-IT" err="1"/>
              <a:t>Adrower</a:t>
            </a:r>
            <a:r>
              <a:rPr lang="it-IT"/>
              <a:t> 2017</a:t>
            </a:r>
          </a:p>
        </p:txBody>
      </p:sp>
      <p:sp>
        <p:nvSpPr>
          <p:cNvPr id="7" name="Segnaposto piè di pagina 12"/>
          <p:cNvSpPr>
            <a:spLocks noGrp="1"/>
          </p:cNvSpPr>
          <p:nvPr>
            <p:ph type="ftr" sz="quarter" idx="11"/>
          </p:nvPr>
        </p:nvSpPr>
        <p:spPr>
          <a:xfrm>
            <a:off x="3381356" y="6492876"/>
            <a:ext cx="7500990" cy="365125"/>
          </a:xfrm>
        </p:spPr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94984" y="428612"/>
            <a:ext cx="9749216" cy="1143000"/>
          </a:xfrm>
        </p:spPr>
        <p:txBody>
          <a:bodyPr>
            <a:normAutofit fontScale="90000"/>
          </a:bodyPr>
          <a:lstStyle/>
          <a:p>
            <a:r>
              <a:rPr lang="it-IT" err="1"/>
              <a:t>Branded</a:t>
            </a:r>
            <a:r>
              <a:rPr lang="it-IT"/>
              <a:t> Mature : La Compartecipazione del paziente Quanto incide ? 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  <p:graphicFrame>
        <p:nvGraphicFramePr>
          <p:cNvPr id="658434" name="Grafico 14"/>
          <p:cNvGraphicFramePr>
            <a:graphicFrameLocks noGrp="1"/>
          </p:cNvGraphicFramePr>
          <p:nvPr>
            <p:ph sz="quarter" idx="1"/>
          </p:nvPr>
        </p:nvGraphicFramePr>
        <p:xfrm>
          <a:off x="2809853" y="1571612"/>
          <a:ext cx="6414731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6431837" imgH="4584589" progId="Excel.Sheet.8">
                  <p:embed/>
                </p:oleObj>
              </mc:Choice>
              <mc:Fallback>
                <p:oleObj r:id="rId2" imgW="6431837" imgH="4584589" progId="Excel.Sheet.8">
                  <p:embed/>
                  <p:pic>
                    <p:nvPicPr>
                      <p:cNvPr id="658434" name="Grafico 14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9853" y="1571612"/>
                        <a:ext cx="6414731" cy="457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98B1B4D-C2BF-40B2-9E0F-B9F441BF62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61" t="33309" r="55691" b="24107"/>
          <a:stretch/>
        </p:blipFill>
        <p:spPr>
          <a:xfrm>
            <a:off x="1434904" y="835651"/>
            <a:ext cx="8717280" cy="5186697"/>
          </a:xfrm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id="{32417505-8BAE-4035-BDF7-655419A13C4C}"/>
              </a:ext>
            </a:extLst>
          </p:cNvPr>
          <p:cNvSpPr/>
          <p:nvPr/>
        </p:nvSpPr>
        <p:spPr>
          <a:xfrm>
            <a:off x="2252614" y="1846830"/>
            <a:ext cx="4546242" cy="6825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FBF04500-D493-4BF3-8956-5D49A7FCEAC2}"/>
              </a:ext>
            </a:extLst>
          </p:cNvPr>
          <p:cNvSpPr/>
          <p:nvPr/>
        </p:nvSpPr>
        <p:spPr>
          <a:xfrm>
            <a:off x="2252614" y="2983968"/>
            <a:ext cx="4546242" cy="6825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664E4CB7-380F-4AD5-B35C-DBFDF28E2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  <p:extLst>
      <p:ext uri="{BB962C8B-B14F-4D97-AF65-F5344CB8AC3E}">
        <p14:creationId xmlns:p14="http://schemas.microsoft.com/office/powerpoint/2010/main" val="208311617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465513" y="6307139"/>
            <a:ext cx="57150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it-IT" sz="1000">
                <a:latin typeface="Arial" charset="0"/>
              </a:rPr>
              <a:t>materiale utilizzabile citando l'autore Roberto Adrower </a:t>
            </a:r>
            <a:endParaRPr lang="en-US" sz="1000">
              <a:latin typeface="Arial" charset="0"/>
            </a:endParaRPr>
          </a:p>
        </p:txBody>
      </p:sp>
      <p:pic>
        <p:nvPicPr>
          <p:cNvPr id="23557" name="Picture 2" descr="http://vignette2.wikia.nocookie.net/enciclopediadelleconomia/images/d/d6/Wanted-the-best_rif.jpg/revision/latest?cb=20150130105640&amp;path-prefix=i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71088" y="6350"/>
            <a:ext cx="696912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9" name="CasellaDiTesto 1"/>
          <p:cNvSpPr txBox="1">
            <a:spLocks noChangeArrowheads="1"/>
          </p:cNvSpPr>
          <p:nvPr/>
        </p:nvSpPr>
        <p:spPr bwMode="auto">
          <a:xfrm>
            <a:off x="1524001" y="1928814"/>
            <a:ext cx="7026275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/>
              <a:t>I costi delle ospedalizzazioni derivano</a:t>
            </a:r>
          </a:p>
          <a:p>
            <a:r>
              <a:rPr lang="it-IT"/>
              <a:t> da un’aumentata domanda di </a:t>
            </a:r>
          </a:p>
          <a:p>
            <a:r>
              <a:rPr lang="it-IT"/>
              <a:t>assistenza sanitaria, dal momento </a:t>
            </a:r>
          </a:p>
          <a:p>
            <a:r>
              <a:rPr lang="it-IT"/>
              <a:t>che i benefici clinici vengono disattesi. </a:t>
            </a:r>
          </a:p>
          <a:p>
            <a:r>
              <a:rPr lang="it-IT"/>
              <a:t>Ciò si traduce direttamente in costi </a:t>
            </a:r>
          </a:p>
          <a:p>
            <a:r>
              <a:rPr lang="it-IT"/>
              <a:t>di ospedalizzazioni più elevati. </a:t>
            </a:r>
          </a:p>
        </p:txBody>
      </p:sp>
      <p:graphicFrame>
        <p:nvGraphicFramePr>
          <p:cNvPr id="9" name="Grafico 8"/>
          <p:cNvGraphicFramePr/>
          <p:nvPr/>
        </p:nvGraphicFramePr>
        <p:xfrm>
          <a:off x="5381620" y="1571612"/>
          <a:ext cx="4522304" cy="3753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Segnaposto contenuto 6"/>
          <p:cNvGraphicFramePr>
            <a:graphicFrameLocks/>
          </p:cNvGraphicFramePr>
          <p:nvPr/>
        </p:nvGraphicFramePr>
        <p:xfrm>
          <a:off x="2875724" y="5486401"/>
          <a:ext cx="7732643" cy="689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Rettangolo 9"/>
          <p:cNvSpPr/>
          <p:nvPr/>
        </p:nvSpPr>
        <p:spPr>
          <a:xfrm>
            <a:off x="2524100" y="642919"/>
            <a:ext cx="62151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VAM – Analisi sulla Price </a:t>
            </a:r>
            <a:r>
              <a:rPr lang="it-IT" sz="2400" b="1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Sensitivity</a:t>
            </a:r>
            <a:r>
              <a:rPr lang="it-IT" sz="24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per una spesa sostenibile che riduca i  costi di ospedalizzazione </a:t>
            </a:r>
            <a:endParaRPr lang="it-IT" sz="240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Segnaposto piè di pagina 5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it-IT" altLang="it-IT" sz="1100">
                <a:latin typeface="Arial" charset="0"/>
              </a:rPr>
              <a:t>materiale utilizzabile citando l'autore Roberto Adrower </a:t>
            </a:r>
          </a:p>
        </p:txBody>
      </p:sp>
      <p:sp>
        <p:nvSpPr>
          <p:cNvPr id="3077" name="Rectangle 8"/>
          <p:cNvSpPr>
            <a:spLocks noChangeArrowheads="1"/>
          </p:cNvSpPr>
          <p:nvPr/>
        </p:nvSpPr>
        <p:spPr bwMode="auto">
          <a:xfrm>
            <a:off x="3478214" y="630238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 altLang="it-IT"/>
          </a:p>
        </p:txBody>
      </p:sp>
      <p:pic>
        <p:nvPicPr>
          <p:cNvPr id="3078" name="Immagin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71788" y="1109664"/>
            <a:ext cx="6183312" cy="331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2524100" y="571481"/>
            <a:ext cx="7129462" cy="46166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400">
                <a:latin typeface="Cambria Math" panose="02040503050406030204" pitchFamily="18" charset="0"/>
                <a:ea typeface="Cambria Math" panose="02040503050406030204" pitchFamily="18" charset="0"/>
              </a:rPr>
              <a:t>Packaging e Mature Brands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619376" y="4848226"/>
            <a:ext cx="3040063" cy="7080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2400">
                <a:solidFill>
                  <a:srgbClr val="8300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"Epidemia invisibile" </a:t>
            </a:r>
          </a:p>
          <a:p>
            <a:pPr algn="ctr">
              <a:defRPr/>
            </a:pPr>
            <a:endParaRPr lang="it-IT" sz="1600">
              <a:solidFill>
                <a:srgbClr val="830022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081" name="Freccia in giù 9"/>
          <p:cNvSpPr>
            <a:spLocks noChangeArrowheads="1"/>
          </p:cNvSpPr>
          <p:nvPr/>
        </p:nvSpPr>
        <p:spPr bwMode="auto">
          <a:xfrm>
            <a:off x="5087938" y="5084763"/>
            <a:ext cx="360362" cy="23495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082" name="Freccia in giù 10"/>
          <p:cNvSpPr>
            <a:spLocks noChangeArrowheads="1"/>
          </p:cNvSpPr>
          <p:nvPr/>
        </p:nvSpPr>
        <p:spPr bwMode="auto">
          <a:xfrm>
            <a:off x="4079875" y="5002214"/>
            <a:ext cx="503238" cy="250825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083" name="Freccia in giù 11"/>
          <p:cNvSpPr>
            <a:spLocks noChangeArrowheads="1"/>
          </p:cNvSpPr>
          <p:nvPr/>
        </p:nvSpPr>
        <p:spPr bwMode="auto">
          <a:xfrm>
            <a:off x="4079876" y="5002213"/>
            <a:ext cx="360363" cy="3175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6743701" y="4484688"/>
            <a:ext cx="2881313" cy="6477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it-IT">
                <a:latin typeface="Cambria Math" panose="02040503050406030204" pitchFamily="18" charset="0"/>
                <a:ea typeface="Cambria Math" panose="02040503050406030204" pitchFamily="18" charset="0"/>
              </a:rPr>
              <a:t>40% della popolazione europea  </a:t>
            </a:r>
            <a:r>
              <a:rPr lang="it-IT"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 50% in Italia</a:t>
            </a:r>
            <a:endParaRPr lang="it-IT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085" name="Freccia a destra 3"/>
          <p:cNvSpPr>
            <a:spLocks noChangeArrowheads="1"/>
          </p:cNvSpPr>
          <p:nvPr/>
        </p:nvSpPr>
        <p:spPr bwMode="auto">
          <a:xfrm>
            <a:off x="8543926" y="4676775"/>
            <a:ext cx="288925" cy="120650"/>
          </a:xfrm>
          <a:prstGeom prst="rightArrow">
            <a:avLst>
              <a:gd name="adj1" fmla="val 50000"/>
              <a:gd name="adj2" fmla="val 5000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6743700" y="5253038"/>
            <a:ext cx="3238500" cy="6461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it-IT">
                <a:latin typeface="Cambria Math" panose="02040503050406030204" pitchFamily="18" charset="0"/>
                <a:ea typeface="Cambria Math" panose="02040503050406030204" pitchFamily="18" charset="0"/>
              </a:rPr>
              <a:t>Perdite dai 6 agli 11,4 miliardi di € (costi diretti e indiretti)</a:t>
            </a:r>
          </a:p>
        </p:txBody>
      </p:sp>
      <p:sp>
        <p:nvSpPr>
          <p:cNvPr id="7" name="Freccia a destra 6"/>
          <p:cNvSpPr/>
          <p:nvPr/>
        </p:nvSpPr>
        <p:spPr bwMode="auto">
          <a:xfrm rot="20764219">
            <a:off x="5867400" y="4848225"/>
            <a:ext cx="444500" cy="2794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/>
          <a:lstStyle/>
          <a:p>
            <a:pPr>
              <a:defRPr/>
            </a:pPr>
            <a:endParaRPr lang="it-IT">
              <a:latin typeface="Arial" pitchFamily="34" charset="0"/>
            </a:endParaRPr>
          </a:p>
        </p:txBody>
      </p:sp>
      <p:sp>
        <p:nvSpPr>
          <p:cNvPr id="9" name="Freccia a destra 8"/>
          <p:cNvSpPr/>
          <p:nvPr/>
        </p:nvSpPr>
        <p:spPr bwMode="auto">
          <a:xfrm rot="605944">
            <a:off x="5867400" y="5319714"/>
            <a:ext cx="471488" cy="288925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/>
          <a:lstStyle/>
          <a:p>
            <a:pPr>
              <a:defRPr/>
            </a:pPr>
            <a:endParaRPr lang="it-IT">
              <a:latin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6" grpId="0" animBg="1"/>
      <p:bldP spid="7" grpId="0" animBg="1"/>
      <p:bldP spid="9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952596" y="6286520"/>
            <a:ext cx="4267200" cy="36576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it-IT" altLang="it-IT" sz="1050">
                <a:latin typeface="Arial" charset="0"/>
              </a:rPr>
              <a:t>materiale utilizzabile citando l'autore Roberto Adrower </a:t>
            </a:r>
            <a:endParaRPr lang="it-IT" altLang="it-IT">
              <a:latin typeface="Arial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465389" y="3573463"/>
            <a:ext cx="1398587" cy="46196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it-IT" sz="240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Logistica</a:t>
            </a:r>
          </a:p>
        </p:txBody>
      </p:sp>
      <p:pic>
        <p:nvPicPr>
          <p:cNvPr id="4108" name="Immagin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9651" y="941388"/>
            <a:ext cx="2041525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7772400" y="3573463"/>
            <a:ext cx="1995488" cy="83026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240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Funzione e utilizzo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767264" y="3573463"/>
            <a:ext cx="2192337" cy="46196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it-IT" sz="240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Comunicazione</a:t>
            </a:r>
          </a:p>
        </p:txBody>
      </p:sp>
      <p:pic>
        <p:nvPicPr>
          <p:cNvPr id="4111" name="Immagin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39075" y="866775"/>
            <a:ext cx="25908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3095604" y="642918"/>
            <a:ext cx="5903912" cy="4619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2400">
                <a:latin typeface="Cambria Math" panose="02040503050406030204" pitchFamily="18" charset="0"/>
                <a:ea typeface="Cambria Math" panose="02040503050406030204" pitchFamily="18" charset="0"/>
              </a:rPr>
              <a:t>Il Packaging</a:t>
            </a:r>
          </a:p>
        </p:txBody>
      </p:sp>
      <p:pic>
        <p:nvPicPr>
          <p:cNvPr id="4113" name="Immagin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43476" y="1169989"/>
            <a:ext cx="2828925" cy="167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5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Segnaposto piè di pagina 4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it-IT" altLang="it-IT" sz="1000">
                <a:latin typeface="Arial" charset="0"/>
              </a:rPr>
              <a:t>materiale utilizzabile citando l'autore Roberto Adrower 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809720" y="571481"/>
            <a:ext cx="8858280" cy="46166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40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Packaging e Marketing Mix delle aziende farmaceutiche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338141" y="2976993"/>
            <a:ext cx="1935706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320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Packaging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3913" y="976313"/>
            <a:ext cx="3136900" cy="153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3463925" y="1203326"/>
            <a:ext cx="1295400" cy="461963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240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Product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02402" y="2599567"/>
            <a:ext cx="2884540" cy="1924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asellaDiTesto 9"/>
          <p:cNvSpPr txBox="1"/>
          <p:nvPr/>
        </p:nvSpPr>
        <p:spPr>
          <a:xfrm>
            <a:off x="8612188" y="1998664"/>
            <a:ext cx="1008062" cy="4603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240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Price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8313739" y="5018089"/>
            <a:ext cx="1036637" cy="4603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240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Place</a:t>
            </a:r>
            <a:endParaRPr lang="it-IT" sz="2400">
              <a:solidFill>
                <a:srgbClr val="0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2012" y="1806391"/>
            <a:ext cx="3207849" cy="31274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4737" y="4029574"/>
            <a:ext cx="3503447" cy="18787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CasellaDiTesto 15"/>
          <p:cNvSpPr txBox="1"/>
          <p:nvPr/>
        </p:nvSpPr>
        <p:spPr>
          <a:xfrm>
            <a:off x="2230438" y="5146676"/>
            <a:ext cx="1778000" cy="4619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240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Promotion</a:t>
            </a:r>
          </a:p>
        </p:txBody>
      </p:sp>
      <p:sp>
        <p:nvSpPr>
          <p:cNvPr id="5137" name="Freccia circolare in giù 17"/>
          <p:cNvSpPr>
            <a:spLocks noChangeArrowheads="1"/>
          </p:cNvSpPr>
          <p:nvPr/>
        </p:nvSpPr>
        <p:spPr bwMode="auto">
          <a:xfrm>
            <a:off x="7967664" y="1349375"/>
            <a:ext cx="1062037" cy="660400"/>
          </a:xfrm>
          <a:prstGeom prst="curvedDownArrow">
            <a:avLst>
              <a:gd name="adj1" fmla="val 25001"/>
              <a:gd name="adj2" fmla="val 50002"/>
              <a:gd name="adj3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3" grpId="0" animBg="1"/>
      <p:bldP spid="16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egnaposto piè di pagina 4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it-IT" altLang="it-IT">
                <a:latin typeface="Arial" charset="0"/>
              </a:rPr>
              <a:t>materiale utilizzabile citando l'autore Roberto Adrower </a:t>
            </a:r>
          </a:p>
        </p:txBody>
      </p:sp>
      <p:sp>
        <p:nvSpPr>
          <p:cNvPr id="6149" name="Rectangle 18"/>
          <p:cNvSpPr>
            <a:spLocks noChangeArrowheads="1"/>
          </p:cNvSpPr>
          <p:nvPr/>
        </p:nvSpPr>
        <p:spPr bwMode="auto">
          <a:xfrm>
            <a:off x="3906839" y="-34925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 altLang="it-IT"/>
          </a:p>
        </p:txBody>
      </p:sp>
      <p:pic>
        <p:nvPicPr>
          <p:cNvPr id="6150" name="Immagin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7850" y="446088"/>
            <a:ext cx="3240088" cy="413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4090988" y="476673"/>
            <a:ext cx="4165252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240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Progettazione grafica: </a:t>
            </a:r>
            <a:r>
              <a:rPr lang="it-IT" sz="2400" err="1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artwork</a:t>
            </a:r>
            <a:endParaRPr lang="it-IT" sz="240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24563" y="1319213"/>
            <a:ext cx="800100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sellaDiTesto 8"/>
          <p:cNvSpPr txBox="1">
            <a:spLocks noChangeArrowheads="1"/>
          </p:cNvSpPr>
          <p:nvPr/>
        </p:nvSpPr>
        <p:spPr bwMode="auto">
          <a:xfrm>
            <a:off x="7104064" y="1125539"/>
            <a:ext cx="30956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 algn="just">
              <a:buFontTx/>
              <a:buChar char="•"/>
            </a:pPr>
            <a:r>
              <a:rPr lang="it-IT" altLang="it-IT" sz="1600" b="1">
                <a:solidFill>
                  <a:srgbClr val="000000"/>
                </a:solidFill>
                <a:latin typeface="Cambria Math" pitchFamily="18" charset="0"/>
              </a:rPr>
              <a:t>Errori grossolani</a:t>
            </a:r>
          </a:p>
          <a:p>
            <a:pPr marL="171450" indent="-171450" algn="just">
              <a:buFontTx/>
              <a:buChar char="•"/>
            </a:pPr>
            <a:r>
              <a:rPr lang="it-IT" altLang="it-IT" sz="1600" b="1">
                <a:solidFill>
                  <a:srgbClr val="000000"/>
                </a:solidFill>
                <a:latin typeface="Cambria Math" pitchFamily="18" charset="0"/>
              </a:rPr>
              <a:t>Errori di contesto e significato</a:t>
            </a:r>
          </a:p>
          <a:p>
            <a:pPr marL="171450" indent="-171450" algn="just">
              <a:buFontTx/>
              <a:buChar char="•"/>
            </a:pPr>
            <a:r>
              <a:rPr lang="it-IT" altLang="it-IT" sz="1600" b="1">
                <a:solidFill>
                  <a:srgbClr val="000000"/>
                </a:solidFill>
                <a:latin typeface="Cambria Math" pitchFamily="18" charset="0"/>
              </a:rPr>
              <a:t>Errori di contenuto</a:t>
            </a:r>
          </a:p>
          <a:p>
            <a:pPr marL="171450" indent="-171450" algn="just">
              <a:buFontTx/>
              <a:buChar char="•"/>
            </a:pPr>
            <a:r>
              <a:rPr lang="it-IT" altLang="it-IT" sz="1600" b="1">
                <a:solidFill>
                  <a:srgbClr val="000000"/>
                </a:solidFill>
                <a:latin typeface="Cambria Math" pitchFamily="18" charset="0"/>
              </a:rPr>
              <a:t>Errori tecnici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59376" y="2535239"/>
            <a:ext cx="505777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sellaDiTesto 10"/>
          <p:cNvSpPr txBox="1"/>
          <p:nvPr/>
        </p:nvSpPr>
        <p:spPr>
          <a:xfrm>
            <a:off x="2063552" y="5232800"/>
            <a:ext cx="4464496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0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66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Web </a:t>
            </a:r>
            <a:r>
              <a:rPr lang="it-IT" sz="2000" b="1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66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tools</a:t>
            </a:r>
            <a:r>
              <a:rPr lang="it-IT" sz="20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66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 e ottimizzazione </a:t>
            </a:r>
            <a:r>
              <a:rPr lang="it-IT" sz="2000" b="1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66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leadtime</a:t>
            </a:r>
            <a:endParaRPr lang="it-IT" sz="20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66FF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2302" name="Freccia a destra 11"/>
          <p:cNvSpPr>
            <a:spLocks noChangeArrowheads="1"/>
          </p:cNvSpPr>
          <p:nvPr/>
        </p:nvSpPr>
        <p:spPr bwMode="auto">
          <a:xfrm>
            <a:off x="6527801" y="5335588"/>
            <a:ext cx="792163" cy="215900"/>
          </a:xfrm>
          <a:prstGeom prst="rightArrow">
            <a:avLst>
              <a:gd name="adj1" fmla="val 50000"/>
              <a:gd name="adj2" fmla="val 50162"/>
            </a:avLst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alt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7608888" y="5232401"/>
            <a:ext cx="2373312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it-IT">
                <a:solidFill>
                  <a:schemeClr val="accent4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 mese </a:t>
            </a:r>
            <a:r>
              <a:rPr lang="it-IT">
                <a:solidFill>
                  <a:schemeClr val="accent4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= 125.000 €</a:t>
            </a:r>
            <a:endParaRPr lang="it-IT">
              <a:solidFill>
                <a:schemeClr val="accent4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302" grpId="0" animBg="1"/>
      <p:bldP spid="16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Segnaposto piè di pagina 4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it-IT" altLang="it-IT">
                <a:latin typeface="Arial" charset="0"/>
              </a:rPr>
              <a:t>materiale utilizzabile citando l'autore Roberto Adrower 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2423592" y="548681"/>
            <a:ext cx="7558608" cy="461665"/>
          </a:xfrm>
          <a:prstGeom prst="rect">
            <a:avLst/>
          </a:prstGeom>
          <a:effectLst>
            <a:glow rad="101600">
              <a:srgbClr val="002060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2400" err="1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Compliance-prompting</a:t>
            </a:r>
            <a:r>
              <a:rPr lang="it-IT" sz="240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packaging: blister calendarizzati</a:t>
            </a:r>
          </a:p>
        </p:txBody>
      </p:sp>
      <p:sp>
        <p:nvSpPr>
          <p:cNvPr id="14344" name="CasellaDiTesto 5"/>
          <p:cNvSpPr txBox="1">
            <a:spLocks noChangeArrowheads="1"/>
          </p:cNvSpPr>
          <p:nvPr/>
        </p:nvSpPr>
        <p:spPr bwMode="auto">
          <a:xfrm>
            <a:off x="1631951" y="1247775"/>
            <a:ext cx="58912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2000">
                <a:solidFill>
                  <a:srgbClr val="002060"/>
                </a:solidFill>
                <a:latin typeface="Cambria Math" pitchFamily="18" charset="0"/>
              </a:rPr>
              <a:t>Prima pillola anticoncezionale: Enovid® (1960)</a:t>
            </a:r>
          </a:p>
        </p:txBody>
      </p:sp>
      <p:sp>
        <p:nvSpPr>
          <p:cNvPr id="7177" name="Freccia a destra 6"/>
          <p:cNvSpPr>
            <a:spLocks noChangeArrowheads="1"/>
          </p:cNvSpPr>
          <p:nvPr/>
        </p:nvSpPr>
        <p:spPr bwMode="auto">
          <a:xfrm>
            <a:off x="4800600" y="1341439"/>
            <a:ext cx="431800" cy="71437"/>
          </a:xfrm>
          <a:prstGeom prst="rightArrow">
            <a:avLst>
              <a:gd name="adj1" fmla="val 50000"/>
              <a:gd name="adj2" fmla="val 5000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178" name="Freccia a destra 7"/>
          <p:cNvSpPr>
            <a:spLocks noChangeArrowheads="1"/>
          </p:cNvSpPr>
          <p:nvPr/>
        </p:nvSpPr>
        <p:spPr bwMode="auto">
          <a:xfrm>
            <a:off x="4800600" y="1341439"/>
            <a:ext cx="215900" cy="71437"/>
          </a:xfrm>
          <a:prstGeom prst="rightArrow">
            <a:avLst>
              <a:gd name="adj1" fmla="val 50000"/>
              <a:gd name="adj2" fmla="val 5000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2900364" y="1727200"/>
            <a:ext cx="2581275" cy="4000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2000" b="1" err="1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Compliance</a:t>
            </a:r>
            <a:r>
              <a:rPr lang="it-IT" sz="2000" b="1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 92-95%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2287589"/>
            <a:ext cx="3810000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6204" y="2206714"/>
            <a:ext cx="2876063" cy="3660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CasellaDiTesto 16"/>
          <p:cNvSpPr txBox="1"/>
          <p:nvPr/>
        </p:nvSpPr>
        <p:spPr>
          <a:xfrm>
            <a:off x="7329488" y="1247775"/>
            <a:ext cx="2641600" cy="16319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000" b="1" i="1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Confezioni promemoria</a:t>
            </a:r>
          </a:p>
          <a:p>
            <a:pPr algn="ctr">
              <a:defRPr/>
            </a:pPr>
            <a:r>
              <a:rPr lang="it-IT" sz="2000" i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"</a:t>
            </a:r>
            <a:r>
              <a:rPr lang="it-IT" sz="200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Ho preso la mia medicina oggi?"</a:t>
            </a:r>
          </a:p>
          <a:p>
            <a:pPr>
              <a:defRPr/>
            </a:pPr>
            <a:endParaRPr lang="it-IT" sz="200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3082859"/>
            <a:ext cx="4168976" cy="2794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asellaDiTesto 1"/>
          <p:cNvSpPr txBox="1"/>
          <p:nvPr/>
        </p:nvSpPr>
        <p:spPr>
          <a:xfrm>
            <a:off x="5002213" y="1819275"/>
            <a:ext cx="2252662" cy="12001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it-IT">
                <a:solidFill>
                  <a:srgbClr val="CC33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Nonadherence</a:t>
            </a:r>
          </a:p>
          <a:p>
            <a:pPr algn="ctr">
              <a:defRPr/>
            </a:pPr>
            <a:r>
              <a:rPr lang="it-IT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Maggiore causa di fallimento terapie croniche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2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Segnaposto piè di pagina 4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it-IT" altLang="it-IT">
                <a:latin typeface="Arial" charset="0"/>
              </a:rPr>
              <a:t>materiale utilizzabile citando l'autore Roberto Adrower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711451" y="549275"/>
            <a:ext cx="6696075" cy="40005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200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Altri esempi di </a:t>
            </a:r>
            <a:r>
              <a:rPr lang="it-IT" sz="200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compliance-prompting</a:t>
            </a:r>
            <a:r>
              <a:rPr lang="it-IT" sz="200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packaging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990726" y="1289050"/>
            <a:ext cx="3730625" cy="36988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1) </a:t>
            </a:r>
            <a:r>
              <a:rPr lang="it-IT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Tasigna</a:t>
            </a:r>
            <a:r>
              <a:rPr lang="it-IT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it-IT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Sarter</a:t>
            </a:r>
            <a:r>
              <a:rPr lang="it-IT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Kit® (Novartis)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5050" y="1844675"/>
            <a:ext cx="5041900" cy="411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asellaDiTesto 11"/>
          <p:cNvSpPr txBox="1"/>
          <p:nvPr/>
        </p:nvSpPr>
        <p:spPr>
          <a:xfrm>
            <a:off x="1990726" y="2060575"/>
            <a:ext cx="5781675" cy="36988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2) Smart packaging e </a:t>
            </a:r>
            <a:r>
              <a:rPr lang="it-IT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electronic</a:t>
            </a:r>
            <a:r>
              <a:rPr lang="it-IT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it-IT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medication</a:t>
            </a:r>
            <a:r>
              <a:rPr lang="it-IT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packaging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8039" y="2468564"/>
            <a:ext cx="4522787" cy="35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asellaDiTesto 13"/>
          <p:cNvSpPr txBox="1"/>
          <p:nvPr/>
        </p:nvSpPr>
        <p:spPr>
          <a:xfrm>
            <a:off x="1990725" y="2924175"/>
            <a:ext cx="2592388" cy="36988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3) Unit dose packaging</a:t>
            </a: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19901" y="2930526"/>
            <a:ext cx="2898775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52764" y="2163764"/>
            <a:ext cx="56292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Segnaposto piè di pagina 4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it-IT" altLang="it-IT" sz="10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materiale utilizzabile citando l'autore Roberto Adrower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14864" y="476251"/>
            <a:ext cx="2746375" cy="274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2279650" y="476251"/>
            <a:ext cx="7416800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240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Il brand e la pubblicità: opportunità per i mature ?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92313" y="3627439"/>
            <a:ext cx="3471862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75500" y="3598864"/>
            <a:ext cx="2952750" cy="145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ccia a destra 5"/>
          <p:cNvSpPr>
            <a:spLocks noChangeArrowheads="1"/>
          </p:cNvSpPr>
          <p:nvPr/>
        </p:nvSpPr>
        <p:spPr bwMode="auto">
          <a:xfrm rot="-3334338">
            <a:off x="3157539" y="2782889"/>
            <a:ext cx="936625" cy="504825"/>
          </a:xfrm>
          <a:prstGeom prst="rightArrow">
            <a:avLst>
              <a:gd name="adj1" fmla="val 50000"/>
              <a:gd name="adj2" fmla="val 49948"/>
            </a:avLst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altLang="it-IT"/>
          </a:p>
        </p:txBody>
      </p:sp>
      <p:sp>
        <p:nvSpPr>
          <p:cNvPr id="12" name="Freccia a destra 11"/>
          <p:cNvSpPr>
            <a:spLocks noChangeArrowheads="1"/>
          </p:cNvSpPr>
          <p:nvPr/>
        </p:nvSpPr>
        <p:spPr bwMode="auto">
          <a:xfrm rot="10800000">
            <a:off x="5973764" y="4181475"/>
            <a:ext cx="936625" cy="503238"/>
          </a:xfrm>
          <a:prstGeom prst="rightArrow">
            <a:avLst>
              <a:gd name="adj1" fmla="val 50000"/>
              <a:gd name="adj2" fmla="val 50106"/>
            </a:avLst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altLang="it-IT"/>
          </a:p>
        </p:txBody>
      </p:sp>
      <p:sp>
        <p:nvSpPr>
          <p:cNvPr id="13" name="Freccia a destra 12"/>
          <p:cNvSpPr>
            <a:spLocks noChangeArrowheads="1"/>
          </p:cNvSpPr>
          <p:nvPr/>
        </p:nvSpPr>
        <p:spPr bwMode="auto">
          <a:xfrm rot="3595841">
            <a:off x="7952582" y="2602707"/>
            <a:ext cx="936625" cy="503238"/>
          </a:xfrm>
          <a:prstGeom prst="rightArrow">
            <a:avLst>
              <a:gd name="adj1" fmla="val 50000"/>
              <a:gd name="adj2" fmla="val 50106"/>
            </a:avLst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alt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79575" y="1844676"/>
            <a:ext cx="2806700" cy="15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51389" y="1827214"/>
            <a:ext cx="2814637" cy="158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32725" y="1893889"/>
            <a:ext cx="267970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sellaDiTesto 9"/>
          <p:cNvSpPr txBox="1"/>
          <p:nvPr/>
        </p:nvSpPr>
        <p:spPr>
          <a:xfrm>
            <a:off x="3163888" y="5083175"/>
            <a:ext cx="2003418" cy="369332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Cost</a:t>
            </a:r>
            <a:r>
              <a:rPr lang="it-IT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Pubblicitari</a:t>
            </a:r>
          </a:p>
        </p:txBody>
      </p:sp>
      <p:sp>
        <p:nvSpPr>
          <p:cNvPr id="11" name="Freccia a destra 10"/>
          <p:cNvSpPr>
            <a:spLocks noChangeArrowheads="1"/>
          </p:cNvSpPr>
          <p:nvPr/>
        </p:nvSpPr>
        <p:spPr bwMode="auto">
          <a:xfrm>
            <a:off x="5381620" y="5072074"/>
            <a:ext cx="935038" cy="428628"/>
          </a:xfrm>
          <a:prstGeom prst="rightArrow">
            <a:avLst>
              <a:gd name="adj1" fmla="val 50000"/>
              <a:gd name="adj2" fmla="val 50217"/>
            </a:avLst>
          </a:prstGeom>
          <a:solidFill>
            <a:srgbClr val="AAC9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altLang="it-IT"/>
              <a:t>VS 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6516688" y="5051425"/>
            <a:ext cx="2792412" cy="369888"/>
          </a:xfrm>
          <a:prstGeom prst="rect">
            <a:avLst/>
          </a:prstGeom>
          <a:noFill/>
          <a:ln>
            <a:solidFill>
              <a:srgbClr val="0066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FTE ISF/ Agenti  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1785938" y="3579814"/>
            <a:ext cx="2622550" cy="369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>
                <a:solidFill>
                  <a:srgbClr val="CC33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Percezione del problema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4591051" y="3600450"/>
            <a:ext cx="3376613" cy="3698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Assunzione pratica del prodotto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8064500" y="3609975"/>
            <a:ext cx="2489200" cy="3683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Soluzione del problema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1809751" y="5051425"/>
            <a:ext cx="1069975" cy="3698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b="1">
                <a:solidFill>
                  <a:srgbClr val="FF99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Pro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1785939" y="5614989"/>
            <a:ext cx="1311275" cy="36988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b="1">
                <a:solidFill>
                  <a:srgbClr val="FF99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Contro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3625850" y="5614989"/>
            <a:ext cx="6070600" cy="369887"/>
          </a:xfrm>
          <a:prstGeom prst="rect">
            <a:avLst/>
          </a:prstGeom>
          <a:noFill/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Inappropriatezza</a:t>
            </a:r>
            <a:r>
              <a:rPr lang="it-IT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prescrittiva e rischio di sovraddosaggio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2" grpId="0" animBg="1"/>
      <p:bldP spid="12" grpId="1" animBg="1"/>
      <p:bldP spid="13" grpId="0" animBg="1"/>
      <p:bldP spid="13" grpId="1" animBg="1"/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Segnaposto piè di pagina 4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it-IT" altLang="it-IT" sz="10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materiale utilizzabile citando l'autore Roberto Adrower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524001" y="642919"/>
            <a:ext cx="5475287" cy="4603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2400">
                <a:solidFill>
                  <a:srgbClr val="7900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Il </a:t>
            </a:r>
            <a:r>
              <a:rPr lang="it-IT" sz="2400" err="1">
                <a:solidFill>
                  <a:srgbClr val="7900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naming</a:t>
            </a:r>
            <a:r>
              <a:rPr lang="it-IT" sz="2400">
                <a:solidFill>
                  <a:srgbClr val="7900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: Quanto incide sui Mature </a:t>
            </a:r>
          </a:p>
        </p:txBody>
      </p:sp>
      <p:pic>
        <p:nvPicPr>
          <p:cNvPr id="10246" name="Immagin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3414" y="1193800"/>
            <a:ext cx="3735387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2314" y="833439"/>
            <a:ext cx="3133725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19964" y="2781301"/>
            <a:ext cx="2962275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sellaDiTesto 8"/>
          <p:cNvSpPr txBox="1"/>
          <p:nvPr/>
        </p:nvSpPr>
        <p:spPr>
          <a:xfrm>
            <a:off x="2216151" y="3101975"/>
            <a:ext cx="3109913" cy="3683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b="1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Problema da curare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8059739" y="5154614"/>
            <a:ext cx="1914525" cy="36988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it-IT" b="1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Beneficio + cura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750" y="4694239"/>
            <a:ext cx="755650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asellaDiTesto 12"/>
          <p:cNvSpPr txBox="1">
            <a:spLocks noChangeArrowheads="1"/>
          </p:cNvSpPr>
          <p:nvPr/>
        </p:nvSpPr>
        <p:spPr bwMode="auto">
          <a:xfrm>
            <a:off x="5561014" y="5462588"/>
            <a:ext cx="21288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b="1">
                <a:solidFill>
                  <a:srgbClr val="FF9900"/>
                </a:solidFill>
                <a:latin typeface="Cambria Math" pitchFamily="18" charset="0"/>
              </a:rPr>
              <a:t>1971 segnalazioni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16150" y="3690938"/>
            <a:ext cx="3367088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>
            <a:spLocks noChangeArrowheads="1"/>
          </p:cNvSpPr>
          <p:nvPr/>
        </p:nvSpPr>
        <p:spPr bwMode="auto">
          <a:xfrm>
            <a:off x="5738811" y="3071811"/>
            <a:ext cx="1584325" cy="1200329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solidFill>
                  <a:srgbClr val="000000"/>
                </a:solidFill>
                <a:latin typeface="Cambria Math" pitchFamily="18" charset="0"/>
              </a:rPr>
              <a:t>Rivalutare il </a:t>
            </a:r>
            <a:r>
              <a:rPr lang="it-IT" err="1">
                <a:solidFill>
                  <a:srgbClr val="000000"/>
                </a:solidFill>
                <a:latin typeface="Cambria Math" pitchFamily="18" charset="0"/>
              </a:rPr>
              <a:t>naming</a:t>
            </a:r>
            <a:r>
              <a:rPr lang="it-IT">
                <a:solidFill>
                  <a:srgbClr val="000000"/>
                </a:solidFill>
                <a:latin typeface="Cambria Math" pitchFamily="18" charset="0"/>
              </a:rPr>
              <a:t> in  base a  Farmaci LASA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/>
      <p:bldP spid="13" grpId="1"/>
      <p:bldP spid="2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552950" y="6356352"/>
            <a:ext cx="3757628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it-IT" altLang="it-IT">
                <a:solidFill>
                  <a:srgbClr val="FFFFFF"/>
                </a:solidFill>
                <a:latin typeface="Arial" charset="0"/>
              </a:rPr>
              <a:t>materiale utilizzabile citando l'autore Roberto Adrower </a:t>
            </a:r>
            <a:endParaRPr lang="it-IT" altLang="it-IT" sz="100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809852" y="571480"/>
            <a:ext cx="5759450" cy="46196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240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Conclusioni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163" y="1030288"/>
            <a:ext cx="4324350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65714" y="1416050"/>
            <a:ext cx="6022975" cy="405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41525" y="939800"/>
            <a:ext cx="2781300" cy="501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2438400" y="500042"/>
            <a:ext cx="8229600" cy="1143000"/>
          </a:xfrm>
        </p:spPr>
        <p:txBody>
          <a:bodyPr>
            <a:normAutofit/>
          </a:bodyPr>
          <a:lstStyle/>
          <a:p>
            <a:r>
              <a:rPr lang="it-IT" sz="2400" b="1"/>
              <a:t>Plasmare il futuro dell’</a:t>
            </a:r>
            <a:r>
              <a:rPr lang="it-IT" sz="2400" b="1" err="1"/>
              <a:t>Healtcare</a:t>
            </a:r>
            <a:r>
              <a:rPr lang="it-IT" sz="2400" b="1"/>
              <a:t> attraverso i mature </a:t>
            </a:r>
            <a:r>
              <a:rPr lang="it-IT" sz="2400" b="1" err="1"/>
              <a:t>brands</a:t>
            </a:r>
            <a:r>
              <a:rPr lang="it-IT" sz="2400" b="1"/>
              <a:t>. </a:t>
            </a:r>
            <a:br>
              <a:rPr lang="it-IT" sz="2400" b="1"/>
            </a:br>
            <a:r>
              <a:rPr lang="it-IT" sz="2400" b="1"/>
              <a:t>E’un piano possibile  ?</a:t>
            </a: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4294967295"/>
          </p:nvPr>
        </p:nvSpPr>
        <p:spPr>
          <a:xfrm>
            <a:off x="1881158" y="6215082"/>
            <a:ext cx="3581400" cy="365760"/>
          </a:xfrm>
          <a:prstGeom prst="rect">
            <a:avLst/>
          </a:prstGeom>
        </p:spPr>
        <p:txBody>
          <a:bodyPr/>
          <a:lstStyle/>
          <a:p>
            <a:r>
              <a:rPr lang="it-IT" sz="1100"/>
              <a:t>materiale utilizzabile citando l'autore Roberto Adrower </a:t>
            </a:r>
          </a:p>
        </p:txBody>
      </p:sp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3"/>
          <a:srcRect l="3004" t="16827" r="715" b="6263"/>
          <a:stretch>
            <a:fillRect/>
          </a:stretch>
        </p:blipFill>
        <p:spPr bwMode="auto">
          <a:xfrm>
            <a:off x="778619" y="1337376"/>
            <a:ext cx="5786478" cy="2698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1185" name="Picture 1" descr="C:\Users\Pc\AppData\Local\Microsoft\Windows\INetCache\IE\8W3P2HXL\bilancia[1]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81882" y="3928131"/>
            <a:ext cx="3322498" cy="2652711"/>
          </a:xfrm>
          <a:prstGeom prst="rect">
            <a:avLst/>
          </a:prstGeom>
          <a:noFill/>
        </p:spPr>
      </p:pic>
      <p:sp>
        <p:nvSpPr>
          <p:cNvPr id="7" name="Rettangolo 6"/>
          <p:cNvSpPr/>
          <p:nvPr/>
        </p:nvSpPr>
        <p:spPr>
          <a:xfrm>
            <a:off x="3671858" y="4846867"/>
            <a:ext cx="2482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Mature </a:t>
            </a:r>
          </a:p>
        </p:txBody>
      </p:sp>
      <p:sp>
        <p:nvSpPr>
          <p:cNvPr id="8" name="Rettangolo 7"/>
          <p:cNvSpPr/>
          <p:nvPr/>
        </p:nvSpPr>
        <p:spPr>
          <a:xfrm>
            <a:off x="6057754" y="4910881"/>
            <a:ext cx="15021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New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0157C21-3327-4316-8592-312AB1DD58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6492" y="1117363"/>
            <a:ext cx="4267570" cy="3444539"/>
          </a:xfrm>
          <a:prstGeom prst="rect">
            <a:avLst/>
          </a:prstGeom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95539" y="571481"/>
            <a:ext cx="7559675" cy="504825"/>
          </a:xfrm>
        </p:spPr>
        <p:txBody>
          <a:bodyPr>
            <a:normAutofit fontScale="90000"/>
          </a:bodyPr>
          <a:lstStyle/>
          <a:p>
            <a:r>
              <a:rPr lang="it-IT" err="1"/>
              <a:t>Qr</a:t>
            </a:r>
            <a:r>
              <a:rPr lang="it-IT"/>
              <a:t> Code un servizio ai pazienti </a:t>
            </a:r>
          </a:p>
        </p:txBody>
      </p:sp>
      <p:pic>
        <p:nvPicPr>
          <p:cNvPr id="845826" name="Picture 2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2"/>
          <a:srcRect l="36401" t="30324" r="32132" b="24537"/>
          <a:stretch>
            <a:fillRect/>
          </a:stretch>
        </p:blipFill>
        <p:spPr bwMode="auto">
          <a:xfrm>
            <a:off x="3667108" y="1335128"/>
            <a:ext cx="5143536" cy="4611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552950" y="6356352"/>
            <a:ext cx="3614752" cy="365125"/>
          </a:xfrm>
        </p:spPr>
        <p:txBody>
          <a:bodyPr/>
          <a:lstStyle/>
          <a:p>
            <a:pPr>
              <a:defRPr/>
            </a:pPr>
            <a:r>
              <a:rPr lang="it-IT" altLang="it-IT"/>
              <a:t>materiale utilizzabile citando l'autore Roberto Adrower 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F07027-0348-4541-BBAE-6FEE3F4D4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0" y="365125"/>
            <a:ext cx="12077700" cy="1325563"/>
          </a:xfrm>
        </p:spPr>
        <p:txBody>
          <a:bodyPr/>
          <a:lstStyle/>
          <a:p>
            <a:r>
              <a:rPr lang="it-IT"/>
              <a:t>	Pagina Pubblicità di portfolio aziendale  ai farmacisti 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FC82A9F-CC90-40BA-BE8E-0582EE9ACC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671" t="16417" r="34859" b="13243"/>
          <a:stretch/>
        </p:blipFill>
        <p:spPr>
          <a:xfrm>
            <a:off x="3390900" y="1690688"/>
            <a:ext cx="5143500" cy="4951412"/>
          </a:xfrm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2D2D131-2E2A-45A2-8085-752B23B2B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  <p:extLst>
      <p:ext uri="{BB962C8B-B14F-4D97-AF65-F5344CB8AC3E}">
        <p14:creationId xmlns:p14="http://schemas.microsoft.com/office/powerpoint/2010/main" val="299198823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34A0B8-B6C1-4AFC-AC4C-67F3032B7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49000" cy="1325563"/>
          </a:xfrm>
        </p:spPr>
        <p:txBody>
          <a:bodyPr/>
          <a:lstStyle/>
          <a:p>
            <a:r>
              <a:rPr lang="it-IT"/>
              <a:t>Pagina Pubblicitaria  AGLI OPERATORI SANITARI 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8EA1BD5-CA78-42DC-9CC7-C7490BE3F7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671" t="13790" r="32305" b="12952"/>
          <a:stretch/>
        </p:blipFill>
        <p:spPr>
          <a:xfrm>
            <a:off x="3124200" y="1993899"/>
            <a:ext cx="5346700" cy="4715141"/>
          </a:xfrm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92B7EC8-E40A-4852-8291-C3853C494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  <p:extLst>
      <p:ext uri="{BB962C8B-B14F-4D97-AF65-F5344CB8AC3E}">
        <p14:creationId xmlns:p14="http://schemas.microsoft.com/office/powerpoint/2010/main" val="66709895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D41DC3-C932-4C6D-A6C2-71AC582B2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CONTROCOPERTINA DI UNA RIVISTA AI FARMACISTI 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6CA6802-511F-4587-B7D1-ECE0582282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488" t="14374" r="31211" b="12660"/>
          <a:stretch/>
        </p:blipFill>
        <p:spPr>
          <a:xfrm>
            <a:off x="4102100" y="1350219"/>
            <a:ext cx="4178300" cy="5249123"/>
          </a:xfrm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D3D29E8-46A6-44F9-AB45-EB92F408E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  <p:extLst>
      <p:ext uri="{BB962C8B-B14F-4D97-AF65-F5344CB8AC3E}">
        <p14:creationId xmlns:p14="http://schemas.microsoft.com/office/powerpoint/2010/main" val="405317058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34853C-AE14-4C1D-BF35-DE17270CB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Promozione di prodotti in esclusiva alle farmacie ( anche via App)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90DA392-64EB-4216-977D-B65450C0B0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671" t="13790" r="32305" b="11492"/>
          <a:stretch/>
        </p:blipFill>
        <p:spPr>
          <a:xfrm>
            <a:off x="4445000" y="1943099"/>
            <a:ext cx="4927600" cy="4402668"/>
          </a:xfrm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3B0DE21-8D4D-40C1-A5F0-9CF723B1C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  <p:extLst>
      <p:ext uri="{BB962C8B-B14F-4D97-AF65-F5344CB8AC3E}">
        <p14:creationId xmlns:p14="http://schemas.microsoft.com/office/powerpoint/2010/main" val="92190624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15542C-313C-4410-ADCA-3753F1862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Pubblicità di prodotti cosmetici 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8C34D02-EA82-4A9D-850F-41B635EBFF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765" t="15250" r="33400" b="14702"/>
          <a:stretch/>
        </p:blipFill>
        <p:spPr>
          <a:xfrm>
            <a:off x="2832100" y="1866899"/>
            <a:ext cx="5816600" cy="4809068"/>
          </a:xfrm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6249E4A-1D62-4681-9CDD-B3F9BF3AE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  <p:extLst>
      <p:ext uri="{BB962C8B-B14F-4D97-AF65-F5344CB8AC3E}">
        <p14:creationId xmlns:p14="http://schemas.microsoft.com/office/powerpoint/2010/main" val="202322793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10992B-2472-418C-B6A5-B68F9E316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Pubblicità di prodotti erboristici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9F391C1-B859-43C9-A72C-CCF9A8074E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671" t="14082" r="32305" b="12659"/>
          <a:stretch/>
        </p:blipFill>
        <p:spPr>
          <a:xfrm>
            <a:off x="596900" y="1690688"/>
            <a:ext cx="4749800" cy="4615525"/>
          </a:xfr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B8D8447-988F-4A41-8472-6B0FA98A9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303" y="2088758"/>
            <a:ext cx="3504796" cy="4537150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615106F-9541-47BF-BE8D-E84D398DF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  <p:extLst>
      <p:ext uri="{BB962C8B-B14F-4D97-AF65-F5344CB8AC3E}">
        <p14:creationId xmlns:p14="http://schemas.microsoft.com/office/powerpoint/2010/main" val="39992677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2734986C-B6FA-4168-9182-7FF8ECE6C4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20662" b="24227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6E17F731-1ED0-49EE-8503-39344A73C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  <p:extLst>
      <p:ext uri="{BB962C8B-B14F-4D97-AF65-F5344CB8AC3E}">
        <p14:creationId xmlns:p14="http://schemas.microsoft.com/office/powerpoint/2010/main" val="224002936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7F6F41-6C7E-4A8A-BA68-1EB6390C6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Prodotti per l’igiene intima 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16289FE-C7DC-4A3F-BB8E-AD0F110F7A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583" t="14957" r="33947" b="12368"/>
          <a:stretch/>
        </p:blipFill>
        <p:spPr>
          <a:xfrm>
            <a:off x="4191000" y="2476499"/>
            <a:ext cx="3022600" cy="4228245"/>
          </a:xfrm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3FB7314-9056-4DA6-B1C0-BD4017542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  <p:extLst>
      <p:ext uri="{BB962C8B-B14F-4D97-AF65-F5344CB8AC3E}">
        <p14:creationId xmlns:p14="http://schemas.microsoft.com/office/powerpoint/2010/main" val="214701006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8C5A77-73DB-4B0C-83D4-D05559CEF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Posizionare un prodotto sui Senior 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BB3891B-BE98-46A3-8F6B-4FCE647B67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671" t="14082" r="32305" b="12368"/>
          <a:stretch/>
        </p:blipFill>
        <p:spPr>
          <a:xfrm>
            <a:off x="2971800" y="1866900"/>
            <a:ext cx="4406900" cy="4317208"/>
          </a:xfrm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6102344-0453-4102-A7A8-5C4FF2139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  <p:extLst>
      <p:ext uri="{BB962C8B-B14F-4D97-AF65-F5344CB8AC3E}">
        <p14:creationId xmlns:p14="http://schemas.microsoft.com/office/powerpoint/2010/main" val="1672937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2095472" y="571488"/>
            <a:ext cx="8229600" cy="1143000"/>
          </a:xfrm>
        </p:spPr>
        <p:txBody>
          <a:bodyPr>
            <a:normAutofit/>
          </a:bodyPr>
          <a:lstStyle/>
          <a:p>
            <a:r>
              <a:rPr lang="it-IT" sz="2400" b="1"/>
              <a:t>Cosa è un prodotto Maturo ?</a:t>
            </a:r>
          </a:p>
        </p:txBody>
      </p:sp>
      <p:pic>
        <p:nvPicPr>
          <p:cNvPr id="551939" name="Picture 3"/>
          <p:cNvPicPr>
            <a:picLocks noChangeAspect="1" noChangeArrowheads="1"/>
          </p:cNvPicPr>
          <p:nvPr/>
        </p:nvPicPr>
        <p:blipFill>
          <a:blip r:embed="rId2"/>
          <a:srcRect l="60547" t="13437" r="10742" b="46250"/>
          <a:stretch>
            <a:fillRect/>
          </a:stretch>
        </p:blipFill>
        <p:spPr bwMode="auto">
          <a:xfrm>
            <a:off x="1524000" y="1643050"/>
            <a:ext cx="350046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1941" name="Picture 5"/>
          <p:cNvPicPr>
            <a:picLocks noChangeAspect="1" noChangeArrowheads="1"/>
          </p:cNvPicPr>
          <p:nvPr/>
        </p:nvPicPr>
        <p:blipFill>
          <a:blip r:embed="rId3"/>
          <a:srcRect l="24805" t="13437" r="45898" b="60313"/>
          <a:stretch>
            <a:fillRect/>
          </a:stretch>
        </p:blipFill>
        <p:spPr bwMode="auto">
          <a:xfrm>
            <a:off x="5524496" y="1571612"/>
            <a:ext cx="357190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 descr="C:\Users\admin\Desktop\marketing-per-principianti-le-matrici-strategiche-boston-consulting-group-bgc-13-728 o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53059" y="3786190"/>
            <a:ext cx="4080407" cy="2751422"/>
          </a:xfrm>
          <a:prstGeom prst="rect">
            <a:avLst/>
          </a:prstGeom>
          <a:noFill/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A42414D7-B84F-4A72-9048-4DBD778E3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38E8D5-C9F8-4233-9B2B-A537E3CC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err="1"/>
              <a:t>Ibsa</a:t>
            </a:r>
            <a:r>
              <a:rPr lang="it-IT"/>
              <a:t> Promo Istituzionale 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69FAF16-6126-404E-B01E-D4FC7FE51E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400" t="15250" r="32671" b="13243"/>
          <a:stretch/>
        </p:blipFill>
        <p:spPr>
          <a:xfrm>
            <a:off x="4356100" y="2247899"/>
            <a:ext cx="3060700" cy="4031569"/>
          </a:xfrm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3FF48EF-FFE7-43C0-8657-BC8697FAF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  <p:extLst>
      <p:ext uri="{BB962C8B-B14F-4D97-AF65-F5344CB8AC3E}">
        <p14:creationId xmlns:p14="http://schemas.microsoft.com/office/powerpoint/2010/main" val="372590458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DDD382-CFCD-497B-A47F-F90F15397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>
                <a:hlinkClick r:id="rId2"/>
              </a:rPr>
              <a:t>https://www.solgar.it/catalogo/prodotti/advanced-omega-d3</a:t>
            </a:r>
            <a:br>
              <a:rPr lang="it-IT"/>
            </a:br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16C2956-993B-4A4F-BF1E-9CEBC6EB35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2853" t="16417" r="32488" b="12368"/>
          <a:stretch/>
        </p:blipFill>
        <p:spPr>
          <a:xfrm>
            <a:off x="4902200" y="2539999"/>
            <a:ext cx="2413000" cy="3098801"/>
          </a:xfrm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835CDA8-681C-428E-9746-AED6E99B1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  <p:extLst>
      <p:ext uri="{BB962C8B-B14F-4D97-AF65-F5344CB8AC3E}">
        <p14:creationId xmlns:p14="http://schemas.microsoft.com/office/powerpoint/2010/main" val="97073175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004735-8D70-4EA5-A012-A16DA4B9C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Pubblicità sull’uso della cannabis a scopo terapeutico  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9A0AB1D-6603-4317-8698-531356F35A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765" t="14958" r="32671" b="13827"/>
          <a:stretch/>
        </p:blipFill>
        <p:spPr>
          <a:xfrm>
            <a:off x="4089400" y="1879599"/>
            <a:ext cx="4165600" cy="4496630"/>
          </a:xfrm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16605C9-6A3D-4E41-8097-EAD38EEF8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  <p:extLst>
      <p:ext uri="{BB962C8B-B14F-4D97-AF65-F5344CB8AC3E}">
        <p14:creationId xmlns:p14="http://schemas.microsoft.com/office/powerpoint/2010/main" val="368780737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A5F40F-D419-46FB-A76B-9B8442A84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Pubblicità di gamma con tecnologie per l’utilizzo dei prodotti 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F149361-07CA-440F-B359-CB100C0ED0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036" t="14082" r="33035" b="10617"/>
          <a:stretch/>
        </p:blipFill>
        <p:spPr>
          <a:xfrm>
            <a:off x="3962400" y="1930399"/>
            <a:ext cx="3911600" cy="4791589"/>
          </a:xfrm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5EB2A66-F50E-4B8F-A559-806938B74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  <p:extLst>
      <p:ext uri="{BB962C8B-B14F-4D97-AF65-F5344CB8AC3E}">
        <p14:creationId xmlns:p14="http://schemas.microsoft.com/office/powerpoint/2010/main" val="365236186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8AF051D-B565-4E83-BF46-2CE224FF4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Pubblicità prodotti igiene orale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0AD00AE0-7E89-491C-A02F-840C5499D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435" y="2426818"/>
            <a:ext cx="3078181" cy="399763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850100E-8144-47C8-BD3A-A94020AAA7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3036" t="14082" r="31941" b="12951"/>
          <a:stretch/>
        </p:blipFill>
        <p:spPr>
          <a:xfrm>
            <a:off x="7637990" y="2426818"/>
            <a:ext cx="3070082" cy="3997637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DC64341-71C0-46BD-BC99-65F96201C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  <p:extLst>
      <p:ext uri="{BB962C8B-B14F-4D97-AF65-F5344CB8AC3E}">
        <p14:creationId xmlns:p14="http://schemas.microsoft.com/office/powerpoint/2010/main" val="307082298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EE11546-817C-4903-AA15-6E80FA334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Pubblicità linea cosmetica( referenze )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egnaposto contenuto 4">
            <a:extLst>
              <a:ext uri="{FF2B5EF4-FFF2-40B4-BE49-F238E27FC236}">
                <a16:creationId xmlns:a16="http://schemas.microsoft.com/office/drawing/2014/main" id="{A61D447B-D15F-487F-8D3C-15752ED858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53" t="19045" r="32488" b="16453"/>
          <a:stretch/>
        </p:blipFill>
        <p:spPr>
          <a:xfrm>
            <a:off x="1341078" y="2426818"/>
            <a:ext cx="3436894" cy="399763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Segnaposto contenuto 4">
            <a:extLst>
              <a:ext uri="{FF2B5EF4-FFF2-40B4-BE49-F238E27FC236}">
                <a16:creationId xmlns:a16="http://schemas.microsoft.com/office/drawing/2014/main" id="{F57E1676-9B18-496E-9E0E-277B7F3519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3407" t="15542" r="31737" b="12076"/>
          <a:stretch/>
        </p:blipFill>
        <p:spPr>
          <a:xfrm>
            <a:off x="7632962" y="2426818"/>
            <a:ext cx="3080138" cy="3997637"/>
          </a:xfrm>
          <a:prstGeom prst="rect">
            <a:avLst/>
          </a:prstGeom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B81B293-57F5-408A-9DE8-045E1CC90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  <p:extLst>
      <p:ext uri="{BB962C8B-B14F-4D97-AF65-F5344CB8AC3E}">
        <p14:creationId xmlns:p14="http://schemas.microsoft.com/office/powerpoint/2010/main" val="183340741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9F16E9-9A3A-4747-8909-935716519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400">
                <a:hlinkClick r:id="rId2"/>
              </a:rPr>
              <a:t>https://www.aboca.com/it//la-tua-esperienza-e-un-valore-per-tutti</a:t>
            </a:r>
            <a:br>
              <a:rPr lang="en-US" sz="1400"/>
            </a:br>
            <a:br>
              <a:rPr lang="en-US" sz="1400"/>
            </a:br>
            <a:endParaRPr lang="en-US" sz="140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84C7DCA-40E2-4A48-BABB-53698D8706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33" r="19314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D97C035-A30E-406C-9F4D-50D087319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  <p:extLst>
      <p:ext uri="{BB962C8B-B14F-4D97-AF65-F5344CB8AC3E}">
        <p14:creationId xmlns:p14="http://schemas.microsoft.com/office/powerpoint/2010/main" val="28208054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02EB54A-2F09-4B1E-9DCF-2AB44F68C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400">
                <a:solidFill>
                  <a:srgbClr val="FFFFFF"/>
                </a:solidFill>
              </a:rPr>
              <a:t>Qualche azienda tende a valorizzare la storia della farmacia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Segnaposto contenuto 2">
            <a:extLst>
              <a:ext uri="{FF2B5EF4-FFF2-40B4-BE49-F238E27FC236}">
                <a16:creationId xmlns:a16="http://schemas.microsoft.com/office/drawing/2014/main" id="{62D32628-278C-448B-8446-9BCB9821FD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191" t="16303" r="32892" b="9507"/>
          <a:stretch/>
        </p:blipFill>
        <p:spPr>
          <a:xfrm>
            <a:off x="1554357" y="2426818"/>
            <a:ext cx="3010337" cy="3997637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75BED89-FE26-4C00-B190-EA774746AB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35" t="17326" r="35636" b="11613"/>
          <a:stretch/>
        </p:blipFill>
        <p:spPr>
          <a:xfrm>
            <a:off x="7731562" y="2426818"/>
            <a:ext cx="2882938" cy="3997637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E09D1A3-1C10-4CAF-952B-9693D34B6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  <p:extLst>
      <p:ext uri="{BB962C8B-B14F-4D97-AF65-F5344CB8AC3E}">
        <p14:creationId xmlns:p14="http://schemas.microsoft.com/office/powerpoint/2010/main" val="1957612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2680064" y="1162595"/>
            <a:ext cx="6916783" cy="4735077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None/>
            </a:pPr>
            <a:r>
              <a:rPr lang="it-IT" sz="2000">
                <a:latin typeface="Century Gothic" pitchFamily="34" charset="0"/>
              </a:rPr>
              <a:t>La fase di maturità di un prodotto è dovuta a: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it-IT" sz="2000">
                <a:latin typeface="Century Gothic" pitchFamily="34" charset="0"/>
              </a:rPr>
              <a:t>La crescita delle vendite rallentata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it-IT" sz="2000">
                <a:latin typeface="Century Gothic" pitchFamily="34" charset="0"/>
              </a:rPr>
              <a:t>Profitti stabili o in diminuzione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it-IT" sz="2000">
                <a:latin typeface="Century Gothic" pitchFamily="34" charset="0"/>
              </a:rPr>
              <a:t>Intensificazione della concorrenza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endParaRPr lang="it-IT" sz="2000">
              <a:latin typeface="Century Gothic" pitchFamily="34" charset="0"/>
            </a:endParaRPr>
          </a:p>
          <a:p>
            <a:pPr>
              <a:lnSpc>
                <a:spcPct val="150000"/>
              </a:lnSpc>
              <a:buNone/>
            </a:pPr>
            <a:r>
              <a:rPr lang="it-IT" sz="2000">
                <a:latin typeface="Century Gothic" pitchFamily="34" charset="0"/>
              </a:rPr>
              <a:t>Scadenza Brevettuale            Abbandono di un </a:t>
            </a:r>
            <a:r>
              <a:rPr lang="it-IT" sz="2000" err="1">
                <a:latin typeface="Century Gothic" pitchFamily="34" charset="0"/>
              </a:rPr>
              <a:t>Brand</a:t>
            </a:r>
            <a:r>
              <a:rPr lang="it-IT" sz="2000">
                <a:latin typeface="Century Gothic" pitchFamily="34" charset="0"/>
              </a:rPr>
              <a:t>  </a:t>
            </a:r>
            <a:endParaRPr lang="it-IT">
              <a:solidFill>
                <a:schemeClr val="tx1"/>
              </a:solidFill>
            </a:endParaRPr>
          </a:p>
          <a:p>
            <a:pPr>
              <a:buNone/>
            </a:pPr>
            <a:endParaRPr lang="it-IT" b="1"/>
          </a:p>
          <a:p>
            <a:endParaRPr lang="it-IT" b="1"/>
          </a:p>
          <a:p>
            <a:r>
              <a:rPr lang="it-IT" b="1"/>
              <a:t>Qualche altro punto ?</a:t>
            </a:r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2595538" y="500043"/>
            <a:ext cx="6572296" cy="679269"/>
          </a:xfrm>
        </p:spPr>
        <p:txBody>
          <a:bodyPr>
            <a:normAutofit/>
          </a:bodyPr>
          <a:lstStyle/>
          <a:p>
            <a:r>
              <a:rPr lang="it-IT" sz="2400" b="1">
                <a:latin typeface="Calibri" pitchFamily="34" charset="0"/>
                <a:cs typeface="Calibri" pitchFamily="34" charset="0"/>
              </a:rPr>
              <a:t>Concordiamo alcuni punti </a:t>
            </a:r>
          </a:p>
        </p:txBody>
      </p:sp>
      <p:sp>
        <p:nvSpPr>
          <p:cNvPr id="9" name="Rettangolo 8"/>
          <p:cNvSpPr/>
          <p:nvPr/>
        </p:nvSpPr>
        <p:spPr>
          <a:xfrm>
            <a:off x="1729741" y="1"/>
            <a:ext cx="333103" cy="653143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1798321" y="156754"/>
            <a:ext cx="195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/>
              <a:t>2</a:t>
            </a:r>
          </a:p>
        </p:txBody>
      </p:sp>
      <p:sp>
        <p:nvSpPr>
          <p:cNvPr id="11" name="Segnaposto piè di pagina 5"/>
          <p:cNvSpPr txBox="1">
            <a:spLocks/>
          </p:cNvSpPr>
          <p:nvPr/>
        </p:nvSpPr>
        <p:spPr>
          <a:xfrm>
            <a:off x="1524000" y="6492877"/>
            <a:ext cx="1645920" cy="365125"/>
          </a:xfrm>
          <a:prstGeom prst="rect">
            <a:avLst/>
          </a:prstGeom>
        </p:spPr>
        <p:txBody>
          <a:bodyPr vert="horz" anchor="b"/>
          <a:lstStyle/>
          <a:p>
            <a:pPr algn="r">
              <a:defRPr/>
            </a:pPr>
            <a:r>
              <a:rPr lang="en-US" sz="1100">
                <a:latin typeface="Century Gothic" pitchFamily="34" charset="0"/>
              </a:rPr>
              <a:t>Martina Lombardo - 1398414</a:t>
            </a:r>
          </a:p>
        </p:txBody>
      </p:sp>
      <p:pic>
        <p:nvPicPr>
          <p:cNvPr id="12" name="Picture 2" descr="http://www.tipitec.it/sites/all/themes/tipitec/img/menu/sapienz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5837" y="2"/>
            <a:ext cx="662164" cy="1084217"/>
          </a:xfrm>
          <a:prstGeom prst="rect">
            <a:avLst/>
          </a:prstGeom>
          <a:noFill/>
        </p:spPr>
      </p:pic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4095736" y="6286520"/>
            <a:ext cx="3581400" cy="365760"/>
          </a:xfrm>
        </p:spPr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  <p:sp>
        <p:nvSpPr>
          <p:cNvPr id="13" name="Freccia in giù 12"/>
          <p:cNvSpPr/>
          <p:nvPr/>
        </p:nvSpPr>
        <p:spPr>
          <a:xfrm>
            <a:off x="3169920" y="3229721"/>
            <a:ext cx="714380" cy="642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reccia in giù 13"/>
          <p:cNvSpPr/>
          <p:nvPr/>
        </p:nvSpPr>
        <p:spPr>
          <a:xfrm>
            <a:off x="6962756" y="3229721"/>
            <a:ext cx="714380" cy="642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Segnaposto contenuto 10"/>
          <p:cNvGraphicFramePr>
            <a:graphicFrameLocks noGrp="1"/>
          </p:cNvGraphicFramePr>
          <p:nvPr>
            <p:ph idx="1"/>
          </p:nvPr>
        </p:nvGraphicFramePr>
        <p:xfrm>
          <a:off x="1809720" y="548642"/>
          <a:ext cx="7929618" cy="757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2503715" y="640080"/>
            <a:ext cx="6867798" cy="1005840"/>
          </a:xfrm>
        </p:spPr>
        <p:txBody>
          <a:bodyPr>
            <a:normAutofit fontScale="90000"/>
          </a:bodyPr>
          <a:lstStyle/>
          <a:p>
            <a:br>
              <a:rPr lang="it-IT"/>
            </a:br>
            <a:r>
              <a:rPr lang="it-IT"/>
              <a:t>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798321" y="156754"/>
            <a:ext cx="195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/>
              <a:t>5</a:t>
            </a:r>
          </a:p>
        </p:txBody>
      </p:sp>
      <p:sp>
        <p:nvSpPr>
          <p:cNvPr id="9" name="Segnaposto piè di pagina 5"/>
          <p:cNvSpPr txBox="1">
            <a:spLocks/>
          </p:cNvSpPr>
          <p:nvPr/>
        </p:nvSpPr>
        <p:spPr>
          <a:xfrm>
            <a:off x="1524000" y="6492877"/>
            <a:ext cx="2643174" cy="365125"/>
          </a:xfrm>
          <a:prstGeom prst="rect">
            <a:avLst/>
          </a:prstGeom>
        </p:spPr>
        <p:txBody>
          <a:bodyPr vert="horz" anchor="b"/>
          <a:lstStyle/>
          <a:p>
            <a:pPr algn="r">
              <a:defRPr/>
            </a:pPr>
            <a:r>
              <a:rPr lang="en-US" sz="1100">
                <a:latin typeface="Century Gothic" pitchFamily="34" charset="0"/>
              </a:rPr>
              <a:t>Martina Lombardo - 1398414</a:t>
            </a:r>
          </a:p>
        </p:txBody>
      </p:sp>
      <p:pic>
        <p:nvPicPr>
          <p:cNvPr id="10" name="Picture 2" descr="http://www.tipitec.it/sites/all/themes/tipitec/img/menu/sapienza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5837" y="2"/>
            <a:ext cx="662164" cy="1084217"/>
          </a:xfrm>
          <a:prstGeom prst="rect">
            <a:avLst/>
          </a:prstGeom>
          <a:noFill/>
        </p:spPr>
      </p:pic>
      <p:sp>
        <p:nvSpPr>
          <p:cNvPr id="28" name="Rettangolo arrotondato 27"/>
          <p:cNvSpPr/>
          <p:nvPr/>
        </p:nvSpPr>
        <p:spPr>
          <a:xfrm>
            <a:off x="3151729" y="2546951"/>
            <a:ext cx="1009567" cy="1346089"/>
          </a:xfrm>
          <a:prstGeom prst="roundRect">
            <a:avLst>
              <a:gd name="adj" fmla="val 10000"/>
            </a:avLst>
          </a:prstGeom>
          <a:ln w="38100">
            <a:solidFill>
              <a:srgbClr val="C00000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300000" contourW="19050" prstMaterial="metal">
            <a:bevelT w="88900" h="203200"/>
            <a:bevelB w="165100" h="254000"/>
          </a:sp3d>
        </p:spPr>
        <p:style>
          <a:lnRef idx="0">
            <a:scrgbClr r="0" g="0" b="0"/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1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it-IT" sz="4000" b="1">
                <a:solidFill>
                  <a:schemeClr val="tx1"/>
                </a:solidFill>
                <a:latin typeface="Century Gothic" pitchFamily="34" charset="0"/>
              </a:rPr>
              <a:t>S</a:t>
            </a:r>
          </a:p>
        </p:txBody>
      </p:sp>
      <p:grpSp>
        <p:nvGrpSpPr>
          <p:cNvPr id="2" name="Gruppo 24"/>
          <p:cNvGrpSpPr/>
          <p:nvPr/>
        </p:nvGrpSpPr>
        <p:grpSpPr>
          <a:xfrm>
            <a:off x="2952728" y="3435227"/>
            <a:ext cx="1578996" cy="1319655"/>
            <a:chOff x="-4443" y="1468141"/>
            <a:chExt cx="1572521" cy="134608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6" name="Rettangolo arrotondato 25"/>
            <p:cNvSpPr/>
            <p:nvPr/>
          </p:nvSpPr>
          <p:spPr>
            <a:xfrm>
              <a:off x="-4443" y="1468141"/>
              <a:ext cx="1572521" cy="1346089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/>
              <a:endParaRPr lang="it-IT" sz="1600">
                <a:latin typeface="Century Gothic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it-IT" sz="2000" b="1">
                  <a:latin typeface="Century Gothic" pitchFamily="34" charset="0"/>
                </a:rPr>
                <a:t>Potenziare</a:t>
              </a:r>
              <a:r>
                <a:rPr lang="it-IT"/>
                <a:t> </a:t>
              </a:r>
            </a:p>
          </p:txBody>
        </p:sp>
        <p:sp>
          <p:nvSpPr>
            <p:cNvPr id="27" name="Rettangolo 26"/>
            <p:cNvSpPr/>
            <p:nvPr/>
          </p:nvSpPr>
          <p:spPr>
            <a:xfrm>
              <a:off x="261414" y="1507567"/>
              <a:ext cx="1267237" cy="126723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t-IT" sz="2000"/>
            </a:p>
            <a:p>
              <a:pPr marL="171450" lvl="1" indent="-171450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it-IT" sz="1600"/>
            </a:p>
            <a:p>
              <a:pPr marL="171450" lvl="1" indent="-171450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it-IT" sz="1600"/>
            </a:p>
          </p:txBody>
        </p:sp>
      </p:grpSp>
      <p:grpSp>
        <p:nvGrpSpPr>
          <p:cNvPr id="4" name="Gruppo 28"/>
          <p:cNvGrpSpPr/>
          <p:nvPr/>
        </p:nvGrpSpPr>
        <p:grpSpPr>
          <a:xfrm>
            <a:off x="4441023" y="3032145"/>
            <a:ext cx="194465" cy="323446"/>
            <a:chOff x="1608233" y="1171809"/>
            <a:chExt cx="259286" cy="323446"/>
          </a:xfrm>
          <a:solidFill>
            <a:srgbClr val="C0000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0" name="Freccia a destra 29"/>
            <p:cNvSpPr/>
            <p:nvPr/>
          </p:nvSpPr>
          <p:spPr>
            <a:xfrm>
              <a:off x="1608233" y="1171809"/>
              <a:ext cx="259286" cy="323446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Freccia a destra 4"/>
            <p:cNvSpPr/>
            <p:nvPr/>
          </p:nvSpPr>
          <p:spPr>
            <a:xfrm>
              <a:off x="1608233" y="1236498"/>
              <a:ext cx="181500" cy="194068"/>
            </a:xfrm>
            <a:prstGeom prst="rect">
              <a:avLst/>
            </a:prstGeom>
            <a:grpFill/>
            <a:sp3d z="-182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t-IT" sz="1000"/>
            </a:p>
          </p:txBody>
        </p:sp>
      </p:grpSp>
      <p:sp>
        <p:nvSpPr>
          <p:cNvPr id="33" name="Rettangolo arrotondato 32"/>
          <p:cNvSpPr/>
          <p:nvPr/>
        </p:nvSpPr>
        <p:spPr>
          <a:xfrm>
            <a:off x="4872759" y="2568723"/>
            <a:ext cx="1009567" cy="1346089"/>
          </a:xfrm>
          <a:prstGeom prst="roundRect">
            <a:avLst>
              <a:gd name="adj" fmla="val 10000"/>
            </a:avLst>
          </a:prstGeom>
          <a:ln w="38100">
            <a:solidFill>
              <a:srgbClr val="C00000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300000" contourW="19050" prstMaterial="metal">
            <a:bevelT w="88900" h="203200"/>
            <a:bevelB w="165100" h="254000"/>
          </a:sp3d>
        </p:spPr>
        <p:style>
          <a:lnRef idx="0">
            <a:scrgbClr r="0" g="0" b="0"/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1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it-IT" sz="4000" b="1">
                <a:solidFill>
                  <a:schemeClr val="tx1"/>
                </a:solidFill>
                <a:latin typeface="Century Gothic" pitchFamily="34" charset="0"/>
              </a:rPr>
              <a:t>W</a:t>
            </a:r>
          </a:p>
        </p:txBody>
      </p:sp>
      <p:grpSp>
        <p:nvGrpSpPr>
          <p:cNvPr id="5" name="Gruppo 33"/>
          <p:cNvGrpSpPr/>
          <p:nvPr/>
        </p:nvGrpSpPr>
        <p:grpSpPr>
          <a:xfrm>
            <a:off x="4810117" y="3430872"/>
            <a:ext cx="1462234" cy="1319655"/>
            <a:chOff x="-5591" y="1468141"/>
            <a:chExt cx="1573670" cy="134608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ettangolo arrotondato 34"/>
            <p:cNvSpPr/>
            <p:nvPr/>
          </p:nvSpPr>
          <p:spPr>
            <a:xfrm>
              <a:off x="-5591" y="1468141"/>
              <a:ext cx="1573670" cy="1346089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/>
              <a:endParaRPr lang="it-IT" sz="1600" b="1">
                <a:latin typeface="Century Gothic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it-IT" sz="2000" b="1">
                  <a:latin typeface="Century Gothic" pitchFamily="34" charset="0"/>
                </a:rPr>
                <a:t>Eliminare</a:t>
              </a:r>
              <a:r>
                <a:rPr lang="it-IT"/>
                <a:t> </a:t>
              </a:r>
            </a:p>
          </p:txBody>
        </p:sp>
        <p:sp>
          <p:nvSpPr>
            <p:cNvPr id="36" name="Rettangolo 35"/>
            <p:cNvSpPr/>
            <p:nvPr/>
          </p:nvSpPr>
          <p:spPr>
            <a:xfrm>
              <a:off x="261414" y="1507567"/>
              <a:ext cx="1267237" cy="126723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t-IT" sz="2000"/>
            </a:p>
            <a:p>
              <a:pPr marL="171450" lvl="1" indent="-171450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it-IT" sz="1600"/>
            </a:p>
            <a:p>
              <a:pPr marL="171450" lvl="1" indent="-171450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it-IT" sz="1600"/>
            </a:p>
          </p:txBody>
        </p:sp>
      </p:grpSp>
      <p:grpSp>
        <p:nvGrpSpPr>
          <p:cNvPr id="6" name="Gruppo 36"/>
          <p:cNvGrpSpPr/>
          <p:nvPr/>
        </p:nvGrpSpPr>
        <p:grpSpPr>
          <a:xfrm>
            <a:off x="6142460" y="3014728"/>
            <a:ext cx="194465" cy="323446"/>
            <a:chOff x="1608233" y="1171809"/>
            <a:chExt cx="259286" cy="323446"/>
          </a:xfrm>
          <a:solidFill>
            <a:srgbClr val="C0000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8" name="Freccia a destra 37"/>
            <p:cNvSpPr/>
            <p:nvPr/>
          </p:nvSpPr>
          <p:spPr>
            <a:xfrm>
              <a:off x="1608233" y="1171809"/>
              <a:ext cx="259286" cy="323446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" name="Freccia a destra 4"/>
            <p:cNvSpPr/>
            <p:nvPr/>
          </p:nvSpPr>
          <p:spPr>
            <a:xfrm>
              <a:off x="1608233" y="1236498"/>
              <a:ext cx="181500" cy="194068"/>
            </a:xfrm>
            <a:prstGeom prst="rect">
              <a:avLst/>
            </a:prstGeom>
            <a:grpFill/>
            <a:sp3d z="-182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t-IT" sz="1000"/>
            </a:p>
          </p:txBody>
        </p:sp>
      </p:grpSp>
      <p:sp>
        <p:nvSpPr>
          <p:cNvPr id="40" name="Rettangolo arrotondato 39"/>
          <p:cNvSpPr/>
          <p:nvPr/>
        </p:nvSpPr>
        <p:spPr>
          <a:xfrm>
            <a:off x="6499086" y="2568723"/>
            <a:ext cx="1009567" cy="1346089"/>
          </a:xfrm>
          <a:prstGeom prst="roundRect">
            <a:avLst>
              <a:gd name="adj" fmla="val 10000"/>
            </a:avLst>
          </a:prstGeom>
          <a:ln w="38100">
            <a:solidFill>
              <a:srgbClr val="C00000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300000" contourW="19050" prstMaterial="metal">
            <a:bevelT w="88900" h="203200"/>
            <a:bevelB w="165100" h="254000"/>
          </a:sp3d>
        </p:spPr>
        <p:style>
          <a:lnRef idx="0">
            <a:scrgbClr r="0" g="0" b="0"/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1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it-IT" sz="4000" b="1">
                <a:solidFill>
                  <a:schemeClr val="tx1"/>
                </a:solidFill>
                <a:latin typeface="Century Gothic" pitchFamily="34" charset="0"/>
              </a:rPr>
              <a:t>O</a:t>
            </a:r>
          </a:p>
        </p:txBody>
      </p:sp>
      <p:grpSp>
        <p:nvGrpSpPr>
          <p:cNvPr id="12" name="Gruppo 43"/>
          <p:cNvGrpSpPr/>
          <p:nvPr/>
        </p:nvGrpSpPr>
        <p:grpSpPr>
          <a:xfrm>
            <a:off x="7775318" y="2997310"/>
            <a:ext cx="194465" cy="323446"/>
            <a:chOff x="1608233" y="1171809"/>
            <a:chExt cx="259286" cy="323446"/>
          </a:xfrm>
          <a:solidFill>
            <a:srgbClr val="C0000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45" name="Freccia a destra 44"/>
            <p:cNvSpPr/>
            <p:nvPr/>
          </p:nvSpPr>
          <p:spPr>
            <a:xfrm>
              <a:off x="1608233" y="1171809"/>
              <a:ext cx="259286" cy="323446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6" name="Freccia a destra 4"/>
            <p:cNvSpPr/>
            <p:nvPr/>
          </p:nvSpPr>
          <p:spPr>
            <a:xfrm>
              <a:off x="1608233" y="1236498"/>
              <a:ext cx="181500" cy="194068"/>
            </a:xfrm>
            <a:prstGeom prst="rect">
              <a:avLst/>
            </a:prstGeom>
            <a:grpFill/>
            <a:sp3d z="-182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t-IT" sz="1000"/>
            </a:p>
          </p:txBody>
        </p:sp>
      </p:grpSp>
      <p:sp>
        <p:nvSpPr>
          <p:cNvPr id="47" name="Rettangolo arrotondato 46"/>
          <p:cNvSpPr/>
          <p:nvPr/>
        </p:nvSpPr>
        <p:spPr>
          <a:xfrm>
            <a:off x="8154803" y="2555660"/>
            <a:ext cx="1009567" cy="1346089"/>
          </a:xfrm>
          <a:prstGeom prst="roundRect">
            <a:avLst>
              <a:gd name="adj" fmla="val 10000"/>
            </a:avLst>
          </a:prstGeom>
          <a:ln w="38100">
            <a:solidFill>
              <a:srgbClr val="C00000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300000" contourW="19050" prstMaterial="metal">
            <a:bevelT w="88900" h="203200"/>
            <a:bevelB w="165100" h="254000"/>
          </a:sp3d>
        </p:spPr>
        <p:style>
          <a:lnRef idx="0">
            <a:scrgbClr r="0" g="0" b="0"/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1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it-IT" sz="4000" b="1">
                <a:solidFill>
                  <a:schemeClr val="tx1"/>
                </a:solidFill>
                <a:latin typeface="Century Gothic" pitchFamily="34" charset="0"/>
              </a:rPr>
              <a:t>T</a:t>
            </a:r>
          </a:p>
        </p:txBody>
      </p:sp>
      <p:grpSp>
        <p:nvGrpSpPr>
          <p:cNvPr id="13" name="Gruppo 47"/>
          <p:cNvGrpSpPr/>
          <p:nvPr/>
        </p:nvGrpSpPr>
        <p:grpSpPr>
          <a:xfrm>
            <a:off x="8284028" y="3409407"/>
            <a:ext cx="1283426" cy="1319349"/>
            <a:chOff x="221988" y="1468141"/>
            <a:chExt cx="1346089" cy="134608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49" name="Rettangolo arrotondato 48"/>
            <p:cNvSpPr/>
            <p:nvPr/>
          </p:nvSpPr>
          <p:spPr>
            <a:xfrm>
              <a:off x="221988" y="1468141"/>
              <a:ext cx="1346089" cy="1346089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/>
              <a:endParaRPr lang="it-IT" sz="2000" b="1">
                <a:latin typeface="Century Gothic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it-IT" sz="2000" b="1">
                  <a:latin typeface="Century Gothic" pitchFamily="34" charset="0"/>
                </a:rPr>
                <a:t>Limitare</a:t>
              </a:r>
              <a:r>
                <a:rPr lang="it-IT"/>
                <a:t> </a:t>
              </a:r>
            </a:p>
          </p:txBody>
        </p:sp>
        <p:sp>
          <p:nvSpPr>
            <p:cNvPr id="50" name="Rettangolo 49"/>
            <p:cNvSpPr/>
            <p:nvPr/>
          </p:nvSpPr>
          <p:spPr>
            <a:xfrm>
              <a:off x="261414" y="1507567"/>
              <a:ext cx="1267237" cy="126723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t-IT" sz="2000"/>
            </a:p>
            <a:p>
              <a:pPr marL="171450" lvl="1" indent="-171450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it-IT" sz="1600"/>
            </a:p>
            <a:p>
              <a:pPr marL="171450" lvl="1" indent="-171450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it-IT" sz="1600"/>
            </a:p>
          </p:txBody>
        </p:sp>
      </p:grpSp>
      <p:grpSp>
        <p:nvGrpSpPr>
          <p:cNvPr id="14" name="Gruppo 50"/>
          <p:cNvGrpSpPr/>
          <p:nvPr/>
        </p:nvGrpSpPr>
        <p:grpSpPr>
          <a:xfrm>
            <a:off x="5074545" y="3422472"/>
            <a:ext cx="2869852" cy="1350365"/>
            <a:chOff x="261414" y="1397390"/>
            <a:chExt cx="3088560" cy="137741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52" name="Rettangolo arrotondato 51"/>
            <p:cNvSpPr/>
            <p:nvPr/>
          </p:nvSpPr>
          <p:spPr>
            <a:xfrm>
              <a:off x="1986311" y="1397390"/>
              <a:ext cx="1363663" cy="1345775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/>
              <a:endParaRPr lang="it-IT" sz="1600" b="1">
                <a:latin typeface="Century Gothic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it-IT" sz="2000" b="1">
                  <a:latin typeface="Century Gothic" pitchFamily="34" charset="0"/>
                </a:rPr>
                <a:t>Sfruttare</a:t>
              </a:r>
              <a:r>
                <a:rPr lang="it-IT"/>
                <a:t> </a:t>
              </a:r>
            </a:p>
          </p:txBody>
        </p:sp>
        <p:sp>
          <p:nvSpPr>
            <p:cNvPr id="53" name="Rettangolo 52"/>
            <p:cNvSpPr/>
            <p:nvPr/>
          </p:nvSpPr>
          <p:spPr>
            <a:xfrm>
              <a:off x="261414" y="1507567"/>
              <a:ext cx="1267237" cy="126723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t-IT" sz="2000"/>
            </a:p>
            <a:p>
              <a:pPr marL="171450" lvl="1" indent="-171450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it-IT" sz="1600"/>
            </a:p>
            <a:p>
              <a:pPr marL="171450" lvl="1" indent="-171450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it-IT" sz="1600"/>
            </a:p>
          </p:txBody>
        </p:sp>
      </p:grpSp>
      <p:sp>
        <p:nvSpPr>
          <p:cNvPr id="37" name="Rettangolo 36"/>
          <p:cNvSpPr/>
          <p:nvPr/>
        </p:nvSpPr>
        <p:spPr>
          <a:xfrm>
            <a:off x="3129388" y="4896413"/>
            <a:ext cx="1177500" cy="1242351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76200" rIns="76200" bIns="76200" numCol="1" spcCol="1270" anchor="t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it-IT" sz="2000"/>
          </a:p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it-IT" sz="1600"/>
          </a:p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it-IT" sz="1600"/>
          </a:p>
        </p:txBody>
      </p:sp>
      <p:sp>
        <p:nvSpPr>
          <p:cNvPr id="34" name="Segnaposto piè di pagina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95472" y="285728"/>
            <a:ext cx="8229600" cy="1143000"/>
          </a:xfrm>
        </p:spPr>
        <p:txBody>
          <a:bodyPr>
            <a:normAutofit/>
          </a:bodyPr>
          <a:lstStyle/>
          <a:p>
            <a:r>
              <a:rPr lang="it-IT" sz="2400" b="1"/>
              <a:t>Perché quindi un focus sui mature </a:t>
            </a:r>
            <a:r>
              <a:rPr lang="it-IT" sz="2400" b="1" err="1"/>
              <a:t>brands</a:t>
            </a:r>
            <a:r>
              <a:rPr lang="it-IT" sz="2400" b="1"/>
              <a:t> ? </a:t>
            </a:r>
          </a:p>
        </p:txBody>
      </p:sp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2"/>
          <a:srcRect l="11133" t="13125" r="37890" b="15625"/>
          <a:stretch>
            <a:fillRect/>
          </a:stretch>
        </p:blipFill>
        <p:spPr bwMode="auto">
          <a:xfrm>
            <a:off x="1666844" y="1142984"/>
            <a:ext cx="351644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6915" name="Picture 3"/>
          <p:cNvPicPr>
            <a:picLocks noChangeAspect="1" noChangeArrowheads="1"/>
          </p:cNvPicPr>
          <p:nvPr/>
        </p:nvPicPr>
        <p:blipFill>
          <a:blip r:embed="rId3"/>
          <a:srcRect l="11328" t="17187" r="37109" b="5000"/>
          <a:stretch>
            <a:fillRect/>
          </a:stretch>
        </p:blipFill>
        <p:spPr bwMode="auto">
          <a:xfrm>
            <a:off x="6729452" y="1142984"/>
            <a:ext cx="393854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6917" name="Picture 5"/>
          <p:cNvPicPr>
            <a:picLocks noChangeAspect="1" noChangeArrowheads="1"/>
          </p:cNvPicPr>
          <p:nvPr/>
        </p:nvPicPr>
        <p:blipFill>
          <a:blip r:embed="rId4"/>
          <a:srcRect l="12500" t="12187" r="35937" b="5000"/>
          <a:stretch>
            <a:fillRect/>
          </a:stretch>
        </p:blipFill>
        <p:spPr bwMode="auto">
          <a:xfrm>
            <a:off x="3881422" y="3286124"/>
            <a:ext cx="5715040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1EF6E63-383B-4238-A271-10678C488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95472" y="515143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sz="2200"/>
              <a:t>Ogni azienda ha un bacino di prodotti maturi che </a:t>
            </a:r>
            <a:br>
              <a:rPr lang="it-IT" sz="2200"/>
            </a:br>
            <a:r>
              <a:rPr lang="it-IT" sz="2200"/>
              <a:t>mediamente  rappresentano dal 25 al 35% del fatturato aziendale</a:t>
            </a:r>
            <a:br>
              <a:rPr lang="it-IT" sz="2200"/>
            </a:br>
            <a:r>
              <a:rPr lang="it-IT" sz="2200"/>
              <a:t> con tassi di crescita differenti nelle singole </a:t>
            </a:r>
            <a:r>
              <a:rPr lang="it-IT" sz="2200" err="1"/>
              <a:t>operation</a:t>
            </a:r>
            <a:r>
              <a:rPr lang="it-IT" sz="2200"/>
              <a:t>  </a:t>
            </a:r>
            <a:br>
              <a:rPr lang="it-IT"/>
            </a:b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4294967295"/>
          </p:nvPr>
        </p:nvSpPr>
        <p:spPr>
          <a:xfrm>
            <a:off x="1524000" y="5929314"/>
            <a:ext cx="35814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/>
          <a:srcRect l="18633" t="49410" r="43646" b="13090"/>
          <a:stretch>
            <a:fillRect/>
          </a:stretch>
        </p:blipFill>
        <p:spPr bwMode="auto">
          <a:xfrm>
            <a:off x="2095472" y="428605"/>
            <a:ext cx="7715304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4294967295"/>
          </p:nvPr>
        </p:nvSpPr>
        <p:spPr>
          <a:xfrm>
            <a:off x="1881158" y="6143644"/>
            <a:ext cx="3581400" cy="365760"/>
          </a:xfrm>
          <a:prstGeom prst="rect">
            <a:avLst/>
          </a:prstGeom>
        </p:spPr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  <p:graphicFrame>
        <p:nvGraphicFramePr>
          <p:cNvPr id="6" name="Tabella 5"/>
          <p:cNvGraphicFramePr>
            <a:graphicFrameLocks noGrp="1"/>
          </p:cNvGraphicFramePr>
          <p:nvPr/>
        </p:nvGraphicFramePr>
        <p:xfrm>
          <a:off x="2238348" y="2357430"/>
          <a:ext cx="6726168" cy="2143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0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0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05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05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05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605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605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605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6051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6051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6051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6051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071570">
                <a:tc>
                  <a:txBody>
                    <a:bodyPr/>
                    <a:lstStyle/>
                    <a:p>
                      <a:r>
                        <a:rPr lang="it-IT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157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itolo 1"/>
          <p:cNvSpPr txBox="1">
            <a:spLocks/>
          </p:cNvSpPr>
          <p:nvPr/>
        </p:nvSpPr>
        <p:spPr>
          <a:xfrm>
            <a:off x="1809720" y="857232"/>
            <a:ext cx="8534400" cy="758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it-IT" sz="2400" b="1">
                <a:latin typeface="+mj-lt"/>
                <a:ea typeface="+mj-ea"/>
                <a:cs typeface="+mj-cs"/>
              </a:rPr>
              <a:t>Quando un prodotto può essere definito maturo</a:t>
            </a:r>
            <a:br>
              <a:rPr lang="it-IT" sz="2400" b="1">
                <a:latin typeface="+mj-lt"/>
                <a:ea typeface="+mj-ea"/>
                <a:cs typeface="+mj-cs"/>
              </a:rPr>
            </a:br>
            <a:r>
              <a:rPr lang="it-IT" sz="2400" b="1">
                <a:latin typeface="+mj-lt"/>
                <a:ea typeface="+mj-ea"/>
                <a:cs typeface="+mj-cs"/>
              </a:rPr>
              <a:t>in termini di anni di commercializzazione ? Quale è il cut-off?</a:t>
            </a:r>
          </a:p>
          <a:p>
            <a:pPr algn="ctr">
              <a:spcBef>
                <a:spcPct val="0"/>
              </a:spcBef>
              <a:defRPr/>
            </a:pPr>
            <a:r>
              <a:rPr lang="it-IT" sz="2400" b="1">
                <a:latin typeface="+mj-lt"/>
                <a:ea typeface="+mj-ea"/>
                <a:cs typeface="+mj-cs"/>
              </a:rPr>
              <a:t>Parola alle aziende 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24034" y="785794"/>
            <a:ext cx="8229600" cy="1143000"/>
          </a:xfrm>
        </p:spPr>
        <p:txBody>
          <a:bodyPr>
            <a:normAutofit/>
          </a:bodyPr>
          <a:lstStyle/>
          <a:p>
            <a:r>
              <a:rPr lang="it-IT" sz="2400" b="1"/>
              <a:t>Perché i prodotti maturi possono essere una opportunità per il SSN </a:t>
            </a:r>
          </a:p>
        </p:txBody>
      </p:sp>
      <p:sp>
        <p:nvSpPr>
          <p:cNvPr id="4" name="Rettangolo 3"/>
          <p:cNvSpPr/>
          <p:nvPr/>
        </p:nvSpPr>
        <p:spPr>
          <a:xfrm>
            <a:off x="2166910" y="1928802"/>
            <a:ext cx="2786082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DD sposta gli innovativi  nel canale H/ ASL </a:t>
            </a:r>
          </a:p>
        </p:txBody>
      </p:sp>
      <p:sp>
        <p:nvSpPr>
          <p:cNvPr id="5" name="Rettangolo 4"/>
          <p:cNvSpPr/>
          <p:nvPr/>
        </p:nvSpPr>
        <p:spPr>
          <a:xfrm>
            <a:off x="2738414" y="3286124"/>
            <a:ext cx="3000396" cy="857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La trattativa di prezzo di  farmaci equivalenti  aumenta i volumi , ma contrae i valori </a:t>
            </a:r>
          </a:p>
        </p:txBody>
      </p:sp>
      <p:sp>
        <p:nvSpPr>
          <p:cNvPr id="6" name="Rettangolo 5"/>
          <p:cNvSpPr/>
          <p:nvPr/>
        </p:nvSpPr>
        <p:spPr>
          <a:xfrm>
            <a:off x="7239008" y="1928802"/>
            <a:ext cx="3214710" cy="1071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La  Distribuzione per Conto porta prodotti maturi (lanciati in Ospedale ) sul territorio su basi di asta </a:t>
            </a:r>
          </a:p>
        </p:txBody>
      </p:sp>
      <p:sp>
        <p:nvSpPr>
          <p:cNvPr id="7" name="Freccia a destra 6"/>
          <p:cNvSpPr/>
          <p:nvPr/>
        </p:nvSpPr>
        <p:spPr>
          <a:xfrm>
            <a:off x="6096000" y="3714752"/>
            <a:ext cx="1214446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7453322" y="3214686"/>
            <a:ext cx="2928958" cy="1000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I  mature Brands Originali diminuiscono lo sforzo di </a:t>
            </a:r>
            <a:r>
              <a:rPr lang="it-IT" err="1"/>
              <a:t>Iinformazione</a:t>
            </a:r>
            <a:r>
              <a:rPr lang="it-IT"/>
              <a:t> Scientifica </a:t>
            </a:r>
          </a:p>
        </p:txBody>
      </p:sp>
      <p:sp>
        <p:nvSpPr>
          <p:cNvPr id="9" name="Freccia a destra 8"/>
          <p:cNvSpPr/>
          <p:nvPr/>
        </p:nvSpPr>
        <p:spPr>
          <a:xfrm>
            <a:off x="5453058" y="2357430"/>
            <a:ext cx="1214446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egnaposto piè di pagina 2"/>
          <p:cNvSpPr txBox="1">
            <a:spLocks/>
          </p:cNvSpPr>
          <p:nvPr/>
        </p:nvSpPr>
        <p:spPr>
          <a:xfrm>
            <a:off x="1881158" y="6143644"/>
            <a:ext cx="3581400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roberto.adrower Bee-BIP&amp; Co sas</a:t>
            </a:r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3DC97E8-2D90-4417-A9C9-1AD8808E0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09BB04-9F09-4AFB-B724-126790A2A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452" y="1610024"/>
            <a:ext cx="3058621" cy="1457002"/>
          </a:xfrm>
        </p:spPr>
        <p:txBody>
          <a:bodyPr anchor="b">
            <a:normAutofit/>
          </a:bodyPr>
          <a:lstStyle/>
          <a:p>
            <a:r>
              <a:rPr lang="it-IT" sz="3100" b="1" dirty="0"/>
              <a:t>19 Maggio 2021 ore 11-13,00 lezione magistrale 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00B141D-3CAD-4B8B-93D7-7F08895D6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450" y="3067026"/>
            <a:ext cx="3058623" cy="3272324"/>
          </a:xfrm>
        </p:spPr>
        <p:txBody>
          <a:bodyPr anchor="t">
            <a:normAutofit/>
          </a:bodyPr>
          <a:lstStyle/>
          <a:p>
            <a:r>
              <a:rPr lang="it-IT" sz="2000" b="1" i="0" dirty="0">
                <a:effectLst/>
                <a:latin typeface="Arial" panose="020B0604020202020204" pitchFamily="34" charset="0"/>
              </a:rPr>
              <a:t>Antonio La Regina, PhD</a:t>
            </a:r>
            <a:endParaRPr lang="it-IT" sz="2000" b="0" i="0" dirty="0">
              <a:effectLst/>
              <a:latin typeface="Arial" panose="020B0604020202020204" pitchFamily="34" charset="0"/>
            </a:endParaRPr>
          </a:p>
          <a:p>
            <a:pPr>
              <a:spcBef>
                <a:spcPts val="360"/>
              </a:spcBef>
            </a:pPr>
            <a:r>
              <a:rPr lang="it-IT" sz="2000" b="0" i="0" dirty="0">
                <a:effectLst/>
                <a:latin typeface="Arial" panose="020B0604020202020204" pitchFamily="34" charset="0"/>
              </a:rPr>
              <a:t>Head of Commercial Operations International</a:t>
            </a:r>
          </a:p>
          <a:p>
            <a:pPr>
              <a:spcBef>
                <a:spcPts val="360"/>
              </a:spcBef>
            </a:pPr>
            <a:r>
              <a:rPr lang="it-IT" sz="2000" dirty="0" err="1">
                <a:latin typeface="Arial" panose="020B0604020202020204" pitchFamily="34" charset="0"/>
              </a:rPr>
              <a:t>Exact</a:t>
            </a:r>
            <a:r>
              <a:rPr lang="it-IT" sz="2000" dirty="0">
                <a:latin typeface="Arial" panose="020B0604020202020204" pitchFamily="34" charset="0"/>
              </a:rPr>
              <a:t> science </a:t>
            </a:r>
            <a:endParaRPr lang="it-IT" sz="2000" b="0" i="0" dirty="0">
              <a:effectLst/>
              <a:latin typeface="Arial" panose="020B0604020202020204" pitchFamily="34" charset="0"/>
            </a:endParaRPr>
          </a:p>
          <a:p>
            <a:endParaRPr lang="it-IT" sz="20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F3B2FE8-2843-4A1C-BB7C-0A95796D42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2651"/>
          <a:stretch/>
        </p:blipFill>
        <p:spPr>
          <a:xfrm>
            <a:off x="4636963" y="10"/>
            <a:ext cx="7555037" cy="33832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105E7E7-346D-4DDC-B7DD-B729671DBA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21" r="-2" b="-2"/>
          <a:stretch/>
        </p:blipFill>
        <p:spPr>
          <a:xfrm>
            <a:off x="4639056" y="3474720"/>
            <a:ext cx="7552944" cy="338328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9D69D-16C7-4C8E-BFD9-DE98DB58E719}"/>
              </a:ext>
            </a:extLst>
          </p:cNvPr>
          <p:cNvSpPr txBox="1"/>
          <p:nvPr/>
        </p:nvSpPr>
        <p:spPr>
          <a:xfrm>
            <a:off x="0" y="55835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i="0" dirty="0">
                <a:solidFill>
                  <a:srgbClr val="333333"/>
                </a:solidFill>
                <a:effectLst/>
                <a:latin typeface="Open Sans"/>
              </a:rPr>
              <a:t>" Le esperienze dal farmaco alla diagnostica molecolare "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6ED5D9A-346E-4E64-AB17-B610F1766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  <p:extLst>
      <p:ext uri="{BB962C8B-B14F-4D97-AF65-F5344CB8AC3E}">
        <p14:creationId xmlns:p14="http://schemas.microsoft.com/office/powerpoint/2010/main" val="24971983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095736" y="5857893"/>
            <a:ext cx="3721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In Farmacia </a:t>
            </a:r>
            <a:r>
              <a:rPr lang="it-IT" err="1"/>
              <a:t>Retail</a:t>
            </a:r>
            <a:r>
              <a:rPr lang="it-IT"/>
              <a:t> Calo degli accessi</a:t>
            </a:r>
          </a:p>
          <a:p>
            <a:r>
              <a:rPr lang="it-IT"/>
              <a:t>Calo del valore dello scontrino medio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6042" t="15500" r="29271" b="32500"/>
          <a:stretch>
            <a:fillRect/>
          </a:stretch>
        </p:blipFill>
        <p:spPr bwMode="auto">
          <a:xfrm>
            <a:off x="1489320" y="787400"/>
            <a:ext cx="9024205" cy="471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Freccia in giù 4"/>
          <p:cNvSpPr/>
          <p:nvPr/>
        </p:nvSpPr>
        <p:spPr>
          <a:xfrm>
            <a:off x="5881686" y="5500702"/>
            <a:ext cx="500066" cy="2857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BAB71734-583B-4D3D-9266-044AF7568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 l="36821" t="38800" r="9742" b="9200"/>
          <a:stretch>
            <a:fillRect/>
          </a:stretch>
        </p:blipFill>
        <p:spPr bwMode="auto">
          <a:xfrm>
            <a:off x="1608484" y="656848"/>
            <a:ext cx="8642526" cy="5256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4B768F76-3F13-4B7C-B5C1-F7692320A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09720" y="214290"/>
            <a:ext cx="8229600" cy="1143000"/>
          </a:xfrm>
        </p:spPr>
        <p:txBody>
          <a:bodyPr>
            <a:normAutofit/>
          </a:bodyPr>
          <a:lstStyle/>
          <a:p>
            <a:br>
              <a:rPr lang="it-IT"/>
            </a:br>
            <a:r>
              <a:rPr lang="it-IT" sz="2700" b="1"/>
              <a:t>Come  si è generato questo mercato dei mature </a:t>
            </a:r>
            <a:r>
              <a:rPr lang="it-IT" sz="2700" b="1" err="1"/>
              <a:t>brands</a:t>
            </a:r>
            <a:r>
              <a:rPr lang="it-IT" sz="2700" b="1"/>
              <a:t> ?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881158" y="1285860"/>
            <a:ext cx="4714908" cy="639762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it-IT"/>
              <a:t> Mature vs Distribuzione Diretta  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626226" y="1285860"/>
            <a:ext cx="4041775" cy="639762"/>
          </a:xfrm>
          <a:ln>
            <a:solidFill>
              <a:schemeClr val="tx2"/>
            </a:solidFill>
          </a:ln>
        </p:spPr>
        <p:txBody>
          <a:bodyPr/>
          <a:lstStyle/>
          <a:p>
            <a:r>
              <a:rPr lang="it-IT"/>
              <a:t>Nuovi Lanci  H vs R  </a:t>
            </a: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4294967295"/>
          </p:nvPr>
        </p:nvSpPr>
        <p:spPr>
          <a:xfrm>
            <a:off x="1828800" y="6409944"/>
            <a:ext cx="3581400" cy="365760"/>
          </a:xfrm>
          <a:prstGeom prst="rect">
            <a:avLst/>
          </a:prstGeom>
        </p:spPr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  <p:graphicFrame>
        <p:nvGraphicFramePr>
          <p:cNvPr id="9" name="Segnaposto contenuto 8"/>
          <p:cNvGraphicFramePr>
            <a:graphicFrameLocks noGrp="1"/>
          </p:cNvGraphicFramePr>
          <p:nvPr>
            <p:ph sz="half" idx="2"/>
          </p:nvPr>
        </p:nvGraphicFramePr>
        <p:xfrm>
          <a:off x="1952597" y="2000240"/>
          <a:ext cx="3868737" cy="3684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Segnaposto contenuto 9"/>
          <p:cNvGraphicFramePr>
            <a:graphicFrameLocks noGrp="1"/>
          </p:cNvGraphicFramePr>
          <p:nvPr>
            <p:ph sz="quarter" idx="4"/>
          </p:nvPr>
        </p:nvGraphicFramePr>
        <p:xfrm>
          <a:off x="5953124" y="1857364"/>
          <a:ext cx="3887788" cy="3684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2" name="Connettore 2 11"/>
          <p:cNvCxnSpPr/>
          <p:nvPr/>
        </p:nvCxnSpPr>
        <p:spPr>
          <a:xfrm>
            <a:off x="2809852" y="4143380"/>
            <a:ext cx="1500198" cy="6429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>
            <a:off x="6738942" y="3929066"/>
            <a:ext cx="1500198" cy="6429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2643190"/>
            <a:ext cx="8229600" cy="1143000"/>
          </a:xfrm>
        </p:spPr>
        <p:txBody>
          <a:bodyPr>
            <a:noAutofit/>
          </a:bodyPr>
          <a:lstStyle/>
          <a:p>
            <a:r>
              <a:rPr lang="it-IT" b="1"/>
              <a:t>Le indicazioni del mercato  sembrano quindi  penalizzare</a:t>
            </a:r>
            <a:br>
              <a:rPr lang="it-IT" b="1"/>
            </a:br>
            <a:r>
              <a:rPr lang="it-IT" b="1"/>
              <a:t>i  mature  </a:t>
            </a:r>
            <a:r>
              <a:rPr lang="it-IT" b="1" err="1"/>
              <a:t>brands</a:t>
            </a:r>
            <a:r>
              <a:rPr lang="it-IT" b="1"/>
              <a:t> </a:t>
            </a:r>
            <a:r>
              <a:rPr lang="it-IT" b="1" err="1"/>
              <a:t>………</a:t>
            </a:r>
            <a:r>
              <a:rPr lang="it-IT" b="1"/>
              <a:t>.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1881158" y="6215082"/>
            <a:ext cx="3581400" cy="365760"/>
          </a:xfrm>
        </p:spPr>
        <p:txBody>
          <a:bodyPr/>
          <a:lstStyle/>
          <a:p>
            <a:r>
              <a:rPr lang="it-IT" sz="1600"/>
              <a:t>materiale utilizzabile citando l'autore Roberto Adrower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a 3"/>
          <p:cNvGraphicFramePr/>
          <p:nvPr/>
        </p:nvGraphicFramePr>
        <p:xfrm>
          <a:off x="3095604" y="1285860"/>
          <a:ext cx="6096000" cy="3778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reccia in giù 4"/>
          <p:cNvSpPr/>
          <p:nvPr/>
        </p:nvSpPr>
        <p:spPr>
          <a:xfrm>
            <a:off x="7024694" y="2000240"/>
            <a:ext cx="357190" cy="3571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Uguale 5"/>
          <p:cNvSpPr/>
          <p:nvPr/>
        </p:nvSpPr>
        <p:spPr>
          <a:xfrm>
            <a:off x="6881818" y="1428736"/>
            <a:ext cx="714380" cy="500066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Uguale 6"/>
          <p:cNvSpPr/>
          <p:nvPr/>
        </p:nvSpPr>
        <p:spPr>
          <a:xfrm>
            <a:off x="6810380" y="2571744"/>
            <a:ext cx="914400" cy="642942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8" name="Uguale 7"/>
          <p:cNvSpPr/>
          <p:nvPr/>
        </p:nvSpPr>
        <p:spPr>
          <a:xfrm>
            <a:off x="6810380" y="3071810"/>
            <a:ext cx="914400" cy="642942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9" name="Freccia in giù 8"/>
          <p:cNvSpPr/>
          <p:nvPr/>
        </p:nvSpPr>
        <p:spPr>
          <a:xfrm>
            <a:off x="6881818" y="3929066"/>
            <a:ext cx="357190" cy="3571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in giù 9"/>
          <p:cNvSpPr/>
          <p:nvPr/>
        </p:nvSpPr>
        <p:spPr>
          <a:xfrm>
            <a:off x="7381884" y="3929066"/>
            <a:ext cx="357190" cy="3571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in giù 10"/>
          <p:cNvSpPr/>
          <p:nvPr/>
        </p:nvSpPr>
        <p:spPr>
          <a:xfrm>
            <a:off x="6881818" y="4357694"/>
            <a:ext cx="357190" cy="3571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in giù 11"/>
          <p:cNvSpPr/>
          <p:nvPr/>
        </p:nvSpPr>
        <p:spPr>
          <a:xfrm>
            <a:off x="7381884" y="4357694"/>
            <a:ext cx="357190" cy="3571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" name="Gruppo 12"/>
          <p:cNvGrpSpPr/>
          <p:nvPr/>
        </p:nvGrpSpPr>
        <p:grpSpPr>
          <a:xfrm>
            <a:off x="3024166" y="5143513"/>
            <a:ext cx="2194560" cy="1309687"/>
            <a:chOff x="0" y="2752328"/>
            <a:chExt cx="2194560" cy="1309687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4" name="Rettangolo arrotondato 13"/>
            <p:cNvSpPr/>
            <p:nvPr/>
          </p:nvSpPr>
          <p:spPr>
            <a:xfrm>
              <a:off x="0" y="2752328"/>
              <a:ext cx="2194560" cy="130968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ttangolo 14"/>
            <p:cNvSpPr/>
            <p:nvPr/>
          </p:nvSpPr>
          <p:spPr>
            <a:xfrm>
              <a:off x="63934" y="2816262"/>
              <a:ext cx="2066692" cy="118181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45720" rIns="91440" bIns="4572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err="1"/>
                <a:t>Parallel</a:t>
              </a:r>
              <a:r>
                <a:rPr lang="it-IT" sz="2400"/>
                <a:t> </a:t>
              </a:r>
            </a:p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/>
                <a:t>Market </a:t>
              </a:r>
            </a:p>
          </p:txBody>
        </p:sp>
      </p:grpSp>
      <p:grpSp>
        <p:nvGrpSpPr>
          <p:cNvPr id="13" name="Gruppo 15"/>
          <p:cNvGrpSpPr/>
          <p:nvPr/>
        </p:nvGrpSpPr>
        <p:grpSpPr>
          <a:xfrm>
            <a:off x="5310182" y="5214950"/>
            <a:ext cx="2571768" cy="1047750"/>
            <a:chOff x="2194559" y="2928957"/>
            <a:chExt cx="3901440" cy="1047750"/>
          </a:xfrm>
        </p:grpSpPr>
        <p:sp>
          <p:nvSpPr>
            <p:cNvPr id="17" name="Arrotonda angolo stesso lato rettangolo 16"/>
            <p:cNvSpPr/>
            <p:nvPr/>
          </p:nvSpPr>
          <p:spPr>
            <a:xfrm rot="5400000">
              <a:off x="3621404" y="1502112"/>
              <a:ext cx="1047750" cy="3901440"/>
            </a:xfrm>
            <a:prstGeom prst="round2Same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Arrotonda angolo stesso lato rettangolo 4"/>
            <p:cNvSpPr/>
            <p:nvPr/>
          </p:nvSpPr>
          <p:spPr>
            <a:xfrm>
              <a:off x="2194560" y="2980104"/>
              <a:ext cx="2714643" cy="9454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2870" tIns="51435" rIns="102870" bIns="51435" numCol="1" spcCol="1270" anchor="ctr" anchorCtr="0">
              <a:noAutofit/>
            </a:bodyPr>
            <a:lstStyle/>
            <a:p>
              <a:pPr marL="228600" lvl="1" indent="-228600" defTabSz="1200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it-IT" sz="2700" b="1"/>
                <a:t>Export</a:t>
              </a:r>
              <a:r>
                <a:rPr lang="it-IT" sz="2700"/>
                <a:t> Volumi</a:t>
              </a:r>
            </a:p>
            <a:p>
              <a:pPr marL="228600" lvl="1" indent="-228600" defTabSz="1200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it-IT" sz="2700"/>
                <a:t>    Valori</a:t>
              </a:r>
            </a:p>
          </p:txBody>
        </p:sp>
      </p:grpSp>
      <p:sp>
        <p:nvSpPr>
          <p:cNvPr id="22" name="Freccia in giù 21"/>
          <p:cNvSpPr/>
          <p:nvPr/>
        </p:nvSpPr>
        <p:spPr>
          <a:xfrm>
            <a:off x="7524760" y="5857892"/>
            <a:ext cx="357190" cy="3571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Titolo 24"/>
          <p:cNvSpPr>
            <a:spLocks noGrp="1"/>
          </p:cNvSpPr>
          <p:nvPr>
            <p:ph type="title"/>
          </p:nvPr>
        </p:nvSpPr>
        <p:spPr>
          <a:xfrm>
            <a:off x="1952625" y="0"/>
            <a:ext cx="82296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it-IT">
                <a:solidFill>
                  <a:srgbClr val="FF0000"/>
                </a:solidFill>
              </a:rPr>
            </a:br>
            <a:r>
              <a:rPr lang="it-IT" sz="2400" b="1">
                <a:solidFill>
                  <a:srgbClr val="FF0000"/>
                </a:solidFill>
              </a:rPr>
              <a:t>Quali eventi impattano nel Mature Market ?</a:t>
            </a:r>
          </a:p>
        </p:txBody>
      </p:sp>
      <p:grpSp>
        <p:nvGrpSpPr>
          <p:cNvPr id="24" name="Gruppo 15"/>
          <p:cNvGrpSpPr/>
          <p:nvPr/>
        </p:nvGrpSpPr>
        <p:grpSpPr>
          <a:xfrm>
            <a:off x="7881951" y="5286388"/>
            <a:ext cx="2357517" cy="1047750"/>
            <a:chOff x="2068709" y="2928957"/>
            <a:chExt cx="4153197" cy="1047750"/>
          </a:xfrm>
        </p:grpSpPr>
        <p:sp>
          <p:nvSpPr>
            <p:cNvPr id="26" name="Arrotonda angolo stesso lato rettangolo 25"/>
            <p:cNvSpPr/>
            <p:nvPr/>
          </p:nvSpPr>
          <p:spPr>
            <a:xfrm rot="5400000">
              <a:off x="3747311" y="1502112"/>
              <a:ext cx="1047750" cy="3901440"/>
            </a:xfrm>
            <a:prstGeom prst="round2SameRect">
              <a:avLst/>
            </a:prstGeom>
            <a:solidFill>
              <a:schemeClr val="tx2">
                <a:lumMod val="20000"/>
                <a:lumOff val="80000"/>
                <a:alpha val="90000"/>
              </a:scheme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Arrotonda angolo stesso lato rettangolo 4"/>
            <p:cNvSpPr/>
            <p:nvPr/>
          </p:nvSpPr>
          <p:spPr>
            <a:xfrm>
              <a:off x="2068709" y="2928957"/>
              <a:ext cx="2714642" cy="9454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2870" tIns="51435" rIns="102870" bIns="51435" numCol="1" spcCol="1270" anchor="ctr" anchorCtr="0">
              <a:noAutofit/>
            </a:bodyPr>
            <a:lstStyle/>
            <a:p>
              <a:pPr marL="228600" lvl="1" indent="-228600" defTabSz="1200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it-IT" sz="2400" b="1"/>
                <a:t>Import </a:t>
              </a:r>
            </a:p>
            <a:p>
              <a:pPr marL="228600" lvl="1" indent="-228600" defTabSz="1200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it-IT" sz="2400"/>
                <a:t>   Volumi</a:t>
              </a:r>
            </a:p>
            <a:p>
              <a:pPr marL="228600" lvl="1" indent="-228600" defTabSz="1200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it-IT" sz="2400"/>
                <a:t>    Valori</a:t>
              </a:r>
            </a:p>
          </p:txBody>
        </p:sp>
      </p:grpSp>
      <p:sp>
        <p:nvSpPr>
          <p:cNvPr id="28" name="Uguale 27"/>
          <p:cNvSpPr/>
          <p:nvPr/>
        </p:nvSpPr>
        <p:spPr>
          <a:xfrm>
            <a:off x="9382148" y="5286388"/>
            <a:ext cx="914400" cy="642942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9" name="Freccia in giù 28"/>
          <p:cNvSpPr/>
          <p:nvPr/>
        </p:nvSpPr>
        <p:spPr>
          <a:xfrm>
            <a:off x="7024694" y="5857892"/>
            <a:ext cx="357190" cy="3571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Freccia in giù 29"/>
          <p:cNvSpPr/>
          <p:nvPr/>
        </p:nvSpPr>
        <p:spPr>
          <a:xfrm>
            <a:off x="9667900" y="5929330"/>
            <a:ext cx="357190" cy="3571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Freccia in giù 30"/>
          <p:cNvSpPr/>
          <p:nvPr/>
        </p:nvSpPr>
        <p:spPr>
          <a:xfrm>
            <a:off x="7024694" y="5286388"/>
            <a:ext cx="357190" cy="3571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Freccia in giù 31"/>
          <p:cNvSpPr/>
          <p:nvPr/>
        </p:nvSpPr>
        <p:spPr>
          <a:xfrm>
            <a:off x="7524760" y="5357826"/>
            <a:ext cx="357190" cy="3571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Segnaposto piè di pagina 2"/>
          <p:cNvSpPr txBox="1">
            <a:spLocks/>
          </p:cNvSpPr>
          <p:nvPr/>
        </p:nvSpPr>
        <p:spPr>
          <a:xfrm>
            <a:off x="5238744" y="6215082"/>
            <a:ext cx="3581400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600"/>
              <a:t>roberto.adrower Bee-BIP&amp; Co sas</a:t>
            </a:r>
            <a:endParaRPr lang="it-IT" sz="160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816D3B7-6CCE-4FF8-A1E2-ABEC7086F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81200" y="1428737"/>
            <a:ext cx="4040188" cy="746139"/>
          </a:xfrm>
          <a:ln>
            <a:solidFill>
              <a:srgbClr val="FF0000"/>
            </a:solidFill>
          </a:ln>
        </p:spPr>
        <p:txBody>
          <a:bodyPr>
            <a:normAutofit lnSpcReduction="10000"/>
          </a:bodyPr>
          <a:lstStyle/>
          <a:p>
            <a:r>
              <a:rPr lang="it-IT"/>
              <a:t>Business </a:t>
            </a:r>
            <a:r>
              <a:rPr lang="it-IT" err="1"/>
              <a:t>Main</a:t>
            </a:r>
            <a:r>
              <a:rPr lang="it-IT"/>
              <a:t> </a:t>
            </a:r>
            <a:r>
              <a:rPr lang="it-IT" err="1"/>
              <a:t>stream</a:t>
            </a:r>
            <a:r>
              <a:rPr lang="it-IT"/>
              <a:t> ( sino agli inizi  anni 2000) 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2024034" y="2285992"/>
            <a:ext cx="4040188" cy="3951288"/>
          </a:xfrm>
        </p:spPr>
        <p:txBody>
          <a:bodyPr>
            <a:normAutofit fontScale="92500" lnSpcReduction="10000"/>
          </a:bodyPr>
          <a:lstStyle/>
          <a:p>
            <a:r>
              <a:rPr lang="it-IT"/>
              <a:t>Patologie con </a:t>
            </a:r>
            <a:r>
              <a:rPr lang="it-IT">
                <a:solidFill>
                  <a:srgbClr val="FF0000"/>
                </a:solidFill>
              </a:rPr>
              <a:t>milioni di pazienti </a:t>
            </a:r>
          </a:p>
          <a:p>
            <a:r>
              <a:rPr lang="it-IT"/>
              <a:t>Vendite a </a:t>
            </a:r>
            <a:r>
              <a:rPr lang="it-IT">
                <a:solidFill>
                  <a:srgbClr val="FF0000"/>
                </a:solidFill>
              </a:rPr>
              <a:t>volumi elevati </a:t>
            </a:r>
          </a:p>
          <a:p>
            <a:r>
              <a:rPr lang="it-IT">
                <a:solidFill>
                  <a:srgbClr val="FF0000"/>
                </a:solidFill>
              </a:rPr>
              <a:t>Costi Bassi </a:t>
            </a:r>
          </a:p>
          <a:p>
            <a:r>
              <a:rPr lang="it-IT" err="1"/>
              <a:t>Supply</a:t>
            </a:r>
            <a:r>
              <a:rPr lang="it-IT"/>
              <a:t> </a:t>
            </a:r>
            <a:r>
              <a:rPr lang="it-IT" err="1"/>
              <a:t>chain</a:t>
            </a:r>
            <a:r>
              <a:rPr lang="it-IT"/>
              <a:t> modulata su </a:t>
            </a:r>
            <a:r>
              <a:rPr lang="it-IT">
                <a:solidFill>
                  <a:srgbClr val="FF0000"/>
                </a:solidFill>
              </a:rPr>
              <a:t>grossi </a:t>
            </a:r>
            <a:r>
              <a:rPr lang="it-IT" err="1">
                <a:solidFill>
                  <a:srgbClr val="FF0000"/>
                </a:solidFill>
              </a:rPr>
              <a:t>quantititativi</a:t>
            </a:r>
            <a:r>
              <a:rPr lang="it-IT">
                <a:solidFill>
                  <a:srgbClr val="FF0000"/>
                </a:solidFill>
              </a:rPr>
              <a:t>  </a:t>
            </a:r>
            <a:r>
              <a:rPr lang="it-IT"/>
              <a:t>di prodotti </a:t>
            </a:r>
          </a:p>
          <a:p>
            <a:r>
              <a:rPr lang="it-IT"/>
              <a:t>Ampio numero di Reti di Informazione Scientifica del Farmaco  </a:t>
            </a:r>
          </a:p>
          <a:p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67439" y="1428737"/>
            <a:ext cx="4041775" cy="746139"/>
          </a:xfrm>
          <a:ln>
            <a:solidFill>
              <a:srgbClr val="FF0000"/>
            </a:solidFill>
          </a:ln>
        </p:spPr>
        <p:txBody>
          <a:bodyPr>
            <a:normAutofit lnSpcReduction="10000"/>
          </a:bodyPr>
          <a:lstStyle/>
          <a:p>
            <a:r>
              <a:rPr lang="it-IT"/>
              <a:t>La scienza di Frontiera ed  i rischi  dei nuovi business 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096001" y="2285992"/>
            <a:ext cx="4041775" cy="3951288"/>
          </a:xfrm>
        </p:spPr>
        <p:txBody>
          <a:bodyPr>
            <a:normAutofit fontScale="92500" lnSpcReduction="10000"/>
          </a:bodyPr>
          <a:lstStyle/>
          <a:p>
            <a:r>
              <a:rPr lang="it-IT"/>
              <a:t>Patologie gravemente invalidanti </a:t>
            </a:r>
            <a:r>
              <a:rPr lang="it-IT" err="1">
                <a:solidFill>
                  <a:srgbClr val="FF0000"/>
                </a:solidFill>
              </a:rPr>
              <a:t>–pochi</a:t>
            </a:r>
            <a:r>
              <a:rPr lang="it-IT">
                <a:solidFill>
                  <a:srgbClr val="FF0000"/>
                </a:solidFill>
              </a:rPr>
              <a:t> pazienti</a:t>
            </a:r>
          </a:p>
          <a:p>
            <a:r>
              <a:rPr lang="it-IT"/>
              <a:t>Volumi  </a:t>
            </a:r>
            <a:r>
              <a:rPr lang="it-IT">
                <a:solidFill>
                  <a:srgbClr val="FF0000"/>
                </a:solidFill>
              </a:rPr>
              <a:t>personalizzati </a:t>
            </a:r>
          </a:p>
          <a:p>
            <a:r>
              <a:rPr lang="it-IT">
                <a:solidFill>
                  <a:srgbClr val="FF0000"/>
                </a:solidFill>
              </a:rPr>
              <a:t>Costi elevati </a:t>
            </a:r>
          </a:p>
          <a:p>
            <a:r>
              <a:rPr lang="it-IT" err="1"/>
              <a:t>Supply</a:t>
            </a:r>
            <a:r>
              <a:rPr lang="it-IT"/>
              <a:t> </a:t>
            </a:r>
            <a:r>
              <a:rPr lang="it-IT" err="1"/>
              <a:t>Chain</a:t>
            </a:r>
            <a:r>
              <a:rPr lang="it-IT"/>
              <a:t> da </a:t>
            </a:r>
            <a:r>
              <a:rPr lang="it-IT">
                <a:solidFill>
                  <a:srgbClr val="FF0000"/>
                </a:solidFill>
              </a:rPr>
              <a:t>lineare a </a:t>
            </a:r>
            <a:r>
              <a:rPr lang="it-IT"/>
              <a:t> </a:t>
            </a:r>
            <a:r>
              <a:rPr lang="it-IT">
                <a:solidFill>
                  <a:srgbClr val="FF0000"/>
                </a:solidFill>
              </a:rPr>
              <a:t>circolarità </a:t>
            </a:r>
            <a:r>
              <a:rPr lang="it-IT"/>
              <a:t>nella fornitura di un farmaco al paziente </a:t>
            </a:r>
            <a:endParaRPr lang="it-IT">
              <a:solidFill>
                <a:srgbClr val="FF0000"/>
              </a:solidFill>
            </a:endParaRPr>
          </a:p>
          <a:p>
            <a:r>
              <a:rPr lang="it-IT"/>
              <a:t>Medicina Personalizzata </a:t>
            </a:r>
          </a:p>
          <a:p>
            <a:pPr>
              <a:buNone/>
            </a:pPr>
            <a:r>
              <a:rPr lang="it-IT"/>
              <a:t>    ( Medico </a:t>
            </a:r>
            <a:r>
              <a:rPr lang="it-IT" err="1"/>
              <a:t>–Paziente</a:t>
            </a:r>
            <a:r>
              <a:rPr lang="it-IT"/>
              <a:t> </a:t>
            </a:r>
            <a:r>
              <a:rPr lang="it-IT" err="1"/>
              <a:t>–Medico</a:t>
            </a:r>
            <a:r>
              <a:rPr lang="it-IT"/>
              <a:t> </a:t>
            </a:r>
            <a:r>
              <a:rPr lang="it-IT" err="1"/>
              <a:t>–Paziente</a:t>
            </a:r>
            <a:r>
              <a:rPr lang="it-IT"/>
              <a:t> )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1023902" y="428604"/>
            <a:ext cx="1042991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Mature    vs      In </a:t>
            </a:r>
            <a:r>
              <a:rPr lang="it-IT" sz="5400" b="1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line</a:t>
            </a:r>
            <a:r>
              <a:rPr lang="it-IT" sz="54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</a:p>
        </p:txBody>
      </p:sp>
      <p:sp>
        <p:nvSpPr>
          <p:cNvPr id="9" name="Stella a 5 punte 8"/>
          <p:cNvSpPr/>
          <p:nvPr/>
        </p:nvSpPr>
        <p:spPr>
          <a:xfrm>
            <a:off x="9882214" y="1071546"/>
            <a:ext cx="642942" cy="57150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egnaposto piè di pagina 2"/>
          <p:cNvSpPr txBox="1">
            <a:spLocks/>
          </p:cNvSpPr>
          <p:nvPr/>
        </p:nvSpPr>
        <p:spPr>
          <a:xfrm>
            <a:off x="3238480" y="6215082"/>
            <a:ext cx="3581400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600"/>
              <a:t>roberto.adrower Bee-BIP&amp; Co sas</a:t>
            </a:r>
            <a:endParaRPr lang="it-IT" sz="160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FD3509CC-2E3E-4CB1-96AC-D62E37EF8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2024034" y="714356"/>
            <a:ext cx="8229600" cy="1143000"/>
          </a:xfrm>
        </p:spPr>
        <p:txBody>
          <a:bodyPr>
            <a:normAutofit/>
          </a:bodyPr>
          <a:lstStyle/>
          <a:p>
            <a:r>
              <a:rPr lang="it-IT" sz="2400" b="1"/>
              <a:t>Reverse </a:t>
            </a:r>
            <a:r>
              <a:rPr lang="it-IT" sz="2400" b="1" err="1"/>
              <a:t>Morris</a:t>
            </a:r>
            <a:r>
              <a:rPr lang="it-IT" sz="2400" b="1"/>
              <a:t> Trust degli Equivalenti  : può ridisegnare il mercato del Mature Brands ?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929" t="20625" r="33203" b="13750"/>
          <a:stretch>
            <a:fillRect/>
          </a:stretch>
        </p:blipFill>
        <p:spPr bwMode="auto">
          <a:xfrm>
            <a:off x="2952728" y="1928802"/>
            <a:ext cx="5895676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2" name="AutoShape 4" descr="Risultati immagini per reverse Morris trust’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054" name="AutoShape 6" descr="Risultati immagini per reverse Morris trust’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" name="Segnaposto piè di pagina 2"/>
          <p:cNvSpPr txBox="1">
            <a:spLocks/>
          </p:cNvSpPr>
          <p:nvPr/>
        </p:nvSpPr>
        <p:spPr>
          <a:xfrm>
            <a:off x="1881158" y="6215082"/>
            <a:ext cx="3581400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600"/>
              <a:t>roberto.adrower Bee-BIP&amp; Co sas</a:t>
            </a:r>
            <a:endParaRPr lang="it-IT" sz="160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D7DBD490-0769-4F6F-9DDE-685F04916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52596" y="11429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err="1"/>
              <a:t>*A</a:t>
            </a:r>
            <a:r>
              <a:rPr lang="it-IT"/>
              <a:t> livello globale l’espansione offerta dalle economie emergenti si sta progressivamente esaurendo </a:t>
            </a:r>
            <a:br>
              <a:rPr lang="it-IT"/>
            </a:br>
            <a:r>
              <a:rPr lang="it-IT" err="1"/>
              <a:t>*Le</a:t>
            </a:r>
            <a:r>
              <a:rPr lang="it-IT"/>
              <a:t> politiche aggressive di riduzione della spesa farmaceutica di base nei mercati maturi soffocano il settore.</a:t>
            </a:r>
          </a:p>
        </p:txBody>
      </p:sp>
      <p:sp>
        <p:nvSpPr>
          <p:cNvPr id="4" name="Freccia in giù 3"/>
          <p:cNvSpPr/>
          <p:nvPr/>
        </p:nvSpPr>
        <p:spPr>
          <a:xfrm>
            <a:off x="5332211" y="3429000"/>
            <a:ext cx="1285884" cy="16430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2738414" y="4857760"/>
            <a:ext cx="7143800" cy="857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/>
              <a:t> RILANCIO MATURE BRANDS </a:t>
            </a:r>
          </a:p>
        </p:txBody>
      </p:sp>
      <p:sp>
        <p:nvSpPr>
          <p:cNvPr id="6" name="Rettangolo 5"/>
          <p:cNvSpPr/>
          <p:nvPr/>
        </p:nvSpPr>
        <p:spPr>
          <a:xfrm>
            <a:off x="4240199" y="3291488"/>
            <a:ext cx="3901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Opportunità 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486939F-50CF-496F-A14A-753328B17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81158" y="50006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/>
              <a:t>“Le proiezione di </a:t>
            </a:r>
            <a:r>
              <a:rPr lang="it-IT" err="1"/>
              <a:t>Iqvia</a:t>
            </a:r>
            <a:r>
              <a:rPr lang="it-IT"/>
              <a:t> per i farmaci non protetti stimano una crescita di poco superiore all’effetto demografico (3%) a livello globale”</a:t>
            </a:r>
          </a:p>
        </p:txBody>
      </p:sp>
      <p:pic>
        <p:nvPicPr>
          <p:cNvPr id="78849" name="Picture 1"/>
          <p:cNvPicPr>
            <a:picLocks noChangeAspect="1" noChangeArrowheads="1"/>
          </p:cNvPicPr>
          <p:nvPr/>
        </p:nvPicPr>
        <p:blipFill>
          <a:blip r:embed="rId2"/>
          <a:srcRect l="9960" t="17812" r="34961" b="25937"/>
          <a:stretch>
            <a:fillRect/>
          </a:stretch>
        </p:blipFill>
        <p:spPr bwMode="auto">
          <a:xfrm>
            <a:off x="1524000" y="1708428"/>
            <a:ext cx="4000496" cy="246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ttangolo 5"/>
          <p:cNvSpPr/>
          <p:nvPr/>
        </p:nvSpPr>
        <p:spPr>
          <a:xfrm>
            <a:off x="5595934" y="1428737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it-IT"/>
              <a:t>Valutare la possibilità di riprendere l’attenzione  aziendale e gli investimenti sulla maggioranza dei malati cronici </a:t>
            </a:r>
          </a:p>
          <a:p>
            <a:pPr>
              <a:buFont typeface="Wingdings" pitchFamily="2" charset="2"/>
              <a:buChar char="Ø"/>
            </a:pPr>
            <a:r>
              <a:rPr lang="it-IT"/>
              <a:t>Anche se  farmaci datati, a bassissimo costo sarebbe opportuno valutare di poter  far ripartire il ciclo di vita  attraverso un miglioramento dell’aderenza terapeutica  e/o la diminuzione degli effetti collaterali</a:t>
            </a:r>
          </a:p>
          <a:p>
            <a:pPr>
              <a:buFont typeface="Wingdings" pitchFamily="2" charset="2"/>
              <a:buChar char="Ø"/>
            </a:pPr>
            <a:r>
              <a:rPr lang="it-IT"/>
              <a:t>Ottimizzare  gli investimenti da adottare </a:t>
            </a:r>
          </a:p>
        </p:txBody>
      </p:sp>
      <p:sp>
        <p:nvSpPr>
          <p:cNvPr id="7" name="Rettangolo 6"/>
          <p:cNvSpPr/>
          <p:nvPr/>
        </p:nvSpPr>
        <p:spPr>
          <a:xfrm>
            <a:off x="1952596" y="857232"/>
            <a:ext cx="8143932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Dove  cercare le opportunità per i Mature Brands ?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8050B0D-5967-4BEA-A067-727DAA7AA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81158" y="5714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/>
              <a:t>Prodotti maturi  sono un valore per l’immagine aziendale </a:t>
            </a:r>
            <a:br>
              <a:rPr lang="it-IT"/>
            </a:br>
            <a:endParaRPr lang="it-IT"/>
          </a:p>
        </p:txBody>
      </p:sp>
      <p:sp>
        <p:nvSpPr>
          <p:cNvPr id="9" name="Segnaposto contenuto 8"/>
          <p:cNvSpPr>
            <a:spLocks noGrp="1"/>
          </p:cNvSpPr>
          <p:nvPr>
            <p:ph sz="half" idx="1"/>
          </p:nvPr>
        </p:nvSpPr>
        <p:spPr>
          <a:xfrm>
            <a:off x="1952596" y="1714489"/>
            <a:ext cx="4038600" cy="4525963"/>
          </a:xfrm>
        </p:spPr>
        <p:txBody>
          <a:bodyPr/>
          <a:lstStyle/>
          <a:p>
            <a:r>
              <a:rPr lang="it-IT"/>
              <a:t>Sicurezza del prodotto   </a:t>
            </a:r>
          </a:p>
          <a:p>
            <a:r>
              <a:rPr lang="it-IT"/>
              <a:t>Forza del </a:t>
            </a:r>
            <a:r>
              <a:rPr lang="it-IT" err="1"/>
              <a:t>brand</a:t>
            </a:r>
            <a:r>
              <a:rPr lang="it-IT"/>
              <a:t> </a:t>
            </a:r>
          </a:p>
          <a:p>
            <a:r>
              <a:rPr lang="it-IT"/>
              <a:t>Abitudine prescrittiva </a:t>
            </a:r>
          </a:p>
          <a:p>
            <a:r>
              <a:rPr lang="it-IT"/>
              <a:t>Abitudine d’uso del paziente  </a:t>
            </a:r>
          </a:p>
          <a:p>
            <a:r>
              <a:rPr lang="it-IT"/>
              <a:t>Base per il lancio di </a:t>
            </a:r>
            <a:r>
              <a:rPr lang="it-IT" err="1"/>
              <a:t>new</a:t>
            </a:r>
            <a:r>
              <a:rPr lang="it-IT"/>
              <a:t> </a:t>
            </a:r>
            <a:r>
              <a:rPr lang="it-IT" err="1"/>
              <a:t>entity</a:t>
            </a:r>
            <a:r>
              <a:rPr lang="it-IT"/>
              <a:t> </a:t>
            </a:r>
          </a:p>
          <a:p>
            <a:endParaRPr lang="it-IT"/>
          </a:p>
        </p:txBody>
      </p:sp>
      <p:sp>
        <p:nvSpPr>
          <p:cNvPr id="10" name="Segnaposto contenuto 9"/>
          <p:cNvSpPr>
            <a:spLocks noGrp="1"/>
          </p:cNvSpPr>
          <p:nvPr>
            <p:ph sz="half" idx="2"/>
          </p:nvPr>
        </p:nvSpPr>
        <p:spPr>
          <a:xfrm>
            <a:off x="6096000" y="1785927"/>
            <a:ext cx="4038600" cy="4525963"/>
          </a:xfrm>
        </p:spPr>
        <p:txBody>
          <a:bodyPr/>
          <a:lstStyle/>
          <a:p>
            <a:r>
              <a:rPr lang="it-IT"/>
              <a:t>Certezza  </a:t>
            </a:r>
          </a:p>
          <a:p>
            <a:r>
              <a:rPr lang="it-IT"/>
              <a:t>Connotazione  </a:t>
            </a:r>
          </a:p>
          <a:p>
            <a:r>
              <a:rPr lang="it-IT"/>
              <a:t>Fiducia del Cliente </a:t>
            </a:r>
          </a:p>
          <a:p>
            <a:r>
              <a:rPr lang="it-IT"/>
              <a:t>Fedeltà del Cliente </a:t>
            </a:r>
          </a:p>
          <a:p>
            <a:endParaRPr lang="it-IT"/>
          </a:p>
          <a:p>
            <a:r>
              <a:rPr lang="it-IT" err="1"/>
              <a:t>Positioning</a:t>
            </a:r>
            <a:r>
              <a:rPr lang="it-IT"/>
              <a:t>  chiaro 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4294967295"/>
          </p:nvPr>
        </p:nvSpPr>
        <p:spPr>
          <a:xfrm>
            <a:off x="1524000" y="6356351"/>
            <a:ext cx="4000496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2238348" y="1500174"/>
            <a:ext cx="3286148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err="1"/>
              <a:t>Product</a:t>
            </a:r>
            <a:r>
              <a:rPr lang="it-IT"/>
              <a:t> </a:t>
            </a:r>
            <a:r>
              <a:rPr lang="it-IT" err="1"/>
              <a:t>Image</a:t>
            </a:r>
            <a:r>
              <a:rPr lang="it-IT"/>
              <a:t> 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6024562" y="1500174"/>
            <a:ext cx="3286148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Company </a:t>
            </a:r>
            <a:r>
              <a:rPr lang="it-IT" err="1"/>
              <a:t>Image</a:t>
            </a:r>
            <a:r>
              <a:rPr lang="it-IT"/>
              <a:t> 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Perché parliamo di Mature Brands  ?</a:t>
            </a:r>
            <a:br>
              <a:rPr lang="it-IT"/>
            </a:br>
            <a:endParaRPr lang="it-IT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42E9965F-B0DD-46DC-B90E-F2C7BEF34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52596" y="10001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/>
              <a:t>Quale peso in termini di fatturato  ha una “</a:t>
            </a:r>
            <a:r>
              <a:rPr lang="it-IT" b="1" err="1"/>
              <a:t>franchise</a:t>
            </a:r>
            <a:r>
              <a:rPr lang="it-IT" b="1"/>
              <a:t> di prodotti maturi” in una azienda farmaceutica ?</a:t>
            </a:r>
            <a:br>
              <a:rPr lang="it-IT" b="1"/>
            </a:br>
            <a:r>
              <a:rPr lang="it-IT" b="1"/>
              <a:t>Parola alle Aziende 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  <p:graphicFrame>
        <p:nvGraphicFramePr>
          <p:cNvPr id="6" name="Segnaposto contenuto 5"/>
          <p:cNvGraphicFramePr>
            <a:graphicFrameLocks noGrp="1"/>
          </p:cNvGraphicFramePr>
          <p:nvPr>
            <p:ph sz="quarter" idx="1"/>
          </p:nvPr>
        </p:nvGraphicFramePr>
        <p:xfrm>
          <a:off x="2095472" y="2928934"/>
          <a:ext cx="7850076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41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41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41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41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541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541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541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5417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5417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5417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5417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5417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24034" y="1000108"/>
            <a:ext cx="8229600" cy="1143000"/>
          </a:xfrm>
        </p:spPr>
        <p:txBody>
          <a:bodyPr/>
          <a:lstStyle/>
          <a:p>
            <a:r>
              <a:rPr lang="it-IT"/>
              <a:t>Un esempio  </a:t>
            </a:r>
          </a:p>
        </p:txBody>
      </p:sp>
      <p:graphicFrame>
        <p:nvGraphicFramePr>
          <p:cNvPr id="4" name="Tabella 3"/>
          <p:cNvGraphicFramePr>
            <a:graphicFrameLocks noGrp="1"/>
          </p:cNvGraphicFramePr>
          <p:nvPr/>
        </p:nvGraphicFramePr>
        <p:xfrm>
          <a:off x="3667108" y="2071679"/>
          <a:ext cx="4714908" cy="2286015"/>
        </p:xfrm>
        <a:graphic>
          <a:graphicData uri="http://schemas.openxmlformats.org/drawingml/2006/table">
            <a:tbl>
              <a:tblPr/>
              <a:tblGrid>
                <a:gridCol w="28184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64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5"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Tot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CV Maturi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05"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Units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1" i="0" u="none" strike="noStrike" err="1">
                          <a:solidFill>
                            <a:srgbClr val="000000"/>
                          </a:solidFill>
                          <a:latin typeface="Calibri"/>
                        </a:rPr>
                        <a:t>Value</a:t>
                      </a:r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005"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10.156.788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18.331.041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3381356" y="4786322"/>
            <a:ext cx="61688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Il fatturato perde mediamente circa 8% nella media degli ultimi tre anni </a:t>
            </a:r>
          </a:p>
          <a:p>
            <a:r>
              <a:rPr lang="it-IT"/>
              <a:t>Media Prezzo 1,8€ a confezione- tutti prodotti SSN</a:t>
            </a:r>
          </a:p>
          <a:p>
            <a:r>
              <a:rPr lang="it-IT"/>
              <a:t>Obiettivo : portare a 2 prezzo/ la media prodotto a confezione</a:t>
            </a:r>
          </a:p>
          <a:p>
            <a:r>
              <a:rPr lang="it-IT"/>
              <a:t>3 ° </a:t>
            </a:r>
            <a:r>
              <a:rPr lang="it-IT" err="1"/>
              <a:t>franchise</a:t>
            </a:r>
            <a:r>
              <a:rPr lang="it-IT"/>
              <a:t> dell’Azienda   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238CFF9-435D-48F0-B4F1-DAFE64EB1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la 6"/>
          <p:cNvGraphicFramePr>
            <a:graphicFrameLocks noGrp="1"/>
          </p:cNvGraphicFramePr>
          <p:nvPr/>
        </p:nvGraphicFramePr>
        <p:xfrm>
          <a:off x="1595440" y="696264"/>
          <a:ext cx="8929717" cy="5323536"/>
        </p:xfrm>
        <a:graphic>
          <a:graphicData uri="http://schemas.openxmlformats.org/drawingml/2006/table">
            <a:tbl>
              <a:tblPr/>
              <a:tblGrid>
                <a:gridCol w="762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9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3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76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87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45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17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5815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4294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1395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5768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10868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868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79" marR="5279" marT="52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>
                          <a:solidFill>
                            <a:srgbClr val="376091"/>
                          </a:solidFill>
                          <a:latin typeface="Calibri"/>
                        </a:rPr>
                        <a:t>Ace Inibitori  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>
                          <a:solidFill>
                            <a:srgbClr val="37609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XXXXXX</a:t>
                      </a:r>
                    </a:p>
                  </a:txBody>
                  <a:tcPr marL="5279" marR="5279" marT="52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868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79" marR="5279" marT="52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457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Anno di lancio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PRODOTTO 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UNITS </a:t>
                      </a: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Value</a:t>
                      </a:r>
                    </a:p>
                  </a:txBody>
                  <a:tcPr marL="5279" marR="5279" marT="52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€/unità 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Azienda </a:t>
                      </a:r>
                      <a:r>
                        <a:rPr lang="it-IT" sz="1100" b="1" i="0" u="none" strike="noStrike" err="1">
                          <a:solidFill>
                            <a:srgbClr val="FF0000"/>
                          </a:solidFill>
                          <a:latin typeface="Calibri"/>
                        </a:rPr>
                        <a:t>irete</a:t>
                      </a:r>
                      <a:r>
                        <a:rPr lang="it-IT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 in affitto 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Promozione 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Variazione </a:t>
                      </a:r>
                      <a:r>
                        <a:rPr lang="it-IT" sz="1100" b="1" i="0" u="none" strike="noStrike" err="1">
                          <a:solidFill>
                            <a:srgbClr val="FF0000"/>
                          </a:solidFill>
                          <a:latin typeface="Calibri"/>
                        </a:rPr>
                        <a:t>regolatoria</a:t>
                      </a:r>
                      <a:endParaRPr lang="it-IT" sz="11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Problema Produttivo 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Parallel import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Equivalente 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0868"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1975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ace 1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66.729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388.033</a:t>
                      </a:r>
                    </a:p>
                  </a:txBody>
                  <a:tcPr marL="5279" marR="5279" marT="52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0868"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1985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ace combi1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218.946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667.701</a:t>
                      </a:r>
                    </a:p>
                  </a:txBody>
                  <a:tcPr marL="5279" marR="5279" marT="52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0868"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1995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Ace2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163.373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521.634</a:t>
                      </a:r>
                    </a:p>
                  </a:txBody>
                  <a:tcPr marL="5279" marR="5279" marT="52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0868"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1998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Acecombi2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125.636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400.582</a:t>
                      </a:r>
                    </a:p>
                  </a:txBody>
                  <a:tcPr marL="5279" marR="5279" marT="52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0868"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1998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Acecombi2 comkt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65.905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282.603</a:t>
                      </a:r>
                    </a:p>
                  </a:txBody>
                  <a:tcPr marL="5279" marR="5279" marT="52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0868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Totale 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640.589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2.260.553</a:t>
                      </a:r>
                    </a:p>
                  </a:txBody>
                  <a:tcPr marL="5279" marR="5279" marT="52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10868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10868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 err="1">
                          <a:solidFill>
                            <a:srgbClr val="000000"/>
                          </a:solidFill>
                          <a:latin typeface="Calibri"/>
                        </a:rPr>
                        <a:t>Ipocolesterolemizzanti</a:t>
                      </a:r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XXXXX</a:t>
                      </a:r>
                    </a:p>
                  </a:txBody>
                  <a:tcPr marL="5279" marR="5279" marT="52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10868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6457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Prodotto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Units 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Value </a:t>
                      </a:r>
                    </a:p>
                  </a:txBody>
                  <a:tcPr marL="5279" marR="5279" marT="52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€/unità 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Azienda in affitto 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Promozione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Variazione regolatoria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Problema Produttivo 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Parallel export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Equivalente 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10868"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1980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Statina  X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445.488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885.584</a:t>
                      </a: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5279" marR="5279" marT="52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10868"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1990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Statina 2X 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423.868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2.269.560</a:t>
                      </a: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5279" marR="5279" marT="52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10868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Totale  Statina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869.356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3.155.144</a:t>
                      </a: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5279" marR="5279" marT="52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10868"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1976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Ipocolesterol 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429.687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1.156.035</a:t>
                      </a:r>
                    </a:p>
                  </a:txBody>
                  <a:tcPr marL="5279" marR="5279" marT="52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10868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Statina + Ipocolest 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1.299.043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4.311.178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10868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79" marR="5279" marT="52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6457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Prodotto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17375D"/>
                          </a:solidFill>
                          <a:latin typeface="Calibri"/>
                        </a:rPr>
                        <a:t>Units 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err="1">
                          <a:solidFill>
                            <a:srgbClr val="17375D"/>
                          </a:solidFill>
                          <a:latin typeface="Calibri"/>
                        </a:rPr>
                        <a:t>Value</a:t>
                      </a:r>
                      <a:r>
                        <a:rPr lang="it-IT" sz="1100" b="1" i="0" u="none" strike="noStrike">
                          <a:solidFill>
                            <a:srgbClr val="17375D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€/unit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Azienda in affitto 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Promozione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Variazione regolatoria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Problema Produttivo 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Parallel import 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Equivalente 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10868"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1970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Antiaggregante 1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7.477.133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9.625.592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1,3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10868"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2000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Antiaggante 2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740.024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2.133.718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2,9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37266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8.217.157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11.759.310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79" marR="5279" marT="52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22ED5B3-5AA6-4F10-97B2-A776FB509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/>
              <a:t>Esistono   spazi di mercato per i mature </a:t>
            </a:r>
            <a:r>
              <a:rPr lang="it-IT" b="1" err="1"/>
              <a:t>brand</a:t>
            </a:r>
            <a:r>
              <a:rPr lang="it-IT" b="1"/>
              <a:t> ? 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F62D6F8A-A996-4AF2-9909-271F16C27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armacyscanner.it/wp-content/uploads/2018/05/nuovi-lanci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9720" y="1214422"/>
            <a:ext cx="8501122" cy="4643470"/>
          </a:xfrm>
          <a:prstGeom prst="rect">
            <a:avLst/>
          </a:prstGeom>
          <a:noFill/>
        </p:spPr>
      </p:pic>
      <p:sp>
        <p:nvSpPr>
          <p:cNvPr id="5" name="Ovale 4"/>
          <p:cNvSpPr/>
          <p:nvPr/>
        </p:nvSpPr>
        <p:spPr>
          <a:xfrm>
            <a:off x="2738414" y="3714752"/>
            <a:ext cx="642942" cy="5000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5024430" y="3714752"/>
            <a:ext cx="642942" cy="50006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6524628" y="3714752"/>
            <a:ext cx="642942" cy="50006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8024826" y="3714752"/>
            <a:ext cx="642942" cy="50006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9525024" y="3714752"/>
            <a:ext cx="642942" cy="50006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3452794" y="3714752"/>
            <a:ext cx="642942" cy="50006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2738414" y="4429132"/>
            <a:ext cx="642942" cy="500066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4238612" y="3714752"/>
            <a:ext cx="642942" cy="5000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5810248" y="3714752"/>
            <a:ext cx="642942" cy="5000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7310446" y="3714752"/>
            <a:ext cx="642942" cy="5000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/>
          <p:cNvSpPr/>
          <p:nvPr/>
        </p:nvSpPr>
        <p:spPr>
          <a:xfrm>
            <a:off x="8810644" y="3714752"/>
            <a:ext cx="642942" cy="5000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/>
          <p:cNvSpPr/>
          <p:nvPr/>
        </p:nvSpPr>
        <p:spPr>
          <a:xfrm>
            <a:off x="4310050" y="4419608"/>
            <a:ext cx="642942" cy="50959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/>
          <p:cNvSpPr/>
          <p:nvPr/>
        </p:nvSpPr>
        <p:spPr>
          <a:xfrm>
            <a:off x="5810248" y="4429132"/>
            <a:ext cx="642942" cy="500066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e 18"/>
          <p:cNvSpPr/>
          <p:nvPr/>
        </p:nvSpPr>
        <p:spPr>
          <a:xfrm>
            <a:off x="7310446" y="4429132"/>
            <a:ext cx="642942" cy="500066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Ovale 19"/>
          <p:cNvSpPr/>
          <p:nvPr/>
        </p:nvSpPr>
        <p:spPr>
          <a:xfrm>
            <a:off x="8810644" y="4429132"/>
            <a:ext cx="642942" cy="500066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/>
          <p:cNvSpPr/>
          <p:nvPr/>
        </p:nvSpPr>
        <p:spPr>
          <a:xfrm>
            <a:off x="3595670" y="642918"/>
            <a:ext cx="5214974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/>
              <a:t>Opportunità 1 )Valori di vendita </a:t>
            </a:r>
          </a:p>
        </p:txBody>
      </p:sp>
      <p:sp>
        <p:nvSpPr>
          <p:cNvPr id="22" name="Freccia a destra 21"/>
          <p:cNvSpPr/>
          <p:nvPr/>
        </p:nvSpPr>
        <p:spPr>
          <a:xfrm rot="15999459">
            <a:off x="7524760" y="5143512"/>
            <a:ext cx="428628" cy="5715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Freccia a destra 22"/>
          <p:cNvSpPr/>
          <p:nvPr/>
        </p:nvSpPr>
        <p:spPr>
          <a:xfrm rot="15999459">
            <a:off x="7536768" y="5159808"/>
            <a:ext cx="428628" cy="5715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Freccia a destra 24"/>
          <p:cNvSpPr/>
          <p:nvPr/>
        </p:nvSpPr>
        <p:spPr>
          <a:xfrm rot="15999459">
            <a:off x="4536374" y="5088369"/>
            <a:ext cx="428628" cy="5715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Freccia a destra 25"/>
          <p:cNvSpPr/>
          <p:nvPr/>
        </p:nvSpPr>
        <p:spPr>
          <a:xfrm rot="15999459">
            <a:off x="5965133" y="5016931"/>
            <a:ext cx="428628" cy="5715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Segnaposto piè di pagina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 l="41411" t="34448" r="26131" b="29942"/>
          <a:stretch>
            <a:fillRect/>
          </a:stretch>
        </p:blipFill>
        <p:spPr bwMode="auto">
          <a:xfrm>
            <a:off x="5881686" y="2214554"/>
            <a:ext cx="4786314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681" name="Picture 1"/>
          <p:cNvPicPr>
            <a:picLocks noChangeAspect="1" noChangeArrowheads="1"/>
          </p:cNvPicPr>
          <p:nvPr/>
        </p:nvPicPr>
        <p:blipFill>
          <a:blip r:embed="rId3"/>
          <a:srcRect l="18164" t="18750" r="23828" b="5312"/>
          <a:stretch>
            <a:fillRect/>
          </a:stretch>
        </p:blipFill>
        <p:spPr bwMode="auto">
          <a:xfrm>
            <a:off x="1524000" y="1714488"/>
            <a:ext cx="4143372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ttangolo 5"/>
          <p:cNvSpPr/>
          <p:nvPr/>
        </p:nvSpPr>
        <p:spPr>
          <a:xfrm>
            <a:off x="1809720" y="785794"/>
            <a:ext cx="8572560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/>
              <a:t>Opportunità 2 ) decidere  quale settore e che dimensione  di mercato coprire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881158" y="500042"/>
            <a:ext cx="8786842" cy="1143000"/>
          </a:xfrm>
        </p:spPr>
        <p:txBody>
          <a:bodyPr>
            <a:normAutofit/>
          </a:bodyPr>
          <a:lstStyle/>
          <a:p>
            <a:r>
              <a:rPr lang="it-IT" sz="2400" b="1"/>
              <a:t>Opportunità 3) La  spesa  a carico dei pazienti :  un indicatore del consumo </a:t>
            </a:r>
            <a:br>
              <a:rPr lang="it-IT" sz="2400" b="1"/>
            </a:br>
            <a:r>
              <a:rPr lang="it-IT" sz="2400" b="1"/>
              <a:t>di Mature Brands 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C4E9A2C-1B19-4478-BBE9-6553A6338F08}"/>
              </a:ext>
            </a:extLst>
          </p:cNvPr>
          <p:cNvSpPr txBox="1"/>
          <p:nvPr/>
        </p:nvSpPr>
        <p:spPr>
          <a:xfrm>
            <a:off x="3263334" y="6125519"/>
            <a:ext cx="56653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>
                <a:hlinkClick r:id="rId2"/>
              </a:rPr>
              <a:t>http://www.agenziafarmaco.gov.it/sites/default/files/Monitoraggio_Spesa_gennaio-dicembre_2018_18.04.2019.pdf</a:t>
            </a:r>
            <a:endParaRPr lang="it-IT" sz="900"/>
          </a:p>
        </p:txBody>
      </p:sp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3"/>
          <a:srcRect l="21377" t="33750" r="46388" b="20312"/>
          <a:stretch>
            <a:fillRect/>
          </a:stretch>
        </p:blipFill>
        <p:spPr bwMode="auto">
          <a:xfrm>
            <a:off x="1736716" y="1641443"/>
            <a:ext cx="5715040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Ovale 10"/>
          <p:cNvSpPr/>
          <p:nvPr/>
        </p:nvSpPr>
        <p:spPr>
          <a:xfrm>
            <a:off x="2024034" y="2571744"/>
            <a:ext cx="1857388" cy="5715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2024034" y="4429132"/>
            <a:ext cx="1857388" cy="285752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17" name="Tabella 16"/>
          <p:cNvGraphicFramePr>
            <a:graphicFrameLocks noGrp="1"/>
          </p:cNvGraphicFramePr>
          <p:nvPr/>
        </p:nvGraphicFramePr>
        <p:xfrm>
          <a:off x="7381884" y="1571613"/>
          <a:ext cx="3073400" cy="4537431"/>
        </p:xfrm>
        <a:graphic>
          <a:graphicData uri="http://schemas.openxmlformats.org/drawingml/2006/table">
            <a:tbl>
              <a:tblPr/>
              <a:tblGrid>
                <a:gridCol w="71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6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24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0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9511">
                <a:tc gridSpan="4"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Rapporto Mature Brands /             spesa </a:t>
                      </a:r>
                      <a:r>
                        <a:rPr lang="it-IT" sz="1400" b="1" i="0" u="none" strike="noStrike" baseline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Farmaceutica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427"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settore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valori </a:t>
                      </a:r>
                      <a:r>
                        <a:rPr lang="it-IT" sz="1400" b="1" i="0" u="none" strike="noStrike" err="1">
                          <a:solidFill>
                            <a:srgbClr val="000000"/>
                          </a:solidFill>
                          <a:latin typeface="Calibri"/>
                        </a:rPr>
                        <a:t>mill</a:t>
                      </a:r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€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427"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SSN A </a:t>
                      </a:r>
                      <a:r>
                        <a:rPr lang="it-IT" sz="1400" b="1" i="0" u="none" strike="noStrike" baseline="0">
                          <a:solidFill>
                            <a:srgbClr val="000000"/>
                          </a:solidFill>
                          <a:latin typeface="Calibri"/>
                        </a:rPr>
                        <a:t>                </a:t>
                      </a:r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( differenza vs </a:t>
                      </a:r>
                      <a:r>
                        <a:rPr lang="it-IT" sz="1400" b="1" i="0" u="none" strike="noStrike" err="1">
                          <a:solidFill>
                            <a:srgbClr val="000000"/>
                          </a:solidFill>
                          <a:latin typeface="Calibri"/>
                        </a:rPr>
                        <a:t>reference</a:t>
                      </a:r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price)</a:t>
                      </a:r>
                      <a:r>
                        <a:rPr lang="it-IT" sz="1400" b="1" i="0" u="none" strike="noStrike" baseline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4668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5427"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fontAlgn="b"/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 pagamento</a:t>
                      </a:r>
                    </a:p>
                    <a:p>
                      <a:pPr algn="ctr" fontAlgn="b"/>
                      <a:r>
                        <a:rPr lang="it-IT" sz="1400" b="1" i="0" u="none" strike="noStrike" err="1">
                          <a:solidFill>
                            <a:srgbClr val="000000"/>
                          </a:solidFill>
                          <a:latin typeface="Calibri"/>
                        </a:rPr>
                        <a:t>A+C</a:t>
                      </a:r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it-IT" sz="1400" b="1" i="0" u="none" strike="noStrike" err="1">
                          <a:solidFill>
                            <a:srgbClr val="000000"/>
                          </a:solidFill>
                          <a:latin typeface="Calibri"/>
                        </a:rPr>
                        <a:t>Rx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3506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9511"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err="1">
                          <a:solidFill>
                            <a:srgbClr val="000000"/>
                          </a:solidFill>
                          <a:latin typeface="Calibri"/>
                        </a:rPr>
                        <a:t>Sop</a:t>
                      </a:r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OTC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427"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Totale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8782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6724"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34304"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su spesa farmaceutica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3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EF74257A-AE95-4E3D-9E6A-E2BDCA948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  <p:extLst>
      <p:ext uri="{BB962C8B-B14F-4D97-AF65-F5344CB8AC3E}">
        <p14:creationId xmlns:p14="http://schemas.microsoft.com/office/powerpoint/2010/main" val="20489637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8317A2-16C8-704B-BCF2-8DAB5A83D31C}"/>
              </a:ext>
            </a:extLst>
          </p:cNvPr>
          <p:cNvSpPr/>
          <p:nvPr/>
        </p:nvSpPr>
        <p:spPr>
          <a:xfrm>
            <a:off x="1809720" y="1071546"/>
            <a:ext cx="8715436" cy="51435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1" tIns="38401" rIns="76801" bIns="38401" rtlCol="0" anchor="ctr"/>
          <a:lstStyle/>
          <a:p>
            <a:pPr algn="ctr"/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C982C5-979E-7F41-92FB-05D65A79A05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6977" y="857232"/>
            <a:ext cx="7289055" cy="55973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ACB96C-D27A-E349-A3EC-0C9F4EE00B52}"/>
              </a:ext>
            </a:extLst>
          </p:cNvPr>
          <p:cNvSpPr txBox="1"/>
          <p:nvPr/>
        </p:nvSpPr>
        <p:spPr>
          <a:xfrm>
            <a:off x="1881158" y="500042"/>
            <a:ext cx="9001188" cy="816216"/>
          </a:xfrm>
          <a:prstGeom prst="rect">
            <a:avLst/>
          </a:prstGeom>
          <a:noFill/>
        </p:spPr>
        <p:txBody>
          <a:bodyPr wrap="square" lIns="76801" tIns="38401" rIns="76801" bIns="38401" rtlCol="0">
            <a:spAutoFit/>
          </a:bodyPr>
          <a:lstStyle/>
          <a:p>
            <a:r>
              <a:rPr lang="it-IT" sz="2400" b="1">
                <a:latin typeface="Calibri" pitchFamily="34" charset="0"/>
                <a:cs typeface="Calibri" pitchFamily="34" charset="0"/>
              </a:rPr>
              <a:t>Opportunità 4 )Curve di «sopravvivenza media» in funzione  della                 							data di nascita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5CCEFC-33B9-2647-9D5E-DDA9D3DDBE64}"/>
              </a:ext>
            </a:extLst>
          </p:cNvPr>
          <p:cNvSpPr/>
          <p:nvPr/>
        </p:nvSpPr>
        <p:spPr>
          <a:xfrm>
            <a:off x="2321441" y="6235847"/>
            <a:ext cx="7299543" cy="4759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1" tIns="38401" rIns="76801" bIns="38401" rtlCol="0" anchor="ctr"/>
          <a:lstStyle/>
          <a:p>
            <a:pPr algn="ctr"/>
            <a:endParaRPr lang="it-I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2C14ED-CF34-494D-BC69-EC21C36515B0}"/>
              </a:ext>
            </a:extLst>
          </p:cNvPr>
          <p:cNvSpPr txBox="1"/>
          <p:nvPr/>
        </p:nvSpPr>
        <p:spPr>
          <a:xfrm>
            <a:off x="2604369" y="6220298"/>
            <a:ext cx="7027176" cy="354551"/>
          </a:xfrm>
          <a:prstGeom prst="rect">
            <a:avLst/>
          </a:prstGeom>
          <a:noFill/>
        </p:spPr>
        <p:txBody>
          <a:bodyPr wrap="none" lIns="76801" tIns="38401" rIns="76801" bIns="38401" rtlCol="0">
            <a:spAutoFit/>
          </a:bodyPr>
          <a:lstStyle/>
          <a:p>
            <a:r>
              <a:rPr lang="it-IT" b="1">
                <a:latin typeface="Arial" panose="020B0604020202020204" pitchFamily="34" charset="0"/>
                <a:cs typeface="Arial" panose="020B0604020202020204" pitchFamily="34" charset="0"/>
              </a:rPr>
              <a:t>0                20               </a:t>
            </a:r>
            <a:r>
              <a:rPr lang="it-IT" sz="12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>
                <a:latin typeface="Arial" panose="020B0604020202020204" pitchFamily="34" charset="0"/>
                <a:cs typeface="Arial" panose="020B0604020202020204" pitchFamily="34" charset="0"/>
              </a:rPr>
              <a:t>40   </a:t>
            </a:r>
            <a:r>
              <a:rPr lang="it-IT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  <a:r>
              <a:rPr lang="it-IT" b="1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it-IT" sz="9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>
                <a:latin typeface="Arial" panose="020B0604020202020204" pitchFamily="34" charset="0"/>
                <a:cs typeface="Arial" panose="020B0604020202020204" pitchFamily="34" charset="0"/>
              </a:rPr>
              <a:t>60            </a:t>
            </a:r>
            <a:r>
              <a:rPr lang="it-IT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</a:t>
            </a:r>
            <a:r>
              <a:rPr lang="it-IT" b="1">
                <a:latin typeface="Arial" panose="020B0604020202020204" pitchFamily="34" charset="0"/>
                <a:cs typeface="Arial" panose="020B0604020202020204" pitchFamily="34" charset="0"/>
              </a:rPr>
              <a:t> 80         </a:t>
            </a:r>
            <a:r>
              <a:rPr lang="it-IT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</a:t>
            </a:r>
            <a:r>
              <a:rPr lang="it-IT" b="1">
                <a:latin typeface="Arial" panose="020B0604020202020204" pitchFamily="34" charset="0"/>
                <a:cs typeface="Arial" panose="020B0604020202020204" pitchFamily="34" charset="0"/>
              </a:rPr>
              <a:t>    100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5E7507-8578-5542-8CD8-C9CA4423B39C}"/>
              </a:ext>
            </a:extLst>
          </p:cNvPr>
          <p:cNvSpPr txBox="1"/>
          <p:nvPr/>
        </p:nvSpPr>
        <p:spPr>
          <a:xfrm>
            <a:off x="8882082" y="6411116"/>
            <a:ext cx="634400" cy="446884"/>
          </a:xfrm>
          <a:prstGeom prst="rect">
            <a:avLst/>
          </a:prstGeom>
          <a:noFill/>
        </p:spPr>
        <p:txBody>
          <a:bodyPr wrap="none" lIns="76801" tIns="38401" rIns="76801" bIns="38401" rtlCol="0">
            <a:spAutoFit/>
          </a:bodyPr>
          <a:lstStyle/>
          <a:p>
            <a:r>
              <a:rPr lang="it-IT" sz="2400" b="1">
                <a:latin typeface="Arial" panose="020B0604020202020204" pitchFamily="34" charset="0"/>
                <a:cs typeface="Arial" panose="020B0604020202020204" pitchFamily="34" charset="0"/>
              </a:rPr>
              <a:t>Età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CEAE753-CC17-1E41-9B8E-868E59FC3C8F}"/>
              </a:ext>
            </a:extLst>
          </p:cNvPr>
          <p:cNvCxnSpPr/>
          <p:nvPr/>
        </p:nvCxnSpPr>
        <p:spPr>
          <a:xfrm>
            <a:off x="2707710" y="6185741"/>
            <a:ext cx="691327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53AA38B-9607-B141-936D-DD35FD81BD79}"/>
              </a:ext>
            </a:extLst>
          </p:cNvPr>
          <p:cNvCxnSpPr>
            <a:cxnSpLocks/>
          </p:cNvCxnSpPr>
          <p:nvPr/>
        </p:nvCxnSpPr>
        <p:spPr>
          <a:xfrm flipV="1">
            <a:off x="2717104" y="759766"/>
            <a:ext cx="0" cy="5436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D367CF5-A66B-0649-980C-96033D33F141}"/>
              </a:ext>
            </a:extLst>
          </p:cNvPr>
          <p:cNvSpPr txBox="1"/>
          <p:nvPr/>
        </p:nvSpPr>
        <p:spPr>
          <a:xfrm rot="16200000">
            <a:off x="165054" y="3301381"/>
            <a:ext cx="3630412" cy="385329"/>
          </a:xfrm>
          <a:prstGeom prst="rect">
            <a:avLst/>
          </a:prstGeom>
          <a:noFill/>
        </p:spPr>
        <p:txBody>
          <a:bodyPr wrap="none" lIns="76801" tIns="38401" rIns="76801" bIns="38401" rtlCol="0">
            <a:spAutoFit/>
          </a:bodyPr>
          <a:lstStyle/>
          <a:p>
            <a:r>
              <a:rPr lang="it-IT" sz="2000" b="1">
                <a:latin typeface="Arial" panose="020B0604020202020204" pitchFamily="34" charset="0"/>
                <a:cs typeface="Arial" panose="020B0604020202020204" pitchFamily="34" charset="0"/>
              </a:rPr>
              <a:t>Percentuale di sopravvissuti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1119B3D-6C6E-964F-893D-C2F134A9EAC8}"/>
              </a:ext>
            </a:extLst>
          </p:cNvPr>
          <p:cNvCxnSpPr>
            <a:cxnSpLocks/>
          </p:cNvCxnSpPr>
          <p:nvPr/>
        </p:nvCxnSpPr>
        <p:spPr>
          <a:xfrm>
            <a:off x="2754683" y="3509146"/>
            <a:ext cx="5433353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B87B429-0446-0E46-A5C5-3D9D44D31A88}"/>
              </a:ext>
            </a:extLst>
          </p:cNvPr>
          <p:cNvCxnSpPr/>
          <p:nvPr/>
        </p:nvCxnSpPr>
        <p:spPr>
          <a:xfrm>
            <a:off x="5389418" y="3509819"/>
            <a:ext cx="0" cy="267592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40F64E8-8331-2E4B-B4D9-64E249716D2F}"/>
              </a:ext>
            </a:extLst>
          </p:cNvPr>
          <p:cNvCxnSpPr/>
          <p:nvPr/>
        </p:nvCxnSpPr>
        <p:spPr>
          <a:xfrm>
            <a:off x="7166263" y="3509148"/>
            <a:ext cx="0" cy="267592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E17297C-201C-6B48-AF8E-7CA0FED6EEFA}"/>
              </a:ext>
            </a:extLst>
          </p:cNvPr>
          <p:cNvCxnSpPr/>
          <p:nvPr/>
        </p:nvCxnSpPr>
        <p:spPr>
          <a:xfrm>
            <a:off x="8188035" y="3509148"/>
            <a:ext cx="0" cy="267592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07C5B82-AC60-4D48-A630-E91FEC13D7D5}"/>
              </a:ext>
            </a:extLst>
          </p:cNvPr>
          <p:cNvSpPr/>
          <p:nvPr/>
        </p:nvSpPr>
        <p:spPr>
          <a:xfrm>
            <a:off x="6436325" y="4129213"/>
            <a:ext cx="1350000" cy="720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1" tIns="38401" rIns="76801" bIns="38401" rtlCol="0" anchor="ctr"/>
          <a:lstStyle/>
          <a:p>
            <a:pPr algn="ctr"/>
            <a:endParaRPr lang="it-IT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3D2653C-CE31-2C45-9CF8-BC5EE0583896}"/>
              </a:ext>
            </a:extLst>
          </p:cNvPr>
          <p:cNvSpPr/>
          <p:nvPr/>
        </p:nvSpPr>
        <p:spPr>
          <a:xfrm>
            <a:off x="7513035" y="4993686"/>
            <a:ext cx="1350000" cy="720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1" tIns="38401" rIns="76801" bIns="38401" rtlCol="0" anchor="ctr"/>
          <a:lstStyle/>
          <a:p>
            <a:pPr algn="ctr"/>
            <a:endParaRPr lang="it-IT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9D8DC062-D810-EB4D-B4B0-C0E96C2DF178}"/>
              </a:ext>
            </a:extLst>
          </p:cNvPr>
          <p:cNvSpPr/>
          <p:nvPr/>
        </p:nvSpPr>
        <p:spPr>
          <a:xfrm>
            <a:off x="4714418" y="4968286"/>
            <a:ext cx="1350000" cy="720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1" tIns="38401" rIns="76801" bIns="38401" rtlCol="0" anchor="ctr"/>
          <a:lstStyle/>
          <a:p>
            <a:pPr algn="ctr"/>
            <a:endParaRPr lang="it-IT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628B430-B62F-054F-8266-47EF6CDD6410}"/>
              </a:ext>
            </a:extLst>
          </p:cNvPr>
          <p:cNvSpPr txBox="1"/>
          <p:nvPr/>
        </p:nvSpPr>
        <p:spPr>
          <a:xfrm>
            <a:off x="6452130" y="4141867"/>
            <a:ext cx="1429821" cy="508439"/>
          </a:xfrm>
          <a:prstGeom prst="rect">
            <a:avLst/>
          </a:prstGeom>
          <a:noFill/>
        </p:spPr>
        <p:txBody>
          <a:bodyPr wrap="square" lIns="76801" tIns="38401" rIns="76801" bIns="38401" rtlCol="0">
            <a:spAutoFit/>
          </a:bodyPr>
          <a:lstStyle/>
          <a:p>
            <a:pPr algn="ctr"/>
            <a:r>
              <a:rPr lang="it-IT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 media per</a:t>
            </a:r>
          </a:p>
          <a:p>
            <a:pPr algn="ctr"/>
            <a:r>
              <a:rPr lang="it-IT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nati nel 1931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0C834A6-4E2A-7846-9F37-032B83E6A67A}"/>
              </a:ext>
            </a:extLst>
          </p:cNvPr>
          <p:cNvSpPr txBox="1"/>
          <p:nvPr/>
        </p:nvSpPr>
        <p:spPr>
          <a:xfrm>
            <a:off x="4735350" y="5001990"/>
            <a:ext cx="1203914" cy="446884"/>
          </a:xfrm>
          <a:prstGeom prst="rect">
            <a:avLst/>
          </a:prstGeom>
          <a:noFill/>
        </p:spPr>
        <p:txBody>
          <a:bodyPr wrap="none" lIns="76801" tIns="38401" rIns="76801" bIns="38401" rtlCol="0">
            <a:spAutoFit/>
          </a:bodyPr>
          <a:lstStyle/>
          <a:p>
            <a:pPr algn="ctr"/>
            <a:r>
              <a:rPr lang="it-IT" sz="1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 media per</a:t>
            </a:r>
          </a:p>
          <a:p>
            <a:pPr algn="ctr"/>
            <a:r>
              <a:rPr lang="it-IT" sz="1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nati nel 1851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89F83F4-55E7-6D48-8CE0-B84FBE41F525}"/>
              </a:ext>
            </a:extLst>
          </p:cNvPr>
          <p:cNvSpPr txBox="1"/>
          <p:nvPr/>
        </p:nvSpPr>
        <p:spPr>
          <a:xfrm>
            <a:off x="7532085" y="5016540"/>
            <a:ext cx="1203914" cy="446884"/>
          </a:xfrm>
          <a:prstGeom prst="rect">
            <a:avLst/>
          </a:prstGeom>
          <a:noFill/>
        </p:spPr>
        <p:txBody>
          <a:bodyPr wrap="none" lIns="76801" tIns="38401" rIns="76801" bIns="38401" rtlCol="0">
            <a:spAutoFit/>
          </a:bodyPr>
          <a:lstStyle/>
          <a:p>
            <a:pPr algn="ctr"/>
            <a:r>
              <a:rPr lang="it-IT" sz="1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 media per</a:t>
            </a:r>
          </a:p>
          <a:p>
            <a:pPr algn="ctr"/>
            <a:r>
              <a:rPr lang="it-IT" sz="1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nati nel 2031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227E501-15C8-F843-AD5E-52A78E9F9132}"/>
              </a:ext>
            </a:extLst>
          </p:cNvPr>
          <p:cNvSpPr txBox="1"/>
          <p:nvPr/>
        </p:nvSpPr>
        <p:spPr>
          <a:xfrm>
            <a:off x="5239936" y="3218190"/>
            <a:ext cx="342654" cy="446884"/>
          </a:xfrm>
          <a:prstGeom prst="rect">
            <a:avLst/>
          </a:prstGeom>
          <a:noFill/>
        </p:spPr>
        <p:txBody>
          <a:bodyPr wrap="none" lIns="76801" tIns="38401" rIns="76801" bIns="38401" rtlCol="0">
            <a:spAutoFit/>
          </a:bodyPr>
          <a:lstStyle/>
          <a:p>
            <a:r>
              <a:rPr lang="it-IT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1046C60-AC9B-8B41-B1A6-BA8541400532}"/>
              </a:ext>
            </a:extLst>
          </p:cNvPr>
          <p:cNvSpPr txBox="1"/>
          <p:nvPr/>
        </p:nvSpPr>
        <p:spPr>
          <a:xfrm>
            <a:off x="7021179" y="3219141"/>
            <a:ext cx="342654" cy="446884"/>
          </a:xfrm>
          <a:prstGeom prst="rect">
            <a:avLst/>
          </a:prstGeom>
          <a:noFill/>
        </p:spPr>
        <p:txBody>
          <a:bodyPr wrap="none" lIns="76801" tIns="38401" rIns="76801" bIns="38401" rtlCol="0">
            <a:spAutoFit/>
          </a:bodyPr>
          <a:lstStyle/>
          <a:p>
            <a:r>
              <a:rPr lang="it-IT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914A4A8-6197-AD4D-9828-B2EE7D611941}"/>
              </a:ext>
            </a:extLst>
          </p:cNvPr>
          <p:cNvSpPr txBox="1"/>
          <p:nvPr/>
        </p:nvSpPr>
        <p:spPr>
          <a:xfrm>
            <a:off x="8040353" y="3231841"/>
            <a:ext cx="342654" cy="446884"/>
          </a:xfrm>
          <a:prstGeom prst="rect">
            <a:avLst/>
          </a:prstGeom>
          <a:noFill/>
        </p:spPr>
        <p:txBody>
          <a:bodyPr wrap="none" lIns="76801" tIns="38401" rIns="76801" bIns="38401" rtlCol="0">
            <a:spAutoFit/>
          </a:bodyPr>
          <a:lstStyle/>
          <a:p>
            <a:r>
              <a:rPr lang="it-IT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2432E15-DA55-B041-A6A0-62D2EFEFB4E5}"/>
              </a:ext>
            </a:extLst>
          </p:cNvPr>
          <p:cNvCxnSpPr/>
          <p:nvPr/>
        </p:nvCxnSpPr>
        <p:spPr>
          <a:xfrm>
            <a:off x="5389418" y="5713685"/>
            <a:ext cx="0" cy="468000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BC3E205-3967-FE48-A32B-C8D09ADBD0B0}"/>
              </a:ext>
            </a:extLst>
          </p:cNvPr>
          <p:cNvCxnSpPr/>
          <p:nvPr/>
        </p:nvCxnSpPr>
        <p:spPr>
          <a:xfrm>
            <a:off x="7163497" y="5713685"/>
            <a:ext cx="0" cy="468000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71E6186-B84C-0D4A-8F30-E8F2FCE81275}"/>
              </a:ext>
            </a:extLst>
          </p:cNvPr>
          <p:cNvCxnSpPr/>
          <p:nvPr/>
        </p:nvCxnSpPr>
        <p:spPr>
          <a:xfrm>
            <a:off x="8188035" y="5767845"/>
            <a:ext cx="0" cy="468000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egnaposto piè di pagina 31"/>
          <p:cNvSpPr>
            <a:spLocks noGrp="1"/>
          </p:cNvSpPr>
          <p:nvPr>
            <p:ph type="ftr" sz="quarter" idx="4294967295"/>
          </p:nvPr>
        </p:nvSpPr>
        <p:spPr>
          <a:xfrm>
            <a:off x="1524000" y="6492876"/>
            <a:ext cx="7429520" cy="365125"/>
          </a:xfrm>
          <a:prstGeom prst="rect">
            <a:avLst/>
          </a:prstGeom>
        </p:spPr>
        <p:txBody>
          <a:bodyPr vert="horz" lIns="38414" tIns="19207" rIns="38414" bIns="19207" rtlCol="0" anchor="ctr"/>
          <a:lstStyle/>
          <a:p>
            <a:r>
              <a:rPr lang="it-IT" sz="1400"/>
              <a:t>materiale utilizzabile citando l'autore Roberto Adrower </a:t>
            </a:r>
          </a:p>
        </p:txBody>
      </p:sp>
    </p:spTree>
    <p:extLst>
      <p:ext uri="{BB962C8B-B14F-4D97-AF65-F5344CB8AC3E}">
        <p14:creationId xmlns:p14="http://schemas.microsoft.com/office/powerpoint/2010/main" val="17099083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7408E0-88D9-094A-A476-F7C2C30A63CC}"/>
              </a:ext>
            </a:extLst>
          </p:cNvPr>
          <p:cNvSpPr/>
          <p:nvPr/>
        </p:nvSpPr>
        <p:spPr>
          <a:xfrm>
            <a:off x="1524000" y="-71462"/>
            <a:ext cx="9144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1" tIns="38401" rIns="76801" bIns="38401" rtlCol="0" anchor="ctr"/>
          <a:lstStyle/>
          <a:p>
            <a:pPr algn="ctr"/>
            <a:endParaRPr lang="it-IT"/>
          </a:p>
        </p:txBody>
      </p:sp>
      <p:pic>
        <p:nvPicPr>
          <p:cNvPr id="3" name="Immagine 3" descr="gr1_lrg.jpg">
            <a:extLst>
              <a:ext uri="{FF2B5EF4-FFF2-40B4-BE49-F238E27FC236}">
                <a16:creationId xmlns:a16="http://schemas.microsoft.com/office/drawing/2014/main" id="{C9E72C7C-E412-F241-B74F-24556EFCD3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107" y="756319"/>
            <a:ext cx="6123835" cy="5471998"/>
          </a:xfrm>
          <a:prstGeom prst="rect">
            <a:avLst/>
          </a:prstGeom>
        </p:spPr>
      </p:pic>
      <p:sp>
        <p:nvSpPr>
          <p:cNvPr id="4" name="CasellaDiTesto 23">
            <a:extLst>
              <a:ext uri="{FF2B5EF4-FFF2-40B4-BE49-F238E27FC236}">
                <a16:creationId xmlns:a16="http://schemas.microsoft.com/office/drawing/2014/main" id="{6138FD9E-E01D-9B43-80B2-2AF9F04633E7}"/>
              </a:ext>
            </a:extLst>
          </p:cNvPr>
          <p:cNvSpPr txBox="1"/>
          <p:nvPr/>
        </p:nvSpPr>
        <p:spPr>
          <a:xfrm>
            <a:off x="2102076" y="109989"/>
            <a:ext cx="5100174" cy="539217"/>
          </a:xfrm>
          <a:prstGeom prst="rect">
            <a:avLst/>
          </a:prstGeom>
          <a:noFill/>
        </p:spPr>
        <p:txBody>
          <a:bodyPr wrap="none" lIns="76801" tIns="38401" rIns="76801" bIns="38401" rtlCol="0">
            <a:spAutoFit/>
          </a:bodyPr>
          <a:lstStyle/>
          <a:p>
            <a:r>
              <a:rPr lang="it-IT" sz="3000" b="1"/>
              <a:t> </a:t>
            </a:r>
            <a:r>
              <a:rPr lang="it-IT" sz="2400" b="1"/>
              <a:t>Opportunità 5)La Sfida delle Cronicità </a:t>
            </a:r>
          </a:p>
        </p:txBody>
      </p:sp>
      <p:pic>
        <p:nvPicPr>
          <p:cNvPr id="5" name="Immagine 5">
            <a:extLst>
              <a:ext uri="{FF2B5EF4-FFF2-40B4-BE49-F238E27FC236}">
                <a16:creationId xmlns:a16="http://schemas.microsoft.com/office/drawing/2014/main" id="{BC2A4730-51B0-E840-AFCC-6BF8297F082F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181276" y="6011720"/>
            <a:ext cx="1566000" cy="216000"/>
          </a:xfrm>
          <a:prstGeom prst="rect">
            <a:avLst/>
          </a:prstGeom>
        </p:spPr>
      </p:pic>
      <p:sp>
        <p:nvSpPr>
          <p:cNvPr id="6" name="CasellaDiTesto 6">
            <a:extLst>
              <a:ext uri="{FF2B5EF4-FFF2-40B4-BE49-F238E27FC236}">
                <a16:creationId xmlns:a16="http://schemas.microsoft.com/office/drawing/2014/main" id="{63394A58-43E9-7949-BA1C-DFB6F9A646BE}"/>
              </a:ext>
            </a:extLst>
          </p:cNvPr>
          <p:cNvSpPr txBox="1"/>
          <p:nvPr/>
        </p:nvSpPr>
        <p:spPr>
          <a:xfrm>
            <a:off x="4190509" y="5858553"/>
            <a:ext cx="1316254" cy="385329"/>
          </a:xfrm>
          <a:prstGeom prst="rect">
            <a:avLst/>
          </a:prstGeom>
          <a:noFill/>
        </p:spPr>
        <p:txBody>
          <a:bodyPr wrap="none" lIns="76801" tIns="38401" rIns="76801" bIns="38401" rtlCol="0">
            <a:spAutoFit/>
          </a:bodyPr>
          <a:lstStyle/>
          <a:p>
            <a:r>
              <a:rPr lang="it-IT" sz="2000" b="1"/>
              <a:t>Fasce d’età</a:t>
            </a:r>
          </a:p>
        </p:txBody>
      </p:sp>
      <p:pic>
        <p:nvPicPr>
          <p:cNvPr id="7" name="Immagine 7">
            <a:extLst>
              <a:ext uri="{FF2B5EF4-FFF2-40B4-BE49-F238E27FC236}">
                <a16:creationId xmlns:a16="http://schemas.microsoft.com/office/drawing/2014/main" id="{038F27C4-46A4-7246-9BFD-F5B953230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1723900" y="2594963"/>
            <a:ext cx="196579" cy="1424947"/>
          </a:xfrm>
          <a:prstGeom prst="rect">
            <a:avLst/>
          </a:prstGeom>
        </p:spPr>
      </p:pic>
      <p:sp>
        <p:nvSpPr>
          <p:cNvPr id="8" name="CasellaDiTesto 8">
            <a:extLst>
              <a:ext uri="{FF2B5EF4-FFF2-40B4-BE49-F238E27FC236}">
                <a16:creationId xmlns:a16="http://schemas.microsoft.com/office/drawing/2014/main" id="{8F2558CF-F617-BF4B-A58C-F5A93A784E78}"/>
              </a:ext>
            </a:extLst>
          </p:cNvPr>
          <p:cNvSpPr txBox="1"/>
          <p:nvPr/>
        </p:nvSpPr>
        <p:spPr>
          <a:xfrm rot="16200000">
            <a:off x="908126" y="2909578"/>
            <a:ext cx="1828124" cy="385329"/>
          </a:xfrm>
          <a:prstGeom prst="rect">
            <a:avLst/>
          </a:prstGeom>
          <a:noFill/>
        </p:spPr>
        <p:txBody>
          <a:bodyPr wrap="none" lIns="76801" tIns="38401" rIns="76801" bIns="38401" rtlCol="0">
            <a:spAutoFit/>
          </a:bodyPr>
          <a:lstStyle/>
          <a:p>
            <a:r>
              <a:rPr lang="it-IT" sz="2000" b="1"/>
              <a:t>Percentuale (%)</a:t>
            </a:r>
          </a:p>
        </p:txBody>
      </p:sp>
      <p:cxnSp>
        <p:nvCxnSpPr>
          <p:cNvPr id="9" name="Connettore 1 11">
            <a:extLst>
              <a:ext uri="{FF2B5EF4-FFF2-40B4-BE49-F238E27FC236}">
                <a16:creationId xmlns:a16="http://schemas.microsoft.com/office/drawing/2014/main" id="{016682D5-4B9E-E347-933D-0A3B56DFCB4D}"/>
              </a:ext>
            </a:extLst>
          </p:cNvPr>
          <p:cNvCxnSpPr>
            <a:cxnSpLocks/>
          </p:cNvCxnSpPr>
          <p:nvPr/>
        </p:nvCxnSpPr>
        <p:spPr>
          <a:xfrm flipH="1">
            <a:off x="2102077" y="3115667"/>
            <a:ext cx="3297462" cy="0"/>
          </a:xfrm>
          <a:prstGeom prst="line">
            <a:avLst/>
          </a:prstGeom>
          <a:ln>
            <a:solidFill>
              <a:srgbClr val="0000F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506D26C1-4188-EC44-85D5-91A9AEC271F1}"/>
              </a:ext>
            </a:extLst>
          </p:cNvPr>
          <p:cNvCxnSpPr/>
          <p:nvPr/>
        </p:nvCxnSpPr>
        <p:spPr>
          <a:xfrm flipV="1">
            <a:off x="5426222" y="3115667"/>
            <a:ext cx="0" cy="2340000"/>
          </a:xfrm>
          <a:prstGeom prst="line">
            <a:avLst/>
          </a:prstGeom>
          <a:ln>
            <a:solidFill>
              <a:srgbClr val="0000F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sellaDiTesto 4">
            <a:extLst>
              <a:ext uri="{FF2B5EF4-FFF2-40B4-BE49-F238E27FC236}">
                <a16:creationId xmlns:a16="http://schemas.microsoft.com/office/drawing/2014/main" id="{6B98E2F8-F484-5C4E-BDEE-269B00C44ACD}"/>
              </a:ext>
            </a:extLst>
          </p:cNvPr>
          <p:cNvSpPr txBox="1"/>
          <p:nvPr/>
        </p:nvSpPr>
        <p:spPr>
          <a:xfrm>
            <a:off x="1524000" y="6525634"/>
            <a:ext cx="8679656" cy="416106"/>
          </a:xfrm>
          <a:prstGeom prst="rect">
            <a:avLst/>
          </a:prstGeom>
          <a:noFill/>
        </p:spPr>
        <p:txBody>
          <a:bodyPr wrap="square" lIns="76801" tIns="38401" rIns="76801" bIns="38401" rtlCol="0">
            <a:spAutoFit/>
          </a:bodyPr>
          <a:lstStyle/>
          <a:p>
            <a:pPr algn="just"/>
            <a:r>
              <a:rPr lang="it-IT" sz="1100">
                <a:solidFill>
                  <a:srgbClr val="0070C0"/>
                </a:solidFill>
              </a:rPr>
              <a:t>K. </a:t>
            </a:r>
            <a:r>
              <a:rPr lang="it-IT" sz="1100" err="1">
                <a:solidFill>
                  <a:srgbClr val="0070C0"/>
                </a:solidFill>
              </a:rPr>
              <a:t>Barnett</a:t>
            </a:r>
            <a:r>
              <a:rPr lang="it-IT" sz="1100">
                <a:solidFill>
                  <a:srgbClr val="0070C0"/>
                </a:solidFill>
              </a:rPr>
              <a:t> et al. "</a:t>
            </a:r>
            <a:r>
              <a:rPr lang="it-IT" sz="1100" err="1">
                <a:solidFill>
                  <a:srgbClr val="0070C0"/>
                </a:solidFill>
              </a:rPr>
              <a:t>Epidemiology</a:t>
            </a:r>
            <a:r>
              <a:rPr lang="it-IT" sz="1100">
                <a:solidFill>
                  <a:srgbClr val="0070C0"/>
                </a:solidFill>
              </a:rPr>
              <a:t> of </a:t>
            </a:r>
            <a:r>
              <a:rPr lang="it-IT" sz="1100" err="1">
                <a:solidFill>
                  <a:srgbClr val="0070C0"/>
                </a:solidFill>
              </a:rPr>
              <a:t>multimorbidity</a:t>
            </a:r>
            <a:r>
              <a:rPr lang="it-IT" sz="1100">
                <a:solidFill>
                  <a:srgbClr val="0070C0"/>
                </a:solidFill>
              </a:rPr>
              <a:t> and </a:t>
            </a:r>
            <a:r>
              <a:rPr lang="it-IT" sz="1100" err="1">
                <a:solidFill>
                  <a:srgbClr val="0070C0"/>
                </a:solidFill>
              </a:rPr>
              <a:t>implications</a:t>
            </a:r>
            <a:r>
              <a:rPr lang="it-IT" sz="1100">
                <a:solidFill>
                  <a:srgbClr val="0070C0"/>
                </a:solidFill>
              </a:rPr>
              <a:t> for </a:t>
            </a:r>
            <a:r>
              <a:rPr lang="it-IT" sz="1100" err="1">
                <a:solidFill>
                  <a:srgbClr val="0070C0"/>
                </a:solidFill>
              </a:rPr>
              <a:t>health</a:t>
            </a:r>
            <a:r>
              <a:rPr lang="it-IT" sz="1100">
                <a:solidFill>
                  <a:srgbClr val="0070C0"/>
                </a:solidFill>
              </a:rPr>
              <a:t> care, </a:t>
            </a:r>
            <a:r>
              <a:rPr lang="it-IT" sz="1100" err="1">
                <a:solidFill>
                  <a:srgbClr val="0070C0"/>
                </a:solidFill>
              </a:rPr>
              <a:t>research</a:t>
            </a:r>
            <a:r>
              <a:rPr lang="it-IT" sz="1100">
                <a:solidFill>
                  <a:srgbClr val="0070C0"/>
                </a:solidFill>
              </a:rPr>
              <a:t>, and </a:t>
            </a:r>
            <a:r>
              <a:rPr lang="it-IT" sz="1100" err="1">
                <a:solidFill>
                  <a:srgbClr val="0070C0"/>
                </a:solidFill>
              </a:rPr>
              <a:t>medical</a:t>
            </a:r>
            <a:r>
              <a:rPr lang="it-IT" sz="1100">
                <a:solidFill>
                  <a:srgbClr val="0070C0"/>
                </a:solidFill>
              </a:rPr>
              <a:t> </a:t>
            </a:r>
            <a:r>
              <a:rPr lang="it-IT" sz="1100" err="1">
                <a:solidFill>
                  <a:srgbClr val="0070C0"/>
                </a:solidFill>
              </a:rPr>
              <a:t>education</a:t>
            </a:r>
            <a:r>
              <a:rPr lang="it-IT" sz="1100">
                <a:solidFill>
                  <a:srgbClr val="0070C0"/>
                </a:solidFill>
              </a:rPr>
              <a:t>: a cross-</a:t>
            </a:r>
            <a:r>
              <a:rPr lang="it-IT" sz="1100" err="1">
                <a:solidFill>
                  <a:srgbClr val="0070C0"/>
                </a:solidFill>
              </a:rPr>
              <a:t>sectional</a:t>
            </a:r>
            <a:r>
              <a:rPr lang="it-IT" sz="1100">
                <a:solidFill>
                  <a:srgbClr val="0070C0"/>
                </a:solidFill>
              </a:rPr>
              <a:t> </a:t>
            </a:r>
            <a:r>
              <a:rPr lang="it-IT" sz="1100" err="1">
                <a:solidFill>
                  <a:srgbClr val="0070C0"/>
                </a:solidFill>
              </a:rPr>
              <a:t>study</a:t>
            </a:r>
            <a:r>
              <a:rPr lang="it-IT" sz="1100">
                <a:solidFill>
                  <a:srgbClr val="0070C0"/>
                </a:solidFill>
              </a:rPr>
              <a:t>”, The Lancet </a:t>
            </a:r>
            <a:r>
              <a:rPr lang="it-IT" sz="1100" b="1">
                <a:solidFill>
                  <a:srgbClr val="0070C0"/>
                </a:solidFill>
              </a:rPr>
              <a:t>380</a:t>
            </a:r>
            <a:r>
              <a:rPr lang="it-IT" sz="1100">
                <a:solidFill>
                  <a:srgbClr val="0070C0"/>
                </a:solidFill>
              </a:rPr>
              <a:t>, 37 (2012)</a:t>
            </a:r>
          </a:p>
        </p:txBody>
      </p:sp>
      <p:sp>
        <p:nvSpPr>
          <p:cNvPr id="13" name="CasellaDiTesto 13">
            <a:extLst>
              <a:ext uri="{FF2B5EF4-FFF2-40B4-BE49-F238E27FC236}">
                <a16:creationId xmlns:a16="http://schemas.microsoft.com/office/drawing/2014/main" id="{975BB945-383A-EC48-9417-803996E84A51}"/>
              </a:ext>
            </a:extLst>
          </p:cNvPr>
          <p:cNvSpPr txBox="1"/>
          <p:nvPr/>
        </p:nvSpPr>
        <p:spPr>
          <a:xfrm>
            <a:off x="5261168" y="2870411"/>
            <a:ext cx="371508" cy="600772"/>
          </a:xfrm>
          <a:prstGeom prst="rect">
            <a:avLst/>
          </a:prstGeom>
          <a:noFill/>
        </p:spPr>
        <p:txBody>
          <a:bodyPr wrap="none" lIns="76801" tIns="38401" rIns="76801" bIns="38401" rtlCol="0">
            <a:spAutoFit/>
          </a:bodyPr>
          <a:lstStyle/>
          <a:p>
            <a:r>
              <a:rPr lang="it-IT" sz="3400">
                <a:solidFill>
                  <a:srgbClr val="000090"/>
                </a:solidFill>
              </a:rPr>
              <a:t>*</a:t>
            </a:r>
          </a:p>
        </p:txBody>
      </p:sp>
      <p:sp>
        <p:nvSpPr>
          <p:cNvPr id="14" name="CasellaDiTesto 24">
            <a:extLst>
              <a:ext uri="{FF2B5EF4-FFF2-40B4-BE49-F238E27FC236}">
                <a16:creationId xmlns:a16="http://schemas.microsoft.com/office/drawing/2014/main" id="{B7893BB0-5DC4-3742-A7A4-2C88075ABF18}"/>
              </a:ext>
            </a:extLst>
          </p:cNvPr>
          <p:cNvSpPr txBox="1"/>
          <p:nvPr/>
        </p:nvSpPr>
        <p:spPr>
          <a:xfrm>
            <a:off x="7940985" y="105714"/>
            <a:ext cx="2559755" cy="3386150"/>
          </a:xfrm>
          <a:prstGeom prst="rect">
            <a:avLst/>
          </a:prstGeom>
          <a:noFill/>
        </p:spPr>
        <p:txBody>
          <a:bodyPr wrap="square" lIns="76801" tIns="38401" rIns="76801" bIns="38401" rtlCol="0">
            <a:spAutoFit/>
          </a:bodyPr>
          <a:lstStyle/>
          <a:p>
            <a:pPr algn="just"/>
            <a:r>
              <a:rPr lang="it-IT" b="1">
                <a:solidFill>
                  <a:srgbClr val="0070C0"/>
                </a:solidFill>
              </a:rPr>
              <a:t>Le nuove tecnologie hanno consentito di allungare la vita ma l’incidenza delle malattie croniche è aumentata .</a:t>
            </a:r>
          </a:p>
          <a:p>
            <a:pPr algn="just"/>
            <a:endParaRPr lang="it-IT" sz="800" b="1">
              <a:solidFill>
                <a:srgbClr val="FF0000"/>
              </a:solidFill>
            </a:endParaRPr>
          </a:p>
          <a:p>
            <a:pPr algn="just"/>
            <a:r>
              <a:rPr lang="it-IT" b="1">
                <a:solidFill>
                  <a:srgbClr val="FF0000"/>
                </a:solidFill>
              </a:rPr>
              <a:t>Ricorrendo maggiormente alla scienza, la medicina del futuro cercherà di prevenire le malattie e/o bloccarle alla insorgenza.</a:t>
            </a:r>
          </a:p>
          <a:p>
            <a:pPr algn="just"/>
            <a:endParaRPr lang="it-IT" sz="900" b="1">
              <a:solidFill>
                <a:srgbClr val="FF0000"/>
              </a:solidFill>
            </a:endParaRPr>
          </a:p>
        </p:txBody>
      </p:sp>
      <p:cxnSp>
        <p:nvCxnSpPr>
          <p:cNvPr id="15" name="Connettore 1 16">
            <a:extLst>
              <a:ext uri="{FF2B5EF4-FFF2-40B4-BE49-F238E27FC236}">
                <a16:creationId xmlns:a16="http://schemas.microsoft.com/office/drawing/2014/main" id="{18B9523F-055E-A244-8C2F-4F06F95F8B11}"/>
              </a:ext>
            </a:extLst>
          </p:cNvPr>
          <p:cNvCxnSpPr/>
          <p:nvPr/>
        </p:nvCxnSpPr>
        <p:spPr>
          <a:xfrm flipH="1">
            <a:off x="2203673" y="3874689"/>
            <a:ext cx="4945765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4">
            <a:extLst>
              <a:ext uri="{FF2B5EF4-FFF2-40B4-BE49-F238E27FC236}">
                <a16:creationId xmlns:a16="http://schemas.microsoft.com/office/drawing/2014/main" id="{22274D30-BF11-0546-8F75-8EBB33BDE2CA}"/>
              </a:ext>
            </a:extLst>
          </p:cNvPr>
          <p:cNvCxnSpPr/>
          <p:nvPr/>
        </p:nvCxnSpPr>
        <p:spPr>
          <a:xfrm flipV="1">
            <a:off x="7138721" y="3874689"/>
            <a:ext cx="0" cy="158400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asellaDiTesto 20">
            <a:extLst>
              <a:ext uri="{FF2B5EF4-FFF2-40B4-BE49-F238E27FC236}">
                <a16:creationId xmlns:a16="http://schemas.microsoft.com/office/drawing/2014/main" id="{5A0DF689-C432-C541-B0CD-A0E13CE56947}"/>
              </a:ext>
            </a:extLst>
          </p:cNvPr>
          <p:cNvSpPr txBox="1"/>
          <p:nvPr/>
        </p:nvSpPr>
        <p:spPr>
          <a:xfrm>
            <a:off x="6984382" y="3621161"/>
            <a:ext cx="371508" cy="600772"/>
          </a:xfrm>
          <a:prstGeom prst="rect">
            <a:avLst/>
          </a:prstGeom>
          <a:noFill/>
        </p:spPr>
        <p:txBody>
          <a:bodyPr wrap="none" lIns="76801" tIns="38401" rIns="76801" bIns="38401" rtlCol="0">
            <a:spAutoFit/>
          </a:bodyPr>
          <a:lstStyle/>
          <a:p>
            <a:r>
              <a:rPr lang="it-IT" sz="34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18" name="CasellaDiTesto 24">
            <a:extLst>
              <a:ext uri="{FF2B5EF4-FFF2-40B4-BE49-F238E27FC236}">
                <a16:creationId xmlns:a16="http://schemas.microsoft.com/office/drawing/2014/main" id="{E416F9A7-0A77-B042-8259-AC01746F0FBB}"/>
              </a:ext>
            </a:extLst>
          </p:cNvPr>
          <p:cNvSpPr txBox="1"/>
          <p:nvPr/>
        </p:nvSpPr>
        <p:spPr>
          <a:xfrm>
            <a:off x="3263614" y="964282"/>
            <a:ext cx="2996863" cy="1385602"/>
          </a:xfrm>
          <a:prstGeom prst="rect">
            <a:avLst/>
          </a:prstGeom>
          <a:noFill/>
        </p:spPr>
        <p:txBody>
          <a:bodyPr wrap="square" lIns="76801" tIns="38401" rIns="76801" bIns="38401" rtlCol="0">
            <a:spAutoFit/>
          </a:bodyPr>
          <a:lstStyle/>
          <a:p>
            <a:pPr algn="just"/>
            <a:r>
              <a:rPr lang="it-IT" sz="1700" b="1">
                <a:solidFill>
                  <a:srgbClr val="0000FF"/>
                </a:solidFill>
              </a:rPr>
              <a:t>A 48 anni il 50% della popolazione soffre di una malattia cronica </a:t>
            </a:r>
            <a:r>
              <a:rPr lang="it-IT" sz="1700" b="1"/>
              <a:t>e </a:t>
            </a:r>
            <a:r>
              <a:rPr lang="it-IT" sz="1700" b="1">
                <a:solidFill>
                  <a:srgbClr val="FF0000"/>
                </a:solidFill>
              </a:rPr>
              <a:t>a 75 anni un terzo della popolazione soffre di ben 4 malattie croniche</a:t>
            </a:r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4294967295"/>
          </p:nvPr>
        </p:nvSpPr>
        <p:spPr>
          <a:xfrm>
            <a:off x="4738678" y="6215083"/>
            <a:ext cx="5448328" cy="365125"/>
          </a:xfrm>
          <a:prstGeom prst="rect">
            <a:avLst/>
          </a:prstGeom>
        </p:spPr>
        <p:txBody>
          <a:bodyPr vert="horz" lIns="38414" tIns="19207" rIns="38414" bIns="19207" rtlCol="0" anchor="ctr"/>
          <a:lstStyle/>
          <a:p>
            <a:r>
              <a:rPr lang="it-IT" sz="1050"/>
              <a:t>materiale utilizzabile citando l'autore Roberto Adrower </a:t>
            </a:r>
            <a:endParaRPr lang="it-IT"/>
          </a:p>
        </p:txBody>
      </p:sp>
      <p:sp>
        <p:nvSpPr>
          <p:cNvPr id="20" name="Rettangolo 19"/>
          <p:cNvSpPr/>
          <p:nvPr/>
        </p:nvSpPr>
        <p:spPr>
          <a:xfrm>
            <a:off x="7953388" y="3571876"/>
            <a:ext cx="2357422" cy="242889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b="1">
                <a:solidFill>
                  <a:srgbClr val="00B050"/>
                </a:solidFill>
              </a:rPr>
              <a:t>I Prodotti maturi opportunamente rivalutati , potrebbero coprire bisogni terapeutici non soddisfatti e posizionarsi su particolari segmenti di pazienti </a:t>
            </a:r>
          </a:p>
        </p:txBody>
      </p:sp>
    </p:spTree>
    <p:extLst>
      <p:ext uri="{BB962C8B-B14F-4D97-AF65-F5344CB8AC3E}">
        <p14:creationId xmlns:p14="http://schemas.microsoft.com/office/powerpoint/2010/main" val="34504268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881158" y="642918"/>
            <a:ext cx="8229600" cy="1143000"/>
          </a:xfrm>
        </p:spPr>
        <p:txBody>
          <a:bodyPr>
            <a:noAutofit/>
          </a:bodyPr>
          <a:lstStyle/>
          <a:p>
            <a:r>
              <a:rPr lang="it-IT" sz="2800" b="1"/>
              <a:t>Il “Disinvestimento AZIENDALE dei  mature </a:t>
            </a:r>
            <a:r>
              <a:rPr lang="it-IT" sz="2800" b="1" err="1"/>
              <a:t>brands……perché</a:t>
            </a:r>
            <a:r>
              <a:rPr lang="it-IT" sz="2800" b="1"/>
              <a:t> datati ed a basso costo” genera problemi economici ancor più rilevanti per il SSN 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  <a:p>
            <a:endParaRPr lang="it-IT"/>
          </a:p>
          <a:p>
            <a:endParaRPr lang="it-IT"/>
          </a:p>
          <a:p>
            <a:endParaRPr lang="it-IT"/>
          </a:p>
          <a:p>
            <a:endParaRPr lang="it-IT"/>
          </a:p>
          <a:p>
            <a:endParaRPr lang="it-IT"/>
          </a:p>
          <a:p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6738910" y="3143248"/>
            <a:ext cx="3929090" cy="147732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it-IT" b="1"/>
              <a:t>COSTI DELLA MANCATA ADERENZA TERAPEUTICA </a:t>
            </a:r>
          </a:p>
          <a:p>
            <a:endParaRPr lang="it-IT" b="1"/>
          </a:p>
          <a:p>
            <a:endParaRPr lang="it-IT" b="1"/>
          </a:p>
          <a:p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7310447" y="3929066"/>
            <a:ext cx="2771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/>
              <a:t>19 miliardi € l’anno in Italia</a:t>
            </a:r>
          </a:p>
        </p:txBody>
      </p:sp>
      <p:sp>
        <p:nvSpPr>
          <p:cNvPr id="10" name="Ovale 9"/>
          <p:cNvSpPr/>
          <p:nvPr/>
        </p:nvSpPr>
        <p:spPr>
          <a:xfrm>
            <a:off x="1524000" y="3286124"/>
            <a:ext cx="5000628" cy="20717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/>
              <a:t>Il 56 % dei malati cronici  pensa di abbandonare le terapie </a:t>
            </a:r>
          </a:p>
          <a:p>
            <a:pPr algn="ctr"/>
            <a:r>
              <a:rPr lang="it-IT" b="1"/>
              <a:t>1/10 dichiara che è un pensiero ricorrente </a:t>
            </a:r>
          </a:p>
          <a:p>
            <a:pPr algn="ctr"/>
            <a:r>
              <a:rPr lang="it-IT" b="1"/>
              <a:t>7/10 risultano non essere aderenti </a:t>
            </a:r>
          </a:p>
          <a:p>
            <a:pPr algn="ctr"/>
            <a:endParaRPr lang="it-IT"/>
          </a:p>
        </p:txBody>
      </p:sp>
      <p:sp>
        <p:nvSpPr>
          <p:cNvPr id="11" name="Freccia circolare a sinistra 10"/>
          <p:cNvSpPr/>
          <p:nvPr/>
        </p:nvSpPr>
        <p:spPr>
          <a:xfrm rot="16200000">
            <a:off x="5203025" y="964389"/>
            <a:ext cx="1285884" cy="321471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2381224" y="6286520"/>
            <a:ext cx="4864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Source : ISS Aprile /19 “ abbiamo i numeri giusti “ </a:t>
            </a:r>
          </a:p>
        </p:txBody>
      </p:sp>
      <p:sp>
        <p:nvSpPr>
          <p:cNvPr id="13" name="Freccia in giù 12"/>
          <p:cNvSpPr/>
          <p:nvPr/>
        </p:nvSpPr>
        <p:spPr>
          <a:xfrm>
            <a:off x="7953388" y="4643446"/>
            <a:ext cx="1000132" cy="8572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7239008" y="5715016"/>
            <a:ext cx="2571768" cy="6429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Incrementano la spesa sanitaria 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2DA61D94-A6A3-4D21-8136-5DF8525F9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76248C8-0720-48AB-91BA-5F530BB41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2209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3BEDA7-D0B8-4802-8168-92452653B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" cy="68580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EFF34B-7B1A-4F9D-8CEE-A40962BC7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63724" y="0"/>
            <a:ext cx="457200" cy="6858000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5FDAD2F-0E46-41E1-B4DA-DF662A0635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963" t="39766" r="30118" b="17037"/>
          <a:stretch/>
        </p:blipFill>
        <p:spPr>
          <a:xfrm>
            <a:off x="1303338" y="2206625"/>
            <a:ext cx="4760913" cy="3811588"/>
          </a:xfr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35359D0-83FD-42F8-9E80-1FF115FBA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189" y="2206625"/>
            <a:ext cx="4945063" cy="381158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7999543A-B4CA-4B11-8E08-A272D7446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1" y="545676"/>
            <a:ext cx="9858383" cy="1325562"/>
          </a:xfrm>
        </p:spPr>
        <p:txBody>
          <a:bodyPr>
            <a:normAutofit/>
          </a:bodyPr>
          <a:lstStyle/>
          <a:p>
            <a:r>
              <a:rPr lang="it-IT"/>
              <a:t>Nuovi farmaci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3FA952C-9C74-4843-805B-AEB9B30CC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  <p:extLst>
      <p:ext uri="{BB962C8B-B14F-4D97-AF65-F5344CB8AC3E}">
        <p14:creationId xmlns:p14="http://schemas.microsoft.com/office/powerpoint/2010/main" val="37268502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ct 2"/>
          <p:cNvGraphicFramePr>
            <a:graphicFrameLocks noChangeAspect="1"/>
          </p:cNvGraphicFramePr>
          <p:nvPr/>
        </p:nvGraphicFramePr>
        <p:xfrm>
          <a:off x="2854326" y="1296989"/>
          <a:ext cx="5954713" cy="401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ico" r:id="rId2" imgW="6610237" imgH="4400651" progId="MSGraph.Chart.8">
                  <p:embed followColorScheme="full"/>
                </p:oleObj>
              </mc:Choice>
              <mc:Fallback>
                <p:oleObj name="Grafico" r:id="rId2" imgW="6610237" imgH="4400651" progId="MSGraph.Chart.8">
                  <p:embed followColorScheme="full"/>
                  <p:pic>
                    <p:nvPicPr>
                      <p:cNvPr id="2969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 l="2859" t="1585" r="9923" b="17052"/>
                      <a:stretch>
                        <a:fillRect/>
                      </a:stretch>
                    </p:blipFill>
                    <p:spPr bwMode="auto">
                      <a:xfrm>
                        <a:off x="2854326" y="1296989"/>
                        <a:ext cx="5954713" cy="4010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699" name="Titre 1"/>
          <p:cNvSpPr>
            <a:spLocks/>
          </p:cNvSpPr>
          <p:nvPr/>
        </p:nvSpPr>
        <p:spPr bwMode="auto">
          <a:xfrm>
            <a:off x="2166144" y="562770"/>
            <a:ext cx="7772400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b="1">
                <a:solidFill>
                  <a:srgbClr val="961A23"/>
                </a:solidFill>
                <a:cs typeface="Arial" panose="020B0604020202020204" pitchFamily="34" charset="0"/>
              </a:rPr>
              <a:t>Quali le cause della </a:t>
            </a:r>
            <a:r>
              <a:rPr lang="it-IT" altLang="it-IT" b="1" err="1">
                <a:solidFill>
                  <a:srgbClr val="961A23"/>
                </a:solidFill>
                <a:cs typeface="Arial" panose="020B0604020202020204" pitchFamily="34" charset="0"/>
              </a:rPr>
              <a:t>Non-Compliance</a:t>
            </a:r>
            <a:r>
              <a:rPr lang="it-IT" altLang="it-IT" b="1">
                <a:solidFill>
                  <a:srgbClr val="961A23"/>
                </a:solidFill>
                <a:cs typeface="Arial" panose="020B0604020202020204" pitchFamily="34" charset="0"/>
              </a:rPr>
              <a:t> nella cronicità ?</a:t>
            </a:r>
            <a:endParaRPr lang="it-IT" altLang="it-IT" sz="1600" b="1" i="1">
              <a:solidFill>
                <a:srgbClr val="961A23"/>
              </a:solidFill>
              <a:cs typeface="Arial" panose="020B0604020202020204" pitchFamily="34" charset="0"/>
            </a:endParaRPr>
          </a:p>
        </p:txBody>
      </p:sp>
      <p:sp>
        <p:nvSpPr>
          <p:cNvPr id="29700" name="Text Box 65"/>
          <p:cNvSpPr txBox="1">
            <a:spLocks noChangeArrowheads="1"/>
          </p:cNvSpPr>
          <p:nvPr/>
        </p:nvSpPr>
        <p:spPr bwMode="auto">
          <a:xfrm>
            <a:off x="1676401" y="6302376"/>
            <a:ext cx="2055813" cy="20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it-IT" sz="700">
                <a:cs typeface="Arial" panose="020B0604020202020204" pitchFamily="34" charset="0"/>
              </a:rPr>
              <a:t>Source: </a:t>
            </a:r>
            <a:r>
              <a:rPr lang="nl-NL" altLang="it-IT" sz="700">
                <a:cs typeface="Arial" panose="020B0604020202020204" pitchFamily="34" charset="0"/>
              </a:rPr>
              <a:t>Cheng JW, et al. Pharmacotherapy</a:t>
            </a:r>
            <a:endParaRPr lang="en-US" altLang="it-IT" sz="700">
              <a:cs typeface="Arial" panose="020B0604020202020204" pitchFamily="34" charset="0"/>
            </a:endParaRPr>
          </a:p>
        </p:txBody>
      </p:sp>
      <p:sp>
        <p:nvSpPr>
          <p:cNvPr id="29701" name="Line 5"/>
          <p:cNvSpPr>
            <a:spLocks noChangeShapeType="1"/>
          </p:cNvSpPr>
          <p:nvPr/>
        </p:nvSpPr>
        <p:spPr bwMode="auto">
          <a:xfrm>
            <a:off x="1760539" y="6284913"/>
            <a:ext cx="1925637" cy="0"/>
          </a:xfrm>
          <a:prstGeom prst="line">
            <a:avLst/>
          </a:prstGeom>
          <a:noFill/>
          <a:ln w="9525">
            <a:solidFill>
              <a:srgbClr val="806B6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9702" name="AutoShape 11"/>
          <p:cNvSpPr>
            <a:spLocks noChangeArrowheads="1"/>
          </p:cNvSpPr>
          <p:nvPr/>
        </p:nvSpPr>
        <p:spPr bwMode="auto">
          <a:xfrm>
            <a:off x="2476500" y="5362576"/>
            <a:ext cx="7151688" cy="923925"/>
          </a:xfrm>
          <a:prstGeom prst="homePlate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marL="85725" defTabSz="863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63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63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63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63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None/>
            </a:pPr>
            <a:r>
              <a:rPr lang="it-IT" altLang="it-IT" b="1"/>
              <a:t>La principale causa della mancata aderenza alla terapia del paziente è il “non ricordo” del paziente stesso (56% dei rispondenti)</a:t>
            </a:r>
          </a:p>
        </p:txBody>
      </p:sp>
      <p:sp>
        <p:nvSpPr>
          <p:cNvPr id="29703" name="Text Box 45"/>
          <p:cNvSpPr>
            <a:spLocks noChangeArrowheads="1"/>
          </p:cNvSpPr>
          <p:nvPr/>
        </p:nvSpPr>
        <p:spPr bwMode="auto">
          <a:xfrm>
            <a:off x="8382001" y="1571626"/>
            <a:ext cx="1381125" cy="1285875"/>
          </a:xfrm>
          <a:prstGeom prst="wedgeRectCallout">
            <a:avLst>
              <a:gd name="adj1" fmla="val -80009"/>
              <a:gd name="adj2" fmla="val 121176"/>
            </a:avLst>
          </a:prstGeom>
          <a:solidFill>
            <a:schemeClr val="bg1"/>
          </a:solidFill>
          <a:ln w="12700" algn="ctr">
            <a:solidFill>
              <a:srgbClr val="806B6A"/>
            </a:solidFill>
            <a:miter lim="800000"/>
            <a:headEnd/>
            <a:tailEnd/>
          </a:ln>
        </p:spPr>
        <p:txBody>
          <a:bodyPr lIns="36000" tIns="36000" rIns="36000" bIns="36000" anchor="ctr" anchorCtr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it-IT" b="1"/>
              <a:t>Pazienti che con un </a:t>
            </a:r>
            <a:r>
              <a:rPr lang="en-US" altLang="it-IT" b="1" i="1"/>
              <a:t>recall</a:t>
            </a:r>
            <a:r>
              <a:rPr lang="en-US" altLang="it-IT" b="1"/>
              <a:t> sarebbero </a:t>
            </a:r>
            <a:r>
              <a:rPr lang="en-US" altLang="it-IT" b="1" i="1"/>
              <a:t>compliant</a:t>
            </a:r>
            <a:r>
              <a:rPr lang="en-US" altLang="it-IT" b="1"/>
              <a:t> 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D5D9E0A2-F5BF-46A6-B7C3-CB11DBE9D62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552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materiale utilizzabile citando l'autore Roberto Adrower </a:t>
            </a:r>
          </a:p>
        </p:txBody>
      </p:sp>
    </p:spTree>
    <p:extLst>
      <p:ext uri="{BB962C8B-B14F-4D97-AF65-F5344CB8AC3E}">
        <p14:creationId xmlns:p14="http://schemas.microsoft.com/office/powerpoint/2010/main" val="389666251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2629352" y="573996"/>
            <a:ext cx="7315200" cy="1668463"/>
          </a:xfrm>
        </p:spPr>
        <p:txBody>
          <a:bodyPr/>
          <a:lstStyle/>
          <a:p>
            <a:r>
              <a:rPr lang="it-IT"/>
              <a:t>Mancata adesione terapeutica: Le prime tre cause  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294967295"/>
          </p:nvPr>
        </p:nvSpPr>
        <p:spPr>
          <a:xfrm>
            <a:off x="4648200" y="5833838"/>
            <a:ext cx="2895600" cy="365125"/>
          </a:xfrm>
          <a:prstGeom prst="rect">
            <a:avLst/>
          </a:prstGeom>
        </p:spPr>
        <p:txBody>
          <a:bodyPr vert="horz" lIns="38414" tIns="19207" rIns="38414" bIns="19207" rtlCol="0" anchor="ctr"/>
          <a:lstStyle/>
          <a:p>
            <a:r>
              <a:rPr lang="it-IT"/>
              <a:t>materiale utilizzabile citando l'autore Roberto Adrower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3121767" y="2272938"/>
            <a:ext cx="6737159" cy="30119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9206" tIns="19206" rIns="19206" bIns="19206" numCol="1" spcCol="16006" rtlCol="0" anchor="t">
            <a:spAutoFit/>
          </a:bodyPr>
          <a:lstStyle/>
          <a:p>
            <a:pPr marL="457200" indent="-457200" defTabSz="767611" hangingPunct="0">
              <a:lnSpc>
                <a:spcPct val="120000"/>
              </a:lnSpc>
              <a:buAutoNum type="arabicParenR"/>
            </a:pPr>
            <a:r>
              <a:rPr lang="it-IT" sz="2300" b="1"/>
              <a:t>Mancanza di disponibilità del prodotto in farmacia </a:t>
            </a:r>
          </a:p>
          <a:p>
            <a:pPr marL="457200" indent="-457200" defTabSz="767611" hangingPunct="0">
              <a:lnSpc>
                <a:spcPct val="120000"/>
              </a:lnSpc>
              <a:buAutoNum type="arabicParenR"/>
            </a:pPr>
            <a:r>
              <a:rPr lang="it-IT" sz="23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 Light"/>
              </a:rPr>
              <a:t>Costi indiretti</a:t>
            </a:r>
            <a:endParaRPr lang="it-IT" sz="2300" b="1"/>
          </a:p>
          <a:p>
            <a:pPr defTabSz="767611" hangingPunct="0">
              <a:lnSpc>
                <a:spcPct val="120000"/>
              </a:lnSpc>
            </a:pPr>
            <a:r>
              <a:rPr lang="it-IT" sz="2300" b="1"/>
              <a:t>3)    Soffocante burocrazia per ottenere il prodotto</a:t>
            </a:r>
          </a:p>
          <a:p>
            <a:pPr defTabSz="767611" hangingPunct="0">
              <a:lnSpc>
                <a:spcPct val="120000"/>
              </a:lnSpc>
            </a:pPr>
            <a:endParaRPr lang="it-IT" sz="2300" b="1"/>
          </a:p>
          <a:p>
            <a:pPr defTabSz="767611" hangingPunct="0">
              <a:lnSpc>
                <a:spcPct val="120000"/>
              </a:lnSpc>
            </a:pPr>
            <a:endParaRPr lang="it-IT" sz="2300" b="1"/>
          </a:p>
          <a:p>
            <a:pPr defTabSz="767611" hangingPunct="0">
              <a:lnSpc>
                <a:spcPct val="120000"/>
              </a:lnSpc>
            </a:pPr>
            <a:endParaRPr lang="it-IT" sz="2300" b="1"/>
          </a:p>
          <a:p>
            <a:pPr defTabSz="767611" hangingPunct="0">
              <a:lnSpc>
                <a:spcPct val="120000"/>
              </a:lnSpc>
            </a:pPr>
            <a:r>
              <a:rPr lang="it-IT" sz="23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 Light"/>
              </a:rPr>
              <a:t>XVI  Rapporto  </a:t>
            </a:r>
            <a:r>
              <a:rPr lang="it-IT" sz="2300" b="1" err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 Light"/>
              </a:rPr>
              <a:t>Cn</a:t>
            </a:r>
            <a:r>
              <a:rPr lang="it-IT" sz="2300" b="1" err="1"/>
              <a:t>AMC</a:t>
            </a:r>
            <a:r>
              <a:rPr lang="it-IT" sz="2300" b="1"/>
              <a:t> – Cittadinanza Attiva 2018 </a:t>
            </a:r>
            <a:endParaRPr lang="it-IT" sz="2300" b="1">
              <a:solidFill>
                <a:srgbClr val="000000"/>
              </a:solidFill>
              <a:latin typeface="+mj-lt"/>
              <a:ea typeface="+mj-ea"/>
              <a:cs typeface="+mj-cs"/>
              <a:sym typeface="Calibri Light"/>
            </a:endParaRPr>
          </a:p>
        </p:txBody>
      </p:sp>
      <p:sp>
        <p:nvSpPr>
          <p:cNvPr id="7" name="Ovale 6"/>
          <p:cNvSpPr/>
          <p:nvPr/>
        </p:nvSpPr>
        <p:spPr>
          <a:xfrm>
            <a:off x="2666976" y="2000240"/>
            <a:ext cx="7858180" cy="857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2"/>
          <p:cNvSpPr>
            <a:spLocks noGrp="1"/>
          </p:cNvSpPr>
          <p:nvPr>
            <p:ph type="title"/>
          </p:nvPr>
        </p:nvSpPr>
        <p:spPr>
          <a:xfrm>
            <a:off x="2008366" y="390145"/>
            <a:ext cx="8013459" cy="1328928"/>
          </a:xfrm>
        </p:spPr>
        <p:txBody>
          <a:bodyPr>
            <a:normAutofit/>
          </a:bodyPr>
          <a:lstStyle/>
          <a:p>
            <a:r>
              <a:rPr lang="it-IT" sz="2400" b="1">
                <a:solidFill>
                  <a:srgbClr val="002060"/>
                </a:solidFill>
              </a:rPr>
              <a:t>Mature Brands /</a:t>
            </a:r>
            <a:r>
              <a:rPr lang="it-IT" sz="2400" b="1" err="1">
                <a:solidFill>
                  <a:srgbClr val="002060"/>
                </a:solidFill>
              </a:rPr>
              <a:t>Supply</a:t>
            </a:r>
            <a:r>
              <a:rPr lang="it-IT" sz="2400" b="1">
                <a:solidFill>
                  <a:srgbClr val="002060"/>
                </a:solidFill>
              </a:rPr>
              <a:t> </a:t>
            </a:r>
            <a:r>
              <a:rPr lang="it-IT" sz="2400" b="1" err="1">
                <a:solidFill>
                  <a:srgbClr val="002060"/>
                </a:solidFill>
              </a:rPr>
              <a:t>Chain</a:t>
            </a:r>
            <a:r>
              <a:rPr lang="it-IT" sz="2400" b="1">
                <a:solidFill>
                  <a:srgbClr val="002060"/>
                </a:solidFill>
              </a:rPr>
              <a:t> /</a:t>
            </a:r>
            <a:br>
              <a:rPr lang="it-IT" sz="2400" b="1">
                <a:solidFill>
                  <a:srgbClr val="002060"/>
                </a:solidFill>
              </a:rPr>
            </a:br>
            <a:r>
              <a:rPr lang="it-IT" sz="2400" b="1" err="1">
                <a:solidFill>
                  <a:srgbClr val="002060"/>
                </a:solidFill>
              </a:rPr>
              <a:t>Compliance</a:t>
            </a:r>
            <a:r>
              <a:rPr lang="it-IT" sz="2400" b="1">
                <a:solidFill>
                  <a:srgbClr val="002060"/>
                </a:solidFill>
              </a:rPr>
              <a:t> ed aderenza terapeutica  </a:t>
            </a: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4294967295"/>
          </p:nvPr>
        </p:nvSpPr>
        <p:spPr>
          <a:xfrm>
            <a:off x="5343364" y="6389710"/>
            <a:ext cx="6876288" cy="365125"/>
          </a:xfrm>
          <a:prstGeom prst="rect">
            <a:avLst/>
          </a:prstGeom>
        </p:spPr>
        <p:txBody>
          <a:bodyPr/>
          <a:lstStyle/>
          <a:p>
            <a:r>
              <a:rPr lang="it-IT" sz="1400"/>
              <a:t>materiale utilizzabile citando l'autore Roberto Adrower 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1524001" y="1593334"/>
            <a:ext cx="8900419" cy="369332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b="1" cap="all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ＭＳ Ｐゴシック" charset="-128"/>
              </a:rPr>
              <a:t>Supply</a:t>
            </a:r>
            <a:r>
              <a:rPr lang="it-IT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ＭＳ Ｐゴシック" charset="-128"/>
              </a:rPr>
              <a:t> </a:t>
            </a:r>
            <a:r>
              <a:rPr lang="it-IT" b="1" cap="all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ＭＳ Ｐゴシック" charset="-128"/>
              </a:rPr>
              <a:t>chain</a:t>
            </a:r>
            <a:r>
              <a:rPr lang="it-IT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ＭＳ Ｐゴシック" charset="-128"/>
              </a:rPr>
              <a:t>                                 ADERENZA  </a:t>
            </a:r>
            <a:r>
              <a:rPr lang="it-IT" b="1" cap="all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ＭＳ Ｐゴシック" charset="-128"/>
              </a:rPr>
              <a:t>patienTe</a:t>
            </a:r>
            <a:r>
              <a:rPr lang="it-IT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ＭＳ Ｐゴシック" charset="-128"/>
              </a:rPr>
              <a:t> ALLA TERAPIA</a:t>
            </a:r>
          </a:p>
        </p:txBody>
      </p:sp>
      <p:sp>
        <p:nvSpPr>
          <p:cNvPr id="19" name="Freccia in giù 18"/>
          <p:cNvSpPr/>
          <p:nvPr/>
        </p:nvSpPr>
        <p:spPr>
          <a:xfrm rot="10800000">
            <a:off x="8167703" y="4429132"/>
            <a:ext cx="501053" cy="320674"/>
          </a:xfrm>
          <a:prstGeom prst="downArrow">
            <a:avLst/>
          </a:pr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" name="Gruppo 19"/>
          <p:cNvGrpSpPr/>
          <p:nvPr/>
        </p:nvGrpSpPr>
        <p:grpSpPr>
          <a:xfrm>
            <a:off x="7953388" y="2071678"/>
            <a:ext cx="2571736" cy="1428760"/>
            <a:chOff x="2262621" y="1386366"/>
            <a:chExt cx="901896" cy="901896"/>
          </a:xfrm>
        </p:grpSpPr>
        <p:sp>
          <p:nvSpPr>
            <p:cNvPr id="28" name="Ovale 27"/>
            <p:cNvSpPr/>
            <p:nvPr/>
          </p:nvSpPr>
          <p:spPr>
            <a:xfrm>
              <a:off x="2262621" y="1386366"/>
              <a:ext cx="901896" cy="901896"/>
            </a:xfrm>
            <a:prstGeom prst="ellipse">
              <a:avLst/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Ovale 5"/>
            <p:cNvSpPr/>
            <p:nvPr/>
          </p:nvSpPr>
          <p:spPr>
            <a:xfrm>
              <a:off x="2391463" y="1496834"/>
              <a:ext cx="672853" cy="7012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r>
                <a:rPr lang="it-IT" sz="1200" b="1"/>
                <a:t>Sostituzione con alternative meno efficaci o più costose (che potrebbero essere non </a:t>
              </a:r>
            </a:p>
            <a:p>
              <a:r>
                <a:rPr lang="it-IT" sz="1200" b="1"/>
                <a:t>rimborsate) </a:t>
              </a:r>
            </a:p>
          </p:txBody>
        </p:sp>
      </p:grpSp>
      <p:grpSp>
        <p:nvGrpSpPr>
          <p:cNvPr id="4" name="Gruppo 20"/>
          <p:cNvGrpSpPr/>
          <p:nvPr/>
        </p:nvGrpSpPr>
        <p:grpSpPr>
          <a:xfrm>
            <a:off x="5595934" y="2000240"/>
            <a:ext cx="2500330" cy="1643074"/>
            <a:chOff x="1279962" y="488119"/>
            <a:chExt cx="901896" cy="901896"/>
          </a:xfrm>
        </p:grpSpPr>
        <p:sp>
          <p:nvSpPr>
            <p:cNvPr id="26" name="Ovale 25"/>
            <p:cNvSpPr/>
            <p:nvPr/>
          </p:nvSpPr>
          <p:spPr>
            <a:xfrm>
              <a:off x="1279962" y="488119"/>
              <a:ext cx="901896" cy="901896"/>
            </a:xfrm>
            <a:prstGeom prst="ellipse">
              <a:avLst/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Ovale 7"/>
            <p:cNvSpPr/>
            <p:nvPr/>
          </p:nvSpPr>
          <p:spPr>
            <a:xfrm>
              <a:off x="1434573" y="605758"/>
              <a:ext cx="637736" cy="6377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r>
                <a:rPr lang="it-IT" sz="1200" b="1"/>
                <a:t>Insuccesso del trattamento; </a:t>
              </a:r>
              <a:r>
                <a:rPr lang="it-IT" sz="1200" b="1" err="1"/>
                <a:t>Interrruzioni</a:t>
              </a:r>
              <a:r>
                <a:rPr lang="it-IT" sz="1200" b="1"/>
                <a:t> del trattamento (omissione delle dosi di medicinale talvolta con conseguenze gravi</a:t>
              </a:r>
              <a:r>
                <a:rPr lang="it-IT" sz="1100" b="1"/>
                <a:t>)</a:t>
              </a:r>
            </a:p>
          </p:txBody>
        </p:sp>
      </p:grpSp>
      <p:grpSp>
        <p:nvGrpSpPr>
          <p:cNvPr id="5" name="Gruppo 21"/>
          <p:cNvGrpSpPr/>
          <p:nvPr/>
        </p:nvGrpSpPr>
        <p:grpSpPr>
          <a:xfrm>
            <a:off x="7024694" y="3429001"/>
            <a:ext cx="2500298" cy="923553"/>
            <a:chOff x="2762720" y="562952"/>
            <a:chExt cx="901896" cy="901896"/>
          </a:xfrm>
        </p:grpSpPr>
        <p:sp>
          <p:nvSpPr>
            <p:cNvPr id="24" name="Ovale 23"/>
            <p:cNvSpPr/>
            <p:nvPr/>
          </p:nvSpPr>
          <p:spPr>
            <a:xfrm>
              <a:off x="2762720" y="562952"/>
              <a:ext cx="901896" cy="901896"/>
            </a:xfrm>
            <a:prstGeom prst="ellipse">
              <a:avLst/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Ovale 9"/>
            <p:cNvSpPr/>
            <p:nvPr/>
          </p:nvSpPr>
          <p:spPr>
            <a:xfrm>
              <a:off x="2894800" y="695032"/>
              <a:ext cx="637736" cy="6377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r>
                <a:rPr lang="it-IT" sz="1400"/>
                <a:t>Rischio di un aumento di reazioni avverse (ADR).</a:t>
              </a:r>
            </a:p>
          </p:txBody>
        </p:sp>
      </p:grpSp>
      <p:grpSp>
        <p:nvGrpSpPr>
          <p:cNvPr id="6" name="Gruppo 29"/>
          <p:cNvGrpSpPr/>
          <p:nvPr/>
        </p:nvGrpSpPr>
        <p:grpSpPr>
          <a:xfrm>
            <a:off x="6810380" y="4572008"/>
            <a:ext cx="3499104" cy="815578"/>
            <a:chOff x="1337703" y="2725238"/>
            <a:chExt cx="2770217" cy="815578"/>
          </a:xfrm>
        </p:grpSpPr>
        <p:sp>
          <p:nvSpPr>
            <p:cNvPr id="31" name="Rettangolo 30"/>
            <p:cNvSpPr/>
            <p:nvPr/>
          </p:nvSpPr>
          <p:spPr>
            <a:xfrm>
              <a:off x="1477811" y="2725238"/>
              <a:ext cx="2405058" cy="60126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Rettangolo 31"/>
            <p:cNvSpPr/>
            <p:nvPr/>
          </p:nvSpPr>
          <p:spPr>
            <a:xfrm>
              <a:off x="1337703" y="2939552"/>
              <a:ext cx="2770217" cy="601264"/>
            </a:xfrm>
            <a:prstGeom prst="rect">
              <a:avLst/>
            </a:prstGeom>
            <a:solidFill>
              <a:srgbClr val="FF0000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9352" tIns="149352" rIns="149352" bIns="149352" numCol="1" spcCol="1270" anchor="ctr" anchorCtr="0">
              <a:noAutofit/>
            </a:bodyPr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000"/>
                <a:t> </a:t>
              </a:r>
            </a:p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000"/>
                <a:t>Carenze prodotti </a:t>
              </a:r>
            </a:p>
          </p:txBody>
        </p:sp>
      </p:grpSp>
      <p:sp>
        <p:nvSpPr>
          <p:cNvPr id="33" name="Rettangolo 32">
            <a:extLst>
              <a:ext uri="{FF2B5EF4-FFF2-40B4-BE49-F238E27FC236}">
                <a16:creationId xmlns:a16="http://schemas.microsoft.com/office/drawing/2014/main" id="{012773B8-5EAE-4788-B1E2-406308085E3E}"/>
              </a:ext>
            </a:extLst>
          </p:cNvPr>
          <p:cNvSpPr/>
          <p:nvPr/>
        </p:nvSpPr>
        <p:spPr>
          <a:xfrm>
            <a:off x="2881290" y="4714884"/>
            <a:ext cx="1867988" cy="642942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it-IT" sz="1600" b="1" kern="0">
                <a:solidFill>
                  <a:prstClr val="white"/>
                </a:solidFill>
                <a:latin typeface="Palatino Linotype" charset="0"/>
                <a:ea typeface="Palatino Linotype" charset="0"/>
                <a:cs typeface="Palatino Linotype" charset="0"/>
              </a:rPr>
              <a:t>Equivalenti </a:t>
            </a:r>
            <a:endParaRPr lang="it-IT" sz="1600" b="1" kern="0">
              <a:solidFill>
                <a:prstClr val="white"/>
              </a:solidFill>
              <a:latin typeface="Calibri" panose="020F0502020204030204"/>
              <a:ea typeface=""/>
            </a:endParaRP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5B1B8605-3D7E-4536-9F28-A7104AD48572}"/>
              </a:ext>
            </a:extLst>
          </p:cNvPr>
          <p:cNvSpPr/>
          <p:nvPr/>
        </p:nvSpPr>
        <p:spPr>
          <a:xfrm>
            <a:off x="3738547" y="5357826"/>
            <a:ext cx="1809115" cy="642942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it-IT" sz="1400" b="1" kern="0">
              <a:solidFill>
                <a:prstClr val="white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algn="ctr">
              <a:defRPr/>
            </a:pPr>
            <a:r>
              <a:rPr lang="it-IT" sz="1600" b="1" kern="0" err="1">
                <a:solidFill>
                  <a:prstClr val="white"/>
                </a:solidFill>
                <a:latin typeface="Palatino Linotype" charset="0"/>
                <a:ea typeface="Palatino Linotype" charset="0"/>
                <a:cs typeface="Palatino Linotype" charset="0"/>
              </a:rPr>
              <a:t>Parallel</a:t>
            </a:r>
            <a:r>
              <a:rPr lang="it-IT" sz="1600" b="1" kern="0">
                <a:solidFill>
                  <a:prstClr val="white"/>
                </a:solidFill>
                <a:latin typeface="Palatino Linotype" charset="0"/>
                <a:ea typeface="Palatino Linotype" charset="0"/>
                <a:cs typeface="Palatino Linotype" charset="0"/>
              </a:rPr>
              <a:t>  export </a:t>
            </a:r>
          </a:p>
          <a:p>
            <a:pPr algn="ctr">
              <a:defRPr/>
            </a:pPr>
            <a:endParaRPr lang="it-IT" kern="0">
              <a:solidFill>
                <a:prstClr val="white"/>
              </a:solidFill>
              <a:latin typeface="Calibri" panose="020F0502020204030204"/>
              <a:ea typeface=""/>
            </a:endParaRPr>
          </a:p>
        </p:txBody>
      </p: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2EF7A734-7B0E-4122-8212-148B45D9D6AC}"/>
              </a:ext>
            </a:extLst>
          </p:cNvPr>
          <p:cNvCxnSpPr/>
          <p:nvPr/>
        </p:nvCxnSpPr>
        <p:spPr bwMode="auto">
          <a:xfrm rot="5400000" flipH="1" flipV="1">
            <a:off x="9024958" y="3714752"/>
            <a:ext cx="1428760" cy="571504"/>
          </a:xfrm>
          <a:prstGeom prst="straightConnector1">
            <a:avLst/>
          </a:prstGeom>
          <a:noFill/>
          <a:ln w="444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61B80776-AF9B-4058-AF11-DACA26FD68BF}"/>
              </a:ext>
            </a:extLst>
          </p:cNvPr>
          <p:cNvCxnSpPr/>
          <p:nvPr/>
        </p:nvCxnSpPr>
        <p:spPr bwMode="auto">
          <a:xfrm rot="5400000">
            <a:off x="2131191" y="4893479"/>
            <a:ext cx="642942" cy="1588"/>
          </a:xfrm>
          <a:prstGeom prst="straightConnector1">
            <a:avLst/>
          </a:prstGeom>
          <a:noFill/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C7C13AAE-8E95-46D5-8873-5CBB0A3A67EA}"/>
              </a:ext>
            </a:extLst>
          </p:cNvPr>
          <p:cNvCxnSpPr/>
          <p:nvPr/>
        </p:nvCxnSpPr>
        <p:spPr bwMode="auto">
          <a:xfrm>
            <a:off x="4881554" y="4929198"/>
            <a:ext cx="935228" cy="412496"/>
          </a:xfrm>
          <a:prstGeom prst="straightConnector1">
            <a:avLst/>
          </a:prstGeom>
          <a:noFill/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C7C13AAE-8E95-46D5-8873-5CBB0A3A67EA}"/>
              </a:ext>
            </a:extLst>
          </p:cNvPr>
          <p:cNvCxnSpPr/>
          <p:nvPr/>
        </p:nvCxnSpPr>
        <p:spPr bwMode="auto">
          <a:xfrm rot="16200000" flipV="1">
            <a:off x="6024562" y="3929066"/>
            <a:ext cx="1214446" cy="500066"/>
          </a:xfrm>
          <a:prstGeom prst="straightConnector1">
            <a:avLst/>
          </a:prstGeom>
          <a:noFill/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39" name="Rettangolo 38">
            <a:extLst>
              <a:ext uri="{FF2B5EF4-FFF2-40B4-BE49-F238E27FC236}">
                <a16:creationId xmlns:a16="http://schemas.microsoft.com/office/drawing/2014/main" id="{5B1B8605-3D7E-4536-9F28-A7104AD48572}"/>
              </a:ext>
            </a:extLst>
          </p:cNvPr>
          <p:cNvSpPr/>
          <p:nvPr/>
        </p:nvSpPr>
        <p:spPr>
          <a:xfrm>
            <a:off x="5595935" y="5357826"/>
            <a:ext cx="1395603" cy="642942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it-IT" sz="1400" b="1" kern="0">
              <a:solidFill>
                <a:prstClr val="white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algn="ctr">
              <a:defRPr/>
            </a:pPr>
            <a:r>
              <a:rPr lang="it-IT" sz="1600" b="1" kern="0" err="1">
                <a:solidFill>
                  <a:prstClr val="white"/>
                </a:solidFill>
                <a:latin typeface="Palatino Linotype" charset="0"/>
                <a:ea typeface="Palatino Linotype" charset="0"/>
                <a:cs typeface="Palatino Linotype" charset="0"/>
              </a:rPr>
              <a:t>Parallel</a:t>
            </a:r>
            <a:r>
              <a:rPr lang="it-IT" sz="1600" b="1" kern="0">
                <a:solidFill>
                  <a:prstClr val="white"/>
                </a:solidFill>
                <a:latin typeface="Palatino Linotype" charset="0"/>
                <a:ea typeface="Palatino Linotype" charset="0"/>
                <a:cs typeface="Palatino Linotype" charset="0"/>
              </a:rPr>
              <a:t>  import </a:t>
            </a:r>
          </a:p>
          <a:p>
            <a:pPr algn="ctr">
              <a:defRPr/>
            </a:pPr>
            <a:endParaRPr lang="it-IT" kern="0">
              <a:solidFill>
                <a:prstClr val="white"/>
              </a:solidFill>
              <a:latin typeface="Calibri" panose="020F0502020204030204"/>
              <a:ea typeface=""/>
            </a:endParaRPr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F977FA2E-893A-4E20-86E0-F0CA9BDF18B8}"/>
              </a:ext>
            </a:extLst>
          </p:cNvPr>
          <p:cNvSpPr/>
          <p:nvPr/>
        </p:nvSpPr>
        <p:spPr>
          <a:xfrm>
            <a:off x="1524001" y="5357826"/>
            <a:ext cx="2157983" cy="633304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it-IT" b="1" kern="0" err="1">
                <a:solidFill>
                  <a:prstClr val="white"/>
                </a:solidFill>
                <a:latin typeface="Palatino Linotype" charset="0"/>
                <a:ea typeface="Palatino Linotype" charset="0"/>
                <a:cs typeface="Palatino Linotype" charset="0"/>
              </a:rPr>
              <a:t>Branded</a:t>
            </a:r>
            <a:endParaRPr lang="it-IT" b="1" kern="0">
              <a:solidFill>
                <a:prstClr val="white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42" name="CasellaDiTesto 41"/>
          <p:cNvSpPr txBox="1"/>
          <p:nvPr/>
        </p:nvSpPr>
        <p:spPr>
          <a:xfrm>
            <a:off x="1524000" y="6072206"/>
            <a:ext cx="1285852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it-IT"/>
              <a:t>OTC SOP </a:t>
            </a:r>
          </a:p>
        </p:txBody>
      </p:sp>
      <p:pic>
        <p:nvPicPr>
          <p:cNvPr id="41" name="Immagine 40" descr="1_-mlOXxKU-G9OG6sQ7SP-uA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0" y="2000240"/>
            <a:ext cx="3929058" cy="27860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0" name="Ovale 29"/>
          <p:cNvSpPr/>
          <p:nvPr/>
        </p:nvSpPr>
        <p:spPr>
          <a:xfrm>
            <a:off x="2856842" y="5991130"/>
            <a:ext cx="2714644" cy="5715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err="1"/>
              <a:t>Nutriaceutico</a:t>
            </a:r>
            <a:r>
              <a:rPr lang="it-IT" sz="14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9" grpId="0" animBg="1"/>
      <p:bldP spid="4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Che analisi fare per ripensare ai Mature Brands  ?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814D7D16-DCCB-4D57-9D8B-4B026B02C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2095472" y="6429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/>
              <a:t>Possiamo dire che la fase di maturità di un prodotto è oggi più breve  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4294967295"/>
          </p:nvPr>
        </p:nvSpPr>
        <p:spPr>
          <a:xfrm>
            <a:off x="1524000" y="6143645"/>
            <a:ext cx="3581400" cy="366713"/>
          </a:xfrm>
          <a:prstGeom prst="rect">
            <a:avLst/>
          </a:prstGeom>
        </p:spPr>
        <p:txBody>
          <a:bodyPr/>
          <a:lstStyle/>
          <a:p>
            <a:r>
              <a:rPr lang="it-IT"/>
              <a:t>materiale utilizzabile citando l'autore Roberto Adrower </a:t>
            </a:r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 l="19922" t="45937" r="18554" b="21250"/>
          <a:stretch>
            <a:fillRect/>
          </a:stretch>
        </p:blipFill>
        <p:spPr bwMode="auto">
          <a:xfrm>
            <a:off x="1524000" y="2028844"/>
            <a:ext cx="8934450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Freccia in giù 5"/>
          <p:cNvSpPr/>
          <p:nvPr/>
        </p:nvSpPr>
        <p:spPr>
          <a:xfrm>
            <a:off x="4524364" y="2928934"/>
            <a:ext cx="428628" cy="5000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in giù 6"/>
          <p:cNvSpPr/>
          <p:nvPr/>
        </p:nvSpPr>
        <p:spPr>
          <a:xfrm>
            <a:off x="8024826" y="2786058"/>
            <a:ext cx="357190" cy="3571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54272" y="1338459"/>
            <a:ext cx="8229600" cy="1143000"/>
          </a:xfrm>
        </p:spPr>
        <p:txBody>
          <a:bodyPr/>
          <a:lstStyle/>
          <a:p>
            <a:r>
              <a:rPr lang="it-IT"/>
              <a:t>    Ciclo di vita del prodotto </a:t>
            </a: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3923292" y="4651130"/>
            <a:ext cx="4733925" cy="0"/>
          </a:xfrm>
          <a:prstGeom prst="line">
            <a:avLst/>
          </a:prstGeom>
          <a:noFill/>
          <a:ln w="19050">
            <a:solidFill>
              <a:srgbClr val="1A3681"/>
            </a:solidFill>
            <a:round/>
            <a:headEnd/>
            <a:tailEnd type="arrow" w="med" len="med"/>
          </a:ln>
          <a:effectLst/>
        </p:spPr>
        <p:txBody>
          <a:bodyPr anchor="ctr">
            <a:spAutoFit/>
          </a:bodyPr>
          <a:lstStyle/>
          <a:p>
            <a:pPr algn="l">
              <a:defRPr/>
            </a:pPr>
            <a:endParaRPr lang="en-GB" sz="1350">
              <a:cs typeface="Arial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541101" y="2446093"/>
            <a:ext cx="809625" cy="300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8555" tIns="34277" rIns="68555" bIns="34277"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GB" sz="1500">
                <a:cs typeface="Arial" charset="0"/>
              </a:rPr>
              <a:t>Sales</a:t>
            </a:r>
          </a:p>
        </p:txBody>
      </p:sp>
      <p:cxnSp>
        <p:nvCxnSpPr>
          <p:cNvPr id="15" name="Straight Connector 20"/>
          <p:cNvCxnSpPr/>
          <p:nvPr/>
        </p:nvCxnSpPr>
        <p:spPr bwMode="auto">
          <a:xfrm rot="5400000" flipH="1" flipV="1">
            <a:off x="2986270" y="3730778"/>
            <a:ext cx="1865710" cy="1190"/>
          </a:xfrm>
          <a:prstGeom prst="line">
            <a:avLst/>
          </a:prstGeom>
          <a:ln w="19050">
            <a:solidFill>
              <a:srgbClr val="1A368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24"/>
          <p:cNvSpPr>
            <a:spLocks/>
          </p:cNvSpPr>
          <p:nvPr/>
        </p:nvSpPr>
        <p:spPr bwMode="auto">
          <a:xfrm>
            <a:off x="4460264" y="3081888"/>
            <a:ext cx="3430191" cy="1674019"/>
          </a:xfrm>
          <a:custGeom>
            <a:avLst/>
            <a:gdLst>
              <a:gd name="T0" fmla="*/ 0 w 2881"/>
              <a:gd name="T1" fmla="*/ 1225 h 1406"/>
              <a:gd name="T2" fmla="*/ 1679 w 2881"/>
              <a:gd name="T3" fmla="*/ 0 h 1406"/>
              <a:gd name="T4" fmla="*/ 2722 w 2881"/>
              <a:gd name="T5" fmla="*/ 1225 h 1406"/>
              <a:gd name="T6" fmla="*/ 2631 w 2881"/>
              <a:gd name="T7" fmla="*/ 1089 h 1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81" h="1406">
                <a:moveTo>
                  <a:pt x="0" y="1225"/>
                </a:moveTo>
                <a:cubicBezTo>
                  <a:pt x="612" y="612"/>
                  <a:pt x="1225" y="0"/>
                  <a:pt x="1679" y="0"/>
                </a:cubicBezTo>
                <a:cubicBezTo>
                  <a:pt x="2133" y="0"/>
                  <a:pt x="2563" y="1044"/>
                  <a:pt x="2722" y="1225"/>
                </a:cubicBezTo>
                <a:cubicBezTo>
                  <a:pt x="2881" y="1406"/>
                  <a:pt x="2797" y="1150"/>
                  <a:pt x="2631" y="1089"/>
                </a:cubicBez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350"/>
          </a:p>
        </p:txBody>
      </p:sp>
      <p:sp>
        <p:nvSpPr>
          <p:cNvPr id="21" name="Freeform 26"/>
          <p:cNvSpPr>
            <a:spLocks/>
          </p:cNvSpPr>
          <p:nvPr/>
        </p:nvSpPr>
        <p:spPr bwMode="auto">
          <a:xfrm>
            <a:off x="4515033" y="3028310"/>
            <a:ext cx="4105275" cy="1610915"/>
          </a:xfrm>
          <a:custGeom>
            <a:avLst/>
            <a:gdLst>
              <a:gd name="T0" fmla="*/ 0 w 3448"/>
              <a:gd name="T1" fmla="*/ 1293 h 1353"/>
              <a:gd name="T2" fmla="*/ 1044 w 3448"/>
              <a:gd name="T3" fmla="*/ 295 h 1353"/>
              <a:gd name="T4" fmla="*/ 1906 w 3448"/>
              <a:gd name="T5" fmla="*/ 114 h 1353"/>
              <a:gd name="T6" fmla="*/ 2495 w 3448"/>
              <a:gd name="T7" fmla="*/ 976 h 1353"/>
              <a:gd name="T8" fmla="*/ 2722 w 3448"/>
              <a:gd name="T9" fmla="*/ 1293 h 1353"/>
              <a:gd name="T10" fmla="*/ 3448 w 3448"/>
              <a:gd name="T11" fmla="*/ 1338 h 1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48" h="1353">
                <a:moveTo>
                  <a:pt x="0" y="1293"/>
                </a:moveTo>
                <a:cubicBezTo>
                  <a:pt x="363" y="892"/>
                  <a:pt x="726" y="492"/>
                  <a:pt x="1044" y="295"/>
                </a:cubicBezTo>
                <a:cubicBezTo>
                  <a:pt x="1362" y="98"/>
                  <a:pt x="1664" y="0"/>
                  <a:pt x="1906" y="114"/>
                </a:cubicBezTo>
                <a:cubicBezTo>
                  <a:pt x="2148" y="228"/>
                  <a:pt x="2359" y="779"/>
                  <a:pt x="2495" y="976"/>
                </a:cubicBezTo>
                <a:cubicBezTo>
                  <a:pt x="2631" y="1173"/>
                  <a:pt x="2563" y="1233"/>
                  <a:pt x="2722" y="1293"/>
                </a:cubicBezTo>
                <a:cubicBezTo>
                  <a:pt x="2881" y="1353"/>
                  <a:pt x="3164" y="1345"/>
                  <a:pt x="3448" y="1338"/>
                </a:cubicBezTo>
              </a:path>
            </a:pathLst>
          </a:custGeom>
          <a:noFill/>
          <a:ln w="38100" cap="flat" cmpd="sng">
            <a:solidFill>
              <a:srgbClr val="008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350"/>
          </a:p>
        </p:txBody>
      </p:sp>
      <p:sp>
        <p:nvSpPr>
          <p:cNvPr id="39" name="Text Box 6"/>
          <p:cNvSpPr txBox="1">
            <a:spLocks noChangeArrowheads="1"/>
          </p:cNvSpPr>
          <p:nvPr/>
        </p:nvSpPr>
        <p:spPr bwMode="auto">
          <a:xfrm>
            <a:off x="7737874" y="4709379"/>
            <a:ext cx="812006" cy="300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8555" tIns="34277" rIns="68555" bIns="34277"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GB" sz="1500">
                <a:cs typeface="Arial" charset="0"/>
              </a:rPr>
              <a:t>Time</a:t>
            </a:r>
          </a:p>
        </p:txBody>
      </p:sp>
      <p:sp>
        <p:nvSpPr>
          <p:cNvPr id="7" name="Rettangolo 6"/>
          <p:cNvSpPr/>
          <p:nvPr/>
        </p:nvSpPr>
        <p:spPr>
          <a:xfrm>
            <a:off x="2731546" y="2378859"/>
            <a:ext cx="546497" cy="23682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it-IT" sz="1350"/>
              <a:t>ACCESSO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4389776" y="2904375"/>
            <a:ext cx="549117" cy="173365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it-IT" sz="1200" b="1">
                <a:solidFill>
                  <a:schemeClr val="tx1"/>
                </a:solidFill>
              </a:rPr>
              <a:t>REGISTRAZIONE E RIMBORSO ACCESSO </a:t>
            </a:r>
          </a:p>
          <a:p>
            <a:pPr algn="ctr"/>
            <a:r>
              <a:rPr lang="it-IT" sz="1200" b="1">
                <a:solidFill>
                  <a:schemeClr val="tx1"/>
                </a:solidFill>
              </a:rPr>
              <a:t>CENTRALE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4918885" y="2878614"/>
            <a:ext cx="667320" cy="17455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it-IT" sz="1350" b="1">
                <a:solidFill>
                  <a:schemeClr val="tx1"/>
                </a:solidFill>
              </a:rPr>
              <a:t>ACCESSO</a:t>
            </a:r>
          </a:p>
          <a:p>
            <a:pPr algn="ctr"/>
            <a:r>
              <a:rPr lang="it-IT" sz="1350" b="1">
                <a:solidFill>
                  <a:schemeClr val="tx1"/>
                </a:solidFill>
              </a:rPr>
              <a:t>LOCALE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5586205" y="2891280"/>
            <a:ext cx="2151667" cy="17598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it-IT" sz="1350" b="1">
                <a:solidFill>
                  <a:schemeClr val="tx1"/>
                </a:solidFill>
              </a:rPr>
              <a:t>TETTI DI SPESA E PAY BACK</a:t>
            </a:r>
          </a:p>
          <a:p>
            <a:pPr algn="ctr"/>
            <a:endParaRPr lang="it-IT" sz="1350">
              <a:solidFill>
                <a:schemeClr val="tx1"/>
              </a:solidFill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3940268" y="2904377"/>
            <a:ext cx="427434" cy="172867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it-IT" sz="1200" b="1">
                <a:solidFill>
                  <a:schemeClr val="tx1"/>
                </a:solidFill>
              </a:rPr>
              <a:t>PRE-REGISTRAZION</a:t>
            </a:r>
            <a:r>
              <a:rPr lang="it-IT" sz="1350" b="1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7742087" y="2878614"/>
            <a:ext cx="427434" cy="17310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it-IT" sz="1350" b="1">
                <a:solidFill>
                  <a:schemeClr val="tx1"/>
                </a:solidFill>
              </a:rPr>
              <a:t>DINAMICHE TRADE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5D007810-3A1B-4C47-B30A-3C356A2C2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49880" y="941304"/>
            <a:ext cx="143455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Freccia in giù 5">
            <a:extLst>
              <a:ext uri="{FF2B5EF4-FFF2-40B4-BE49-F238E27FC236}">
                <a16:creationId xmlns:a16="http://schemas.microsoft.com/office/drawing/2014/main" id="{E61FBE7C-44BD-4DE2-9FBF-F0692819357B}"/>
              </a:ext>
            </a:extLst>
          </p:cNvPr>
          <p:cNvSpPr/>
          <p:nvPr/>
        </p:nvSpPr>
        <p:spPr>
          <a:xfrm rot="2620722">
            <a:off x="8106425" y="1874950"/>
            <a:ext cx="656610" cy="8341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4322705-2C04-40EC-B848-BB2F838C865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238348" y="6000769"/>
            <a:ext cx="7000924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  <p:extLst>
      <p:ext uri="{BB962C8B-B14F-4D97-AF65-F5344CB8AC3E}">
        <p14:creationId xmlns:p14="http://schemas.microsoft.com/office/powerpoint/2010/main" val="411564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13" grpId="0" animBg="1"/>
      <p:bldP spid="14" grpId="0" animBg="1"/>
      <p:bldP spid="16" grpId="0" animBg="1"/>
      <p:bldP spid="17" grpId="0" animBg="1"/>
      <p:bldP spid="18" grpId="0" animBg="1"/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24000" y="428604"/>
            <a:ext cx="9144000" cy="1143000"/>
          </a:xfrm>
        </p:spPr>
        <p:txBody>
          <a:bodyPr>
            <a:normAutofit/>
          </a:bodyPr>
          <a:lstStyle/>
          <a:p>
            <a:r>
              <a:rPr lang="it-IT" sz="2400" b="1"/>
              <a:t>Nelle dinamiche </a:t>
            </a:r>
            <a:r>
              <a:rPr lang="it-IT" sz="2400" b="1" err="1"/>
              <a:t>trade</a:t>
            </a:r>
            <a:r>
              <a:rPr lang="it-IT" sz="2400" b="1"/>
              <a:t> ,le Carenze sono  fortemente </a:t>
            </a:r>
            <a:r>
              <a:rPr lang="it-IT" sz="2400" b="1" err="1"/>
              <a:t>attenzionate</a:t>
            </a:r>
            <a:r>
              <a:rPr lang="it-IT" sz="2400" b="1"/>
              <a:t> in EU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4294967295"/>
          </p:nvPr>
        </p:nvSpPr>
        <p:spPr>
          <a:xfrm>
            <a:off x="1828800" y="6410848"/>
            <a:ext cx="3581400" cy="365760"/>
          </a:xfrm>
          <a:prstGeom prst="rect">
            <a:avLst/>
          </a:prstGeom>
        </p:spPr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6445" t="12187" r="5664" b="4375"/>
          <a:stretch>
            <a:fillRect/>
          </a:stretch>
        </p:blipFill>
        <p:spPr bwMode="auto">
          <a:xfrm>
            <a:off x="1524001" y="1357298"/>
            <a:ext cx="4816045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5273" t="12187" r="21484" b="13750"/>
          <a:stretch>
            <a:fillRect/>
          </a:stretch>
        </p:blipFill>
        <p:spPr bwMode="auto">
          <a:xfrm>
            <a:off x="5095868" y="3214687"/>
            <a:ext cx="5357818" cy="3386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5340" y="785794"/>
            <a:ext cx="8229600" cy="1143000"/>
          </a:xfrm>
        </p:spPr>
        <p:txBody>
          <a:bodyPr>
            <a:normAutofit/>
          </a:bodyPr>
          <a:lstStyle/>
          <a:p>
            <a:r>
              <a:rPr lang="it-IT" sz="2400" b="1"/>
              <a:t>Carenze di farmaci</a:t>
            </a:r>
            <a:br>
              <a:rPr lang="it-IT" sz="2400" b="1"/>
            </a:br>
            <a:r>
              <a:rPr lang="it-IT" sz="2400" b="1"/>
              <a:t>chi è  </a:t>
            </a:r>
            <a:r>
              <a:rPr lang="it-IT" sz="2400" b="1">
                <a:solidFill>
                  <a:srgbClr val="FF0000"/>
                </a:solidFill>
              </a:rPr>
              <a:t>peggiorato</a:t>
            </a:r>
            <a:r>
              <a:rPr lang="it-IT" sz="2400" b="1"/>
              <a:t> nel 2018 vs 2017 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6024563" y="5764385"/>
            <a:ext cx="4670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Source : </a:t>
            </a:r>
            <a:r>
              <a:rPr lang="it-IT" err="1"/>
              <a:t>Health</a:t>
            </a:r>
            <a:r>
              <a:rPr lang="it-IT"/>
              <a:t> Assurance </a:t>
            </a:r>
            <a:r>
              <a:rPr lang="it-IT" err="1"/>
              <a:t>found</a:t>
            </a:r>
            <a:r>
              <a:rPr lang="it-IT"/>
              <a:t> </a:t>
            </a:r>
            <a:r>
              <a:rPr lang="it-IT" err="1"/>
              <a:t>patients</a:t>
            </a:r>
            <a:r>
              <a:rPr lang="it-IT"/>
              <a:t>  2019 </a:t>
            </a:r>
          </a:p>
        </p:txBody>
      </p:sp>
      <p:pic>
        <p:nvPicPr>
          <p:cNvPr id="103426" name="Picture 2" descr="C:\Users\Pc\AppData\Local\Microsoft\Windows\INetCache\IE\VP308APT\podium-vector-clipart[1]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9141" y="3056107"/>
            <a:ext cx="5079963" cy="3077611"/>
          </a:xfrm>
          <a:prstGeom prst="rect">
            <a:avLst/>
          </a:prstGeom>
          <a:noFill/>
        </p:spPr>
      </p:pic>
      <p:sp>
        <p:nvSpPr>
          <p:cNvPr id="8" name="Rettangolo 7"/>
          <p:cNvSpPr/>
          <p:nvPr/>
        </p:nvSpPr>
        <p:spPr>
          <a:xfrm>
            <a:off x="5265202" y="2486297"/>
            <a:ext cx="1767840" cy="59740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>
                <a:solidFill>
                  <a:schemeClr val="tx1"/>
                </a:solidFill>
              </a:rPr>
              <a:t>Farmaci di marca </a:t>
            </a:r>
          </a:p>
        </p:txBody>
      </p:sp>
      <p:sp>
        <p:nvSpPr>
          <p:cNvPr id="9" name="Rettangolo 8"/>
          <p:cNvSpPr/>
          <p:nvPr/>
        </p:nvSpPr>
        <p:spPr>
          <a:xfrm>
            <a:off x="3146407" y="3214686"/>
            <a:ext cx="1719072" cy="786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/>
              <a:t>Vaccini biologici e similari </a:t>
            </a:r>
          </a:p>
        </p:txBody>
      </p:sp>
      <p:sp>
        <p:nvSpPr>
          <p:cNvPr id="10" name="Rettangolo 9"/>
          <p:cNvSpPr/>
          <p:nvPr/>
        </p:nvSpPr>
        <p:spPr>
          <a:xfrm>
            <a:off x="7418832" y="853440"/>
            <a:ext cx="3017520" cy="279196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>
                <a:solidFill>
                  <a:schemeClr val="tx1"/>
                </a:solidFill>
              </a:rPr>
              <a:t>Antimicrobici</a:t>
            </a:r>
          </a:p>
          <a:p>
            <a:pPr algn="ctr"/>
            <a:r>
              <a:rPr lang="it-IT" b="1">
                <a:solidFill>
                  <a:schemeClr val="tx1"/>
                </a:solidFill>
              </a:rPr>
              <a:t>Endocrinologici, </a:t>
            </a:r>
            <a:r>
              <a:rPr lang="it-IT" b="1" err="1">
                <a:solidFill>
                  <a:schemeClr val="tx1"/>
                </a:solidFill>
              </a:rPr>
              <a:t>Snc</a:t>
            </a:r>
            <a:r>
              <a:rPr lang="it-IT" b="1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it-IT" b="1">
                <a:solidFill>
                  <a:schemeClr val="tx1"/>
                </a:solidFill>
              </a:rPr>
              <a:t>Respiratorio </a:t>
            </a:r>
          </a:p>
          <a:p>
            <a:pPr algn="ctr"/>
            <a:r>
              <a:rPr lang="it-IT" b="1">
                <a:solidFill>
                  <a:schemeClr val="tx1"/>
                </a:solidFill>
              </a:rPr>
              <a:t>Vie urinarie immunosoppressori</a:t>
            </a:r>
          </a:p>
          <a:p>
            <a:pPr algn="ctr"/>
            <a:r>
              <a:rPr lang="it-IT" b="1">
                <a:solidFill>
                  <a:schemeClr val="tx1"/>
                </a:solidFill>
              </a:rPr>
              <a:t> Occhi ,orecchio naso  muscolari  dermatologici   equivalenti </a:t>
            </a:r>
          </a:p>
          <a:p>
            <a:pPr algn="ctr"/>
            <a:endParaRPr lang="it-IT" b="1">
              <a:solidFill>
                <a:schemeClr val="tx1"/>
              </a:solidFill>
            </a:endParaRPr>
          </a:p>
        </p:txBody>
      </p:sp>
      <p:sp>
        <p:nvSpPr>
          <p:cNvPr id="11" name="Freccia in giù 10"/>
          <p:cNvSpPr/>
          <p:nvPr/>
        </p:nvSpPr>
        <p:spPr>
          <a:xfrm>
            <a:off x="6024562" y="1857364"/>
            <a:ext cx="428628" cy="3571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piè di pagina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09720" y="857232"/>
            <a:ext cx="8229600" cy="1143000"/>
          </a:xfrm>
        </p:spPr>
        <p:txBody>
          <a:bodyPr>
            <a:normAutofit/>
          </a:bodyPr>
          <a:lstStyle/>
          <a:p>
            <a:r>
              <a:rPr lang="it-IT" sz="2400" b="1"/>
              <a:t>Carenze di farmaci</a:t>
            </a:r>
            <a:br>
              <a:rPr lang="it-IT" sz="2400" b="1"/>
            </a:br>
            <a:r>
              <a:rPr lang="it-IT" sz="2400" b="1"/>
              <a:t>chi ha </a:t>
            </a:r>
            <a:r>
              <a:rPr lang="it-IT" sz="2400" b="1">
                <a:solidFill>
                  <a:srgbClr val="FF0000"/>
                </a:solidFill>
              </a:rPr>
              <a:t>migliorato </a:t>
            </a:r>
            <a:r>
              <a:rPr lang="it-IT" sz="2400" b="1"/>
              <a:t>nel 2018 vs 2017</a:t>
            </a:r>
            <a:br>
              <a:rPr lang="it-IT" sz="2400" b="1"/>
            </a:br>
            <a:r>
              <a:rPr lang="it-IT" sz="2400" b="1"/>
              <a:t> 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024167" y="6215082"/>
            <a:ext cx="4670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Source : </a:t>
            </a:r>
            <a:r>
              <a:rPr lang="it-IT" err="1"/>
              <a:t>Health</a:t>
            </a:r>
            <a:r>
              <a:rPr lang="it-IT"/>
              <a:t> </a:t>
            </a:r>
            <a:r>
              <a:rPr lang="it-IT" err="1"/>
              <a:t>Assurance</a:t>
            </a:r>
            <a:r>
              <a:rPr lang="it-IT"/>
              <a:t> </a:t>
            </a:r>
            <a:r>
              <a:rPr lang="it-IT" err="1"/>
              <a:t>found</a:t>
            </a:r>
            <a:r>
              <a:rPr lang="it-IT"/>
              <a:t> </a:t>
            </a:r>
            <a:r>
              <a:rPr lang="it-IT" err="1"/>
              <a:t>patients</a:t>
            </a:r>
            <a:r>
              <a:rPr lang="it-IT"/>
              <a:t>  2019 </a:t>
            </a:r>
          </a:p>
        </p:txBody>
      </p:sp>
      <p:pic>
        <p:nvPicPr>
          <p:cNvPr id="103426" name="Picture 2" descr="C:\Users\Pc\AppData\Local\Microsoft\Windows\INetCache\IE\VP308APT\podium-vector-clipart[1]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6019" y="3145241"/>
            <a:ext cx="5079963" cy="3077611"/>
          </a:xfrm>
          <a:prstGeom prst="rect">
            <a:avLst/>
          </a:prstGeom>
          <a:noFill/>
        </p:spPr>
      </p:pic>
      <p:sp>
        <p:nvSpPr>
          <p:cNvPr id="8" name="Rettangolo 7"/>
          <p:cNvSpPr/>
          <p:nvPr/>
        </p:nvSpPr>
        <p:spPr>
          <a:xfrm>
            <a:off x="5132832" y="2279904"/>
            <a:ext cx="1767840" cy="59740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>
                <a:solidFill>
                  <a:schemeClr val="tx1"/>
                </a:solidFill>
              </a:rPr>
              <a:t>Cardiovascolari</a:t>
            </a:r>
          </a:p>
        </p:txBody>
      </p:sp>
      <p:sp>
        <p:nvSpPr>
          <p:cNvPr id="9" name="Rettangolo 8"/>
          <p:cNvSpPr/>
          <p:nvPr/>
        </p:nvSpPr>
        <p:spPr>
          <a:xfrm>
            <a:off x="3224784" y="2731008"/>
            <a:ext cx="1719072" cy="603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/>
              <a:t>Oncologici </a:t>
            </a:r>
          </a:p>
        </p:txBody>
      </p:sp>
      <p:sp>
        <p:nvSpPr>
          <p:cNvPr id="10" name="Rettangolo 9"/>
          <p:cNvSpPr/>
          <p:nvPr/>
        </p:nvSpPr>
        <p:spPr>
          <a:xfrm>
            <a:off x="7376160" y="2207624"/>
            <a:ext cx="1780032" cy="93791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err="1">
                <a:solidFill>
                  <a:srgbClr val="FF0000"/>
                </a:solidFill>
                <a:highlight>
                  <a:srgbClr val="FFFF00"/>
                </a:highlight>
              </a:rPr>
              <a:t>-------------------</a:t>
            </a:r>
            <a:endParaRPr lang="it-IT" b="1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algn="ctr"/>
            <a:r>
              <a:rPr lang="it-IT" b="1" err="1">
                <a:solidFill>
                  <a:srgbClr val="FF0000"/>
                </a:solidFill>
                <a:highlight>
                  <a:srgbClr val="FFFF00"/>
                </a:highlight>
              </a:rPr>
              <a:t>------------------</a:t>
            </a:r>
            <a:endParaRPr lang="it-IT" b="1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algn="ctr"/>
            <a:r>
              <a:rPr lang="it-IT" b="1" err="1">
                <a:solidFill>
                  <a:srgbClr val="FF0000"/>
                </a:solidFill>
                <a:highlight>
                  <a:srgbClr val="FFFF00"/>
                </a:highlight>
              </a:rPr>
              <a:t>---------------</a:t>
            </a:r>
            <a:endParaRPr lang="it-IT" b="1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algn="ctr"/>
            <a:endParaRPr lang="it-IT" b="1">
              <a:solidFill>
                <a:schemeClr val="tx1"/>
              </a:solidFill>
            </a:endParaRPr>
          </a:p>
        </p:txBody>
      </p:sp>
      <p:sp>
        <p:nvSpPr>
          <p:cNvPr id="11" name="Freccia in giù 10"/>
          <p:cNvSpPr/>
          <p:nvPr/>
        </p:nvSpPr>
        <p:spPr>
          <a:xfrm>
            <a:off x="5810248" y="1643050"/>
            <a:ext cx="500066" cy="42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piè di pagina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title"/>
          </p:nvPr>
        </p:nvSpPr>
        <p:spPr>
          <a:xfrm>
            <a:off x="1809720" y="500042"/>
            <a:ext cx="8229600" cy="1143000"/>
          </a:xfrm>
        </p:spPr>
        <p:txBody>
          <a:bodyPr>
            <a:normAutofit/>
          </a:bodyPr>
          <a:lstStyle/>
          <a:p>
            <a:r>
              <a:rPr lang="it-IT" sz="2400" b="1"/>
              <a:t>Principali cause delle carenze dei farmaci mature </a:t>
            </a:r>
            <a:r>
              <a:rPr lang="it-IT" sz="2400" b="1" err="1"/>
              <a:t>brands</a:t>
            </a:r>
            <a:r>
              <a:rPr lang="it-IT" sz="2400" b="1"/>
              <a:t> nella </a:t>
            </a:r>
            <a:r>
              <a:rPr lang="it-IT" sz="2400" b="1" err="1"/>
              <a:t>Supply</a:t>
            </a:r>
            <a:r>
              <a:rPr lang="it-IT" sz="2400" b="1"/>
              <a:t> </a:t>
            </a:r>
            <a:r>
              <a:rPr lang="it-IT" sz="2400" b="1" err="1"/>
              <a:t>Chain</a:t>
            </a:r>
            <a:r>
              <a:rPr lang="it-IT" sz="2400" b="1"/>
              <a:t>  Aziendale </a:t>
            </a:r>
          </a:p>
        </p:txBody>
      </p:sp>
      <p:graphicFrame>
        <p:nvGraphicFramePr>
          <p:cNvPr id="7" name="Segnaposto contenuto 6"/>
          <p:cNvGraphicFramePr>
            <a:graphicFrameLocks noGrp="1"/>
          </p:cNvGraphicFramePr>
          <p:nvPr>
            <p:ph idx="4294967295"/>
          </p:nvPr>
        </p:nvGraphicFramePr>
        <p:xfrm>
          <a:off x="1952596" y="1785926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ttangolo 5"/>
          <p:cNvSpPr/>
          <p:nvPr/>
        </p:nvSpPr>
        <p:spPr>
          <a:xfrm>
            <a:off x="3738546" y="635795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000" err="1"/>
              <a:t>roberto</a:t>
            </a:r>
            <a:r>
              <a:rPr lang="it-IT" sz="1000"/>
              <a:t> </a:t>
            </a:r>
            <a:r>
              <a:rPr lang="it-IT" sz="1000" err="1"/>
              <a:t>adrower</a:t>
            </a:r>
            <a:r>
              <a:rPr lang="it-IT" sz="1000"/>
              <a:t> - </a:t>
            </a:r>
            <a:r>
              <a:rPr lang="it-IT" sz="1000" err="1"/>
              <a:t>bee-BIP</a:t>
            </a:r>
            <a:r>
              <a:rPr lang="it-IT" sz="1000"/>
              <a:t> &amp; </a:t>
            </a:r>
            <a:r>
              <a:rPr lang="it-IT" sz="1000" err="1"/>
              <a:t>co</a:t>
            </a:r>
            <a:r>
              <a:rPr lang="it-IT" sz="1000"/>
              <a:t> </a:t>
            </a:r>
            <a:r>
              <a:rPr lang="it-IT" sz="1000" err="1"/>
              <a:t>sas</a:t>
            </a:r>
            <a:r>
              <a:rPr lang="it-IT" sz="1000"/>
              <a:t>  le slide possono essere utilizzate citando l'autore 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C6124FC4-F350-4C55-B41D-A8DF73F69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279AD0-5635-4729-BFCD-DE53FD4CD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Innovare e curare 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329E813-5BA3-466A-9982-7C256DC8D6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426" t="25221" r="29696" b="26878"/>
          <a:stretch/>
        </p:blipFill>
        <p:spPr>
          <a:xfrm>
            <a:off x="838200" y="1690688"/>
            <a:ext cx="10014284" cy="4327192"/>
          </a:xfrm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A5FA7CD-5563-4C5F-9E81-05ADCE639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  <p:extLst>
      <p:ext uri="{BB962C8B-B14F-4D97-AF65-F5344CB8AC3E}">
        <p14:creationId xmlns:p14="http://schemas.microsoft.com/office/powerpoint/2010/main" val="8834776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666876" y="-1101739"/>
            <a:ext cx="9144000" cy="2387600"/>
          </a:xfrm>
        </p:spPr>
        <p:txBody>
          <a:bodyPr>
            <a:noAutofit/>
          </a:bodyPr>
          <a:lstStyle/>
          <a:p>
            <a:r>
              <a:rPr lang="it-IT" sz="2400" b="1"/>
              <a:t>Il” riordino del magazzino” di una Farmacia tra  le cause delle carenze nel mercato 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929" t="12187" r="14453" b="7187"/>
          <a:stretch>
            <a:fillRect/>
          </a:stretch>
        </p:blipFill>
        <p:spPr bwMode="auto">
          <a:xfrm>
            <a:off x="2166910" y="1285861"/>
            <a:ext cx="7929618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ttangolo 5"/>
          <p:cNvSpPr/>
          <p:nvPr/>
        </p:nvSpPr>
        <p:spPr>
          <a:xfrm>
            <a:off x="2095472" y="5434628"/>
            <a:ext cx="8286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/>
              <a:t>L’</a:t>
            </a:r>
            <a:r>
              <a:rPr lang="it-IT" b="1"/>
              <a:t>intelligenza artificiale</a:t>
            </a:r>
            <a:r>
              <a:rPr lang="it-IT"/>
              <a:t>, riceve in </a:t>
            </a:r>
            <a:r>
              <a:rPr lang="it-IT" i="1"/>
              <a:t>input</a:t>
            </a:r>
            <a:r>
              <a:rPr lang="it-IT"/>
              <a:t> le informazioni sullo stato del magazzino e sugli andamenti storici delle vendite e crea previsioni di vendita per scegliere la corretta strategia di riordino, per una </a:t>
            </a:r>
            <a:r>
              <a:rPr lang="it-IT" err="1"/>
              <a:t>supply</a:t>
            </a:r>
            <a:r>
              <a:rPr lang="it-IT"/>
              <a:t> </a:t>
            </a:r>
            <a:r>
              <a:rPr lang="it-IT" err="1"/>
              <a:t>chain</a:t>
            </a:r>
            <a:r>
              <a:rPr lang="it-IT"/>
              <a:t>  adeguata del sell-out  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3816315-866E-4A33-A7B0-4233523E3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  <p:extLst>
      <p:ext uri="{BB962C8B-B14F-4D97-AF65-F5344CB8AC3E}">
        <p14:creationId xmlns:p14="http://schemas.microsoft.com/office/powerpoint/2010/main" val="41232111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olo 24"/>
          <p:cNvSpPr>
            <a:spLocks noGrp="1"/>
          </p:cNvSpPr>
          <p:nvPr>
            <p:ph type="ctrTitle"/>
          </p:nvPr>
        </p:nvSpPr>
        <p:spPr>
          <a:xfrm>
            <a:off x="1774033" y="-1193800"/>
            <a:ext cx="9144000" cy="2387600"/>
          </a:xfrm>
        </p:spPr>
        <p:txBody>
          <a:bodyPr>
            <a:noAutofit/>
          </a:bodyPr>
          <a:lstStyle/>
          <a:p>
            <a:r>
              <a:rPr lang="it-IT" sz="2400" b="1"/>
              <a:t>ARENA COMPETITIVA </a:t>
            </a:r>
            <a:r>
              <a:rPr lang="it-IT" sz="2400" b="1" err="1"/>
              <a:t>DI</a:t>
            </a:r>
            <a:r>
              <a:rPr lang="it-IT" sz="2400" b="1"/>
              <a:t> UN PRODOTTO MATURO APPROFONDIRE LE CAUSE  PER GESTIRE   LE CARENZE  </a:t>
            </a:r>
          </a:p>
        </p:txBody>
      </p:sp>
      <p:sp>
        <p:nvSpPr>
          <p:cNvPr id="26" name="Sottotitolo 25"/>
          <p:cNvSpPr>
            <a:spLocks noGrp="1"/>
          </p:cNvSpPr>
          <p:nvPr>
            <p:ph type="subTitle" idx="1"/>
          </p:nvPr>
        </p:nvSpPr>
        <p:spPr>
          <a:xfrm>
            <a:off x="1981200" y="1214422"/>
            <a:ext cx="7901014" cy="5286412"/>
          </a:xfrm>
        </p:spPr>
        <p:txBody>
          <a:bodyPr/>
          <a:lstStyle/>
          <a:p>
            <a:r>
              <a:rPr lang="it-IT"/>
              <a:t>MATURO VARI ASPETTI</a:t>
            </a:r>
          </a:p>
        </p:txBody>
      </p:sp>
      <p:graphicFrame>
        <p:nvGraphicFramePr>
          <p:cNvPr id="24" name="Diagramma 23"/>
          <p:cNvGraphicFramePr/>
          <p:nvPr/>
        </p:nvGraphicFramePr>
        <p:xfrm>
          <a:off x="3024166" y="1571612"/>
          <a:ext cx="6643734" cy="4564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693447AC-ECA8-4915-9B47-347D734B6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olo 24"/>
          <p:cNvSpPr>
            <a:spLocks noGrp="1"/>
          </p:cNvSpPr>
          <p:nvPr>
            <p:ph type="ctrTitle"/>
          </p:nvPr>
        </p:nvSpPr>
        <p:spPr>
          <a:xfrm>
            <a:off x="1524000" y="-1216033"/>
            <a:ext cx="9144000" cy="2387600"/>
          </a:xfrm>
        </p:spPr>
        <p:txBody>
          <a:bodyPr>
            <a:noAutofit/>
          </a:bodyPr>
          <a:lstStyle/>
          <a:p>
            <a:r>
              <a:rPr lang="it-IT" sz="2400" b="1"/>
              <a:t>ARENA COMPETITIVA </a:t>
            </a:r>
            <a:r>
              <a:rPr lang="it-IT" sz="2400" b="1" err="1"/>
              <a:t>DI</a:t>
            </a:r>
            <a:r>
              <a:rPr lang="it-IT" sz="2400" b="1"/>
              <a:t> UN ETICO BRANDED ( </a:t>
            </a:r>
            <a:r>
              <a:rPr lang="it-IT" sz="2400" b="1" err="1"/>
              <a:t>Peculiarita’</a:t>
            </a:r>
            <a:r>
              <a:rPr lang="it-IT" sz="2400" b="1"/>
              <a:t>)</a:t>
            </a:r>
          </a:p>
        </p:txBody>
      </p:sp>
      <p:sp>
        <p:nvSpPr>
          <p:cNvPr id="26" name="Sottotitolo 25"/>
          <p:cNvSpPr>
            <a:spLocks noGrp="1"/>
          </p:cNvSpPr>
          <p:nvPr>
            <p:ph type="subTitle" idx="1"/>
          </p:nvPr>
        </p:nvSpPr>
        <p:spPr>
          <a:xfrm>
            <a:off x="1981200" y="1214422"/>
            <a:ext cx="7901014" cy="5286412"/>
          </a:xfrm>
        </p:spPr>
        <p:txBody>
          <a:bodyPr/>
          <a:lstStyle/>
          <a:p>
            <a:r>
              <a:rPr lang="it-IT"/>
              <a:t>Etico </a:t>
            </a:r>
            <a:r>
              <a:rPr lang="it-IT" err="1"/>
              <a:t>branded</a:t>
            </a:r>
            <a:r>
              <a:rPr lang="it-IT"/>
              <a:t> </a:t>
            </a:r>
          </a:p>
        </p:txBody>
      </p:sp>
      <p:sp>
        <p:nvSpPr>
          <p:cNvPr id="5" name="Freccia in giù 4"/>
          <p:cNvSpPr/>
          <p:nvPr/>
        </p:nvSpPr>
        <p:spPr>
          <a:xfrm>
            <a:off x="5810248" y="2643182"/>
            <a:ext cx="357190" cy="3571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in giù 8"/>
          <p:cNvSpPr/>
          <p:nvPr/>
        </p:nvSpPr>
        <p:spPr>
          <a:xfrm rot="10800000">
            <a:off x="5810248" y="4357694"/>
            <a:ext cx="357190" cy="3571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in giù 10"/>
          <p:cNvSpPr/>
          <p:nvPr/>
        </p:nvSpPr>
        <p:spPr>
          <a:xfrm rot="5400000">
            <a:off x="6810380" y="3214686"/>
            <a:ext cx="357190" cy="3571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in giù 11"/>
          <p:cNvSpPr/>
          <p:nvPr/>
        </p:nvSpPr>
        <p:spPr>
          <a:xfrm rot="16200000">
            <a:off x="4952992" y="3500438"/>
            <a:ext cx="357190" cy="3571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24" name="Diagramma 23"/>
          <p:cNvGraphicFramePr/>
          <p:nvPr/>
        </p:nvGraphicFramePr>
        <p:xfrm>
          <a:off x="2881290" y="178592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Ovale 12"/>
          <p:cNvSpPr/>
          <p:nvPr/>
        </p:nvSpPr>
        <p:spPr>
          <a:xfrm>
            <a:off x="5167306" y="3071810"/>
            <a:ext cx="1785950" cy="1214446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Segnaposto piè di pagina 1"/>
          <p:cNvSpPr txBox="1">
            <a:spLocks/>
          </p:cNvSpPr>
          <p:nvPr/>
        </p:nvSpPr>
        <p:spPr>
          <a:xfrm>
            <a:off x="3341479" y="6492876"/>
            <a:ext cx="687628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it-IT" sz="1400"/>
              <a:t>roberto adrower - bee-BIP &amp; co sas  le slide possono essere utilizzate citando l'autore 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AB778BCC-2677-4445-967C-5FB565416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olo 24"/>
          <p:cNvSpPr>
            <a:spLocks noGrp="1"/>
          </p:cNvSpPr>
          <p:nvPr>
            <p:ph type="ctrTitle"/>
          </p:nvPr>
        </p:nvSpPr>
        <p:spPr>
          <a:xfrm>
            <a:off x="1727200" y="-1320824"/>
            <a:ext cx="9144000" cy="2387600"/>
          </a:xfrm>
        </p:spPr>
        <p:txBody>
          <a:bodyPr>
            <a:noAutofit/>
          </a:bodyPr>
          <a:lstStyle/>
          <a:p>
            <a:r>
              <a:rPr lang="it-IT" sz="2400" b="1"/>
              <a:t>ARENA COMPETITIVA </a:t>
            </a:r>
            <a:r>
              <a:rPr lang="it-IT" sz="2400" b="1" err="1"/>
              <a:t>DI</a:t>
            </a:r>
            <a:r>
              <a:rPr lang="it-IT" sz="2400" b="1"/>
              <a:t> UN ETICO BRANDED ( </a:t>
            </a:r>
            <a:r>
              <a:rPr lang="it-IT" sz="2400" b="1" err="1"/>
              <a:t>Peculiarita’</a:t>
            </a:r>
            <a:r>
              <a:rPr lang="it-IT" sz="2400" b="1"/>
              <a:t>)</a:t>
            </a:r>
          </a:p>
        </p:txBody>
      </p:sp>
      <p:sp>
        <p:nvSpPr>
          <p:cNvPr id="26" name="Sottotitolo 25"/>
          <p:cNvSpPr>
            <a:spLocks noGrp="1"/>
          </p:cNvSpPr>
          <p:nvPr>
            <p:ph type="subTitle" idx="1"/>
          </p:nvPr>
        </p:nvSpPr>
        <p:spPr>
          <a:xfrm>
            <a:off x="1981200" y="1214422"/>
            <a:ext cx="7901014" cy="5286412"/>
          </a:xfrm>
        </p:spPr>
        <p:txBody>
          <a:bodyPr/>
          <a:lstStyle/>
          <a:p>
            <a:r>
              <a:rPr lang="it-IT"/>
              <a:t>Etico equivalente  </a:t>
            </a:r>
          </a:p>
        </p:txBody>
      </p:sp>
      <p:graphicFrame>
        <p:nvGraphicFramePr>
          <p:cNvPr id="24" name="Diagramma 23"/>
          <p:cNvGraphicFramePr/>
          <p:nvPr/>
        </p:nvGraphicFramePr>
        <p:xfrm>
          <a:off x="2952728" y="178592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Ovale 12"/>
          <p:cNvSpPr/>
          <p:nvPr/>
        </p:nvSpPr>
        <p:spPr>
          <a:xfrm>
            <a:off x="5167306" y="3071810"/>
            <a:ext cx="1785950" cy="1214446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Segnaposto piè di pagina 1"/>
          <p:cNvSpPr txBox="1">
            <a:spLocks/>
          </p:cNvSpPr>
          <p:nvPr/>
        </p:nvSpPr>
        <p:spPr>
          <a:xfrm>
            <a:off x="3341479" y="6492876"/>
            <a:ext cx="687628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it-IT" sz="1400"/>
              <a:t>roberto adrower - bee-BIP &amp; co sas  le slide possono essere utilizzate citando l'autore 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C0AB96BC-2597-4854-AA65-3DE60B30E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olo 24"/>
          <p:cNvSpPr>
            <a:spLocks noGrp="1"/>
          </p:cNvSpPr>
          <p:nvPr>
            <p:ph type="ctrTitle"/>
          </p:nvPr>
        </p:nvSpPr>
        <p:spPr>
          <a:xfrm>
            <a:off x="1765300" y="-1547808"/>
            <a:ext cx="9144000" cy="2387600"/>
          </a:xfrm>
        </p:spPr>
        <p:txBody>
          <a:bodyPr>
            <a:noAutofit/>
          </a:bodyPr>
          <a:lstStyle/>
          <a:p>
            <a:r>
              <a:rPr lang="it-IT" sz="2400" b="1"/>
              <a:t>ARENA COMPETITIVA </a:t>
            </a:r>
            <a:r>
              <a:rPr lang="it-IT" sz="2400" b="1" err="1"/>
              <a:t>DI</a:t>
            </a:r>
            <a:r>
              <a:rPr lang="it-IT" sz="2400" b="1"/>
              <a:t> UN BIOQUIVALENTE ( </a:t>
            </a:r>
            <a:r>
              <a:rPr lang="it-IT" sz="2400" b="1" err="1"/>
              <a:t>Peculiarita’</a:t>
            </a:r>
            <a:r>
              <a:rPr lang="it-IT" sz="2400" b="1"/>
              <a:t>)</a:t>
            </a:r>
          </a:p>
        </p:txBody>
      </p:sp>
      <p:sp>
        <p:nvSpPr>
          <p:cNvPr id="26" name="Sottotitolo 25"/>
          <p:cNvSpPr>
            <a:spLocks noGrp="1"/>
          </p:cNvSpPr>
          <p:nvPr>
            <p:ph type="subTitle" idx="1"/>
          </p:nvPr>
        </p:nvSpPr>
        <p:spPr>
          <a:xfrm>
            <a:off x="1981200" y="1214422"/>
            <a:ext cx="7901014" cy="5286412"/>
          </a:xfrm>
        </p:spPr>
        <p:txBody>
          <a:bodyPr/>
          <a:lstStyle/>
          <a:p>
            <a:r>
              <a:rPr lang="it-IT"/>
              <a:t>Biologico </a:t>
            </a:r>
          </a:p>
        </p:txBody>
      </p:sp>
      <p:sp>
        <p:nvSpPr>
          <p:cNvPr id="5" name="Freccia in giù 4"/>
          <p:cNvSpPr/>
          <p:nvPr/>
        </p:nvSpPr>
        <p:spPr>
          <a:xfrm>
            <a:off x="5810248" y="2643182"/>
            <a:ext cx="357190" cy="3571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in giù 8"/>
          <p:cNvSpPr/>
          <p:nvPr/>
        </p:nvSpPr>
        <p:spPr>
          <a:xfrm rot="10800000">
            <a:off x="5810248" y="4357694"/>
            <a:ext cx="357190" cy="3571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in giù 10"/>
          <p:cNvSpPr/>
          <p:nvPr/>
        </p:nvSpPr>
        <p:spPr>
          <a:xfrm rot="5400000">
            <a:off x="6810380" y="3214686"/>
            <a:ext cx="357190" cy="3571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in giù 11"/>
          <p:cNvSpPr/>
          <p:nvPr/>
        </p:nvSpPr>
        <p:spPr>
          <a:xfrm rot="16200000">
            <a:off x="4952992" y="3500438"/>
            <a:ext cx="357190" cy="3571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24" name="Diagramma 23"/>
          <p:cNvGraphicFramePr/>
          <p:nvPr/>
        </p:nvGraphicFramePr>
        <p:xfrm>
          <a:off x="2881290" y="178592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Ovale 12"/>
          <p:cNvSpPr/>
          <p:nvPr/>
        </p:nvSpPr>
        <p:spPr>
          <a:xfrm>
            <a:off x="5167306" y="3071810"/>
            <a:ext cx="1785950" cy="1214446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Segnaposto piè di pagina 1"/>
          <p:cNvSpPr txBox="1">
            <a:spLocks/>
          </p:cNvSpPr>
          <p:nvPr/>
        </p:nvSpPr>
        <p:spPr>
          <a:xfrm>
            <a:off x="3341479" y="6492876"/>
            <a:ext cx="687628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it-IT" sz="1400"/>
              <a:t>roberto adrower - bee-BIP &amp; co sas  le slide possono essere utilizzate citando l'autore 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9A43B8E5-0929-4E20-9A80-47B416F69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olo 24"/>
          <p:cNvSpPr>
            <a:spLocks noGrp="1"/>
          </p:cNvSpPr>
          <p:nvPr>
            <p:ph type="ctrTitle"/>
          </p:nvPr>
        </p:nvSpPr>
        <p:spPr>
          <a:xfrm>
            <a:off x="1488281" y="-1400172"/>
            <a:ext cx="9144000" cy="2387600"/>
          </a:xfrm>
        </p:spPr>
        <p:txBody>
          <a:bodyPr>
            <a:noAutofit/>
          </a:bodyPr>
          <a:lstStyle/>
          <a:p>
            <a:r>
              <a:rPr lang="it-IT" sz="2400" b="1"/>
              <a:t>ARENA COMPETITIVA </a:t>
            </a:r>
            <a:r>
              <a:rPr lang="it-IT" sz="2400" b="1" err="1"/>
              <a:t>DI</a:t>
            </a:r>
            <a:r>
              <a:rPr lang="it-IT" sz="2400" b="1"/>
              <a:t> UN BIOQUIVALENTE ( </a:t>
            </a:r>
            <a:r>
              <a:rPr lang="it-IT" sz="2400" b="1" err="1"/>
              <a:t>Peculiarita’</a:t>
            </a:r>
            <a:r>
              <a:rPr lang="it-IT" sz="2400" b="1"/>
              <a:t>)</a:t>
            </a:r>
          </a:p>
        </p:txBody>
      </p:sp>
      <p:sp>
        <p:nvSpPr>
          <p:cNvPr id="26" name="Sottotitolo 25"/>
          <p:cNvSpPr>
            <a:spLocks noGrp="1"/>
          </p:cNvSpPr>
          <p:nvPr>
            <p:ph type="subTitle" idx="1"/>
          </p:nvPr>
        </p:nvSpPr>
        <p:spPr>
          <a:xfrm>
            <a:off x="1981200" y="1214422"/>
            <a:ext cx="7901014" cy="5286412"/>
          </a:xfrm>
        </p:spPr>
        <p:txBody>
          <a:bodyPr/>
          <a:lstStyle/>
          <a:p>
            <a:r>
              <a:rPr lang="it-IT" err="1"/>
              <a:t>Bioequivalente</a:t>
            </a:r>
            <a:r>
              <a:rPr lang="it-IT"/>
              <a:t> </a:t>
            </a:r>
          </a:p>
        </p:txBody>
      </p:sp>
      <p:sp>
        <p:nvSpPr>
          <p:cNvPr id="5" name="Freccia in giù 4"/>
          <p:cNvSpPr/>
          <p:nvPr/>
        </p:nvSpPr>
        <p:spPr>
          <a:xfrm>
            <a:off x="5810248" y="2643182"/>
            <a:ext cx="357190" cy="3571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in giù 8"/>
          <p:cNvSpPr/>
          <p:nvPr/>
        </p:nvSpPr>
        <p:spPr>
          <a:xfrm rot="10800000">
            <a:off x="5810248" y="4357694"/>
            <a:ext cx="357190" cy="3571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in giù 10"/>
          <p:cNvSpPr/>
          <p:nvPr/>
        </p:nvSpPr>
        <p:spPr>
          <a:xfrm rot="5400000">
            <a:off x="6810380" y="3214686"/>
            <a:ext cx="357190" cy="3571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in giù 11"/>
          <p:cNvSpPr/>
          <p:nvPr/>
        </p:nvSpPr>
        <p:spPr>
          <a:xfrm rot="16200000">
            <a:off x="4952992" y="3500438"/>
            <a:ext cx="357190" cy="3571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24" name="Diagramma 23"/>
          <p:cNvGraphicFramePr/>
          <p:nvPr/>
        </p:nvGraphicFramePr>
        <p:xfrm>
          <a:off x="2881290" y="178592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Ovale 12"/>
          <p:cNvSpPr/>
          <p:nvPr/>
        </p:nvSpPr>
        <p:spPr>
          <a:xfrm>
            <a:off x="5167306" y="3071810"/>
            <a:ext cx="1785950" cy="1214446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Segnaposto piè di pagina 1"/>
          <p:cNvSpPr txBox="1">
            <a:spLocks/>
          </p:cNvSpPr>
          <p:nvPr/>
        </p:nvSpPr>
        <p:spPr>
          <a:xfrm>
            <a:off x="3341479" y="6492876"/>
            <a:ext cx="687628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it-IT" sz="1400"/>
              <a:t>roberto adrower - bee-BIP &amp; co sas  le slide possono essere utilizzate citando l'autore 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E79E1CFE-D62A-4602-9AF9-165D82B8F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olo 24"/>
          <p:cNvSpPr>
            <a:spLocks noGrp="1"/>
          </p:cNvSpPr>
          <p:nvPr>
            <p:ph type="ctrTitle"/>
          </p:nvPr>
        </p:nvSpPr>
        <p:spPr>
          <a:xfrm>
            <a:off x="2166910" y="642918"/>
            <a:ext cx="8501090" cy="432048"/>
          </a:xfrm>
        </p:spPr>
        <p:txBody>
          <a:bodyPr>
            <a:noAutofit/>
          </a:bodyPr>
          <a:lstStyle/>
          <a:p>
            <a:r>
              <a:rPr lang="it-IT" sz="2400" b="1"/>
              <a:t>ARENA COMPETITIVA BRAND OTC = RIDUZIONE </a:t>
            </a:r>
            <a:r>
              <a:rPr lang="it-IT" sz="2400" b="1" err="1"/>
              <a:t>DI</a:t>
            </a:r>
            <a:r>
              <a:rPr lang="it-IT" sz="2400" b="1"/>
              <a:t> FEDELTA’ AL MARCHIO   ( Peculiarità)</a:t>
            </a:r>
          </a:p>
        </p:txBody>
      </p:sp>
      <p:sp>
        <p:nvSpPr>
          <p:cNvPr id="26" name="Sottotitolo 25"/>
          <p:cNvSpPr>
            <a:spLocks noGrp="1"/>
          </p:cNvSpPr>
          <p:nvPr>
            <p:ph type="subTitle" idx="1"/>
          </p:nvPr>
        </p:nvSpPr>
        <p:spPr>
          <a:xfrm>
            <a:off x="1981200" y="1214422"/>
            <a:ext cx="7901014" cy="5286412"/>
          </a:xfrm>
        </p:spPr>
        <p:txBody>
          <a:bodyPr/>
          <a:lstStyle/>
          <a:p>
            <a:r>
              <a:rPr lang="it-IT"/>
              <a:t>SOP OTC  </a:t>
            </a:r>
          </a:p>
        </p:txBody>
      </p:sp>
      <p:graphicFrame>
        <p:nvGraphicFramePr>
          <p:cNvPr id="24" name="Diagramma 23"/>
          <p:cNvGraphicFramePr/>
          <p:nvPr/>
        </p:nvGraphicFramePr>
        <p:xfrm>
          <a:off x="2952728" y="178592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Segnaposto piè di pagina 1"/>
          <p:cNvSpPr txBox="1">
            <a:spLocks/>
          </p:cNvSpPr>
          <p:nvPr/>
        </p:nvSpPr>
        <p:spPr>
          <a:xfrm>
            <a:off x="3341479" y="6492876"/>
            <a:ext cx="687628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it-IT" sz="1400"/>
              <a:t>roberto adrower - bee-BIP &amp; co sas  le slide possono essere utilizzate citando l'autore 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95A8982E-3E17-4F65-B118-69ED599CD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olo 24"/>
          <p:cNvSpPr>
            <a:spLocks noGrp="1"/>
          </p:cNvSpPr>
          <p:nvPr>
            <p:ph type="ctrTitle"/>
          </p:nvPr>
        </p:nvSpPr>
        <p:spPr>
          <a:xfrm>
            <a:off x="2024034" y="785794"/>
            <a:ext cx="9144000" cy="432048"/>
          </a:xfrm>
        </p:spPr>
        <p:txBody>
          <a:bodyPr>
            <a:noAutofit/>
          </a:bodyPr>
          <a:lstStyle/>
          <a:p>
            <a:r>
              <a:rPr lang="it-IT" sz="2400" b="1"/>
              <a:t>ARENA COMPETITIVA Integratore /</a:t>
            </a:r>
            <a:r>
              <a:rPr lang="it-IT" sz="2400" b="1" err="1"/>
              <a:t>cosmoceutico</a:t>
            </a:r>
            <a:r>
              <a:rPr lang="it-IT" sz="2400" b="1"/>
              <a:t> :VALORE DEL BENESSERE FISICO PER UN BRAND  ( Peculiarità </a:t>
            </a:r>
          </a:p>
        </p:txBody>
      </p:sp>
      <p:sp>
        <p:nvSpPr>
          <p:cNvPr id="26" name="Sottotitolo 25"/>
          <p:cNvSpPr>
            <a:spLocks noGrp="1"/>
          </p:cNvSpPr>
          <p:nvPr>
            <p:ph type="subTitle" idx="1"/>
          </p:nvPr>
        </p:nvSpPr>
        <p:spPr>
          <a:xfrm>
            <a:off x="1981200" y="1214422"/>
            <a:ext cx="7901014" cy="5286412"/>
          </a:xfrm>
        </p:spPr>
        <p:txBody>
          <a:bodyPr/>
          <a:lstStyle/>
          <a:p>
            <a:endParaRPr lang="it-IT"/>
          </a:p>
          <a:p>
            <a:r>
              <a:rPr lang="it-IT"/>
              <a:t>Integratore /</a:t>
            </a:r>
            <a:r>
              <a:rPr lang="it-IT" err="1"/>
              <a:t>cosmoceutico</a:t>
            </a:r>
            <a:r>
              <a:rPr lang="it-IT"/>
              <a:t>  </a:t>
            </a:r>
          </a:p>
        </p:txBody>
      </p:sp>
      <p:graphicFrame>
        <p:nvGraphicFramePr>
          <p:cNvPr id="24" name="Diagramma 23"/>
          <p:cNvGraphicFramePr/>
          <p:nvPr/>
        </p:nvGraphicFramePr>
        <p:xfrm>
          <a:off x="3167042" y="178592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1C84BA9F-4048-45B5-AE18-F9114AB6D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Segnaposto contenuto 10"/>
          <p:cNvGraphicFramePr>
            <a:graphicFrameLocks noGrp="1"/>
          </p:cNvGraphicFramePr>
          <p:nvPr>
            <p:ph idx="1"/>
          </p:nvPr>
        </p:nvGraphicFramePr>
        <p:xfrm>
          <a:off x="2170614" y="1606733"/>
          <a:ext cx="4516483" cy="4193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452794" y="285729"/>
            <a:ext cx="5500726" cy="1227591"/>
          </a:xfrm>
        </p:spPr>
        <p:txBody>
          <a:bodyPr>
            <a:normAutofit/>
          </a:bodyPr>
          <a:lstStyle/>
          <a:p>
            <a:pPr algn="ctr"/>
            <a:r>
              <a:rPr lang="it-IT" sz="2000">
                <a:latin typeface="Century Gothic" pitchFamily="34" charset="0"/>
              </a:rPr>
              <a:t>Le domande per un piano di Rilancio </a:t>
            </a:r>
          </a:p>
        </p:txBody>
      </p:sp>
      <p:sp>
        <p:nvSpPr>
          <p:cNvPr id="7" name="Rettangolo 6"/>
          <p:cNvSpPr/>
          <p:nvPr/>
        </p:nvSpPr>
        <p:spPr>
          <a:xfrm>
            <a:off x="1729741" y="1"/>
            <a:ext cx="333103" cy="653143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1798321" y="156754"/>
            <a:ext cx="195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/>
              <a:t>4</a:t>
            </a:r>
          </a:p>
        </p:txBody>
      </p:sp>
      <p:sp>
        <p:nvSpPr>
          <p:cNvPr id="9" name="Segnaposto piè di pagina 5"/>
          <p:cNvSpPr txBox="1">
            <a:spLocks/>
          </p:cNvSpPr>
          <p:nvPr/>
        </p:nvSpPr>
        <p:spPr>
          <a:xfrm>
            <a:off x="1524000" y="6564338"/>
            <a:ext cx="2214546" cy="365125"/>
          </a:xfrm>
          <a:prstGeom prst="rect">
            <a:avLst/>
          </a:prstGeom>
        </p:spPr>
        <p:txBody>
          <a:bodyPr vert="horz" anchor="b"/>
          <a:lstStyle/>
          <a:p>
            <a:pPr algn="r">
              <a:defRPr/>
            </a:pPr>
            <a:endParaRPr lang="en-US" sz="1100">
              <a:latin typeface="Century Gothic" pitchFamily="34" charset="0"/>
            </a:endParaRPr>
          </a:p>
        </p:txBody>
      </p:sp>
      <p:pic>
        <p:nvPicPr>
          <p:cNvPr id="10" name="Picture 2" descr="http://www.tipitec.it/sites/all/themes/tipitec/img/menu/sapienza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5837" y="2"/>
            <a:ext cx="662164" cy="1084217"/>
          </a:xfrm>
          <a:prstGeom prst="rect">
            <a:avLst/>
          </a:prstGeom>
          <a:noFill/>
        </p:spPr>
      </p:pic>
      <p:sp>
        <p:nvSpPr>
          <p:cNvPr id="12" name="Freccia a destra 11"/>
          <p:cNvSpPr/>
          <p:nvPr/>
        </p:nvSpPr>
        <p:spPr>
          <a:xfrm>
            <a:off x="6524629" y="3714752"/>
            <a:ext cx="1207291" cy="2502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reccia a destra 12"/>
          <p:cNvSpPr/>
          <p:nvPr/>
        </p:nvSpPr>
        <p:spPr>
          <a:xfrm>
            <a:off x="6524628" y="5156242"/>
            <a:ext cx="1159326" cy="3217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" name="Gruppo 13"/>
          <p:cNvGrpSpPr/>
          <p:nvPr/>
        </p:nvGrpSpPr>
        <p:grpSpPr>
          <a:xfrm>
            <a:off x="7773486" y="3000372"/>
            <a:ext cx="2624626" cy="1260518"/>
            <a:chOff x="1344876" y="1360217"/>
            <a:chExt cx="3499501" cy="1260518"/>
          </a:xfrm>
        </p:grpSpPr>
        <p:sp>
          <p:nvSpPr>
            <p:cNvPr id="15" name="Rettangolo arrotondato 14"/>
            <p:cNvSpPr/>
            <p:nvPr/>
          </p:nvSpPr>
          <p:spPr>
            <a:xfrm>
              <a:off x="1344876" y="1572441"/>
              <a:ext cx="3499501" cy="104829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ttangolo 15"/>
            <p:cNvSpPr/>
            <p:nvPr/>
          </p:nvSpPr>
          <p:spPr>
            <a:xfrm>
              <a:off x="1375579" y="1360217"/>
              <a:ext cx="3438094" cy="122981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>
                  <a:latin typeface="Century Gothic" pitchFamily="34" charset="0"/>
                </a:rPr>
                <a:t> </a:t>
              </a:r>
              <a:r>
                <a:rPr lang="it-IT">
                  <a:latin typeface="Century Gothic" pitchFamily="34" charset="0"/>
                </a:rPr>
                <a:t>rinforzare la relazione con la clientela abituale e potenziale </a:t>
              </a:r>
            </a:p>
          </p:txBody>
        </p:sp>
      </p:grpSp>
      <p:sp>
        <p:nvSpPr>
          <p:cNvPr id="17" name="Freccia in giù 16"/>
          <p:cNvSpPr/>
          <p:nvPr/>
        </p:nvSpPr>
        <p:spPr>
          <a:xfrm>
            <a:off x="8909619" y="4333603"/>
            <a:ext cx="321469" cy="342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" name="Gruppo 17"/>
          <p:cNvGrpSpPr/>
          <p:nvPr/>
        </p:nvGrpSpPr>
        <p:grpSpPr>
          <a:xfrm>
            <a:off x="7767121" y="4764406"/>
            <a:ext cx="2624626" cy="1048294"/>
            <a:chOff x="1261237" y="3144882"/>
            <a:chExt cx="3499501" cy="1048294"/>
          </a:xfrm>
        </p:grpSpPr>
        <p:sp>
          <p:nvSpPr>
            <p:cNvPr id="19" name="Rettangolo arrotondato 18"/>
            <p:cNvSpPr/>
            <p:nvPr/>
          </p:nvSpPr>
          <p:spPr>
            <a:xfrm>
              <a:off x="1261237" y="3144882"/>
              <a:ext cx="3499501" cy="104829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ttangolo 19"/>
            <p:cNvSpPr/>
            <p:nvPr/>
          </p:nvSpPr>
          <p:spPr>
            <a:xfrm>
              <a:off x="1291940" y="3175585"/>
              <a:ext cx="3438095" cy="98688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000">
                  <a:latin typeface="Century Gothic" pitchFamily="34" charset="0"/>
                </a:rPr>
                <a:t>Migliorare i risultati economici di impresa </a:t>
              </a:r>
            </a:p>
          </p:txBody>
        </p:sp>
      </p:grpSp>
      <p:sp>
        <p:nvSpPr>
          <p:cNvPr id="18" name="Segnaposto piè di pagina 17"/>
          <p:cNvSpPr>
            <a:spLocks noGrp="1"/>
          </p:cNvSpPr>
          <p:nvPr>
            <p:ph type="ftr" sz="quarter" idx="11"/>
          </p:nvPr>
        </p:nvSpPr>
        <p:spPr>
          <a:xfrm>
            <a:off x="1809720" y="6286520"/>
            <a:ext cx="3581400" cy="365760"/>
          </a:xfrm>
        </p:spPr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729741" y="1"/>
            <a:ext cx="333103" cy="653143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1524002" y="156754"/>
            <a:ext cx="695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/>
              <a:t> 7</a:t>
            </a:r>
          </a:p>
        </p:txBody>
      </p:sp>
      <p:sp>
        <p:nvSpPr>
          <p:cNvPr id="9" name="Segnaposto piè di pagina 5"/>
          <p:cNvSpPr txBox="1">
            <a:spLocks/>
          </p:cNvSpPr>
          <p:nvPr/>
        </p:nvSpPr>
        <p:spPr>
          <a:xfrm>
            <a:off x="1524000" y="6492877"/>
            <a:ext cx="2214546" cy="365125"/>
          </a:xfrm>
          <a:prstGeom prst="rect">
            <a:avLst/>
          </a:prstGeom>
        </p:spPr>
        <p:txBody>
          <a:bodyPr vert="horz" anchor="b"/>
          <a:lstStyle/>
          <a:p>
            <a:pPr algn="r">
              <a:defRPr/>
            </a:pPr>
            <a:endParaRPr lang="en-US" sz="1100">
              <a:latin typeface="Century Gothic" pitchFamily="34" charset="0"/>
            </a:endParaRPr>
          </a:p>
        </p:txBody>
      </p:sp>
      <p:pic>
        <p:nvPicPr>
          <p:cNvPr id="10" name="Picture 2" descr="http://www.tipitec.it/sites/all/themes/tipitec/img/menu/sapienz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5837" y="2"/>
            <a:ext cx="662164" cy="1084217"/>
          </a:xfrm>
          <a:prstGeom prst="rect">
            <a:avLst/>
          </a:prstGeom>
          <a:noFill/>
        </p:spPr>
      </p:pic>
      <p:graphicFrame>
        <p:nvGraphicFramePr>
          <p:cNvPr id="12" name="Segnaposto contenuto 10"/>
          <p:cNvGraphicFramePr>
            <a:graphicFrameLocks/>
          </p:cNvGraphicFramePr>
          <p:nvPr/>
        </p:nvGraphicFramePr>
        <p:xfrm>
          <a:off x="2915194" y="548642"/>
          <a:ext cx="6895582" cy="757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CasellaDiTesto 21"/>
          <p:cNvSpPr txBox="1"/>
          <p:nvPr/>
        </p:nvSpPr>
        <p:spPr>
          <a:xfrm>
            <a:off x="3836126" y="2142311"/>
            <a:ext cx="537863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it-IT" sz="2000">
                <a:latin typeface="Century Gothic" pitchFamily="34" charset="0"/>
              </a:rPr>
              <a:t>Elementi da Valutare : 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it-IT" sz="2000">
                <a:latin typeface="Century Gothic" pitchFamily="34" charset="0"/>
              </a:rPr>
              <a:t>Sicurezza del farmaco ( prodotto ) 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it-IT" sz="2000">
                <a:latin typeface="Century Gothic" pitchFamily="34" charset="0"/>
              </a:rPr>
              <a:t>Forza del brand 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it-IT" sz="2000">
                <a:latin typeface="Century Gothic" pitchFamily="34" charset="0"/>
              </a:rPr>
              <a:t>Abitudine del </a:t>
            </a:r>
            <a:r>
              <a:rPr lang="it-IT" sz="2000" err="1">
                <a:latin typeface="Century Gothic" pitchFamily="34" charset="0"/>
              </a:rPr>
              <a:t>prescrittore</a:t>
            </a:r>
            <a:r>
              <a:rPr lang="it-IT" sz="2000">
                <a:latin typeface="Century Gothic" pitchFamily="34" charset="0"/>
              </a:rPr>
              <a:t> ( abitudine d’uso )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it-IT" sz="2000">
                <a:latin typeface="Century Gothic" pitchFamily="34" charset="0"/>
              </a:rPr>
              <a:t>Abitudini del dispensatore 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it-IT" sz="2000">
                <a:latin typeface="Century Gothic" pitchFamily="34" charset="0"/>
              </a:rPr>
              <a:t>Abitudine dell’utilizzatore 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it-IT" sz="2000" err="1">
                <a:latin typeface="Century Gothic" pitchFamily="34" charset="0"/>
              </a:rPr>
              <a:t>Manegevolezza</a:t>
            </a:r>
            <a:r>
              <a:rPr lang="it-IT" sz="2000">
                <a:latin typeface="Century Gothic" pitchFamily="34" charset="0"/>
              </a:rPr>
              <a:t> </a:t>
            </a:r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>
          <a:xfrm>
            <a:off x="1809720" y="6215082"/>
            <a:ext cx="3581400" cy="365760"/>
          </a:xfrm>
        </p:spPr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97FFD9-4772-4EC7-8375-78FD957A7DF5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it-IT"/>
              <a:t>Formula prezzo di un farmaco etico </a:t>
            </a:r>
          </a:p>
        </p:txBody>
      </p:sp>
      <p:sp>
        <p:nvSpPr>
          <p:cNvPr id="82947" name="Segnaposto contenuto 2">
            <a:extLst>
              <a:ext uri="{FF2B5EF4-FFF2-40B4-BE49-F238E27FC236}">
                <a16:creationId xmlns:a16="http://schemas.microsoft.com/office/drawing/2014/main" id="{D89C96FF-E61B-49B0-899C-2125749D4CB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it-IT" altLang="it-IT" b="1"/>
              <a:t>PP+ IVA =</a:t>
            </a:r>
          </a:p>
          <a:p>
            <a:pPr>
              <a:buFontTx/>
              <a:buNone/>
            </a:pPr>
            <a:r>
              <a:rPr lang="it-IT" altLang="it-IT" b="1"/>
              <a:t> (P 54,16% ex-factory   + </a:t>
            </a:r>
          </a:p>
          <a:p>
            <a:pPr>
              <a:buFontTx/>
              <a:buNone/>
            </a:pPr>
            <a:r>
              <a:rPr lang="it-IT" altLang="it-IT" b="1"/>
              <a:t>27,95% ( farmacia)+</a:t>
            </a:r>
          </a:p>
          <a:p>
            <a:pPr>
              <a:buFontTx/>
              <a:buNone/>
            </a:pPr>
            <a:r>
              <a:rPr lang="it-IT" altLang="it-IT" b="1"/>
              <a:t> 2,94% (grossista) +</a:t>
            </a:r>
          </a:p>
          <a:p>
            <a:pPr>
              <a:buFontTx/>
              <a:buNone/>
            </a:pPr>
            <a:r>
              <a:rPr lang="it-IT" altLang="it-IT" b="1"/>
              <a:t> 4,95%(sconto totale)) *1,1</a:t>
            </a:r>
          </a:p>
          <a:p>
            <a:endParaRPr lang="it-IT" alt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CDCA989-9B62-4A7A-BFF8-0FB794032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09786" y="357166"/>
            <a:ext cx="8229600" cy="1143000"/>
          </a:xfrm>
        </p:spPr>
        <p:txBody>
          <a:bodyPr>
            <a:normAutofit/>
          </a:bodyPr>
          <a:lstStyle/>
          <a:p>
            <a:r>
              <a:rPr lang="it-IT" sz="2400" b="1"/>
              <a:t> Mature : </a:t>
            </a:r>
            <a:r>
              <a:rPr lang="it-IT" sz="2400" b="1" err="1"/>
              <a:t>Relationship</a:t>
            </a:r>
            <a:r>
              <a:rPr lang="it-IT" sz="2400" b="1"/>
              <a:t> tra </a:t>
            </a:r>
            <a:r>
              <a:rPr lang="it-IT" sz="2400" b="1" err="1"/>
              <a:t>Local</a:t>
            </a:r>
            <a:r>
              <a:rPr lang="it-IT" sz="2400" b="1"/>
              <a:t> e Global 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7086600" y="6492240"/>
            <a:ext cx="3581400" cy="365760"/>
          </a:xfrm>
        </p:spPr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  <p:graphicFrame>
        <p:nvGraphicFramePr>
          <p:cNvPr id="6" name="Segnaposto contenuto 5"/>
          <p:cNvGraphicFramePr>
            <a:graphicFrameLocks noGrp="1"/>
          </p:cNvGraphicFramePr>
          <p:nvPr>
            <p:ph sz="quarter" idx="1"/>
          </p:nvPr>
        </p:nvGraphicFramePr>
        <p:xfrm>
          <a:off x="2163762" y="1214422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ttangolo 8"/>
          <p:cNvSpPr/>
          <p:nvPr/>
        </p:nvSpPr>
        <p:spPr>
          <a:xfrm>
            <a:off x="8382016" y="1357298"/>
            <a:ext cx="1785950" cy="857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/>
              <a:t>Passivo 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6238876" y="1357298"/>
            <a:ext cx="1785950" cy="857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/>
              <a:t>Prioritario </a:t>
            </a:r>
          </a:p>
        </p:txBody>
      </p:sp>
      <p:sp>
        <p:nvSpPr>
          <p:cNvPr id="12" name="Ovale 11"/>
          <p:cNvSpPr/>
          <p:nvPr/>
        </p:nvSpPr>
        <p:spPr>
          <a:xfrm>
            <a:off x="8382016" y="4714884"/>
            <a:ext cx="2000264" cy="12144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/>
              <a:t>Attività  global e </a:t>
            </a:r>
            <a:r>
              <a:rPr lang="it-IT" sz="1400" b="1" err="1"/>
              <a:t>local</a:t>
            </a:r>
            <a:r>
              <a:rPr lang="it-IT" sz="1400" b="1"/>
              <a:t> e sporadiche</a:t>
            </a:r>
          </a:p>
        </p:txBody>
      </p:sp>
      <p:sp>
        <p:nvSpPr>
          <p:cNvPr id="13" name="Ovale 12"/>
          <p:cNvSpPr/>
          <p:nvPr/>
        </p:nvSpPr>
        <p:spPr>
          <a:xfrm>
            <a:off x="6310314" y="4714884"/>
            <a:ext cx="2000264" cy="12144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/>
              <a:t>Il  team WW</a:t>
            </a:r>
          </a:p>
          <a:p>
            <a:pPr algn="ctr"/>
            <a:r>
              <a:rPr lang="it-IT" sz="1200" b="1"/>
              <a:t>Fornisce priorità in base agli investimenti locali </a:t>
            </a:r>
          </a:p>
          <a:p>
            <a:pPr algn="ctr"/>
            <a:endParaRPr lang="it-IT" sz="1200" b="1"/>
          </a:p>
        </p:txBody>
      </p:sp>
      <p:sp>
        <p:nvSpPr>
          <p:cNvPr id="14" name="Rettangolo 13"/>
          <p:cNvSpPr/>
          <p:nvPr/>
        </p:nvSpPr>
        <p:spPr>
          <a:xfrm>
            <a:off x="4310050" y="1357298"/>
            <a:ext cx="1785950" cy="857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/>
              <a:t>Differenziato </a:t>
            </a:r>
          </a:p>
        </p:txBody>
      </p:sp>
      <p:sp>
        <p:nvSpPr>
          <p:cNvPr id="15" name="Ovale 14"/>
          <p:cNvSpPr/>
          <p:nvPr/>
        </p:nvSpPr>
        <p:spPr>
          <a:xfrm>
            <a:off x="4238612" y="4714884"/>
            <a:ext cx="2071702" cy="12858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/>
              <a:t>Supporto le differenti affiliate  adeguato con risorse e training </a:t>
            </a:r>
          </a:p>
          <a:p>
            <a:pPr algn="ctr"/>
            <a:r>
              <a:rPr lang="it-IT" sz="1200" b="1"/>
              <a:t>per implementano la tattica  locale </a:t>
            </a:r>
          </a:p>
          <a:p>
            <a:pPr algn="ctr"/>
            <a:endParaRPr lang="it-IT" sz="1000" b="1"/>
          </a:p>
        </p:txBody>
      </p:sp>
      <p:sp>
        <p:nvSpPr>
          <p:cNvPr id="16" name="Rettangolo 15"/>
          <p:cNvSpPr/>
          <p:nvPr/>
        </p:nvSpPr>
        <p:spPr>
          <a:xfrm>
            <a:off x="2309786" y="1357298"/>
            <a:ext cx="1785950" cy="857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/>
              <a:t>Dinamico </a:t>
            </a:r>
          </a:p>
        </p:txBody>
      </p:sp>
      <p:sp>
        <p:nvSpPr>
          <p:cNvPr id="17" name="Ovale 16"/>
          <p:cNvSpPr/>
          <p:nvPr/>
        </p:nvSpPr>
        <p:spPr>
          <a:xfrm>
            <a:off x="2309786" y="4714884"/>
            <a:ext cx="2071702" cy="12144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err="1"/>
              <a:t>Engagment</a:t>
            </a:r>
            <a:r>
              <a:rPr lang="it-IT" b="1"/>
              <a:t> del </a:t>
            </a:r>
            <a:r>
              <a:rPr lang="it-IT" b="1" err="1"/>
              <a:t>Brand</a:t>
            </a:r>
            <a:r>
              <a:rPr lang="it-IT" b="1"/>
              <a:t> Team </a:t>
            </a:r>
          </a:p>
        </p:txBody>
      </p:sp>
      <p:sp>
        <p:nvSpPr>
          <p:cNvPr id="19" name="Ovale 18"/>
          <p:cNvSpPr/>
          <p:nvPr/>
        </p:nvSpPr>
        <p:spPr>
          <a:xfrm>
            <a:off x="1524000" y="1357298"/>
            <a:ext cx="1071538" cy="7143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b="1">
                <a:solidFill>
                  <a:srgbClr val="FF0000"/>
                </a:solidFill>
              </a:rPr>
              <a:t>MARKE</a:t>
            </a:r>
            <a:r>
              <a:rPr lang="it-IT" sz="1200" b="1">
                <a:solidFill>
                  <a:srgbClr val="FF0000"/>
                </a:solidFill>
              </a:rPr>
              <a:t>T</a:t>
            </a:r>
            <a:r>
              <a:rPr lang="it-IT"/>
              <a:t> 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/>
          <a:srcRect l="27732" t="41283" r="24752" b="21122"/>
          <a:stretch>
            <a:fillRect/>
          </a:stretch>
        </p:blipFill>
        <p:spPr bwMode="auto">
          <a:xfrm>
            <a:off x="1524000" y="1"/>
            <a:ext cx="1857356" cy="1289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Rettangolo 22"/>
          <p:cNvSpPr/>
          <p:nvPr/>
        </p:nvSpPr>
        <p:spPr>
          <a:xfrm>
            <a:off x="2095472" y="5929330"/>
            <a:ext cx="2143140" cy="285752"/>
          </a:xfrm>
          <a:prstGeom prst="rect">
            <a:avLst/>
          </a:prstGeom>
          <a:solidFill>
            <a:srgbClr val="FE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High</a:t>
            </a:r>
          </a:p>
        </p:txBody>
      </p:sp>
      <p:sp>
        <p:nvSpPr>
          <p:cNvPr id="24" name="Rettangolo 23"/>
          <p:cNvSpPr/>
          <p:nvPr/>
        </p:nvSpPr>
        <p:spPr>
          <a:xfrm>
            <a:off x="4238612" y="5929330"/>
            <a:ext cx="2143140" cy="285752"/>
          </a:xfrm>
          <a:prstGeom prst="rect">
            <a:avLst/>
          </a:prstGeom>
          <a:solidFill>
            <a:srgbClr val="F67F0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Medium </a:t>
            </a:r>
          </a:p>
        </p:txBody>
      </p:sp>
      <p:sp>
        <p:nvSpPr>
          <p:cNvPr id="25" name="Rettangolo arrotondato 24"/>
          <p:cNvSpPr/>
          <p:nvPr/>
        </p:nvSpPr>
        <p:spPr>
          <a:xfrm>
            <a:off x="1524000" y="2214554"/>
            <a:ext cx="1000100" cy="114300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err="1"/>
              <a:t>Local</a:t>
            </a:r>
            <a:r>
              <a:rPr lang="it-IT" b="1"/>
              <a:t>  </a:t>
            </a:r>
            <a:r>
              <a:rPr lang="it-IT" b="1" err="1"/>
              <a:t>Activity</a:t>
            </a:r>
            <a:r>
              <a:rPr lang="it-IT" b="1"/>
              <a:t> </a:t>
            </a:r>
          </a:p>
        </p:txBody>
      </p:sp>
      <p:sp>
        <p:nvSpPr>
          <p:cNvPr id="26" name="Rettangolo arrotondato 25"/>
          <p:cNvSpPr/>
          <p:nvPr/>
        </p:nvSpPr>
        <p:spPr>
          <a:xfrm>
            <a:off x="1524000" y="4143380"/>
            <a:ext cx="1142976" cy="114300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700" b="1">
                <a:solidFill>
                  <a:srgbClr val="FF0000"/>
                </a:solidFill>
              </a:rPr>
              <a:t>Global  </a:t>
            </a:r>
            <a:r>
              <a:rPr lang="it-IT" sz="1700" b="1" err="1">
                <a:solidFill>
                  <a:srgbClr val="FF0000"/>
                </a:solidFill>
              </a:rPr>
              <a:t>Support</a:t>
            </a:r>
            <a:r>
              <a:rPr lang="it-IT" sz="1700" b="1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27" name="Rettangolo 26"/>
          <p:cNvSpPr/>
          <p:nvPr/>
        </p:nvSpPr>
        <p:spPr>
          <a:xfrm>
            <a:off x="6310314" y="5929330"/>
            <a:ext cx="2143140" cy="28575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>
                <a:solidFill>
                  <a:schemeClr val="tx1"/>
                </a:solidFill>
              </a:rPr>
              <a:t>Low</a:t>
            </a:r>
          </a:p>
        </p:txBody>
      </p:sp>
      <p:sp>
        <p:nvSpPr>
          <p:cNvPr id="28" name="Rettangolo 27"/>
          <p:cNvSpPr/>
          <p:nvPr/>
        </p:nvSpPr>
        <p:spPr>
          <a:xfrm>
            <a:off x="8382016" y="5929330"/>
            <a:ext cx="2143140" cy="2857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err="1">
                <a:solidFill>
                  <a:schemeClr val="tx1"/>
                </a:solidFill>
              </a:rPr>
              <a:t>Very</a:t>
            </a:r>
            <a:r>
              <a:rPr lang="it-IT">
                <a:solidFill>
                  <a:schemeClr val="tx1"/>
                </a:solidFill>
              </a:rPr>
              <a:t> Low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95472" y="428604"/>
            <a:ext cx="8229600" cy="1143000"/>
          </a:xfrm>
        </p:spPr>
        <p:txBody>
          <a:bodyPr>
            <a:normAutofit/>
          </a:bodyPr>
          <a:lstStyle/>
          <a:p>
            <a:r>
              <a:rPr lang="it-IT" sz="2400" b="1" err="1"/>
              <a:t>Value</a:t>
            </a:r>
            <a:r>
              <a:rPr lang="it-IT" sz="2400" b="1"/>
              <a:t> </a:t>
            </a:r>
            <a:r>
              <a:rPr lang="it-IT" sz="2400" b="1" err="1"/>
              <a:t>Added</a:t>
            </a:r>
            <a:r>
              <a:rPr lang="it-IT" sz="2400" b="1"/>
              <a:t> Medicine ( VAM) 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1"/>
          </p:nvPr>
        </p:nvSpPr>
        <p:spPr>
          <a:xfrm>
            <a:off x="1809720" y="1785926"/>
            <a:ext cx="8503920" cy="4572000"/>
          </a:xfrm>
        </p:spPr>
        <p:txBody>
          <a:bodyPr/>
          <a:lstStyle/>
          <a:p>
            <a:r>
              <a:rPr lang="it-IT" sz="2000"/>
              <a:t>Applicare innovazione alle molecole ormai fuori brevetto.</a:t>
            </a:r>
          </a:p>
          <a:p>
            <a:r>
              <a:rPr lang="it-IT" sz="2000"/>
              <a:t>Posizionare i prodotti su particolari segmenti di pazienti/bisogni terapeutici insoddisfatti ( una delle facce meno conosciute della medicina personalizzata).</a:t>
            </a:r>
          </a:p>
          <a:p>
            <a:r>
              <a:rPr lang="it-IT" sz="2000"/>
              <a:t>Far evolvere  VAM potrebbero migliorare le cure dei pazienti anziani contribuendo sia a mitigare i costi sanitari dell’invecchiamento della popolazione sia a sostenere alcuni aspetti della silver economy.</a:t>
            </a:r>
          </a:p>
          <a:p>
            <a:endParaRPr lang="it-IT" sz="1200"/>
          </a:p>
        </p:txBody>
      </p:sp>
      <p:sp>
        <p:nvSpPr>
          <p:cNvPr id="6" name="Rettangolo 5"/>
          <p:cNvSpPr/>
          <p:nvPr/>
        </p:nvSpPr>
        <p:spPr>
          <a:xfrm>
            <a:off x="2095472" y="5143513"/>
            <a:ext cx="83582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>
                <a:hlinkClick r:id="rId2"/>
              </a:rPr>
              <a:t>https://www.aboutpharma.com/blog/2019/11/22/nuova-vita-per-i-farmaci-con-la-value-added-medicine/</a:t>
            </a:r>
            <a:endParaRPr lang="it-IT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703512" y="363116"/>
            <a:ext cx="8229600" cy="1143000"/>
          </a:xfrm>
        </p:spPr>
        <p:txBody>
          <a:bodyPr>
            <a:normAutofit/>
          </a:bodyPr>
          <a:lstStyle/>
          <a:p>
            <a:r>
              <a:rPr lang="it-IT" sz="2400" b="1"/>
              <a:t>La VAM potrebbe migliorare la </a:t>
            </a:r>
            <a:r>
              <a:rPr lang="it-IT" sz="2400" b="1" err="1"/>
              <a:t>compliance</a:t>
            </a:r>
            <a:r>
              <a:rPr lang="it-IT" sz="2400" b="1"/>
              <a:t> nelle  cronicità </a:t>
            </a:r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4278313" y="1684810"/>
            <a:ext cx="3517900" cy="2452687"/>
          </a:xfrm>
          <a:custGeom>
            <a:avLst/>
            <a:gdLst>
              <a:gd name="T0" fmla="*/ 0 w 2400"/>
              <a:gd name="T1" fmla="*/ 2147483646 h 1545"/>
              <a:gd name="T2" fmla="*/ 2147483646 w 2400"/>
              <a:gd name="T3" fmla="*/ 2147483646 h 1545"/>
              <a:gd name="T4" fmla="*/ 2147483646 w 2400"/>
              <a:gd name="T5" fmla="*/ 2147483646 h 1545"/>
              <a:gd name="T6" fmla="*/ 0 60000 65536"/>
              <a:gd name="T7" fmla="*/ 0 60000 65536"/>
              <a:gd name="T8" fmla="*/ 0 60000 65536"/>
              <a:gd name="T9" fmla="*/ 0 w 2400"/>
              <a:gd name="T10" fmla="*/ 0 h 1545"/>
              <a:gd name="T11" fmla="*/ 2400 w 2400"/>
              <a:gd name="T12" fmla="*/ 1545 h 154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0" h="1545">
                <a:moveTo>
                  <a:pt x="0" y="49"/>
                </a:moveTo>
                <a:cubicBezTo>
                  <a:pt x="464" y="24"/>
                  <a:pt x="928" y="0"/>
                  <a:pt x="1328" y="249"/>
                </a:cubicBezTo>
                <a:cubicBezTo>
                  <a:pt x="1728" y="498"/>
                  <a:pt x="2064" y="1021"/>
                  <a:pt x="2400" y="1545"/>
                </a:cubicBezTo>
              </a:path>
            </a:pathLst>
          </a:cu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 flipV="1">
            <a:off x="4252913" y="1472085"/>
            <a:ext cx="0" cy="2725737"/>
          </a:xfrm>
          <a:prstGeom prst="line">
            <a:avLst/>
          </a:prstGeom>
          <a:noFill/>
          <a:ln w="19050">
            <a:solidFill>
              <a:srgbClr val="806B6A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2" name="Line 11"/>
          <p:cNvSpPr>
            <a:spLocks noChangeShapeType="1"/>
          </p:cNvSpPr>
          <p:nvPr/>
        </p:nvSpPr>
        <p:spPr bwMode="auto">
          <a:xfrm rot="5400000" flipV="1">
            <a:off x="6215857" y="2234878"/>
            <a:ext cx="0" cy="3910013"/>
          </a:xfrm>
          <a:prstGeom prst="line">
            <a:avLst/>
          </a:prstGeom>
          <a:noFill/>
          <a:ln w="19050">
            <a:solidFill>
              <a:srgbClr val="806B6A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3" name="Text Box 45"/>
          <p:cNvSpPr txBox="1">
            <a:spLocks noChangeArrowheads="1"/>
          </p:cNvSpPr>
          <p:nvPr/>
        </p:nvSpPr>
        <p:spPr bwMode="auto">
          <a:xfrm rot="-5400000">
            <a:off x="2521744" y="2780977"/>
            <a:ext cx="2108200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it-IT" b="1"/>
              <a:t>Rate of compliance </a:t>
            </a:r>
          </a:p>
        </p:txBody>
      </p:sp>
      <p:sp>
        <p:nvSpPr>
          <p:cNvPr id="24" name="Text Box 45"/>
          <p:cNvSpPr txBox="1">
            <a:spLocks noChangeArrowheads="1"/>
          </p:cNvSpPr>
          <p:nvPr/>
        </p:nvSpPr>
        <p:spPr bwMode="auto">
          <a:xfrm>
            <a:off x="3738563" y="1521297"/>
            <a:ext cx="385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it-IT" b="1"/>
              <a:t>100</a:t>
            </a:r>
          </a:p>
        </p:txBody>
      </p:sp>
      <p:sp>
        <p:nvSpPr>
          <p:cNvPr id="25" name="Text Box 45"/>
          <p:cNvSpPr txBox="1">
            <a:spLocks noChangeArrowheads="1"/>
          </p:cNvSpPr>
          <p:nvPr/>
        </p:nvSpPr>
        <p:spPr bwMode="auto">
          <a:xfrm>
            <a:off x="3744913" y="3970810"/>
            <a:ext cx="385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it-IT" b="1">
                <a:solidFill>
                  <a:srgbClr val="806B6A"/>
                </a:solidFill>
              </a:rPr>
              <a:t>0</a:t>
            </a:r>
          </a:p>
        </p:txBody>
      </p:sp>
      <p:sp>
        <p:nvSpPr>
          <p:cNvPr id="26" name="Oval 18"/>
          <p:cNvSpPr>
            <a:spLocks noChangeArrowheads="1"/>
          </p:cNvSpPr>
          <p:nvPr/>
        </p:nvSpPr>
        <p:spPr bwMode="auto">
          <a:xfrm>
            <a:off x="4156076" y="1634010"/>
            <a:ext cx="206375" cy="223837"/>
          </a:xfrm>
          <a:prstGeom prst="ellipse">
            <a:avLst/>
          </a:prstGeom>
          <a:solidFill>
            <a:srgbClr val="9F1A26"/>
          </a:solidFill>
          <a:ln w="9525">
            <a:solidFill>
              <a:srgbClr val="806B6A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it-IT"/>
          </a:p>
        </p:txBody>
      </p:sp>
      <p:sp>
        <p:nvSpPr>
          <p:cNvPr id="27" name="Oval 20"/>
          <p:cNvSpPr>
            <a:spLocks noChangeArrowheads="1"/>
          </p:cNvSpPr>
          <p:nvPr/>
        </p:nvSpPr>
        <p:spPr bwMode="auto">
          <a:xfrm>
            <a:off x="7826376" y="4070821"/>
            <a:ext cx="206375" cy="223838"/>
          </a:xfrm>
          <a:prstGeom prst="ellipse">
            <a:avLst/>
          </a:prstGeom>
          <a:solidFill>
            <a:srgbClr val="9F1A26"/>
          </a:solidFill>
          <a:ln w="9525">
            <a:solidFill>
              <a:srgbClr val="806B6A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it-IT"/>
          </a:p>
        </p:txBody>
      </p:sp>
      <p:sp>
        <p:nvSpPr>
          <p:cNvPr id="28" name="Text Box 45"/>
          <p:cNvSpPr txBox="1">
            <a:spLocks noChangeArrowheads="1"/>
          </p:cNvSpPr>
          <p:nvPr/>
        </p:nvSpPr>
        <p:spPr bwMode="auto">
          <a:xfrm>
            <a:off x="3238501" y="4454996"/>
            <a:ext cx="1230313" cy="414338"/>
          </a:xfrm>
          <a:prstGeom prst="rect">
            <a:avLst/>
          </a:prstGeom>
          <a:noFill/>
          <a:ln w="19050" algn="ctr">
            <a:solidFill>
              <a:srgbClr val="806B6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it-IT" b="1"/>
              <a:t>Acuzia</a:t>
            </a:r>
          </a:p>
        </p:txBody>
      </p:sp>
      <p:sp>
        <p:nvSpPr>
          <p:cNvPr id="29" name="Text Box 45"/>
          <p:cNvSpPr txBox="1">
            <a:spLocks noChangeArrowheads="1"/>
          </p:cNvSpPr>
          <p:nvPr/>
        </p:nvSpPr>
        <p:spPr bwMode="auto">
          <a:xfrm>
            <a:off x="7667626" y="4454996"/>
            <a:ext cx="1071563" cy="414338"/>
          </a:xfrm>
          <a:prstGeom prst="rect">
            <a:avLst/>
          </a:prstGeom>
          <a:noFill/>
          <a:ln w="19050" algn="ctr">
            <a:solidFill>
              <a:srgbClr val="806B6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it-IT" b="1"/>
              <a:t>Cronicità</a:t>
            </a:r>
          </a:p>
        </p:txBody>
      </p:sp>
      <p:sp>
        <p:nvSpPr>
          <p:cNvPr id="30" name="Text Box 45"/>
          <p:cNvSpPr txBox="1">
            <a:spLocks noChangeArrowheads="1"/>
          </p:cNvSpPr>
          <p:nvPr/>
        </p:nvSpPr>
        <p:spPr bwMode="auto">
          <a:xfrm>
            <a:off x="4521200" y="4454996"/>
            <a:ext cx="3100388" cy="414338"/>
          </a:xfrm>
          <a:prstGeom prst="rect">
            <a:avLst/>
          </a:prstGeom>
          <a:noFill/>
          <a:ln w="19050" algn="ctr">
            <a:solidFill>
              <a:srgbClr val="806B6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it-IT" b="1"/>
              <a:t>All the other Rx</a:t>
            </a:r>
          </a:p>
        </p:txBody>
      </p:sp>
      <p:sp>
        <p:nvSpPr>
          <p:cNvPr id="31" name="AutoShape 11"/>
          <p:cNvSpPr>
            <a:spLocks noChangeArrowheads="1"/>
          </p:cNvSpPr>
          <p:nvPr/>
        </p:nvSpPr>
        <p:spPr bwMode="auto">
          <a:xfrm>
            <a:off x="2309814" y="5021734"/>
            <a:ext cx="7502525" cy="1071562"/>
          </a:xfrm>
          <a:prstGeom prst="homePlate">
            <a:avLst>
              <a:gd name="adj" fmla="val 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marL="85725" defTabSz="863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63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63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63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63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None/>
            </a:pPr>
            <a:endParaRPr lang="it-IT" altLang="it-IT">
              <a:solidFill>
                <a:srgbClr val="9F1A26"/>
              </a:solidFill>
            </a:endParaRPr>
          </a:p>
          <a:p>
            <a:pPr algn="ctr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None/>
            </a:pPr>
            <a:r>
              <a:rPr lang="it-IT" altLang="it-IT"/>
              <a:t>La non </a:t>
            </a:r>
            <a:r>
              <a:rPr lang="it-IT" altLang="it-IT" err="1"/>
              <a:t>Compliance</a:t>
            </a:r>
            <a:r>
              <a:rPr lang="it-IT" altLang="it-IT"/>
              <a:t> assume </a:t>
            </a:r>
            <a:r>
              <a:rPr lang="it-IT" altLang="it-IT" b="1"/>
              <a:t>particolare rilievo per tutte le patologie croniche</a:t>
            </a:r>
            <a:r>
              <a:rPr lang="it-IT" altLang="it-IT"/>
              <a:t> e/o con terapie a lungo termine. </a:t>
            </a:r>
            <a:br>
              <a:rPr lang="it-IT" altLang="it-IT"/>
            </a:br>
            <a:endParaRPr lang="it-IT" altLang="it-IT"/>
          </a:p>
        </p:txBody>
      </p:sp>
      <p:sp>
        <p:nvSpPr>
          <p:cNvPr id="32" name="AutoShape 17"/>
          <p:cNvSpPr>
            <a:spLocks noChangeArrowheads="1"/>
          </p:cNvSpPr>
          <p:nvPr/>
        </p:nvSpPr>
        <p:spPr bwMode="auto">
          <a:xfrm>
            <a:off x="4545013" y="2665885"/>
            <a:ext cx="3046412" cy="439737"/>
          </a:xfrm>
          <a:prstGeom prst="leftRightArrow">
            <a:avLst>
              <a:gd name="adj1" fmla="val 58120"/>
              <a:gd name="adj2" fmla="val 56353"/>
            </a:avLst>
          </a:prstGeom>
          <a:solidFill>
            <a:schemeClr val="bg1"/>
          </a:solidFill>
          <a:ln w="9525">
            <a:solidFill>
              <a:srgbClr val="806B6A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it-IT" b="1"/>
              <a:t>Non-Compliance range </a:t>
            </a:r>
            <a:endParaRPr lang="it-IT" altLang="it-IT"/>
          </a:p>
        </p:txBody>
      </p:sp>
      <p:sp>
        <p:nvSpPr>
          <p:cNvPr id="33" name="Line 18"/>
          <p:cNvSpPr>
            <a:spLocks noChangeShapeType="1"/>
          </p:cNvSpPr>
          <p:nvPr/>
        </p:nvSpPr>
        <p:spPr bwMode="auto">
          <a:xfrm flipV="1">
            <a:off x="4502150" y="1495896"/>
            <a:ext cx="0" cy="2698750"/>
          </a:xfrm>
          <a:prstGeom prst="line">
            <a:avLst/>
          </a:prstGeom>
          <a:noFill/>
          <a:ln w="9525">
            <a:solidFill>
              <a:srgbClr val="806B6A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" name="Line 19"/>
          <p:cNvSpPr>
            <a:spLocks noChangeShapeType="1"/>
          </p:cNvSpPr>
          <p:nvPr/>
        </p:nvSpPr>
        <p:spPr bwMode="auto">
          <a:xfrm flipV="1">
            <a:off x="7623175" y="1495896"/>
            <a:ext cx="0" cy="2698750"/>
          </a:xfrm>
          <a:prstGeom prst="line">
            <a:avLst/>
          </a:prstGeom>
          <a:noFill/>
          <a:ln w="9525">
            <a:solidFill>
              <a:srgbClr val="806B6A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1CE1B23B-668D-4300-A757-522277AD0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  <p:extLst>
      <p:ext uri="{BB962C8B-B14F-4D97-AF65-F5344CB8AC3E}">
        <p14:creationId xmlns:p14="http://schemas.microsoft.com/office/powerpoint/2010/main" val="3372711409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66910" y="5714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>
                <a:latin typeface="Century Gothic" pitchFamily="34" charset="0"/>
              </a:rPr>
              <a:t>Come</a:t>
            </a:r>
            <a:br>
              <a:rPr lang="it-IT" b="1">
                <a:latin typeface="Century Gothic" pitchFamily="34" charset="0"/>
              </a:rPr>
            </a:br>
            <a:r>
              <a:rPr lang="it-IT" b="1">
                <a:latin typeface="Century Gothic" pitchFamily="34" charset="0"/>
              </a:rPr>
              <a:t>Ripensare al  prodotto maturo  </a:t>
            </a:r>
            <a:br>
              <a:rPr lang="it-IT" b="1">
                <a:latin typeface="Century Gothic" pitchFamily="34" charset="0"/>
              </a:rPr>
            </a:b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1809720" y="6492240"/>
            <a:ext cx="3581400" cy="365760"/>
          </a:xfrm>
        </p:spPr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1"/>
          </p:nvPr>
        </p:nvSpPr>
        <p:spPr>
          <a:xfrm>
            <a:off x="2164080" y="1357298"/>
            <a:ext cx="8503920" cy="45720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buNone/>
            </a:pPr>
            <a:endParaRPr lang="it-IT" sz="2000">
              <a:latin typeface="Century Gothic" pitchFamily="34" charset="0"/>
            </a:endParaRPr>
          </a:p>
          <a:p>
            <a:r>
              <a:rPr lang="it-IT" sz="2000" b="1"/>
              <a:t>Il mercato e le componenti della </a:t>
            </a:r>
            <a:r>
              <a:rPr lang="it-IT" sz="2000" b="1" err="1"/>
              <a:t>Vam</a:t>
            </a:r>
            <a:endParaRPr lang="it-IT" sz="2000" b="1"/>
          </a:p>
          <a:p>
            <a:pPr lvl="1"/>
            <a:r>
              <a:rPr lang="it-IT" sz="2000" b="1">
                <a:latin typeface="Century Gothic" pitchFamily="34" charset="0"/>
              </a:rPr>
              <a:t>Valutare Il Marchio</a:t>
            </a:r>
          </a:p>
          <a:p>
            <a:pPr lvl="1"/>
            <a:r>
              <a:rPr lang="it-IT" sz="2000" b="1" err="1"/>
              <a:t>Drug</a:t>
            </a:r>
            <a:r>
              <a:rPr lang="it-IT" sz="2000" b="1"/>
              <a:t> </a:t>
            </a:r>
            <a:r>
              <a:rPr lang="it-IT" sz="2000" b="1" err="1"/>
              <a:t>repositioning</a:t>
            </a:r>
            <a:r>
              <a:rPr lang="it-IT" sz="2000" b="1"/>
              <a:t> </a:t>
            </a:r>
          </a:p>
          <a:p>
            <a:pPr lvl="1"/>
            <a:r>
              <a:rPr lang="it-IT" sz="2000" b="1"/>
              <a:t>Le riformulazioni</a:t>
            </a:r>
          </a:p>
          <a:p>
            <a:pPr lvl="1"/>
            <a:r>
              <a:rPr lang="it-IT" sz="2000" b="1"/>
              <a:t>Combinazione farmaco/</a:t>
            </a:r>
            <a:r>
              <a:rPr lang="it-IT" sz="2000" b="1" err="1"/>
              <a:t>device</a:t>
            </a:r>
            <a:endParaRPr lang="it-IT" sz="2000" b="1"/>
          </a:p>
          <a:p>
            <a:pPr lvl="1"/>
            <a:r>
              <a:rPr lang="it-IT" sz="2000" b="1"/>
              <a:t>Combinazione di più mature </a:t>
            </a:r>
            <a:r>
              <a:rPr lang="it-IT" sz="2000" b="1" err="1"/>
              <a:t>brands</a:t>
            </a:r>
            <a:r>
              <a:rPr lang="it-IT" sz="2000" b="1"/>
              <a:t> </a:t>
            </a:r>
          </a:p>
          <a:p>
            <a:pPr lvl="1"/>
            <a:r>
              <a:rPr lang="it-IT" sz="2000" b="1"/>
              <a:t>Riconoscere il valore di un ecosistema innovativo:</a:t>
            </a:r>
          </a:p>
          <a:p>
            <a:pPr lvl="2"/>
            <a:r>
              <a:rPr lang="it-IT" sz="1600" b="1"/>
              <a:t>PAZIENTE AL CENTRO </a:t>
            </a:r>
          </a:p>
          <a:p>
            <a:pPr lvl="2"/>
            <a:r>
              <a:rPr lang="it-IT" sz="1600" b="1"/>
              <a:t>Rivalutare  il prezzo</a:t>
            </a:r>
          </a:p>
          <a:p>
            <a:pPr lvl="2"/>
            <a:r>
              <a:rPr lang="it-IT" sz="1600" b="1"/>
              <a:t>Migliorare il packaging </a:t>
            </a:r>
          </a:p>
          <a:p>
            <a:pPr lvl="2"/>
            <a:r>
              <a:rPr lang="it-IT" sz="1600" b="1"/>
              <a:t>Perfezionare la qualità del prodotto</a:t>
            </a:r>
          </a:p>
          <a:p>
            <a:pPr lvl="2"/>
            <a:r>
              <a:rPr lang="it-IT" sz="1600" b="1"/>
              <a:t>RUOLO DELLA FARMACIA  ON ed OFF LINE </a:t>
            </a:r>
          </a:p>
          <a:p>
            <a:pPr lvl="1"/>
            <a:r>
              <a:rPr lang="it-IT" sz="2000" b="1"/>
              <a:t>Chiudere il cerchio</a:t>
            </a:r>
          </a:p>
          <a:p>
            <a:pPr lvl="1">
              <a:buNone/>
            </a:pPr>
            <a:r>
              <a:rPr lang="it-IT" sz="2000" b="1">
                <a:hlinkClick r:id="rId2"/>
              </a:rPr>
              <a:t> </a:t>
            </a:r>
            <a:r>
              <a:rPr lang="it-IT" sz="1200" b="1">
                <a:hlinkClick r:id="rId2"/>
              </a:rPr>
              <a:t>https://www.aboutpharma.com/blog/2019/11/22/nuova-vita-per-i-farmaci-con-la-value-added-medicine</a:t>
            </a:r>
            <a:r>
              <a:rPr lang="it-IT" sz="2000" b="1">
                <a:hlinkClick r:id="rId2"/>
              </a:rPr>
              <a:t>/</a:t>
            </a:r>
            <a:endParaRPr lang="it-IT" sz="2000" b="1"/>
          </a:p>
          <a:p>
            <a:endParaRPr lang="it-IT" sz="2000" b="1"/>
          </a:p>
          <a:p>
            <a:endParaRPr lang="it-IT" sz="200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2911930" y="483326"/>
            <a:ext cx="6782888" cy="561703"/>
          </a:xfrm>
        </p:spPr>
        <p:txBody>
          <a:bodyPr>
            <a:normAutofit/>
          </a:bodyPr>
          <a:lstStyle/>
          <a:p>
            <a:pPr algn="ctr"/>
            <a:r>
              <a:rPr lang="it-IT" sz="3100">
                <a:latin typeface="Century Gothic" pitchFamily="34" charset="0"/>
              </a:rPr>
              <a:t>Il valore del brand</a:t>
            </a:r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1729741" y="1"/>
            <a:ext cx="333103" cy="653143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1798321" y="156754"/>
            <a:ext cx="195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/>
              <a:t>3</a:t>
            </a:r>
          </a:p>
        </p:txBody>
      </p:sp>
      <p:sp>
        <p:nvSpPr>
          <p:cNvPr id="9" name="Segnaposto piè di pagina 5"/>
          <p:cNvSpPr txBox="1">
            <a:spLocks/>
          </p:cNvSpPr>
          <p:nvPr/>
        </p:nvSpPr>
        <p:spPr>
          <a:xfrm>
            <a:off x="1524000" y="6492877"/>
            <a:ext cx="1645920" cy="365125"/>
          </a:xfrm>
          <a:prstGeom prst="rect">
            <a:avLst/>
          </a:prstGeom>
        </p:spPr>
        <p:txBody>
          <a:bodyPr vert="horz" anchor="b"/>
          <a:lstStyle/>
          <a:p>
            <a:pPr algn="r">
              <a:defRPr/>
            </a:pPr>
            <a:endParaRPr lang="en-US" sz="1100">
              <a:latin typeface="Century Gothic" pitchFamily="34" charset="0"/>
            </a:endParaRPr>
          </a:p>
        </p:txBody>
      </p:sp>
      <p:pic>
        <p:nvPicPr>
          <p:cNvPr id="10" name="Picture 2" descr="http://www.tipitec.it/sites/all/themes/tipitec/img/menu/sapienz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5837" y="2"/>
            <a:ext cx="662164" cy="1084217"/>
          </a:xfrm>
          <a:prstGeom prst="rect">
            <a:avLst/>
          </a:prstGeom>
          <a:noFill/>
        </p:spPr>
      </p:pic>
      <p:sp>
        <p:nvSpPr>
          <p:cNvPr id="12" name="CasellaDiTesto 11"/>
          <p:cNvSpPr txBox="1"/>
          <p:nvPr/>
        </p:nvSpPr>
        <p:spPr>
          <a:xfrm>
            <a:off x="2595539" y="1285861"/>
            <a:ext cx="331143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>
                <a:latin typeface="Century Gothic" pitchFamily="34" charset="0"/>
              </a:rPr>
              <a:t>In uno scenario complesso, come quello farmaceutico, un brand dai caratteri chiari e ben definiti consente all’azienda di occupare un posizionamento altrettanto chiaro e ben definito nei clienti.</a:t>
            </a:r>
            <a:endParaRPr lang="it-IT" sz="2000"/>
          </a:p>
          <a:p>
            <a:pPr algn="ctr"/>
            <a:endParaRPr lang="it-IT"/>
          </a:p>
        </p:txBody>
      </p:sp>
      <p:graphicFrame>
        <p:nvGraphicFramePr>
          <p:cNvPr id="17" name="Diagramma 16"/>
          <p:cNvGraphicFramePr/>
          <p:nvPr/>
        </p:nvGraphicFramePr>
        <p:xfrm>
          <a:off x="6912430" y="2116185"/>
          <a:ext cx="2329543" cy="2481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>
          <a:xfrm>
            <a:off x="1809720" y="6143644"/>
            <a:ext cx="3581400" cy="365760"/>
          </a:xfrm>
        </p:spPr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981200" y="17622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/>
              <a:t>Equazione del Valore di un </a:t>
            </a:r>
            <a:r>
              <a:rPr lang="it-IT" err="1"/>
              <a:t>Brand</a:t>
            </a:r>
            <a:r>
              <a:rPr lang="it-IT"/>
              <a:t> di Prodotto 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4294967295"/>
          </p:nvPr>
        </p:nvSpPr>
        <p:spPr>
          <a:xfrm>
            <a:off x="1524000" y="6410326"/>
            <a:ext cx="3581400" cy="366713"/>
          </a:xfrm>
          <a:prstGeom prst="rect">
            <a:avLst/>
          </a:prstGeom>
        </p:spPr>
        <p:txBody>
          <a:bodyPr/>
          <a:lstStyle/>
          <a:p>
            <a:r>
              <a:rPr lang="it-IT"/>
              <a:t>materiale utilizzabile citando l'autore Roberto Adrower </a:t>
            </a:r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 l="20082" t="47542" r="18148" b="4406"/>
          <a:stretch>
            <a:fillRect/>
          </a:stretch>
        </p:blipFill>
        <p:spPr bwMode="auto">
          <a:xfrm>
            <a:off x="2166910" y="1285861"/>
            <a:ext cx="7442200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egnaposto piè di pagina 4">
            <a:extLst>
              <a:ext uri="{FF2B5EF4-FFF2-40B4-BE49-F238E27FC236}">
                <a16:creationId xmlns:a16="http://schemas.microsoft.com/office/drawing/2014/main" id="{404AA2F1-4DC0-42FA-B3D6-04298339C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en-US" sz="1100">
                <a:solidFill>
                  <a:schemeClr val="bg1"/>
                </a:solidFill>
              </a:rPr>
              <a:t>materiale utilizzabile citando l'autore Roberto Adrower </a:t>
            </a:r>
          </a:p>
        </p:txBody>
      </p:sp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4D2D06C6-A85A-4442-AA1C-C40A5D5B5F90}"/>
              </a:ext>
            </a:extLst>
          </p:cNvPr>
          <p:cNvGraphicFramePr>
            <a:graphicFrameLocks noGrp="1"/>
          </p:cNvGraphicFramePr>
          <p:nvPr/>
        </p:nvGraphicFramePr>
        <p:xfrm>
          <a:off x="1836738" y="1539876"/>
          <a:ext cx="4021138" cy="3689349"/>
        </p:xfrm>
        <a:graphic>
          <a:graphicData uri="http://schemas.openxmlformats.org/drawingml/2006/table">
            <a:tbl>
              <a:tblPr firstRow="1" bandRow="1"/>
              <a:tblGrid>
                <a:gridCol w="20105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05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994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it-IT" sz="2800">
                          <a:latin typeface="Palatino Linotype" charset="0"/>
                          <a:ea typeface="Palatino Linotype" charset="0"/>
                          <a:cs typeface="Palatino Linotype" charset="0"/>
                        </a:rPr>
                        <a:t>Marketing</a:t>
                      </a:r>
                    </a:p>
                    <a:p>
                      <a:r>
                        <a:rPr lang="it-IT" sz="2800">
                          <a:latin typeface="Palatino Linotype" charset="0"/>
                          <a:ea typeface="Palatino Linotype" charset="0"/>
                          <a:cs typeface="Palatino Linotype" charset="0"/>
                        </a:rPr>
                        <a:t>Strategico</a:t>
                      </a:r>
                    </a:p>
                  </a:txBody>
                  <a:tcPr marL="91423" marR="91423" marT="45715" marB="4571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it-IT" sz="2800">
                          <a:latin typeface="Palatino Linotype" charset="0"/>
                          <a:ea typeface="Palatino Linotype" charset="0"/>
                          <a:cs typeface="Palatino Linotype" charset="0"/>
                        </a:rPr>
                        <a:t>Marketing</a:t>
                      </a:r>
                      <a:r>
                        <a:rPr lang="it-IT" sz="2800" baseline="0">
                          <a:latin typeface="Palatino Linotype" charset="0"/>
                          <a:ea typeface="Palatino Linotype" charset="0"/>
                          <a:cs typeface="Palatino Linotype" charset="0"/>
                        </a:rPr>
                        <a:t> </a:t>
                      </a:r>
                    </a:p>
                    <a:p>
                      <a:r>
                        <a:rPr lang="it-IT" sz="2800" baseline="0">
                          <a:latin typeface="Palatino Linotype" charset="0"/>
                          <a:ea typeface="Palatino Linotype" charset="0"/>
                          <a:cs typeface="Palatino Linotype" charset="0"/>
                        </a:rPr>
                        <a:t>Operativo</a:t>
                      </a:r>
                      <a:endParaRPr lang="it-IT" sz="2800">
                        <a:latin typeface="Palatino Linotype" charset="0"/>
                        <a:ea typeface="Palatino Linotype" charset="0"/>
                        <a:cs typeface="Palatino Linotype" charset="0"/>
                      </a:endParaRPr>
                    </a:p>
                  </a:txBody>
                  <a:tcPr marL="91423" marR="91423" marT="45715" marB="4571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49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it-IT" sz="1800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Palatino Linotype" charset="0"/>
                          <a:ea typeface="Palatino Linotype" charset="0"/>
                          <a:cs typeface="Palatino Linotype" charset="0"/>
                        </a:rPr>
                        <a:t>Posizionamento di</a:t>
                      </a:r>
                      <a:r>
                        <a:rPr lang="it-IT" sz="1800" baseline="0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Palatino Linotype" charset="0"/>
                          <a:ea typeface="Palatino Linotype" charset="0"/>
                          <a:cs typeface="Palatino Linotype" charset="0"/>
                        </a:rPr>
                        <a:t> Marca</a:t>
                      </a:r>
                      <a:endParaRPr lang="it-IT" sz="1800">
                        <a:solidFill>
                          <a:schemeClr val="accent5">
                            <a:lumMod val="10000"/>
                          </a:schemeClr>
                        </a:solidFill>
                        <a:latin typeface="Palatino Linotype" charset="0"/>
                        <a:ea typeface="Palatino Linotype" charset="0"/>
                        <a:cs typeface="Palatino Linotype" charset="0"/>
                      </a:endParaRPr>
                    </a:p>
                  </a:txBody>
                  <a:tcPr marL="91423" marR="91423" marT="45715" marB="4571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it-IT" sz="1800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Palatino Linotype" charset="0"/>
                          <a:ea typeface="Palatino Linotype" charset="0"/>
                          <a:cs typeface="Palatino Linotype" charset="0"/>
                        </a:rPr>
                        <a:t>Pubbliche Relazioni</a:t>
                      </a:r>
                    </a:p>
                  </a:txBody>
                  <a:tcPr marL="91423" marR="91423" marT="45715" marB="4571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49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it-IT" sz="1800" err="1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Palatino Linotype" charset="0"/>
                          <a:ea typeface="Palatino Linotype" charset="0"/>
                          <a:cs typeface="Palatino Linotype" charset="0"/>
                        </a:rPr>
                        <a:t>Naming</a:t>
                      </a:r>
                      <a:endParaRPr lang="it-IT" sz="1800">
                        <a:solidFill>
                          <a:schemeClr val="accent5">
                            <a:lumMod val="10000"/>
                          </a:schemeClr>
                        </a:solidFill>
                        <a:latin typeface="Palatino Linotype" charset="0"/>
                        <a:ea typeface="Palatino Linotype" charset="0"/>
                        <a:cs typeface="Palatino Linotype" charset="0"/>
                      </a:endParaRPr>
                    </a:p>
                  </a:txBody>
                  <a:tcPr marL="91423" marR="91423" marT="45715" marB="4571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it-IT" sz="1800" err="1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Palatino Linotype" charset="0"/>
                          <a:ea typeface="Palatino Linotype" charset="0"/>
                          <a:cs typeface="Palatino Linotype" charset="0"/>
                        </a:rPr>
                        <a:t>Copywriting</a:t>
                      </a:r>
                      <a:endParaRPr lang="it-IT" sz="1800">
                        <a:solidFill>
                          <a:schemeClr val="accent5">
                            <a:lumMod val="10000"/>
                          </a:schemeClr>
                        </a:solidFill>
                        <a:latin typeface="Palatino Linotype" charset="0"/>
                        <a:ea typeface="Palatino Linotype" charset="0"/>
                        <a:cs typeface="Palatino Linotype" charset="0"/>
                      </a:endParaRPr>
                    </a:p>
                  </a:txBody>
                  <a:tcPr marL="91423" marR="91423" marT="45715" marB="4571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7666" name="Immagine 8">
            <a:extLst>
              <a:ext uri="{FF2B5EF4-FFF2-40B4-BE49-F238E27FC236}">
                <a16:creationId xmlns:a16="http://schemas.microsoft.com/office/drawing/2014/main" id="{1230FD92-9B7A-4133-A1D8-BBF6D15F5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439" y="1652588"/>
            <a:ext cx="1900237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C9E9AF0-8B86-4472-8B22-5BE174059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5676" y="1770063"/>
            <a:ext cx="2835275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en-US" sz="1800"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</a:rPr>
              <a:t>“</a:t>
            </a:r>
            <a:r>
              <a:rPr lang="mr-IN" altLang="en-US" sz="1800"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</a:rPr>
              <a:t>…</a:t>
            </a:r>
            <a:r>
              <a:rPr lang="it-IT" altLang="en-US" sz="1800"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</a:rPr>
              <a:t>il primo detergente a pH neutro, clinicamente testato, </a:t>
            </a:r>
            <a:r>
              <a:rPr lang="it-IT" altLang="en-US" sz="1800" b="1"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</a:rPr>
              <a:t>specifico per l’igiene intima maschile</a:t>
            </a:r>
            <a:r>
              <a:rPr lang="it-IT" altLang="en-US" sz="1800"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</a:rPr>
              <a:t> che svolge un’azione disinfettante e antibatterica.”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F16D43C8-5BD4-4E13-A7AF-EC6481D3C5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" t="12083" r="49960" b="10603"/>
          <a:stretch>
            <a:fillRect/>
          </a:stretch>
        </p:blipFill>
        <p:spPr bwMode="auto">
          <a:xfrm>
            <a:off x="1992314" y="3605214"/>
            <a:ext cx="407987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2C5E5A69-6654-4E11-8BA4-A5D5939D39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" t="12083" r="49960" b="10603"/>
          <a:stretch>
            <a:fillRect/>
          </a:stretch>
        </p:blipFill>
        <p:spPr bwMode="auto">
          <a:xfrm>
            <a:off x="2640014" y="3605214"/>
            <a:ext cx="407987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A9A1B17A-4952-4802-A04F-9C8DEF732B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" t="12083" r="49960" b="10603"/>
          <a:stretch>
            <a:fillRect/>
          </a:stretch>
        </p:blipFill>
        <p:spPr bwMode="auto">
          <a:xfrm>
            <a:off x="3287714" y="3605214"/>
            <a:ext cx="407987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446FA85-078B-4430-A0DD-3229556A4D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0" t="12083" b="10603"/>
          <a:stretch>
            <a:fillRect/>
          </a:stretch>
        </p:blipFill>
        <p:spPr bwMode="auto">
          <a:xfrm>
            <a:off x="1985963" y="4652964"/>
            <a:ext cx="40005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326F7EA0-A0CE-4D53-A76A-9C1A650B6D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0" t="12083" b="10603"/>
          <a:stretch>
            <a:fillRect/>
          </a:stretch>
        </p:blipFill>
        <p:spPr bwMode="auto">
          <a:xfrm>
            <a:off x="2638425" y="4652964"/>
            <a:ext cx="40005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A50F7C1C-C325-4CE7-87D9-8D82214E7C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0" t="12083" b="10603"/>
          <a:stretch>
            <a:fillRect/>
          </a:stretch>
        </p:blipFill>
        <p:spPr bwMode="auto">
          <a:xfrm>
            <a:off x="3292475" y="4652964"/>
            <a:ext cx="40005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AEB888C8-B462-4D92-B16B-4F9C1122A9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0" t="12083" b="10603"/>
          <a:stretch>
            <a:fillRect/>
          </a:stretch>
        </p:blipFill>
        <p:spPr bwMode="auto">
          <a:xfrm>
            <a:off x="4089400" y="3619500"/>
            <a:ext cx="40005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457E5BAA-0A82-46F7-9EF9-50D0E5A6D6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0" t="12083" b="10603"/>
          <a:stretch>
            <a:fillRect/>
          </a:stretch>
        </p:blipFill>
        <p:spPr bwMode="auto">
          <a:xfrm>
            <a:off x="4686300" y="3625850"/>
            <a:ext cx="40005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78873A16-A139-468B-9305-FB792DDC72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0" t="12083" b="10603"/>
          <a:stretch>
            <a:fillRect/>
          </a:stretch>
        </p:blipFill>
        <p:spPr bwMode="auto">
          <a:xfrm>
            <a:off x="5283200" y="3605214"/>
            <a:ext cx="40005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E13DB8C9-DCC3-4106-8F66-11F0B8540E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0" t="12083" b="10603"/>
          <a:stretch>
            <a:fillRect/>
          </a:stretch>
        </p:blipFill>
        <p:spPr bwMode="auto">
          <a:xfrm>
            <a:off x="4089400" y="4652964"/>
            <a:ext cx="40005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6B51890D-9093-4BDA-BA8C-78DC62CABC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0" t="12083" b="10603"/>
          <a:stretch>
            <a:fillRect/>
          </a:stretch>
        </p:blipFill>
        <p:spPr bwMode="auto">
          <a:xfrm>
            <a:off x="4686300" y="4652964"/>
            <a:ext cx="40005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41DA7A12-8F47-4695-A5CE-BDE86AAFAD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0" t="12083" b="10603"/>
          <a:stretch>
            <a:fillRect/>
          </a:stretch>
        </p:blipFill>
        <p:spPr bwMode="auto">
          <a:xfrm>
            <a:off x="5283200" y="4652964"/>
            <a:ext cx="40005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80" name="CasellaDiTesto 1">
            <a:extLst>
              <a:ext uri="{FF2B5EF4-FFF2-40B4-BE49-F238E27FC236}">
                <a16:creationId xmlns:a16="http://schemas.microsoft.com/office/drawing/2014/main" id="{24428F15-E12E-492E-A4CD-5510DAB2D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4651" y="476251"/>
            <a:ext cx="67103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en-US" b="1">
                <a:latin typeface="+mj-lt"/>
                <a:cs typeface="Calibri Light" pitchFamily="34" charset="0"/>
              </a:rPr>
              <a:t>Case </a:t>
            </a:r>
            <a:r>
              <a:rPr lang="it-IT" altLang="en-US" b="1" err="1">
                <a:latin typeface="+mj-lt"/>
                <a:cs typeface="Calibri Light" pitchFamily="34" charset="0"/>
              </a:rPr>
              <a:t>History</a:t>
            </a:r>
            <a:r>
              <a:rPr lang="it-IT" altLang="en-US" b="1">
                <a:latin typeface="+mj-lt"/>
                <a:cs typeface="Calibri Light" pitchFamily="34" charset="0"/>
              </a:rPr>
              <a:t>: </a:t>
            </a:r>
            <a:r>
              <a:rPr lang="it-IT" altLang="en-US" b="1" err="1">
                <a:latin typeface="+mj-lt"/>
                <a:cs typeface="Calibri Light" pitchFamily="34" charset="0"/>
              </a:rPr>
              <a:t>Androclean</a:t>
            </a:r>
            <a:endParaRPr lang="it-IT" altLang="en-US" b="1">
              <a:latin typeface="+mj-lt"/>
              <a:cs typeface="Calibri Light" pitchFamily="34" charset="0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87C1BE52-675E-47A7-AA80-C9BDE149EA65}"/>
              </a:ext>
            </a:extLst>
          </p:cNvPr>
          <p:cNvSpPr txBox="1"/>
          <p:nvPr/>
        </p:nvSpPr>
        <p:spPr>
          <a:xfrm>
            <a:off x="6167439" y="3857629"/>
            <a:ext cx="1176335" cy="1200329"/>
          </a:xfrm>
          <a:prstGeom prst="rect">
            <a:avLst/>
          </a:prstGeom>
          <a:noFill/>
          <a:ln>
            <a:solidFill>
              <a:srgbClr val="822433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b="1">
                <a:solidFill>
                  <a:srgbClr val="000000"/>
                </a:solidFill>
                <a:latin typeface="Arial" charset="0"/>
                <a:ea typeface="ＭＳ Ｐゴシック" charset="-128"/>
              </a:rPr>
              <a:t>Livello di efficacia </a:t>
            </a:r>
          </a:p>
          <a:p>
            <a:pPr>
              <a:defRPr/>
            </a:pPr>
            <a:r>
              <a:rPr lang="it-IT">
                <a:solidFill>
                  <a:srgbClr val="2B882C"/>
                </a:solidFill>
                <a:latin typeface="Arial" charset="0"/>
                <a:ea typeface="ＭＳ Ｐゴシック" charset="-128"/>
              </a:rPr>
              <a:t>Positiva:</a:t>
            </a:r>
          </a:p>
          <a:p>
            <a:pPr>
              <a:defRPr/>
            </a:pPr>
            <a:r>
              <a:rPr lang="it-IT">
                <a:ln>
                  <a:solidFill>
                    <a:srgbClr val="FF0000"/>
                  </a:solidFill>
                </a:ln>
                <a:solidFill>
                  <a:srgbClr val="2B882C"/>
                </a:solidFill>
                <a:latin typeface="Arial" charset="0"/>
                <a:ea typeface="ＭＳ Ｐゴシック" charset="-128"/>
              </a:rPr>
              <a:t>Negativa:</a:t>
            </a:r>
            <a:endParaRPr lang="it-IT">
              <a:ln>
                <a:solidFill>
                  <a:srgbClr val="FF0000"/>
                </a:solidFill>
              </a:ln>
              <a:solidFill>
                <a:srgbClr val="C00000"/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27683" name="Immagine 26">
            <a:extLst>
              <a:ext uri="{FF2B5EF4-FFF2-40B4-BE49-F238E27FC236}">
                <a16:creationId xmlns:a16="http://schemas.microsoft.com/office/drawing/2014/main" id="{523AE77F-31BA-4053-B139-F6BEBEC6FD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" t="12083" r="49960" b="10603"/>
          <a:stretch>
            <a:fillRect/>
          </a:stretch>
        </p:blipFill>
        <p:spPr bwMode="auto">
          <a:xfrm>
            <a:off x="7453322" y="4429132"/>
            <a:ext cx="2921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84" name="Immagine 27">
            <a:extLst>
              <a:ext uri="{FF2B5EF4-FFF2-40B4-BE49-F238E27FC236}">
                <a16:creationId xmlns:a16="http://schemas.microsoft.com/office/drawing/2014/main" id="{7E1E35B7-915E-48A8-B7AA-DCBA9FCBCD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0" t="12083" b="10603"/>
          <a:stretch>
            <a:fillRect/>
          </a:stretch>
        </p:blipFill>
        <p:spPr bwMode="auto">
          <a:xfrm flipV="1">
            <a:off x="7453323" y="4786322"/>
            <a:ext cx="26987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52596" y="500042"/>
            <a:ext cx="8229600" cy="1143000"/>
          </a:xfrm>
        </p:spPr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it-IT" sz="2400" b="1" err="1">
                <a:latin typeface="+mj-lt"/>
              </a:rPr>
              <a:t>Drug</a:t>
            </a:r>
            <a:r>
              <a:rPr lang="it-IT" sz="2400" b="1">
                <a:latin typeface="+mj-lt"/>
              </a:rPr>
              <a:t> </a:t>
            </a:r>
            <a:r>
              <a:rPr lang="it-IT" sz="2400" b="1" err="1">
                <a:latin typeface="+mj-lt"/>
              </a:rPr>
              <a:t>repositioning</a:t>
            </a:r>
            <a:r>
              <a:rPr lang="it-IT" sz="2400" b="1">
                <a:latin typeface="+mj-lt"/>
              </a:rPr>
              <a:t> </a:t>
            </a:r>
            <a:br>
              <a:rPr lang="it-IT" sz="2400" b="1">
                <a:latin typeface="+mj-lt"/>
              </a:rPr>
            </a:br>
            <a:endParaRPr lang="it-IT" sz="2400">
              <a:latin typeface="+mj-lt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1"/>
          </p:nvPr>
        </p:nvSpPr>
        <p:spPr>
          <a:xfrm>
            <a:off x="1809720" y="1643050"/>
            <a:ext cx="8503920" cy="4572000"/>
          </a:xfrm>
        </p:spPr>
        <p:txBody>
          <a:bodyPr/>
          <a:lstStyle/>
          <a:p>
            <a:r>
              <a:rPr lang="it-IT"/>
              <a:t>Nelle nuove indicazioni di molecole non più protette può costituire un’alternativa ai trattamenti esistenti che risponde a particolari bisogni ancora non soddisfatti.</a:t>
            </a:r>
          </a:p>
          <a:p>
            <a:r>
              <a:rPr lang="it-IT"/>
              <a:t>Il </a:t>
            </a:r>
            <a:r>
              <a:rPr lang="it-IT" err="1"/>
              <a:t>drug</a:t>
            </a:r>
            <a:r>
              <a:rPr lang="it-IT"/>
              <a:t> </a:t>
            </a:r>
            <a:r>
              <a:rPr lang="it-IT" err="1"/>
              <a:t>repositioning</a:t>
            </a:r>
            <a:r>
              <a:rPr lang="it-IT"/>
              <a:t> è in espansione e si stima che si possa raggiungere anno dopo anno circa il 30% delle molecole approvate annualmente  </a:t>
            </a:r>
          </a:p>
          <a:p>
            <a:endParaRPr lang="it-IT" sz="110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52596" y="500042"/>
            <a:ext cx="8229600" cy="1143000"/>
          </a:xfrm>
        </p:spPr>
        <p:txBody>
          <a:bodyPr>
            <a:normAutofit/>
          </a:bodyPr>
          <a:lstStyle/>
          <a:p>
            <a:r>
              <a:rPr lang="it-IT" sz="2400" b="1" err="1"/>
              <a:t>Montelukast</a:t>
            </a:r>
            <a:r>
              <a:rPr lang="it-IT" sz="2400" b="1"/>
              <a:t>  da farmaco asmatico a riposizionamento nelle invecchiamento </a:t>
            </a:r>
            <a:r>
              <a:rPr lang="it-IT" sz="2400" b="1" err="1"/>
              <a:t>neurocerebrale</a:t>
            </a:r>
            <a:r>
              <a:rPr lang="it-IT" sz="2400" b="1"/>
              <a:t>  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  <p:pic>
        <p:nvPicPr>
          <p:cNvPr id="3379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 l="4568" t="15625" r="2658" b="6250"/>
          <a:stretch>
            <a:fillRect/>
          </a:stretch>
        </p:blipFill>
        <p:spPr bwMode="auto">
          <a:xfrm>
            <a:off x="2131192" y="1857364"/>
            <a:ext cx="7736735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95472" y="642918"/>
            <a:ext cx="8229600" cy="1143000"/>
          </a:xfrm>
        </p:spPr>
        <p:txBody>
          <a:bodyPr/>
          <a:lstStyle/>
          <a:p>
            <a:r>
              <a:rPr lang="it-IT" sz="2400" b="1"/>
              <a:t>Alcuni esempi di REPOSITIONING  </a:t>
            </a:r>
            <a:r>
              <a:rPr lang="it-IT" sz="2400"/>
              <a:t> </a:t>
            </a:r>
            <a:r>
              <a:rPr lang="it-IT" b="1"/>
              <a:t> </a:t>
            </a:r>
            <a:r>
              <a:rPr lang="it-IT"/>
              <a:t>   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  <p:graphicFrame>
        <p:nvGraphicFramePr>
          <p:cNvPr id="9" name="Tabella 8"/>
          <p:cNvGraphicFramePr>
            <a:graphicFrameLocks noGrp="1"/>
          </p:cNvGraphicFramePr>
          <p:nvPr/>
        </p:nvGraphicFramePr>
        <p:xfrm>
          <a:off x="2309786" y="2786059"/>
          <a:ext cx="7358112" cy="1773555"/>
        </p:xfrm>
        <a:graphic>
          <a:graphicData uri="http://schemas.openxmlformats.org/drawingml/2006/table">
            <a:tbl>
              <a:tblPr/>
              <a:tblGrid>
                <a:gridCol w="919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97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97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97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97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97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97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197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0955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Farmaco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Tradizionale Indicazione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Nuova indicazione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 err="1">
                          <a:solidFill>
                            <a:srgbClr val="000000"/>
                          </a:solidFill>
                          <a:latin typeface="Calibri"/>
                        </a:rPr>
                        <a:t>Duloxetina</a:t>
                      </a:r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it-IT" sz="1600" b="1" i="0" u="none" strike="noStrike" err="1">
                          <a:solidFill>
                            <a:srgbClr val="000000"/>
                          </a:solidFill>
                          <a:latin typeface="Calibri"/>
                        </a:rPr>
                        <a:t>Antidepresssivo</a:t>
                      </a:r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fibromialgia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 err="1">
                          <a:solidFill>
                            <a:srgbClr val="000000"/>
                          </a:solidFill>
                          <a:latin typeface="Calibri"/>
                        </a:rPr>
                        <a:t>Gabapentin</a:t>
                      </a:r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Anticonvulsivante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dolore neuropatico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Pioglitazone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Antidiabetico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leucemia mieloide cronica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Rettangolo 5"/>
          <p:cNvSpPr/>
          <p:nvPr/>
        </p:nvSpPr>
        <p:spPr>
          <a:xfrm>
            <a:off x="3595670" y="4714885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100">
                <a:hlinkClick r:id="rId2"/>
              </a:rPr>
              <a:t>https://www.sanita24.ilsole24ore.com/art/imprese-e-mercato/2015-11-05/malattie-orfane-carta-drug-repurposing-110427.php?uuid=ACdUoxTB</a:t>
            </a:r>
            <a:endParaRPr lang="it-IT" sz="11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202FFFF-C3E4-44AE-80B9-115FB14E8E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988" t="13430" r="4615" b="5736"/>
          <a:stretch/>
        </p:blipFill>
        <p:spPr>
          <a:xfrm>
            <a:off x="743919" y="715642"/>
            <a:ext cx="10032536" cy="5545673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EB6CD735-1A30-4E26-B34F-6C7F321EA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  <p:extLst>
      <p:ext uri="{BB962C8B-B14F-4D97-AF65-F5344CB8AC3E}">
        <p14:creationId xmlns:p14="http://schemas.microsoft.com/office/powerpoint/2010/main" val="14104552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olo 1"/>
          <p:cNvSpPr>
            <a:spLocks noGrp="1"/>
          </p:cNvSpPr>
          <p:nvPr>
            <p:ph type="title"/>
          </p:nvPr>
        </p:nvSpPr>
        <p:spPr>
          <a:xfrm>
            <a:off x="1952596" y="571480"/>
            <a:ext cx="8229600" cy="457200"/>
          </a:xfrm>
        </p:spPr>
        <p:txBody>
          <a:bodyPr>
            <a:normAutofit/>
          </a:bodyPr>
          <a:lstStyle/>
          <a:p>
            <a:r>
              <a:rPr lang="it-IT" sz="2400" b="1" err="1"/>
              <a:t>Repositioning</a:t>
            </a:r>
            <a:r>
              <a:rPr lang="it-IT" sz="2400" b="1"/>
              <a:t> </a:t>
            </a:r>
            <a:r>
              <a:rPr lang="it-IT" sz="2400" b="1" err="1"/>
              <a:t>Mesoglicano</a:t>
            </a:r>
            <a:r>
              <a:rPr lang="it-IT" sz="2400" b="1"/>
              <a:t> ( PRISMA)  Un </a:t>
            </a:r>
            <a:r>
              <a:rPr lang="it-IT" sz="2400" b="1" err="1"/>
              <a:t>brand</a:t>
            </a:r>
            <a:r>
              <a:rPr lang="it-IT" sz="2400" b="1"/>
              <a:t> del 1983</a:t>
            </a:r>
          </a:p>
        </p:txBody>
      </p:sp>
      <p:sp>
        <p:nvSpPr>
          <p:cNvPr id="7172" name="Segnaposto piè di pagina 4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  <p:pic>
        <p:nvPicPr>
          <p:cNvPr id="717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1825" t="13972" r="23004" b="13348"/>
          <a:stretch>
            <a:fillRect/>
          </a:stretch>
        </p:blipFill>
        <p:spPr>
          <a:xfrm>
            <a:off x="6226176" y="2357439"/>
            <a:ext cx="4441825" cy="3432175"/>
          </a:xfrm>
        </p:spPr>
      </p:pic>
      <p:pic>
        <p:nvPicPr>
          <p:cNvPr id="7175" name="Picture 4"/>
          <p:cNvPicPr>
            <a:picLocks noChangeAspect="1" noChangeArrowheads="1"/>
          </p:cNvPicPr>
          <p:nvPr/>
        </p:nvPicPr>
        <p:blipFill>
          <a:blip r:embed="rId3"/>
          <a:srcRect l="13623" t="7404" r="15080"/>
          <a:stretch>
            <a:fillRect/>
          </a:stretch>
        </p:blipFill>
        <p:spPr bwMode="auto">
          <a:xfrm>
            <a:off x="1524000" y="2357438"/>
            <a:ext cx="4787900" cy="363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tangolo 7"/>
          <p:cNvSpPr/>
          <p:nvPr/>
        </p:nvSpPr>
        <p:spPr>
          <a:xfrm>
            <a:off x="2249716" y="1000108"/>
            <a:ext cx="6924140" cy="107721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32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Da farmaco </a:t>
            </a:r>
            <a:r>
              <a:rPr lang="it-IT" sz="3200" b="1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ipolcolesterolemizzante</a:t>
            </a:r>
            <a:r>
              <a:rPr lang="it-IT" sz="32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pPr algn="ctr">
              <a:defRPr/>
            </a:pPr>
            <a:r>
              <a:rPr lang="it-IT" sz="32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Ad aggregante piastrinico 36 anni dopo 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309654" y="785794"/>
            <a:ext cx="9358346" cy="4572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it-IT" b="1"/>
              <a:t> Vantaggio del REPOSITIONING  </a:t>
            </a:r>
          </a:p>
        </p:txBody>
      </p:sp>
      <p:sp>
        <p:nvSpPr>
          <p:cNvPr id="14339" name="AutoShape 3"/>
          <p:cNvSpPr>
            <a:spLocks noChangeArrowheads="1"/>
          </p:cNvSpPr>
          <p:nvPr/>
        </p:nvSpPr>
        <p:spPr bwMode="auto">
          <a:xfrm>
            <a:off x="1774826" y="2349500"/>
            <a:ext cx="4105275" cy="4508500"/>
          </a:xfrm>
          <a:prstGeom prst="downArrow">
            <a:avLst>
              <a:gd name="adj1" fmla="val 50000"/>
              <a:gd name="adj2" fmla="val 24990"/>
            </a:avLst>
          </a:prstGeom>
          <a:gradFill rotWithShape="0">
            <a:gsLst>
              <a:gs pos="0">
                <a:srgbClr val="DFF7DF"/>
              </a:gs>
              <a:gs pos="100000">
                <a:srgbClr val="33CC33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3222625" y="3284539"/>
            <a:ext cx="152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>
                <a:latin typeface="Tahoma" pitchFamily="34" charset="0"/>
              </a:rPr>
              <a:t>Preclinica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3235325" y="3933826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>
                <a:latin typeface="Tahoma" pitchFamily="34" charset="0"/>
              </a:rPr>
              <a:t>Fase I-II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3235325" y="4456114"/>
            <a:ext cx="152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>
                <a:latin typeface="Tahoma" pitchFamily="34" charset="0"/>
              </a:rPr>
              <a:t>Fase III</a:t>
            </a: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2424113" y="5013326"/>
            <a:ext cx="33845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000">
                <a:latin typeface="Tahoma" pitchFamily="34" charset="0"/>
              </a:rPr>
              <a:t>Registrazione/autorizzazione di Marketing</a:t>
            </a:r>
          </a:p>
        </p:txBody>
      </p:sp>
      <p:sp>
        <p:nvSpPr>
          <p:cNvPr id="14344" name="Text Box 12"/>
          <p:cNvSpPr txBox="1">
            <a:spLocks noChangeArrowheads="1"/>
          </p:cNvSpPr>
          <p:nvPr/>
        </p:nvSpPr>
        <p:spPr bwMode="auto">
          <a:xfrm>
            <a:off x="2711450" y="1700214"/>
            <a:ext cx="2667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i="1">
                <a:solidFill>
                  <a:srgbClr val="003366"/>
                </a:solidFill>
                <a:latin typeface="Tahoma" pitchFamily="34" charset="0"/>
              </a:rPr>
              <a:t>Sviluppo molecola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9336088" y="5876926"/>
            <a:ext cx="1331912" cy="981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4346" name="Text Box 4"/>
          <p:cNvSpPr txBox="1">
            <a:spLocks noChangeArrowheads="1"/>
          </p:cNvSpPr>
          <p:nvPr/>
        </p:nvSpPr>
        <p:spPr bwMode="auto">
          <a:xfrm>
            <a:off x="3222625" y="2349501"/>
            <a:ext cx="152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000">
                <a:latin typeface="Tahoma" pitchFamily="34" charset="0"/>
              </a:rPr>
              <a:t>Patent application</a:t>
            </a:r>
          </a:p>
        </p:txBody>
      </p:sp>
      <p:cxnSp>
        <p:nvCxnSpPr>
          <p:cNvPr id="21" name="Connettore 2 20"/>
          <p:cNvCxnSpPr/>
          <p:nvPr/>
        </p:nvCxnSpPr>
        <p:spPr>
          <a:xfrm flipV="1">
            <a:off x="4589464" y="3068638"/>
            <a:ext cx="504825" cy="36036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>
            <a:off x="4589464" y="3500438"/>
            <a:ext cx="720725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/>
          <p:nvPr/>
        </p:nvCxnSpPr>
        <p:spPr>
          <a:xfrm>
            <a:off x="4589463" y="3573463"/>
            <a:ext cx="576262" cy="36036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50" name="CasellaDiTesto 26"/>
          <p:cNvSpPr txBox="1">
            <a:spLocks noChangeArrowheads="1"/>
          </p:cNvSpPr>
          <p:nvPr/>
        </p:nvSpPr>
        <p:spPr bwMode="auto">
          <a:xfrm>
            <a:off x="4943475" y="2884488"/>
            <a:ext cx="19446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000" b="1">
                <a:latin typeface="Calibri" pitchFamily="34" charset="0"/>
              </a:rPr>
              <a:t>Tossicità acuta</a:t>
            </a:r>
          </a:p>
        </p:txBody>
      </p:sp>
      <p:sp>
        <p:nvSpPr>
          <p:cNvPr id="14351" name="CasellaDiTesto 27"/>
          <p:cNvSpPr txBox="1">
            <a:spLocks noChangeArrowheads="1"/>
          </p:cNvSpPr>
          <p:nvPr/>
        </p:nvSpPr>
        <p:spPr bwMode="auto">
          <a:xfrm>
            <a:off x="5232401" y="3338513"/>
            <a:ext cx="18002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000" b="1">
                <a:latin typeface="Calibri" pitchFamily="34" charset="0"/>
              </a:rPr>
              <a:t>Farmacologia</a:t>
            </a:r>
          </a:p>
        </p:txBody>
      </p:sp>
      <p:sp>
        <p:nvSpPr>
          <p:cNvPr id="14352" name="CasellaDiTesto 28"/>
          <p:cNvSpPr txBox="1">
            <a:spLocks noChangeArrowheads="1"/>
          </p:cNvSpPr>
          <p:nvPr/>
        </p:nvSpPr>
        <p:spPr bwMode="auto">
          <a:xfrm>
            <a:off x="5016501" y="3716338"/>
            <a:ext cx="20161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000" b="1">
                <a:latin typeface="Calibri" pitchFamily="34" charset="0"/>
              </a:rPr>
              <a:t>Tossicità cronica</a:t>
            </a:r>
          </a:p>
        </p:txBody>
      </p:sp>
      <p:sp>
        <p:nvSpPr>
          <p:cNvPr id="30" name="Parentesi graffa chiusa 29"/>
          <p:cNvSpPr/>
          <p:nvPr/>
        </p:nvSpPr>
        <p:spPr>
          <a:xfrm>
            <a:off x="4367214" y="4041776"/>
            <a:ext cx="288925" cy="792163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4354" name="CasellaDiTesto 30"/>
          <p:cNvSpPr txBox="1">
            <a:spLocks noChangeArrowheads="1"/>
          </p:cNvSpPr>
          <p:nvPr/>
        </p:nvSpPr>
        <p:spPr bwMode="auto">
          <a:xfrm>
            <a:off x="4656139" y="4221163"/>
            <a:ext cx="18002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000" b="1">
                <a:latin typeface="Calibri" pitchFamily="34" charset="0"/>
              </a:rPr>
              <a:t>Clinical trials</a:t>
            </a:r>
          </a:p>
        </p:txBody>
      </p:sp>
      <p:sp>
        <p:nvSpPr>
          <p:cNvPr id="14355" name="Text Box 7"/>
          <p:cNvSpPr txBox="1">
            <a:spLocks noChangeArrowheads="1"/>
          </p:cNvSpPr>
          <p:nvPr/>
        </p:nvSpPr>
        <p:spPr bwMode="auto">
          <a:xfrm>
            <a:off x="2566988" y="5732464"/>
            <a:ext cx="2895600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000">
                <a:latin typeface="Tahoma" pitchFamily="34" charset="0"/>
              </a:rPr>
              <a:t>Rimborso</a:t>
            </a:r>
          </a:p>
        </p:txBody>
      </p:sp>
      <p:sp>
        <p:nvSpPr>
          <p:cNvPr id="14356" name="Text Box 7"/>
          <p:cNvSpPr txBox="1">
            <a:spLocks noChangeArrowheads="1"/>
          </p:cNvSpPr>
          <p:nvPr/>
        </p:nvSpPr>
        <p:spPr bwMode="auto">
          <a:xfrm>
            <a:off x="2495550" y="6092825"/>
            <a:ext cx="2895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000">
                <a:latin typeface="Tahoma" pitchFamily="34" charset="0"/>
              </a:rPr>
              <a:t>Farmacovigilanza</a:t>
            </a:r>
          </a:p>
        </p:txBody>
      </p:sp>
      <p:sp>
        <p:nvSpPr>
          <p:cNvPr id="34" name="Parentesi graffa chiusa 33"/>
          <p:cNvSpPr/>
          <p:nvPr/>
        </p:nvSpPr>
        <p:spPr>
          <a:xfrm>
            <a:off x="7032625" y="2133601"/>
            <a:ext cx="935038" cy="2016125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5" name="Parentesi graffa chiusa 34"/>
          <p:cNvSpPr/>
          <p:nvPr/>
        </p:nvSpPr>
        <p:spPr>
          <a:xfrm>
            <a:off x="7967664" y="2133600"/>
            <a:ext cx="720725" cy="3455988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6" name="Parentesi graffa chiusa 35"/>
          <p:cNvSpPr/>
          <p:nvPr/>
        </p:nvSpPr>
        <p:spPr>
          <a:xfrm>
            <a:off x="8832850" y="1989139"/>
            <a:ext cx="719138" cy="4535487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4360" name="CasellaDiTesto 36"/>
          <p:cNvSpPr txBox="1">
            <a:spLocks noChangeArrowheads="1"/>
          </p:cNvSpPr>
          <p:nvPr/>
        </p:nvSpPr>
        <p:spPr bwMode="auto">
          <a:xfrm>
            <a:off x="6600825" y="1628775"/>
            <a:ext cx="9350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latin typeface="Calibri" pitchFamily="34" charset="0"/>
              </a:rPr>
              <a:t>5 anni</a:t>
            </a:r>
          </a:p>
        </p:txBody>
      </p:sp>
      <p:sp>
        <p:nvSpPr>
          <p:cNvPr id="14361" name="CasellaDiTesto 37"/>
          <p:cNvSpPr txBox="1">
            <a:spLocks noChangeArrowheads="1"/>
          </p:cNvSpPr>
          <p:nvPr/>
        </p:nvSpPr>
        <p:spPr bwMode="auto">
          <a:xfrm>
            <a:off x="7680326" y="1628775"/>
            <a:ext cx="936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latin typeface="Calibri" pitchFamily="34" charset="0"/>
              </a:rPr>
              <a:t>10 anni</a:t>
            </a:r>
          </a:p>
        </p:txBody>
      </p:sp>
      <p:sp>
        <p:nvSpPr>
          <p:cNvPr id="14362" name="CasellaDiTesto 38"/>
          <p:cNvSpPr txBox="1">
            <a:spLocks noChangeArrowheads="1"/>
          </p:cNvSpPr>
          <p:nvPr/>
        </p:nvSpPr>
        <p:spPr bwMode="auto">
          <a:xfrm>
            <a:off x="8688389" y="1628775"/>
            <a:ext cx="936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latin typeface="Calibri" pitchFamily="34" charset="0"/>
              </a:rPr>
              <a:t>13 anni</a:t>
            </a:r>
          </a:p>
        </p:txBody>
      </p:sp>
      <p:sp>
        <p:nvSpPr>
          <p:cNvPr id="28" name="Rettangolo 27"/>
          <p:cNvSpPr/>
          <p:nvPr/>
        </p:nvSpPr>
        <p:spPr>
          <a:xfrm>
            <a:off x="2024034" y="2214554"/>
            <a:ext cx="5643602" cy="1928826"/>
          </a:xfrm>
          <a:prstGeom prst="rect">
            <a:avLst/>
          </a:prstGeom>
          <a:noFill/>
          <a:ln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Ovale 28"/>
          <p:cNvSpPr/>
          <p:nvPr/>
        </p:nvSpPr>
        <p:spPr>
          <a:xfrm>
            <a:off x="6524628" y="1428736"/>
            <a:ext cx="1143008" cy="7143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2" name="Connettore 1 31"/>
          <p:cNvCxnSpPr/>
          <p:nvPr/>
        </p:nvCxnSpPr>
        <p:spPr>
          <a:xfrm>
            <a:off x="6310314" y="1214422"/>
            <a:ext cx="1357322" cy="10001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1 36"/>
          <p:cNvCxnSpPr/>
          <p:nvPr/>
        </p:nvCxnSpPr>
        <p:spPr>
          <a:xfrm rot="10800000" flipV="1">
            <a:off x="6310314" y="1214422"/>
            <a:ext cx="1428760" cy="10001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1 38"/>
          <p:cNvCxnSpPr/>
          <p:nvPr/>
        </p:nvCxnSpPr>
        <p:spPr>
          <a:xfrm>
            <a:off x="2024034" y="2214554"/>
            <a:ext cx="5429288" cy="1785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e 41"/>
          <p:cNvSpPr/>
          <p:nvPr/>
        </p:nvSpPr>
        <p:spPr>
          <a:xfrm>
            <a:off x="1524000" y="4286256"/>
            <a:ext cx="7929586" cy="228601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Rettangolo 44"/>
          <p:cNvSpPr/>
          <p:nvPr/>
        </p:nvSpPr>
        <p:spPr>
          <a:xfrm>
            <a:off x="7881950" y="2643182"/>
            <a:ext cx="1428760" cy="1000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/>
              <a:t>300 </a:t>
            </a:r>
            <a:r>
              <a:rPr lang="it-IT" sz="2000" b="1" err="1"/>
              <a:t>mill</a:t>
            </a:r>
            <a:r>
              <a:rPr lang="it-IT" sz="2000" b="1"/>
              <a:t> di dollari risparmiati </a:t>
            </a:r>
          </a:p>
        </p:txBody>
      </p:sp>
      <p:sp>
        <p:nvSpPr>
          <p:cNvPr id="38" name="CasellaDiTesto 37"/>
          <p:cNvSpPr txBox="1"/>
          <p:nvPr/>
        </p:nvSpPr>
        <p:spPr>
          <a:xfrm>
            <a:off x="8096264" y="6572272"/>
            <a:ext cx="2188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Prof . MA </a:t>
            </a:r>
            <a:r>
              <a:rPr lang="it-IT" err="1"/>
              <a:t>Biava</a:t>
            </a:r>
            <a:r>
              <a:rPr lang="it-IT"/>
              <a:t> 2019 </a:t>
            </a:r>
          </a:p>
        </p:txBody>
      </p:sp>
      <p:cxnSp>
        <p:nvCxnSpPr>
          <p:cNvPr id="41" name="Connettore 1 40"/>
          <p:cNvCxnSpPr/>
          <p:nvPr/>
        </p:nvCxnSpPr>
        <p:spPr>
          <a:xfrm rot="10800000" flipV="1">
            <a:off x="2024034" y="2357430"/>
            <a:ext cx="5286412" cy="15716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Segnaposto piè di pagina 3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52596" y="6429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/>
              <a:t>RIPOSIZIONAMENTO SU “CULTURAL VELOCITY </a:t>
            </a:r>
            <a:r>
              <a:rPr lang="it-IT" err="1"/>
              <a:t>T.M.</a:t>
            </a:r>
            <a:r>
              <a:rPr lang="it-IT"/>
              <a:t>”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  <p:pic>
        <p:nvPicPr>
          <p:cNvPr id="84377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 l="5544" t="10937" r="3635" b="18750"/>
          <a:stretch>
            <a:fillRect/>
          </a:stretch>
        </p:blipFill>
        <p:spPr bwMode="auto">
          <a:xfrm>
            <a:off x="1952596" y="1785926"/>
            <a:ext cx="8415396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66910" y="428604"/>
            <a:ext cx="8229600" cy="1143000"/>
          </a:xfrm>
        </p:spPr>
        <p:txBody>
          <a:bodyPr/>
          <a:lstStyle/>
          <a:p>
            <a:r>
              <a:rPr lang="it-IT" b="1"/>
              <a:t>Le riformulazioni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1"/>
          </p:nvPr>
        </p:nvSpPr>
        <p:spPr>
          <a:xfrm>
            <a:off x="1738282" y="1643050"/>
            <a:ext cx="8503920" cy="4572000"/>
          </a:xfrm>
        </p:spPr>
        <p:txBody>
          <a:bodyPr/>
          <a:lstStyle/>
          <a:p>
            <a:r>
              <a:rPr lang="it-IT"/>
              <a:t>Possono offrire importanti benefici ai pazienti, migliorare l’effetto terapeutico, diminuire gli effetti collaterali, etc.</a:t>
            </a:r>
          </a:p>
        </p:txBody>
      </p:sp>
      <p:sp>
        <p:nvSpPr>
          <p:cNvPr id="6" name="Rettangolo 5"/>
          <p:cNvSpPr/>
          <p:nvPr/>
        </p:nvSpPr>
        <p:spPr>
          <a:xfrm>
            <a:off x="2738414" y="485776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b="1">
                <a:hlinkClick r:id="rId2"/>
              </a:rPr>
              <a:t>https://www.aboutpharma.com/blog/2019/11/22/nuova-vita-per-i-farmaci-con-la-value-added-medicine/</a:t>
            </a:r>
            <a:endParaRPr lang="it-IT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66910" y="428604"/>
            <a:ext cx="8229600" cy="1143000"/>
          </a:xfrm>
        </p:spPr>
        <p:txBody>
          <a:bodyPr/>
          <a:lstStyle/>
          <a:p>
            <a:r>
              <a:rPr lang="it-IT" err="1"/>
              <a:t>Levotiroxina</a:t>
            </a:r>
            <a:r>
              <a:rPr lang="it-IT"/>
              <a:t> liquida 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  <p:pic>
        <p:nvPicPr>
          <p:cNvPr id="3604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 l="12380" t="13348" r="10471" b="10937"/>
          <a:stretch>
            <a:fillRect/>
          </a:stretch>
        </p:blipFill>
        <p:spPr bwMode="auto">
          <a:xfrm>
            <a:off x="2238349" y="1357298"/>
            <a:ext cx="7313823" cy="448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95472" y="357166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it-IT" b="1"/>
            </a:br>
            <a:r>
              <a:rPr lang="it-IT" b="1"/>
              <a:t>Combinazione farmaco/</a:t>
            </a:r>
            <a:r>
              <a:rPr lang="it-IT" b="1" err="1"/>
              <a:t>device</a:t>
            </a:r>
            <a:br>
              <a:rPr lang="it-IT" b="1"/>
            </a:b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1"/>
          </p:nvPr>
        </p:nvSpPr>
        <p:spPr>
          <a:xfrm>
            <a:off x="1809720" y="1643050"/>
            <a:ext cx="8503920" cy="4572000"/>
          </a:xfrm>
        </p:spPr>
        <p:txBody>
          <a:bodyPr/>
          <a:lstStyle/>
          <a:p>
            <a:r>
              <a:rPr lang="it-IT"/>
              <a:t>La </a:t>
            </a:r>
            <a:r>
              <a:rPr lang="it-IT" err="1"/>
              <a:t>value</a:t>
            </a:r>
            <a:r>
              <a:rPr lang="it-IT"/>
              <a:t> </a:t>
            </a:r>
            <a:r>
              <a:rPr lang="it-IT" err="1"/>
              <a:t>added</a:t>
            </a:r>
            <a:r>
              <a:rPr lang="it-IT"/>
              <a:t> medicine è un territorio fertile per la sinergia di tecnologie diverse orientate alla risoluzione di problemi specifici. L’esempio più rilevante è la combinazione di un principio attivo consolidato con un </a:t>
            </a:r>
            <a:r>
              <a:rPr lang="it-IT" err="1"/>
              <a:t>device</a:t>
            </a:r>
            <a:r>
              <a:rPr lang="it-IT"/>
              <a:t> di nuova generazione. Le malattie polmonari (asma e </a:t>
            </a:r>
            <a:r>
              <a:rPr lang="it-IT" err="1"/>
              <a:t>Bpco</a:t>
            </a:r>
            <a:r>
              <a:rPr lang="it-IT"/>
              <a:t>) offrono un esempio importante di bisogni insoddisfatti generati dalla mancata aderenza per la difficoltà di utilizzo corretto degli inalatori</a:t>
            </a:r>
          </a:p>
        </p:txBody>
      </p:sp>
      <p:sp>
        <p:nvSpPr>
          <p:cNvPr id="6" name="Rettangolo 5"/>
          <p:cNvSpPr/>
          <p:nvPr/>
        </p:nvSpPr>
        <p:spPr>
          <a:xfrm>
            <a:off x="3595670" y="514351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b="1">
                <a:hlinkClick r:id="rId2"/>
              </a:rPr>
              <a:t>https://www.aboutpharma.com/blog/2019/11/22/nuova-vita-per-i-farmaci-con-la-value-added-medicine/</a:t>
            </a:r>
            <a:endParaRPr lang="it-IT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09720" y="500042"/>
            <a:ext cx="8858280" cy="1143000"/>
          </a:xfrm>
        </p:spPr>
        <p:txBody>
          <a:bodyPr>
            <a:noAutofit/>
          </a:bodyPr>
          <a:lstStyle/>
          <a:p>
            <a:r>
              <a:rPr lang="it-IT" sz="2400" b="1"/>
              <a:t>Il </a:t>
            </a:r>
            <a:r>
              <a:rPr lang="it-IT" sz="2400" b="1" err="1"/>
              <a:t>Drug</a:t>
            </a:r>
            <a:r>
              <a:rPr lang="it-IT" sz="2400" b="1"/>
              <a:t> </a:t>
            </a:r>
            <a:r>
              <a:rPr lang="it-IT" sz="2400" b="1" err="1"/>
              <a:t>Device</a:t>
            </a:r>
            <a:r>
              <a:rPr lang="it-IT" sz="2400" b="1"/>
              <a:t> </a:t>
            </a:r>
            <a:r>
              <a:rPr lang="it-IT" sz="2400" b="1" err="1"/>
              <a:t>Combination</a:t>
            </a:r>
            <a:r>
              <a:rPr lang="it-IT" sz="2400" b="1"/>
              <a:t> incide sull’ Equivalenza terapeutica nella somministrazione di </a:t>
            </a:r>
            <a:br>
              <a:rPr lang="it-IT" sz="2400" b="1"/>
            </a:br>
            <a:r>
              <a:rPr lang="it-IT" sz="2400" b="1" err="1"/>
              <a:t>Leuprorelina</a:t>
            </a:r>
            <a:endParaRPr lang="it-IT" sz="2400" b="1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  <p:pic>
        <p:nvPicPr>
          <p:cNvPr id="3594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 l="20236" t="12500" r="18240" b="6250"/>
          <a:stretch>
            <a:fillRect/>
          </a:stretch>
        </p:blipFill>
        <p:spPr bwMode="auto">
          <a:xfrm>
            <a:off x="3595670" y="1714489"/>
            <a:ext cx="5214974" cy="4304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ttangolo 4"/>
          <p:cNvSpPr/>
          <p:nvPr/>
        </p:nvSpPr>
        <p:spPr>
          <a:xfrm>
            <a:off x="1524001" y="1785926"/>
            <a:ext cx="849018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0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Combinazione Farmaco  </a:t>
            </a:r>
            <a:r>
              <a:rPr lang="it-IT" sz="2000" b="1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Device</a:t>
            </a:r>
            <a:r>
              <a:rPr lang="it-IT" sz="20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  <p:pic>
        <p:nvPicPr>
          <p:cNvPr id="63590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 l="3591" t="12500" r="705" b="4687"/>
          <a:stretch>
            <a:fillRect/>
          </a:stretch>
        </p:blipFill>
        <p:spPr bwMode="auto">
          <a:xfrm>
            <a:off x="2666976" y="1714488"/>
            <a:ext cx="7000924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ttangolo arrotondato 6"/>
          <p:cNvSpPr/>
          <p:nvPr/>
        </p:nvSpPr>
        <p:spPr>
          <a:xfrm>
            <a:off x="2666976" y="714356"/>
            <a:ext cx="7143800" cy="2857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/>
              <a:t>Il farmaco Digitale</a:t>
            </a:r>
          </a:p>
        </p:txBody>
      </p:sp>
      <p:sp>
        <p:nvSpPr>
          <p:cNvPr id="5" name="Rettangolo 4"/>
          <p:cNvSpPr/>
          <p:nvPr/>
        </p:nvSpPr>
        <p:spPr>
          <a:xfrm>
            <a:off x="2024035" y="1357298"/>
            <a:ext cx="849018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0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Combinazione Farmaco  </a:t>
            </a:r>
            <a:r>
              <a:rPr lang="it-IT" sz="2000" b="1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Device</a:t>
            </a:r>
            <a:r>
              <a:rPr lang="it-IT" sz="20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Record  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reeform 19"/>
          <p:cNvSpPr>
            <a:spLocks/>
          </p:cNvSpPr>
          <p:nvPr/>
        </p:nvSpPr>
        <p:spPr bwMode="auto">
          <a:xfrm>
            <a:off x="4278313" y="1638202"/>
            <a:ext cx="3517900" cy="2452687"/>
          </a:xfrm>
          <a:custGeom>
            <a:avLst/>
            <a:gdLst>
              <a:gd name="T0" fmla="*/ 0 w 2400"/>
              <a:gd name="T1" fmla="*/ 2147483646 h 1545"/>
              <a:gd name="T2" fmla="*/ 2147483646 w 2400"/>
              <a:gd name="T3" fmla="*/ 2147483646 h 1545"/>
              <a:gd name="T4" fmla="*/ 2147483646 w 2400"/>
              <a:gd name="T5" fmla="*/ 2147483646 h 1545"/>
              <a:gd name="T6" fmla="*/ 0 60000 65536"/>
              <a:gd name="T7" fmla="*/ 0 60000 65536"/>
              <a:gd name="T8" fmla="*/ 0 60000 65536"/>
              <a:gd name="T9" fmla="*/ 0 w 2400"/>
              <a:gd name="T10" fmla="*/ 0 h 1545"/>
              <a:gd name="T11" fmla="*/ 2400 w 2400"/>
              <a:gd name="T12" fmla="*/ 1545 h 154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0" h="1545">
                <a:moveTo>
                  <a:pt x="0" y="49"/>
                </a:moveTo>
                <a:cubicBezTo>
                  <a:pt x="464" y="24"/>
                  <a:pt x="928" y="0"/>
                  <a:pt x="1328" y="249"/>
                </a:cubicBezTo>
                <a:cubicBezTo>
                  <a:pt x="1728" y="498"/>
                  <a:pt x="2064" y="1021"/>
                  <a:pt x="2400" y="1545"/>
                </a:cubicBezTo>
              </a:path>
            </a:pathLst>
          </a:cu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3556" name="Line 10"/>
          <p:cNvSpPr>
            <a:spLocks noChangeShapeType="1"/>
          </p:cNvSpPr>
          <p:nvPr/>
        </p:nvSpPr>
        <p:spPr bwMode="auto">
          <a:xfrm flipV="1">
            <a:off x="4252913" y="1425477"/>
            <a:ext cx="0" cy="2725737"/>
          </a:xfrm>
          <a:prstGeom prst="line">
            <a:avLst/>
          </a:prstGeom>
          <a:noFill/>
          <a:ln w="19050">
            <a:solidFill>
              <a:srgbClr val="806B6A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3557" name="Line 11"/>
          <p:cNvSpPr>
            <a:spLocks noChangeShapeType="1"/>
          </p:cNvSpPr>
          <p:nvPr/>
        </p:nvSpPr>
        <p:spPr bwMode="auto">
          <a:xfrm rot="5400000" flipV="1">
            <a:off x="6215857" y="2188270"/>
            <a:ext cx="0" cy="3910013"/>
          </a:xfrm>
          <a:prstGeom prst="line">
            <a:avLst/>
          </a:prstGeom>
          <a:noFill/>
          <a:ln w="19050">
            <a:solidFill>
              <a:srgbClr val="806B6A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3558" name="Text Box 45"/>
          <p:cNvSpPr txBox="1">
            <a:spLocks noChangeArrowheads="1"/>
          </p:cNvSpPr>
          <p:nvPr/>
        </p:nvSpPr>
        <p:spPr bwMode="auto">
          <a:xfrm rot="-5400000">
            <a:off x="2521744" y="2734369"/>
            <a:ext cx="2108200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it-IT" b="1"/>
              <a:t>Rate of compliance </a:t>
            </a:r>
          </a:p>
        </p:txBody>
      </p:sp>
      <p:sp>
        <p:nvSpPr>
          <p:cNvPr id="23559" name="Text Box 45"/>
          <p:cNvSpPr txBox="1">
            <a:spLocks noChangeArrowheads="1"/>
          </p:cNvSpPr>
          <p:nvPr/>
        </p:nvSpPr>
        <p:spPr bwMode="auto">
          <a:xfrm>
            <a:off x="3744913" y="1500089"/>
            <a:ext cx="385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it-IT" b="1"/>
              <a:t>100</a:t>
            </a:r>
          </a:p>
        </p:txBody>
      </p:sp>
      <p:sp>
        <p:nvSpPr>
          <p:cNvPr id="23560" name="Text Box 45"/>
          <p:cNvSpPr txBox="1">
            <a:spLocks noChangeArrowheads="1"/>
          </p:cNvSpPr>
          <p:nvPr/>
        </p:nvSpPr>
        <p:spPr bwMode="auto">
          <a:xfrm>
            <a:off x="3744913" y="3924202"/>
            <a:ext cx="385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it-IT" b="1">
                <a:solidFill>
                  <a:srgbClr val="806B6A"/>
                </a:solidFill>
              </a:rPr>
              <a:t>0</a:t>
            </a:r>
          </a:p>
        </p:txBody>
      </p:sp>
      <p:sp>
        <p:nvSpPr>
          <p:cNvPr id="23561" name="Oval 18"/>
          <p:cNvSpPr>
            <a:spLocks noChangeArrowheads="1"/>
          </p:cNvSpPr>
          <p:nvPr/>
        </p:nvSpPr>
        <p:spPr bwMode="auto">
          <a:xfrm>
            <a:off x="4156076" y="1587402"/>
            <a:ext cx="206375" cy="223837"/>
          </a:xfrm>
          <a:prstGeom prst="ellipse">
            <a:avLst/>
          </a:prstGeom>
          <a:solidFill>
            <a:srgbClr val="9F1A26"/>
          </a:solidFill>
          <a:ln w="9525">
            <a:solidFill>
              <a:srgbClr val="806B6A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it-IT"/>
          </a:p>
        </p:txBody>
      </p:sp>
      <p:sp>
        <p:nvSpPr>
          <p:cNvPr id="23562" name="Oval 20"/>
          <p:cNvSpPr>
            <a:spLocks noChangeArrowheads="1"/>
          </p:cNvSpPr>
          <p:nvPr/>
        </p:nvSpPr>
        <p:spPr bwMode="auto">
          <a:xfrm>
            <a:off x="7826376" y="4024213"/>
            <a:ext cx="206375" cy="223838"/>
          </a:xfrm>
          <a:prstGeom prst="ellipse">
            <a:avLst/>
          </a:prstGeom>
          <a:solidFill>
            <a:srgbClr val="9F1A26"/>
          </a:solidFill>
          <a:ln w="9525">
            <a:solidFill>
              <a:srgbClr val="806B6A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it-IT"/>
          </a:p>
        </p:txBody>
      </p:sp>
      <p:sp>
        <p:nvSpPr>
          <p:cNvPr id="23563" name="Text Box 45"/>
          <p:cNvSpPr txBox="1">
            <a:spLocks noChangeArrowheads="1"/>
          </p:cNvSpPr>
          <p:nvPr/>
        </p:nvSpPr>
        <p:spPr bwMode="auto">
          <a:xfrm>
            <a:off x="2238375" y="4332189"/>
            <a:ext cx="2230438" cy="561975"/>
          </a:xfrm>
          <a:prstGeom prst="rect">
            <a:avLst/>
          </a:prstGeom>
          <a:noFill/>
          <a:ln w="19050" algn="ctr">
            <a:solidFill>
              <a:srgbClr val="806B6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it-IT" b="1" err="1"/>
              <a:t>Monoprescrizione</a:t>
            </a:r>
            <a:endParaRPr lang="it-IT" altLang="it-IT" b="1"/>
          </a:p>
        </p:txBody>
      </p:sp>
      <p:sp>
        <p:nvSpPr>
          <p:cNvPr id="23564" name="Text Box 45"/>
          <p:cNvSpPr txBox="1">
            <a:spLocks noChangeArrowheads="1"/>
          </p:cNvSpPr>
          <p:nvPr/>
        </p:nvSpPr>
        <p:spPr bwMode="auto">
          <a:xfrm>
            <a:off x="7667626" y="4332188"/>
            <a:ext cx="2143125" cy="571500"/>
          </a:xfrm>
          <a:prstGeom prst="rect">
            <a:avLst/>
          </a:prstGeom>
          <a:noFill/>
          <a:ln w="19050" algn="ctr">
            <a:solidFill>
              <a:srgbClr val="806B6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it-IT" b="1" err="1"/>
              <a:t>Multiprescrizione</a:t>
            </a:r>
            <a:endParaRPr lang="it-IT" altLang="it-IT" b="1"/>
          </a:p>
        </p:txBody>
      </p:sp>
      <p:sp>
        <p:nvSpPr>
          <p:cNvPr id="23565" name="Text Box 45"/>
          <p:cNvSpPr txBox="1">
            <a:spLocks noChangeArrowheads="1"/>
          </p:cNvSpPr>
          <p:nvPr/>
        </p:nvSpPr>
        <p:spPr bwMode="auto">
          <a:xfrm>
            <a:off x="4524375" y="4332189"/>
            <a:ext cx="3100388" cy="561975"/>
          </a:xfrm>
          <a:prstGeom prst="rect">
            <a:avLst/>
          </a:prstGeom>
          <a:noFill/>
          <a:ln w="19050" algn="ctr">
            <a:solidFill>
              <a:srgbClr val="806B6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it-IT" b="1"/>
              <a:t>All the other Rx</a:t>
            </a:r>
          </a:p>
        </p:txBody>
      </p:sp>
      <p:sp>
        <p:nvSpPr>
          <p:cNvPr id="23567" name="AutoShape 11"/>
          <p:cNvSpPr>
            <a:spLocks noChangeArrowheads="1"/>
          </p:cNvSpPr>
          <p:nvPr/>
        </p:nvSpPr>
        <p:spPr bwMode="auto">
          <a:xfrm>
            <a:off x="2238376" y="5189438"/>
            <a:ext cx="7573963" cy="831850"/>
          </a:xfrm>
          <a:prstGeom prst="homePlate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marL="85725" defTabSz="863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63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63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63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63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None/>
            </a:pPr>
            <a:r>
              <a:rPr lang="it-IT" altLang="it-IT"/>
              <a:t>Un solo farmaco da assumere da maggior garanzia di Compliance, l’opposto si ha nei casi di multi-terapia</a:t>
            </a:r>
          </a:p>
        </p:txBody>
      </p:sp>
      <p:sp>
        <p:nvSpPr>
          <p:cNvPr id="23568" name="AutoShape 17"/>
          <p:cNvSpPr>
            <a:spLocks noChangeArrowheads="1"/>
          </p:cNvSpPr>
          <p:nvPr/>
        </p:nvSpPr>
        <p:spPr bwMode="auto">
          <a:xfrm>
            <a:off x="4545013" y="2619277"/>
            <a:ext cx="3046412" cy="439737"/>
          </a:xfrm>
          <a:prstGeom prst="leftRightArrow">
            <a:avLst>
              <a:gd name="adj1" fmla="val 58120"/>
              <a:gd name="adj2" fmla="val 56353"/>
            </a:avLst>
          </a:prstGeom>
          <a:noFill/>
          <a:ln w="9525">
            <a:solidFill>
              <a:srgbClr val="806B6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it-IT" b="1"/>
              <a:t>Non-Compliance range </a:t>
            </a:r>
            <a:endParaRPr lang="it-IT" altLang="it-IT"/>
          </a:p>
        </p:txBody>
      </p:sp>
      <p:sp>
        <p:nvSpPr>
          <p:cNvPr id="23569" name="Line 18"/>
          <p:cNvSpPr>
            <a:spLocks noChangeShapeType="1"/>
          </p:cNvSpPr>
          <p:nvPr/>
        </p:nvSpPr>
        <p:spPr bwMode="auto">
          <a:xfrm flipV="1">
            <a:off x="4502150" y="1449288"/>
            <a:ext cx="0" cy="2698750"/>
          </a:xfrm>
          <a:prstGeom prst="line">
            <a:avLst/>
          </a:prstGeom>
          <a:noFill/>
          <a:ln w="9525">
            <a:solidFill>
              <a:srgbClr val="806B6A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3570" name="Line 19"/>
          <p:cNvSpPr>
            <a:spLocks noChangeShapeType="1"/>
          </p:cNvSpPr>
          <p:nvPr/>
        </p:nvSpPr>
        <p:spPr bwMode="auto">
          <a:xfrm flipV="1">
            <a:off x="7623175" y="1449288"/>
            <a:ext cx="0" cy="2698750"/>
          </a:xfrm>
          <a:prstGeom prst="line">
            <a:avLst/>
          </a:prstGeom>
          <a:noFill/>
          <a:ln w="9525">
            <a:solidFill>
              <a:srgbClr val="806B6A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2082006" y="246050"/>
            <a:ext cx="7886700" cy="1325563"/>
          </a:xfrm>
        </p:spPr>
        <p:txBody>
          <a:bodyPr>
            <a:normAutofit/>
          </a:bodyPr>
          <a:lstStyle/>
          <a:p>
            <a:r>
              <a:rPr lang="it-IT" sz="2400"/>
              <a:t>La combinazione di più farmaci potrebbe migliorare la </a:t>
            </a:r>
            <a:r>
              <a:rPr lang="it-IT" sz="2400" err="1"/>
              <a:t>compliance</a:t>
            </a:r>
            <a:r>
              <a:rPr lang="it-IT" sz="2400"/>
              <a:t> del paziente 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A8BD5BEC-7BF9-433D-8004-C489BFCB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  <p:extLst>
      <p:ext uri="{BB962C8B-B14F-4D97-AF65-F5344CB8AC3E}">
        <p14:creationId xmlns:p14="http://schemas.microsoft.com/office/powerpoint/2010/main" val="2438197640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24034" y="500042"/>
            <a:ext cx="8229600" cy="1143000"/>
          </a:xfrm>
        </p:spPr>
        <p:txBody>
          <a:bodyPr/>
          <a:lstStyle/>
          <a:p>
            <a:r>
              <a:rPr lang="it-IT" b="1"/>
              <a:t>Combinazione di più mature </a:t>
            </a:r>
            <a:r>
              <a:rPr lang="it-IT" b="1" err="1"/>
              <a:t>brands</a:t>
            </a:r>
            <a:r>
              <a:rPr lang="it-IT" b="1"/>
              <a:t> 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4294967295"/>
          </p:nvPr>
        </p:nvSpPr>
        <p:spPr>
          <a:xfrm>
            <a:off x="1524000" y="6410326"/>
            <a:ext cx="3581400" cy="366713"/>
          </a:xfrm>
          <a:prstGeom prst="rect">
            <a:avLst/>
          </a:prstGeom>
        </p:spPr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  <p:pic>
        <p:nvPicPr>
          <p:cNvPr id="4229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2829" t="12987" b="13427"/>
          <a:stretch>
            <a:fillRect/>
          </a:stretch>
        </p:blipFill>
        <p:spPr bwMode="auto">
          <a:xfrm>
            <a:off x="2095472" y="2214554"/>
            <a:ext cx="392432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291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l="12264" t="12987" r="9905" b="4937"/>
          <a:stretch>
            <a:fillRect/>
          </a:stretch>
        </p:blipFill>
        <p:spPr bwMode="auto">
          <a:xfrm>
            <a:off x="6342338" y="2285992"/>
            <a:ext cx="4118770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ttangolo 6"/>
          <p:cNvSpPr/>
          <p:nvPr/>
        </p:nvSpPr>
        <p:spPr>
          <a:xfrm>
            <a:off x="3595670" y="5357826"/>
            <a:ext cx="6357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/>
              <a:t> </a:t>
            </a:r>
            <a:r>
              <a:rPr lang="it-IT" b="1"/>
              <a:t>PAXG (</a:t>
            </a:r>
            <a:r>
              <a:rPr lang="it-IT" b="1" err="1"/>
              <a:t>cisplatino</a:t>
            </a:r>
            <a:r>
              <a:rPr lang="it-IT" b="1"/>
              <a:t>, </a:t>
            </a:r>
            <a:r>
              <a:rPr lang="it-IT" b="1" err="1"/>
              <a:t>nab-paclitaxel</a:t>
            </a:r>
            <a:r>
              <a:rPr lang="it-IT" b="1"/>
              <a:t>, </a:t>
            </a:r>
            <a:r>
              <a:rPr lang="it-IT" b="1" err="1"/>
              <a:t>capecitabina</a:t>
            </a:r>
            <a:r>
              <a:rPr lang="it-IT" b="1"/>
              <a:t>, </a:t>
            </a:r>
            <a:r>
              <a:rPr lang="it-IT" b="1" err="1"/>
              <a:t>gemcitabina</a:t>
            </a:r>
            <a:r>
              <a:rPr lang="it-IT" b="1"/>
              <a:t>)</a:t>
            </a:r>
            <a:r>
              <a:rPr lang="it-IT"/>
              <a:t>,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4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50DD283-F562-4262-BFAC-D97BC76E7E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562" t="14044" r="5895" b="4725"/>
          <a:stretch/>
        </p:blipFill>
        <p:spPr>
          <a:xfrm>
            <a:off x="991892" y="828302"/>
            <a:ext cx="10321871" cy="5123048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62C3DB3F-BCE9-4138-AEBB-9CC6BD7A1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  <p:extLst>
      <p:ext uri="{BB962C8B-B14F-4D97-AF65-F5344CB8AC3E}">
        <p14:creationId xmlns:p14="http://schemas.microsoft.com/office/powerpoint/2010/main" val="223740564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title"/>
          </p:nvPr>
        </p:nvSpPr>
        <p:spPr>
          <a:xfrm>
            <a:off x="1952596" y="642918"/>
            <a:ext cx="8229600" cy="1143000"/>
          </a:xfrm>
        </p:spPr>
        <p:txBody>
          <a:bodyPr>
            <a:normAutofit/>
          </a:bodyPr>
          <a:lstStyle/>
          <a:p>
            <a:r>
              <a:rPr lang="it-IT" sz="2400" b="1"/>
              <a:t>Esempi di </a:t>
            </a:r>
            <a:r>
              <a:rPr lang="it-IT" sz="2400" b="1" err="1"/>
              <a:t>extension</a:t>
            </a:r>
            <a:r>
              <a:rPr lang="it-IT" sz="2400" b="1"/>
              <a:t> </a:t>
            </a:r>
            <a:r>
              <a:rPr lang="it-IT" sz="2400" b="1" err="1"/>
              <a:t>line</a:t>
            </a:r>
            <a:r>
              <a:rPr lang="it-IT" sz="2400" b="1"/>
              <a:t> di </a:t>
            </a:r>
            <a:r>
              <a:rPr lang="it-IT" sz="2400" b="1" err="1"/>
              <a:t>pluriterapia</a:t>
            </a:r>
            <a:r>
              <a:rPr lang="it-IT" sz="2400" b="1"/>
              <a:t> </a:t>
            </a:r>
          </a:p>
        </p:txBody>
      </p:sp>
      <p:pic>
        <p:nvPicPr>
          <p:cNvPr id="63693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 l="3634" t="43669" r="1661" b="16871"/>
          <a:stretch>
            <a:fillRect/>
          </a:stretch>
        </p:blipFill>
        <p:spPr bwMode="auto">
          <a:xfrm>
            <a:off x="1524000" y="1643064"/>
            <a:ext cx="6858000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6931" name="Picture 3"/>
          <p:cNvPicPr>
            <a:picLocks noChangeAspect="1" noChangeArrowheads="1"/>
          </p:cNvPicPr>
          <p:nvPr/>
        </p:nvPicPr>
        <p:blipFill>
          <a:blip r:embed="rId3"/>
          <a:srcRect l="4297" t="42500" r="3711" b="20937"/>
          <a:stretch>
            <a:fillRect/>
          </a:stretch>
        </p:blipFill>
        <p:spPr bwMode="auto">
          <a:xfrm>
            <a:off x="1524000" y="3357562"/>
            <a:ext cx="914400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FDAC07EE-4A8B-407D-B255-0A945F454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38400" y="500042"/>
            <a:ext cx="8229600" cy="1143000"/>
          </a:xfrm>
        </p:spPr>
        <p:txBody>
          <a:bodyPr>
            <a:normAutofit/>
          </a:bodyPr>
          <a:lstStyle/>
          <a:p>
            <a:r>
              <a:rPr lang="it-IT" sz="2400" b="1"/>
              <a:t>Il mercato e le componenti della </a:t>
            </a:r>
            <a:r>
              <a:rPr lang="it-IT" sz="2400" b="1" err="1"/>
              <a:t>Vam</a:t>
            </a:r>
            <a:br>
              <a:rPr lang="it-IT" sz="2400" b="1"/>
            </a:br>
            <a:endParaRPr lang="it-IT" sz="240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1"/>
          </p:nvPr>
        </p:nvSpPr>
        <p:spPr>
          <a:xfrm>
            <a:off x="2164080" y="1785926"/>
            <a:ext cx="8503920" cy="4572000"/>
          </a:xfrm>
        </p:spPr>
        <p:txBody>
          <a:bodyPr/>
          <a:lstStyle/>
          <a:p>
            <a:pPr lvl="1"/>
            <a:r>
              <a:rPr lang="it-IT" b="1"/>
              <a:t>Riconoscere il valore di un ecosistema innovativo:</a:t>
            </a:r>
          </a:p>
          <a:p>
            <a:pPr lvl="2"/>
            <a:r>
              <a:rPr lang="it-IT" sz="2800" b="1"/>
              <a:t>PAZIENTE AL CENTRO </a:t>
            </a:r>
          </a:p>
          <a:p>
            <a:pPr lvl="2"/>
            <a:r>
              <a:rPr lang="it-IT" sz="2800" b="1"/>
              <a:t>Rivalutare  il prezzo</a:t>
            </a:r>
          </a:p>
          <a:p>
            <a:pPr lvl="2"/>
            <a:r>
              <a:rPr lang="it-IT" sz="2800" b="1"/>
              <a:t>Migliorare il packaging </a:t>
            </a:r>
          </a:p>
          <a:p>
            <a:pPr lvl="2"/>
            <a:r>
              <a:rPr lang="it-IT" sz="2800" b="1"/>
              <a:t>RUOLO DELLA FARMACIA  ON ed OFF LNE </a:t>
            </a:r>
          </a:p>
          <a:p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3381356" y="492919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b="1">
                <a:hlinkClick r:id="rId2"/>
              </a:rPr>
              <a:t>https://www.aboutpharma.com/blog/2019/11/22/nuova-vita-per-i-farmaci-con-la-value-added-medicine/</a:t>
            </a:r>
            <a:endParaRPr lang="it-IT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24034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/>
              <a:t>PAZIENTE AL CENTRO :Riconoscere il valore di un ecosistema innovativo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1"/>
          </p:nvPr>
        </p:nvSpPr>
        <p:spPr>
          <a:xfrm>
            <a:off x="1881158" y="1571612"/>
            <a:ext cx="8503920" cy="4572000"/>
          </a:xfrm>
        </p:spPr>
        <p:txBody>
          <a:bodyPr/>
          <a:lstStyle/>
          <a:p>
            <a:r>
              <a:rPr lang="it-IT"/>
              <a:t>L’analisi dei casi di </a:t>
            </a:r>
            <a:r>
              <a:rPr lang="it-IT" err="1"/>
              <a:t>value</a:t>
            </a:r>
            <a:r>
              <a:rPr lang="it-IT"/>
              <a:t> </a:t>
            </a:r>
            <a:r>
              <a:rPr lang="it-IT" err="1"/>
              <a:t>added</a:t>
            </a:r>
            <a:r>
              <a:rPr lang="it-IT"/>
              <a:t> medicine più diffusi mostra quanto sia complesso per l’industria investire in innovazione incrementale e quanto la </a:t>
            </a:r>
            <a:r>
              <a:rPr lang="it-IT" err="1">
                <a:solidFill>
                  <a:srgbClr val="FF0000"/>
                </a:solidFill>
              </a:rPr>
              <a:t>patient</a:t>
            </a:r>
            <a:r>
              <a:rPr lang="it-IT">
                <a:solidFill>
                  <a:srgbClr val="FF0000"/>
                </a:solidFill>
              </a:rPr>
              <a:t> </a:t>
            </a:r>
            <a:r>
              <a:rPr lang="it-IT" err="1">
                <a:solidFill>
                  <a:srgbClr val="FF0000"/>
                </a:solidFill>
              </a:rPr>
              <a:t>centricity</a:t>
            </a:r>
            <a:r>
              <a:rPr lang="it-IT">
                <a:solidFill>
                  <a:srgbClr val="FF0000"/>
                </a:solidFill>
              </a:rPr>
              <a:t> </a:t>
            </a:r>
            <a:r>
              <a:rPr lang="it-IT"/>
              <a:t>e il miglioramento della esperienza dei pazienti sia ancora fuori dai radar di molti processi valutativi.</a:t>
            </a:r>
          </a:p>
        </p:txBody>
      </p:sp>
      <p:sp>
        <p:nvSpPr>
          <p:cNvPr id="6" name="Rettangolo 5"/>
          <p:cNvSpPr/>
          <p:nvPr/>
        </p:nvSpPr>
        <p:spPr>
          <a:xfrm>
            <a:off x="3667108" y="528638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b="1">
                <a:hlinkClick r:id="rId2"/>
              </a:rPr>
              <a:t>https://www.aboutpharma.com/blog/2019/11/22/nuova-vita-per-i-farmaci-con-la-value-added-medicine/</a:t>
            </a:r>
            <a:endParaRPr lang="it-IT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66910" y="428604"/>
            <a:ext cx="8229600" cy="1285876"/>
          </a:xfrm>
        </p:spPr>
        <p:txBody>
          <a:bodyPr>
            <a:normAutofit/>
          </a:bodyPr>
          <a:lstStyle/>
          <a:p>
            <a:r>
              <a:rPr lang="it-IT" sz="2400" b="1"/>
              <a:t>Sanità on </a:t>
            </a:r>
            <a:r>
              <a:rPr lang="it-IT" sz="2400" b="1" err="1"/>
              <a:t>line</a:t>
            </a:r>
            <a:r>
              <a:rPr lang="it-IT" sz="2400" b="1"/>
              <a:t> ed off </a:t>
            </a:r>
            <a:r>
              <a:rPr lang="it-IT" sz="2400" b="1" err="1"/>
              <a:t>line</a:t>
            </a:r>
            <a:r>
              <a:rPr lang="it-IT" sz="2400" b="1"/>
              <a:t> alla base del VAM Paziente al Centro  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  <p:pic>
        <p:nvPicPr>
          <p:cNvPr id="6" name="Picture 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 l="27624" t="26514" r="19662" b="18971"/>
          <a:stretch>
            <a:fillRect/>
          </a:stretch>
        </p:blipFill>
        <p:spPr bwMode="auto">
          <a:xfrm>
            <a:off x="2299180" y="1643051"/>
            <a:ext cx="7583035" cy="4599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81158" y="785794"/>
            <a:ext cx="8329642" cy="1214446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br>
              <a:rPr lang="it-IT" sz="3600"/>
            </a:br>
            <a:r>
              <a:rPr lang="it-IT" sz="2400" b="1"/>
              <a:t>La centralità non è più guardare al ciclo di vita del prodotto , ma all’esperienza del paziente – cliente </a:t>
            </a:r>
          </a:p>
        </p:txBody>
      </p:sp>
      <p:graphicFrame>
        <p:nvGraphicFramePr>
          <p:cNvPr id="3" name="Diagramma 2"/>
          <p:cNvGraphicFramePr/>
          <p:nvPr/>
        </p:nvGraphicFramePr>
        <p:xfrm>
          <a:off x="2952728" y="2468057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egnaposto piè di pagina 3"/>
          <p:cNvSpPr>
            <a:spLocks noGrp="1"/>
          </p:cNvSpPr>
          <p:nvPr>
            <p:ph type="ftr" sz="quarter" idx="4294967295"/>
          </p:nvPr>
        </p:nvSpPr>
        <p:spPr>
          <a:xfrm>
            <a:off x="4552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it-IT" sz="1600"/>
              <a:t>materiale utilizzabile citando l'autore Roberto Adrower </a:t>
            </a:r>
            <a:endParaRPr lang="it-IT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4294967295"/>
          </p:nvPr>
        </p:nvSpPr>
        <p:spPr>
          <a:xfrm>
            <a:off x="1524000" y="6356351"/>
            <a:ext cx="2895918" cy="365125"/>
          </a:xfrm>
          <a:prstGeom prst="rect">
            <a:avLst/>
          </a:prstGeom>
        </p:spPr>
        <p:txBody>
          <a:bodyPr vert="horz" lIns="38414" tIns="19207" rIns="38414" bIns="19207" rtlCol="0" anchor="ctr"/>
          <a:lstStyle/>
          <a:p>
            <a:r>
              <a:rPr lang="it-IT" sz="1000"/>
              <a:t>materiale utilizzabile citando l'autore Roberto Adrower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19499" t="8759" r="19637" b="38629"/>
          <a:stretch>
            <a:fillRect/>
          </a:stretch>
        </p:blipFill>
        <p:spPr bwMode="auto">
          <a:xfrm>
            <a:off x="2024034" y="1142985"/>
            <a:ext cx="7413820" cy="454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2166910" y="642919"/>
            <a:ext cx="5446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Paziente al centro ed esperienza digitale  </a:t>
            </a:r>
          </a:p>
        </p:txBody>
      </p:sp>
    </p:spTree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Cambia la comunicazione Paziente – Medico . Farmacista  soprattutto per i Mature Brands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46310A6-625A-4960-BA89-8E0597D67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50934" y="169047"/>
            <a:ext cx="7315200" cy="1668463"/>
          </a:xfrm>
        </p:spPr>
        <p:txBody>
          <a:bodyPr/>
          <a:lstStyle/>
          <a:p>
            <a:r>
              <a:rPr lang="it-IT">
                <a:solidFill>
                  <a:srgbClr val="FF0000"/>
                </a:solidFill>
              </a:rPr>
              <a:t>Il punto di vista dei medici sulla comunicazione al paziente 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4294967295"/>
          </p:nvPr>
        </p:nvSpPr>
        <p:spPr>
          <a:xfrm>
            <a:off x="4648200" y="6304100"/>
            <a:ext cx="2895600" cy="365125"/>
          </a:xfrm>
          <a:prstGeom prst="rect">
            <a:avLst/>
          </a:prstGeom>
        </p:spPr>
        <p:txBody>
          <a:bodyPr vert="horz" lIns="38414" tIns="19207" rIns="38414" bIns="19207" rtlCol="0" anchor="ctr"/>
          <a:lstStyle/>
          <a:p>
            <a:r>
              <a:rPr lang="it-IT"/>
              <a:t>materiale utilizzabile citando l'autore Roberto Adrower 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9305" t="18431" r="9623" b="12241"/>
          <a:stretch>
            <a:fillRect/>
          </a:stretch>
        </p:blipFill>
        <p:spPr bwMode="auto">
          <a:xfrm>
            <a:off x="1867079" y="1841864"/>
            <a:ext cx="3273951" cy="2331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Risultati immagini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542922" y="1856684"/>
            <a:ext cx="1453626" cy="1971390"/>
          </a:xfrm>
          <a:prstGeom prst="rect">
            <a:avLst/>
          </a:prstGeom>
          <a:noFill/>
        </p:spPr>
      </p:pic>
      <p:sp>
        <p:nvSpPr>
          <p:cNvPr id="8" name="Rettangolo 7"/>
          <p:cNvSpPr/>
          <p:nvPr/>
        </p:nvSpPr>
        <p:spPr>
          <a:xfrm>
            <a:off x="7024694" y="1500174"/>
            <a:ext cx="3286148" cy="2516390"/>
          </a:xfrm>
          <a:prstGeom prst="rect">
            <a:avLst/>
          </a:prstGeom>
          <a:noFill/>
        </p:spPr>
        <p:txBody>
          <a:bodyPr wrap="square" lIns="38414" tIns="19207" rIns="38414" bIns="19207">
            <a:spAutoFit/>
          </a:bodyPr>
          <a:lstStyle/>
          <a:p>
            <a:pPr algn="ctr"/>
            <a:r>
              <a:rPr lang="it-IT" sz="23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E’ molto meglio conoscere </a:t>
            </a:r>
          </a:p>
          <a:p>
            <a:pPr algn="ctr"/>
            <a:r>
              <a:rPr lang="it-IT" sz="23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Quale tipo di paziente</a:t>
            </a:r>
          </a:p>
          <a:p>
            <a:pPr algn="ctr"/>
            <a:r>
              <a:rPr lang="it-IT" sz="23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ha la malattia che quale tipo di </a:t>
            </a:r>
          </a:p>
          <a:p>
            <a:pPr algn="ctr"/>
            <a:r>
              <a:rPr lang="it-IT" sz="23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Malattia ha il paziente</a:t>
            </a:r>
          </a:p>
          <a:p>
            <a:pPr algn="ctr"/>
            <a:r>
              <a:rPr lang="it-IT" sz="23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William </a:t>
            </a:r>
            <a:r>
              <a:rPr lang="it-IT" sz="2300" b="1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Osler</a:t>
            </a:r>
            <a:endParaRPr lang="it-IT" sz="2300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it-IT" sz="23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Medico 1904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 t="7360" r="28302" b="17022"/>
          <a:stretch>
            <a:fillRect/>
          </a:stretch>
        </p:blipFill>
        <p:spPr bwMode="auto">
          <a:xfrm>
            <a:off x="4288234" y="4180116"/>
            <a:ext cx="3303358" cy="2024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olo 1"/>
          <p:cNvSpPr>
            <a:spLocks noGrp="1" noChangeArrowheads="1"/>
          </p:cNvSpPr>
          <p:nvPr>
            <p:ph type="title"/>
          </p:nvPr>
        </p:nvSpPr>
        <p:spPr>
          <a:xfrm>
            <a:off x="2524100" y="571480"/>
            <a:ext cx="7315200" cy="78028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br>
              <a:rPr lang="it-IT" altLang="it-IT" sz="2400" b="1">
                <a:solidFill>
                  <a:srgbClr val="C00000"/>
                </a:solidFill>
              </a:rPr>
            </a:br>
            <a:r>
              <a:rPr lang="it-IT" altLang="it-IT" sz="2400" b="1">
                <a:solidFill>
                  <a:srgbClr val="C00000"/>
                </a:solidFill>
              </a:rPr>
              <a:t>La Farmacia per seguire il </a:t>
            </a:r>
            <a:r>
              <a:rPr lang="it-IT" altLang="it-IT" sz="2400" b="1" err="1">
                <a:solidFill>
                  <a:srgbClr val="C00000"/>
                </a:solidFill>
              </a:rPr>
              <a:t>patient</a:t>
            </a:r>
            <a:r>
              <a:rPr lang="it-IT" altLang="it-IT" sz="2400" b="1">
                <a:solidFill>
                  <a:srgbClr val="C00000"/>
                </a:solidFill>
              </a:rPr>
              <a:t> </a:t>
            </a:r>
            <a:r>
              <a:rPr lang="it-IT" altLang="it-IT" sz="2400" b="1" err="1">
                <a:solidFill>
                  <a:srgbClr val="C00000"/>
                </a:solidFill>
              </a:rPr>
              <a:t>journey</a:t>
            </a:r>
            <a:r>
              <a:rPr lang="it-IT" altLang="it-IT" sz="2400" b="1">
                <a:solidFill>
                  <a:srgbClr val="C00000"/>
                </a:solidFill>
              </a:rPr>
              <a:t> del paziente </a:t>
            </a:r>
          </a:p>
        </p:txBody>
      </p:sp>
      <p:pic>
        <p:nvPicPr>
          <p:cNvPr id="4099" name="Immagin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7441" y="1748099"/>
            <a:ext cx="2125662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Immagin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18879" y="3121152"/>
            <a:ext cx="1658787" cy="1103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Immagin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50691" y="2098306"/>
            <a:ext cx="2655888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reccia a destra 8"/>
          <p:cNvSpPr/>
          <p:nvPr/>
        </p:nvSpPr>
        <p:spPr>
          <a:xfrm>
            <a:off x="3237664" y="3355618"/>
            <a:ext cx="958602" cy="553930"/>
          </a:xfrm>
          <a:prstGeom prst="rightArrow">
            <a:avLst/>
          </a:prstGeom>
          <a:solidFill>
            <a:schemeClr val="accent2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206" tIns="19206" rIns="19206" bIns="19206" numCol="1" spcCol="16006" rtlCol="0" anchor="t">
            <a:spAutoFit/>
          </a:bodyPr>
          <a:lstStyle/>
          <a:p>
            <a:pPr defTabSz="767611" hangingPunct="0">
              <a:lnSpc>
                <a:spcPct val="120000"/>
              </a:lnSpc>
            </a:pPr>
            <a:r>
              <a:rPr lang="it-IT" sz="13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 Light"/>
              </a:rPr>
              <a:t> </a:t>
            </a:r>
          </a:p>
        </p:txBody>
      </p:sp>
      <p:sp>
        <p:nvSpPr>
          <p:cNvPr id="10" name="Freccia a destra 9"/>
          <p:cNvSpPr/>
          <p:nvPr/>
        </p:nvSpPr>
        <p:spPr>
          <a:xfrm>
            <a:off x="7437063" y="3200400"/>
            <a:ext cx="1079689" cy="553930"/>
          </a:xfrm>
          <a:prstGeom prst="rightArrow">
            <a:avLst/>
          </a:prstGeom>
          <a:solidFill>
            <a:srgbClr val="FFC000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206" tIns="19206" rIns="19206" bIns="19206" numCol="1" spcCol="16006" rtlCol="0" anchor="t">
            <a:spAutoFit/>
          </a:bodyPr>
          <a:lstStyle/>
          <a:p>
            <a:pPr defTabSz="767611" hangingPunct="0">
              <a:lnSpc>
                <a:spcPct val="120000"/>
              </a:lnSpc>
            </a:pPr>
            <a:r>
              <a:rPr lang="it-IT"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 Light"/>
              </a:rPr>
              <a:t> </a:t>
            </a:r>
          </a:p>
        </p:txBody>
      </p:sp>
      <p:pic>
        <p:nvPicPr>
          <p:cNvPr id="13" name="Immagin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6994" y="4044985"/>
            <a:ext cx="2125662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ttangolo 13"/>
          <p:cNvSpPr/>
          <p:nvPr/>
        </p:nvSpPr>
        <p:spPr>
          <a:xfrm>
            <a:off x="5381732" y="3156618"/>
            <a:ext cx="1249309" cy="392732"/>
          </a:xfrm>
          <a:prstGeom prst="rect">
            <a:avLst/>
          </a:prstGeom>
          <a:solidFill>
            <a:srgbClr val="FFC000"/>
          </a:solidFill>
        </p:spPr>
        <p:txBody>
          <a:bodyPr wrap="none" lIns="38414" tIns="19207" rIns="38414" bIns="19207">
            <a:spAutoFit/>
          </a:bodyPr>
          <a:lstStyle/>
          <a:p>
            <a:pPr algn="ctr"/>
            <a:r>
              <a:rPr lang="it-IT" sz="2300" b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Farmacia 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4234869" y="1902583"/>
            <a:ext cx="1130431" cy="392732"/>
          </a:xfrm>
          <a:prstGeom prst="rect">
            <a:avLst/>
          </a:prstGeom>
          <a:noFill/>
        </p:spPr>
        <p:txBody>
          <a:bodyPr wrap="none" lIns="38414" tIns="19207" rIns="38414" bIns="19207">
            <a:spAutoFit/>
          </a:bodyPr>
          <a:lstStyle/>
          <a:p>
            <a:pPr algn="ctr"/>
            <a:r>
              <a:rPr lang="it-IT" sz="23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Persone 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4213630" y="5179183"/>
            <a:ext cx="1178329" cy="392732"/>
          </a:xfrm>
          <a:prstGeom prst="rect">
            <a:avLst/>
          </a:prstGeom>
          <a:noFill/>
        </p:spPr>
        <p:txBody>
          <a:bodyPr wrap="none" lIns="38414" tIns="19207" rIns="38414" bIns="19207">
            <a:spAutoFit/>
          </a:bodyPr>
          <a:lstStyle/>
          <a:p>
            <a:pPr algn="ctr"/>
            <a:r>
              <a:rPr lang="it-IT" sz="23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Pazienti  </a:t>
            </a:r>
          </a:p>
        </p:txBody>
      </p:sp>
      <p:sp>
        <p:nvSpPr>
          <p:cNvPr id="19" name="Freccia in giù 18"/>
          <p:cNvSpPr/>
          <p:nvPr/>
        </p:nvSpPr>
        <p:spPr>
          <a:xfrm>
            <a:off x="4435269" y="3030584"/>
            <a:ext cx="294067" cy="351667"/>
          </a:xfrm>
          <a:prstGeom prst="downArrow">
            <a:avLst/>
          </a:prstGeom>
          <a:solidFill>
            <a:srgbClr val="FFC000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206" tIns="19206" rIns="19206" bIns="19206" numCol="1" spcCol="16006" rtlCol="0" anchor="t">
            <a:spAutoFit/>
          </a:bodyPr>
          <a:lstStyle/>
          <a:p>
            <a:pPr defTabSz="767611" hangingPunct="0">
              <a:lnSpc>
                <a:spcPct val="120000"/>
              </a:lnSpc>
            </a:pPr>
            <a:endParaRPr lang="it-IT" sz="1300">
              <a:solidFill>
                <a:srgbClr val="000000"/>
              </a:solidFill>
              <a:latin typeface="+mj-lt"/>
              <a:ea typeface="+mj-ea"/>
              <a:cs typeface="+mj-cs"/>
              <a:sym typeface="Calibri Light"/>
            </a:endParaRPr>
          </a:p>
        </p:txBody>
      </p:sp>
      <p:sp>
        <p:nvSpPr>
          <p:cNvPr id="20" name="Freccia in giù 19"/>
          <p:cNvSpPr/>
          <p:nvPr/>
        </p:nvSpPr>
        <p:spPr>
          <a:xfrm rot="11024561" flipH="1">
            <a:off x="4071818" y="3030595"/>
            <a:ext cx="420338" cy="370545"/>
          </a:xfrm>
          <a:prstGeom prst="downArrow">
            <a:avLst/>
          </a:prstGeom>
          <a:solidFill>
            <a:srgbClr val="FFC000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206" tIns="19206" rIns="19206" bIns="19206" numCol="1" spcCol="16006" rtlCol="0" anchor="t">
            <a:spAutoFit/>
          </a:bodyPr>
          <a:lstStyle/>
          <a:p>
            <a:pPr defTabSz="767611" hangingPunct="0">
              <a:lnSpc>
                <a:spcPct val="120000"/>
              </a:lnSpc>
            </a:pPr>
            <a:endParaRPr lang="it-IT" sz="1300">
              <a:solidFill>
                <a:srgbClr val="000000"/>
              </a:solidFill>
              <a:latin typeface="+mj-lt"/>
              <a:ea typeface="+mj-ea"/>
              <a:cs typeface="+mj-cs"/>
              <a:sym typeface="Calibri Light"/>
            </a:endParaRPr>
          </a:p>
        </p:txBody>
      </p:sp>
      <p:sp>
        <p:nvSpPr>
          <p:cNvPr id="15" name="Freccia a destra 14"/>
          <p:cNvSpPr/>
          <p:nvPr/>
        </p:nvSpPr>
        <p:spPr>
          <a:xfrm>
            <a:off x="5425440" y="1975104"/>
            <a:ext cx="2511552" cy="2438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reccia a destra 17"/>
          <p:cNvSpPr/>
          <p:nvPr/>
        </p:nvSpPr>
        <p:spPr>
          <a:xfrm>
            <a:off x="5346192" y="5224272"/>
            <a:ext cx="2511552" cy="2438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/>
          <p:cNvSpPr/>
          <p:nvPr/>
        </p:nvSpPr>
        <p:spPr>
          <a:xfrm>
            <a:off x="8510016" y="1755648"/>
            <a:ext cx="1877568" cy="743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/>
              <a:t>Access 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8485632" y="5145024"/>
            <a:ext cx="1865376" cy="6217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>
                <a:solidFill>
                  <a:schemeClr val="bg1"/>
                </a:solidFill>
              </a:rPr>
              <a:t>Access </a:t>
            </a:r>
          </a:p>
        </p:txBody>
      </p:sp>
      <p:sp>
        <p:nvSpPr>
          <p:cNvPr id="23" name="Freccia a destra 22"/>
          <p:cNvSpPr/>
          <p:nvPr/>
        </p:nvSpPr>
        <p:spPr>
          <a:xfrm rot="16200000">
            <a:off x="9279854" y="4349931"/>
            <a:ext cx="597408" cy="6583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Freccia in giù 23"/>
          <p:cNvSpPr/>
          <p:nvPr/>
        </p:nvSpPr>
        <p:spPr>
          <a:xfrm>
            <a:off x="9324268" y="2609959"/>
            <a:ext cx="377952" cy="3901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e 24"/>
          <p:cNvSpPr/>
          <p:nvPr/>
        </p:nvSpPr>
        <p:spPr>
          <a:xfrm>
            <a:off x="4254137" y="1750424"/>
            <a:ext cx="1071154" cy="692331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Ovale 25"/>
          <p:cNvSpPr/>
          <p:nvPr/>
        </p:nvSpPr>
        <p:spPr>
          <a:xfrm>
            <a:off x="4132217" y="4972595"/>
            <a:ext cx="1180012" cy="692331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8B5BA77D-485B-4133-BE10-2706DF328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olo 1"/>
          <p:cNvSpPr>
            <a:spLocks noGrp="1" noChangeArrowheads="1"/>
          </p:cNvSpPr>
          <p:nvPr>
            <p:ph type="title"/>
          </p:nvPr>
        </p:nvSpPr>
        <p:spPr>
          <a:xfrm>
            <a:off x="2381224" y="357167"/>
            <a:ext cx="7886700" cy="1325563"/>
          </a:xfrm>
        </p:spPr>
        <p:txBody>
          <a:bodyPr>
            <a:normAutofit/>
          </a:bodyPr>
          <a:lstStyle/>
          <a:p>
            <a:r>
              <a:rPr lang="it-IT" altLang="it-IT" sz="2400" b="1"/>
              <a:t>Flow del </a:t>
            </a:r>
            <a:r>
              <a:rPr lang="it-IT" altLang="it-IT" sz="2400" b="1" err="1"/>
              <a:t>Patient</a:t>
            </a:r>
            <a:r>
              <a:rPr lang="it-IT" altLang="it-IT" sz="2400" b="1"/>
              <a:t> </a:t>
            </a:r>
            <a:r>
              <a:rPr lang="it-IT" altLang="it-IT" sz="2400" b="1" err="1"/>
              <a:t>Journey</a:t>
            </a:r>
            <a:r>
              <a:rPr lang="it-IT" altLang="it-IT" sz="2400" b="1"/>
              <a:t> on –off line</a:t>
            </a:r>
          </a:p>
        </p:txBody>
      </p:sp>
      <p:sp>
        <p:nvSpPr>
          <p:cNvPr id="33795" name="CasellaDiTesto 1"/>
          <p:cNvSpPr txBox="1">
            <a:spLocks noChangeArrowheads="1"/>
          </p:cNvSpPr>
          <p:nvPr/>
        </p:nvSpPr>
        <p:spPr bwMode="auto">
          <a:xfrm>
            <a:off x="1851025" y="1646238"/>
            <a:ext cx="237648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1400" b="1">
                <a:solidFill>
                  <a:srgbClr val="000000"/>
                </a:solidFill>
              </a:rPr>
              <a:t>Paziente</a:t>
            </a:r>
          </a:p>
          <a:p>
            <a:endParaRPr lang="it-IT" altLang="it-IT" sz="1400" b="1">
              <a:solidFill>
                <a:srgbClr val="000000"/>
              </a:solidFill>
            </a:endParaRPr>
          </a:p>
          <a:p>
            <a:endParaRPr lang="it-IT" altLang="it-IT" sz="1400" b="1">
              <a:solidFill>
                <a:srgbClr val="000000"/>
              </a:solidFill>
            </a:endParaRPr>
          </a:p>
          <a:p>
            <a:endParaRPr lang="it-IT" altLang="it-IT" sz="1400" b="1">
              <a:solidFill>
                <a:srgbClr val="000000"/>
              </a:solidFill>
            </a:endParaRPr>
          </a:p>
          <a:p>
            <a:endParaRPr lang="it-IT" altLang="it-IT" sz="1400" b="1">
              <a:solidFill>
                <a:srgbClr val="000000"/>
              </a:solidFill>
            </a:endParaRPr>
          </a:p>
          <a:p>
            <a:endParaRPr lang="it-IT" altLang="it-IT" sz="1400" b="1">
              <a:solidFill>
                <a:srgbClr val="000000"/>
              </a:solidFill>
            </a:endParaRPr>
          </a:p>
          <a:p>
            <a:endParaRPr lang="it-IT" altLang="it-IT" sz="1400" b="1">
              <a:solidFill>
                <a:srgbClr val="000000"/>
              </a:solidFill>
            </a:endParaRPr>
          </a:p>
          <a:p>
            <a:endParaRPr lang="it-IT" altLang="it-IT" sz="1400" b="1">
              <a:solidFill>
                <a:srgbClr val="000000"/>
              </a:solidFill>
            </a:endParaRPr>
          </a:p>
          <a:p>
            <a:r>
              <a:rPr lang="it-IT" altLang="it-IT" sz="1400" b="1">
                <a:solidFill>
                  <a:srgbClr val="000000"/>
                </a:solidFill>
              </a:rPr>
              <a:t>Paziente Medico /</a:t>
            </a:r>
          </a:p>
          <a:p>
            <a:r>
              <a:rPr lang="it-IT" altLang="it-IT" sz="1400" b="1">
                <a:solidFill>
                  <a:srgbClr val="000000"/>
                </a:solidFill>
              </a:rPr>
              <a:t>Farmacista</a:t>
            </a:r>
          </a:p>
          <a:p>
            <a:endParaRPr lang="it-IT" altLang="it-IT" sz="1400" b="1">
              <a:solidFill>
                <a:srgbClr val="000000"/>
              </a:solidFill>
            </a:endParaRPr>
          </a:p>
          <a:p>
            <a:endParaRPr lang="it-IT" altLang="it-IT" sz="1400" b="1">
              <a:solidFill>
                <a:srgbClr val="000000"/>
              </a:solidFill>
            </a:endParaRPr>
          </a:p>
          <a:p>
            <a:endParaRPr lang="it-IT" altLang="it-IT" sz="1400" b="1">
              <a:solidFill>
                <a:srgbClr val="000000"/>
              </a:solidFill>
            </a:endParaRPr>
          </a:p>
          <a:p>
            <a:endParaRPr lang="it-IT" altLang="it-IT" sz="1400" b="1">
              <a:solidFill>
                <a:srgbClr val="000000"/>
              </a:solidFill>
            </a:endParaRPr>
          </a:p>
          <a:p>
            <a:endParaRPr lang="it-IT" altLang="it-IT" sz="1400" b="1">
              <a:solidFill>
                <a:srgbClr val="000000"/>
              </a:solidFill>
            </a:endParaRPr>
          </a:p>
          <a:p>
            <a:endParaRPr lang="it-IT" altLang="it-IT" sz="1400" b="1">
              <a:solidFill>
                <a:srgbClr val="000000"/>
              </a:solidFill>
            </a:endParaRPr>
          </a:p>
          <a:p>
            <a:endParaRPr lang="it-IT" altLang="it-IT" sz="1400" b="1">
              <a:solidFill>
                <a:srgbClr val="000000"/>
              </a:solidFill>
            </a:endParaRPr>
          </a:p>
          <a:p>
            <a:r>
              <a:rPr lang="it-IT" altLang="it-IT" sz="1400" b="1">
                <a:solidFill>
                  <a:srgbClr val="000000"/>
                </a:solidFill>
              </a:rPr>
              <a:t>Paziente </a:t>
            </a:r>
          </a:p>
        </p:txBody>
      </p:sp>
      <p:sp>
        <p:nvSpPr>
          <p:cNvPr id="33796" name="CasellaDiTesto 2"/>
          <p:cNvSpPr txBox="1">
            <a:spLocks noChangeArrowheads="1"/>
          </p:cNvSpPr>
          <p:nvPr/>
        </p:nvSpPr>
        <p:spPr bwMode="auto">
          <a:xfrm>
            <a:off x="8078789" y="1628775"/>
            <a:ext cx="2016125" cy="375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1400" b="1">
                <a:solidFill>
                  <a:srgbClr val="000000"/>
                </a:solidFill>
                <a:highlight>
                  <a:srgbClr val="FFFF00"/>
                </a:highlight>
              </a:rPr>
              <a:t>Online</a:t>
            </a:r>
          </a:p>
          <a:p>
            <a:endParaRPr lang="it-IT" altLang="it-IT" sz="1400" b="1">
              <a:solidFill>
                <a:srgbClr val="000000"/>
              </a:solidFill>
              <a:highlight>
                <a:srgbClr val="FFFF00"/>
              </a:highlight>
            </a:endParaRPr>
          </a:p>
          <a:p>
            <a:endParaRPr lang="it-IT" altLang="it-IT" sz="1400" b="1">
              <a:solidFill>
                <a:srgbClr val="000000"/>
              </a:solidFill>
              <a:highlight>
                <a:srgbClr val="FFFF00"/>
              </a:highlight>
            </a:endParaRPr>
          </a:p>
          <a:p>
            <a:endParaRPr lang="it-IT" altLang="it-IT" sz="1400" b="1">
              <a:solidFill>
                <a:srgbClr val="000000"/>
              </a:solidFill>
              <a:highlight>
                <a:srgbClr val="FFFF00"/>
              </a:highlight>
            </a:endParaRPr>
          </a:p>
          <a:p>
            <a:endParaRPr lang="it-IT" altLang="it-IT" sz="1400" b="1">
              <a:solidFill>
                <a:srgbClr val="000000"/>
              </a:solidFill>
              <a:highlight>
                <a:srgbClr val="FFFF00"/>
              </a:highlight>
            </a:endParaRPr>
          </a:p>
          <a:p>
            <a:endParaRPr lang="it-IT" altLang="it-IT" sz="1400" b="1">
              <a:solidFill>
                <a:srgbClr val="000000"/>
              </a:solidFill>
              <a:highlight>
                <a:srgbClr val="FFFF00"/>
              </a:highlight>
            </a:endParaRPr>
          </a:p>
          <a:p>
            <a:endParaRPr lang="it-IT" altLang="it-IT" sz="1400" b="1">
              <a:solidFill>
                <a:srgbClr val="000000"/>
              </a:solidFill>
              <a:highlight>
                <a:srgbClr val="FFFF00"/>
              </a:highlight>
            </a:endParaRPr>
          </a:p>
          <a:p>
            <a:endParaRPr lang="it-IT" altLang="it-IT" sz="1400" b="1">
              <a:solidFill>
                <a:srgbClr val="000000"/>
              </a:solidFill>
              <a:highlight>
                <a:srgbClr val="FFFF00"/>
              </a:highlight>
            </a:endParaRPr>
          </a:p>
          <a:p>
            <a:r>
              <a:rPr lang="it-IT" altLang="it-IT" sz="1400" b="1">
                <a:solidFill>
                  <a:srgbClr val="000000"/>
                </a:solidFill>
                <a:highlight>
                  <a:srgbClr val="F67F08"/>
                </a:highlight>
              </a:rPr>
              <a:t>Offline</a:t>
            </a:r>
            <a:r>
              <a:rPr lang="it-IT" altLang="it-IT" sz="1400" b="1">
                <a:solidFill>
                  <a:srgbClr val="000000"/>
                </a:solidFill>
                <a:highlight>
                  <a:srgbClr val="FFFF00"/>
                </a:highlight>
              </a:rPr>
              <a:t>- On line </a:t>
            </a:r>
          </a:p>
          <a:p>
            <a:endParaRPr lang="it-IT" altLang="it-IT" sz="1400" b="1">
              <a:solidFill>
                <a:srgbClr val="000000"/>
              </a:solidFill>
              <a:highlight>
                <a:srgbClr val="FFFF00"/>
              </a:highlight>
            </a:endParaRPr>
          </a:p>
          <a:p>
            <a:endParaRPr lang="it-IT" altLang="it-IT" sz="1400" b="1">
              <a:solidFill>
                <a:srgbClr val="000000"/>
              </a:solidFill>
              <a:highlight>
                <a:srgbClr val="FFFF00"/>
              </a:highlight>
            </a:endParaRPr>
          </a:p>
          <a:p>
            <a:endParaRPr lang="it-IT" altLang="it-IT" sz="1400" b="1">
              <a:solidFill>
                <a:srgbClr val="000000"/>
              </a:solidFill>
              <a:highlight>
                <a:srgbClr val="FFFF00"/>
              </a:highlight>
            </a:endParaRPr>
          </a:p>
          <a:p>
            <a:endParaRPr lang="it-IT" altLang="it-IT" sz="1400" b="1">
              <a:solidFill>
                <a:srgbClr val="000000"/>
              </a:solidFill>
              <a:highlight>
                <a:srgbClr val="FFFF00"/>
              </a:highlight>
            </a:endParaRPr>
          </a:p>
          <a:p>
            <a:endParaRPr lang="it-IT" altLang="it-IT" sz="1400" b="1">
              <a:solidFill>
                <a:srgbClr val="000000"/>
              </a:solidFill>
              <a:highlight>
                <a:srgbClr val="FFFF00"/>
              </a:highlight>
            </a:endParaRPr>
          </a:p>
          <a:p>
            <a:endParaRPr lang="it-IT" altLang="it-IT" sz="1400" b="1">
              <a:solidFill>
                <a:srgbClr val="000000"/>
              </a:solidFill>
              <a:highlight>
                <a:srgbClr val="FFFF00"/>
              </a:highlight>
            </a:endParaRPr>
          </a:p>
          <a:p>
            <a:endParaRPr lang="it-IT" altLang="it-IT" sz="1400" b="1">
              <a:solidFill>
                <a:srgbClr val="000000"/>
              </a:solidFill>
              <a:highlight>
                <a:srgbClr val="FFFF00"/>
              </a:highlight>
            </a:endParaRPr>
          </a:p>
          <a:p>
            <a:r>
              <a:rPr lang="it-IT" altLang="it-IT" sz="1400" b="1">
                <a:solidFill>
                  <a:srgbClr val="000000"/>
                </a:solidFill>
                <a:highlight>
                  <a:srgbClr val="FFFF00"/>
                </a:highlight>
              </a:rPr>
              <a:t>        Online ed </a:t>
            </a:r>
            <a:r>
              <a:rPr lang="it-IT" altLang="it-IT" sz="1400" b="1">
                <a:solidFill>
                  <a:srgbClr val="000000"/>
                </a:solidFill>
                <a:highlight>
                  <a:srgbClr val="F67F08"/>
                </a:highlight>
              </a:rPr>
              <a:t>offline</a:t>
            </a:r>
          </a:p>
        </p:txBody>
      </p:sp>
      <p:sp>
        <p:nvSpPr>
          <p:cNvPr id="2" name="Ovale 1"/>
          <p:cNvSpPr>
            <a:spLocks noChangeArrowheads="1"/>
          </p:cNvSpPr>
          <p:nvPr/>
        </p:nvSpPr>
        <p:spPr bwMode="auto">
          <a:xfrm>
            <a:off x="4524365" y="1285861"/>
            <a:ext cx="2592387" cy="1152525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 altLang="it-IT" b="1"/>
          </a:p>
          <a:p>
            <a:pPr algn="ctr"/>
            <a:r>
              <a:rPr lang="it-IT" altLang="it-IT" sz="1400" b="1">
                <a:solidFill>
                  <a:schemeClr val="bg1"/>
                </a:solidFill>
              </a:rPr>
              <a:t>INFO-ROOMING</a:t>
            </a:r>
          </a:p>
        </p:txBody>
      </p:sp>
      <p:sp>
        <p:nvSpPr>
          <p:cNvPr id="3" name="Rettangolo con angoli arrotondati 2"/>
          <p:cNvSpPr>
            <a:spLocks noChangeArrowheads="1"/>
          </p:cNvSpPr>
          <p:nvPr/>
        </p:nvSpPr>
        <p:spPr bwMode="auto">
          <a:xfrm>
            <a:off x="3809984" y="3000373"/>
            <a:ext cx="4248150" cy="1146175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 altLang="it-IT" b="1"/>
          </a:p>
          <a:p>
            <a:pPr algn="ctr"/>
            <a:r>
              <a:rPr lang="it-IT" altLang="it-IT" b="1">
                <a:solidFill>
                  <a:schemeClr val="bg1"/>
                </a:solidFill>
              </a:rPr>
              <a:t>Prescrizione/ </a:t>
            </a:r>
            <a:r>
              <a:rPr lang="it-IT" altLang="it-IT" b="1" err="1">
                <a:solidFill>
                  <a:schemeClr val="bg1"/>
                </a:solidFill>
              </a:rPr>
              <a:t>Cross-selling</a:t>
            </a:r>
            <a:r>
              <a:rPr lang="it-IT" altLang="it-IT" b="1">
                <a:solidFill>
                  <a:schemeClr val="bg1"/>
                </a:solidFill>
              </a:rPr>
              <a:t> + </a:t>
            </a:r>
            <a:r>
              <a:rPr lang="it-IT" altLang="it-IT" b="1" err="1">
                <a:solidFill>
                  <a:schemeClr val="bg1"/>
                </a:solidFill>
              </a:rPr>
              <a:t>Counselling</a:t>
            </a:r>
            <a:r>
              <a:rPr lang="it-IT" altLang="it-IT" b="1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it-IT" altLang="it-IT" b="1">
                <a:solidFill>
                  <a:schemeClr val="bg1"/>
                </a:solidFill>
              </a:rPr>
              <a:t>CROSS-COUNSELLING</a:t>
            </a:r>
          </a:p>
          <a:p>
            <a:endParaRPr lang="it-IT" altLang="it-IT" b="1"/>
          </a:p>
          <a:p>
            <a:r>
              <a:rPr lang="it-IT" altLang="it-IT" sz="1400" b="1"/>
              <a:t>	</a:t>
            </a:r>
            <a:r>
              <a:rPr lang="it-IT" altLang="it-IT" b="1"/>
              <a:t>	</a:t>
            </a:r>
          </a:p>
        </p:txBody>
      </p:sp>
      <p:sp>
        <p:nvSpPr>
          <p:cNvPr id="5" name="Ovale 4"/>
          <p:cNvSpPr>
            <a:spLocks noChangeArrowheads="1"/>
          </p:cNvSpPr>
          <p:nvPr/>
        </p:nvSpPr>
        <p:spPr bwMode="auto">
          <a:xfrm flipH="1">
            <a:off x="5759430" y="4572009"/>
            <a:ext cx="2551148" cy="1147763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 altLang="it-IT" sz="1400" b="1"/>
          </a:p>
          <a:p>
            <a:pPr algn="ctr"/>
            <a:r>
              <a:rPr lang="it-IT" altLang="it-IT" sz="1400" b="1">
                <a:solidFill>
                  <a:schemeClr val="bg1"/>
                </a:solidFill>
              </a:rPr>
              <a:t>DRIVE TO STORE</a:t>
            </a:r>
          </a:p>
          <a:p>
            <a:pPr algn="ctr"/>
            <a:r>
              <a:rPr lang="it-IT" altLang="it-IT" sz="1400" b="1">
                <a:solidFill>
                  <a:schemeClr val="bg1"/>
                </a:solidFill>
              </a:rPr>
              <a:t>DRIVE TO PHYSICIANS 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3C3DA909-B9F0-46FB-A46A-45460509106E}"/>
              </a:ext>
            </a:extLst>
          </p:cNvPr>
          <p:cNvSpPr/>
          <p:nvPr/>
        </p:nvSpPr>
        <p:spPr bwMode="auto">
          <a:xfrm>
            <a:off x="1709739" y="1212850"/>
            <a:ext cx="8066087" cy="1296988"/>
          </a:xfrm>
          <a:prstGeom prst="rect">
            <a:avLst/>
          </a:prstGeom>
          <a:noFill/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 b="1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CC4838A8-5313-4267-8B2D-E3B02CA2E9E6}"/>
              </a:ext>
            </a:extLst>
          </p:cNvPr>
          <p:cNvSpPr/>
          <p:nvPr/>
        </p:nvSpPr>
        <p:spPr bwMode="auto">
          <a:xfrm>
            <a:off x="1709739" y="2852739"/>
            <a:ext cx="8066087" cy="1296987"/>
          </a:xfrm>
          <a:prstGeom prst="rect">
            <a:avLst/>
          </a:prstGeom>
          <a:noFill/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 b="1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37603A4D-F49C-42C9-BDFE-25AD33177EAD}"/>
              </a:ext>
            </a:extLst>
          </p:cNvPr>
          <p:cNvSpPr/>
          <p:nvPr/>
        </p:nvSpPr>
        <p:spPr bwMode="auto">
          <a:xfrm>
            <a:off x="1717675" y="4522789"/>
            <a:ext cx="8064500" cy="1296987"/>
          </a:xfrm>
          <a:prstGeom prst="rect">
            <a:avLst/>
          </a:prstGeom>
          <a:noFill/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 b="1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16236865-11DF-4297-92B9-E635DBF43438}"/>
              </a:ext>
            </a:extLst>
          </p:cNvPr>
          <p:cNvSpPr/>
          <p:nvPr/>
        </p:nvSpPr>
        <p:spPr bwMode="auto">
          <a:xfrm>
            <a:off x="1919288" y="981075"/>
            <a:ext cx="576262" cy="5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 b="1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3804" name="Rettangolo 9"/>
          <p:cNvSpPr>
            <a:spLocks noChangeArrowheads="1"/>
          </p:cNvSpPr>
          <p:nvPr/>
        </p:nvSpPr>
        <p:spPr bwMode="auto">
          <a:xfrm>
            <a:off x="1563688" y="914400"/>
            <a:ext cx="931862" cy="298450"/>
          </a:xfrm>
          <a:prstGeom prst="rect">
            <a:avLst/>
          </a:prstGeom>
          <a:solidFill>
            <a:schemeClr val="accent2"/>
          </a:solidFill>
          <a:ln w="9525">
            <a:solidFill>
              <a:srgbClr val="080808"/>
            </a:solidFill>
            <a:miter lim="800000"/>
            <a:headEnd/>
            <a:tailEnd/>
          </a:ln>
        </p:spPr>
        <p:txBody>
          <a:bodyPr/>
          <a:lstStyle/>
          <a:p>
            <a:r>
              <a:rPr lang="it-IT" altLang="it-IT" sz="1400" b="1">
                <a:solidFill>
                  <a:srgbClr val="002060"/>
                </a:solidFill>
              </a:rPr>
              <a:t>STEP 1</a:t>
            </a:r>
          </a:p>
        </p:txBody>
      </p:sp>
      <p:sp>
        <p:nvSpPr>
          <p:cNvPr id="33805" name="Rettangolo 16"/>
          <p:cNvSpPr>
            <a:spLocks noChangeArrowheads="1"/>
          </p:cNvSpPr>
          <p:nvPr/>
        </p:nvSpPr>
        <p:spPr bwMode="auto">
          <a:xfrm>
            <a:off x="1541463" y="2527300"/>
            <a:ext cx="931862" cy="298450"/>
          </a:xfrm>
          <a:prstGeom prst="rect">
            <a:avLst/>
          </a:prstGeom>
          <a:solidFill>
            <a:schemeClr val="accent2"/>
          </a:solidFill>
          <a:ln w="9525">
            <a:solidFill>
              <a:srgbClr val="080808"/>
            </a:solidFill>
            <a:miter lim="800000"/>
            <a:headEnd/>
            <a:tailEnd/>
          </a:ln>
        </p:spPr>
        <p:txBody>
          <a:bodyPr/>
          <a:lstStyle/>
          <a:p>
            <a:r>
              <a:rPr lang="it-IT" altLang="it-IT" sz="1400" b="1">
                <a:solidFill>
                  <a:srgbClr val="002060"/>
                </a:solidFill>
              </a:rPr>
              <a:t>STEP 2</a:t>
            </a:r>
          </a:p>
        </p:txBody>
      </p:sp>
      <p:sp>
        <p:nvSpPr>
          <p:cNvPr id="33806" name="Rettangolo 17"/>
          <p:cNvSpPr>
            <a:spLocks noChangeArrowheads="1"/>
          </p:cNvSpPr>
          <p:nvPr/>
        </p:nvSpPr>
        <p:spPr bwMode="auto">
          <a:xfrm>
            <a:off x="1563688" y="4186238"/>
            <a:ext cx="931862" cy="298450"/>
          </a:xfrm>
          <a:prstGeom prst="rect">
            <a:avLst/>
          </a:prstGeom>
          <a:solidFill>
            <a:schemeClr val="accent2"/>
          </a:solidFill>
          <a:ln w="9525">
            <a:solidFill>
              <a:srgbClr val="080808"/>
            </a:solidFill>
            <a:miter lim="800000"/>
            <a:headEnd/>
            <a:tailEnd/>
          </a:ln>
        </p:spPr>
        <p:txBody>
          <a:bodyPr/>
          <a:lstStyle/>
          <a:p>
            <a:r>
              <a:rPr lang="it-IT" altLang="it-IT" sz="1400" b="1">
                <a:solidFill>
                  <a:srgbClr val="002060"/>
                </a:solidFill>
              </a:rPr>
              <a:t>STEP 3</a:t>
            </a:r>
          </a:p>
        </p:txBody>
      </p:sp>
      <p:sp>
        <p:nvSpPr>
          <p:cNvPr id="15" name="Segnaposto piè di pagina 1"/>
          <p:cNvSpPr>
            <a:spLocks noGrp="1"/>
          </p:cNvSpPr>
          <p:nvPr>
            <p:ph type="ftr" sz="quarter" idx="4294967295"/>
          </p:nvPr>
        </p:nvSpPr>
        <p:spPr>
          <a:xfrm>
            <a:off x="2751910" y="6356352"/>
            <a:ext cx="5812971" cy="365125"/>
          </a:xfrm>
          <a:prstGeom prst="rect">
            <a:avLst/>
          </a:prstGeom>
        </p:spPr>
        <p:txBody>
          <a:bodyPr/>
          <a:lstStyle/>
          <a:p>
            <a:r>
              <a:rPr lang="it-IT" sz="1100"/>
              <a:t>materiale utilizzabile citando l'autore Roberto Adrower </a:t>
            </a:r>
          </a:p>
        </p:txBody>
      </p:sp>
      <p:sp>
        <p:nvSpPr>
          <p:cNvPr id="16" name="Ovale 15"/>
          <p:cNvSpPr>
            <a:spLocks noChangeArrowheads="1"/>
          </p:cNvSpPr>
          <p:nvPr/>
        </p:nvSpPr>
        <p:spPr bwMode="auto">
          <a:xfrm flipH="1">
            <a:off x="2952728" y="4643447"/>
            <a:ext cx="2551148" cy="1147763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it-IT" altLang="it-IT" sz="1400" b="1">
                <a:solidFill>
                  <a:schemeClr val="bg1"/>
                </a:solidFill>
              </a:rPr>
              <a:t>Ricerca info sul Farmaco / sulla Patologia  on </a:t>
            </a:r>
            <a:r>
              <a:rPr lang="it-IT" altLang="it-IT" sz="1400" b="1" err="1">
                <a:solidFill>
                  <a:schemeClr val="bg1"/>
                </a:solidFill>
              </a:rPr>
              <a:t>line</a:t>
            </a:r>
            <a:r>
              <a:rPr lang="it-IT" altLang="it-IT" sz="14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7" name="Freccia in giù 16"/>
          <p:cNvSpPr/>
          <p:nvPr/>
        </p:nvSpPr>
        <p:spPr>
          <a:xfrm>
            <a:off x="5738810" y="2428868"/>
            <a:ext cx="357190" cy="500066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/>
          </a:p>
        </p:txBody>
      </p:sp>
      <p:sp>
        <p:nvSpPr>
          <p:cNvPr id="18" name="Freccia in giù 17"/>
          <p:cNvSpPr/>
          <p:nvPr/>
        </p:nvSpPr>
        <p:spPr>
          <a:xfrm>
            <a:off x="4238612" y="4214818"/>
            <a:ext cx="428628" cy="285752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/>
          </a:p>
        </p:txBody>
      </p:sp>
      <p:sp>
        <p:nvSpPr>
          <p:cNvPr id="20" name="Freccia a destra 19"/>
          <p:cNvSpPr/>
          <p:nvPr/>
        </p:nvSpPr>
        <p:spPr>
          <a:xfrm>
            <a:off x="5238744" y="5429264"/>
            <a:ext cx="857256" cy="28575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/>
          </a:p>
        </p:txBody>
      </p:sp>
      <p:sp>
        <p:nvSpPr>
          <p:cNvPr id="21" name="Freccia in giù 20"/>
          <p:cNvSpPr/>
          <p:nvPr/>
        </p:nvSpPr>
        <p:spPr>
          <a:xfrm>
            <a:off x="4095736" y="5857892"/>
            <a:ext cx="357190" cy="357190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/>
          </a:p>
        </p:txBody>
      </p:sp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A510F9D0-E040-4102-9664-96207920CB99}"/>
              </a:ext>
            </a:extLst>
          </p:cNvPr>
          <p:cNvSpPr/>
          <p:nvPr/>
        </p:nvSpPr>
        <p:spPr>
          <a:xfrm>
            <a:off x="2952728" y="1682729"/>
            <a:ext cx="1143008" cy="2984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/>
          </a:p>
        </p:txBody>
      </p:sp>
      <p:sp>
        <p:nvSpPr>
          <p:cNvPr id="7" name="Freccia circolare a destra 6">
            <a:extLst>
              <a:ext uri="{FF2B5EF4-FFF2-40B4-BE49-F238E27FC236}">
                <a16:creationId xmlns:a16="http://schemas.microsoft.com/office/drawing/2014/main" id="{33F16984-577B-4380-89D1-A9E278A9FCF1}"/>
              </a:ext>
            </a:extLst>
          </p:cNvPr>
          <p:cNvSpPr/>
          <p:nvPr/>
        </p:nvSpPr>
        <p:spPr>
          <a:xfrm>
            <a:off x="2805112" y="3645025"/>
            <a:ext cx="1004872" cy="1296987"/>
          </a:xfrm>
          <a:prstGeom prst="curv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solidFill>
                <a:schemeClr val="tx1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E0C7D1D3-3F6D-4F53-BF6C-822F4A5054D4}"/>
              </a:ext>
            </a:extLst>
          </p:cNvPr>
          <p:cNvSpPr/>
          <p:nvPr/>
        </p:nvSpPr>
        <p:spPr>
          <a:xfrm>
            <a:off x="7116752" y="5961044"/>
            <a:ext cx="2659074" cy="53979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/>
              <a:t>Dove dovrà lavorare la farmacia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05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8A94E3F-703F-4C9D-8ED9-B1897C29BC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15" t="14044" r="5547" b="5281"/>
          <a:stretch/>
        </p:blipFill>
        <p:spPr>
          <a:xfrm>
            <a:off x="1069382" y="897587"/>
            <a:ext cx="10228881" cy="5022767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2FCD878D-523D-4296-8232-E1E399435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  <p:extLst>
      <p:ext uri="{BB962C8B-B14F-4D97-AF65-F5344CB8AC3E}">
        <p14:creationId xmlns:p14="http://schemas.microsoft.com/office/powerpoint/2010/main" val="169233587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0"/>
          <p:cNvSpPr>
            <a:spLocks noGrp="1"/>
          </p:cNvSpPr>
          <p:nvPr>
            <p:ph type="title"/>
          </p:nvPr>
        </p:nvSpPr>
        <p:spPr>
          <a:xfrm>
            <a:off x="4316780" y="195073"/>
            <a:ext cx="7315200" cy="1668463"/>
          </a:xfrm>
        </p:spPr>
        <p:txBody>
          <a:bodyPr>
            <a:normAutofit/>
          </a:bodyPr>
          <a:lstStyle/>
          <a:p>
            <a:r>
              <a:rPr lang="it-IT" sz="2400" b="1"/>
              <a:t>Mercato potenziale per i Mature </a:t>
            </a:r>
            <a:r>
              <a:rPr lang="it-IT" sz="2400" b="1" err="1"/>
              <a:t>Brand</a:t>
            </a:r>
            <a:r>
              <a:rPr lang="it-IT" sz="2400" b="1"/>
              <a:t> 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 l="7695" t="15200" r="32519" b="5943"/>
          <a:stretch>
            <a:fillRect/>
          </a:stretch>
        </p:blipFill>
        <p:spPr bwMode="auto">
          <a:xfrm>
            <a:off x="1524000" y="571480"/>
            <a:ext cx="2643174" cy="3071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asellaDiTesto 5"/>
          <p:cNvSpPr txBox="1"/>
          <p:nvPr/>
        </p:nvSpPr>
        <p:spPr>
          <a:xfrm>
            <a:off x="4240320" y="1234442"/>
            <a:ext cx="6427680" cy="3381241"/>
          </a:xfrm>
          <a:prstGeom prst="rect">
            <a:avLst/>
          </a:prstGeom>
          <a:noFill/>
          <a:ln w="12700" cap="flat">
            <a:solidFill>
              <a:schemeClr val="accent1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206" tIns="19206" rIns="19206" bIns="19206" numCol="1" spcCol="16006" rtlCol="0" anchor="t">
            <a:spAutoFit/>
          </a:bodyPr>
          <a:lstStyle/>
          <a:p>
            <a:pPr defTabSz="767611" hangingPunct="0">
              <a:lnSpc>
                <a:spcPct val="120000"/>
              </a:lnSpc>
            </a:pPr>
            <a:r>
              <a:rPr lang="it-IT" sz="13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 Light"/>
              </a:rPr>
              <a:t>                                                                             </a:t>
            </a:r>
            <a:endParaRPr lang="it-IT" sz="2300" b="1">
              <a:solidFill>
                <a:srgbClr val="FF0000"/>
              </a:solidFill>
              <a:latin typeface="+mj-lt"/>
              <a:ea typeface="+mj-ea"/>
              <a:cs typeface="+mj-cs"/>
              <a:sym typeface="Calibri Light"/>
            </a:endParaRPr>
          </a:p>
          <a:p>
            <a:pPr defTabSz="767611" hangingPunct="0">
              <a:lnSpc>
                <a:spcPct val="120000"/>
              </a:lnSpc>
            </a:pPr>
            <a:r>
              <a:rPr lang="it-IT" sz="1700" b="1">
                <a:solidFill>
                  <a:srgbClr val="FF0000"/>
                </a:solidFill>
                <a:latin typeface="+mj-lt"/>
                <a:ea typeface="+mj-ea"/>
                <a:cs typeface="+mj-cs"/>
                <a:sym typeface="Calibri Light"/>
              </a:rPr>
              <a:t>3,0mill </a:t>
            </a:r>
            <a:r>
              <a:rPr lang="it-IT" sz="12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 Light"/>
              </a:rPr>
              <a:t>cercano un medico più economico                                                                      (    </a:t>
            </a:r>
            <a:r>
              <a:rPr lang="it-IT" sz="1200" b="1" err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 Light"/>
              </a:rPr>
              <a:t>istat</a:t>
            </a:r>
            <a:r>
              <a:rPr lang="it-IT" sz="12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 Light"/>
              </a:rPr>
              <a:t>   2019   )        </a:t>
            </a:r>
            <a:r>
              <a:rPr lang="it-IT" sz="13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 Light"/>
              </a:rPr>
              <a:t>		  </a:t>
            </a:r>
          </a:p>
          <a:p>
            <a:pPr defTabSz="767611" hangingPunct="0">
              <a:lnSpc>
                <a:spcPct val="120000"/>
              </a:lnSpc>
            </a:pPr>
            <a:r>
              <a:rPr lang="it-IT" b="1"/>
              <a:t> </a:t>
            </a:r>
            <a:r>
              <a:rPr lang="it-IT" sz="1500" b="1">
                <a:solidFill>
                  <a:srgbClr val="FF0000"/>
                </a:solidFill>
              </a:rPr>
              <a:t>0,4 </a:t>
            </a:r>
            <a:r>
              <a:rPr lang="it-IT" sz="1500" b="1" err="1">
                <a:solidFill>
                  <a:srgbClr val="FF0000"/>
                </a:solidFill>
              </a:rPr>
              <a:t>mill</a:t>
            </a:r>
            <a:r>
              <a:rPr lang="it-IT" sz="1500" b="1">
                <a:solidFill>
                  <a:srgbClr val="FF0000"/>
                </a:solidFill>
              </a:rPr>
              <a:t> </a:t>
            </a:r>
            <a:r>
              <a:rPr lang="it-IT" b="1"/>
              <a:t>studenti fuori sede                                                                                                  ( MIUR  20 17)</a:t>
            </a:r>
          </a:p>
          <a:p>
            <a:pPr defTabSz="767611" hangingPunct="0">
              <a:lnSpc>
                <a:spcPct val="120000"/>
              </a:lnSpc>
            </a:pPr>
            <a:r>
              <a:rPr lang="it-IT" sz="1500" b="1">
                <a:solidFill>
                  <a:srgbClr val="FF0000"/>
                </a:solidFill>
                <a:latin typeface="+mj-lt"/>
                <a:ea typeface="+mj-ea"/>
                <a:cs typeface="+mj-cs"/>
                <a:sym typeface="Calibri Light"/>
              </a:rPr>
              <a:t> 4 </a:t>
            </a:r>
            <a:r>
              <a:rPr lang="it-IT" sz="1500" b="1" err="1">
                <a:solidFill>
                  <a:srgbClr val="FF0000"/>
                </a:solidFill>
                <a:latin typeface="+mj-lt"/>
                <a:ea typeface="+mj-ea"/>
                <a:cs typeface="+mj-cs"/>
                <a:sym typeface="Calibri Light"/>
              </a:rPr>
              <a:t>mill</a:t>
            </a:r>
            <a:r>
              <a:rPr lang="it-IT" sz="1500" b="1">
                <a:solidFill>
                  <a:srgbClr val="FF0000"/>
                </a:solidFill>
                <a:latin typeface="+mj-lt"/>
                <a:ea typeface="+mj-ea"/>
                <a:cs typeface="+mj-cs"/>
                <a:sym typeface="Calibri Light"/>
              </a:rPr>
              <a:t>  </a:t>
            </a:r>
            <a:r>
              <a:rPr lang="it-IT" sz="13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 Light"/>
              </a:rPr>
              <a:t>disabili vulnerabili e soli                                                                                 ( </a:t>
            </a:r>
            <a:r>
              <a:rPr lang="it-IT" sz="1300" b="1" err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 Light"/>
              </a:rPr>
              <a:t>istat</a:t>
            </a:r>
            <a:r>
              <a:rPr lang="it-IT" sz="13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 Light"/>
              </a:rPr>
              <a:t> 2019 )           		  </a:t>
            </a:r>
          </a:p>
          <a:p>
            <a:pPr defTabSz="767611" hangingPunct="0">
              <a:lnSpc>
                <a:spcPct val="120000"/>
              </a:lnSpc>
            </a:pPr>
            <a:r>
              <a:rPr lang="it-IT" sz="1500" b="1">
                <a:solidFill>
                  <a:srgbClr val="FF0000"/>
                </a:solidFill>
              </a:rPr>
              <a:t> 4,7 </a:t>
            </a:r>
            <a:r>
              <a:rPr lang="it-IT" sz="1500" b="1" err="1">
                <a:solidFill>
                  <a:srgbClr val="FF0000"/>
                </a:solidFill>
              </a:rPr>
              <a:t>mill</a:t>
            </a:r>
            <a:r>
              <a:rPr lang="it-IT" sz="1500" b="1">
                <a:solidFill>
                  <a:srgbClr val="FF0000"/>
                </a:solidFill>
              </a:rPr>
              <a:t> </a:t>
            </a:r>
            <a:r>
              <a:rPr lang="it-IT" b="1"/>
              <a:t>persone non autonome </a:t>
            </a:r>
            <a:r>
              <a:rPr lang="it-IT" sz="13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 Light"/>
              </a:rPr>
              <a:t>                                                                               Proiezione dati nel 2028                                                                       							</a:t>
            </a:r>
            <a:endParaRPr lang="it-IT" b="1"/>
          </a:p>
          <a:p>
            <a:pPr defTabSz="767611" hangingPunct="0">
              <a:lnSpc>
                <a:spcPct val="120000"/>
              </a:lnSpc>
            </a:pPr>
            <a:r>
              <a:rPr lang="it-IT" sz="1700" b="1">
                <a:solidFill>
                  <a:srgbClr val="FF0000"/>
                </a:solidFill>
                <a:latin typeface="+mj-lt"/>
                <a:ea typeface="+mj-ea"/>
                <a:cs typeface="+mj-cs"/>
                <a:sym typeface="Calibri Light"/>
              </a:rPr>
              <a:t>TOTALE = 12,1 MILL  PAZIENTI                                                                            </a:t>
            </a:r>
          </a:p>
          <a:p>
            <a:pPr defTabSz="767611" hangingPunct="0">
              <a:lnSpc>
                <a:spcPct val="120000"/>
              </a:lnSpc>
            </a:pPr>
            <a:r>
              <a:rPr lang="it-IT" sz="13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 Light"/>
              </a:rPr>
              <a:t>NEI  20 CAPOLUOGHI </a:t>
            </a:r>
            <a:r>
              <a:rPr lang="it-IT" sz="1300" b="1" err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 Light"/>
              </a:rPr>
              <a:t>DI</a:t>
            </a:r>
            <a:r>
              <a:rPr lang="it-IT" sz="13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 Light"/>
              </a:rPr>
              <a:t> PROVINCIA   = 9,7 MILL </a:t>
            </a:r>
            <a:r>
              <a:rPr lang="it-IT" sz="1300" b="1" err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 Light"/>
              </a:rPr>
              <a:t>DI</a:t>
            </a:r>
            <a:r>
              <a:rPr lang="it-IT" sz="13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 Light"/>
              </a:rPr>
              <a:t> PERSONE </a:t>
            </a:r>
          </a:p>
        </p:txBody>
      </p:sp>
      <p:sp>
        <p:nvSpPr>
          <p:cNvPr id="7" name="Rettangolo 6"/>
          <p:cNvSpPr/>
          <p:nvPr/>
        </p:nvSpPr>
        <p:spPr>
          <a:xfrm>
            <a:off x="1524001" y="3606801"/>
            <a:ext cx="2704267" cy="3608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38414" tIns="19207" rIns="38414" bIns="19207">
            <a:spAutoFit/>
          </a:bodyPr>
          <a:lstStyle/>
          <a:p>
            <a:pPr algn="ctr"/>
            <a:endParaRPr lang="it-IT" sz="2300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it-IT" sz="2300" b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Mercato Attuale </a:t>
            </a:r>
          </a:p>
          <a:p>
            <a:pPr algn="ctr"/>
            <a:r>
              <a:rPr lang="it-IT" sz="20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 </a:t>
            </a:r>
            <a:r>
              <a:rPr lang="it-IT" sz="2000" b="1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mill</a:t>
            </a:r>
            <a:r>
              <a:rPr lang="it-IT" sz="20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di persone </a:t>
            </a:r>
          </a:p>
          <a:p>
            <a:pPr algn="ctr"/>
            <a:r>
              <a:rPr lang="it-IT" sz="20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entrano ogni giorno in farmacia .</a:t>
            </a:r>
          </a:p>
          <a:p>
            <a:pPr algn="ctr"/>
            <a:r>
              <a:rPr lang="it-IT" sz="20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Il 60% ha scelto la Sua farmacia di fiducia per comodità e professionalità </a:t>
            </a:r>
          </a:p>
          <a:p>
            <a:pPr algn="ctr"/>
            <a:endParaRPr lang="it-IT" sz="2300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it-IT" sz="2300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4399808" y="5158689"/>
            <a:ext cx="5751613" cy="823619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 lIns="38414" tIns="19207" rIns="38414" bIns="19207">
            <a:spAutoFit/>
          </a:bodyPr>
          <a:lstStyle/>
          <a:p>
            <a:r>
              <a:rPr lang="it-IT" sz="1700" b="1">
                <a:solidFill>
                  <a:srgbClr val="FF0000"/>
                </a:solidFill>
              </a:rPr>
              <a:t>Buona parte di questi potenziali clienti potrebbero trovare utile i servizi  , l’acquisto,e/o la richiesta di un farmaco sia off che on-line 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4641981" y="6158754"/>
            <a:ext cx="3795265" cy="2788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9206" tIns="19206" rIns="19206" bIns="19206" numCol="1" spcCol="16006" rtlCol="0" anchor="t">
            <a:spAutoFit/>
          </a:bodyPr>
          <a:lstStyle/>
          <a:p>
            <a:pPr defTabSz="767611" hangingPunct="0">
              <a:lnSpc>
                <a:spcPct val="120000"/>
              </a:lnSpc>
            </a:pPr>
            <a:r>
              <a:rPr lang="it-IT"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 Light"/>
              </a:rPr>
              <a:t>Source : Roberto </a:t>
            </a:r>
            <a:r>
              <a:rPr lang="it-IT" sz="1300" err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 Light"/>
              </a:rPr>
              <a:t>Adrower</a:t>
            </a:r>
            <a:r>
              <a:rPr lang="it-IT" sz="1300">
                <a:solidFill>
                  <a:srgbClr val="000000"/>
                </a:solidFill>
                <a:latin typeface="+mj-lt"/>
                <a:ea typeface="+mj-ea"/>
                <a:cs typeface="+mj-cs"/>
                <a:sym typeface="Calibri Light"/>
              </a:rPr>
              <a:t> Tema Farmacia  LUGLIO 2019 </a:t>
            </a:r>
          </a:p>
        </p:txBody>
      </p:sp>
      <p:sp>
        <p:nvSpPr>
          <p:cNvPr id="9" name="Ovale 8"/>
          <p:cNvSpPr/>
          <p:nvPr/>
        </p:nvSpPr>
        <p:spPr>
          <a:xfrm>
            <a:off x="1524000" y="4286256"/>
            <a:ext cx="1285852" cy="50006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3952860" y="3214686"/>
            <a:ext cx="1285852" cy="50006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1952596" y="928670"/>
            <a:ext cx="2214578" cy="14287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12FB554F-1001-4F2A-A400-69DBCA19B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 l="18067" t="35892" r="46891" b="6938"/>
          <a:stretch>
            <a:fillRect/>
          </a:stretch>
        </p:blipFill>
        <p:spPr bwMode="auto">
          <a:xfrm>
            <a:off x="1524000" y="1627094"/>
            <a:ext cx="1402586" cy="1922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12258" t="31647" r="36786" b="7647"/>
          <a:stretch>
            <a:fillRect/>
          </a:stretch>
        </p:blipFill>
        <p:spPr bwMode="auto">
          <a:xfrm>
            <a:off x="1524000" y="4444923"/>
            <a:ext cx="1957566" cy="1942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/>
          <a:srcRect l="6743" t="40471" r="36345" b="8000"/>
          <a:stretch>
            <a:fillRect/>
          </a:stretch>
        </p:blipFill>
        <p:spPr bwMode="auto">
          <a:xfrm>
            <a:off x="6127252" y="2514601"/>
            <a:ext cx="2603362" cy="1963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/>
          <a:srcRect l="8067" t="32353" r="35683" b="8353"/>
          <a:stretch>
            <a:fillRect/>
          </a:stretch>
        </p:blipFill>
        <p:spPr bwMode="auto">
          <a:xfrm>
            <a:off x="3582473" y="4450977"/>
            <a:ext cx="2573090" cy="1990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/>
          <a:srcRect l="6081" t="31647" r="35904" b="6235"/>
          <a:stretch>
            <a:fillRect/>
          </a:stretch>
        </p:blipFill>
        <p:spPr bwMode="auto">
          <a:xfrm>
            <a:off x="3188942" y="1385049"/>
            <a:ext cx="2653815" cy="2366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/>
          <a:srcRect l="17331" t="31294" r="36125" b="8706"/>
          <a:stretch>
            <a:fillRect/>
          </a:stretch>
        </p:blipFill>
        <p:spPr bwMode="auto">
          <a:xfrm>
            <a:off x="6381752" y="571480"/>
            <a:ext cx="2129106" cy="1896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ttangolo 11"/>
          <p:cNvSpPr/>
          <p:nvPr/>
        </p:nvSpPr>
        <p:spPr>
          <a:xfrm>
            <a:off x="1735903" y="605118"/>
            <a:ext cx="1230779" cy="746675"/>
          </a:xfrm>
          <a:prstGeom prst="rect">
            <a:avLst/>
          </a:prstGeom>
          <a:noFill/>
        </p:spPr>
        <p:txBody>
          <a:bodyPr wrap="none" lIns="38414" tIns="19207" rIns="38414" bIns="19207">
            <a:spAutoFit/>
          </a:bodyPr>
          <a:lstStyle/>
          <a:p>
            <a:pPr algn="ctr"/>
            <a:r>
              <a:rPr lang="it-IT" sz="23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Timido / </a:t>
            </a:r>
          </a:p>
          <a:p>
            <a:pPr algn="ctr"/>
            <a:r>
              <a:rPr lang="it-IT" sz="23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riservato 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3313167" y="494101"/>
            <a:ext cx="3000750" cy="746675"/>
          </a:xfrm>
          <a:prstGeom prst="rect">
            <a:avLst/>
          </a:prstGeom>
          <a:noFill/>
        </p:spPr>
        <p:txBody>
          <a:bodyPr wrap="none" lIns="38414" tIns="19207" rIns="38414" bIns="19207">
            <a:spAutoFit/>
          </a:bodyPr>
          <a:lstStyle/>
          <a:p>
            <a:pPr algn="ctr"/>
            <a:r>
              <a:rPr lang="it-IT" sz="23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Manager / </a:t>
            </a:r>
            <a:r>
              <a:rPr lang="it-IT" sz="2300" b="1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professional</a:t>
            </a:r>
            <a:r>
              <a:rPr lang="it-IT" sz="23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it-IT" sz="23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Non ha tempo 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8540589" y="507547"/>
            <a:ext cx="1482002" cy="1100618"/>
          </a:xfrm>
          <a:prstGeom prst="rect">
            <a:avLst/>
          </a:prstGeom>
          <a:noFill/>
        </p:spPr>
        <p:txBody>
          <a:bodyPr wrap="none" lIns="38414" tIns="19207" rIns="38414" bIns="19207">
            <a:spAutoFit/>
          </a:bodyPr>
          <a:lstStyle/>
          <a:p>
            <a:pPr algn="ctr"/>
            <a:r>
              <a:rPr lang="it-IT" sz="23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Il </a:t>
            </a:r>
            <a:r>
              <a:rPr lang="it-IT" sz="2300" b="1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caregiver</a:t>
            </a:r>
            <a:r>
              <a:rPr lang="it-IT" sz="23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it-IT" sz="23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per i propri</a:t>
            </a:r>
          </a:p>
          <a:p>
            <a:pPr algn="ctr"/>
            <a:r>
              <a:rPr lang="it-IT" sz="23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genitori 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8852880" y="2457371"/>
            <a:ext cx="1411534" cy="392732"/>
          </a:xfrm>
          <a:prstGeom prst="rect">
            <a:avLst/>
          </a:prstGeom>
          <a:noFill/>
        </p:spPr>
        <p:txBody>
          <a:bodyPr wrap="none" lIns="38414" tIns="19207" rIns="38414" bIns="19207">
            <a:spAutoFit/>
          </a:bodyPr>
          <a:lstStyle/>
          <a:p>
            <a:pPr algn="ctr"/>
            <a:r>
              <a:rPr lang="it-IT" sz="23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L’isolato/a 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4191045" y="3976888"/>
            <a:ext cx="1523488" cy="392732"/>
          </a:xfrm>
          <a:prstGeom prst="rect">
            <a:avLst/>
          </a:prstGeom>
          <a:noFill/>
        </p:spPr>
        <p:txBody>
          <a:bodyPr wrap="none" lIns="38414" tIns="19207" rIns="38414" bIns="19207">
            <a:spAutoFit/>
          </a:bodyPr>
          <a:lstStyle/>
          <a:p>
            <a:pPr algn="ctr"/>
            <a:r>
              <a:rPr lang="it-IT" sz="23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Il fuorisede 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1524000" y="3923100"/>
            <a:ext cx="1071248" cy="392732"/>
          </a:xfrm>
          <a:prstGeom prst="rect">
            <a:avLst/>
          </a:prstGeom>
          <a:noFill/>
        </p:spPr>
        <p:txBody>
          <a:bodyPr wrap="none" lIns="38414" tIns="19207" rIns="38414" bIns="19207">
            <a:spAutoFit/>
          </a:bodyPr>
          <a:lstStyle/>
          <a:p>
            <a:pPr algn="ctr"/>
            <a:r>
              <a:rPr lang="it-IT" sz="23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Cronico </a:t>
            </a: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 cstate="print"/>
          <a:srcRect l="6302" t="30235" r="35463" b="5529"/>
          <a:stretch>
            <a:fillRect/>
          </a:stretch>
        </p:blipFill>
        <p:spPr bwMode="auto">
          <a:xfrm>
            <a:off x="6097369" y="4504766"/>
            <a:ext cx="2663905" cy="1936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Rettangolo 18"/>
          <p:cNvSpPr/>
          <p:nvPr/>
        </p:nvSpPr>
        <p:spPr>
          <a:xfrm>
            <a:off x="8839649" y="4649243"/>
            <a:ext cx="1658534" cy="746675"/>
          </a:xfrm>
          <a:prstGeom prst="rect">
            <a:avLst/>
          </a:prstGeom>
          <a:noFill/>
        </p:spPr>
        <p:txBody>
          <a:bodyPr wrap="square" lIns="38414" tIns="19207" rIns="38414" bIns="19207">
            <a:spAutoFit/>
          </a:bodyPr>
          <a:lstStyle/>
          <a:p>
            <a:pPr algn="ctr"/>
            <a:r>
              <a:rPr lang="it-IT" sz="23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Chi vuole </a:t>
            </a:r>
          </a:p>
          <a:p>
            <a:pPr algn="ctr"/>
            <a:r>
              <a:rPr lang="it-IT" sz="23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risparmiare 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1524001" y="1"/>
            <a:ext cx="2883477" cy="40811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9206" tIns="19206" rIns="19206" bIns="19206" numCol="1" spcCol="16006" rtlCol="0" anchor="t">
            <a:spAutoFit/>
          </a:bodyPr>
          <a:lstStyle/>
          <a:p>
            <a:pPr defTabSz="767611" hangingPunct="0">
              <a:lnSpc>
                <a:spcPct val="120000"/>
              </a:lnSpc>
            </a:pPr>
            <a:r>
              <a:rPr lang="it-IT" sz="2000" b="1">
                <a:solidFill>
                  <a:srgbClr val="FDFDFD"/>
                </a:solidFill>
                <a:latin typeface="+mj-lt"/>
                <a:ea typeface="+mj-ea"/>
                <a:cs typeface="+mj-cs"/>
                <a:sym typeface="Calibri Light"/>
              </a:rPr>
              <a:t>Chi</a:t>
            </a:r>
            <a:r>
              <a:rPr lang="it-IT" sz="2000" b="1">
                <a:solidFill>
                  <a:srgbClr val="FDFDFD"/>
                </a:solidFill>
              </a:rPr>
              <a:t> comprerebbe on </a:t>
            </a:r>
            <a:r>
              <a:rPr lang="it-IT" sz="2000" b="1" err="1">
                <a:solidFill>
                  <a:srgbClr val="FDFDFD"/>
                </a:solidFill>
              </a:rPr>
              <a:t>line</a:t>
            </a:r>
            <a:r>
              <a:rPr lang="it-IT" sz="2000" b="1">
                <a:solidFill>
                  <a:srgbClr val="FDFDFD"/>
                </a:solidFill>
              </a:rPr>
              <a:t> ? </a:t>
            </a:r>
            <a:endParaRPr lang="it-IT" sz="2000" b="1">
              <a:solidFill>
                <a:srgbClr val="FDFDFD"/>
              </a:solidFill>
              <a:latin typeface="+mj-lt"/>
              <a:ea typeface="+mj-ea"/>
              <a:cs typeface="+mj-cs"/>
              <a:sym typeface="Calibri Light"/>
            </a:endParaRPr>
          </a:p>
        </p:txBody>
      </p:sp>
      <p:sp>
        <p:nvSpPr>
          <p:cNvPr id="21" name="Segnaposto piè di pagina 20"/>
          <p:cNvSpPr>
            <a:spLocks noGrp="1"/>
          </p:cNvSpPr>
          <p:nvPr>
            <p:ph type="ftr" sz="quarter" idx="4294967295"/>
          </p:nvPr>
        </p:nvSpPr>
        <p:spPr>
          <a:xfrm>
            <a:off x="4635138" y="6492876"/>
            <a:ext cx="6032862" cy="365125"/>
          </a:xfrm>
          <a:prstGeom prst="rect">
            <a:avLst/>
          </a:prstGeom>
        </p:spPr>
        <p:txBody>
          <a:bodyPr/>
          <a:lstStyle/>
          <a:p>
            <a:r>
              <a:rPr lang="it-IT" sz="1000"/>
              <a:t>materiale utilizzabile citando l'autore Roberto Adrower 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4294967295"/>
          </p:nvPr>
        </p:nvSpPr>
        <p:spPr>
          <a:xfrm>
            <a:off x="4552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  <p:pic>
        <p:nvPicPr>
          <p:cNvPr id="3" name="Immagine 2" descr="C52hebvXQAU9zq4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422" y="1357299"/>
            <a:ext cx="4458838" cy="4411819"/>
          </a:xfrm>
          <a:prstGeom prst="rect">
            <a:avLst/>
          </a:prstGeom>
        </p:spPr>
      </p:pic>
      <p:grpSp>
        <p:nvGrpSpPr>
          <p:cNvPr id="4" name="Group 73"/>
          <p:cNvGrpSpPr/>
          <p:nvPr/>
        </p:nvGrpSpPr>
        <p:grpSpPr>
          <a:xfrm>
            <a:off x="2782912" y="5512394"/>
            <a:ext cx="7215238" cy="917003"/>
            <a:chOff x="1449262" y="2598711"/>
            <a:chExt cx="6089574" cy="764168"/>
          </a:xfrm>
        </p:grpSpPr>
        <p:sp>
          <p:nvSpPr>
            <p:cNvPr id="6" name="Pentagon 15"/>
            <p:cNvSpPr/>
            <p:nvPr/>
          </p:nvSpPr>
          <p:spPr>
            <a:xfrm>
              <a:off x="1449262" y="2598711"/>
              <a:ext cx="1778977" cy="764168"/>
            </a:xfrm>
            <a:prstGeom prst="homePlate">
              <a:avLst/>
            </a:prstGeom>
            <a:solidFill>
              <a:schemeClr val="tx2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1106"/>
              <a:endParaRPr lang="en-US" sz="1600">
                <a:solidFill>
                  <a:srgbClr val="FFFFFF"/>
                </a:solidFill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" name="Chevron 16"/>
            <p:cNvSpPr/>
            <p:nvPr/>
          </p:nvSpPr>
          <p:spPr>
            <a:xfrm>
              <a:off x="2895366" y="2598711"/>
              <a:ext cx="1881860" cy="764168"/>
            </a:xfrm>
            <a:prstGeom prst="chevron">
              <a:avLst/>
            </a:prstGeom>
            <a:solidFill>
              <a:schemeClr val="accent2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1106"/>
              <a:endParaRPr lang="en-US" sz="800">
                <a:solidFill>
                  <a:srgbClr val="FFFFFF"/>
                </a:solidFill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" name="Chevron 17"/>
            <p:cNvSpPr/>
            <p:nvPr/>
          </p:nvSpPr>
          <p:spPr>
            <a:xfrm>
              <a:off x="4444067" y="2598711"/>
              <a:ext cx="1713964" cy="764168"/>
            </a:xfrm>
            <a:prstGeom prst="chevron">
              <a:avLst/>
            </a:prstGeom>
            <a:solidFill>
              <a:schemeClr val="accent3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1106"/>
              <a:endParaRPr lang="en-US" sz="1600">
                <a:solidFill>
                  <a:srgbClr val="000000"/>
                </a:solidFill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9" name="Chevron 18"/>
            <p:cNvSpPr/>
            <p:nvPr/>
          </p:nvSpPr>
          <p:spPr>
            <a:xfrm>
              <a:off x="5824872" y="2598711"/>
              <a:ext cx="1713964" cy="764168"/>
            </a:xfrm>
            <a:prstGeom prst="chevron">
              <a:avLst/>
            </a:prstGeom>
            <a:solidFill>
              <a:schemeClr val="accent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1106"/>
              <a:endParaRPr lang="en-US" sz="1600">
                <a:solidFill>
                  <a:srgbClr val="000000"/>
                </a:solidFill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0" name="TextBox 20"/>
            <p:cNvSpPr txBox="1"/>
            <p:nvPr/>
          </p:nvSpPr>
          <p:spPr>
            <a:xfrm>
              <a:off x="1614811" y="2837494"/>
              <a:ext cx="1284026" cy="2821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11106"/>
              <a:r>
                <a:rPr lang="en-US" sz="1600">
                  <a:solidFill>
                    <a:srgbClr val="FFFFFF"/>
                  </a:solidFill>
                  <a:ea typeface="Tahoma" pitchFamily="34" charset="0"/>
                  <a:cs typeface="Tahoma" pitchFamily="34" charset="0"/>
                </a:rPr>
                <a:t>INFORMAZIONE</a:t>
              </a:r>
            </a:p>
          </p:txBody>
        </p:sp>
        <p:sp>
          <p:nvSpPr>
            <p:cNvPr id="11" name="TextBox 21"/>
            <p:cNvSpPr txBox="1"/>
            <p:nvPr/>
          </p:nvSpPr>
          <p:spPr>
            <a:xfrm>
              <a:off x="3296661" y="2814122"/>
              <a:ext cx="1158367" cy="2821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11106"/>
              <a:r>
                <a:rPr lang="en-US" sz="1600">
                  <a:solidFill>
                    <a:srgbClr val="FFFFFF"/>
                  </a:solidFill>
                  <a:ea typeface="Tahoma" pitchFamily="34" charset="0"/>
                  <a:cs typeface="Tahoma" pitchFamily="34" charset="0"/>
                </a:rPr>
                <a:t>PREVENZIONE</a:t>
              </a:r>
            </a:p>
          </p:txBody>
        </p:sp>
        <p:sp>
          <p:nvSpPr>
            <p:cNvPr id="12" name="TextBox 22"/>
            <p:cNvSpPr txBox="1"/>
            <p:nvPr/>
          </p:nvSpPr>
          <p:spPr>
            <a:xfrm>
              <a:off x="4983853" y="2814122"/>
              <a:ext cx="553613" cy="2821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11106"/>
              <a:r>
                <a:rPr lang="en-US" sz="1600">
                  <a:solidFill>
                    <a:srgbClr val="FFFFFF"/>
                  </a:solidFill>
                  <a:ea typeface="Tahoma" pitchFamily="34" charset="0"/>
                  <a:cs typeface="Tahoma" pitchFamily="34" charset="0"/>
                </a:rPr>
                <a:t>CURA</a:t>
              </a:r>
            </a:p>
          </p:txBody>
        </p:sp>
        <p:sp>
          <p:nvSpPr>
            <p:cNvPr id="13" name="TextBox 23"/>
            <p:cNvSpPr txBox="1"/>
            <p:nvPr/>
          </p:nvSpPr>
          <p:spPr>
            <a:xfrm>
              <a:off x="6215082" y="2814122"/>
              <a:ext cx="998343" cy="2821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11106"/>
              <a:r>
                <a:rPr lang="en-US" sz="1600">
                  <a:solidFill>
                    <a:srgbClr val="FFFFFF"/>
                  </a:solidFill>
                  <a:ea typeface="Tahoma" pitchFamily="34" charset="0"/>
                  <a:cs typeface="Tahoma" pitchFamily="34" charset="0"/>
                </a:rPr>
                <a:t>FOLLOW UP</a:t>
              </a:r>
            </a:p>
          </p:txBody>
        </p:sp>
      </p:grpSp>
      <p:sp>
        <p:nvSpPr>
          <p:cNvPr id="14" name="Freccia a destra 13"/>
          <p:cNvSpPr/>
          <p:nvPr/>
        </p:nvSpPr>
        <p:spPr>
          <a:xfrm>
            <a:off x="1524000" y="428604"/>
            <a:ext cx="8643966" cy="12144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/>
              <a:t>COMPRENDERE MEGLIO IL PATIENT JOURNEY NELL’USO DEI MATURE BRAND </a:t>
            </a:r>
          </a:p>
        </p:txBody>
      </p:sp>
    </p:spTree>
    <p:extLst>
      <p:ext uri="{BB962C8B-B14F-4D97-AF65-F5344CB8AC3E}">
        <p14:creationId xmlns:p14="http://schemas.microsoft.com/office/powerpoint/2010/main" val="295628352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52596" y="857232"/>
            <a:ext cx="8229600" cy="1143000"/>
          </a:xfrm>
        </p:spPr>
        <p:txBody>
          <a:bodyPr>
            <a:noAutofit/>
          </a:bodyPr>
          <a:lstStyle/>
          <a:p>
            <a:r>
              <a:rPr lang="it-IT" sz="3200"/>
              <a:t>L’</a:t>
            </a:r>
            <a:r>
              <a:rPr lang="it-IT" sz="3200" err="1"/>
              <a:t>I.A</a:t>
            </a:r>
            <a:r>
              <a:rPr lang="it-IT" sz="3200"/>
              <a:t> Un modello per Rivalutare i Mature Brands :</a:t>
            </a:r>
            <a:br>
              <a:rPr lang="it-IT" sz="3200"/>
            </a:br>
            <a:r>
              <a:rPr lang="it-IT" sz="3200"/>
              <a:t> secondo gli </a:t>
            </a:r>
            <a:r>
              <a:rPr lang="it-IT" sz="3200" err="1"/>
              <a:t>Specs</a:t>
            </a:r>
            <a:r>
              <a:rPr lang="it-IT" sz="3200"/>
              <a:t> e MMG è un modo per mettere il paziente /la persona al cento </a:t>
            </a:r>
          </a:p>
        </p:txBody>
      </p:sp>
      <p:sp>
        <p:nvSpPr>
          <p:cNvPr id="4" name="Rettangolo 3"/>
          <p:cNvSpPr/>
          <p:nvPr/>
        </p:nvSpPr>
        <p:spPr>
          <a:xfrm>
            <a:off x="2881290" y="2428868"/>
            <a:ext cx="6215106" cy="500066"/>
          </a:xfrm>
          <a:prstGeom prst="rect">
            <a:avLst/>
          </a:prstGeom>
          <a:solidFill>
            <a:srgbClr val="F67F0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LE TERAPIE DIGITALI PIU’ INTERESSANTI  </a:t>
            </a:r>
          </a:p>
        </p:txBody>
      </p:sp>
      <p:graphicFrame>
        <p:nvGraphicFramePr>
          <p:cNvPr id="5" name="Tabella 4"/>
          <p:cNvGraphicFramePr>
            <a:graphicFrameLocks noGrp="1"/>
          </p:cNvGraphicFramePr>
          <p:nvPr/>
        </p:nvGraphicFramePr>
        <p:xfrm>
          <a:off x="2881290" y="2928934"/>
          <a:ext cx="6238876" cy="3517906"/>
        </p:xfrm>
        <a:graphic>
          <a:graphicData uri="http://schemas.openxmlformats.org/drawingml/2006/table">
            <a:tbl>
              <a:tblPr/>
              <a:tblGrid>
                <a:gridCol w="650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04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92736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38" marR="7938" marT="79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38" marR="7938" marT="793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6688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SPECS </a:t>
                      </a:r>
                    </a:p>
                  </a:txBody>
                  <a:tcPr marL="7938" marR="7938" marT="79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45%</a:t>
                      </a:r>
                    </a:p>
                  </a:txBody>
                  <a:tcPr marL="7938" marR="7938" marT="79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38" marR="7938" marT="793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38" marR="7938" marT="79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APP PER MONITORAGGIO DELL'ADERENZA TERAPEUTICA </a:t>
                      </a: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38" marR="7938" marT="793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6688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MMG</a:t>
                      </a:r>
                    </a:p>
                  </a:txBody>
                  <a:tcPr marL="7938" marR="7938" marT="79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38" marR="7938" marT="79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49%</a:t>
                      </a: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38" marR="7938" marT="793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38" marR="7938" marT="79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38" marR="7938" marT="793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6688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38" marR="7938" marT="79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38" marR="7938" marT="793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6688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SPECS</a:t>
                      </a:r>
                    </a:p>
                  </a:txBody>
                  <a:tcPr marL="7938" marR="7938" marT="79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35%</a:t>
                      </a:r>
                    </a:p>
                  </a:txBody>
                  <a:tcPr marL="7938" marR="7938" marT="79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38" marR="7938" marT="79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7"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APP E SENSORI CHE FORNISCONO INFO SUI DOSAGGI DEI FARMACI </a:t>
                      </a:r>
                    </a:p>
                  </a:txBody>
                  <a:tcPr marL="7938" marR="7938" marT="793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6688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MMG</a:t>
                      </a:r>
                    </a:p>
                  </a:txBody>
                  <a:tcPr marL="7938" marR="7938" marT="79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42%</a:t>
                      </a:r>
                    </a:p>
                  </a:txBody>
                  <a:tcPr marL="7938" marR="7938" marT="79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38" marR="7938" marT="793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38" marR="7938" marT="79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38" marR="7938" marT="793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6688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38" marR="7938" marT="79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38" marR="7938" marT="793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6688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SPECS </a:t>
                      </a:r>
                    </a:p>
                  </a:txBody>
                  <a:tcPr marL="7938" marR="7938" marT="79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31%</a:t>
                      </a:r>
                    </a:p>
                  </a:txBody>
                  <a:tcPr marL="7938" marR="7938" marT="79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38" marR="7938" marT="79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7"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APP CHE CONSENTONO </a:t>
                      </a:r>
                      <a:r>
                        <a:rPr lang="it-IT" sz="1400" b="1" i="0" u="none" strike="noStrike" err="1">
                          <a:solidFill>
                            <a:srgbClr val="000000"/>
                          </a:solidFill>
                          <a:latin typeface="Calibri"/>
                        </a:rPr>
                        <a:t>DI</a:t>
                      </a:r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INTERVENIRE A LIVELLO COGNITIVO </a:t>
                      </a:r>
                    </a:p>
                  </a:txBody>
                  <a:tcPr marL="7938" marR="7938" marT="793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6688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MMG</a:t>
                      </a:r>
                    </a:p>
                  </a:txBody>
                  <a:tcPr marL="7938" marR="7938" marT="79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33%</a:t>
                      </a:r>
                    </a:p>
                  </a:txBody>
                  <a:tcPr marL="7938" marR="7938" marT="79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38" marR="7938" marT="79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38" marR="7938" marT="793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875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38" marR="7938" marT="79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38" marR="7938" marT="793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6688">
                <a:tc gridSpan="5">
                  <a:txBody>
                    <a:bodyPr/>
                    <a:lstStyle/>
                    <a:p>
                      <a:pPr algn="l" fontAlgn="b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Source: Osservatorio Innovazione Digitale  2019 </a:t>
                      </a:r>
                    </a:p>
                  </a:txBody>
                  <a:tcPr marL="7938" marR="7938" marT="79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38" marR="7938" marT="7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38" marR="7938" marT="793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3166FAD-2434-4409-9C31-A33FD0247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2024034" y="642918"/>
            <a:ext cx="8229600" cy="1143000"/>
          </a:xfrm>
        </p:spPr>
        <p:txBody>
          <a:bodyPr>
            <a:normAutofit/>
          </a:bodyPr>
          <a:lstStyle/>
          <a:p>
            <a:r>
              <a:rPr lang="it-IT"/>
              <a:t> </a:t>
            </a:r>
            <a:r>
              <a:rPr lang="it-IT" sz="2000" b="1"/>
              <a:t>Sviluppare insieme al Farmacista  un adeguato </a:t>
            </a:r>
            <a:r>
              <a:rPr lang="it-IT" sz="2000" b="1" err="1"/>
              <a:t>Counselling</a:t>
            </a:r>
            <a:r>
              <a:rPr lang="it-IT" sz="2000" b="1"/>
              <a:t> sui Mature Brands 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294967295"/>
          </p:nvPr>
        </p:nvSpPr>
        <p:spPr>
          <a:xfrm>
            <a:off x="6738938" y="6215064"/>
            <a:ext cx="3929062" cy="365125"/>
          </a:xfrm>
          <a:prstGeom prst="rect">
            <a:avLst/>
          </a:prstGeom>
        </p:spPr>
        <p:txBody>
          <a:bodyPr vert="horz" lIns="38414" tIns="19207" rIns="38414" bIns="19207" rtlCol="0" anchor="ctr"/>
          <a:lstStyle/>
          <a:p>
            <a:r>
              <a:rPr lang="it-IT"/>
              <a:t>materiale utilizzabile citando l'autore Roberto Adrower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30270" t="26201" r="23364" b="30285"/>
          <a:stretch>
            <a:fillRect/>
          </a:stretch>
        </p:blipFill>
        <p:spPr bwMode="auto">
          <a:xfrm>
            <a:off x="2952728" y="1643050"/>
            <a:ext cx="6000760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2592445" y="2756263"/>
            <a:ext cx="38852" cy="611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9206" tIns="19206" rIns="19206" bIns="19206" numCol="1" spcCol="16006" rtlCol="0" anchor="t">
            <a:spAutoFit/>
          </a:bodyPr>
          <a:lstStyle/>
          <a:p>
            <a:pPr defTabSz="767611" hangingPunct="0">
              <a:lnSpc>
                <a:spcPct val="120000"/>
              </a:lnSpc>
            </a:pPr>
            <a:endParaRPr lang="it-IT" b="1"/>
          </a:p>
          <a:p>
            <a:pPr defTabSz="767611" hangingPunct="0">
              <a:lnSpc>
                <a:spcPct val="120000"/>
              </a:lnSpc>
            </a:pPr>
            <a:endParaRPr lang="it-IT" sz="1300" b="1">
              <a:solidFill>
                <a:srgbClr val="000000"/>
              </a:solidFill>
              <a:latin typeface="+mj-lt"/>
              <a:ea typeface="+mj-ea"/>
              <a:cs typeface="+mj-cs"/>
              <a:sym typeface="Calibri Light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2238348" y="3214686"/>
            <a:ext cx="8299750" cy="2577946"/>
          </a:xfrm>
          <a:prstGeom prst="rect">
            <a:avLst/>
          </a:prstGeom>
          <a:solidFill>
            <a:srgbClr val="FDFDFD"/>
          </a:solidFill>
        </p:spPr>
        <p:txBody>
          <a:bodyPr wrap="square" lIns="38414" tIns="19207" rIns="38414" bIns="19207">
            <a:spAutoFit/>
          </a:bodyPr>
          <a:lstStyle/>
          <a:p>
            <a:pPr algn="ctr"/>
            <a:r>
              <a:rPr lang="it-IT" sz="1700" b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Un iperteso che non segue la terapia , ha una cefalea continua</a:t>
            </a:r>
          </a:p>
          <a:p>
            <a:pPr algn="ctr"/>
            <a:r>
              <a:rPr lang="it-IT" sz="1700" b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Lo scopo dell’adesione terapeutica è puntare sulla riduzione della crisi </a:t>
            </a:r>
          </a:p>
          <a:p>
            <a:pPr algn="ctr"/>
            <a:r>
              <a:rPr lang="it-IT" sz="1700" b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 non su quella del valore pressorio </a:t>
            </a:r>
          </a:p>
          <a:p>
            <a:pPr algn="ctr"/>
            <a:endParaRPr lang="it-IT" sz="1700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it-IT" sz="17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consapevolezza di dovere fare un investimento negli spazi e nel tempo da dedicare a questi servizi,</a:t>
            </a:r>
          </a:p>
          <a:p>
            <a:pPr algn="ctr"/>
            <a:r>
              <a:rPr lang="it-IT" sz="17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 sia studiando come fornirli sia nel momento in cui vengono erogati.</a:t>
            </a:r>
          </a:p>
          <a:p>
            <a:pPr algn="ctr"/>
            <a:endParaRPr lang="it-IT" sz="2300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it-IT" sz="2300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540686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title"/>
          </p:nvPr>
        </p:nvSpPr>
        <p:spPr>
          <a:xfrm>
            <a:off x="1524000" y="785795"/>
            <a:ext cx="7315200" cy="1668463"/>
          </a:xfrm>
        </p:spPr>
        <p:txBody>
          <a:bodyPr>
            <a:normAutofit/>
          </a:bodyPr>
          <a:lstStyle/>
          <a:p>
            <a:r>
              <a:rPr lang="it-IT" sz="2800" b="1">
                <a:solidFill>
                  <a:srgbClr val="FF0000"/>
                </a:solidFill>
              </a:rPr>
              <a:t>Web/ </a:t>
            </a:r>
            <a:r>
              <a:rPr lang="it-IT" sz="2800" b="1" err="1">
                <a:solidFill>
                  <a:srgbClr val="FF0000"/>
                </a:solidFill>
              </a:rPr>
              <a:t>App</a:t>
            </a:r>
            <a:r>
              <a:rPr lang="it-IT" sz="2800" b="1">
                <a:solidFill>
                  <a:srgbClr val="FF0000"/>
                </a:solidFill>
              </a:rPr>
              <a:t> </a:t>
            </a:r>
            <a:r>
              <a:rPr lang="it-IT" sz="2800" b="1" err="1">
                <a:solidFill>
                  <a:srgbClr val="FF0000"/>
                </a:solidFill>
              </a:rPr>
              <a:t>Drug</a:t>
            </a:r>
            <a:r>
              <a:rPr lang="it-IT" sz="2800" b="1">
                <a:solidFill>
                  <a:srgbClr val="FF0000"/>
                </a:solidFill>
              </a:rPr>
              <a:t> </a:t>
            </a:r>
            <a:r>
              <a:rPr lang="it-IT" sz="2800" b="1" err="1">
                <a:solidFill>
                  <a:srgbClr val="FF0000"/>
                </a:solidFill>
              </a:rPr>
              <a:t>Rx</a:t>
            </a:r>
            <a:r>
              <a:rPr lang="it-IT" sz="2800" b="1">
                <a:solidFill>
                  <a:srgbClr val="FF0000"/>
                </a:solidFill>
              </a:rPr>
              <a:t>  delivery 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4294967295"/>
          </p:nvPr>
        </p:nvSpPr>
        <p:spPr>
          <a:xfrm>
            <a:off x="4552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40266" t="22463" r="36805" b="37007"/>
          <a:stretch>
            <a:fillRect/>
          </a:stretch>
        </p:blipFill>
        <p:spPr bwMode="auto">
          <a:xfrm>
            <a:off x="7405247" y="483325"/>
            <a:ext cx="2274122" cy="185492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39624" t="23767" r="37662" b="13143"/>
          <a:stretch>
            <a:fillRect/>
          </a:stretch>
        </p:blipFill>
        <p:spPr bwMode="auto">
          <a:xfrm>
            <a:off x="8335065" y="2338253"/>
            <a:ext cx="2104816" cy="421930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 l="40052" t="21542" r="36376" b="12114"/>
          <a:stretch>
            <a:fillRect/>
          </a:stretch>
        </p:blipFill>
        <p:spPr bwMode="auto">
          <a:xfrm>
            <a:off x="5993825" y="2351315"/>
            <a:ext cx="2341240" cy="403891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 l="3838" t="11771" r="805" b="5943"/>
          <a:stretch>
            <a:fillRect/>
          </a:stretch>
        </p:blipFill>
        <p:spPr bwMode="auto">
          <a:xfrm>
            <a:off x="1524001" y="2821578"/>
            <a:ext cx="4362001" cy="313508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11" name="CasellaDiTesto 10"/>
          <p:cNvSpPr txBox="1"/>
          <p:nvPr/>
        </p:nvSpPr>
        <p:spPr>
          <a:xfrm>
            <a:off x="2033718" y="6257838"/>
            <a:ext cx="2313331" cy="4450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206" tIns="19206" rIns="19206" bIns="19206" numCol="1" spcCol="16006" rtlCol="0" anchor="t">
            <a:spAutoFit/>
          </a:bodyPr>
          <a:lstStyle/>
          <a:p>
            <a:pPr defTabSz="767611" hangingPunct="0">
              <a:lnSpc>
                <a:spcPct val="120000"/>
              </a:lnSpc>
            </a:pPr>
            <a:r>
              <a:rPr lang="it-IT" sz="1100">
                <a:solidFill>
                  <a:srgbClr val="000000"/>
                </a:solidFill>
                <a:latin typeface="+mj-lt"/>
                <a:ea typeface="+mj-ea"/>
                <a:cs typeface="+mj-cs"/>
                <a:sym typeface="Calibri Light"/>
              </a:rPr>
              <a:t>Source : Web site </a:t>
            </a:r>
            <a:r>
              <a:rPr lang="it-IT" sz="1100" err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 Light"/>
              </a:rPr>
              <a:t>Medly</a:t>
            </a:r>
            <a:r>
              <a:rPr lang="it-IT" sz="1100">
                <a:solidFill>
                  <a:srgbClr val="000000"/>
                </a:solidFill>
                <a:latin typeface="+mj-lt"/>
                <a:ea typeface="+mj-ea"/>
                <a:cs typeface="+mj-cs"/>
                <a:sym typeface="Calibri Light"/>
              </a:rPr>
              <a:t> </a:t>
            </a:r>
            <a:r>
              <a:rPr lang="it-IT" sz="1100" err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 Light"/>
              </a:rPr>
              <a:t>Pharmacy</a:t>
            </a:r>
            <a:r>
              <a:rPr lang="it-IT" sz="1100">
                <a:solidFill>
                  <a:srgbClr val="000000"/>
                </a:solidFill>
                <a:latin typeface="+mj-lt"/>
                <a:ea typeface="+mj-ea"/>
                <a:cs typeface="+mj-cs"/>
                <a:sym typeface="Calibri Light"/>
              </a:rPr>
              <a:t> </a:t>
            </a:r>
          </a:p>
          <a:p>
            <a:pPr defTabSz="767611" hangingPunct="0">
              <a:lnSpc>
                <a:spcPct val="120000"/>
              </a:lnSpc>
            </a:pPr>
            <a:r>
              <a:rPr lang="it-IT" sz="1100" err="1"/>
              <a:t>Caplet</a:t>
            </a:r>
            <a:r>
              <a:rPr lang="it-IT" sz="1100"/>
              <a:t> </a:t>
            </a:r>
            <a:r>
              <a:rPr lang="it-IT" sz="1100" err="1"/>
              <a:t>App</a:t>
            </a:r>
            <a:endParaRPr lang="it-IT" sz="1100">
              <a:solidFill>
                <a:srgbClr val="000000"/>
              </a:solidFill>
              <a:latin typeface="+mj-lt"/>
              <a:ea typeface="+mj-ea"/>
              <a:cs typeface="+mj-cs"/>
              <a:sym typeface="Calibri Light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piè di pagina 2"/>
          <p:cNvSpPr>
            <a:spLocks noGrp="1"/>
          </p:cNvSpPr>
          <p:nvPr>
            <p:ph type="ftr" sz="quarter" idx="4294967295"/>
          </p:nvPr>
        </p:nvSpPr>
        <p:spPr>
          <a:xfrm>
            <a:off x="1524001" y="6492876"/>
            <a:ext cx="6413387" cy="365125"/>
          </a:xfrm>
          <a:prstGeom prst="rect">
            <a:avLst/>
          </a:prstGeom>
        </p:spPr>
        <p:txBody>
          <a:bodyPr/>
          <a:lstStyle/>
          <a:p>
            <a:r>
              <a:rPr lang="it-IT" b="1">
                <a:solidFill>
                  <a:schemeClr val="accent1">
                    <a:lumMod val="50000"/>
                  </a:schemeClr>
                </a:solidFill>
              </a:rPr>
              <a:t>materiale utilizzabile citando l'autore Roberto Adrower </a:t>
            </a:r>
          </a:p>
        </p:txBody>
      </p:sp>
      <p:pic>
        <p:nvPicPr>
          <p:cNvPr id="35843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 l="29478" t="12496" b="10691"/>
          <a:stretch>
            <a:fillRect/>
          </a:stretch>
        </p:blipFill>
        <p:spPr bwMode="auto">
          <a:xfrm>
            <a:off x="6810376" y="4350748"/>
            <a:ext cx="3857625" cy="22431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35847" name="Picture 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/>
          <a:srcRect l="27583" t="14146" b="7846"/>
          <a:stretch>
            <a:fillRect/>
          </a:stretch>
        </p:blipFill>
        <p:spPr bwMode="auto">
          <a:xfrm>
            <a:off x="1524001" y="4356872"/>
            <a:ext cx="4143375" cy="2184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19" name="Segnaposto testo 18"/>
          <p:cNvSpPr>
            <a:spLocks noGrp="1"/>
          </p:cNvSpPr>
          <p:nvPr>
            <p:ph type="body" idx="4294967295"/>
          </p:nvPr>
        </p:nvSpPr>
        <p:spPr>
          <a:xfrm>
            <a:off x="1524000" y="3857627"/>
            <a:ext cx="4040188" cy="639763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r>
              <a:rPr lang="it-IT"/>
              <a:t>La multiterapia in farmacia 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/>
          <a:srcRect l="2539" t="12500" r="3125" b="21875"/>
          <a:stretch>
            <a:fillRect/>
          </a:stretch>
        </p:blipFill>
        <p:spPr bwMode="auto">
          <a:xfrm>
            <a:off x="1524000" y="714356"/>
            <a:ext cx="9144000" cy="285752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8198" name="Picture 6" descr="Risultati immagini per amazon.care"/>
          <p:cNvPicPr>
            <a:picLocks noChangeAspect="1" noChangeArrowheads="1"/>
          </p:cNvPicPr>
          <p:nvPr/>
        </p:nvPicPr>
        <p:blipFill>
          <a:blip r:embed="rId6"/>
          <a:srcRect l="15000" t="11480" r="22499" b="19642"/>
          <a:stretch>
            <a:fillRect/>
          </a:stretch>
        </p:blipFill>
        <p:spPr bwMode="auto">
          <a:xfrm>
            <a:off x="1952596" y="0"/>
            <a:ext cx="1428760" cy="785794"/>
          </a:xfrm>
          <a:prstGeom prst="rect">
            <a:avLst/>
          </a:prstGeom>
          <a:noFill/>
        </p:spPr>
      </p:pic>
      <p:sp>
        <p:nvSpPr>
          <p:cNvPr id="8200" name="AutoShape 8" descr="Risultati immagini per pill pack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202" name="AutoShape 10" descr="Risultati immagini per pill pack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204" name="AutoShape 12" descr="Risultati immagini per pill pack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206" name="AutoShape 14" descr="Risultati immagini per pill pack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4"/>
          <a:srcRect l="31646" t="16697" r="62486" b="75648"/>
          <a:stretch>
            <a:fillRect/>
          </a:stretch>
        </p:blipFill>
        <p:spPr bwMode="auto">
          <a:xfrm>
            <a:off x="5738810" y="3643314"/>
            <a:ext cx="928694" cy="78581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22" name="Freccia in giù 21"/>
          <p:cNvSpPr/>
          <p:nvPr/>
        </p:nvSpPr>
        <p:spPr>
          <a:xfrm>
            <a:off x="9310710" y="3643314"/>
            <a:ext cx="928694" cy="7858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it-IT"/>
          </a:p>
        </p:txBody>
      </p:sp>
      <p:sp>
        <p:nvSpPr>
          <p:cNvPr id="23" name="Callout con frecce a sinistra/destra 22"/>
          <p:cNvSpPr/>
          <p:nvPr/>
        </p:nvSpPr>
        <p:spPr>
          <a:xfrm>
            <a:off x="8096264" y="285728"/>
            <a:ext cx="1071570" cy="428628"/>
          </a:xfrm>
          <a:prstGeom prst="left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it-IT"/>
          </a:p>
        </p:txBody>
      </p:sp>
      <p:sp>
        <p:nvSpPr>
          <p:cNvPr id="24" name="Ovale 23"/>
          <p:cNvSpPr/>
          <p:nvPr/>
        </p:nvSpPr>
        <p:spPr>
          <a:xfrm>
            <a:off x="7953388" y="928670"/>
            <a:ext cx="2714612" cy="26432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66976" y="571481"/>
            <a:ext cx="7315200" cy="1668463"/>
          </a:xfrm>
        </p:spPr>
        <p:txBody>
          <a:bodyPr>
            <a:normAutofit/>
          </a:bodyPr>
          <a:lstStyle/>
          <a:p>
            <a:r>
              <a:rPr lang="it-IT" sz="2400" b="1" err="1"/>
              <a:t>Uberizzazione</a:t>
            </a:r>
            <a:r>
              <a:rPr lang="it-IT" sz="2400" b="1"/>
              <a:t> della consegna del farmaco a domicilio che valore può dare ai Mature </a:t>
            </a:r>
            <a:r>
              <a:rPr lang="it-IT" sz="2400" b="1" err="1"/>
              <a:t>Brand</a:t>
            </a:r>
            <a:r>
              <a:rPr lang="it-IT" sz="2400" b="1"/>
              <a:t> ? </a:t>
            </a:r>
            <a:br>
              <a:rPr lang="it-IT" sz="2400" b="1"/>
            </a:br>
            <a:r>
              <a:rPr lang="it-IT" sz="2400" b="1"/>
              <a:t> migliora l’aderenza terapeutica 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552950" y="6356352"/>
            <a:ext cx="5932170" cy="365125"/>
          </a:xfrm>
        </p:spPr>
        <p:txBody>
          <a:bodyPr/>
          <a:lstStyle/>
          <a:p>
            <a:r>
              <a:rPr lang="it-IT" sz="1600"/>
              <a:t>materiale utilizzabile citando l'autore Roberto Adrower </a:t>
            </a:r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3"/>
          <a:srcRect l="5956" t="12176" r="13309" b="24647"/>
          <a:stretch>
            <a:fillRect/>
          </a:stretch>
        </p:blipFill>
        <p:spPr bwMode="auto">
          <a:xfrm>
            <a:off x="5095868" y="2500306"/>
            <a:ext cx="5215152" cy="320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l="9954" t="11689" r="34667" b="12115"/>
          <a:stretch>
            <a:fillRect/>
          </a:stretch>
        </p:blipFill>
        <p:spPr bwMode="auto">
          <a:xfrm>
            <a:off x="1524000" y="2571744"/>
            <a:ext cx="3524200" cy="3030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2486041" y="6013524"/>
            <a:ext cx="4388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Source : </a:t>
            </a:r>
            <a:r>
              <a:rPr lang="it-IT" err="1"/>
              <a:t>About</a:t>
            </a:r>
            <a:r>
              <a:rPr lang="it-IT"/>
              <a:t> </a:t>
            </a:r>
            <a:r>
              <a:rPr lang="it-IT" err="1"/>
              <a:t>Pharma</a:t>
            </a:r>
            <a:r>
              <a:rPr lang="it-IT"/>
              <a:t> /</a:t>
            </a:r>
            <a:r>
              <a:rPr lang="it-IT" err="1"/>
              <a:t>Domedica</a:t>
            </a:r>
            <a:r>
              <a:rPr lang="it-IT"/>
              <a:t> </a:t>
            </a:r>
            <a:r>
              <a:rPr lang="it-IT" err="1"/>
              <a:t>Pharmap</a:t>
            </a:r>
            <a:r>
              <a:rPr lang="it-IT"/>
              <a:t> 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24001" y="1"/>
            <a:ext cx="8921931" cy="1668463"/>
          </a:xfrm>
        </p:spPr>
        <p:txBody>
          <a:bodyPr>
            <a:normAutofit/>
          </a:bodyPr>
          <a:lstStyle/>
          <a:p>
            <a:r>
              <a:rPr lang="it-IT" sz="2400" b="1"/>
              <a:t>La strategia Amazon potrebbe valorizzare i Mature Brands ?</a:t>
            </a:r>
            <a:r>
              <a:rPr lang="it-IT" sz="2400"/>
              <a:t> </a:t>
            </a:r>
          </a:p>
        </p:txBody>
      </p:sp>
      <p:pic>
        <p:nvPicPr>
          <p:cNvPr id="120836" name="Picture 4"/>
          <p:cNvPicPr>
            <a:picLocks noChangeAspect="1" noChangeArrowheads="1"/>
          </p:cNvPicPr>
          <p:nvPr/>
        </p:nvPicPr>
        <p:blipFill>
          <a:blip r:embed="rId2"/>
          <a:srcRect l="29131" t="13522" r="2391" b="27000"/>
          <a:stretch>
            <a:fillRect/>
          </a:stretch>
        </p:blipFill>
        <p:spPr bwMode="auto">
          <a:xfrm>
            <a:off x="1524000" y="1357298"/>
            <a:ext cx="4286248" cy="3158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992881" y="6361612"/>
            <a:ext cx="6479177" cy="496389"/>
          </a:xfrm>
        </p:spPr>
        <p:txBody>
          <a:bodyPr/>
          <a:lstStyle/>
          <a:p>
            <a:r>
              <a:rPr lang="it-IT" b="1">
                <a:solidFill>
                  <a:schemeClr val="bg1">
                    <a:lumMod val="50000"/>
                  </a:schemeClr>
                </a:solidFill>
              </a:rPr>
              <a:t>materiale utilizzabile citando l'autore Roberto Adrower </a:t>
            </a:r>
          </a:p>
        </p:txBody>
      </p:sp>
      <p:pic>
        <p:nvPicPr>
          <p:cNvPr id="516097" name="Picture 1"/>
          <p:cNvPicPr>
            <a:picLocks noChangeAspect="1" noChangeArrowheads="1"/>
          </p:cNvPicPr>
          <p:nvPr/>
        </p:nvPicPr>
        <p:blipFill>
          <a:blip r:embed="rId3"/>
          <a:srcRect l="2929" t="13125" r="976" b="8125"/>
          <a:stretch>
            <a:fillRect/>
          </a:stretch>
        </p:blipFill>
        <p:spPr bwMode="auto">
          <a:xfrm>
            <a:off x="5810248" y="1357298"/>
            <a:ext cx="485775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6098" name="Picture 2"/>
          <p:cNvPicPr>
            <a:picLocks noChangeAspect="1" noChangeArrowheads="1"/>
          </p:cNvPicPr>
          <p:nvPr/>
        </p:nvPicPr>
        <p:blipFill>
          <a:blip r:embed="rId4"/>
          <a:srcRect l="3125" t="12500" r="1367" b="5000"/>
          <a:stretch>
            <a:fillRect/>
          </a:stretch>
        </p:blipFill>
        <p:spPr bwMode="auto">
          <a:xfrm>
            <a:off x="1524000" y="3071811"/>
            <a:ext cx="9144000" cy="378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42982" y="4286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/>
              <a:t>Monitorare l’Evoluzione delle catene per i mature Brands </a:t>
            </a:r>
          </a:p>
        </p:txBody>
      </p:sp>
      <p:graphicFrame>
        <p:nvGraphicFramePr>
          <p:cNvPr id="6" name="Segnaposto contenuto 5"/>
          <p:cNvGraphicFramePr>
            <a:graphicFrameLocks noGrp="1"/>
          </p:cNvGraphicFramePr>
          <p:nvPr>
            <p:ph idx="1"/>
          </p:nvPr>
        </p:nvGraphicFramePr>
        <p:xfrm>
          <a:off x="2381224" y="1571612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asellaDiTesto 3"/>
          <p:cNvSpPr txBox="1"/>
          <p:nvPr/>
        </p:nvSpPr>
        <p:spPr>
          <a:xfrm>
            <a:off x="3744686" y="6488668"/>
            <a:ext cx="2413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Adattato da </a:t>
            </a:r>
            <a:r>
              <a:rPr lang="it-IT" err="1"/>
              <a:t>Iqvia</a:t>
            </a:r>
            <a:r>
              <a:rPr lang="it-IT"/>
              <a:t>  2019 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C95B7C8-5E28-46C6-A83A-370A8F03D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materiale utilizzabile citando l'autore Roberto Adrower </a:t>
            </a:r>
          </a:p>
        </p:txBody>
      </p:sp>
    </p:spTree>
    <p:extLst>
      <p:ext uri="{BB962C8B-B14F-4D97-AF65-F5344CB8AC3E}">
        <p14:creationId xmlns:p14="http://schemas.microsoft.com/office/powerpoint/2010/main" val="183881685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5252</Words>
  <Application>Microsoft Office PowerPoint</Application>
  <PresentationFormat>Widescreen</PresentationFormat>
  <Paragraphs>1218</Paragraphs>
  <Slides>137</Slides>
  <Notes>14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137</vt:i4>
      </vt:variant>
    </vt:vector>
  </HeadingPairs>
  <TitlesOfParts>
    <vt:vector size="149" baseType="lpstr">
      <vt:lpstr>Arial</vt:lpstr>
      <vt:lpstr>Calibri</vt:lpstr>
      <vt:lpstr>Calibri Light</vt:lpstr>
      <vt:lpstr>Cambria Math</vt:lpstr>
      <vt:lpstr>Century Gothic</vt:lpstr>
      <vt:lpstr>Open Sans</vt:lpstr>
      <vt:lpstr>Palatino Linotype</vt:lpstr>
      <vt:lpstr>Tahoma</vt:lpstr>
      <vt:lpstr>Wingdings</vt:lpstr>
      <vt:lpstr>Tema di Office</vt:lpstr>
      <vt:lpstr>Grafico</vt:lpstr>
      <vt:lpstr>Microsoft Excel 97-2003 Worksheet</vt:lpstr>
      <vt:lpstr>       Marketing e Comunicazione Farmaceutica  Roberto Adrower  Farmacista / Life Science Professional in Marketing &amp; Communication  Professore a Contratto di Marketing e Tecniche di Accesso al Mercato del Farmaco Facoltà di Farmacia e Medicina Corso Scienze farmaceutiche Applicate  Un . La Sapienza Roma  roberto.adrower@uniroma1.it </vt:lpstr>
      <vt:lpstr>19 Maggio 2021 ore 11-13,00 lezione magistrale  </vt:lpstr>
      <vt:lpstr>Perché parliamo di Mature Brands  ? </vt:lpstr>
      <vt:lpstr>Nuovi farmaci</vt:lpstr>
      <vt:lpstr>Innovare e curare </vt:lpstr>
      <vt:lpstr>Formula prezzo di un farmaco etico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Plasmare il futuro dell’Healtcare attraverso i mature brands.  E’un piano possibile  ?</vt:lpstr>
      <vt:lpstr>Cosa è un prodotto Maturo ?</vt:lpstr>
      <vt:lpstr>Concordiamo alcuni punti </vt:lpstr>
      <vt:lpstr>  </vt:lpstr>
      <vt:lpstr>Perché quindi un focus sui mature brands ? </vt:lpstr>
      <vt:lpstr>Ogni azienda ha un bacino di prodotti maturi che  mediamente  rappresentano dal 25 al 35% del fatturato aziendale  con tassi di crescita differenti nelle singole operation   </vt:lpstr>
      <vt:lpstr>Presentazione standard di PowerPoint</vt:lpstr>
      <vt:lpstr>Perché i prodotti maturi possono essere una opportunità per il SSN </vt:lpstr>
      <vt:lpstr>Presentazione standard di PowerPoint</vt:lpstr>
      <vt:lpstr>Presentazione standard di PowerPoint</vt:lpstr>
      <vt:lpstr> Come  si è generato questo mercato dei mature brands ?</vt:lpstr>
      <vt:lpstr>Le indicazioni del mercato  sembrano quindi  penalizzare i  mature  brands ……….</vt:lpstr>
      <vt:lpstr> Quali eventi impattano nel Mature Market ?</vt:lpstr>
      <vt:lpstr>Presentazione standard di PowerPoint</vt:lpstr>
      <vt:lpstr>Reverse Morris Trust degli Equivalenti  : può ridisegnare il mercato del Mature Brands ? </vt:lpstr>
      <vt:lpstr>*A livello globale l’espansione offerta dalle economie emergenti si sta progressivamente esaurendo  *Le politiche aggressive di riduzione della spesa farmaceutica di base nei mercati maturi soffocano il settore.</vt:lpstr>
      <vt:lpstr>“Le proiezione di Iqvia per i farmaci non protetti stimano una crescita di poco superiore all’effetto demografico (3%) a livello globale”</vt:lpstr>
      <vt:lpstr>Prodotti maturi  sono un valore per l’immagine aziendale  </vt:lpstr>
      <vt:lpstr>Quale peso in termini di fatturato  ha una “franchise di prodotti maturi” in una azienda farmaceutica ? Parola alle Aziende </vt:lpstr>
      <vt:lpstr>Un esempio  </vt:lpstr>
      <vt:lpstr>Presentazione standard di PowerPoint</vt:lpstr>
      <vt:lpstr>Esistono   spazi di mercato per i mature brand ? </vt:lpstr>
      <vt:lpstr>Presentazione standard di PowerPoint</vt:lpstr>
      <vt:lpstr>Presentazione standard di PowerPoint</vt:lpstr>
      <vt:lpstr>Opportunità 3) La  spesa  a carico dei pazienti :  un indicatore del consumo  di Mature Brands  </vt:lpstr>
      <vt:lpstr>Presentazione standard di PowerPoint</vt:lpstr>
      <vt:lpstr>Presentazione standard di PowerPoint</vt:lpstr>
      <vt:lpstr>Il “Disinvestimento AZIENDALE dei  mature brands……perché datati ed a basso costo” genera problemi economici ancor più rilevanti per il SSN </vt:lpstr>
      <vt:lpstr>Presentazione standard di PowerPoint</vt:lpstr>
      <vt:lpstr>Mancata adesione terapeutica: Le prime tre cause  </vt:lpstr>
      <vt:lpstr>Mature Brands /Supply Chain / Compliance ed aderenza terapeutica  </vt:lpstr>
      <vt:lpstr>Che analisi fare per ripensare ai Mature Brands  ?</vt:lpstr>
      <vt:lpstr>Possiamo dire che la fase di maturità di un prodotto è oggi più breve  </vt:lpstr>
      <vt:lpstr>    Ciclo di vita del prodotto </vt:lpstr>
      <vt:lpstr>Nelle dinamiche trade ,le Carenze sono  fortemente attenzionate in EU</vt:lpstr>
      <vt:lpstr>Carenze di farmaci chi è  peggiorato nel 2018 vs 2017  </vt:lpstr>
      <vt:lpstr>Carenze di farmaci chi ha migliorato nel 2018 vs 2017   </vt:lpstr>
      <vt:lpstr>Principali cause delle carenze dei farmaci mature brands nella Supply Chain  Aziendale </vt:lpstr>
      <vt:lpstr>Il” riordino del magazzino” di una Farmacia tra  le cause delle carenze nel mercato  </vt:lpstr>
      <vt:lpstr>ARENA COMPETITIVA DI UN PRODOTTO MATURO APPROFONDIRE LE CAUSE  PER GESTIRE   LE CARENZE  </vt:lpstr>
      <vt:lpstr>ARENA COMPETITIVA DI UN ETICO BRANDED ( Peculiarita’)</vt:lpstr>
      <vt:lpstr>ARENA COMPETITIVA DI UN ETICO BRANDED ( Peculiarita’)</vt:lpstr>
      <vt:lpstr>ARENA COMPETITIVA DI UN BIOQUIVALENTE ( Peculiarita’)</vt:lpstr>
      <vt:lpstr>ARENA COMPETITIVA DI UN BIOQUIVALENTE ( Peculiarita’)</vt:lpstr>
      <vt:lpstr>ARENA COMPETITIVA BRAND OTC = RIDUZIONE DI FEDELTA’ AL MARCHIO   ( Peculiarità)</vt:lpstr>
      <vt:lpstr>ARENA COMPETITIVA Integratore /cosmoceutico :VALORE DEL BENESSERE FISICO PER UN BRAND  ( Peculiarità </vt:lpstr>
      <vt:lpstr>Le domande per un piano di Rilancio </vt:lpstr>
      <vt:lpstr>Presentazione standard di PowerPoint</vt:lpstr>
      <vt:lpstr> Mature : Relationship tra Local e Global </vt:lpstr>
      <vt:lpstr>Value Added Medicine ( VAM) </vt:lpstr>
      <vt:lpstr>La VAM potrebbe migliorare la compliance nelle  cronicità </vt:lpstr>
      <vt:lpstr>Come Ripensare al  prodotto maturo   </vt:lpstr>
      <vt:lpstr>Il valore del brand</vt:lpstr>
      <vt:lpstr>Equazione del Valore di un Brand di Prodotto </vt:lpstr>
      <vt:lpstr>Presentazione standard di PowerPoint</vt:lpstr>
      <vt:lpstr>Drug repositioning  </vt:lpstr>
      <vt:lpstr>Montelukast  da farmaco asmatico a riposizionamento nelle invecchiamento neurocerebrale  </vt:lpstr>
      <vt:lpstr>Alcuni esempi di REPOSITIONING       </vt:lpstr>
      <vt:lpstr>Repositioning Mesoglicano ( PRISMA)  Un brand del 1983</vt:lpstr>
      <vt:lpstr> Vantaggio del REPOSITIONING  </vt:lpstr>
      <vt:lpstr>RIPOSIZIONAMENTO SU “CULTURAL VELOCITY T.M.”</vt:lpstr>
      <vt:lpstr>Le riformulazioni</vt:lpstr>
      <vt:lpstr>Levotiroxina liquida </vt:lpstr>
      <vt:lpstr> Combinazione farmaco/device </vt:lpstr>
      <vt:lpstr>Il Drug Device Combination incide sull’ Equivalenza terapeutica nella somministrazione di  Leuprorelina</vt:lpstr>
      <vt:lpstr>Presentazione standard di PowerPoint</vt:lpstr>
      <vt:lpstr>La combinazione di più farmaci potrebbe migliorare la compliance del paziente </vt:lpstr>
      <vt:lpstr>Combinazione di più mature brands </vt:lpstr>
      <vt:lpstr>Esempi di extension line di pluriterapia </vt:lpstr>
      <vt:lpstr>Il mercato e le componenti della Vam </vt:lpstr>
      <vt:lpstr>PAZIENTE AL CENTRO :Riconoscere il valore di un ecosistema innovativo</vt:lpstr>
      <vt:lpstr>Sanità on line ed off line alla base del VAM Paziente al Centro  </vt:lpstr>
      <vt:lpstr> La centralità non è più guardare al ciclo di vita del prodotto , ma all’esperienza del paziente – cliente </vt:lpstr>
      <vt:lpstr>Presentazione standard di PowerPoint</vt:lpstr>
      <vt:lpstr>Cambia la comunicazione Paziente – Medico . Farmacista  soprattutto per i Mature Brands</vt:lpstr>
      <vt:lpstr>Il punto di vista dei medici sulla comunicazione al paziente </vt:lpstr>
      <vt:lpstr> La Farmacia per seguire il patient journey del paziente </vt:lpstr>
      <vt:lpstr>Flow del Patient Journey on –off line</vt:lpstr>
      <vt:lpstr>Mercato potenziale per i Mature Brand  </vt:lpstr>
      <vt:lpstr>Presentazione standard di PowerPoint</vt:lpstr>
      <vt:lpstr>Presentazione standard di PowerPoint</vt:lpstr>
      <vt:lpstr>L’I.A Un modello per Rivalutare i Mature Brands :  secondo gli Specs e MMG è un modo per mettere il paziente /la persona al cento </vt:lpstr>
      <vt:lpstr> Sviluppare insieme al Farmacista  un adeguato Counselling sui Mature Brands </vt:lpstr>
      <vt:lpstr>Web/ App Drug Rx  delivery </vt:lpstr>
      <vt:lpstr>Presentazione standard di PowerPoint</vt:lpstr>
      <vt:lpstr>Uberizzazione della consegna del farmaco a domicilio che valore può dare ai Mature Brand ?   migliora l’aderenza terapeutica </vt:lpstr>
      <vt:lpstr>La strategia Amazon potrebbe valorizzare i Mature Brands ? </vt:lpstr>
      <vt:lpstr>Monitorare l’Evoluzione delle catene per i mature Brands </vt:lpstr>
      <vt:lpstr>Controllare l’evoluzione della Remunerazione in Farmacia e l’impatto che potrebbe avere sui Mature Brands </vt:lpstr>
      <vt:lpstr>Presentazione standard di PowerPoint</vt:lpstr>
      <vt:lpstr>  L’indagine sui Mature Brands </vt:lpstr>
      <vt:lpstr>Indagine MMG</vt:lpstr>
      <vt:lpstr>Indagine MMG</vt:lpstr>
      <vt:lpstr>Indagine Farmacisti </vt:lpstr>
      <vt:lpstr>Indagine farmacisti </vt:lpstr>
      <vt:lpstr>Presentazione standard di PowerPoint</vt:lpstr>
      <vt:lpstr>Price sensitivity</vt:lpstr>
      <vt:lpstr>Branded Mature : La Compartecipazione del paziente Quanto incide ?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Qr Code un servizio ai pazienti </vt:lpstr>
      <vt:lpstr> Pagina Pubblicità di portfolio aziendale  ai farmacisti </vt:lpstr>
      <vt:lpstr>Pagina Pubblicitaria  AGLI OPERATORI SANITARI </vt:lpstr>
      <vt:lpstr>CONTROCOPERTINA DI UNA RIVISTA AI FARMACISTI </vt:lpstr>
      <vt:lpstr>Promozione di prodotti in esclusiva alle farmacie ( anche via App)</vt:lpstr>
      <vt:lpstr>Pubblicità di prodotti cosmetici </vt:lpstr>
      <vt:lpstr>Pubblicità di prodotti erboristici</vt:lpstr>
      <vt:lpstr>Presentazione standard di PowerPoint</vt:lpstr>
      <vt:lpstr>Prodotti per l’igiene intima </vt:lpstr>
      <vt:lpstr>Posizionare un prodotto sui Senior </vt:lpstr>
      <vt:lpstr>Ibsa Promo Istituzionale </vt:lpstr>
      <vt:lpstr>https://www.solgar.it/catalogo/prodotti/advanced-omega-d3 </vt:lpstr>
      <vt:lpstr>Pubblicità sull’uso della cannabis a scopo terapeutico  </vt:lpstr>
      <vt:lpstr>Pubblicità di gamma con tecnologie per l’utilizzo dei prodotti </vt:lpstr>
      <vt:lpstr>Pubblicità prodotti igiene orale </vt:lpstr>
      <vt:lpstr>Pubblicità linea cosmetica( referenze ) </vt:lpstr>
      <vt:lpstr>https://www.aboca.com/it//la-tua-esperienza-e-un-valore-per-tutti  </vt:lpstr>
      <vt:lpstr>Qualche azienda tende a valorizzare la storia della farmacia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Marketing e Comunicazione Farmaceutica  Roberto Adrower  Farmacista / Life Science Professional in Marketing &amp; Communication  Professore a Contratto di Marketing e Tecniche di Accesso al Mercato del Farmaco Facoltà di Farmacia e Medicina Corso Scienze farmaceutiche Applicate  Un . La Sapienza Roma  roberto.adrower@uniroma1.it</dc:title>
  <dc:creator>roberto adrower</dc:creator>
  <cp:lastModifiedBy>roberto adrower</cp:lastModifiedBy>
  <cp:revision>3</cp:revision>
  <dcterms:created xsi:type="dcterms:W3CDTF">2020-11-22T12:55:04Z</dcterms:created>
  <dcterms:modified xsi:type="dcterms:W3CDTF">2021-05-18T05:40:49Z</dcterms:modified>
</cp:coreProperties>
</file>