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317" r:id="rId2"/>
    <p:sldId id="368" r:id="rId3"/>
    <p:sldId id="373" r:id="rId4"/>
    <p:sldId id="374" r:id="rId5"/>
    <p:sldId id="375" r:id="rId6"/>
    <p:sldId id="376" r:id="rId7"/>
    <p:sldId id="383" r:id="rId8"/>
    <p:sldId id="378" r:id="rId9"/>
    <p:sldId id="385" r:id="rId10"/>
    <p:sldId id="386" r:id="rId11"/>
    <p:sldId id="437" r:id="rId12"/>
    <p:sldId id="434" r:id="rId13"/>
    <p:sldId id="377" r:id="rId14"/>
    <p:sldId id="380" r:id="rId15"/>
    <p:sldId id="390" r:id="rId16"/>
    <p:sldId id="713" r:id="rId17"/>
    <p:sldId id="714" r:id="rId18"/>
    <p:sldId id="715" r:id="rId19"/>
    <p:sldId id="260" r:id="rId20"/>
    <p:sldId id="716" r:id="rId21"/>
    <p:sldId id="720" r:id="rId22"/>
    <p:sldId id="717" r:id="rId23"/>
    <p:sldId id="388" r:id="rId24"/>
    <p:sldId id="387" r:id="rId25"/>
    <p:sldId id="382" r:id="rId26"/>
    <p:sldId id="718" r:id="rId27"/>
    <p:sldId id="864" r:id="rId28"/>
    <p:sldId id="912" r:id="rId29"/>
    <p:sldId id="719" r:id="rId30"/>
    <p:sldId id="440" r:id="rId31"/>
    <p:sldId id="439" r:id="rId32"/>
    <p:sldId id="708" r:id="rId33"/>
    <p:sldId id="709" r:id="rId34"/>
    <p:sldId id="432" r:id="rId35"/>
    <p:sldId id="710" r:id="rId36"/>
    <p:sldId id="711" r:id="rId37"/>
    <p:sldId id="712" r:id="rId38"/>
    <p:sldId id="913" r:id="rId3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078C0"/>
    <a:srgbClr val="FF6600"/>
    <a:srgbClr val="CCFFFF"/>
    <a:srgbClr val="9933FF"/>
    <a:srgbClr val="0000CC"/>
    <a:srgbClr val="800000"/>
    <a:srgbClr val="0000FF"/>
    <a:srgbClr val="FFFF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648" autoAdjust="0"/>
    <p:restoredTop sz="94697" autoAdjust="0"/>
  </p:normalViewPr>
  <p:slideViewPr>
    <p:cSldViewPr>
      <p:cViewPr varScale="1">
        <p:scale>
          <a:sx n="74" d="100"/>
          <a:sy n="74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A29AAF-D8BC-47CA-9D94-CE760DCA7EB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3264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53266-C0D3-4A5F-86D1-970E40D841D9}" type="slidenum">
              <a:rPr lang="it-IT"/>
              <a:pPr/>
              <a:t>1</a:t>
            </a:fld>
            <a:endParaRPr 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355C1E-86DD-4C58-B75F-5D0693DA815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C5D4DD-8352-4806-8F1A-6891E75B82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1FCF6D-3B29-4700-9FD1-C14067B8A06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34434" y="6597650"/>
            <a:ext cx="15367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56368" y="6597650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215986-CAAA-4C28-B20F-32C4511EBC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845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134" y="6566396"/>
            <a:ext cx="2069675" cy="288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57477" y="6566396"/>
            <a:ext cx="7679267" cy="288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267017" y="6560244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B950F1-8EF7-4700-AF84-40EA8956EB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C5BE4F-2F2C-4538-8705-4F11E53BE2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8F1A43-AFB1-49E4-B41E-D5622B08CC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F01648-96F9-4D4C-BA9F-104B0235752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58020D-41E3-443C-864A-3E3451C1CA4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CC9158-B94A-4422-B79E-6153D6C009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28A61D-5A67-4EC1-B9DD-4F1ED121AB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Team Qualità Sapienza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L'Assicurazione della Qualià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267017" y="6597650"/>
            <a:ext cx="6858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6225A3-0D71-49E4-AFA5-CF359988D70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1" y="6228491"/>
            <a:ext cx="12192000" cy="663311"/>
            <a:chOff x="0" y="3812"/>
            <a:chExt cx="5760" cy="508"/>
          </a:xfrm>
        </p:grpSpPr>
        <p:sp>
          <p:nvSpPr>
            <p:cNvPr id="14" name="Rectangle 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>
              <a:off x="768" y="3812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760"/>
            <a:ext cx="10972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239186" y="6597650"/>
            <a:ext cx="175683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283886" y="6597650"/>
            <a:ext cx="94085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it-IT" sz="2000">
              <a:solidFill>
                <a:schemeClr val="bg1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34" y="6603802"/>
            <a:ext cx="206967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Team Qualità Sapienza</a:t>
            </a:r>
            <a:endParaRPr lang="it-IT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477" y="6603802"/>
            <a:ext cx="767926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L'Assicurazione della Qualià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11438930" y="6603802"/>
            <a:ext cx="749285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3F55869-1FDD-41A3-AE12-F22A6F1EE67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Calibri" pitchFamily="34" charset="0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cs typeface="Calibri" pitchFamily="34" charset="0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1800" b="1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cs typeface="Calibri" pitchFamily="34" charset="0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cs typeface="Calibri" pitchFamily="34" charset="0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cs typeface="Calibri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roma1.it/it/pagina/team-qualit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Y4YjcjL2KA9JIuZONkf4yYbgySkuOPZM/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Fondino">
            <a:extLst>
              <a:ext uri="{FF2B5EF4-FFF2-40B4-BE49-F238E27FC236}">
                <a16:creationId xmlns="" xmlns:a16="http://schemas.microsoft.com/office/drawing/2014/main" id="{5469F1C0-4D52-4E82-A7E7-DD6D9D73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5825"/>
            <a:ext cx="12192000" cy="345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-1588" y="-3175"/>
            <a:ext cx="12193588" cy="3429000"/>
          </a:xfrm>
          <a:prstGeom prst="rect">
            <a:avLst/>
          </a:prstGeom>
          <a:solidFill>
            <a:srgbClr val="0067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400506" y="2743200"/>
            <a:ext cx="9791495" cy="685800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Text Box 28"/>
          <p:cNvSpPr txBox="1">
            <a:spLocks noChangeArrowheads="1"/>
          </p:cNvSpPr>
          <p:nvPr/>
        </p:nvSpPr>
        <p:spPr bwMode="auto">
          <a:xfrm>
            <a:off x="2388160" y="635204"/>
            <a:ext cx="97893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Studenti e l'Assicurazione </a:t>
            </a:r>
            <a:b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Qualità nella Didattica</a:t>
            </a:r>
          </a:p>
        </p:txBody>
      </p:sp>
      <p:sp>
        <p:nvSpPr>
          <p:cNvPr id="2055" name="Text Box 29"/>
          <p:cNvSpPr txBox="1">
            <a:spLocks noChangeArrowheads="1"/>
          </p:cNvSpPr>
          <p:nvPr/>
        </p:nvSpPr>
        <p:spPr bwMode="auto">
          <a:xfrm>
            <a:off x="-1588" y="6092826"/>
            <a:ext cx="12191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77855">
              <a:spcBef>
                <a:spcPct val="50000"/>
              </a:spcBef>
              <a:tabLst>
                <a:tab pos="536561" algn="l"/>
                <a:tab pos="4213120" algn="ctr"/>
                <a:tab pos="11388441" algn="r"/>
              </a:tabLst>
            </a:pPr>
            <a:r>
              <a:rPr lang="it-IT" sz="1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Team Qualità Sapienza		25 febbraio 2019	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A05E17A-F75E-41A3-8FBF-3C39D5EB0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1" y="3435379"/>
            <a:ext cx="9144793" cy="114614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4843DF50-E12F-4B05-9FE8-EADDD1F00342}"/>
              </a:ext>
            </a:extLst>
          </p:cNvPr>
          <p:cNvSpPr/>
          <p:nvPr/>
        </p:nvSpPr>
        <p:spPr>
          <a:xfrm>
            <a:off x="3060121" y="4919803"/>
            <a:ext cx="84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 per  gli studenti di Sapienza sui temi </a:t>
            </a:r>
          </a:p>
          <a:p>
            <a:pPr algn="r"/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dell’Autovalutazione, Valutazione e Accreditamento dei Corsi di Studio</a:t>
            </a:r>
            <a:endParaRPr lang="it-IT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European </a:t>
            </a:r>
            <a:r>
              <a:rPr lang="it-IT" sz="2800" dirty="0" err="1"/>
              <a:t>Standards</a:t>
            </a:r>
            <a:r>
              <a:rPr lang="it-IT" sz="2800" dirty="0"/>
              <a:t> and Guidelines for </a:t>
            </a:r>
            <a:r>
              <a:rPr lang="it-IT" sz="2800" dirty="0" err="1"/>
              <a:t>Quality</a:t>
            </a:r>
            <a:r>
              <a:rPr lang="it-IT" sz="2800" dirty="0"/>
              <a:t> Assurance - 2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9AB9815-69C6-4AD6-A543-D3D67BC8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77" y="1037657"/>
            <a:ext cx="3668240" cy="512764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352C3612-CBAC-48DE-A546-EFD3CBCD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0" y="5374859"/>
            <a:ext cx="981541" cy="8474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DD798227-345C-4655-A5E9-1D4A70605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678" b="14315"/>
          <a:stretch/>
        </p:blipFill>
        <p:spPr>
          <a:xfrm>
            <a:off x="65356" y="857232"/>
            <a:ext cx="1593512" cy="79121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2695D59-2CBB-4840-9020-9E6B9267F7DD}"/>
              </a:ext>
            </a:extLst>
          </p:cNvPr>
          <p:cNvSpPr/>
          <p:nvPr/>
        </p:nvSpPr>
        <p:spPr>
          <a:xfrm>
            <a:off x="1655256" y="1196752"/>
            <a:ext cx="6384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Definiscono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un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quadro comune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per i sistemi di assicurazione della qualità dell'apprendimento e dell'insegnamento a livello europeo, nazionale ed istituzionale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Rendono possibile</a:t>
            </a:r>
            <a:r>
              <a:rPr lang="it-IT" sz="2400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l'assicurazione ed il miglioramento della qualità dell'istruzione superiore a livello europeo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Promuovono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la fiducia reciproca, facilitando così il riconoscimento e la mobilità all'interno dei singoli Paesi e tra Paesi diversi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Offrono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informazioni in merito all'assicurazione della qualità nell'EHEA</a:t>
            </a:r>
          </a:p>
        </p:txBody>
      </p:sp>
    </p:spTree>
    <p:extLst>
      <p:ext uri="{BB962C8B-B14F-4D97-AF65-F5344CB8AC3E}">
        <p14:creationId xmlns="" xmlns:p14="http://schemas.microsoft.com/office/powerpoint/2010/main" val="11534559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857232"/>
            <a:ext cx="6624736" cy="5320355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="" xmlns:a16="http://schemas.microsoft.com/office/drawing/2014/main" id="{0BAF3F7E-3356-4D7B-BB5A-B67219F7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European </a:t>
            </a:r>
            <a:r>
              <a:rPr lang="it-IT" sz="2800" dirty="0" err="1"/>
              <a:t>Standards</a:t>
            </a:r>
            <a:r>
              <a:rPr lang="it-IT" sz="2800" dirty="0"/>
              <a:t> and Guidelines for </a:t>
            </a:r>
            <a:r>
              <a:rPr lang="it-IT" sz="2800" dirty="0" err="1"/>
              <a:t>Quality</a:t>
            </a:r>
            <a:r>
              <a:rPr lang="it-IT" sz="2800" dirty="0"/>
              <a:t> Assurance - 3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A02AD85-4E2F-4035-A986-0E7C3BF8D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678" b="14315"/>
          <a:stretch/>
        </p:blipFill>
        <p:spPr>
          <a:xfrm>
            <a:off x="65356" y="857232"/>
            <a:ext cx="1593512" cy="79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2756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it-IT" sz="2800" dirty="0"/>
              <a:t>European </a:t>
            </a:r>
            <a:r>
              <a:rPr lang="it-IT" sz="2800" dirty="0" err="1"/>
              <a:t>Standards</a:t>
            </a:r>
            <a:r>
              <a:rPr lang="it-IT" sz="2800" dirty="0"/>
              <a:t> and Guidelines for </a:t>
            </a:r>
            <a:r>
              <a:rPr lang="it-IT" sz="2800" dirty="0" err="1"/>
              <a:t>Quality</a:t>
            </a:r>
            <a:r>
              <a:rPr lang="it-IT" sz="2800" dirty="0"/>
              <a:t> Assurance - 4</a:t>
            </a:r>
            <a:endParaRPr lang="it-IT" sz="2800" spc="-5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1504" y="1700808"/>
            <a:ext cx="10225136" cy="4536504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Le Istituzioni dovrebbero garantire che i corsi di studio siano erogati in modo da incoraggiare gli studenti ad assumere un ruolo attivo nello sviluppo del processo di apprendimento e che la verifica del profitto degli studenti rifletta tale approccio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000" dirty="0"/>
              <a:t>Un approccio all'apprendimento e all'insegnamento incentrato sullo studente: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rispetta la diversità degli studenti e delle loro esigenze, consentendo percorsi flessibili di apprendimento;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considera ed usa diverse modalità di erogazione nei diversi casi;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usa in modo flessibile una varietà di metodi didattici;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valuta regolarmente e mette a punto le modalità di erogazione ed i metodi didattici;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incentiva l’autonomia del discente, pur garantendo guida e sostegno adeguati da parte dei docenti; </a:t>
            </a:r>
          </a:p>
          <a:p>
            <a:pPr>
              <a:spcBef>
                <a:spcPts val="600"/>
              </a:spcBef>
            </a:pPr>
            <a:r>
              <a:rPr lang="it-IT" sz="2000" b="0" dirty="0"/>
              <a:t>promuove il rispetto reciproco nella relazione tra docenti e discenti; 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0DB34894-A49E-4FF6-984A-FE91304BCD8F}"/>
              </a:ext>
            </a:extLst>
          </p:cNvPr>
          <p:cNvSpPr/>
          <p:nvPr/>
        </p:nvSpPr>
        <p:spPr>
          <a:xfrm rot="5400000">
            <a:off x="5988523" y="-3507017"/>
            <a:ext cx="923330" cy="963366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360363" indent="-360363"/>
            <a:r>
              <a:rPr lang="it-IT" sz="2400" b="1" dirty="0">
                <a:solidFill>
                  <a:srgbClr val="FF6600"/>
                </a:solidFill>
                <a:latin typeface="Arial Black" panose="020B0A04020102020204" pitchFamily="34" charset="0"/>
              </a:rPr>
              <a:t>3.	Apprendimento, insegnamento e verifica del profitto incentrati sullo studente</a:t>
            </a:r>
          </a:p>
        </p:txBody>
      </p:sp>
    </p:spTree>
    <p:extLst>
      <p:ext uri="{BB962C8B-B14F-4D97-AF65-F5344CB8AC3E}">
        <p14:creationId xmlns="" xmlns:p14="http://schemas.microsoft.com/office/powerpoint/2010/main" val="17495231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L'Assicurazione Qualità in Italia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1A2DF07-CC32-4AA9-86D0-C0A3D7351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00" r="3109"/>
          <a:stretch/>
        </p:blipFill>
        <p:spPr>
          <a:xfrm>
            <a:off x="283603" y="2194722"/>
            <a:ext cx="4849014" cy="35657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72834EC6-8F13-4179-895C-8F7214F5D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" r="5822"/>
          <a:stretch/>
        </p:blipFill>
        <p:spPr>
          <a:xfrm>
            <a:off x="5086607" y="2970710"/>
            <a:ext cx="3193297" cy="206666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0BADFE44-D5E0-4C43-A6C4-BC9F8DEAB0ED}"/>
              </a:ext>
            </a:extLst>
          </p:cNvPr>
          <p:cNvSpPr/>
          <p:nvPr/>
        </p:nvSpPr>
        <p:spPr>
          <a:xfrm>
            <a:off x="6312024" y="2780928"/>
            <a:ext cx="2228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ANVUR</a:t>
            </a:r>
          </a:p>
          <a:p>
            <a:r>
              <a:rPr lang="it-IT" sz="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(Istituito con la Legge 24 novembre 2006 n. 286)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51FE0D9-3DC3-4DD2-8138-3594E7DF7342}"/>
              </a:ext>
            </a:extLst>
          </p:cNvPr>
          <p:cNvSpPr txBox="1"/>
          <p:nvPr/>
        </p:nvSpPr>
        <p:spPr>
          <a:xfrm>
            <a:off x="551384" y="1097524"/>
            <a:ext cx="753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AVA Autovalutazione, Valutazione, Accreditamento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E3A1F83D-EFA0-48B5-B65E-8A073AFA3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081774"/>
            <a:ext cx="3596952" cy="5084505"/>
          </a:xfrm>
          <a:prstGeom prst="rect">
            <a:avLst/>
          </a:prstGeom>
          <a:ln>
            <a:solidFill>
              <a:srgbClr val="3078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5897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degli Studenti nell'Università in Italia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23EBCB95-95FD-47F2-A039-65EF1E7C7FCD}"/>
              </a:ext>
            </a:extLst>
          </p:cNvPr>
          <p:cNvSpPr/>
          <p:nvPr/>
        </p:nvSpPr>
        <p:spPr>
          <a:xfrm>
            <a:off x="1644135" y="1255039"/>
            <a:ext cx="3264529" cy="4816703"/>
          </a:xfrm>
          <a:prstGeom prst="rect">
            <a:avLst/>
          </a:prstGeom>
          <a:ln>
            <a:solidFill>
              <a:srgbClr val="3078C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 n. 240/2010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(legge Gelmini) stabilisce: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quali sono le sedi in cui è prevista una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rappresentanza studentesca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 modalità di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partecipazione degli studenti negli organi delle università statali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 modalità attraverso cui i rappresentanti degli studenti sono eletti</a:t>
            </a:r>
          </a:p>
          <a:p>
            <a:pPr marL="0" indent="0">
              <a:buNone/>
            </a:pPr>
            <a:endParaRPr lang="it-IT" sz="1800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legge Gelmini non si applica, in materia di rappresentanza studentesca, alle università non statali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889E3F72-2D3B-4758-A79A-D4324734E1BD}"/>
              </a:ext>
            </a:extLst>
          </p:cNvPr>
          <p:cNvSpPr/>
          <p:nvPr/>
        </p:nvSpPr>
        <p:spPr>
          <a:xfrm>
            <a:off x="5159896" y="1265938"/>
            <a:ext cx="6875457" cy="246221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Legge N. 240/2010 prevede la </a:t>
            </a:r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 obbligatoria </a:t>
            </a:r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 una rappresentanza studentesca elettiva in: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Senato Accademico;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Consiglio di Amministrazione;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Nucleo di Valutazione;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Commissioni Paritetiche Docenti Studenti;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Strutture di raccordo (scuole, facoltà, ecc.).</a:t>
            </a:r>
          </a:p>
          <a:p>
            <a:pPr>
              <a:spcBef>
                <a:spcPts val="1200"/>
              </a:spcBef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Le Commissioni Paritetiche, istituite presso ogni dipartimento/struttura di raccordo, devono essere composte in egual numero da docenti e studenti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C45A7314-0858-4428-9DF5-75B1D3110FDC}"/>
              </a:ext>
            </a:extLst>
          </p:cNvPr>
          <p:cNvSpPr/>
          <p:nvPr/>
        </p:nvSpPr>
        <p:spPr>
          <a:xfrm>
            <a:off x="5159896" y="4093380"/>
            <a:ext cx="6875457" cy="196977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è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prevista</a:t>
            </a:r>
            <a:r>
              <a:rPr 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dalla legge, ma non esclusa, una rappresentanza studentesca in: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Presidio della Qualità;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Consigli di Dipartimento;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Consigli di Corso di Studio (struttura non prevista dalla L. n. 240/2010).</a:t>
            </a:r>
          </a:p>
          <a:p>
            <a:pPr>
              <a:spcBef>
                <a:spcPts val="1200"/>
              </a:spcBef>
            </a:pP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Il documento AVA inoltre suggerisce caldamente la presenza di almeno uno studente in ogni </a:t>
            </a:r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Commissione di Gestione dell'Assicurazione della Qualità del Corso di Studio</a:t>
            </a: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(CGAQ-</a:t>
            </a:r>
            <a:r>
              <a:rPr lang="it-IT" sz="16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CdS</a:t>
            </a:r>
            <a:r>
              <a:rPr lang="it-IT" sz="16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e nei</a:t>
            </a:r>
            <a:r>
              <a:rPr lang="it-IT" sz="16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Gruppi di Riesame</a:t>
            </a:r>
          </a:p>
        </p:txBody>
      </p:sp>
    </p:spTree>
    <p:extLst>
      <p:ext uri="{BB962C8B-B14F-4D97-AF65-F5344CB8AC3E}">
        <p14:creationId xmlns="" xmlns:p14="http://schemas.microsoft.com/office/powerpoint/2010/main" val="248941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e 124">
            <a:extLst>
              <a:ext uri="{FF2B5EF4-FFF2-40B4-BE49-F238E27FC236}">
                <a16:creationId xmlns="" xmlns:a16="http://schemas.microsoft.com/office/drawing/2014/main" id="{16FA5915-176E-43ED-8A80-B239CAAE8525}"/>
              </a:ext>
            </a:extLst>
          </p:cNvPr>
          <p:cNvSpPr/>
          <p:nvPr/>
        </p:nvSpPr>
        <p:spPr>
          <a:xfrm>
            <a:off x="335360" y="1052736"/>
            <a:ext cx="11617457" cy="5184577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diritto 35">
            <a:extLst>
              <a:ext uri="{FF2B5EF4-FFF2-40B4-BE49-F238E27FC236}">
                <a16:creationId xmlns="" xmlns:a16="http://schemas.microsoft.com/office/drawing/2014/main" id="{20FB84C4-06F5-4EB1-9FCC-50A10EBDC8A4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6096000" y="1906735"/>
            <a:ext cx="0" cy="15411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a gomito 41">
            <a:extLst>
              <a:ext uri="{FF2B5EF4-FFF2-40B4-BE49-F238E27FC236}">
                <a16:creationId xmlns="" xmlns:a16="http://schemas.microsoft.com/office/drawing/2014/main" id="{7A84FA6C-6D36-4A68-B483-998ED60CBFB7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3755740" y="2852936"/>
            <a:ext cx="2340260" cy="121660"/>
          </a:xfrm>
          <a:prstGeom prst="bentConnector2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a gomito 43">
            <a:extLst>
              <a:ext uri="{FF2B5EF4-FFF2-40B4-BE49-F238E27FC236}">
                <a16:creationId xmlns="" xmlns:a16="http://schemas.microsoft.com/office/drawing/2014/main" id="{69C3528F-7BB4-4289-8ECB-1C620A24664D}"/>
              </a:ext>
            </a:extLst>
          </p:cNvPr>
          <p:cNvCxnSpPr>
            <a:endCxn id="11" idx="0"/>
          </p:cNvCxnSpPr>
          <p:nvPr/>
        </p:nvCxnSpPr>
        <p:spPr>
          <a:xfrm>
            <a:off x="6096000" y="2852936"/>
            <a:ext cx="2268252" cy="137144"/>
          </a:xfrm>
          <a:prstGeom prst="bentConnector2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="" xmlns:a16="http://schemas.microsoft.com/office/drawing/2014/main" id="{054E33A3-D9BD-4C43-B485-899BF315A6B3}"/>
              </a:ext>
            </a:extLst>
          </p:cNvPr>
          <p:cNvCxnSpPr>
            <a:cxnSpLocks/>
          </p:cNvCxnSpPr>
          <p:nvPr/>
        </p:nvCxnSpPr>
        <p:spPr>
          <a:xfrm>
            <a:off x="6103749" y="2693774"/>
            <a:ext cx="0" cy="1591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="" xmlns:a16="http://schemas.microsoft.com/office/drawing/2014/main" id="{C29E48BA-E934-4606-921A-F66DE395D9E1}"/>
              </a:ext>
            </a:extLst>
          </p:cNvPr>
          <p:cNvCxnSpPr>
            <a:stCxn id="15" idx="0"/>
            <a:endCxn id="14" idx="0"/>
          </p:cNvCxnSpPr>
          <p:nvPr/>
        </p:nvCxnSpPr>
        <p:spPr>
          <a:xfrm rot="16200000" flipH="1">
            <a:off x="8352217" y="2753025"/>
            <a:ext cx="4112" cy="2243064"/>
          </a:xfrm>
          <a:prstGeom prst="bentConnector3">
            <a:avLst>
              <a:gd name="adj1" fmla="val -3423541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="" xmlns:a16="http://schemas.microsoft.com/office/drawing/2014/main" id="{4A076A24-EEB8-4A06-A20E-6E90FDA3B1E8}"/>
              </a:ext>
            </a:extLst>
          </p:cNvPr>
          <p:cNvCxnSpPr>
            <a:endCxn id="11" idx="2"/>
          </p:cNvCxnSpPr>
          <p:nvPr/>
        </p:nvCxnSpPr>
        <p:spPr>
          <a:xfrm flipV="1">
            <a:off x="8364252" y="3566144"/>
            <a:ext cx="0" cy="18181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="" xmlns:a16="http://schemas.microsoft.com/office/drawing/2014/main" id="{A2166E36-EBC8-4FC5-AB17-3FB8F428427F}"/>
              </a:ext>
            </a:extLst>
          </p:cNvPr>
          <p:cNvCxnSpPr>
            <a:stCxn id="14" idx="2"/>
            <a:endCxn id="30" idx="0"/>
          </p:cNvCxnSpPr>
          <p:nvPr/>
        </p:nvCxnSpPr>
        <p:spPr>
          <a:xfrm>
            <a:off x="9475805" y="4164645"/>
            <a:ext cx="4571" cy="38219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a gomito 56">
            <a:extLst>
              <a:ext uri="{FF2B5EF4-FFF2-40B4-BE49-F238E27FC236}">
                <a16:creationId xmlns="" xmlns:a16="http://schemas.microsoft.com/office/drawing/2014/main" id="{68C2C1DA-B527-4B3E-9AF8-BB633065141C}"/>
              </a:ext>
            </a:extLst>
          </p:cNvPr>
          <p:cNvCxnSpPr>
            <a:stCxn id="34" idx="2"/>
            <a:endCxn id="15" idx="2"/>
          </p:cNvCxnSpPr>
          <p:nvPr/>
        </p:nvCxnSpPr>
        <p:spPr>
          <a:xfrm rot="16200000" flipH="1">
            <a:off x="6050274" y="2978065"/>
            <a:ext cx="4057" cy="2360877"/>
          </a:xfrm>
          <a:prstGeom prst="bentConnector3">
            <a:avLst>
              <a:gd name="adj1" fmla="val 2933276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="" xmlns:a16="http://schemas.microsoft.com/office/drawing/2014/main" id="{25F43816-04AA-4CE9-89AA-27A2347241AA}"/>
              </a:ext>
            </a:extLst>
          </p:cNvPr>
          <p:cNvCxnSpPr>
            <a:stCxn id="16" idx="0"/>
          </p:cNvCxnSpPr>
          <p:nvPr/>
        </p:nvCxnSpPr>
        <p:spPr>
          <a:xfrm flipV="1">
            <a:off x="6096000" y="4267899"/>
            <a:ext cx="0" cy="13972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="" xmlns:a16="http://schemas.microsoft.com/office/drawing/2014/main" id="{3983D761-7581-48BB-90BE-90FCD3DA8F38}"/>
              </a:ext>
            </a:extLst>
          </p:cNvPr>
          <p:cNvCxnSpPr>
            <a:stCxn id="29" idx="0"/>
            <a:endCxn id="32" idx="2"/>
          </p:cNvCxnSpPr>
          <p:nvPr/>
        </p:nvCxnSpPr>
        <p:spPr>
          <a:xfrm flipV="1">
            <a:off x="3035660" y="4368222"/>
            <a:ext cx="0" cy="21045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="" xmlns:a16="http://schemas.microsoft.com/office/drawing/2014/main" id="{5A7234B4-CE17-402A-9B61-ACE5CA38F9C6}"/>
              </a:ext>
            </a:extLst>
          </p:cNvPr>
          <p:cNvCxnSpPr>
            <a:cxnSpLocks/>
            <a:stCxn id="25" idx="0"/>
            <a:endCxn id="20" idx="2"/>
          </p:cNvCxnSpPr>
          <p:nvPr/>
        </p:nvCxnSpPr>
        <p:spPr>
          <a:xfrm flipV="1">
            <a:off x="1019436" y="4522150"/>
            <a:ext cx="0" cy="20336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a gomito 73">
            <a:extLst>
              <a:ext uri="{FF2B5EF4-FFF2-40B4-BE49-F238E27FC236}">
                <a16:creationId xmlns="" xmlns:a16="http://schemas.microsoft.com/office/drawing/2014/main" id="{554FC319-B4DE-4AA9-A5F1-E90103FC144D}"/>
              </a:ext>
            </a:extLst>
          </p:cNvPr>
          <p:cNvCxnSpPr>
            <a:stCxn id="19" idx="1"/>
            <a:endCxn id="17" idx="0"/>
          </p:cNvCxnSpPr>
          <p:nvPr/>
        </p:nvCxnSpPr>
        <p:spPr>
          <a:xfrm rot="10800000" flipV="1">
            <a:off x="1343473" y="1691725"/>
            <a:ext cx="727337" cy="415880"/>
          </a:xfrm>
          <a:prstGeom prst="bentConnector2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="" xmlns:a16="http://schemas.microsoft.com/office/drawing/2014/main" id="{3F27A4D2-FC3C-4505-BCD0-9CFDB8C90C6F}"/>
              </a:ext>
            </a:extLst>
          </p:cNvPr>
          <p:cNvCxnSpPr>
            <a:stCxn id="19" idx="3"/>
            <a:endCxn id="9" idx="1"/>
          </p:cNvCxnSpPr>
          <p:nvPr/>
        </p:nvCxnSpPr>
        <p:spPr>
          <a:xfrm flipV="1">
            <a:off x="3294945" y="1690711"/>
            <a:ext cx="208767" cy="101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a gomito 77">
            <a:extLst>
              <a:ext uri="{FF2B5EF4-FFF2-40B4-BE49-F238E27FC236}">
                <a16:creationId xmlns="" xmlns:a16="http://schemas.microsoft.com/office/drawing/2014/main" id="{B81C3B13-C4A2-4CC6-90BB-420D59D373C6}"/>
              </a:ext>
            </a:extLst>
          </p:cNvPr>
          <p:cNvCxnSpPr>
            <a:stCxn id="19" idx="2"/>
            <a:endCxn id="10" idx="1"/>
          </p:cNvCxnSpPr>
          <p:nvPr/>
        </p:nvCxnSpPr>
        <p:spPr>
          <a:xfrm rot="16200000" flipH="1">
            <a:off x="3228887" y="1505568"/>
            <a:ext cx="340882" cy="1432903"/>
          </a:xfrm>
          <a:prstGeom prst="bentConnector2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a gomito 79">
            <a:extLst>
              <a:ext uri="{FF2B5EF4-FFF2-40B4-BE49-F238E27FC236}">
                <a16:creationId xmlns="" xmlns:a16="http://schemas.microsoft.com/office/drawing/2014/main" id="{B46EB4E8-DAF6-4D49-805D-E88196C220C1}"/>
              </a:ext>
            </a:extLst>
          </p:cNvPr>
          <p:cNvCxnSpPr>
            <a:stCxn id="19" idx="0"/>
            <a:endCxn id="7" idx="2"/>
          </p:cNvCxnSpPr>
          <p:nvPr/>
        </p:nvCxnSpPr>
        <p:spPr>
          <a:xfrm rot="5400000" flipH="1" flipV="1">
            <a:off x="4213867" y="-550261"/>
            <a:ext cx="351143" cy="3413123"/>
          </a:xfrm>
          <a:prstGeom prst="bentConnector3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="" xmlns:a16="http://schemas.microsoft.com/office/drawing/2014/main" id="{B3B2A3F2-8F06-4F41-A5CF-472ADB149C72}"/>
              </a:ext>
            </a:extLst>
          </p:cNvPr>
          <p:cNvCxnSpPr>
            <a:stCxn id="16" idx="2"/>
            <a:endCxn id="31" idx="0"/>
          </p:cNvCxnSpPr>
          <p:nvPr/>
        </p:nvCxnSpPr>
        <p:spPr>
          <a:xfrm>
            <a:off x="6096000" y="4914793"/>
            <a:ext cx="0" cy="8828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F3136E-8812-49C4-BB9C-8624FE0E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32"/>
          </a:xfrm>
        </p:spPr>
        <p:txBody>
          <a:bodyPr/>
          <a:lstStyle/>
          <a:p>
            <a:r>
              <a:rPr lang="it-IT" dirty="0"/>
              <a:t>Il modello organizzativo dell'AQ Sapienza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3BF54B7-0B02-4A63-8382-BA496AC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100847CE-275E-4FB9-8A12-F01991DB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C5ED394-C26A-4058-9CCE-44AFCD3A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BC6FFD8-C78E-4530-9823-70B483E618AA}"/>
              </a:ext>
            </a:extLst>
          </p:cNvPr>
          <p:cNvSpPr/>
          <p:nvPr/>
        </p:nvSpPr>
        <p:spPr>
          <a:xfrm>
            <a:off x="767408" y="764704"/>
            <a:ext cx="10657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MIUR-ANVUR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8A114C65-D2FF-4622-8BE9-BB64676CE78A}"/>
              </a:ext>
            </a:extLst>
          </p:cNvPr>
          <p:cNvSpPr/>
          <p:nvPr/>
        </p:nvSpPr>
        <p:spPr>
          <a:xfrm>
            <a:off x="3503712" y="1474687"/>
            <a:ext cx="518457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DI ATENEO</a:t>
            </a:r>
          </a:p>
          <a:p>
            <a:pPr algn="ctr"/>
            <a:r>
              <a:rPr lang="it-IT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Senato Accademico e Consiglio di Amministrazione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AE9AD8E4-C7FD-4195-8EBB-A399573FC6A5}"/>
              </a:ext>
            </a:extLst>
          </p:cNvPr>
          <p:cNvSpPr/>
          <p:nvPr/>
        </p:nvSpPr>
        <p:spPr>
          <a:xfrm>
            <a:off x="4115780" y="2060848"/>
            <a:ext cx="3960440" cy="6632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Qualità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393080EF-657D-47C0-B616-ED4E45AF8858}"/>
              </a:ext>
            </a:extLst>
          </p:cNvPr>
          <p:cNvSpPr/>
          <p:nvPr/>
        </p:nvSpPr>
        <p:spPr>
          <a:xfrm>
            <a:off x="6384032" y="2990080"/>
            <a:ext cx="3960440" cy="576064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Dipartimento</a:t>
            </a:r>
          </a:p>
          <a:p>
            <a:pPr algn="ctr"/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 AQ Dipartimento: Direttore Dipartimento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3A5E0CA3-4FB9-4F48-8DE0-458AFDBCD548}"/>
              </a:ext>
            </a:extLst>
          </p:cNvPr>
          <p:cNvSpPr/>
          <p:nvPr/>
        </p:nvSpPr>
        <p:spPr>
          <a:xfrm>
            <a:off x="1775520" y="2974596"/>
            <a:ext cx="39604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Facoltà</a:t>
            </a:r>
          </a:p>
          <a:p>
            <a:pPr algn="ctr"/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Responsabile AQ Facoltà: Preside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="" xmlns:a16="http://schemas.microsoft.com/office/drawing/2014/main" id="{5F7E4AE1-46C6-42BE-8D6C-CD777531C798}"/>
              </a:ext>
            </a:extLst>
          </p:cNvPr>
          <p:cNvSpPr/>
          <p:nvPr/>
        </p:nvSpPr>
        <p:spPr>
          <a:xfrm>
            <a:off x="8611709" y="3876613"/>
            <a:ext cx="1728192" cy="28803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 Ricerca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id="{6738041E-ACFB-425D-A924-E0DF399F8DBD}"/>
              </a:ext>
            </a:extLst>
          </p:cNvPr>
          <p:cNvSpPr/>
          <p:nvPr/>
        </p:nvSpPr>
        <p:spPr>
          <a:xfrm>
            <a:off x="6368645" y="3872501"/>
            <a:ext cx="1728192" cy="28803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 Didattica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="" xmlns:a16="http://schemas.microsoft.com/office/drawing/2014/main" id="{1DC9FF7A-7D35-467A-8A31-F0F1E76DB0E8}"/>
              </a:ext>
            </a:extLst>
          </p:cNvPr>
          <p:cNvSpPr/>
          <p:nvPr/>
        </p:nvSpPr>
        <p:spPr>
          <a:xfrm>
            <a:off x="5231904" y="4407619"/>
            <a:ext cx="1728192" cy="507174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di Studio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="" xmlns:a16="http://schemas.microsoft.com/office/drawing/2014/main" id="{57F4265B-E3F5-4FC4-91E5-05143A972DDE}"/>
              </a:ext>
            </a:extLst>
          </p:cNvPr>
          <p:cNvSpPr/>
          <p:nvPr/>
        </p:nvSpPr>
        <p:spPr>
          <a:xfrm>
            <a:off x="335360" y="2107605"/>
            <a:ext cx="2016224" cy="66322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 di Valutazione (</a:t>
            </a:r>
            <a:r>
              <a:rPr lang="it-IT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NdV</a:t>
            </a:r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it-IT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F8ED2157-925E-44B5-8F44-ABC7BAD3B06A}"/>
              </a:ext>
            </a:extLst>
          </p:cNvPr>
          <p:cNvSpPr/>
          <p:nvPr/>
        </p:nvSpPr>
        <p:spPr>
          <a:xfrm>
            <a:off x="515380" y="2372439"/>
            <a:ext cx="1656184" cy="30318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latin typeface="Calibri" panose="020F0502020204030204" pitchFamily="34" charset="0"/>
                <a:cs typeface="Calibri" panose="020F0502020204030204" pitchFamily="34" charset="0"/>
              </a:rPr>
              <a:t>Presidente del </a:t>
            </a:r>
            <a:r>
              <a:rPr lang="it-IT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NdV</a:t>
            </a:r>
            <a:endParaRPr lang="it-IT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Decisione 18">
            <a:extLst>
              <a:ext uri="{FF2B5EF4-FFF2-40B4-BE49-F238E27FC236}">
                <a16:creationId xmlns="" xmlns:a16="http://schemas.microsoft.com/office/drawing/2014/main" id="{70A40CDC-F56F-4D84-8646-2538BD090FD8}"/>
              </a:ext>
            </a:extLst>
          </p:cNvPr>
          <p:cNvSpPr/>
          <p:nvPr/>
        </p:nvSpPr>
        <p:spPr>
          <a:xfrm>
            <a:off x="2070809" y="1331871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Relazione Annuale</a:t>
            </a:r>
          </a:p>
          <a:p>
            <a:pPr algn="ctr"/>
            <a:r>
              <a:rPr lang="it-IT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NdV</a:t>
            </a:r>
            <a:endParaRPr lang="it-I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="" xmlns:a16="http://schemas.microsoft.com/office/drawing/2014/main" id="{C8D68ADE-2D19-4594-81E7-4AD20E55CC37}"/>
              </a:ext>
            </a:extLst>
          </p:cNvPr>
          <p:cNvSpPr/>
          <p:nvPr/>
        </p:nvSpPr>
        <p:spPr>
          <a:xfrm>
            <a:off x="119336" y="3767289"/>
            <a:ext cx="1800200" cy="75486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Paritetica Docenti-Studenti (CPDS)</a:t>
            </a:r>
          </a:p>
          <a:p>
            <a:pPr algn="ctr"/>
            <a:endParaRPr lang="it-IT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="" xmlns:a16="http://schemas.microsoft.com/office/drawing/2014/main" id="{42371D36-2E1E-4B10-BE1A-5A7869ED39D8}"/>
              </a:ext>
            </a:extLst>
          </p:cNvPr>
          <p:cNvSpPr/>
          <p:nvPr/>
        </p:nvSpPr>
        <p:spPr>
          <a:xfrm>
            <a:off x="335360" y="4224999"/>
            <a:ext cx="1368152" cy="22172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latin typeface="Calibri" panose="020F0502020204030204" pitchFamily="34" charset="0"/>
                <a:cs typeface="Calibri" panose="020F0502020204030204" pitchFamily="34" charset="0"/>
              </a:rPr>
              <a:t>Presidente CPDS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9416561D-0FA4-4D50-992D-A2F9841BF2A4}"/>
              </a:ext>
            </a:extLst>
          </p:cNvPr>
          <p:cNvSpPr/>
          <p:nvPr/>
        </p:nvSpPr>
        <p:spPr>
          <a:xfrm>
            <a:off x="4178787" y="2361423"/>
            <a:ext cx="3834426" cy="30318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/>
              <a:t>Delegato per la Qualità: Coordinatore Presidio</a:t>
            </a:r>
          </a:p>
        </p:txBody>
      </p:sp>
      <p:sp>
        <p:nvSpPr>
          <p:cNvPr id="23" name="Parentesi graffa chiusa 22">
            <a:extLst>
              <a:ext uri="{FF2B5EF4-FFF2-40B4-BE49-F238E27FC236}">
                <a16:creationId xmlns="" xmlns:a16="http://schemas.microsoft.com/office/drawing/2014/main" id="{3C78BE2F-6D51-4C5A-886B-F1DA55E9E5F0}"/>
              </a:ext>
            </a:extLst>
          </p:cNvPr>
          <p:cNvSpPr/>
          <p:nvPr/>
        </p:nvSpPr>
        <p:spPr>
          <a:xfrm>
            <a:off x="8760296" y="1474687"/>
            <a:ext cx="216024" cy="432048"/>
          </a:xfrm>
          <a:prstGeom prst="rightBrace">
            <a:avLst>
              <a:gd name="adj1" fmla="val 8333"/>
              <a:gd name="adj2" fmla="val 47074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290842BD-5C2B-4D63-85B9-391E41EBAE60}"/>
              </a:ext>
            </a:extLst>
          </p:cNvPr>
          <p:cNvSpPr txBox="1"/>
          <p:nvPr/>
        </p:nvSpPr>
        <p:spPr>
          <a:xfrm>
            <a:off x="9192344" y="1459878"/>
            <a:ext cx="19442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Definizione Politiche </a:t>
            </a:r>
            <a:br>
              <a:rPr lang="it-IT" sz="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Strategie di Ateneo</a:t>
            </a:r>
          </a:p>
        </p:txBody>
      </p:sp>
      <p:sp>
        <p:nvSpPr>
          <p:cNvPr id="25" name="Decisione 24">
            <a:extLst>
              <a:ext uri="{FF2B5EF4-FFF2-40B4-BE49-F238E27FC236}">
                <a16:creationId xmlns="" xmlns:a16="http://schemas.microsoft.com/office/drawing/2014/main" id="{96B5A84F-DA1B-4C6F-9D52-5232CC848A4F}"/>
              </a:ext>
            </a:extLst>
          </p:cNvPr>
          <p:cNvSpPr/>
          <p:nvPr/>
        </p:nvSpPr>
        <p:spPr>
          <a:xfrm>
            <a:off x="407368" y="4725516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Relazione Annuale</a:t>
            </a:r>
          </a:p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CPDS</a:t>
            </a:r>
          </a:p>
        </p:txBody>
      </p:sp>
      <p:sp>
        <p:nvSpPr>
          <p:cNvPr id="26" name="Parentesi graffa chiusa 25">
            <a:extLst>
              <a:ext uri="{FF2B5EF4-FFF2-40B4-BE49-F238E27FC236}">
                <a16:creationId xmlns="" xmlns:a16="http://schemas.microsoft.com/office/drawing/2014/main" id="{7059DDA9-395A-4827-98A4-3E35BD4707CC}"/>
              </a:ext>
            </a:extLst>
          </p:cNvPr>
          <p:cNvSpPr/>
          <p:nvPr/>
        </p:nvSpPr>
        <p:spPr>
          <a:xfrm>
            <a:off x="8256240" y="2183951"/>
            <a:ext cx="216024" cy="432048"/>
          </a:xfrm>
          <a:prstGeom prst="rightBrace">
            <a:avLst>
              <a:gd name="adj1" fmla="val 8333"/>
              <a:gd name="adj2" fmla="val 47074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3D963FC4-B294-49AF-994A-8380C7105F99}"/>
              </a:ext>
            </a:extLst>
          </p:cNvPr>
          <p:cNvSpPr txBox="1"/>
          <p:nvPr/>
        </p:nvSpPr>
        <p:spPr>
          <a:xfrm>
            <a:off x="8562274" y="2140137"/>
            <a:ext cx="32043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Attuazione Politiche AQ di Ateneo</a:t>
            </a:r>
          </a:p>
          <a:p>
            <a:r>
              <a:rPr lang="it-IT" sz="12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Coordinamento e Monitoraggio dei Processi AQ</a:t>
            </a:r>
          </a:p>
        </p:txBody>
      </p:sp>
      <p:sp>
        <p:nvSpPr>
          <p:cNvPr id="28" name="Decisione 27">
            <a:extLst>
              <a:ext uri="{FF2B5EF4-FFF2-40B4-BE49-F238E27FC236}">
                <a16:creationId xmlns="" xmlns:a16="http://schemas.microsoft.com/office/drawing/2014/main" id="{18895B38-0EE3-4090-9031-AD35F556DAE9}"/>
              </a:ext>
            </a:extLst>
          </p:cNvPr>
          <p:cNvSpPr/>
          <p:nvPr/>
        </p:nvSpPr>
        <p:spPr>
          <a:xfrm>
            <a:off x="6206125" y="5435955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Scheda Monito-raggio Annuale</a:t>
            </a:r>
          </a:p>
        </p:txBody>
      </p:sp>
      <p:sp>
        <p:nvSpPr>
          <p:cNvPr id="29" name="Decisione 28">
            <a:extLst>
              <a:ext uri="{FF2B5EF4-FFF2-40B4-BE49-F238E27FC236}">
                <a16:creationId xmlns="" xmlns:a16="http://schemas.microsoft.com/office/drawing/2014/main" id="{5ABF534D-DC5F-4BD0-9485-74609AE2BC1A}"/>
              </a:ext>
            </a:extLst>
          </p:cNvPr>
          <p:cNvSpPr/>
          <p:nvPr/>
        </p:nvSpPr>
        <p:spPr>
          <a:xfrm>
            <a:off x="2423592" y="4578673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Relazioni</a:t>
            </a:r>
            <a:b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dei CM</a:t>
            </a:r>
          </a:p>
        </p:txBody>
      </p:sp>
      <p:sp>
        <p:nvSpPr>
          <p:cNvPr id="30" name="Decisione 29">
            <a:extLst>
              <a:ext uri="{FF2B5EF4-FFF2-40B4-BE49-F238E27FC236}">
                <a16:creationId xmlns="" xmlns:a16="http://schemas.microsoft.com/office/drawing/2014/main" id="{0C117719-A497-4308-9CD1-21CB9147A1A5}"/>
              </a:ext>
            </a:extLst>
          </p:cNvPr>
          <p:cNvSpPr/>
          <p:nvPr/>
        </p:nvSpPr>
        <p:spPr>
          <a:xfrm>
            <a:off x="8868308" y="4546835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SCHEDA SUA-RD</a:t>
            </a:r>
          </a:p>
        </p:txBody>
      </p:sp>
      <p:sp>
        <p:nvSpPr>
          <p:cNvPr id="31" name="Decisione 30">
            <a:extLst>
              <a:ext uri="{FF2B5EF4-FFF2-40B4-BE49-F238E27FC236}">
                <a16:creationId xmlns="" xmlns:a16="http://schemas.microsoft.com/office/drawing/2014/main" id="{625D7BC5-838B-43A7-9BE0-161D68FE2782}"/>
              </a:ext>
            </a:extLst>
          </p:cNvPr>
          <p:cNvSpPr/>
          <p:nvPr/>
        </p:nvSpPr>
        <p:spPr>
          <a:xfrm>
            <a:off x="5483932" y="5003078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SCHEDA SUA-CDS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="" xmlns:a16="http://schemas.microsoft.com/office/drawing/2014/main" id="{AE4DC277-D294-456B-8F79-2C1E3430D326}"/>
              </a:ext>
            </a:extLst>
          </p:cNvPr>
          <p:cNvSpPr/>
          <p:nvPr/>
        </p:nvSpPr>
        <p:spPr>
          <a:xfrm>
            <a:off x="2135560" y="3861048"/>
            <a:ext cx="1800200" cy="50717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</a:pPr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Comitati di Monitoraggio</a:t>
            </a:r>
          </a:p>
          <a:p>
            <a:pPr algn="ctr"/>
            <a:endParaRPr lang="it-IT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31A486B4-8A14-4ACE-B16F-8AEDFFD50C06}"/>
              </a:ext>
            </a:extLst>
          </p:cNvPr>
          <p:cNvSpPr/>
          <p:nvPr/>
        </p:nvSpPr>
        <p:spPr>
          <a:xfrm>
            <a:off x="2351584" y="4118950"/>
            <a:ext cx="1368152" cy="1857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latin typeface="Calibri" panose="020F0502020204030204" pitchFamily="34" charset="0"/>
                <a:cs typeface="Calibri" panose="020F0502020204030204" pitchFamily="34" charset="0"/>
              </a:rPr>
              <a:t>Presidente CM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="" xmlns:a16="http://schemas.microsoft.com/office/drawing/2014/main" id="{23A4FD56-D7F8-43D7-9410-C73F4E4BC545}"/>
              </a:ext>
            </a:extLst>
          </p:cNvPr>
          <p:cNvSpPr/>
          <p:nvPr/>
        </p:nvSpPr>
        <p:spPr>
          <a:xfrm>
            <a:off x="4007768" y="3868444"/>
            <a:ext cx="1728192" cy="28803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 Didattica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="" xmlns:a16="http://schemas.microsoft.com/office/drawing/2014/main" id="{ADB921E7-B60B-417F-B56E-16167E016A61}"/>
              </a:ext>
            </a:extLst>
          </p:cNvPr>
          <p:cNvSpPr/>
          <p:nvPr/>
        </p:nvSpPr>
        <p:spPr>
          <a:xfrm>
            <a:off x="5348917" y="4665494"/>
            <a:ext cx="1494166" cy="1857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latin typeface="Calibri" panose="020F0502020204030204" pitchFamily="34" charset="0"/>
                <a:cs typeface="Calibri" panose="020F0502020204030204" pitchFamily="34" charset="0"/>
              </a:rPr>
              <a:t>Coordinatore </a:t>
            </a:r>
            <a:r>
              <a:rPr lang="it-IT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endParaRPr lang="it-IT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Decisione 60">
            <a:extLst>
              <a:ext uri="{FF2B5EF4-FFF2-40B4-BE49-F238E27FC236}">
                <a16:creationId xmlns="" xmlns:a16="http://schemas.microsoft.com/office/drawing/2014/main" id="{0A2F5897-8BCC-4D4F-BAB0-50FA20C857E5}"/>
              </a:ext>
            </a:extLst>
          </p:cNvPr>
          <p:cNvSpPr/>
          <p:nvPr/>
        </p:nvSpPr>
        <p:spPr>
          <a:xfrm>
            <a:off x="4761739" y="5435955"/>
            <a:ext cx="1224136" cy="719708"/>
          </a:xfrm>
          <a:prstGeom prst="flowChartDecision">
            <a:avLst/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Riesame Ciclico</a:t>
            </a:r>
          </a:p>
        </p:txBody>
      </p:sp>
      <p:cxnSp>
        <p:nvCxnSpPr>
          <p:cNvPr id="86" name="Connettore a gomito 85">
            <a:extLst>
              <a:ext uri="{FF2B5EF4-FFF2-40B4-BE49-F238E27FC236}">
                <a16:creationId xmlns="" xmlns:a16="http://schemas.microsoft.com/office/drawing/2014/main" id="{4838AAEE-6DD2-4422-941E-64B6178FD529}"/>
              </a:ext>
            </a:extLst>
          </p:cNvPr>
          <p:cNvCxnSpPr>
            <a:stCxn id="32" idx="0"/>
            <a:endCxn id="34" idx="0"/>
          </p:cNvCxnSpPr>
          <p:nvPr/>
        </p:nvCxnSpPr>
        <p:spPr>
          <a:xfrm rot="16200000" flipH="1">
            <a:off x="3950064" y="2946644"/>
            <a:ext cx="7396" cy="1836204"/>
          </a:xfrm>
          <a:prstGeom prst="bentConnector3">
            <a:avLst>
              <a:gd name="adj1" fmla="val -141446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="" xmlns:a16="http://schemas.microsoft.com/office/drawing/2014/main" id="{04A7ACA4-E969-4785-A12D-E82129A7E4CE}"/>
              </a:ext>
            </a:extLst>
          </p:cNvPr>
          <p:cNvCxnSpPr>
            <a:stCxn id="12" idx="2"/>
          </p:cNvCxnSpPr>
          <p:nvPr/>
        </p:nvCxnSpPr>
        <p:spPr>
          <a:xfrm>
            <a:off x="3755740" y="3550660"/>
            <a:ext cx="0" cy="19729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>
            <a:extLst>
              <a:ext uri="{FF2B5EF4-FFF2-40B4-BE49-F238E27FC236}">
                <a16:creationId xmlns="" xmlns:a16="http://schemas.microsoft.com/office/drawing/2014/main" id="{BCC1E50F-5C03-444E-B9FA-A3469226C413}"/>
              </a:ext>
            </a:extLst>
          </p:cNvPr>
          <p:cNvCxnSpPr/>
          <p:nvPr/>
        </p:nvCxnSpPr>
        <p:spPr>
          <a:xfrm flipV="1">
            <a:off x="2171564" y="1772816"/>
            <a:ext cx="1476164" cy="619645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="" xmlns:a16="http://schemas.microsoft.com/office/drawing/2014/main" id="{BBD9E155-7C0C-4CC1-B36E-8F5ED2938F7E}"/>
              </a:ext>
            </a:extLst>
          </p:cNvPr>
          <p:cNvCxnSpPr>
            <a:cxnSpLocks/>
          </p:cNvCxnSpPr>
          <p:nvPr/>
        </p:nvCxnSpPr>
        <p:spPr>
          <a:xfrm flipV="1">
            <a:off x="2207568" y="2276872"/>
            <a:ext cx="2088232" cy="216024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>
            <a:extLst>
              <a:ext uri="{FF2B5EF4-FFF2-40B4-BE49-F238E27FC236}">
                <a16:creationId xmlns="" xmlns:a16="http://schemas.microsoft.com/office/drawing/2014/main" id="{40622527-A3E9-49F1-91FB-E1C4EDBFCBF4}"/>
              </a:ext>
            </a:extLst>
          </p:cNvPr>
          <p:cNvCxnSpPr>
            <a:cxnSpLocks/>
          </p:cNvCxnSpPr>
          <p:nvPr/>
        </p:nvCxnSpPr>
        <p:spPr>
          <a:xfrm flipV="1">
            <a:off x="1225493" y="1073256"/>
            <a:ext cx="42343" cy="1094286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>
            <a:extLst>
              <a:ext uri="{FF2B5EF4-FFF2-40B4-BE49-F238E27FC236}">
                <a16:creationId xmlns="" xmlns:a16="http://schemas.microsoft.com/office/drawing/2014/main" id="{8F836BD4-291D-41A6-A300-4C5E3738BC80}"/>
              </a:ext>
            </a:extLst>
          </p:cNvPr>
          <p:cNvCxnSpPr>
            <a:cxnSpLocks/>
          </p:cNvCxnSpPr>
          <p:nvPr/>
        </p:nvCxnSpPr>
        <p:spPr>
          <a:xfrm flipV="1">
            <a:off x="1074346" y="2739917"/>
            <a:ext cx="42343" cy="1094286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>
            <a:extLst>
              <a:ext uri="{FF2B5EF4-FFF2-40B4-BE49-F238E27FC236}">
                <a16:creationId xmlns="" xmlns:a16="http://schemas.microsoft.com/office/drawing/2014/main" id="{790FB1C2-7E82-47D8-BDEA-AA678D73465E}"/>
              </a:ext>
            </a:extLst>
          </p:cNvPr>
          <p:cNvCxnSpPr>
            <a:cxnSpLocks/>
          </p:cNvCxnSpPr>
          <p:nvPr/>
        </p:nvCxnSpPr>
        <p:spPr>
          <a:xfrm flipV="1">
            <a:off x="3269686" y="2615999"/>
            <a:ext cx="924441" cy="1345042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>
            <a:extLst>
              <a:ext uri="{FF2B5EF4-FFF2-40B4-BE49-F238E27FC236}">
                <a16:creationId xmlns="" xmlns:a16="http://schemas.microsoft.com/office/drawing/2014/main" id="{E86DCC3F-FA5E-44A1-B3EC-515B4BD5F386}"/>
              </a:ext>
            </a:extLst>
          </p:cNvPr>
          <p:cNvCxnSpPr>
            <a:cxnSpLocks/>
          </p:cNvCxnSpPr>
          <p:nvPr/>
        </p:nvCxnSpPr>
        <p:spPr>
          <a:xfrm flipV="1">
            <a:off x="4120387" y="2546574"/>
            <a:ext cx="513768" cy="550961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="" xmlns:a16="http://schemas.microsoft.com/office/drawing/2014/main" id="{4CB644F7-D040-4C51-B6A7-5005000DE4C5}"/>
              </a:ext>
            </a:extLst>
          </p:cNvPr>
          <p:cNvCxnSpPr>
            <a:cxnSpLocks/>
          </p:cNvCxnSpPr>
          <p:nvPr/>
        </p:nvCxnSpPr>
        <p:spPr>
          <a:xfrm flipH="1" flipV="1">
            <a:off x="7500156" y="2541942"/>
            <a:ext cx="666074" cy="550870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>
            <a:extLst>
              <a:ext uri="{FF2B5EF4-FFF2-40B4-BE49-F238E27FC236}">
                <a16:creationId xmlns="" xmlns:a16="http://schemas.microsoft.com/office/drawing/2014/main" id="{0BD4D5AE-3E02-4AF1-91CD-5BF674BE4F3C}"/>
              </a:ext>
            </a:extLst>
          </p:cNvPr>
          <p:cNvCxnSpPr>
            <a:cxnSpLocks/>
          </p:cNvCxnSpPr>
          <p:nvPr/>
        </p:nvCxnSpPr>
        <p:spPr>
          <a:xfrm>
            <a:off x="1807485" y="4095524"/>
            <a:ext cx="544099" cy="11285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="" xmlns:a16="http://schemas.microsoft.com/office/drawing/2014/main" id="{0281EF68-75B5-4A35-89CB-A9BFD194835C}"/>
              </a:ext>
            </a:extLst>
          </p:cNvPr>
          <p:cNvCxnSpPr>
            <a:cxnSpLocks/>
          </p:cNvCxnSpPr>
          <p:nvPr/>
        </p:nvCxnSpPr>
        <p:spPr>
          <a:xfrm flipH="1" flipV="1">
            <a:off x="2168395" y="2637293"/>
            <a:ext cx="509108" cy="1298933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>
            <a:extLst>
              <a:ext uri="{FF2B5EF4-FFF2-40B4-BE49-F238E27FC236}">
                <a16:creationId xmlns="" xmlns:a16="http://schemas.microsoft.com/office/drawing/2014/main" id="{3E12EE48-D42B-460C-9D62-04C05BC2A7F9}"/>
              </a:ext>
            </a:extLst>
          </p:cNvPr>
          <p:cNvCxnSpPr>
            <a:cxnSpLocks/>
            <a:endCxn id="22" idx="4"/>
          </p:cNvCxnSpPr>
          <p:nvPr/>
        </p:nvCxnSpPr>
        <p:spPr>
          <a:xfrm flipV="1">
            <a:off x="5560449" y="2664609"/>
            <a:ext cx="535551" cy="1857542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="" xmlns:a16="http://schemas.microsoft.com/office/drawing/2014/main" id="{2E6E274D-BFEC-40E6-B812-44EF495FE3D0}"/>
              </a:ext>
            </a:extLst>
          </p:cNvPr>
          <p:cNvCxnSpPr>
            <a:cxnSpLocks/>
          </p:cNvCxnSpPr>
          <p:nvPr/>
        </p:nvCxnSpPr>
        <p:spPr>
          <a:xfrm flipH="1" flipV="1">
            <a:off x="1778280" y="4390916"/>
            <a:ext cx="3593069" cy="198437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>
            <a:extLst>
              <a:ext uri="{FF2B5EF4-FFF2-40B4-BE49-F238E27FC236}">
                <a16:creationId xmlns="" xmlns:a16="http://schemas.microsoft.com/office/drawing/2014/main" id="{BA2C5C21-633A-4CC4-AF13-CB578B623B36}"/>
              </a:ext>
            </a:extLst>
          </p:cNvPr>
          <p:cNvCxnSpPr>
            <a:cxnSpLocks/>
          </p:cNvCxnSpPr>
          <p:nvPr/>
        </p:nvCxnSpPr>
        <p:spPr>
          <a:xfrm>
            <a:off x="2211041" y="2635552"/>
            <a:ext cx="3160308" cy="1870187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="" xmlns:a16="http://schemas.microsoft.com/office/drawing/2014/main" id="{824E0EBD-F51B-43F8-BFFF-945D61340563}"/>
              </a:ext>
            </a:extLst>
          </p:cNvPr>
          <p:cNvCxnSpPr>
            <a:cxnSpLocks/>
          </p:cNvCxnSpPr>
          <p:nvPr/>
        </p:nvCxnSpPr>
        <p:spPr>
          <a:xfrm>
            <a:off x="2250829" y="2593681"/>
            <a:ext cx="1188930" cy="509778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119">
            <a:extLst>
              <a:ext uri="{FF2B5EF4-FFF2-40B4-BE49-F238E27FC236}">
                <a16:creationId xmlns="" xmlns:a16="http://schemas.microsoft.com/office/drawing/2014/main" id="{EECAE611-B210-4ECB-8001-F0B8F47E4D70}"/>
              </a:ext>
            </a:extLst>
          </p:cNvPr>
          <p:cNvCxnSpPr>
            <a:cxnSpLocks/>
          </p:cNvCxnSpPr>
          <p:nvPr/>
        </p:nvCxnSpPr>
        <p:spPr>
          <a:xfrm>
            <a:off x="2323783" y="2539858"/>
            <a:ext cx="4338881" cy="583154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2 122">
            <a:extLst>
              <a:ext uri="{FF2B5EF4-FFF2-40B4-BE49-F238E27FC236}">
                <a16:creationId xmlns="" xmlns:a16="http://schemas.microsoft.com/office/drawing/2014/main" id="{15A1B4B6-A91D-4511-82D6-598A7622AA88}"/>
              </a:ext>
            </a:extLst>
          </p:cNvPr>
          <p:cNvCxnSpPr>
            <a:cxnSpLocks/>
          </p:cNvCxnSpPr>
          <p:nvPr/>
        </p:nvCxnSpPr>
        <p:spPr>
          <a:xfrm flipV="1">
            <a:off x="1759418" y="3357177"/>
            <a:ext cx="421226" cy="536711"/>
          </a:xfrm>
          <a:prstGeom prst="straightConnector1">
            <a:avLst/>
          </a:prstGeom>
          <a:ln w="28575">
            <a:solidFill>
              <a:srgbClr val="FF66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sellaDiTesto 125">
            <a:extLst>
              <a:ext uri="{FF2B5EF4-FFF2-40B4-BE49-F238E27FC236}">
                <a16:creationId xmlns="" xmlns:a16="http://schemas.microsoft.com/office/drawing/2014/main" id="{CE74038F-3878-470E-822E-976FF4261307}"/>
              </a:ext>
            </a:extLst>
          </p:cNvPr>
          <p:cNvSpPr txBox="1"/>
          <p:nvPr/>
        </p:nvSpPr>
        <p:spPr>
          <a:xfrm rot="5400000">
            <a:off x="6821222" y="485343"/>
            <a:ext cx="3086059" cy="64136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ArchUp">
              <a:avLst>
                <a:gd name="adj" fmla="val 5454554"/>
              </a:avLst>
            </a:prstTxWarp>
            <a:spAutoFit/>
            <a:sp3d extrusionH="57150">
              <a:bevelT w="38100" h="38100"/>
            </a:sp3d>
          </a:bodyPr>
          <a:lstStyle/>
          <a:p>
            <a:pPr algn="ctr"/>
            <a:r>
              <a:rPr lang="it-IT" sz="2800" dirty="0">
                <a:solidFill>
                  <a:srgbClr val="FF6600"/>
                </a:solidFill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rPr>
              <a:t>Sistema AQ</a:t>
            </a:r>
          </a:p>
        </p:txBody>
      </p:sp>
    </p:spTree>
    <p:extLst>
      <p:ext uri="{BB962C8B-B14F-4D97-AF65-F5344CB8AC3E}">
        <p14:creationId xmlns="" xmlns:p14="http://schemas.microsoft.com/office/powerpoint/2010/main" val="97460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E2FB6FA-2AB1-40B9-8643-3DDC7C9064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2937" y="2060848"/>
            <a:ext cx="7199063" cy="4065736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degli Studenti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rgbClr val="C00000"/>
                </a:solidFill>
              </a:rPr>
              <a:t>TUTTI</a:t>
            </a:r>
          </a:p>
          <a:p>
            <a:r>
              <a:rPr lang="it-IT" sz="2800" b="0" dirty="0">
                <a:solidFill>
                  <a:srgbClr val="3078C0"/>
                </a:solidFill>
              </a:rPr>
              <a:t>Fruitori del servizio (principali stakeholders)</a:t>
            </a:r>
          </a:p>
          <a:p>
            <a:r>
              <a:rPr lang="it-IT" sz="2800" b="0" dirty="0">
                <a:solidFill>
                  <a:srgbClr val="3078C0"/>
                </a:solidFill>
              </a:rPr>
              <a:t>Controllori del servizio offerto</a:t>
            </a:r>
          </a:p>
          <a:p>
            <a:pPr marL="0" indent="0">
              <a:buNone/>
            </a:pPr>
            <a:endParaRPr lang="it-IT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C00000"/>
                </a:solidFill>
              </a:rPr>
              <a:t>RAPPRESENTANTI</a:t>
            </a:r>
          </a:p>
          <a:p>
            <a:r>
              <a:rPr lang="it-IT" sz="2800" b="0" dirty="0">
                <a:solidFill>
                  <a:srgbClr val="3078C0"/>
                </a:solidFill>
              </a:rPr>
              <a:t>Super-controllori della </a:t>
            </a:r>
            <a:br>
              <a:rPr lang="it-IT" sz="2800" b="0" dirty="0">
                <a:solidFill>
                  <a:srgbClr val="3078C0"/>
                </a:solidFill>
              </a:rPr>
            </a:br>
            <a:r>
              <a:rPr lang="it-IT" sz="2800" b="0" dirty="0">
                <a:solidFill>
                  <a:srgbClr val="3078C0"/>
                </a:solidFill>
              </a:rPr>
              <a:t>qualità del servizio</a:t>
            </a:r>
          </a:p>
          <a:p>
            <a:r>
              <a:rPr lang="it-IT" sz="2800" b="0" dirty="0">
                <a:solidFill>
                  <a:srgbClr val="3078C0"/>
                </a:solidFill>
              </a:rPr>
              <a:t>Ambasciatori dei loro </a:t>
            </a:r>
            <a:br>
              <a:rPr lang="it-IT" sz="2800" b="0" dirty="0">
                <a:solidFill>
                  <a:srgbClr val="3078C0"/>
                </a:solidFill>
              </a:rPr>
            </a:br>
            <a:r>
              <a:rPr lang="it-IT" sz="2800" b="0" dirty="0">
                <a:solidFill>
                  <a:srgbClr val="3078C0"/>
                </a:solidFill>
              </a:rPr>
              <a:t>colleghi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0497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dei Rappresentanti degli Studenti - 1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rgbClr val="3078C0"/>
                </a:solidFill>
              </a:rPr>
              <a:t>Controllori della qualità del servizio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800" b="0" dirty="0">
                <a:solidFill>
                  <a:srgbClr val="3078C0"/>
                </a:solidFill>
              </a:rPr>
              <a:t>Ciascuno, nell’organismo di cui fa parte, deve partecipare alle attività di controllo messe in atto dai diversi organi: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Assemblea e Giunta di Facoltà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Commissione Paritetica Docenti-Studenti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Consiglio di Dipartimento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Consiglio del Corso di Studio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Gruppo di Riesame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Osservatorio della Didattica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0" dirty="0">
                <a:solidFill>
                  <a:srgbClr val="3078C0"/>
                </a:solidFill>
              </a:rPr>
              <a:t>Gruppo di Riesame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77755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dei Rappresentanti degli Studenti - 2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rgbClr val="3078C0"/>
                </a:solidFill>
              </a:rPr>
              <a:t>Ambasciatori dei colleghi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i="1" dirty="0">
                <a:solidFill>
                  <a:srgbClr val="3078C0"/>
                </a:solidFill>
              </a:rPr>
              <a:t>Verso gli organi di governo/controllo: </a:t>
            </a:r>
            <a:r>
              <a:rPr lang="it-IT" sz="2800" b="0" dirty="0">
                <a:solidFill>
                  <a:srgbClr val="3078C0"/>
                </a:solidFill>
              </a:rPr>
              <a:t>riportare i suggerimenti e le proteste (giustificate) degli studenti (salvaguardandone l’anonimato)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i="1" dirty="0">
                <a:solidFill>
                  <a:srgbClr val="3078C0"/>
                </a:solidFill>
              </a:rPr>
              <a:t>Verso i colleghi: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3078C0"/>
                </a:solidFill>
              </a:rPr>
              <a:t>trasmettere le informazioni che riguardano loro (prese di posizione degli organi) e il mondo a cui appartengono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b="0" dirty="0">
                <a:solidFill>
                  <a:srgbClr val="3078C0"/>
                </a:solidFill>
              </a:rPr>
              <a:t>sensibilizzarli sui diritti, i </a:t>
            </a:r>
            <a:r>
              <a:rPr lang="it-IT" sz="2800" b="0" dirty="0">
                <a:solidFill>
                  <a:srgbClr val="3078C0"/>
                </a:solidFill>
              </a:rPr>
              <a:t>doveri e le opportunità</a:t>
            </a:r>
            <a:endParaRPr lang="it-IT" b="0" dirty="0">
              <a:solidFill>
                <a:srgbClr val="3078C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8533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19CEC09-DC0C-4C4A-BEB2-3421F068B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" t="5024" b="5024"/>
          <a:stretch/>
        </p:blipFill>
        <p:spPr>
          <a:xfrm>
            <a:off x="4926682" y="1556792"/>
            <a:ext cx="7145982" cy="37444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B03B371-830A-AE4E-B5F0-98A0AD844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t="2381" r="4405" b="1254"/>
          <a:stretch/>
        </p:blipFill>
        <p:spPr>
          <a:xfrm>
            <a:off x="119336" y="3017824"/>
            <a:ext cx="5328592" cy="30375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0A4BD7D-5366-4D95-81A6-EB472732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Opis</a:t>
            </a:r>
            <a:r>
              <a:rPr lang="it-IT" sz="3200" dirty="0"/>
              <a:t> è il primo modo per esprimere le proprie opinioni</a:t>
            </a:r>
          </a:p>
        </p:txBody>
      </p:sp>
    </p:spTree>
    <p:extLst>
      <p:ext uri="{BB962C8B-B14F-4D97-AF65-F5344CB8AC3E}">
        <p14:creationId xmlns="" xmlns:p14="http://schemas.microsoft.com/office/powerpoint/2010/main" val="295704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800000"/>
                </a:solidFill>
              </a:rPr>
              <a:t>Questa Presentazione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1504" y="1844824"/>
            <a:ext cx="9950896" cy="351747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it-IT" sz="2800" dirty="0"/>
              <a:t>La Qualità nell'Università europea: il Processo di Bologna</a:t>
            </a:r>
          </a:p>
          <a:p>
            <a:pPr>
              <a:spcBef>
                <a:spcPts val="3000"/>
              </a:spcBef>
            </a:pPr>
            <a:r>
              <a:rPr lang="it-IT" sz="2800" dirty="0"/>
              <a:t>La Qualità in Italia: il Sistema AVA</a:t>
            </a:r>
          </a:p>
          <a:p>
            <a:pPr>
              <a:spcBef>
                <a:spcPts val="3000"/>
              </a:spcBef>
            </a:pPr>
            <a:r>
              <a:rPr lang="it-IT" sz="2800" dirty="0"/>
              <a:t>I Requisiti di Assicurazione Qualità e il ruolo degli Studenti</a:t>
            </a:r>
          </a:p>
          <a:p>
            <a:pPr>
              <a:spcBef>
                <a:spcPts val="3000"/>
              </a:spcBef>
            </a:pPr>
            <a:r>
              <a:rPr lang="it-IT" sz="2800" dirty="0"/>
              <a:t>L'Assicurazione Qualità in Sapienza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476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chi segnalare eventuali problemi?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175032" cy="5018930"/>
          </a:xfrm>
        </p:spPr>
        <p:txBody>
          <a:bodyPr/>
          <a:lstStyle/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Ai Rappresentanti degli Studenti nel </a:t>
            </a:r>
            <a:r>
              <a:rPr lang="it-IT" sz="2800" b="0" i="1" dirty="0" err="1">
                <a:solidFill>
                  <a:srgbClr val="3078C0"/>
                </a:solidFill>
              </a:rPr>
              <a:t>CdS</a:t>
            </a:r>
            <a:r>
              <a:rPr lang="it-IT" sz="2800" b="0" i="1" dirty="0">
                <a:solidFill>
                  <a:srgbClr val="3078C0"/>
                </a:solidFill>
              </a:rPr>
              <a:t>, nel Dipartimento, nella Facoltà, nella Commissione Paritetica Docenti-Studenti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Ai Presidenti del Comitato di Monitoraggio e/o della Commissione Paritetica Docenti-Studenti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Nei casi rilevanti:</a:t>
            </a:r>
          </a:p>
          <a:p>
            <a:pPr marL="933441" lvl="1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b="0" i="1" dirty="0">
                <a:solidFill>
                  <a:srgbClr val="3078C0"/>
                </a:solidFill>
              </a:rPr>
              <a:t>al Coordinatore del Team Qualità</a:t>
            </a:r>
          </a:p>
          <a:p>
            <a:pPr marL="933441" lvl="1" indent="-5334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b="0" i="1" dirty="0">
                <a:solidFill>
                  <a:srgbClr val="3078C0"/>
                </a:solidFill>
              </a:rPr>
              <a:t>al Garante degli Studenti (di Facoltà) o al Difensore Civico degli studenti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329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Strumenti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306962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Partecipazione assidua e propositiva alle attività degli Organi (segnalare problemi e proporre soluzioni)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Attivazione di canali di comunicazione con i colleghi (social)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Incontri con i colleghi (non solo i pari anno)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Analisi della Relazione della Commissione Paritetica Docenti-Studenti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Accesso agli esiti dei questionari di valutazione (</a:t>
            </a:r>
            <a:r>
              <a:rPr lang="it-IT" sz="2800" b="0" i="1" dirty="0" err="1">
                <a:solidFill>
                  <a:srgbClr val="3078C0"/>
                </a:solidFill>
              </a:rPr>
              <a:t>CdS</a:t>
            </a:r>
            <a:r>
              <a:rPr lang="it-IT" sz="2800" b="0" i="1" dirty="0">
                <a:solidFill>
                  <a:srgbClr val="3078C0"/>
                </a:solidFill>
              </a:rPr>
              <a:t> e CPDS)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Contatti con la governance (Presidente del </a:t>
            </a:r>
            <a:r>
              <a:rPr lang="it-IT" sz="2800" b="0" i="1" dirty="0" err="1">
                <a:solidFill>
                  <a:srgbClr val="3078C0"/>
                </a:solidFill>
              </a:rPr>
              <a:t>CdS</a:t>
            </a:r>
            <a:r>
              <a:rPr lang="it-IT" sz="2800" b="0" i="1" dirty="0">
                <a:solidFill>
                  <a:srgbClr val="3078C0"/>
                </a:solidFill>
              </a:rPr>
              <a:t>, Direttore del Dipartimento, Preside della Facoltà)</a:t>
            </a:r>
          </a:p>
          <a:p>
            <a:pPr marL="533400" indent="-5334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800" b="0" i="1" dirty="0">
                <a:solidFill>
                  <a:srgbClr val="3078C0"/>
                </a:solidFill>
              </a:rPr>
              <a:t>Contatti con la Commissione Paritetica Docenti-Studenti, il Comitato di Monitoraggio e il </a:t>
            </a:r>
            <a:r>
              <a:rPr lang="it-IT" sz="2800" b="0" i="1" dirty="0" err="1">
                <a:solidFill>
                  <a:srgbClr val="3078C0"/>
                </a:solidFill>
              </a:rPr>
              <a:t>Manger</a:t>
            </a:r>
            <a:r>
              <a:rPr lang="it-IT" sz="2800" b="0" i="1" dirty="0">
                <a:solidFill>
                  <a:srgbClr val="3078C0"/>
                </a:solidFill>
              </a:rPr>
              <a:t> Didattico, interfaccia verso il Team Qualità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3749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Cui </a:t>
            </a:r>
            <a:r>
              <a:rPr lang="it-IT" dirty="0" err="1"/>
              <a:t>prodest</a:t>
            </a:r>
            <a:r>
              <a:rPr lang="it-IT" dirty="0"/>
              <a:t>?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35F49330-271A-4914-A345-B36494A6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94692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it-IT" b="0" dirty="0">
                <a:solidFill>
                  <a:srgbClr val="3078C0"/>
                </a:solidFill>
              </a:rPr>
              <a:t>«A cosa serve lamentarsi, visto che poi non succede nulla?» </a:t>
            </a:r>
            <a:br>
              <a:rPr lang="it-IT" b="0" dirty="0">
                <a:solidFill>
                  <a:srgbClr val="3078C0"/>
                </a:solidFill>
              </a:rPr>
            </a:br>
            <a:r>
              <a:rPr lang="it-IT" b="0" dirty="0">
                <a:solidFill>
                  <a:srgbClr val="3078C0"/>
                </a:solidFill>
              </a:rPr>
              <a:t>NON DEVE essere così: le criticità devono essere affrontate dagli organi ed è loro preciso compito cercare di eliminarle</a:t>
            </a:r>
          </a:p>
          <a:p>
            <a:pPr>
              <a:spcBef>
                <a:spcPts val="1800"/>
              </a:spcBef>
            </a:pPr>
            <a:r>
              <a:rPr lang="it-IT" b="0" dirty="0">
                <a:solidFill>
                  <a:srgbClr val="3078C0"/>
                </a:solidFill>
              </a:rPr>
              <a:t> «A cosa serve lamentarsi, visto che potranno beneficiare dei risultati solo gli studenti futuri?» Il </a:t>
            </a:r>
            <a:r>
              <a:rPr lang="it-IT" dirty="0">
                <a:solidFill>
                  <a:srgbClr val="3078C0"/>
                </a:solidFill>
              </a:rPr>
              <a:t>corpo studentesco è un organismo unico </a:t>
            </a:r>
            <a:r>
              <a:rPr lang="it-IT" b="0" dirty="0">
                <a:solidFill>
                  <a:srgbClr val="3078C0"/>
                </a:solidFill>
              </a:rPr>
              <a:t>che si trasforma pur rimanendo se stesso: se una azione di oggi porta vantaggio tra uno o due anni, ne beneficerà comunque il corpo studentesco (e se questa azione fosse stata compiuta due anni fa, i benefici si sentirebbero oggi)</a:t>
            </a:r>
          </a:p>
          <a:p>
            <a:pPr>
              <a:spcBef>
                <a:spcPts val="1800"/>
              </a:spcBef>
            </a:pPr>
            <a:r>
              <a:rPr lang="it-IT" b="0" dirty="0">
                <a:solidFill>
                  <a:srgbClr val="3078C0"/>
                </a:solidFill>
              </a:rPr>
              <a:t>«Chi me lo fa fare di impegnarmi come rappresentante?» È un diritto-dovere e richiede impegno ma che allo stesso tempo rappresenta un momento di crescita personale e professionale significativo</a:t>
            </a:r>
            <a:endParaRPr lang="it-IT" b="0" i="1" dirty="0">
              <a:solidFill>
                <a:srgbClr val="3078C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5804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6A4397-7985-4664-B322-9163A6E2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L'Accreditamento Periodico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9172AF2-D94B-4E54-89A8-DD63268E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C2D7DA2-8FCE-4626-B6A2-EB8FCD45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5C8A511-1F6F-448D-B950-66C231BD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B9FC5C73-0405-4ABC-9AC2-5844D00D1C59}"/>
              </a:ext>
            </a:extLst>
          </p:cNvPr>
          <p:cNvSpPr/>
          <p:nvPr/>
        </p:nvSpPr>
        <p:spPr>
          <a:xfrm>
            <a:off x="1919536" y="1196752"/>
            <a:ext cx="5616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L’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Accreditamento periodico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delle Sedi e dei Corsi di Studio è la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verifica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da parte delle Commissioni di Esperti di Valutazione (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CEV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dell’ANVUR, con cadenza almeno quinquennale per le sedi e almeno triennale per i Corsi di Studio, dei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requisiti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previsti dal DM 47/2013 e successive modifiche per il sistema di Assicurazione della Qualità (AQ), in particolare i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quattro requisiti R1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R4</a:t>
            </a:r>
            <a:endParaRPr lang="it-IT" sz="2800" b="1" dirty="0">
              <a:solidFill>
                <a:srgbClr val="FF66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479A4EA-403F-48B4-9188-68515CAE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081774"/>
            <a:ext cx="3596952" cy="5084505"/>
          </a:xfrm>
          <a:prstGeom prst="rect">
            <a:avLst/>
          </a:prstGeom>
          <a:ln>
            <a:solidFill>
              <a:srgbClr val="3078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29387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6DB72B8-A0BE-4464-BD14-D1E430AD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Visita di Accreditamento - 1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36D2B9B-1D18-4BE6-9E83-959916B2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0190D3A-8F73-47D2-9FDB-2728F89E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806EB74-D5DC-485F-91EE-27DDBC4D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B17A80C9-C6FD-4ECA-B4A4-610F5C35135D}"/>
              </a:ext>
            </a:extLst>
          </p:cNvPr>
          <p:cNvSpPr/>
          <p:nvPr/>
        </p:nvSpPr>
        <p:spPr>
          <a:xfrm>
            <a:off x="1775520" y="1340768"/>
            <a:ext cx="9176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Commissione di Esperti della Valutazione (CEV) agli Atenei si articola in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 fasi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55600"/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Esame a distanza</a:t>
            </a:r>
          </a:p>
          <a:p>
            <a:pPr marL="355600"/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Visita in loco (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Sapienza, 25-29 marzo 2019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869950" indent="-514350">
              <a:buAutoNum type="arabicPeriod" startAt="3"/>
            </a:pP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Stesura del Rapporto della CEV</a:t>
            </a:r>
          </a:p>
          <a:p>
            <a:pPr marL="355600"/>
            <a:endParaRPr lang="it-IT" sz="2800" b="1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/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L’esame a distanza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 cronologicamente e prepara la visita in loco: ha lo scopo di comprendere gli elementi essenziali del sistema di AQ dell’Ateneo e utili alla CEV per impostare la visita.</a:t>
            </a:r>
          </a:p>
        </p:txBody>
      </p:sp>
    </p:spTree>
    <p:extLst>
      <p:ext uri="{BB962C8B-B14F-4D97-AF65-F5344CB8AC3E}">
        <p14:creationId xmlns="" xmlns:p14="http://schemas.microsoft.com/office/powerpoint/2010/main" val="111662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Visita di Accreditamento - 2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B58DF6B-6059-445C-B53E-B477B3F0395A}"/>
              </a:ext>
            </a:extLst>
          </p:cNvPr>
          <p:cNvSpPr/>
          <p:nvPr/>
        </p:nvSpPr>
        <p:spPr>
          <a:xfrm>
            <a:off x="1631504" y="1166842"/>
            <a:ext cx="10225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CEV inizia a esaminare la documentazione disponibile circa 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mesi prima della visita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L’esame documentale dura circa 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mese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riguarda,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Statuto e Regolamento dell’Ateneo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Strategico di Ateneo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Triennale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 della Qualità della Didattica, Ricerca e Terza Missione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della </a:t>
            </a:r>
            <a:r>
              <a:rPr lang="it-IT" sz="2400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Relazioni del Nucleo di Valutazione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Siti web dell'Ateneo, dei Dipartimenti e dei Corsi di Studio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Repository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documentale (Scheda SUA-CDS, Scheda SUA-RD, Rapporti di Riesame, Schede di Monitoraggio, ecc.)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1" dirty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b="1" dirty="0">
              <a:solidFill>
                <a:srgbClr val="3078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588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Visita di Accreditamento - 3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B58DF6B-6059-445C-B53E-B477B3F0395A}"/>
              </a:ext>
            </a:extLst>
          </p:cNvPr>
          <p:cNvSpPr/>
          <p:nvPr/>
        </p:nvSpPr>
        <p:spPr>
          <a:xfrm>
            <a:off x="1584542" y="1628800"/>
            <a:ext cx="1022513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32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Visita di Accreditamento Periodico in Sapienza si svolgerà dal 25 al 29 marzo 2019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marzo: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incontro con i vertici dell’Ateneo e con le strutture amministrative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26, 27 e 28: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visitati 15 </a:t>
            </a:r>
            <a:r>
              <a:rPr lang="it-IT" sz="2800" dirty="0" err="1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+ 3 Dipartimenti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marzo: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conclusioni e suggerimenti all’Atene</a:t>
            </a:r>
          </a:p>
        </p:txBody>
      </p:sp>
    </p:spTree>
    <p:extLst>
      <p:ext uri="{BB962C8B-B14F-4D97-AF65-F5344CB8AC3E}">
        <p14:creationId xmlns="" xmlns:p14="http://schemas.microsoft.com/office/powerpoint/2010/main" val="12056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della CEV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tabLst>
                <a:tab pos="4933950" algn="r"/>
              </a:tabLst>
            </a:pPr>
            <a:r>
              <a:rPr lang="it-IT"/>
              <a:t>Massimo Tronci	Le Procedure di Accreditamento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9C94-908D-46EF-98BC-312AC43A91BC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D2CA63D-A598-4E8C-87E8-03E2F1E7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77" y="857232"/>
            <a:ext cx="7656149" cy="5348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927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della Visita in Loco: </a:t>
            </a:r>
            <a:r>
              <a:rPr lang="it-IT" dirty="0" err="1"/>
              <a:t>CdS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tabLst>
                <a:tab pos="4933950" algn="r"/>
              </a:tabLst>
            </a:pPr>
            <a:r>
              <a:rPr lang="it-IT"/>
              <a:t>Massimo Tronci	Le Procedure di Accreditamento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9C94-908D-46EF-98BC-312AC43A91BC}" type="slidenum">
              <a:rPr lang="it-IT" smtClean="0"/>
              <a:pPr/>
              <a:t>28</a:t>
            </a:fld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4343941"/>
              </p:ext>
            </p:extLst>
          </p:nvPr>
        </p:nvGraphicFramePr>
        <p:xfrm>
          <a:off x="1629437" y="857232"/>
          <a:ext cx="9795155" cy="5325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5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3797">
                <a:tc>
                  <a:txBody>
                    <a:bodyPr/>
                    <a:lstStyle/>
                    <a:p>
                      <a:pPr marL="24384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2000" b="1" u="none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Incontri verifica requisiti di corso di studi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  <a:solidFill>
                      <a:srgbClr val="B1A0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587"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Primo</a:t>
                      </a:r>
                      <a:r>
                        <a:rPr lang="it-IT" sz="20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2000" spc="-2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2000" spc="-1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2000" spc="-3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20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il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20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2000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spc="-2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sz="20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20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</a:t>
                      </a:r>
                      <a:r>
                        <a:rPr sz="2000" spc="-3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2000" spc="-1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2000" spc="-3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20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2000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</a:t>
                      </a:r>
                      <a:r>
                        <a:rPr sz="2000" spc="-5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it-IT" sz="20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it-IT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sz="1600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anche</a:t>
                      </a:r>
                      <a:r>
                        <a:rPr sz="1600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sz="1600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600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-4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nale</a:t>
                      </a:r>
                      <a:r>
                        <a:rPr sz="1600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1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600" spc="-4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600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r>
                        <a:rPr sz="1600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600" spc="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00" spc="-3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600" spc="-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600" spc="-15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00" spc="-3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600" spc="-2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745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Colloqui con gli studenti in aula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587">
                <a:tc>
                  <a:txBody>
                    <a:bodyPr/>
                    <a:lstStyle/>
                    <a:p>
                      <a:pPr marL="177800" marR="165735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Visita </a:t>
                      </a:r>
                      <a:r>
                        <a:rPr sz="20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strutture</a:t>
                      </a: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(sale studio, laboratori e biblioteche, residenze universitarie e altri servizi agli studenti)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85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Pausa </a:t>
                      </a:r>
                      <a:r>
                        <a:rPr sz="20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pranzo</a:t>
                      </a: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</a:t>
                      </a: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 pranzo avviene nella </a:t>
                      </a:r>
                      <a:r>
                        <a:rPr sz="16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mensa</a:t>
                      </a: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universitaria</a:t>
                      </a:r>
                      <a:r>
                        <a:rPr lang="it-IT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se presente</a:t>
                      </a:r>
                      <a:r>
                        <a:rPr lang="it-IT" sz="1600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nelle vicinanze del </a:t>
                      </a:r>
                      <a:r>
                        <a:rPr lang="it-IT" sz="1600" kern="1200" baseline="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it-IT" sz="1600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da valutare</a:t>
                      </a: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892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Incontro con i docenti del </a:t>
                      </a:r>
                      <a:r>
                        <a:rPr sz="20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corso</a:t>
                      </a: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(devono essere presenti i docenti di </a:t>
                      </a:r>
                      <a:r>
                        <a:rPr sz="16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riferimento</a:t>
                      </a:r>
                      <a:r>
                        <a:rPr lang="it-IT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ma è opportuno che partecipino anche gli altri docenti ivi compresi quelli a</a:t>
                      </a:r>
                      <a:r>
                        <a:rPr lang="it-IT" sz="1600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contratto soprattutto se la docenza a contratto ha una presenza significativa nel </a:t>
                      </a:r>
                      <a:r>
                        <a:rPr lang="it-IT" sz="1600" kern="1200" baseline="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CdS</a:t>
                      </a:r>
                      <a:r>
                        <a:rPr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 cap="flat" cmpd="sng" algn="ctr">
                      <a:solidFill>
                        <a:srgbClr val="7F6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728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Incontro con la Commissione paritetica docenti studenti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592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Incontro con i rappresentanti degli studenti all’interno degli organi didattici 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 cap="flat" cmpd="sng" algn="ctr">
                      <a:solidFill>
                        <a:srgbClr val="7F6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592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Incontro con le parti esterne interessate (citate nel quadro A1 della SUA-</a:t>
                      </a:r>
                      <a:r>
                        <a:rPr lang="it-IT" sz="20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it-IT" sz="2000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E’ auspicabile anche la presenza di laureati del </a:t>
                      </a:r>
                      <a:r>
                        <a:rPr lang="it-IT" sz="16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it-IT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inseriti nel mondo del lavoro 	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 cap="flat" cmpd="sng" algn="ctr">
                      <a:solidFill>
                        <a:srgbClr val="7F6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592">
                <a:tc>
                  <a:txBody>
                    <a:bodyPr/>
                    <a:lstStyle/>
                    <a:p>
                      <a:pPr marL="1778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Secondo Incontro con il Gruppo di AQ e il Coordinatore del </a:t>
                      </a:r>
                      <a:r>
                        <a:rPr lang="it-IT" sz="200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it-IT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7F63A1"/>
                      </a:solidFill>
                      <a:prstDash val="solid"/>
                    </a:lnL>
                    <a:lnR w="12700">
                      <a:solidFill>
                        <a:srgbClr val="7F63A1"/>
                      </a:solidFill>
                      <a:prstDash val="solid"/>
                    </a:lnR>
                    <a:lnT w="12700">
                      <a:solidFill>
                        <a:srgbClr val="7F63A1"/>
                      </a:solidFill>
                      <a:prstDash val="solid"/>
                    </a:lnT>
                    <a:lnB w="12700">
                      <a:solidFill>
                        <a:srgbClr val="7F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789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Documentazione di Approfondimento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CB58DF6B-6059-445C-B53E-B477B3F0395A}"/>
              </a:ext>
            </a:extLst>
          </p:cNvPr>
          <p:cNvSpPr/>
          <p:nvPr/>
        </p:nvSpPr>
        <p:spPr>
          <a:xfrm>
            <a:off x="1584542" y="1628800"/>
            <a:ext cx="1022513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32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Ulteriore materiale illustrativo e di approfondimento è disponibile nelle pagine web del Team Qualità all’indirizzo:</a:t>
            </a:r>
          </a:p>
          <a:p>
            <a:pPr>
              <a:spcBef>
                <a:spcPts val="1800"/>
              </a:spcBef>
            </a:pPr>
            <a:r>
              <a:rPr lang="it-IT" sz="32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it-IT" sz="3200" b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www.uniroma1.it/it/pagina/team-qualita</a:t>
            </a:r>
            <a:endParaRPr lang="it-IT" sz="3200" b="1" dirty="0" smtClean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it-IT" sz="3200" b="1" dirty="0" smtClean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3200" b="1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it-IT" sz="2800" dirty="0">
              <a:solidFill>
                <a:srgbClr val="3078C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56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Qualità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A23432FD-91C5-46A6-95BE-2689CD234AA7}"/>
              </a:ext>
            </a:extLst>
          </p:cNvPr>
          <p:cNvSpPr/>
          <p:nvPr/>
        </p:nvSpPr>
        <p:spPr>
          <a:xfrm>
            <a:off x="1602214" y="1196752"/>
            <a:ext cx="10189792" cy="4708981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marL="457189" indent="-457189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"Qualità", "Assicurazione della Qualità", "Accreditamento degli Atenei e dei Corsi di Studio"</a:t>
            </a:r>
          </a:p>
          <a:p>
            <a:pPr marL="457189" indent="-457189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"Standard e Linee guida per l'assicurazione interna ed esterna della qualità nell'istruzione superiore (ESG)", "Sistema AVA"</a:t>
            </a:r>
          </a:p>
          <a:p>
            <a:pPr marL="457189" indent="-457189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"Presidio della Qualità", "Nucleo di Valutazione", "Commissioni Paritetiche Docenti-Studenti", "Comitati di Monitoraggio"</a:t>
            </a:r>
          </a:p>
          <a:p>
            <a:pPr>
              <a:spcBef>
                <a:spcPts val="2400"/>
              </a:spcBef>
            </a:pPr>
            <a:r>
              <a:rPr lang="it-IT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Sono tutti termini noti e, soprattutto, chiari? </a:t>
            </a:r>
          </a:p>
          <a:p>
            <a:pPr>
              <a:spcBef>
                <a:spcPts val="1200"/>
              </a:spcBef>
            </a:pPr>
            <a:r>
              <a:rPr lang="it-IT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C’è un filo conduttore che li caratterizza?</a:t>
            </a:r>
          </a:p>
        </p:txBody>
      </p:sp>
      <p:pic>
        <p:nvPicPr>
          <p:cNvPr id="3" name="Immagine 2" descr="Immagine che contiene erba&#10;&#10;Descrizione generata con affidabilità elevata">
            <a:extLst>
              <a:ext uri="{FF2B5EF4-FFF2-40B4-BE49-F238E27FC236}">
                <a16:creationId xmlns="" xmlns:a16="http://schemas.microsoft.com/office/drawing/2014/main" id="{6CCA5BAA-A227-4D2F-B194-30CE0445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" y="2564904"/>
            <a:ext cx="1473094" cy="205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2293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Linee Guida per l'Accreditamento Periodico - 1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4872376-9689-4FF7-B2FD-C3FF26AA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980728"/>
            <a:ext cx="7776864" cy="52237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4F1EB4ED-9DD7-45A7-847E-0E31B12137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223" y="1862221"/>
            <a:ext cx="2218514" cy="3133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3366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Linee Guida per l'Accreditamento Periodico - 2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311441"/>
              </p:ext>
            </p:extLst>
          </p:nvPr>
        </p:nvGraphicFramePr>
        <p:xfrm>
          <a:off x="2999656" y="746822"/>
          <a:ext cx="8846634" cy="536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0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4967">
                <a:tc>
                  <a:txBody>
                    <a:bodyPr/>
                    <a:lstStyle/>
                    <a:p>
                      <a:pPr marL="89535" marR="63500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equi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o/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olo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°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10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spc="-1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tt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spc="5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 err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one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800" b="1" spc="-3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ui</a:t>
                      </a:r>
                      <a:r>
                        <a:rPr sz="1800" b="1" spc="-10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7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spc="-2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.1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7B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Visi</a:t>
                      </a:r>
                      <a:r>
                        <a:rPr sz="1800" b="1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8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liti</a:t>
                      </a:r>
                      <a:r>
                        <a:rPr sz="1800" b="1" spc="-10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he</a:t>
                      </a:r>
                      <a:r>
                        <a:rPr sz="1800" b="1" spc="-8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7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4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</a:t>
                      </a:r>
                      <a:r>
                        <a:rPr sz="1800" b="1" spc="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ali</a:t>
                      </a:r>
                      <a:r>
                        <a:rPr sz="1800" b="1" spc="-30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lang="it-IT" sz="18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800" b="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(10 punti)</a:t>
                      </a:r>
                      <a:endParaRPr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7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Visione e </a:t>
                      </a:r>
                      <a:r>
                        <a:rPr sz="1600" spc="-3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 err="1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tiche</a:t>
                      </a:r>
                      <a:r>
                        <a:rPr sz="1600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eneo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Rice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7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kern="12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it-IT" sz="1600" kern="12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/>
                        </a:rPr>
                        <a:t>4</a:t>
                      </a:r>
                      <a:r>
                        <a:rPr sz="1600" kern="12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/>
                        </a:rPr>
                        <a:t> punti)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.B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tiche</a:t>
                      </a:r>
                      <a:r>
                        <a:rPr sz="1600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eneo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5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one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og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amma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CdS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tiche</a:t>
                      </a:r>
                      <a:r>
                        <a:rPr sz="1600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ame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oce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6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so</a:t>
                      </a:r>
                      <a:r>
                        <a:rPr sz="1600" spc="-1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bili</a:t>
                      </a:r>
                      <a:r>
                        <a:rPr sz="1600" spc="-2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7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4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2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800" b="1" spc="-3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equi</a:t>
                      </a:r>
                      <a:r>
                        <a:rPr sz="1800" b="1" spc="-1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.2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9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6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eneo</a:t>
                      </a:r>
                      <a:r>
                        <a:rPr sz="1800" b="1" spc="-6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per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lang="it-IT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'Assicurazione Qualità</a:t>
                      </a:r>
                      <a:r>
                        <a:rPr sz="1800" b="1" spc="-6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lang="it-IT" sz="1800" b="0" spc="-1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 punti</a:t>
                      </a:r>
                      <a:r>
                        <a:rPr sz="18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)</a:t>
                      </a:r>
                      <a:endParaRPr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9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1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eneo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6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5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CdS</a:t>
                      </a:r>
                      <a:r>
                        <a:rPr sz="1600" spc="-4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nt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.B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eneo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il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mon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1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7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CdS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nt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800" b="1" spc="-3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equi</a:t>
                      </a:r>
                      <a:r>
                        <a:rPr sz="1800" b="1" spc="-1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7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lang="it-IT" sz="18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9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Ge</a:t>
                      </a:r>
                      <a:r>
                        <a:rPr sz="1800" b="1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tione</a:t>
                      </a:r>
                      <a:r>
                        <a:rPr sz="1800" b="1" spc="-5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spc="-8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b="1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7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</a:t>
                      </a:r>
                      <a:r>
                        <a:rPr sz="1800" b="1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ello</a:t>
                      </a:r>
                      <a:r>
                        <a:rPr sz="1800" b="1" spc="-8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CdS</a:t>
                      </a:r>
                      <a:r>
                        <a:rPr lang="it-IT" sz="18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lang="it-IT" sz="1800" b="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(14 punti)</a:t>
                      </a:r>
                      <a:endParaRPr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123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R3</a:t>
                      </a:r>
                      <a:r>
                        <a:rPr sz="1600" b="1" spc="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deg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ob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tivi,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chit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CdS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lang="it-IT" sz="1600" spc="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039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R3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.B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St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eg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6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kern="1200" spc="-1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didattica</a:t>
                      </a:r>
                      <a:r>
                        <a:rPr sz="1600" kern="12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 (</a:t>
                      </a:r>
                      <a:r>
                        <a:rPr lang="it-IT" sz="1600" kern="12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5</a:t>
                      </a:r>
                      <a:r>
                        <a:rPr sz="1600" kern="12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600" kern="1200" spc="-10" dirty="0" err="1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punti</a:t>
                      </a:r>
                      <a:r>
                        <a:rPr sz="1600" kern="12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735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R3</a:t>
                      </a:r>
                      <a:r>
                        <a:rPr sz="1600" b="1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so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umane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3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vi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6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ru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sup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Ind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R3</a:t>
                      </a:r>
                      <a:r>
                        <a:rPr sz="1600" b="1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.D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Mon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lle</a:t>
                      </a:r>
                      <a:r>
                        <a:rPr sz="1600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egie,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8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azi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am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4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2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solidFill>
                            <a:srgbClr val="FF65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94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800" b="1" spc="-30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equi</a:t>
                      </a:r>
                      <a:r>
                        <a:rPr sz="1800" b="1" spc="-10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5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 err="1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70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800" b="1" spc="-2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Times New Roman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lang="it-IT" sz="1800" b="1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b="1" spc="-9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alu</a:t>
                      </a:r>
                      <a:r>
                        <a:rPr sz="1800" b="1" spc="-1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az</a:t>
                      </a:r>
                      <a:r>
                        <a:rPr sz="1800" b="1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io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5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b="1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3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7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4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6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2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4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Missi</a:t>
                      </a:r>
                      <a:r>
                        <a:rPr sz="1800" b="1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8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nel</a:t>
                      </a:r>
                      <a:r>
                        <a:rPr sz="1800" b="1" spc="-6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si</a:t>
                      </a:r>
                      <a:r>
                        <a:rPr sz="1800" b="1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2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7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4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</a:t>
                      </a:r>
                      <a:r>
                        <a:rPr lang="it-IT" sz="1800" b="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(8 punti)</a:t>
                      </a:r>
                      <a:endParaRPr sz="1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176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nd</a:t>
                      </a:r>
                      <a:r>
                        <a:rPr sz="1600" b="1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1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sz="1600" b="1" spc="-20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R4</a:t>
                      </a:r>
                      <a:r>
                        <a:rPr sz="1600" b="1" spc="1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lang="it-IT" sz="1600" spc="-3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Politiche</a:t>
                      </a:r>
                      <a:r>
                        <a:rPr lang="it-IT" sz="1600" spc="-35" baseline="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per la Qualità della Ricerca e della Terza Missione dell'Aten</a:t>
                      </a:r>
                      <a:r>
                        <a:rPr lang="it-IT" sz="1600" kern="1200" spc="-35" baseline="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eo (4 punti) </a:t>
                      </a:r>
                      <a:endParaRPr sz="1600" kern="1200" spc="-35" baseline="0" dirty="0">
                        <a:solidFill>
                          <a:srgbClr val="538CD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56354">
                <a:tc>
                  <a:txBody>
                    <a:bodyPr/>
                    <a:lstStyle/>
                    <a:p>
                      <a:pPr marL="246379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600" b="1" kern="1200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Ind.</a:t>
                      </a:r>
                      <a:r>
                        <a:rPr lang="it-IT" sz="1600" b="1" kern="1200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 R4</a:t>
                      </a:r>
                      <a:r>
                        <a:rPr sz="1600" b="1" kern="1200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.</a:t>
                      </a:r>
                      <a:r>
                        <a:rPr lang="it-IT" sz="1600" b="1" kern="1200" spc="-5" dirty="0">
                          <a:solidFill>
                            <a:srgbClr val="4F80B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Calibri"/>
                        </a:rPr>
                        <a:t>B</a:t>
                      </a:r>
                      <a:endParaRPr sz="1600" b="1" kern="1200" spc="-5" dirty="0">
                        <a:solidFill>
                          <a:srgbClr val="4F80B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 marR="511175">
                        <a:lnSpc>
                          <a:spcPct val="115100"/>
                        </a:lnSpc>
                      </a:pPr>
                      <a:r>
                        <a:rPr sz="1600" spc="-9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4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po</a:t>
                      </a:r>
                      <a:r>
                        <a:rPr sz="1600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itiche</a:t>
                      </a:r>
                      <a:r>
                        <a:rPr sz="1600" spc="-6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5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spc="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li</a:t>
                      </a:r>
                      <a:r>
                        <a:rPr sz="1600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à</a:t>
                      </a:r>
                      <a:r>
                        <a:rPr sz="1600" spc="-7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4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tim</a:t>
                      </a:r>
                      <a:r>
                        <a:rPr sz="1600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6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ru</a:t>
                      </a:r>
                      <a:r>
                        <a:rPr sz="1600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3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di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ic</a:t>
                      </a:r>
                      <a:r>
                        <a:rPr sz="1600" spc="-10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 err="1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lang="it-IT" sz="1600" spc="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4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pu</a:t>
                      </a:r>
                      <a:r>
                        <a:rPr sz="1600" spc="-1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solidFill>
                            <a:srgbClr val="538CD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ti)</a:t>
                      </a:r>
                      <a:endParaRPr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E90096F-30CB-4EAB-A029-4B0A323A32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23" y="1862221"/>
            <a:ext cx="2218514" cy="3133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87887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spc="-60" dirty="0"/>
              <a:t>Requisiti, Indicatori, Punti di Attenzione, Aspetti da Considerare</a:t>
            </a: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tabLst>
                <a:tab pos="4933950" algn="r"/>
              </a:tabLst>
            </a:pPr>
            <a:r>
              <a:rPr lang="it-IT"/>
              <a:t>Massimo Tronci	Le Procedure di Accreditamento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9C94-908D-46EF-98BC-312AC43A91BC}" type="slidenum">
              <a:rPr lang="it-IT" smtClean="0"/>
              <a:pPr/>
              <a:t>32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6450736"/>
              </p:ext>
            </p:extLst>
          </p:nvPr>
        </p:nvGraphicFramePr>
        <p:xfrm>
          <a:off x="2894513" y="980728"/>
          <a:ext cx="9073009" cy="50434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8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29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4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7640" indent="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11070" marR="2197735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Obi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tti</a:t>
                      </a:r>
                      <a:r>
                        <a:rPr lang="en-US" sz="900" b="1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</a:t>
                      </a: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764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uta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spc="-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'A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 di</a:t>
                      </a:r>
                      <a:r>
                        <a:rPr lang="it-IT" sz="900" b="1" spc="-2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cerca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eo e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 e stra</a:t>
                      </a:r>
                      <a:r>
                        <a:rPr lang="it-IT" sz="900" b="1" spc="-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adotta</a:t>
                      </a:r>
                      <a:r>
                        <a:rPr lang="it-IT" sz="900" b="1" spc="-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</a:t>
                      </a:r>
                      <a:r>
                        <a:rPr lang="it-IT" sz="900" b="1" spc="-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zzarla </a:t>
                      </a:r>
                      <a:r>
                        <a:rPr lang="it-IT" sz="900" b="1" spc="-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Struttu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e, r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</a:t>
                      </a:r>
                      <a:r>
                        <a:rPr lang="it-IT" sz="900" b="1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sab</a:t>
                      </a:r>
                      <a:r>
                        <a:rPr lang="it-IT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ilit</a:t>
                      </a:r>
                      <a:r>
                        <a:rPr lang="it-IT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e</a:t>
                      </a:r>
                      <a:r>
                        <a:rPr lang="it-IT" sz="9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US" sz="900" b="1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en-US" sz="9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</a:t>
                      </a:r>
                      <a:r>
                        <a:rPr lang="en-US" sz="9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9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ern</a:t>
                      </a:r>
                      <a:r>
                        <a:rPr lang="en-US" sz="900" b="1" spc="-1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7640" indent="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R1.A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Obiettivo: accertare che l’Ateneo possieda, dichiari e realizzi una propria visione della qualità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8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Punti</a:t>
                      </a:r>
                      <a:r>
                        <a:rPr lang="en-US" sz="8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8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tenz</a:t>
                      </a:r>
                      <a:r>
                        <a:rPr lang="en-US" sz="800" b="1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CC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230505" indent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C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800" b="1" spc="-1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etti</a:t>
                      </a:r>
                      <a:r>
                        <a:rPr lang="en-US" sz="8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 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consid</a:t>
                      </a:r>
                      <a:r>
                        <a:rPr lang="en-US" sz="800" b="1" spc="-1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800" b="1" spc="-1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 b="1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C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0947">
                <a:tc>
                  <a:txBody>
                    <a:bodyPr/>
                    <a:lstStyle/>
                    <a:p>
                      <a:pPr marL="163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 b="1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1.A.1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L'ass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20955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ricerc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della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L'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9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9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a,</a:t>
                      </a:r>
                      <a:r>
                        <a:rPr lang="it-IT" sz="800" spc="9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a,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ndone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ndo 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cen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114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800" spc="13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3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</a:t>
                      </a:r>
                      <a:r>
                        <a:rPr lang="it-IT" sz="800" spc="13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12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3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izz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3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svil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atici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è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eviden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a, 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cen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roce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542">
                <a:tc>
                  <a:txBody>
                    <a:bodyPr/>
                    <a:lstStyle/>
                    <a:p>
                      <a:pPr marL="163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1.A.2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AQ di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L'A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al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eff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1270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au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e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Govern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AQ? 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'arch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72095">
                <a:tc>
                  <a:txBody>
                    <a:bodyPr/>
                    <a:lstStyle/>
                    <a:p>
                      <a:pPr marL="163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1.A.3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800" spc="1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cr</a:t>
                      </a:r>
                      <a:r>
                        <a:rPr lang="it-IT" sz="800" spc="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tica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1543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nziona</a:t>
                      </a:r>
                      <a:r>
                        <a:rPr lang="it-IT" sz="800" spc="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</a:t>
                      </a:r>
                      <a:r>
                        <a:rPr lang="it-IT" sz="800" spc="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di</a:t>
                      </a:r>
                      <a:r>
                        <a:rPr lang="it-IT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lizz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AQ?</a:t>
                      </a:r>
                      <a:r>
                        <a:rPr lang="it-IT" sz="800" spc="10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evo</a:t>
                      </a:r>
                      <a:r>
                        <a:rPr lang="it-IT" sz="800" spc="3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ttur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etent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800" spc="12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2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1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12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1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14605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8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</a:t>
                      </a:r>
                      <a:r>
                        <a:rPr lang="it-IT" sz="800" spc="8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r>
                        <a:rPr lang="it-IT" sz="800" spc="9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8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lior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lang="it-IT" sz="800" spc="8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tic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rilev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8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7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caso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it-IT" sz="800" spc="2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nizz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erv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640" marR="1397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Gover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endono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6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800" spc="5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'e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lizz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5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lle propri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6690">
                <a:tc>
                  <a:txBody>
                    <a:bodyPr/>
                    <a:lstStyle/>
                    <a:p>
                      <a:pPr marL="163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1.A.4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12890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800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800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800" spc="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en-US" sz="800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spc="-5" dirty="0" err="1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marR="197104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AQ? La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rteci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it-IT" sz="800" spc="1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zio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ettiv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800" spc="1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ive</a:t>
                      </a:r>
                      <a:r>
                        <a:rPr lang="it-IT" sz="800" spc="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it-IT" sz="800" spc="-5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li?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D41AC6F6-3D08-4EB0-B083-52068889B41B}"/>
              </a:ext>
            </a:extLst>
          </p:cNvPr>
          <p:cNvGrpSpPr/>
          <p:nvPr/>
        </p:nvGrpSpPr>
        <p:grpSpPr>
          <a:xfrm>
            <a:off x="2855640" y="1283569"/>
            <a:ext cx="3107172" cy="1431008"/>
            <a:chOff x="2855640" y="1283569"/>
            <a:chExt cx="3107172" cy="1431008"/>
          </a:xfrm>
        </p:grpSpPr>
        <p:sp>
          <p:nvSpPr>
            <p:cNvPr id="9" name="Ovale 8"/>
            <p:cNvSpPr/>
            <p:nvPr/>
          </p:nvSpPr>
          <p:spPr>
            <a:xfrm>
              <a:off x="2855640" y="1283569"/>
              <a:ext cx="1728192" cy="2938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2882578" y="1733717"/>
              <a:ext cx="1728192" cy="2822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4666668" y="2024358"/>
              <a:ext cx="1296144" cy="2822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2917344" y="2069909"/>
              <a:ext cx="1799840" cy="64466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72EEF2B8-7046-48D8-A483-39139DF453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23" y="1862221"/>
            <a:ext cx="2218514" cy="3133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8516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09820F-416C-4C26-B5E1-16AB35A4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PA R1.A.4 – Ruolo Attribuito agli Studenti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2602972-2D22-4D9D-8423-4AE266C6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07946C4-D6A4-4B4B-9232-F8A96488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317F070-8CF8-48DA-B504-A394E7B7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020D-41E3-443C-864A-3E3451C1CA47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0D2BB258-BD0C-4695-ADED-94A82FCFF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6723141"/>
              </p:ext>
            </p:extLst>
          </p:nvPr>
        </p:nvGraphicFramePr>
        <p:xfrm>
          <a:off x="3287688" y="980728"/>
          <a:ext cx="8483386" cy="4824538"/>
        </p:xfrm>
        <a:graphic>
          <a:graphicData uri="http://schemas.openxmlformats.org/drawingml/2006/table">
            <a:tbl>
              <a:tblPr/>
              <a:tblGrid>
                <a:gridCol w="538627">
                  <a:extLst>
                    <a:ext uri="{9D8B030D-6E8A-4147-A177-3AD203B41FA5}">
                      <a16:colId xmlns="" xmlns:a16="http://schemas.microsoft.com/office/drawing/2014/main" val="3826105178"/>
                    </a:ext>
                  </a:extLst>
                </a:gridCol>
                <a:gridCol w="1009628">
                  <a:extLst>
                    <a:ext uri="{9D8B030D-6E8A-4147-A177-3AD203B41FA5}">
                      <a16:colId xmlns="" xmlns:a16="http://schemas.microsoft.com/office/drawing/2014/main" val="2145899196"/>
                    </a:ext>
                  </a:extLst>
                </a:gridCol>
                <a:gridCol w="1279383">
                  <a:extLst>
                    <a:ext uri="{9D8B030D-6E8A-4147-A177-3AD203B41FA5}">
                      <a16:colId xmlns="" xmlns:a16="http://schemas.microsoft.com/office/drawing/2014/main" val="2727467383"/>
                    </a:ext>
                  </a:extLst>
                </a:gridCol>
                <a:gridCol w="5655748">
                  <a:extLst>
                    <a:ext uri="{9D8B030D-6E8A-4147-A177-3AD203B41FA5}">
                      <a16:colId xmlns="" xmlns:a16="http://schemas.microsoft.com/office/drawing/2014/main" val="2992441562"/>
                    </a:ext>
                  </a:extLst>
                </a:gridCol>
              </a:tblGrid>
              <a:tr h="92010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R1.A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93763" indent="-806450"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Obiettivo:  accertare che l’Ateneo possieda e dichiari una propria visione della qualità declinata in un piano strategico concreto e fattibile. Accertare inoltre che tale visione sia supportata da un'organizzazione che ne gestisca la realizzazione, verifichi periodicamente l'efficacia delle procedure e in cui agli studenti sia attribuito un ruolo attivo e partecipativo ad ogni livello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8872265"/>
                  </a:ext>
                </a:extLst>
              </a:tr>
              <a:tr h="463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 di riferimento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Punti di attenzione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da considerare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883847"/>
                  </a:ext>
                </a:extLst>
              </a:tr>
              <a:tr h="4638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R1.A.3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Regolamenti di Ateneo e documenti del Presidio </a:t>
                      </a:r>
                    </a:p>
                    <a:p>
                      <a:pPr marL="82550" indent="0" algn="l" fontAlgn="t"/>
                      <a:r>
                        <a:rPr lang="it-IT" sz="1400" b="1" i="0" u="none" strike="noStrike" spc="-2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Qualità 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Revisione critica del funzionamento del sistema di AQ 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funzionamento del sistema di AQ è periodicamente sottoposto a riesame interno da parte dell’Ateneo?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38" marR="7038" marT="70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9915250"/>
                  </a:ext>
                </a:extLst>
              </a:tr>
              <a:tr h="4638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 tempistiche previste favoriscono l'efficacia del sistema?</a:t>
                      </a:r>
                      <a:b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Sono compatibili con il complesso degli adempimenti delle strutture?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038" marR="7038" marT="70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58057"/>
                  </a:ext>
                </a:extLst>
              </a:tr>
              <a:tr h="46381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Gli Organi di Governo prendono in considerazione gli esiti dell'AQ al fine di tenere sotto controllo l'effettiva realizzazione delle proprie politiche?</a:t>
                      </a:r>
                    </a:p>
                  </a:txBody>
                  <a:tcPr marL="7038" marR="7038" marT="70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7782540"/>
                  </a:ext>
                </a:extLst>
              </a:tr>
              <a:tr h="6919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Docenti, personale tecnico amministrativo e studenti possono facilmente comunicare agli Organi di Governo e alle strutture responsabili della AQ le proprie osservazioni critiche e proposte di migliora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mento? </a:t>
                      </a:r>
                    </a:p>
                  </a:txBody>
                  <a:tcPr marL="7038" marR="7038" marT="70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390847"/>
                  </a:ext>
                </a:extLst>
              </a:tr>
              <a:tr h="463815">
                <a:tc v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0" indent="0" algn="l" fontAlgn="t"/>
                      <a:endParaRPr lang="it-IT" sz="12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0" indent="0" algn="l" fontAlgn="t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Vengono sistematicamente rilevate le loro opinioni in caso di mutamenti importanti dell'organizzazione dei servizi?</a:t>
                      </a:r>
                    </a:p>
                  </a:txBody>
                  <a:tcPr marL="7038" marR="7038" marT="70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3083643"/>
                  </a:ext>
                </a:extLst>
              </a:tr>
              <a:tr h="463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R1.A.4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0" indent="0" algn="l" fontAlgn="t"/>
                      <a:endParaRPr lang="it-IT" sz="14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Ruolo attribuito agli studenti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L’Ateneo assegna allo studente un ruolo attivo e partecipativo nelle decisioni degli organi di governo?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928226"/>
                  </a:ext>
                </a:extLst>
              </a:tr>
              <a:tr h="429586">
                <a:tc vMerge="1"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0" indent="0" algn="l" fontAlgn="t"/>
                      <a:endParaRPr lang="it-IT" sz="1400" b="0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0" indent="0" algn="l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 partecipazione dello studente è effettivamente sollecitata a tutti i livelli?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369384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34996F22-A745-4343-9345-C9A37E462D98}"/>
              </a:ext>
            </a:extLst>
          </p:cNvPr>
          <p:cNvSpPr/>
          <p:nvPr/>
        </p:nvSpPr>
        <p:spPr>
          <a:xfrm>
            <a:off x="191344" y="980728"/>
            <a:ext cx="29523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Coerentemente con quanto definito dal Bologna </a:t>
            </a:r>
            <a:r>
              <a:rPr lang="it-IT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ovvero nell’ottica di una maggiore attenzione verso il ruolo che lo studente deve avere nei processi decisionali relativi alle politiche della qualità della formazione, l’Ateneo: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dovrebbe ampliare le forme di ascolto delle rappresentanze degli studenti alle decisioni degli Organi di Governo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 assegnare allo studente un ruolo attivo e partecipativo nei processi di AQ, sollecitandone la partecipazione a tutti i livelli</a:t>
            </a:r>
          </a:p>
        </p:txBody>
      </p:sp>
    </p:spTree>
    <p:extLst>
      <p:ext uri="{BB962C8B-B14F-4D97-AF65-F5344CB8AC3E}">
        <p14:creationId xmlns="" xmlns:p14="http://schemas.microsoft.com/office/powerpoint/2010/main" val="27228231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PA R1.B.1 – Ammissione e carriera degli studenti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B609F47-C2A4-47FD-9284-620B876B9CBA}"/>
              </a:ext>
            </a:extLst>
          </p:cNvPr>
          <p:cNvSpPr/>
          <p:nvPr/>
        </p:nvSpPr>
        <p:spPr>
          <a:xfrm>
            <a:off x="171193" y="1262494"/>
            <a:ext cx="189449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Indicatore R1.B Obiettivo: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Accertare che l'Ateneo adotti politiche adeguate per la progettazione, l'aggiornamento e la revisione dei Corsi di Studio, funzionali alle esigenze degli studenti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="" xmlns:a16="http://schemas.microsoft.com/office/drawing/2014/main" id="{ACA4F5DC-AFBD-4479-BB7C-29101185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320020"/>
              </p:ext>
            </p:extLst>
          </p:nvPr>
        </p:nvGraphicFramePr>
        <p:xfrm>
          <a:off x="2207568" y="1126538"/>
          <a:ext cx="9614792" cy="4929364"/>
        </p:xfrm>
        <a:graphic>
          <a:graphicData uri="http://schemas.openxmlformats.org/drawingml/2006/table">
            <a:tbl>
              <a:tblPr/>
              <a:tblGrid>
                <a:gridCol w="479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15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14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R1.B</a:t>
                      </a:r>
                    </a:p>
                  </a:txBody>
                  <a:tcPr marL="6215" marR="6215" marT="6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89013" indent="-812800"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Obiettivo:	accertare che l’Ateneo adotti politiche adeguate per la progettazione, l'aggiornamento e la revisione dei Corsi di Studio, funzionali alle esigenze degli studenti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5" marR="6215" marT="6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 di riferimento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Punti di attenzione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da considerare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6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0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R1.B.1</a:t>
                      </a:r>
                    </a:p>
                  </a:txBody>
                  <a:tcPr marL="6215" marR="6215" marT="6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82550" indent="0" algn="l" fontAlgn="t"/>
                      <a:r>
                        <a:rPr lang="it-IT" sz="12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Regolamenti e linee guida di Ateneo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82550" indent="0" algn="l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Ammissione e carriera degli studenti</a:t>
                      </a:r>
                    </a:p>
                  </a:txBody>
                  <a:tcPr marL="6215" marR="6215" marT="6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L’Ateneo definisce e comunica con chiarezza modalità trasparenti per l'iscrizione, l'ammissione degli studenti e la gestione delle loro carriere? </a:t>
                      </a:r>
                    </a:p>
                  </a:txBody>
                  <a:tcPr marL="6215" marR="6215" marT="6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0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attività di orientamento in ingresso organizzate dall'Ateneo sono coerenti con le strategie definite per l'ammissione degli studenti e tengono conto delle loro esigenze e motivazioni? </a:t>
                      </a:r>
                    </a:p>
                  </a:txBody>
                  <a:tcPr marL="6215" marR="6215" marT="6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7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Nella gestione delle carriere sono tenute in considerazione le esigenze di specifiche categorie di studenti?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(E.g. studenti lavoratori, fuori sede, diversamente abili, con figli piccoli...)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5" marR="6215" marT="6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05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L'Ateneo promuove la realizzazione di attività di sostegno per gli studenti con debolezze nella preparazione iniziale ed eventualmente attività ad hoc per gli studenti più preparati e motivati?</a:t>
                      </a:r>
                    </a:p>
                    <a:p>
                      <a:pPr marL="82550" indent="0"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(E.g. attribuzione di risorse destinate a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-corsi, percorsi di recupero delle carenze evidenziate dal test di ammissione-OFA per le lauree di primo livello o a ciclo unico, oppure attività di allineamento delle conoscenze richieste in ingresso,  percorsi di approfondimento disciplinari o interdisciplinari o percorsi accelerati rivolti agli studenti più dediti e motivati)</a:t>
                      </a:r>
                    </a:p>
                  </a:txBody>
                  <a:tcPr marL="6215" marR="6215" marT="6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5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………………………..</a:t>
                      </a:r>
                    </a:p>
                  </a:txBody>
                  <a:tcPr marL="6215" marR="6215" marT="6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6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2550" indent="0" algn="l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………………………..</a:t>
                      </a:r>
                    </a:p>
                  </a:txBody>
                  <a:tcPr marL="6215" marR="6215" marT="621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448508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PA R3.B.3 - Progettazione e aggiornamento dei </a:t>
            </a:r>
            <a:r>
              <a:rPr lang="it-IT" sz="3200" dirty="0" err="1"/>
              <a:t>CdS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B609F47-C2A4-47FD-9284-620B876B9CBA}"/>
              </a:ext>
            </a:extLst>
          </p:cNvPr>
          <p:cNvSpPr/>
          <p:nvPr/>
        </p:nvSpPr>
        <p:spPr>
          <a:xfrm>
            <a:off x="171193" y="1262494"/>
            <a:ext cx="18944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Indicatore R1.B Obiettivo: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Accertare che il </a:t>
            </a:r>
            <a:r>
              <a:rPr lang="it-IT" sz="18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promuova una didattica centrata sullo studente, incoraggi l'utilizzo di metodologie aggiornate e flessibili e accerti correttamente le competenze acquisite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="" xmlns:a16="http://schemas.microsoft.com/office/drawing/2014/main" id="{7E67FF6E-BD1E-4577-BA4D-1F34A764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2573546"/>
              </p:ext>
            </p:extLst>
          </p:nvPr>
        </p:nvGraphicFramePr>
        <p:xfrm>
          <a:off x="2194008" y="1232068"/>
          <a:ext cx="9997993" cy="4805229"/>
        </p:xfrm>
        <a:graphic>
          <a:graphicData uri="http://schemas.openxmlformats.org/drawingml/2006/table">
            <a:tbl>
              <a:tblPr/>
              <a:tblGrid>
                <a:gridCol w="5112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0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58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1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R3.B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0113" indent="-811213"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Obiettivo: 	Accertare che il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promuova una didattica centrata sullo studente, incoraggi l'utilizzo di metodologie aggiornate e flessibili e accerti correttamente le competenze acquisite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1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 di riferimento: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Punti di attenzione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da considerare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14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R3.B.3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SUA-CDS: quadro B5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8890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Organizzazione di percorsi flessibili e metodologie didattiche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6B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L’organizzazione didattica crea i presupposti per l’autonomia dello studente (nelle scelte, nell'apprendimento critico, nell'organizzazione dello studio) e prevede guida e sostegno adeguati da parte del corpo docente?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(E.g. organizzazione di incontri di ausilio alla scelta fra eventuali curricula, disponibilità di docenti-guida per le opzioni relative al piano carriera, previsione di spazi e tempi per attività di studio o approfondimento autogestite dagli studenti…)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19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attività curriculari e di supporto utilizzano metodi e strumenti didattici flessibili, modulati sulle specifiche esigenze delle diverse tipologie di studenti?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(E.g. tutorati di sostegno, percorsi di approfondimento,  corsi "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honors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", realizzazione di percorsi dedicati a studenti particolarmente dediti e motivati che prevedano ritmi maggiormente sostenuti e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magggior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livello di approfondimento.)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61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 presenti iniziative di supporto per gli studenti con</a:t>
                      </a:r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esigenze specifiche?</a:t>
                      </a:r>
                      <a:b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(E.g. studenti fuori sede, stranieri, lavoratori, diversamente abili, con figli piccoli...)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33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favorisce l'accessibilità, nelle strutture e nei materiali didattici, agli studenti disabili?</a:t>
                      </a:r>
                    </a:p>
                    <a:p>
                      <a:pPr marL="88900" indent="0"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(E.g. disponibilità di testi e dispense per studenti non vedenti/ipovedenti)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706409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PA R3.B.5 – Modalità di verifica dell'apprendimento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B609F47-C2A4-47FD-9284-620B876B9CBA}"/>
              </a:ext>
            </a:extLst>
          </p:cNvPr>
          <p:cNvSpPr/>
          <p:nvPr/>
        </p:nvSpPr>
        <p:spPr>
          <a:xfrm>
            <a:off x="171193" y="1262494"/>
            <a:ext cx="18944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Indicatore R1.B Obiettivo: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Accertare che il </a:t>
            </a:r>
            <a:r>
              <a:rPr lang="it-IT" sz="18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promuova una didattica centrata sullo studente, incoraggi l'utilizzo di metodologie aggiornate e flessibili e accerti correttamente le competenze acquisite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F66244EE-E9D0-47D4-B7C6-F82055E6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7692289"/>
              </p:ext>
            </p:extLst>
          </p:nvPr>
        </p:nvGraphicFramePr>
        <p:xfrm>
          <a:off x="2207568" y="1879980"/>
          <a:ext cx="9649072" cy="3565243"/>
        </p:xfrm>
        <a:graphic>
          <a:graphicData uri="http://schemas.openxmlformats.org/drawingml/2006/table">
            <a:tbl>
              <a:tblPr/>
              <a:tblGrid>
                <a:gridCol w="49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7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3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4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R3.B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00113" indent="-811213"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Obiettivo: 	Accertare che il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promuova una didattica centrata sullo studente, incoraggi l'utilizzo di metodologie aggiornate e flessibili e accerti correttamente le competenze acquisite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 di riferimento: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Punti di attenzione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da considerare</a:t>
                      </a:r>
                    </a:p>
                  </a:txBody>
                  <a:tcPr marL="3342" marR="3342" marT="3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3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R3.B.5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Schede degli insegnamenti</a:t>
                      </a:r>
                    </a:p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SUA-CDS: </a:t>
                      </a:r>
                    </a:p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quadri B1.b,B2.a, B2.b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88900" indent="0"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Modalità di verifica dell’apprendimento</a:t>
                      </a:r>
                    </a:p>
                  </a:txBody>
                  <a:tcPr marL="3342" marR="3342" marT="33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6BC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definisce in maniera chiara lo svolgimento delle verifiche intermedie e finali?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4544581"/>
                  </a:ext>
                </a:extLst>
              </a:tr>
              <a:tr h="9583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6BC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modalità di verifica adottate per i singoli insegnamenti sono adeguate ad accertare il raggiungimento dei  risultati di apprendimento attesi? 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383351"/>
                  </a:ext>
                </a:extLst>
              </a:tr>
              <a:tr h="9583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6BC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modalità di verifica sono chiaramente descritte nelle schede degli insegnamenti? Vengono espressamente comunicate agli studenti?</a:t>
                      </a:r>
                    </a:p>
                  </a:txBody>
                  <a:tcPr marL="3342" marR="3342" marT="3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56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1109892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PA R3.D.1 – Contributo dei docenti e degli studenti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Massimo Tronci - Team Qualità Sapienza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qualità della didattica nel sistema di Accreditamento Europeo - 10 settembre 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B609F47-C2A4-47FD-9284-620B876B9CBA}"/>
              </a:ext>
            </a:extLst>
          </p:cNvPr>
          <p:cNvSpPr/>
          <p:nvPr/>
        </p:nvSpPr>
        <p:spPr>
          <a:xfrm>
            <a:off x="171193" y="1262494"/>
            <a:ext cx="189449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Indicatore R3.D Obiettivo: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Accertare la capacità del </a:t>
            </a:r>
            <a:r>
              <a:rPr lang="it-IT" sz="18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riconoscere gli aspetti critici e i margini di miglioramento della propria organizzazione didattica e di definire interventi conseguenti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="" xmlns:a16="http://schemas.microsoft.com/office/drawing/2014/main" id="{A277D57C-4898-497C-841D-F6CF3429D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7270399"/>
              </p:ext>
            </p:extLst>
          </p:nvPr>
        </p:nvGraphicFramePr>
        <p:xfrm>
          <a:off x="2242320" y="1089982"/>
          <a:ext cx="9701315" cy="3995202"/>
        </p:xfrm>
        <a:graphic>
          <a:graphicData uri="http://schemas.openxmlformats.org/drawingml/2006/table">
            <a:tbl>
              <a:tblPr/>
              <a:tblGrid>
                <a:gridCol w="495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5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69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78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R3.D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93763" indent="-806450" algn="l" fontAlgn="ctr"/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Obiettivo: 	Accertare la capacità del </a:t>
                      </a:r>
                      <a:r>
                        <a:rPr lang="it-IT" sz="1200" b="1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</a:t>
                      </a:r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riconoscere gli aspetti critici e i margini di miglioramento della propria organizzazione didattica e di definire interventi conseguenti</a:t>
                      </a:r>
                    </a:p>
                  </a:txBody>
                  <a:tcPr marL="5289" marR="5289" marT="5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8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Documenti di riferimento:</a:t>
                      </a:r>
                    </a:p>
                  </a:txBody>
                  <a:tcPr marL="5289" marR="5289" marT="5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Punti di attenzione</a:t>
                      </a:r>
                    </a:p>
                  </a:txBody>
                  <a:tcPr marL="5289" marR="5289" marT="5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da considerare</a:t>
                      </a:r>
                    </a:p>
                  </a:txBody>
                  <a:tcPr marL="5289" marR="5289" marT="5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E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291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R3.D.1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endParaRPr lang="it-IT" sz="12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it-IT" sz="12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2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SUA-CDS: quadri B1,B2, B4, B5</a:t>
                      </a:r>
                    </a:p>
                    <a:p>
                      <a:pPr algn="ctr" fontAlgn="t"/>
                      <a:r>
                        <a:rPr lang="it-IT" sz="12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it-IT" sz="12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Verbali di incontri collegiali, </a:t>
                      </a:r>
                      <a:r>
                        <a:rPr lang="it-IT" sz="1200" b="0" i="0" u="none" strike="noStrike" spc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ecc</a:t>
                      </a:r>
                      <a:endParaRPr lang="it-IT" sz="12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endParaRPr lang="it-IT" sz="12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it-IT" sz="12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Relazioni annuali CPDS e di altri organi di AQ</a:t>
                      </a:r>
                    </a:p>
                  </a:txBody>
                  <a:tcPr marL="5289" marR="5289" marT="52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 dei docenti e degli studenti</a:t>
                      </a:r>
                    </a:p>
                  </a:txBody>
                  <a:tcPr marL="5289" marR="5289" marT="5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6B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 presenti attività collegiali dedicate alla revisione dei percorsi, al coordinamento didattico tra gli insegnamenti, alla razionalizzazione degli orari, della distribuzione temporale degli esami e delle attività di supporto? 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3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Vengono analizzati i problemi rilevati e le loro cause? 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1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Docenti e studenti hanno modo di rendere note agevolmente le proprie osservazioni e proposte di miglioramento?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1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 adeguatamente analizzati e considerati gli esiti della rilevazione delle opinioni di studenti, laureandi e laureati? 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953765"/>
                  </a:ext>
                </a:extLst>
              </a:tr>
              <a:tr h="5171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it-IT" sz="16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considerazioni complessive della CPDS (e degli altri organi di AQ) sono accordati credito e visibilità?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669527"/>
                  </a:ext>
                </a:extLst>
              </a:tr>
              <a:tr h="5739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t" latinLnBrk="0" hangingPunct="1"/>
                      <a:r>
                        <a:rPr lang="it-IT" sz="1600" b="0" i="0" u="none" strike="noStrike" kern="1200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 </a:t>
                      </a:r>
                      <a:r>
                        <a:rPr lang="it-IT" sz="1600" b="0" i="0" u="none" strike="noStrike" kern="1200" spc="0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CdS</a:t>
                      </a:r>
                      <a:r>
                        <a:rPr lang="it-IT" sz="1600" b="0" i="0" u="none" strike="noStrike" kern="1200" spc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dispone di procedure per gestire gli eventuali reclami degli studenti e assicura che siano loro facilmente accessibili?</a:t>
                      </a:r>
                    </a:p>
                  </a:txBody>
                  <a:tcPr marL="5289" marR="5289" marT="5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706024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>
                <a:hlinkClick r:id="rId2"/>
              </a:rPr>
              <a:t>https</a:t>
            </a:r>
            <a:r>
              <a:rPr lang="it-IT" smtClean="0">
                <a:hlinkClick r:id="rId2"/>
              </a:rPr>
              <a:t>://</a:t>
            </a:r>
            <a:r>
              <a:rPr lang="it-IT" smtClean="0">
                <a:hlinkClick r:id="rId2"/>
              </a:rPr>
              <a:t>drive.google.com/file/d/1Y4YjcjL2KA9JIuZONkf4yYbgySkuOPZM/view</a:t>
            </a:r>
            <a:endParaRPr lang="it-IT" smtClean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Team Qualità Sapienza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L'Assicurazione della Qualià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si intende per Qualità nell'Università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L'Assicurazione della </a:t>
            </a:r>
            <a:r>
              <a:rPr lang="it-IT" dirty="0" err="1"/>
              <a:t>Qualià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879E5353-CC55-4947-900B-51C1ECC5B54C}"/>
              </a:ext>
            </a:extLst>
          </p:cNvPr>
          <p:cNvSpPr/>
          <p:nvPr/>
        </p:nvSpPr>
        <p:spPr>
          <a:xfrm>
            <a:off x="1643350" y="1522635"/>
            <a:ext cx="10107519" cy="4401205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marL="522288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non esiste una definizione univoca di «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</a:t>
            </a:r>
          </a:p>
          <a:p>
            <a:pPr marL="522288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sua misurazione non è semplice</a:t>
            </a:r>
          </a:p>
          <a:p>
            <a:pPr marL="522288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sua percezione è soggettiva</a:t>
            </a:r>
          </a:p>
          <a:p>
            <a:pPr>
              <a:spcBef>
                <a:spcPts val="1800"/>
              </a:spcBef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 uno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studente universitario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il termine «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 riferisce all’insieme di tutte quelle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caratteristiche e contenuti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di un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Insegnamento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di un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Corso di Studio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 di un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Servizio offerto dall’Ateneo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che contribuiscono a conferirgli l’attitudine a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soddisfare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determinate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aspettative</a:t>
            </a:r>
            <a:endParaRPr lang="it-IT" sz="2400" dirty="0">
              <a:solidFill>
                <a:srgbClr val="3078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Nel linguaggio comune si fa spesso riferimento a «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buona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 o «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cattiva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così, per esempio, la Qualità di un Insegnamento o un Corso di Studio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sarà tanto migliore quanto più riuscirà a realizzare le aspettative dello studente</a:t>
            </a:r>
          </a:p>
        </p:txBody>
      </p:sp>
      <p:pic>
        <p:nvPicPr>
          <p:cNvPr id="9" name="Immagine 8" descr="Immagine che contiene erba&#10;&#10;Descrizione generata con affidabilità elevata">
            <a:extLst>
              <a:ext uri="{FF2B5EF4-FFF2-40B4-BE49-F238E27FC236}">
                <a16:creationId xmlns="" xmlns:a16="http://schemas.microsoft.com/office/drawing/2014/main" id="{E7FBA78F-1A5D-4098-863F-79550C4D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" y="2564904"/>
            <a:ext cx="1473094" cy="205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758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L'Assicurazione Qualità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7802C70A-C1FE-4CED-85BC-2B67EF7075F0}"/>
              </a:ext>
            </a:extLst>
          </p:cNvPr>
          <p:cNvSpPr/>
          <p:nvPr/>
        </p:nvSpPr>
        <p:spPr>
          <a:xfrm>
            <a:off x="1631503" y="1551563"/>
            <a:ext cx="10348231" cy="4278094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L'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Assicurazione della Qualità (AQ)</a:t>
            </a:r>
            <a:r>
              <a:rPr lang="it-IT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è l’insieme di tutte le attività poste in essere per assicurare che gli obiettivi della qualità siano soddisfatti</a:t>
            </a:r>
          </a:p>
          <a:p>
            <a:pPr>
              <a:spcBef>
                <a:spcPts val="2400"/>
              </a:spcBef>
            </a:pP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L'AQ si attua attraverso un 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Sistema di Assicurazione della Qualità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che rappresenta l'assetto organizzativo e il processo attraverso il quale gli Organi di Governo realizzano la propria 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Politica della Qualità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e prevede azioni di 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, messa in opera (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gestione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), osservazione (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monitoraggio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), controllo e 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miglioramento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condotte sotto la supervisione di un responsabile, analizzando sia le 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azioni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e gli 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strumenti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utilizzati, sia i </a:t>
            </a:r>
            <a:r>
              <a:rPr lang="it-IT" sz="2800" b="1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risultati</a:t>
            </a:r>
            <a:r>
              <a:rPr lang="it-IT" sz="2800" dirty="0">
                <a:solidFill>
                  <a:srgbClr val="3078C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conseguiti</a:t>
            </a:r>
          </a:p>
        </p:txBody>
      </p:sp>
      <p:pic>
        <p:nvPicPr>
          <p:cNvPr id="9" name="Immagine 8" descr="Immagine che contiene erba&#10;&#10;Descrizione generata con affidabilità elevata">
            <a:extLst>
              <a:ext uri="{FF2B5EF4-FFF2-40B4-BE49-F238E27FC236}">
                <a16:creationId xmlns="" xmlns:a16="http://schemas.microsoft.com/office/drawing/2014/main" id="{12424DB0-7DA7-42C2-AD35-FA2E75ED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" y="2564904"/>
            <a:ext cx="1473094" cy="205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93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6" y="0"/>
            <a:ext cx="12192000" cy="857232"/>
          </a:xfrm>
        </p:spPr>
        <p:txBody>
          <a:bodyPr/>
          <a:lstStyle/>
          <a:p>
            <a:r>
              <a:rPr lang="it-IT" dirty="0"/>
              <a:t>Il "Processo di Bologna"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B0197F8-D6EB-4A86-AC15-28866DD9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832" y="1125236"/>
            <a:ext cx="4770372" cy="460752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30D65F6A-39F2-4984-84DC-5B9831B8C900}"/>
              </a:ext>
            </a:extLst>
          </p:cNvPr>
          <p:cNvSpPr/>
          <p:nvPr/>
        </p:nvSpPr>
        <p:spPr>
          <a:xfrm>
            <a:off x="1631504" y="1125236"/>
            <a:ext cx="549530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Il processo di riforma internazionale dei sistemi di istruzione superiore dell'Unione inizia nel </a:t>
            </a:r>
            <a:r>
              <a:rPr 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con il cosiddetto 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«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Processo di Bologna</a:t>
            </a:r>
            <a:r>
              <a:rPr lang="it-IT" sz="2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 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il cui obiettivo è:</a:t>
            </a:r>
          </a:p>
          <a:p>
            <a:pPr>
              <a:spcBef>
                <a:spcPts val="1800"/>
              </a:spcBef>
            </a:pPr>
            <a:r>
              <a:rPr lang="it-IT" sz="2800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«</a:t>
            </a:r>
            <a:r>
              <a:rPr lang="it-IT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Costruire</a:t>
            </a:r>
            <a:r>
              <a:rPr lang="it-IT" sz="28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entro il 2010 uno Spazio Europeo dell’Istruzione superiore, al fine di accrescere l’occupabilità e la mobilità dei cittadini europei e promuovere l’istruzione superiore europea nel Mondo</a:t>
            </a:r>
            <a:r>
              <a:rPr lang="it-IT" sz="28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EEFD42FD-5662-440B-86E2-4DB0B28BF5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678" b="14315"/>
          <a:stretch/>
        </p:blipFill>
        <p:spPr>
          <a:xfrm>
            <a:off x="65356" y="857232"/>
            <a:ext cx="1593512" cy="79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6211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Riferimenti del "Processo di Bologna"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BB0197F8-D6EB-4A86-AC15-28866DD9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832" y="1125236"/>
            <a:ext cx="4770372" cy="460752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D0EB4B4A-4FF4-460F-9448-FA823C000A9B}"/>
              </a:ext>
            </a:extLst>
          </p:cNvPr>
          <p:cNvSpPr/>
          <p:nvPr/>
        </p:nvSpPr>
        <p:spPr>
          <a:xfrm>
            <a:off x="1651939" y="1476648"/>
            <a:ext cx="56839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Importanza di una “</a:t>
            </a:r>
            <a:r>
              <a:rPr lang="it-IT" sz="2400" b="1" dirty="0">
                <a:solidFill>
                  <a:srgbClr val="307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integrazione europea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 o, almeno, di una “</a:t>
            </a:r>
            <a:r>
              <a:rPr lang="it-IT" sz="2400" b="1" dirty="0">
                <a:solidFill>
                  <a:srgbClr val="307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riconoscibilità europea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 dell’istruzione superiore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L’</a:t>
            </a:r>
            <a:r>
              <a:rPr lang="it-IT" sz="2400" b="1" dirty="0">
                <a:solidFill>
                  <a:srgbClr val="307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Assicurazione della Qualità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come strumento fondamentale per garantire maggiore attenzione, e quindi maggiore qualità, ai percorsi formativi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Generare maggiore fiducia tra i partner europei per la “</a:t>
            </a:r>
            <a:r>
              <a:rPr lang="it-IT" sz="2400" b="1" dirty="0">
                <a:solidFill>
                  <a:srgbClr val="307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riconoscibilità dei percorsi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 e il “</a:t>
            </a:r>
            <a:r>
              <a:rPr lang="it-IT" sz="2400" b="1" dirty="0">
                <a:solidFill>
                  <a:srgbClr val="3078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riconoscimento dei titoli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2E20860-FCBB-4B5C-9074-FA69B5452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678" b="14315"/>
          <a:stretch/>
        </p:blipFill>
        <p:spPr>
          <a:xfrm>
            <a:off x="65356" y="857232"/>
            <a:ext cx="1593512" cy="79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4356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degli Studenti nell'Università in Europa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AA62BE49-9D61-4E80-9247-7A1070332FF8}"/>
              </a:ext>
            </a:extLst>
          </p:cNvPr>
          <p:cNvSpPr/>
          <p:nvPr/>
        </p:nvSpPr>
        <p:spPr>
          <a:xfrm>
            <a:off x="268515" y="1074509"/>
            <a:ext cx="2994641" cy="4708981"/>
          </a:xfrm>
          <a:prstGeom prst="rect">
            <a:avLst/>
          </a:prstGeom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Comunicato</a:t>
            </a:r>
            <a:r>
              <a:rPr lang="it-IT" dirty="0">
                <a:latin typeface="+mn-lt"/>
              </a:rPr>
              <a:t> </a:t>
            </a: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dei </a:t>
            </a:r>
            <a:r>
              <a:rPr lang="it-IT" dirty="0">
                <a:solidFill>
                  <a:srgbClr val="FF6600"/>
                </a:solidFill>
                <a:latin typeface="+mn-lt"/>
              </a:rPr>
              <a:t>Ministri Europei</a:t>
            </a:r>
            <a:r>
              <a:rPr lang="it-IT" dirty="0">
                <a:latin typeface="+mn-lt"/>
              </a:rPr>
              <a:t> </a:t>
            </a: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dell’Istruzione superiore, </a:t>
            </a:r>
            <a:r>
              <a:rPr lang="it-IT" dirty="0">
                <a:solidFill>
                  <a:srgbClr val="FF6600"/>
                </a:solidFill>
                <a:latin typeface="+mn-lt"/>
              </a:rPr>
              <a:t>Praga</a:t>
            </a:r>
            <a:r>
              <a:rPr lang="it-IT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19 maggio </a:t>
            </a:r>
            <a:r>
              <a:rPr lang="it-IT" dirty="0">
                <a:solidFill>
                  <a:srgbClr val="FF6600"/>
                </a:solidFill>
                <a:latin typeface="+mn-lt"/>
              </a:rPr>
              <a:t>2001</a:t>
            </a:r>
          </a:p>
          <a:p>
            <a:endParaRPr lang="it-IT" b="1" dirty="0">
              <a:latin typeface="+mn-lt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 …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>
                <a:solidFill>
                  <a:srgbClr val="FF6600"/>
                </a:solidFill>
                <a:latin typeface="+mn-lt"/>
              </a:rPr>
              <a:t>students are full members</a:t>
            </a:r>
            <a:r>
              <a:rPr lang="en-US" i="1" dirty="0">
                <a:latin typeface="+mn-lt"/>
              </a:rPr>
              <a:t> </a:t>
            </a:r>
            <a:r>
              <a:rPr lang="en-US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 the higher education community” and </a:t>
            </a:r>
            <a:r>
              <a:rPr lang="en-US" b="1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i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should participate in and influence the </a:t>
            </a:r>
            <a:r>
              <a:rPr lang="en-US" b="1" i="1" dirty="0" err="1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organisation</a:t>
            </a:r>
            <a:r>
              <a:rPr lang="en-US" b="1" i="1" dirty="0">
                <a:solidFill>
                  <a:srgbClr val="FF66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and content of education at universities and other higher education institutions</a:t>
            </a:r>
            <a:r>
              <a:rPr lang="en-US" b="1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…”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11B438F5-728C-4B8D-BD3E-F92DCD5E1904}"/>
              </a:ext>
            </a:extLst>
          </p:cNvPr>
          <p:cNvSpPr/>
          <p:nvPr/>
        </p:nvSpPr>
        <p:spPr>
          <a:xfrm>
            <a:off x="3516578" y="1484784"/>
            <a:ext cx="8196046" cy="1200329"/>
          </a:xfrm>
          <a:prstGeom prst="rect">
            <a:avLst/>
          </a:prstGeom>
          <a:ln w="381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Nel corso degli anni, si sono tenuti nel contesto di 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EHEA (European </a:t>
            </a:r>
            <a:r>
              <a:rPr lang="it-IT" sz="2400" b="1" dirty="0" err="1">
                <a:solidFill>
                  <a:srgbClr val="FF6600"/>
                </a:solidFill>
                <a:latin typeface="+mn-lt"/>
              </a:rPr>
              <a:t>Higher</a:t>
            </a:r>
            <a:r>
              <a:rPr lang="it-IT" sz="2400" b="1" dirty="0">
                <a:solidFill>
                  <a:srgbClr val="FF6600"/>
                </a:solidFill>
                <a:latin typeface="+mn-lt"/>
              </a:rPr>
              <a:t> Education Area)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numerosi seminari, alcuni riguardanti proprio la partecipazione dello studente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65460B4E-9388-4C26-9C4C-CF6446C87049}"/>
              </a:ext>
            </a:extLst>
          </p:cNvPr>
          <p:cNvSpPr/>
          <p:nvPr/>
        </p:nvSpPr>
        <p:spPr>
          <a:xfrm>
            <a:off x="3790032" y="3736975"/>
            <a:ext cx="3614978" cy="19389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 Participation in Governance in Higher Education</a:t>
            </a:r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6600"/>
                </a:solidFill>
                <a:latin typeface="+mn-lt"/>
              </a:rPr>
              <a:t>Oslo</a:t>
            </a: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Norway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12/14 of June </a:t>
            </a:r>
            <a:r>
              <a:rPr lang="en-US" sz="2400" dirty="0">
                <a:solidFill>
                  <a:srgbClr val="FF6600"/>
                </a:solidFill>
                <a:latin typeface="+mn-lt"/>
              </a:rPr>
              <a:t>2003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DCC8251-0CA1-491C-92D8-FDA75849F6E6}"/>
              </a:ext>
            </a:extLst>
          </p:cNvPr>
          <p:cNvSpPr/>
          <p:nvPr/>
        </p:nvSpPr>
        <p:spPr>
          <a:xfrm>
            <a:off x="8053083" y="3736975"/>
            <a:ext cx="3509606" cy="19389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 Participation in Higher Education Governance</a:t>
            </a:r>
            <a:r>
              <a:rPr lang="en-US" sz="2400" i="1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6600"/>
                </a:solidFill>
                <a:latin typeface="+mn-lt"/>
              </a:rPr>
              <a:t>Agheveran</a:t>
            </a:r>
            <a:r>
              <a:rPr lang="en-US" sz="2400" dirty="0">
                <a:solidFill>
                  <a:srgbClr val="3078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Armenia, 8-9 December </a:t>
            </a:r>
            <a:r>
              <a:rPr lang="en-US" sz="2400" dirty="0">
                <a:solidFill>
                  <a:srgbClr val="FF6600"/>
                </a:solidFill>
                <a:latin typeface="+mn-lt"/>
              </a:rPr>
              <a:t>2011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1BDFABC1-5C51-4256-AE48-48F68E5479B1}"/>
              </a:ext>
            </a:extLst>
          </p:cNvPr>
          <p:cNvCxnSpPr/>
          <p:nvPr/>
        </p:nvCxnSpPr>
        <p:spPr>
          <a:xfrm>
            <a:off x="8458761" y="2871763"/>
            <a:ext cx="889232" cy="8652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CE830EBD-0D6A-463B-9D4B-FA5E4D4D5DDE}"/>
              </a:ext>
            </a:extLst>
          </p:cNvPr>
          <p:cNvCxnSpPr/>
          <p:nvPr/>
        </p:nvCxnSpPr>
        <p:spPr>
          <a:xfrm flipH="1">
            <a:off x="6072138" y="2871763"/>
            <a:ext cx="1034643" cy="794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73129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2B14710D-7A3E-4C97-A9EF-BD3A677C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European </a:t>
            </a:r>
            <a:r>
              <a:rPr lang="it-IT" sz="2800" dirty="0" err="1"/>
              <a:t>Standards</a:t>
            </a:r>
            <a:r>
              <a:rPr lang="it-IT" sz="2800" dirty="0"/>
              <a:t> and Guidelines for </a:t>
            </a:r>
            <a:r>
              <a:rPr lang="it-IT" sz="2800" dirty="0" err="1"/>
              <a:t>Quality</a:t>
            </a:r>
            <a:r>
              <a:rPr lang="it-IT" sz="2800" dirty="0"/>
              <a:t> Assurance - 1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E3CFDF5-156D-460D-9E96-DD487AA9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Team Qualità Sapienza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C26569E-B9F9-4B56-B334-3CFEC780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L'Assicurazione della Qualià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D23F2C-750E-4573-B0E6-E260B4AA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50F1-8EF7-4700-AF84-40EA8956EB7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D0EB4B4A-4FF4-460F-9448-FA823C000A9B}"/>
              </a:ext>
            </a:extLst>
          </p:cNvPr>
          <p:cNvSpPr/>
          <p:nvPr/>
        </p:nvSpPr>
        <p:spPr>
          <a:xfrm>
            <a:off x="1658868" y="1877718"/>
            <a:ext cx="638551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Ministri dell'Istruzione adottano prima e modificano poi il documento </a:t>
            </a:r>
            <a:r>
              <a:rPr lang="en-US" sz="2400" b="1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and guidelines for quality assurance in the European Higher Education Area (EHEA)</a:t>
            </a:r>
            <a:r>
              <a:rPr lang="it-IT" sz="2400" i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contenente un insieme di standard e di linee guida (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per l'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assicurazione interna ed esterna della qualità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nell'istruzione superiore</a:t>
            </a:r>
          </a:p>
          <a:p>
            <a:pPr>
              <a:spcBef>
                <a:spcPts val="1800"/>
              </a:spcBef>
            </a:pP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Gli 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 applicano a tutta l'istruzione superiore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offerta nell'</a:t>
            </a:r>
            <a:r>
              <a:rPr lang="it-IT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EHEA</a:t>
            </a:r>
            <a:r>
              <a:rPr lang="it-IT" sz="2400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it-IT" sz="24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indipendentemente dagli specifici sistemi di istruzione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9CB452B-487F-4424-8259-AF5309AB392B}"/>
              </a:ext>
            </a:extLst>
          </p:cNvPr>
          <p:cNvSpPr/>
          <p:nvPr/>
        </p:nvSpPr>
        <p:spPr>
          <a:xfrm>
            <a:off x="2567608" y="909558"/>
            <a:ext cx="320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Anno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 </a:t>
            </a: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–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Bergen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(Norvegia)</a:t>
            </a:r>
          </a:p>
          <a:p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Anno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– </a:t>
            </a: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Yerevan</a:t>
            </a:r>
            <a:r>
              <a:rPr lang="it-IT" sz="1800" b="1" dirty="0">
                <a:solidFill>
                  <a:srgbClr val="3078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(Armenia)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9AB9815-69C6-4AD6-A543-D3D67BC8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77" y="1037657"/>
            <a:ext cx="3668240" cy="512764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49357BB9-7DA3-4D0D-A052-C66F6BFEEB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90" y="5373216"/>
            <a:ext cx="985382" cy="8457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72DFB0A-7BBC-464C-809A-2D3136DCA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678" b="14315"/>
          <a:stretch/>
        </p:blipFill>
        <p:spPr>
          <a:xfrm>
            <a:off x="65356" y="857232"/>
            <a:ext cx="1593512" cy="79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0380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3903</Words>
  <Application>Microsoft Office PowerPoint</Application>
  <PresentationFormat>Personalizzato</PresentationFormat>
  <Paragraphs>482</Paragraphs>
  <Slides>38</Slides>
  <Notes>1</Notes>
  <HiddenSlides>15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Struttura predefinita</vt:lpstr>
      <vt:lpstr>Diapositiva 1</vt:lpstr>
      <vt:lpstr>Questa Presentazione</vt:lpstr>
      <vt:lpstr>La Qualità</vt:lpstr>
      <vt:lpstr>Cosa si intende per Qualità nell'Università</vt:lpstr>
      <vt:lpstr>L'Assicurazione Qualità</vt:lpstr>
      <vt:lpstr>Il "Processo di Bologna"</vt:lpstr>
      <vt:lpstr>I Riferimenti del "Processo di Bologna"</vt:lpstr>
      <vt:lpstr>Il Ruolo degli Studenti nell'Università in Europa</vt:lpstr>
      <vt:lpstr>European Standards and Guidelines for Quality Assurance - 1</vt:lpstr>
      <vt:lpstr>European Standards and Guidelines for Quality Assurance - 2</vt:lpstr>
      <vt:lpstr>European Standards and Guidelines for Quality Assurance - 3</vt:lpstr>
      <vt:lpstr>European Standards and Guidelines for Quality Assurance - 4</vt:lpstr>
      <vt:lpstr>L'Assicurazione Qualità in Italia</vt:lpstr>
      <vt:lpstr>Il Ruolo degli Studenti nell'Università in Italia</vt:lpstr>
      <vt:lpstr>Il modello organizzativo dell'AQ Sapienza</vt:lpstr>
      <vt:lpstr>Il Ruolo degli Studenti</vt:lpstr>
      <vt:lpstr>Il Ruolo dei Rappresentanti degli Studenti - 1</vt:lpstr>
      <vt:lpstr>Il Ruolo dei Rappresentanti degli Studenti - 2</vt:lpstr>
      <vt:lpstr>Opis è il primo modo per esprimere le proprie opinioni</vt:lpstr>
      <vt:lpstr>A chi segnalare eventuali problemi?</vt:lpstr>
      <vt:lpstr>Gli Strumenti</vt:lpstr>
      <vt:lpstr>Cui prodest?</vt:lpstr>
      <vt:lpstr>L'Accreditamento Periodico</vt:lpstr>
      <vt:lpstr>La Visita di Accreditamento - 1</vt:lpstr>
      <vt:lpstr>La Visita di Accreditamento - 2</vt:lpstr>
      <vt:lpstr>La Visita di Accreditamento - 3</vt:lpstr>
      <vt:lpstr>Struttura della CEV</vt:lpstr>
      <vt:lpstr>Organizzazione della Visita in Loco: CdS</vt:lpstr>
      <vt:lpstr>Documentazione di Approfondimento</vt:lpstr>
      <vt:lpstr>Linee Guida per l'Accreditamento Periodico - 1</vt:lpstr>
      <vt:lpstr>Linee Guida per l'Accreditamento Periodico - 2</vt:lpstr>
      <vt:lpstr>Requisiti, Indicatori, Punti di Attenzione, Aspetti da Considerare</vt:lpstr>
      <vt:lpstr>PA R1.A.4 – Ruolo Attribuito agli Studenti</vt:lpstr>
      <vt:lpstr>PA R1.B.1 – Ammissione e carriera degli studenti</vt:lpstr>
      <vt:lpstr>PA R3.B.3 - Progettazione e aggiornamento dei CdS</vt:lpstr>
      <vt:lpstr>PA R3.B.5 – Modalità di verifica dell'apprendimento</vt:lpstr>
      <vt:lpstr>PA R3.D.1 – Contributo dei docenti e degli studenti</vt:lpstr>
      <vt:lpstr>Diapositiva 38</vt:lpstr>
    </vt:vector>
  </TitlesOfParts>
  <Company>dma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Meccanica ed Aeronautica</dc:creator>
  <cp:lastModifiedBy>Utente Windows</cp:lastModifiedBy>
  <cp:revision>465</cp:revision>
  <dcterms:created xsi:type="dcterms:W3CDTF">2006-03-08T11:32:50Z</dcterms:created>
  <dcterms:modified xsi:type="dcterms:W3CDTF">2019-03-03T10:59:14Z</dcterms:modified>
</cp:coreProperties>
</file>