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73" r:id="rId5"/>
    <p:sldId id="260" r:id="rId6"/>
    <p:sldId id="261" r:id="rId7"/>
    <p:sldId id="262" r:id="rId8"/>
    <p:sldId id="263" r:id="rId9"/>
    <p:sldId id="264" r:id="rId10"/>
    <p:sldId id="265" r:id="rId11"/>
    <p:sldId id="266" r:id="rId12"/>
    <p:sldId id="267" r:id="rId13"/>
    <p:sldId id="268" r:id="rId14"/>
    <p:sldId id="269" r:id="rId15"/>
    <p:sldId id="274" r:id="rId16"/>
    <p:sldId id="275" r:id="rId17"/>
    <p:sldId id="276" r:id="rId18"/>
    <p:sldId id="277" r:id="rId19"/>
    <p:sldId id="312" r:id="rId20"/>
    <p:sldId id="278" r:id="rId21"/>
    <p:sldId id="283" r:id="rId22"/>
    <p:sldId id="284" r:id="rId23"/>
    <p:sldId id="285" r:id="rId24"/>
    <p:sldId id="286" r:id="rId25"/>
    <p:sldId id="287" r:id="rId26"/>
    <p:sldId id="279" r:id="rId27"/>
    <p:sldId id="282" r:id="rId28"/>
    <p:sldId id="288" r:id="rId29"/>
    <p:sldId id="289" r:id="rId30"/>
    <p:sldId id="292" r:id="rId31"/>
    <p:sldId id="293" r:id="rId32"/>
    <p:sldId id="294" r:id="rId33"/>
    <p:sldId id="295" r:id="rId34"/>
    <p:sldId id="290" r:id="rId35"/>
    <p:sldId id="297" r:id="rId36"/>
    <p:sldId id="299" r:id="rId37"/>
    <p:sldId id="301" r:id="rId38"/>
    <p:sldId id="300" r:id="rId39"/>
    <p:sldId id="311" r:id="rId40"/>
    <p:sldId id="309" r:id="rId41"/>
    <p:sldId id="303" r:id="rId42"/>
    <p:sldId id="304" r:id="rId43"/>
    <p:sldId id="306" r:id="rId44"/>
    <p:sldId id="308" r:id="rId45"/>
    <p:sldId id="307" r:id="rId46"/>
    <p:sldId id="280" r:id="rId4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7"/>
    <p:restoredTop sz="94579"/>
  </p:normalViewPr>
  <p:slideViewPr>
    <p:cSldViewPr snapToGrid="0" snapToObjects="1">
      <p:cViewPr varScale="1">
        <p:scale>
          <a:sx n="86" d="100"/>
          <a:sy n="86" d="100"/>
        </p:scale>
        <p:origin x="11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A5B4833-4C92-4644-926D-70BC0EE53094}" type="datetimeFigureOut">
              <a:rPr lang="it-IT" smtClean="0"/>
              <a:t>28/06/18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137312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7A5B4833-4C92-4644-926D-70BC0EE53094}" type="datetimeFigureOut">
              <a:rPr lang="it-IT" smtClean="0"/>
              <a:t>28/06/18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222306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7A5B4833-4C92-4644-926D-70BC0EE53094}" type="datetimeFigureOut">
              <a:rPr lang="it-IT" smtClean="0"/>
              <a:t>28/06/18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705748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7A5B4833-4C92-4644-926D-70BC0EE53094}" type="datetimeFigureOut">
              <a:rPr lang="it-IT" smtClean="0"/>
              <a:t>28/06/18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154187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7A5B4833-4C92-4644-926D-70BC0EE53094}" type="datetimeFigureOut">
              <a:rPr lang="it-IT" smtClean="0"/>
              <a:t>28/06/18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149556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7A5B4833-4C92-4644-926D-70BC0EE53094}" type="datetimeFigureOut">
              <a:rPr lang="it-IT" smtClean="0"/>
              <a:t>28/06/18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272312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7A5B4833-4C92-4644-926D-70BC0EE53094}" type="datetimeFigureOut">
              <a:rPr lang="it-IT" smtClean="0"/>
              <a:t>28/06/18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267839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A5B4833-4C92-4644-926D-70BC0EE53094}" type="datetimeFigureOut">
              <a:rPr lang="it-IT" smtClean="0"/>
              <a:t>28/06/18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332674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B4833-4C92-4644-926D-70BC0EE53094}" type="datetimeFigureOut">
              <a:rPr lang="it-IT" smtClean="0"/>
              <a:t>28/06/18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403965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7A5B4833-4C92-4644-926D-70BC0EE53094}" type="datetimeFigureOut">
              <a:rPr lang="it-IT" smtClean="0"/>
              <a:t>28/06/18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50847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7A5B4833-4C92-4644-926D-70BC0EE53094}" type="datetimeFigureOut">
              <a:rPr lang="it-IT" smtClean="0"/>
              <a:t>28/06/18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44C4896-D7A0-F14A-9623-0A380E1ACD1A}" type="slidenum">
              <a:rPr lang="it-IT" smtClean="0"/>
              <a:t>‹N›</a:t>
            </a:fld>
            <a:endParaRPr lang="it-IT"/>
          </a:p>
        </p:txBody>
      </p:sp>
    </p:spTree>
    <p:extLst>
      <p:ext uri="{BB962C8B-B14F-4D97-AF65-F5344CB8AC3E}">
        <p14:creationId xmlns:p14="http://schemas.microsoft.com/office/powerpoint/2010/main" val="209478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B4833-4C92-4644-926D-70BC0EE53094}" type="datetimeFigureOut">
              <a:rPr lang="it-IT" smtClean="0"/>
              <a:t>28/06/18</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C4896-D7A0-F14A-9623-0A380E1ACD1A}" type="slidenum">
              <a:rPr lang="it-IT" smtClean="0"/>
              <a:t>‹N›</a:t>
            </a:fld>
            <a:endParaRPr lang="it-IT"/>
          </a:p>
        </p:txBody>
      </p:sp>
    </p:spTree>
    <p:extLst>
      <p:ext uri="{BB962C8B-B14F-4D97-AF65-F5344CB8AC3E}">
        <p14:creationId xmlns:p14="http://schemas.microsoft.com/office/powerpoint/2010/main" val="12308337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9204105-A11E-C346-88E3-E43D20CD815D}"/>
              </a:ext>
            </a:extLst>
          </p:cNvPr>
          <p:cNvSpPr txBox="1"/>
          <p:nvPr/>
        </p:nvSpPr>
        <p:spPr>
          <a:xfrm>
            <a:off x="4034278" y="2743200"/>
            <a:ext cx="3669723" cy="1200329"/>
          </a:xfrm>
          <a:prstGeom prst="rect">
            <a:avLst/>
          </a:prstGeom>
          <a:noFill/>
        </p:spPr>
        <p:txBody>
          <a:bodyPr wrap="none" rtlCol="0">
            <a:spAutoFit/>
          </a:bodyPr>
          <a:lstStyle/>
          <a:p>
            <a:pPr algn="ctr"/>
            <a:r>
              <a:rPr lang="it-IT" sz="3600" b="1" dirty="0"/>
              <a:t>Didattica inclusiva</a:t>
            </a:r>
          </a:p>
          <a:p>
            <a:pPr algn="ctr"/>
            <a:r>
              <a:rPr lang="it-IT" sz="3600" b="1" dirty="0"/>
              <a:t>(P.D.P e P.E.I)</a:t>
            </a:r>
          </a:p>
        </p:txBody>
      </p:sp>
    </p:spTree>
    <p:extLst>
      <p:ext uri="{BB962C8B-B14F-4D97-AF65-F5344CB8AC3E}">
        <p14:creationId xmlns:p14="http://schemas.microsoft.com/office/powerpoint/2010/main" val="2086376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1C56F32-648F-D841-9586-20B30699D51F}"/>
              </a:ext>
            </a:extLst>
          </p:cNvPr>
          <p:cNvSpPr/>
          <p:nvPr/>
        </p:nvSpPr>
        <p:spPr>
          <a:xfrm>
            <a:off x="817945" y="1266511"/>
            <a:ext cx="11102717" cy="1015663"/>
          </a:xfrm>
          <a:prstGeom prst="rect">
            <a:avLst/>
          </a:prstGeom>
        </p:spPr>
        <p:txBody>
          <a:bodyPr wrap="square">
            <a:spAutoFit/>
          </a:bodyPr>
          <a:lstStyle/>
          <a:p>
            <a:pPr algn="ctr"/>
            <a:r>
              <a:rPr lang="it-IT" sz="2000" dirty="0"/>
              <a:t>D</a:t>
            </a:r>
            <a:r>
              <a:rPr lang="it-IT" sz="2000" b="0" i="0" u="none" strike="noStrike" dirty="0">
                <a:effectLst/>
              </a:rPr>
              <a:t>isturbo specifico della grafia che si manifesta con una </a:t>
            </a:r>
            <a:r>
              <a:rPr lang="it-IT" sz="2000" b="1" i="0" u="none" strike="noStrike" dirty="0">
                <a:effectLst/>
              </a:rPr>
              <a:t>difficoltà nell'abilità motoria della scrittura</a:t>
            </a:r>
            <a:r>
              <a:rPr lang="it-IT" sz="2000" b="0" i="0" u="none" strike="noStrike" dirty="0">
                <a:effectLst/>
              </a:rPr>
              <a:t>.</a:t>
            </a:r>
          </a:p>
          <a:p>
            <a:pPr algn="ctr"/>
            <a:r>
              <a:rPr lang="it-IT" sz="2000" dirty="0"/>
              <a:t>La disgrafia riguarda dunque la componente meccanica della scrittura.</a:t>
            </a:r>
          </a:p>
          <a:p>
            <a:pPr algn="ctr"/>
            <a:r>
              <a:rPr lang="it-IT" sz="2000" dirty="0"/>
              <a:t> Il gesto grafico appare goffo, incerto, impacciato, discontinuo, in alcuni casi, difficile da decifrare.</a:t>
            </a:r>
          </a:p>
        </p:txBody>
      </p:sp>
      <p:sp>
        <p:nvSpPr>
          <p:cNvPr id="4" name="Rettangolo 3">
            <a:extLst>
              <a:ext uri="{FF2B5EF4-FFF2-40B4-BE49-F238E27FC236}">
                <a16:creationId xmlns:a16="http://schemas.microsoft.com/office/drawing/2014/main" id="{A400D8F8-9C6C-AF47-9AC1-DDF3957580BC}"/>
              </a:ext>
            </a:extLst>
          </p:cNvPr>
          <p:cNvSpPr/>
          <p:nvPr/>
        </p:nvSpPr>
        <p:spPr>
          <a:xfrm>
            <a:off x="5200072" y="449868"/>
            <a:ext cx="1297651" cy="430887"/>
          </a:xfrm>
          <a:prstGeom prst="rect">
            <a:avLst/>
          </a:prstGeom>
        </p:spPr>
        <p:txBody>
          <a:bodyPr wrap="square">
            <a:spAutoFit/>
          </a:bodyPr>
          <a:lstStyle/>
          <a:p>
            <a:r>
              <a:rPr lang="it-IT" sz="2200" dirty="0"/>
              <a:t>Disgrafia</a:t>
            </a:r>
          </a:p>
        </p:txBody>
      </p:sp>
      <p:sp>
        <p:nvSpPr>
          <p:cNvPr id="5" name="Rettangolo 4">
            <a:extLst>
              <a:ext uri="{FF2B5EF4-FFF2-40B4-BE49-F238E27FC236}">
                <a16:creationId xmlns:a16="http://schemas.microsoft.com/office/drawing/2014/main" id="{F3B952B9-135F-9F45-BD27-1EBF08F7B9BC}"/>
              </a:ext>
            </a:extLst>
          </p:cNvPr>
          <p:cNvSpPr/>
          <p:nvPr/>
        </p:nvSpPr>
        <p:spPr>
          <a:xfrm>
            <a:off x="5200072" y="449866"/>
            <a:ext cx="1169233" cy="4749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E5FB9B1-3722-954A-BBA1-745B20DEF6A5}"/>
              </a:ext>
            </a:extLst>
          </p:cNvPr>
          <p:cNvSpPr/>
          <p:nvPr/>
        </p:nvSpPr>
        <p:spPr>
          <a:xfrm>
            <a:off x="1421227" y="2698550"/>
            <a:ext cx="9356509" cy="3477875"/>
          </a:xfrm>
          <a:prstGeom prst="rect">
            <a:avLst/>
          </a:prstGeom>
        </p:spPr>
        <p:txBody>
          <a:bodyPr wrap="square">
            <a:spAutoFit/>
          </a:bodyPr>
          <a:lstStyle/>
          <a:p>
            <a:pPr algn="ctr"/>
            <a:r>
              <a:rPr lang="it-IT" sz="2000" dirty="0"/>
              <a:t>La difficoltà di riproduzione grafica è attribuibile a diverse difficoltà :</a:t>
            </a:r>
          </a:p>
          <a:p>
            <a:pPr algn="ctr"/>
            <a:endParaRPr lang="it-IT" sz="2000" dirty="0"/>
          </a:p>
          <a:p>
            <a:pPr algn="ctr"/>
            <a:endParaRPr lang="it-IT" sz="2000" dirty="0"/>
          </a:p>
          <a:p>
            <a:pPr marL="342900" indent="-342900">
              <a:buFont typeface="Arial" panose="020B0604020202020204" pitchFamily="34" charset="0"/>
              <a:buChar char="•"/>
            </a:pPr>
            <a:r>
              <a:rPr lang="it-IT" sz="2000" dirty="0"/>
              <a:t>Posizione: Impugnatura scorretta del mezzo grafico (es. gomito non appoggiato sul tavolo; rigidità delle dita;  movimenti troppo ampi del braccio) </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Spazio: Mancato rispetto dei margini del foglio</a:t>
            </a:r>
          </a:p>
          <a:p>
            <a:endParaRPr lang="it-IT" sz="2000" dirty="0"/>
          </a:p>
          <a:p>
            <a:pPr marL="342900" indent="-342900">
              <a:buFont typeface="Arial" panose="020B0604020202020204" pitchFamily="34" charset="0"/>
              <a:buChar char="•"/>
            </a:pPr>
            <a:r>
              <a:rPr lang="it-IT" sz="2000" dirty="0"/>
              <a:t>Dimensioni dei grafemi: scarso rispetto delle dimensioni e delle proporzioni dei segni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Ritmo grafico: alterazione del ritmo di scrittura (eccessiva velocità e lentezza)</a:t>
            </a:r>
          </a:p>
        </p:txBody>
      </p:sp>
    </p:spTree>
    <p:extLst>
      <p:ext uri="{BB962C8B-B14F-4D97-AF65-F5344CB8AC3E}">
        <p14:creationId xmlns:p14="http://schemas.microsoft.com/office/powerpoint/2010/main" val="180541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9F8A088-256E-6D43-B679-1B984C7DA678}"/>
              </a:ext>
            </a:extLst>
          </p:cNvPr>
          <p:cNvPicPr>
            <a:picLocks noChangeAspect="1"/>
          </p:cNvPicPr>
          <p:nvPr/>
        </p:nvPicPr>
        <p:blipFill>
          <a:blip r:embed="rId2"/>
          <a:stretch>
            <a:fillRect/>
          </a:stretch>
        </p:blipFill>
        <p:spPr>
          <a:xfrm>
            <a:off x="338528" y="349354"/>
            <a:ext cx="3810000" cy="3251200"/>
          </a:xfrm>
          <a:prstGeom prst="rect">
            <a:avLst/>
          </a:prstGeom>
        </p:spPr>
      </p:pic>
      <p:pic>
        <p:nvPicPr>
          <p:cNvPr id="3" name="Immagine 2">
            <a:extLst>
              <a:ext uri="{FF2B5EF4-FFF2-40B4-BE49-F238E27FC236}">
                <a16:creationId xmlns:a16="http://schemas.microsoft.com/office/drawing/2014/main" id="{C0BF6B68-3DA4-0F4E-88A3-E9BECACF10A8}"/>
              </a:ext>
            </a:extLst>
          </p:cNvPr>
          <p:cNvPicPr>
            <a:picLocks noChangeAspect="1"/>
          </p:cNvPicPr>
          <p:nvPr/>
        </p:nvPicPr>
        <p:blipFill>
          <a:blip r:embed="rId3"/>
          <a:stretch>
            <a:fillRect/>
          </a:stretch>
        </p:blipFill>
        <p:spPr>
          <a:xfrm>
            <a:off x="4271820" y="1379095"/>
            <a:ext cx="7811669" cy="5173061"/>
          </a:xfrm>
          <a:prstGeom prst="rect">
            <a:avLst/>
          </a:prstGeom>
        </p:spPr>
      </p:pic>
    </p:spTree>
    <p:extLst>
      <p:ext uri="{BB962C8B-B14F-4D97-AF65-F5344CB8AC3E}">
        <p14:creationId xmlns:p14="http://schemas.microsoft.com/office/powerpoint/2010/main" val="299103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6749607-8372-1343-9CD3-E348CC2531EA}"/>
              </a:ext>
            </a:extLst>
          </p:cNvPr>
          <p:cNvSpPr/>
          <p:nvPr/>
        </p:nvSpPr>
        <p:spPr>
          <a:xfrm>
            <a:off x="5282505" y="671608"/>
            <a:ext cx="1376531" cy="430887"/>
          </a:xfrm>
          <a:prstGeom prst="rect">
            <a:avLst/>
          </a:prstGeom>
        </p:spPr>
        <p:txBody>
          <a:bodyPr wrap="none">
            <a:spAutoFit/>
          </a:bodyPr>
          <a:lstStyle/>
          <a:p>
            <a:r>
              <a:rPr lang="it-IT" sz="2200" dirty="0" err="1"/>
              <a:t>Discalculia</a:t>
            </a:r>
            <a:endParaRPr lang="it-IT" sz="2200" dirty="0"/>
          </a:p>
        </p:txBody>
      </p:sp>
      <p:sp>
        <p:nvSpPr>
          <p:cNvPr id="3" name="Rettangolo 2">
            <a:extLst>
              <a:ext uri="{FF2B5EF4-FFF2-40B4-BE49-F238E27FC236}">
                <a16:creationId xmlns:a16="http://schemas.microsoft.com/office/drawing/2014/main" id="{E3BCB34B-B54A-E343-B632-91043F977613}"/>
              </a:ext>
            </a:extLst>
          </p:cNvPr>
          <p:cNvSpPr/>
          <p:nvPr/>
        </p:nvSpPr>
        <p:spPr>
          <a:xfrm>
            <a:off x="5173101" y="671607"/>
            <a:ext cx="1485935" cy="430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667A88F-17EA-FA45-945C-7E8FB23F5D0D}"/>
              </a:ext>
            </a:extLst>
          </p:cNvPr>
          <p:cNvSpPr/>
          <p:nvPr/>
        </p:nvSpPr>
        <p:spPr>
          <a:xfrm>
            <a:off x="2203504" y="1411073"/>
            <a:ext cx="7789889" cy="4708981"/>
          </a:xfrm>
          <a:prstGeom prst="rect">
            <a:avLst/>
          </a:prstGeom>
        </p:spPr>
        <p:txBody>
          <a:bodyPr wrap="square">
            <a:spAutoFit/>
          </a:bodyPr>
          <a:lstStyle/>
          <a:p>
            <a:pPr algn="ctr"/>
            <a:r>
              <a:rPr lang="it-IT" sz="2000" b="0" i="0" u="none" strike="noStrike" dirty="0">
                <a:effectLst/>
              </a:rPr>
              <a:t>Disturbo specifico dell'abilità di numero e di calcolo che si manifesta con una difficoltà nel comprendere e operare con i numeri.</a:t>
            </a:r>
          </a:p>
          <a:p>
            <a:pPr algn="ctr"/>
            <a:r>
              <a:rPr lang="it-IT" sz="2000" dirty="0"/>
              <a:t>Tale disturbo riguarda sia il riconoscimento immediato di piccole quantità, sia i meccanismi di quantificazione seriale, di comparazione, le strategie di composizione e scomposizione di quantità</a:t>
            </a:r>
          </a:p>
          <a:p>
            <a:pPr algn="ctr"/>
            <a:endParaRPr lang="it-IT" sz="2000" dirty="0"/>
          </a:p>
          <a:p>
            <a:pPr algn="ctr"/>
            <a:endParaRPr lang="it-IT" sz="2000" dirty="0"/>
          </a:p>
          <a:p>
            <a:pPr algn="ctr"/>
            <a:r>
              <a:rPr lang="it-IT" sz="2000" dirty="0"/>
              <a:t>Tre tipi di </a:t>
            </a:r>
            <a:r>
              <a:rPr lang="it-IT" sz="2000" dirty="0" err="1"/>
              <a:t>discalculia</a:t>
            </a:r>
            <a:r>
              <a:rPr lang="it-IT" sz="2000" dirty="0"/>
              <a:t>:</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b="1" dirty="0"/>
              <a:t>Dislessia per cifre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b="1" dirty="0" err="1"/>
              <a:t>Discalculia</a:t>
            </a:r>
            <a:r>
              <a:rPr lang="it-IT" sz="2000" b="1" dirty="0"/>
              <a:t> procedurale</a:t>
            </a:r>
          </a:p>
          <a:p>
            <a:endParaRPr lang="it-IT" sz="2000" dirty="0"/>
          </a:p>
          <a:p>
            <a:endParaRPr lang="it-IT" sz="2000" dirty="0"/>
          </a:p>
        </p:txBody>
      </p:sp>
      <p:sp>
        <p:nvSpPr>
          <p:cNvPr id="8" name="Rettangolo 7">
            <a:extLst>
              <a:ext uri="{FF2B5EF4-FFF2-40B4-BE49-F238E27FC236}">
                <a16:creationId xmlns:a16="http://schemas.microsoft.com/office/drawing/2014/main" id="{B1666EAF-3D6D-FD41-AE20-2FB8BD5D589C}"/>
              </a:ext>
            </a:extLst>
          </p:cNvPr>
          <p:cNvSpPr/>
          <p:nvPr/>
        </p:nvSpPr>
        <p:spPr>
          <a:xfrm>
            <a:off x="6098449" y="4795813"/>
            <a:ext cx="5428988" cy="1015663"/>
          </a:xfrm>
          <a:prstGeom prst="rect">
            <a:avLst/>
          </a:prstGeom>
        </p:spPr>
        <p:txBody>
          <a:bodyPr wrap="square">
            <a:spAutoFit/>
          </a:bodyPr>
          <a:lstStyle/>
          <a:p>
            <a:r>
              <a:rPr lang="it-IT" sz="2000" dirty="0"/>
              <a:t>difficoltà nell’acquisizione delle procedure di calcolo</a:t>
            </a:r>
          </a:p>
          <a:p>
            <a:r>
              <a:rPr lang="it-IT" sz="2000" dirty="0"/>
              <a:t>(errori di riporto, incolonnamento)</a:t>
            </a:r>
          </a:p>
        </p:txBody>
      </p:sp>
      <p:cxnSp>
        <p:nvCxnSpPr>
          <p:cNvPr id="6" name="Connettore 1 5">
            <a:extLst>
              <a:ext uri="{FF2B5EF4-FFF2-40B4-BE49-F238E27FC236}">
                <a16:creationId xmlns:a16="http://schemas.microsoft.com/office/drawing/2014/main" id="{C139306F-EADF-0C4B-8EE0-5AD1DCE5ECAC}"/>
              </a:ext>
            </a:extLst>
          </p:cNvPr>
          <p:cNvCxnSpPr/>
          <p:nvPr/>
        </p:nvCxnSpPr>
        <p:spPr>
          <a:xfrm>
            <a:off x="5978527" y="4795813"/>
            <a:ext cx="0" cy="1015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D43532A1-9E65-6747-A47E-C265AF80A228}"/>
              </a:ext>
            </a:extLst>
          </p:cNvPr>
          <p:cNvCxnSpPr/>
          <p:nvPr/>
        </p:nvCxnSpPr>
        <p:spPr>
          <a:xfrm>
            <a:off x="5546361" y="5216577"/>
            <a:ext cx="4197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1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68D4CBB-3709-8740-968A-80DCD75474C2}"/>
              </a:ext>
            </a:extLst>
          </p:cNvPr>
          <p:cNvSpPr txBox="1"/>
          <p:nvPr/>
        </p:nvSpPr>
        <p:spPr>
          <a:xfrm>
            <a:off x="3177916" y="1484026"/>
            <a:ext cx="8279568" cy="1015663"/>
          </a:xfrm>
          <a:prstGeom prst="rect">
            <a:avLst/>
          </a:prstGeom>
          <a:noFill/>
        </p:spPr>
        <p:txBody>
          <a:bodyPr wrap="square" rtlCol="0">
            <a:spAutoFit/>
          </a:bodyPr>
          <a:lstStyle/>
          <a:p>
            <a:endParaRPr lang="it-IT" sz="2000" dirty="0"/>
          </a:p>
          <a:p>
            <a:r>
              <a:rPr lang="it-IT" sz="2000" dirty="0"/>
              <a:t>Si manifesta come </a:t>
            </a:r>
            <a:r>
              <a:rPr lang="it-IT" sz="2000" b="1" dirty="0"/>
              <a:t>difficoltà nell’imparare a leggere</a:t>
            </a:r>
            <a:r>
              <a:rPr lang="it-IT" sz="2000" dirty="0"/>
              <a:t>, dunque nella </a:t>
            </a:r>
            <a:r>
              <a:rPr lang="it-IT" sz="2000" b="1" dirty="0"/>
              <a:t>decifrazione dei segni linguistici</a:t>
            </a:r>
            <a:endParaRPr lang="it-IT" sz="2000" dirty="0"/>
          </a:p>
        </p:txBody>
      </p:sp>
      <p:sp>
        <p:nvSpPr>
          <p:cNvPr id="3" name="Rettangolo 2">
            <a:extLst>
              <a:ext uri="{FF2B5EF4-FFF2-40B4-BE49-F238E27FC236}">
                <a16:creationId xmlns:a16="http://schemas.microsoft.com/office/drawing/2014/main" id="{23F9A31C-1218-FC46-91F7-0FC7278F7AEC}"/>
              </a:ext>
            </a:extLst>
          </p:cNvPr>
          <p:cNvSpPr/>
          <p:nvPr/>
        </p:nvSpPr>
        <p:spPr>
          <a:xfrm>
            <a:off x="691026" y="1704130"/>
            <a:ext cx="1098378" cy="400110"/>
          </a:xfrm>
          <a:prstGeom prst="rect">
            <a:avLst/>
          </a:prstGeom>
        </p:spPr>
        <p:txBody>
          <a:bodyPr wrap="none">
            <a:spAutoFit/>
          </a:bodyPr>
          <a:lstStyle/>
          <a:p>
            <a:r>
              <a:rPr lang="it-IT" sz="2000" b="1" dirty="0"/>
              <a:t>Dislessia</a:t>
            </a:r>
          </a:p>
        </p:txBody>
      </p:sp>
      <p:sp>
        <p:nvSpPr>
          <p:cNvPr id="4" name="Rettangolo 3">
            <a:extLst>
              <a:ext uri="{FF2B5EF4-FFF2-40B4-BE49-F238E27FC236}">
                <a16:creationId xmlns:a16="http://schemas.microsoft.com/office/drawing/2014/main" id="{0527D0C6-E190-3246-9A25-7A69A3471FCB}"/>
              </a:ext>
            </a:extLst>
          </p:cNvPr>
          <p:cNvSpPr/>
          <p:nvPr/>
        </p:nvSpPr>
        <p:spPr>
          <a:xfrm>
            <a:off x="624228" y="4295940"/>
            <a:ext cx="1115434" cy="400110"/>
          </a:xfrm>
          <a:prstGeom prst="rect">
            <a:avLst/>
          </a:prstGeom>
        </p:spPr>
        <p:txBody>
          <a:bodyPr wrap="none">
            <a:spAutoFit/>
          </a:bodyPr>
          <a:lstStyle/>
          <a:p>
            <a:r>
              <a:rPr lang="it-IT" sz="2000" b="1" dirty="0"/>
              <a:t>Disgrafia</a:t>
            </a:r>
          </a:p>
        </p:txBody>
      </p:sp>
      <p:sp>
        <p:nvSpPr>
          <p:cNvPr id="5" name="Rettangolo 4">
            <a:extLst>
              <a:ext uri="{FF2B5EF4-FFF2-40B4-BE49-F238E27FC236}">
                <a16:creationId xmlns:a16="http://schemas.microsoft.com/office/drawing/2014/main" id="{FA2C17F2-0E22-6F4F-994B-121F2EBFAAF4}"/>
              </a:ext>
            </a:extLst>
          </p:cNvPr>
          <p:cNvSpPr/>
          <p:nvPr/>
        </p:nvSpPr>
        <p:spPr>
          <a:xfrm>
            <a:off x="648348" y="3000035"/>
            <a:ext cx="1568186" cy="400110"/>
          </a:xfrm>
          <a:prstGeom prst="rect">
            <a:avLst/>
          </a:prstGeom>
        </p:spPr>
        <p:txBody>
          <a:bodyPr wrap="none">
            <a:spAutoFit/>
          </a:bodyPr>
          <a:lstStyle/>
          <a:p>
            <a:r>
              <a:rPr lang="it-IT" sz="2000" b="1" dirty="0"/>
              <a:t>Disortografia</a:t>
            </a:r>
          </a:p>
        </p:txBody>
      </p:sp>
      <p:sp>
        <p:nvSpPr>
          <p:cNvPr id="6" name="Rettangolo 5">
            <a:extLst>
              <a:ext uri="{FF2B5EF4-FFF2-40B4-BE49-F238E27FC236}">
                <a16:creationId xmlns:a16="http://schemas.microsoft.com/office/drawing/2014/main" id="{FF008780-340D-DA4B-A2D0-BB7531D3831A}"/>
              </a:ext>
            </a:extLst>
          </p:cNvPr>
          <p:cNvSpPr/>
          <p:nvPr/>
        </p:nvSpPr>
        <p:spPr>
          <a:xfrm>
            <a:off x="624228" y="5493257"/>
            <a:ext cx="1303690" cy="400110"/>
          </a:xfrm>
          <a:prstGeom prst="rect">
            <a:avLst/>
          </a:prstGeom>
        </p:spPr>
        <p:txBody>
          <a:bodyPr wrap="none">
            <a:spAutoFit/>
          </a:bodyPr>
          <a:lstStyle/>
          <a:p>
            <a:r>
              <a:rPr lang="it-IT" sz="2000" b="1" dirty="0" err="1"/>
              <a:t>Discalculia</a:t>
            </a:r>
            <a:endParaRPr lang="it-IT" sz="2000" b="1" dirty="0"/>
          </a:p>
        </p:txBody>
      </p:sp>
      <p:sp>
        <p:nvSpPr>
          <p:cNvPr id="7" name="Rettangolo 6">
            <a:extLst>
              <a:ext uri="{FF2B5EF4-FFF2-40B4-BE49-F238E27FC236}">
                <a16:creationId xmlns:a16="http://schemas.microsoft.com/office/drawing/2014/main" id="{8210D4F8-586C-2B47-858E-9309F6E8AE7F}"/>
              </a:ext>
            </a:extLst>
          </p:cNvPr>
          <p:cNvSpPr/>
          <p:nvPr/>
        </p:nvSpPr>
        <p:spPr>
          <a:xfrm>
            <a:off x="3137942" y="5343062"/>
            <a:ext cx="8824210" cy="707886"/>
          </a:xfrm>
          <a:prstGeom prst="rect">
            <a:avLst/>
          </a:prstGeom>
        </p:spPr>
        <p:txBody>
          <a:bodyPr wrap="square">
            <a:spAutoFit/>
          </a:bodyPr>
          <a:lstStyle/>
          <a:p>
            <a:r>
              <a:rPr lang="it-IT" sz="2000" dirty="0"/>
              <a:t>si manifesta come una </a:t>
            </a:r>
            <a:r>
              <a:rPr lang="it-IT" sz="2000" b="1" dirty="0"/>
              <a:t>difficoltà negli automatismi del calcolo e nell’elaborazione dei numeri</a:t>
            </a:r>
          </a:p>
        </p:txBody>
      </p:sp>
      <p:sp>
        <p:nvSpPr>
          <p:cNvPr id="8" name="Rettangolo 7">
            <a:extLst>
              <a:ext uri="{FF2B5EF4-FFF2-40B4-BE49-F238E27FC236}">
                <a16:creationId xmlns:a16="http://schemas.microsoft.com/office/drawing/2014/main" id="{D81F34F7-13C2-1B4E-8AAF-A6406D1F2A0E}"/>
              </a:ext>
            </a:extLst>
          </p:cNvPr>
          <p:cNvSpPr/>
          <p:nvPr/>
        </p:nvSpPr>
        <p:spPr>
          <a:xfrm>
            <a:off x="3137942" y="2949674"/>
            <a:ext cx="8319542" cy="707886"/>
          </a:xfrm>
          <a:prstGeom prst="rect">
            <a:avLst/>
          </a:prstGeom>
        </p:spPr>
        <p:txBody>
          <a:bodyPr wrap="square">
            <a:spAutoFit/>
          </a:bodyPr>
          <a:lstStyle/>
          <a:p>
            <a:r>
              <a:rPr lang="it-IT" sz="2000" dirty="0"/>
              <a:t>Disturbo specifico </a:t>
            </a:r>
            <a:r>
              <a:rPr lang="it-IT" sz="2000" b="1" dirty="0"/>
              <a:t>di scrittura </a:t>
            </a:r>
            <a:r>
              <a:rPr lang="it-IT" sz="2000" dirty="0"/>
              <a:t>che si manifesta in una </a:t>
            </a:r>
            <a:r>
              <a:rPr lang="it-IT" sz="2000" b="1" dirty="0"/>
              <a:t>difficoltà  nei processi linguistici di transcodifica</a:t>
            </a:r>
          </a:p>
        </p:txBody>
      </p:sp>
      <p:sp>
        <p:nvSpPr>
          <p:cNvPr id="9" name="Rettangolo 8">
            <a:extLst>
              <a:ext uri="{FF2B5EF4-FFF2-40B4-BE49-F238E27FC236}">
                <a16:creationId xmlns:a16="http://schemas.microsoft.com/office/drawing/2014/main" id="{B64DF212-5123-AC4E-BC5C-497FFB5983EC}"/>
              </a:ext>
            </a:extLst>
          </p:cNvPr>
          <p:cNvSpPr/>
          <p:nvPr/>
        </p:nvSpPr>
        <p:spPr>
          <a:xfrm>
            <a:off x="3177915" y="4408952"/>
            <a:ext cx="9014085" cy="400110"/>
          </a:xfrm>
          <a:prstGeom prst="rect">
            <a:avLst/>
          </a:prstGeom>
        </p:spPr>
        <p:txBody>
          <a:bodyPr wrap="square">
            <a:spAutoFit/>
          </a:bodyPr>
          <a:lstStyle/>
          <a:p>
            <a:r>
              <a:rPr lang="it-IT" sz="2000" dirty="0"/>
              <a:t>Disturbo specifico </a:t>
            </a:r>
            <a:r>
              <a:rPr lang="it-IT" sz="2000" b="1" dirty="0"/>
              <a:t>di scrittura </a:t>
            </a:r>
            <a:r>
              <a:rPr lang="it-IT" sz="2000" dirty="0"/>
              <a:t>che si manifesta in difficoltà nella realizzazione </a:t>
            </a:r>
            <a:r>
              <a:rPr lang="it-IT" sz="2000" b="1" dirty="0"/>
              <a:t>grafica</a:t>
            </a:r>
          </a:p>
        </p:txBody>
      </p:sp>
      <p:sp>
        <p:nvSpPr>
          <p:cNvPr id="10" name="Rettangolo 9">
            <a:extLst>
              <a:ext uri="{FF2B5EF4-FFF2-40B4-BE49-F238E27FC236}">
                <a16:creationId xmlns:a16="http://schemas.microsoft.com/office/drawing/2014/main" id="{E8E64662-A84D-5E48-AF4B-4B2D51B66324}"/>
              </a:ext>
            </a:extLst>
          </p:cNvPr>
          <p:cNvSpPr/>
          <p:nvPr/>
        </p:nvSpPr>
        <p:spPr>
          <a:xfrm>
            <a:off x="4273144" y="302361"/>
            <a:ext cx="3182987" cy="707886"/>
          </a:xfrm>
          <a:prstGeom prst="rect">
            <a:avLst/>
          </a:prstGeom>
        </p:spPr>
        <p:txBody>
          <a:bodyPr wrap="none">
            <a:spAutoFit/>
          </a:bodyPr>
          <a:lstStyle/>
          <a:p>
            <a:pPr algn="ctr"/>
            <a:r>
              <a:rPr lang="it-IT" sz="2000" b="1" dirty="0"/>
              <a:t>DSA </a:t>
            </a:r>
          </a:p>
          <a:p>
            <a:pPr algn="ctr"/>
            <a:r>
              <a:rPr lang="it-IT" sz="2000" b="1" dirty="0"/>
              <a:t>Definizioni (legge 170/2010)</a:t>
            </a:r>
          </a:p>
        </p:txBody>
      </p:sp>
      <p:sp>
        <p:nvSpPr>
          <p:cNvPr id="11" name="Rettangolo 10">
            <a:extLst>
              <a:ext uri="{FF2B5EF4-FFF2-40B4-BE49-F238E27FC236}">
                <a16:creationId xmlns:a16="http://schemas.microsoft.com/office/drawing/2014/main" id="{E72290B8-CE5F-2043-9AF4-1DAF10BC776D}"/>
              </a:ext>
            </a:extLst>
          </p:cNvPr>
          <p:cNvSpPr/>
          <p:nvPr/>
        </p:nvSpPr>
        <p:spPr>
          <a:xfrm>
            <a:off x="675317" y="1704130"/>
            <a:ext cx="1105751"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2" name="Rettangolo 11">
            <a:extLst>
              <a:ext uri="{FF2B5EF4-FFF2-40B4-BE49-F238E27FC236}">
                <a16:creationId xmlns:a16="http://schemas.microsoft.com/office/drawing/2014/main" id="{E2B1B8D8-22FC-8E46-B9C9-5107407E2399}"/>
              </a:ext>
            </a:extLst>
          </p:cNvPr>
          <p:cNvSpPr/>
          <p:nvPr/>
        </p:nvSpPr>
        <p:spPr>
          <a:xfrm>
            <a:off x="3137942" y="1770429"/>
            <a:ext cx="8319542" cy="785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9983115-FE13-A848-B81D-216E42A111D1}"/>
              </a:ext>
            </a:extLst>
          </p:cNvPr>
          <p:cNvSpPr/>
          <p:nvPr/>
        </p:nvSpPr>
        <p:spPr>
          <a:xfrm>
            <a:off x="3137942" y="2952665"/>
            <a:ext cx="8319542" cy="785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7128C6E7-F279-BA4F-918E-321E6FC0B899}"/>
              </a:ext>
            </a:extLst>
          </p:cNvPr>
          <p:cNvSpPr/>
          <p:nvPr/>
        </p:nvSpPr>
        <p:spPr>
          <a:xfrm>
            <a:off x="593489" y="3009714"/>
            <a:ext cx="1642896" cy="390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6" name="Rettangolo 15">
            <a:extLst>
              <a:ext uri="{FF2B5EF4-FFF2-40B4-BE49-F238E27FC236}">
                <a16:creationId xmlns:a16="http://schemas.microsoft.com/office/drawing/2014/main" id="{7EB9E963-5DFC-7342-8B08-B0A405BC1094}"/>
              </a:ext>
            </a:extLst>
          </p:cNvPr>
          <p:cNvSpPr/>
          <p:nvPr/>
        </p:nvSpPr>
        <p:spPr>
          <a:xfrm>
            <a:off x="624228" y="4295940"/>
            <a:ext cx="1090042"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7" name="Rettangolo 16">
            <a:extLst>
              <a:ext uri="{FF2B5EF4-FFF2-40B4-BE49-F238E27FC236}">
                <a16:creationId xmlns:a16="http://schemas.microsoft.com/office/drawing/2014/main" id="{70B3945E-4FA6-1B43-AE6A-607C874889C6}"/>
              </a:ext>
            </a:extLst>
          </p:cNvPr>
          <p:cNvSpPr/>
          <p:nvPr/>
        </p:nvSpPr>
        <p:spPr>
          <a:xfrm>
            <a:off x="593490" y="5493257"/>
            <a:ext cx="1308140"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8" name="Rettangolo 17">
            <a:extLst>
              <a:ext uri="{FF2B5EF4-FFF2-40B4-BE49-F238E27FC236}">
                <a16:creationId xmlns:a16="http://schemas.microsoft.com/office/drawing/2014/main" id="{BDF55F0A-C279-E948-ACC6-8715FBE66945}"/>
              </a:ext>
            </a:extLst>
          </p:cNvPr>
          <p:cNvSpPr/>
          <p:nvPr/>
        </p:nvSpPr>
        <p:spPr>
          <a:xfrm>
            <a:off x="3157929" y="4355295"/>
            <a:ext cx="8784236" cy="50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FA3512D3-768D-6E40-9E45-F0B19D83F51F}"/>
              </a:ext>
            </a:extLst>
          </p:cNvPr>
          <p:cNvSpPr/>
          <p:nvPr/>
        </p:nvSpPr>
        <p:spPr>
          <a:xfrm>
            <a:off x="3137942" y="5336498"/>
            <a:ext cx="8804223" cy="71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6F15B567-C625-4047-B5C9-EF6725603F1D}"/>
              </a:ext>
            </a:extLst>
          </p:cNvPr>
          <p:cNvSpPr/>
          <p:nvPr/>
        </p:nvSpPr>
        <p:spPr>
          <a:xfrm>
            <a:off x="4272197" y="329340"/>
            <a:ext cx="3183934" cy="6809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3043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782C41B-457D-DB4D-8221-8FDC7841432B}"/>
              </a:ext>
            </a:extLst>
          </p:cNvPr>
          <p:cNvSpPr/>
          <p:nvPr/>
        </p:nvSpPr>
        <p:spPr>
          <a:xfrm>
            <a:off x="3239851" y="3865132"/>
            <a:ext cx="6114011" cy="1015663"/>
          </a:xfrm>
          <a:prstGeom prst="rect">
            <a:avLst/>
          </a:prstGeom>
        </p:spPr>
        <p:txBody>
          <a:bodyPr wrap="square">
            <a:spAutoFit/>
          </a:bodyPr>
          <a:lstStyle/>
          <a:p>
            <a:pPr algn="ctr"/>
            <a:r>
              <a:rPr lang="it-IT" sz="2000" b="1" dirty="0"/>
              <a:t>20 luglio 2011 </a:t>
            </a:r>
            <a:r>
              <a:rPr lang="it-IT" sz="2000" dirty="0"/>
              <a:t>decreto attuativo della legge 170/2010</a:t>
            </a:r>
          </a:p>
          <a:p>
            <a:pPr algn="ctr"/>
            <a:r>
              <a:rPr lang="it-IT" sz="2000" b="1" i="1" dirty="0"/>
              <a:t>Linee guida per il diritto allo studio </a:t>
            </a:r>
          </a:p>
          <a:p>
            <a:pPr algn="ctr"/>
            <a:r>
              <a:rPr lang="it-IT" sz="2000" b="1" i="1" dirty="0"/>
              <a:t>di alunni e studenti con DSA</a:t>
            </a:r>
          </a:p>
        </p:txBody>
      </p:sp>
      <p:sp>
        <p:nvSpPr>
          <p:cNvPr id="4" name="Rettangolo 3">
            <a:extLst>
              <a:ext uri="{FF2B5EF4-FFF2-40B4-BE49-F238E27FC236}">
                <a16:creationId xmlns:a16="http://schemas.microsoft.com/office/drawing/2014/main" id="{3F94A7E9-60D1-A440-8342-5878AF3D1614}"/>
              </a:ext>
            </a:extLst>
          </p:cNvPr>
          <p:cNvSpPr/>
          <p:nvPr/>
        </p:nvSpPr>
        <p:spPr>
          <a:xfrm>
            <a:off x="3792548" y="257445"/>
            <a:ext cx="5124661" cy="1015663"/>
          </a:xfrm>
          <a:prstGeom prst="rect">
            <a:avLst/>
          </a:prstGeom>
        </p:spPr>
        <p:txBody>
          <a:bodyPr wrap="square">
            <a:spAutoFit/>
          </a:bodyPr>
          <a:lstStyle/>
          <a:p>
            <a:pPr algn="ctr"/>
            <a:r>
              <a:rPr lang="it-IT" sz="2000" b="1" dirty="0"/>
              <a:t>Legge n. 170 del 2010 </a:t>
            </a:r>
          </a:p>
          <a:p>
            <a:pPr algn="ctr"/>
            <a:r>
              <a:rPr lang="it-IT" sz="2000" b="1" i="1" dirty="0"/>
              <a:t>Nuove norme in materia di disturbi specifici di apprendimento in ambito scolastico</a:t>
            </a:r>
          </a:p>
        </p:txBody>
      </p:sp>
      <p:sp>
        <p:nvSpPr>
          <p:cNvPr id="5" name="Rettangolo 4">
            <a:extLst>
              <a:ext uri="{FF2B5EF4-FFF2-40B4-BE49-F238E27FC236}">
                <a16:creationId xmlns:a16="http://schemas.microsoft.com/office/drawing/2014/main" id="{B04C13E5-74C8-714E-8C71-08DEFA41B709}"/>
              </a:ext>
            </a:extLst>
          </p:cNvPr>
          <p:cNvSpPr/>
          <p:nvPr/>
        </p:nvSpPr>
        <p:spPr>
          <a:xfrm>
            <a:off x="3799056" y="218647"/>
            <a:ext cx="5118153" cy="1029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5C0A4874-94CE-E74F-9382-47EBDB39AFB0}"/>
              </a:ext>
            </a:extLst>
          </p:cNvPr>
          <p:cNvSpPr/>
          <p:nvPr/>
        </p:nvSpPr>
        <p:spPr>
          <a:xfrm>
            <a:off x="3159408" y="3823894"/>
            <a:ext cx="6053722" cy="1025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DBCD759-B3D9-D64C-BCAA-82D3B18904CB}"/>
              </a:ext>
            </a:extLst>
          </p:cNvPr>
          <p:cNvSpPr/>
          <p:nvPr/>
        </p:nvSpPr>
        <p:spPr>
          <a:xfrm>
            <a:off x="2342302" y="5252980"/>
            <a:ext cx="7687933" cy="1323439"/>
          </a:xfrm>
          <a:prstGeom prst="rect">
            <a:avLst/>
          </a:prstGeom>
        </p:spPr>
        <p:txBody>
          <a:bodyPr wrap="square">
            <a:spAutoFit/>
          </a:bodyPr>
          <a:lstStyle/>
          <a:p>
            <a:pPr algn="ctr"/>
            <a:r>
              <a:rPr lang="it-IT" sz="2000" dirty="0"/>
              <a:t>Il documento chiarisce le modalità di formazione dei dirigenti scolastici e dei docenti, le misure didattiche di supporto, le forme di verifica e valutazione previste per assicurare il diritto allo studio degli studenti cui è stato riconosciuto un disturbo specifico dell’apprendimento</a:t>
            </a:r>
          </a:p>
        </p:txBody>
      </p:sp>
      <p:sp>
        <p:nvSpPr>
          <p:cNvPr id="8" name="CasellaDiTesto 7">
            <a:extLst>
              <a:ext uri="{FF2B5EF4-FFF2-40B4-BE49-F238E27FC236}">
                <a16:creationId xmlns:a16="http://schemas.microsoft.com/office/drawing/2014/main" id="{428A6359-6F61-0944-9D8B-E5E9BE6779DA}"/>
              </a:ext>
            </a:extLst>
          </p:cNvPr>
          <p:cNvSpPr txBox="1"/>
          <p:nvPr/>
        </p:nvSpPr>
        <p:spPr>
          <a:xfrm>
            <a:off x="2668367" y="1541036"/>
            <a:ext cx="7373022" cy="1600438"/>
          </a:xfrm>
          <a:prstGeom prst="rect">
            <a:avLst/>
          </a:prstGeom>
          <a:noFill/>
        </p:spPr>
        <p:txBody>
          <a:bodyPr wrap="square" rtlCol="0">
            <a:spAutoFit/>
          </a:bodyPr>
          <a:lstStyle/>
          <a:p>
            <a:pPr algn="ctr"/>
            <a:r>
              <a:rPr lang="it-IT" dirty="0"/>
              <a:t>Si propone di </a:t>
            </a:r>
          </a:p>
          <a:p>
            <a:pPr marL="285750" indent="-285750">
              <a:buFont typeface="Arial" panose="020B0604020202020204" pitchFamily="34" charset="0"/>
              <a:buChar char="•"/>
            </a:pPr>
            <a:r>
              <a:rPr lang="it-IT" sz="2000" dirty="0"/>
              <a:t>garantire il diritto all’istruzione</a:t>
            </a:r>
          </a:p>
          <a:p>
            <a:pPr marL="285750" indent="-285750">
              <a:buFont typeface="Arial" panose="020B0604020202020204" pitchFamily="34" charset="0"/>
              <a:buChar char="•"/>
            </a:pPr>
            <a:r>
              <a:rPr lang="it-IT" sz="2000" dirty="0"/>
              <a:t>Favorire il successo scolastico attraverso misure didattiche di supporto nonché strumenti compensativi e dispensativi</a:t>
            </a:r>
          </a:p>
          <a:p>
            <a:pPr marL="285750" indent="-285750">
              <a:buFont typeface="Arial" panose="020B0604020202020204" pitchFamily="34" charset="0"/>
              <a:buChar char="•"/>
            </a:pPr>
            <a:r>
              <a:rPr lang="it-IT" sz="2000" dirty="0"/>
              <a:t>assicurare una formazione adeguata di docenti e dirigenti scolastici</a:t>
            </a:r>
          </a:p>
        </p:txBody>
      </p:sp>
      <p:cxnSp>
        <p:nvCxnSpPr>
          <p:cNvPr id="10" name="Connettore 2 9">
            <a:extLst>
              <a:ext uri="{FF2B5EF4-FFF2-40B4-BE49-F238E27FC236}">
                <a16:creationId xmlns:a16="http://schemas.microsoft.com/office/drawing/2014/main" id="{6F0F8873-AAE7-4E45-874B-564A54B52E00}"/>
              </a:ext>
            </a:extLst>
          </p:cNvPr>
          <p:cNvCxnSpPr/>
          <p:nvPr/>
        </p:nvCxnSpPr>
        <p:spPr>
          <a:xfrm>
            <a:off x="6186269" y="3141474"/>
            <a:ext cx="0" cy="511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90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09BC7E-A116-2F41-92BB-7BFF03C6E085}"/>
              </a:ext>
            </a:extLst>
          </p:cNvPr>
          <p:cNvSpPr/>
          <p:nvPr/>
        </p:nvSpPr>
        <p:spPr>
          <a:xfrm>
            <a:off x="4289684" y="343177"/>
            <a:ext cx="3562662" cy="1015663"/>
          </a:xfrm>
          <a:prstGeom prst="rect">
            <a:avLst/>
          </a:prstGeom>
        </p:spPr>
        <p:txBody>
          <a:bodyPr wrap="square">
            <a:spAutoFit/>
          </a:bodyPr>
          <a:lstStyle/>
          <a:p>
            <a:pPr algn="ctr"/>
            <a:r>
              <a:rPr lang="it-IT" sz="2000" dirty="0"/>
              <a:t>Deficit da disturbo dell’attenzione e dell’</a:t>
            </a:r>
            <a:r>
              <a:rPr lang="it-IT" sz="2000" dirty="0" err="1"/>
              <a:t>iperattivita</a:t>
            </a:r>
            <a:r>
              <a:rPr lang="it-IT" sz="2000" dirty="0"/>
              <a:t>̀  </a:t>
            </a:r>
          </a:p>
          <a:p>
            <a:pPr algn="ctr"/>
            <a:r>
              <a:rPr lang="it-IT" sz="2000" dirty="0"/>
              <a:t>(DDAI; ADHD)</a:t>
            </a:r>
          </a:p>
        </p:txBody>
      </p:sp>
      <p:sp>
        <p:nvSpPr>
          <p:cNvPr id="3" name="Rettangolo 2">
            <a:extLst>
              <a:ext uri="{FF2B5EF4-FFF2-40B4-BE49-F238E27FC236}">
                <a16:creationId xmlns:a16="http://schemas.microsoft.com/office/drawing/2014/main" id="{BEBCBC8D-BCEB-B442-BFDC-174F25AF5076}"/>
              </a:ext>
            </a:extLst>
          </p:cNvPr>
          <p:cNvSpPr/>
          <p:nvPr/>
        </p:nvSpPr>
        <p:spPr>
          <a:xfrm>
            <a:off x="4289683" y="343178"/>
            <a:ext cx="3562663"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7B14750C-3903-B042-BB3C-391985A3A27B}"/>
              </a:ext>
            </a:extLst>
          </p:cNvPr>
          <p:cNvSpPr txBox="1"/>
          <p:nvPr/>
        </p:nvSpPr>
        <p:spPr>
          <a:xfrm>
            <a:off x="2949231" y="1485935"/>
            <a:ext cx="6938114" cy="1015663"/>
          </a:xfrm>
          <a:prstGeom prst="rect">
            <a:avLst/>
          </a:prstGeom>
          <a:noFill/>
        </p:spPr>
        <p:txBody>
          <a:bodyPr wrap="square" rtlCol="0">
            <a:spAutoFit/>
          </a:bodyPr>
          <a:lstStyle/>
          <a:p>
            <a:pPr algn="ctr"/>
            <a:r>
              <a:rPr lang="it-IT" sz="2000" b="1" dirty="0"/>
              <a:t>Disturbo evolutivo dell’autocontrollo</a:t>
            </a:r>
            <a:r>
              <a:rPr lang="it-IT" sz="2000" dirty="0"/>
              <a:t>. </a:t>
            </a:r>
          </a:p>
          <a:p>
            <a:pPr algn="ctr"/>
            <a:r>
              <a:rPr lang="it-IT" sz="2000" dirty="0"/>
              <a:t>Esso include difficoltà di attenzione e concentrazione, </a:t>
            </a:r>
          </a:p>
          <a:p>
            <a:pPr algn="ctr"/>
            <a:r>
              <a:rPr lang="it-IT" sz="2000" dirty="0"/>
              <a:t>di controllo degli impulsi e del livello di attività. </a:t>
            </a:r>
          </a:p>
        </p:txBody>
      </p:sp>
      <p:sp>
        <p:nvSpPr>
          <p:cNvPr id="4" name="CasellaDiTesto 3">
            <a:extLst>
              <a:ext uri="{FF2B5EF4-FFF2-40B4-BE49-F238E27FC236}">
                <a16:creationId xmlns:a16="http://schemas.microsoft.com/office/drawing/2014/main" id="{3A3F5C49-B31C-2C4B-AE5E-B247B1D2EB70}"/>
              </a:ext>
            </a:extLst>
          </p:cNvPr>
          <p:cNvSpPr txBox="1"/>
          <p:nvPr/>
        </p:nvSpPr>
        <p:spPr>
          <a:xfrm>
            <a:off x="464694" y="2840405"/>
            <a:ext cx="4272198" cy="4031873"/>
          </a:xfrm>
          <a:prstGeom prst="rect">
            <a:avLst/>
          </a:prstGeom>
          <a:noFill/>
        </p:spPr>
        <p:txBody>
          <a:bodyPr wrap="square" rtlCol="0">
            <a:spAutoFit/>
          </a:bodyPr>
          <a:lstStyle/>
          <a:p>
            <a:pPr algn="ctr"/>
            <a:r>
              <a:rPr lang="it-IT" sz="2000" dirty="0"/>
              <a:t>Disattenzione</a:t>
            </a:r>
          </a:p>
          <a:p>
            <a:pPr algn="ctr"/>
            <a:endParaRPr lang="it-IT" sz="2000" dirty="0"/>
          </a:p>
          <a:p>
            <a:pPr marL="285750" indent="-285750">
              <a:buFont typeface="Arial" panose="020B0604020202020204" pitchFamily="34" charset="0"/>
              <a:buChar char="•"/>
            </a:pPr>
            <a:r>
              <a:rPr lang="it-IT" dirty="0"/>
              <a:t>Incapacità di soddisfare le richieste, seguire suggerimenti e regole.</a:t>
            </a:r>
          </a:p>
          <a:p>
            <a:pPr marL="285750" indent="-285750">
              <a:buFont typeface="Arial" panose="020B0604020202020204" pitchFamily="34" charset="0"/>
              <a:buChar char="•"/>
            </a:pPr>
            <a:r>
              <a:rPr lang="it-IT" dirty="0"/>
              <a:t>Impulso a passare da un’attività a un’altra senza completarne alcuna</a:t>
            </a:r>
          </a:p>
          <a:p>
            <a:pPr marL="285750" indent="-285750">
              <a:buFont typeface="Arial" panose="020B0604020202020204" pitchFamily="34" charset="0"/>
              <a:buChar char="•"/>
            </a:pPr>
            <a:r>
              <a:rPr lang="it-IT" dirty="0"/>
              <a:t>Difficoltà a mantenere la mente concentrata su ciò che sta leggendo e sulla conversazione degli altri</a:t>
            </a:r>
          </a:p>
          <a:p>
            <a:pPr marL="285750" indent="-285750">
              <a:buFont typeface="Arial" panose="020B0604020202020204" pitchFamily="34" charset="0"/>
              <a:buChar char="•"/>
            </a:pPr>
            <a:r>
              <a:rPr lang="it-IT" dirty="0"/>
              <a:t>Difficoltà a prestare attenzione ai particolari (Frequenti errori di distrazione)</a:t>
            </a:r>
          </a:p>
          <a:p>
            <a:pPr marL="285750" indent="-285750">
              <a:buFont typeface="Arial" panose="020B0604020202020204" pitchFamily="34" charset="0"/>
              <a:buChar char="•"/>
            </a:pPr>
            <a:r>
              <a:rPr lang="it-IT" dirty="0"/>
              <a:t>Disordine dei lavori svolti</a:t>
            </a:r>
          </a:p>
          <a:p>
            <a:pPr marL="285750" indent="-285750">
              <a:buFont typeface="Arial" panose="020B0604020202020204" pitchFamily="34" charset="0"/>
              <a:buChar char="•"/>
            </a:pPr>
            <a:r>
              <a:rPr lang="it-IT" dirty="0"/>
              <a:t>Distratti da stimoli superflui</a:t>
            </a:r>
          </a:p>
        </p:txBody>
      </p:sp>
      <p:sp>
        <p:nvSpPr>
          <p:cNvPr id="6" name="CasellaDiTesto 5">
            <a:extLst>
              <a:ext uri="{FF2B5EF4-FFF2-40B4-BE49-F238E27FC236}">
                <a16:creationId xmlns:a16="http://schemas.microsoft.com/office/drawing/2014/main" id="{A3E0E529-CE90-E34E-92C0-71CB89456554}"/>
              </a:ext>
            </a:extLst>
          </p:cNvPr>
          <p:cNvSpPr txBox="1"/>
          <p:nvPr/>
        </p:nvSpPr>
        <p:spPr>
          <a:xfrm>
            <a:off x="4736892" y="2847669"/>
            <a:ext cx="2938072" cy="1785104"/>
          </a:xfrm>
          <a:prstGeom prst="rect">
            <a:avLst/>
          </a:prstGeom>
          <a:noFill/>
        </p:spPr>
        <p:txBody>
          <a:bodyPr wrap="square" rtlCol="0">
            <a:spAutoFit/>
          </a:bodyPr>
          <a:lstStyle/>
          <a:p>
            <a:pPr algn="ctr"/>
            <a:r>
              <a:rPr lang="it-IT" sz="2000" dirty="0"/>
              <a:t>Iperattività</a:t>
            </a:r>
          </a:p>
          <a:p>
            <a:endParaRPr lang="it-IT" dirty="0"/>
          </a:p>
          <a:p>
            <a:pPr marL="285750" indent="-285750">
              <a:buFont typeface="Arial" panose="020B0604020202020204" pitchFamily="34" charset="0"/>
              <a:buChar char="•"/>
            </a:pPr>
            <a:r>
              <a:rPr lang="it-IT" dirty="0"/>
              <a:t>Incapacità a modulare la propria attività nei confronti del contesto e delle regole</a:t>
            </a:r>
          </a:p>
        </p:txBody>
      </p:sp>
      <p:sp>
        <p:nvSpPr>
          <p:cNvPr id="7" name="CasellaDiTesto 6">
            <a:extLst>
              <a:ext uri="{FF2B5EF4-FFF2-40B4-BE49-F238E27FC236}">
                <a16:creationId xmlns:a16="http://schemas.microsoft.com/office/drawing/2014/main" id="{14B8495A-7D63-9F49-B297-C1FD6B40C3AD}"/>
              </a:ext>
            </a:extLst>
          </p:cNvPr>
          <p:cNvSpPr txBox="1"/>
          <p:nvPr/>
        </p:nvSpPr>
        <p:spPr>
          <a:xfrm>
            <a:off x="8799229" y="2847669"/>
            <a:ext cx="2308484" cy="1508105"/>
          </a:xfrm>
          <a:prstGeom prst="rect">
            <a:avLst/>
          </a:prstGeom>
          <a:noFill/>
        </p:spPr>
        <p:txBody>
          <a:bodyPr wrap="square" rtlCol="0">
            <a:spAutoFit/>
          </a:bodyPr>
          <a:lstStyle/>
          <a:p>
            <a:pPr algn="ctr"/>
            <a:r>
              <a:rPr lang="it-IT" sz="2000" dirty="0"/>
              <a:t>Impulsività</a:t>
            </a:r>
          </a:p>
          <a:p>
            <a:endParaRPr lang="it-IT" dirty="0"/>
          </a:p>
          <a:p>
            <a:pPr marL="285750" indent="-285750">
              <a:buFont typeface="Arial" panose="020B0604020202020204" pitchFamily="34" charset="0"/>
              <a:buChar char="•"/>
            </a:pPr>
            <a:r>
              <a:rPr lang="it-IT" dirty="0"/>
              <a:t>difficoltà a tenere a freno le proprie relazioni</a:t>
            </a:r>
          </a:p>
        </p:txBody>
      </p:sp>
      <p:sp>
        <p:nvSpPr>
          <p:cNvPr id="8" name="Rettangolo 7">
            <a:extLst>
              <a:ext uri="{FF2B5EF4-FFF2-40B4-BE49-F238E27FC236}">
                <a16:creationId xmlns:a16="http://schemas.microsoft.com/office/drawing/2014/main" id="{C0D49AB8-5EF0-D74C-A9FE-096256978A03}"/>
              </a:ext>
            </a:extLst>
          </p:cNvPr>
          <p:cNvSpPr/>
          <p:nvPr/>
        </p:nvSpPr>
        <p:spPr>
          <a:xfrm>
            <a:off x="1738859" y="2840405"/>
            <a:ext cx="1663908" cy="412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B00A4429-3676-2D4E-B64B-C19BF07FF0A2}"/>
              </a:ext>
            </a:extLst>
          </p:cNvPr>
          <p:cNvSpPr/>
          <p:nvPr/>
        </p:nvSpPr>
        <p:spPr>
          <a:xfrm>
            <a:off x="5516381" y="2847669"/>
            <a:ext cx="1364105" cy="412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D34E8F0F-A141-AC4E-8B99-838DD07D757E}"/>
              </a:ext>
            </a:extLst>
          </p:cNvPr>
          <p:cNvSpPr/>
          <p:nvPr/>
        </p:nvSpPr>
        <p:spPr>
          <a:xfrm>
            <a:off x="9293902" y="2847669"/>
            <a:ext cx="1289154" cy="412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44272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C99D25F-0CB8-3C42-A61E-30D0041A645A}"/>
              </a:ext>
            </a:extLst>
          </p:cNvPr>
          <p:cNvSpPr/>
          <p:nvPr/>
        </p:nvSpPr>
        <p:spPr>
          <a:xfrm>
            <a:off x="5261545" y="982013"/>
            <a:ext cx="2086792" cy="1015663"/>
          </a:xfrm>
          <a:prstGeom prst="rect">
            <a:avLst/>
          </a:prstGeom>
        </p:spPr>
        <p:txBody>
          <a:bodyPr wrap="square">
            <a:spAutoFit/>
          </a:bodyPr>
          <a:lstStyle/>
          <a:p>
            <a:pPr algn="ctr"/>
            <a:r>
              <a:rPr lang="it-IT" sz="2000" dirty="0"/>
              <a:t>Funzionamento Intellettivo limite (FIL) </a:t>
            </a:r>
          </a:p>
        </p:txBody>
      </p:sp>
      <p:sp>
        <p:nvSpPr>
          <p:cNvPr id="3" name="Rettangolo 2">
            <a:extLst>
              <a:ext uri="{FF2B5EF4-FFF2-40B4-BE49-F238E27FC236}">
                <a16:creationId xmlns:a16="http://schemas.microsoft.com/office/drawing/2014/main" id="{05EDEE19-AE84-4647-8B81-8DE6F4E28088}"/>
              </a:ext>
            </a:extLst>
          </p:cNvPr>
          <p:cNvSpPr/>
          <p:nvPr/>
        </p:nvSpPr>
        <p:spPr>
          <a:xfrm>
            <a:off x="5261544" y="985838"/>
            <a:ext cx="2086792"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C854E4A-F594-0447-9201-B0BDE974B364}"/>
              </a:ext>
            </a:extLst>
          </p:cNvPr>
          <p:cNvSpPr txBox="1"/>
          <p:nvPr/>
        </p:nvSpPr>
        <p:spPr>
          <a:xfrm>
            <a:off x="3250002" y="2710185"/>
            <a:ext cx="6109875" cy="2554545"/>
          </a:xfrm>
          <a:prstGeom prst="rect">
            <a:avLst/>
          </a:prstGeom>
          <a:noFill/>
        </p:spPr>
        <p:txBody>
          <a:bodyPr wrap="square" rtlCol="0">
            <a:spAutoFit/>
          </a:bodyPr>
          <a:lstStyle/>
          <a:p>
            <a:pPr algn="ctr"/>
            <a:r>
              <a:rPr lang="it-IT" sz="2000" dirty="0"/>
              <a:t>Il funzionamento intellettivo limite caratterizza quegli alunni che, in assenza di difficoltà specifiche dell’apprendimento, presentino un risultato ai test di intelligenza tale da collocare il loro quoziente intellettivo tra il valore 70, limite inferiore oltre al quale si potrebbe parlare di ritardo mentale (seppur lieve) e 84, limite superiore oltre il quale si trovano i valori che denotano un adeguato funzionamento intellettivo.</a:t>
            </a:r>
          </a:p>
        </p:txBody>
      </p:sp>
    </p:spTree>
    <p:extLst>
      <p:ext uri="{BB962C8B-B14F-4D97-AF65-F5344CB8AC3E}">
        <p14:creationId xmlns:p14="http://schemas.microsoft.com/office/powerpoint/2010/main" val="1004901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7FFB76A-E4AF-BF42-867E-994B53BC5F5B}"/>
              </a:ext>
            </a:extLst>
          </p:cNvPr>
          <p:cNvSpPr/>
          <p:nvPr/>
        </p:nvSpPr>
        <p:spPr>
          <a:xfrm>
            <a:off x="4330326" y="631746"/>
            <a:ext cx="3555483" cy="1107996"/>
          </a:xfrm>
          <a:prstGeom prst="rect">
            <a:avLst/>
          </a:prstGeom>
        </p:spPr>
        <p:txBody>
          <a:bodyPr wrap="square">
            <a:spAutoFit/>
          </a:bodyPr>
          <a:lstStyle/>
          <a:p>
            <a:pPr algn="ctr"/>
            <a:r>
              <a:rPr lang="it-IT" sz="2200" dirty="0"/>
              <a:t>Deficit del linguaggio, delle abilità non verbali, della coordinazione motoria</a:t>
            </a:r>
          </a:p>
        </p:txBody>
      </p:sp>
      <p:sp>
        <p:nvSpPr>
          <p:cNvPr id="3" name="Rettangolo 2">
            <a:extLst>
              <a:ext uri="{FF2B5EF4-FFF2-40B4-BE49-F238E27FC236}">
                <a16:creationId xmlns:a16="http://schemas.microsoft.com/office/drawing/2014/main" id="{19085494-C098-DA46-91DE-5E7773FDAEEC}"/>
              </a:ext>
            </a:extLst>
          </p:cNvPr>
          <p:cNvSpPr/>
          <p:nvPr/>
        </p:nvSpPr>
        <p:spPr>
          <a:xfrm>
            <a:off x="4301331" y="571785"/>
            <a:ext cx="3613475" cy="1122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4" name="Rettangolo 3">
            <a:extLst>
              <a:ext uri="{FF2B5EF4-FFF2-40B4-BE49-F238E27FC236}">
                <a16:creationId xmlns:a16="http://schemas.microsoft.com/office/drawing/2014/main" id="{47801CEA-4514-404B-B6EC-C2CE31B2D679}"/>
              </a:ext>
            </a:extLst>
          </p:cNvPr>
          <p:cNvSpPr/>
          <p:nvPr/>
        </p:nvSpPr>
        <p:spPr>
          <a:xfrm>
            <a:off x="678037" y="2459430"/>
            <a:ext cx="3837483" cy="3539430"/>
          </a:xfrm>
          <a:prstGeom prst="rect">
            <a:avLst/>
          </a:prstGeom>
        </p:spPr>
        <p:txBody>
          <a:bodyPr wrap="square">
            <a:spAutoFit/>
          </a:bodyPr>
          <a:lstStyle/>
          <a:p>
            <a:pPr algn="ctr"/>
            <a:r>
              <a:rPr lang="it-IT" sz="2000" dirty="0"/>
              <a:t>DANV</a:t>
            </a:r>
          </a:p>
          <a:p>
            <a:pPr algn="ctr"/>
            <a:r>
              <a:rPr lang="it-IT" sz="2000" dirty="0"/>
              <a:t> (Disturbo dell’apprendimento</a:t>
            </a:r>
          </a:p>
          <a:p>
            <a:pPr algn="ctr"/>
            <a:r>
              <a:rPr lang="it-IT" sz="2000" dirty="0"/>
              <a:t> non verbale)</a:t>
            </a:r>
          </a:p>
          <a:p>
            <a:pPr algn="ctr"/>
            <a:endParaRPr lang="it-IT" sz="2000" dirty="0"/>
          </a:p>
          <a:p>
            <a:pPr marL="285750" indent="-285750">
              <a:buFont typeface="Arial" panose="020B0604020202020204" pitchFamily="34" charset="0"/>
              <a:buChar char="•"/>
            </a:pPr>
            <a:r>
              <a:rPr lang="it-IT" dirty="0"/>
              <a:t>Intelligenza </a:t>
            </a:r>
            <a:r>
              <a:rPr lang="it-IT" dirty="0" err="1"/>
              <a:t>Visuo</a:t>
            </a:r>
            <a:r>
              <a:rPr lang="it-IT" dirty="0"/>
              <a:t>-spaziale molto inferiore all’intelligenza verbale </a:t>
            </a:r>
          </a:p>
          <a:p>
            <a:pPr marL="285750" indent="-285750">
              <a:buFont typeface="Arial" panose="020B0604020202020204" pitchFamily="34" charset="0"/>
              <a:buChar char="•"/>
            </a:pPr>
            <a:r>
              <a:rPr lang="it-IT" dirty="0"/>
              <a:t>Difficoltà nei processi </a:t>
            </a:r>
            <a:r>
              <a:rPr lang="it-IT" dirty="0" err="1"/>
              <a:t>visuo</a:t>
            </a:r>
            <a:r>
              <a:rPr lang="it-IT" dirty="0"/>
              <a:t>-spaziali (scarsa coordinazione fino-motoria, basse abilità </a:t>
            </a:r>
            <a:r>
              <a:rPr lang="it-IT" dirty="0" err="1"/>
              <a:t>visuo</a:t>
            </a:r>
            <a:r>
              <a:rPr lang="it-IT" dirty="0"/>
              <a:t>-costruttive, difficoltà di memoria </a:t>
            </a:r>
            <a:r>
              <a:rPr lang="it-IT" dirty="0" err="1"/>
              <a:t>visuo</a:t>
            </a:r>
            <a:r>
              <a:rPr lang="it-IT" dirty="0"/>
              <a:t> spaziale) </a:t>
            </a:r>
          </a:p>
          <a:p>
            <a:pPr marL="285750" indent="-285750">
              <a:buFont typeface="Arial" panose="020B0604020202020204" pitchFamily="34" charset="0"/>
              <a:buChar char="•"/>
            </a:pPr>
            <a:r>
              <a:rPr lang="it-IT" dirty="0"/>
              <a:t>Possibili difficoltà emotive e sociali associate </a:t>
            </a:r>
          </a:p>
        </p:txBody>
      </p:sp>
      <p:sp>
        <p:nvSpPr>
          <p:cNvPr id="6" name="CasellaDiTesto 5">
            <a:extLst>
              <a:ext uri="{FF2B5EF4-FFF2-40B4-BE49-F238E27FC236}">
                <a16:creationId xmlns:a16="http://schemas.microsoft.com/office/drawing/2014/main" id="{E7B7DBE0-5799-8A41-9B82-E6913C94B64C}"/>
              </a:ext>
            </a:extLst>
          </p:cNvPr>
          <p:cNvSpPr txBox="1"/>
          <p:nvPr/>
        </p:nvSpPr>
        <p:spPr>
          <a:xfrm>
            <a:off x="7750401" y="2505750"/>
            <a:ext cx="1228221" cy="400110"/>
          </a:xfrm>
          <a:prstGeom prst="rect">
            <a:avLst/>
          </a:prstGeom>
          <a:noFill/>
        </p:spPr>
        <p:txBody>
          <a:bodyPr wrap="none" rtlCol="0">
            <a:spAutoFit/>
          </a:bodyPr>
          <a:lstStyle/>
          <a:p>
            <a:r>
              <a:rPr lang="it-IT" sz="2000" dirty="0" err="1"/>
              <a:t>Disprassia</a:t>
            </a:r>
            <a:endParaRPr lang="it-IT" sz="2000" dirty="0"/>
          </a:p>
        </p:txBody>
      </p:sp>
      <p:sp>
        <p:nvSpPr>
          <p:cNvPr id="9" name="Rettangolo 8">
            <a:extLst>
              <a:ext uri="{FF2B5EF4-FFF2-40B4-BE49-F238E27FC236}">
                <a16:creationId xmlns:a16="http://schemas.microsoft.com/office/drawing/2014/main" id="{97BC971A-3A8B-BA4B-9941-EF964055DFEA}"/>
              </a:ext>
            </a:extLst>
          </p:cNvPr>
          <p:cNvSpPr/>
          <p:nvPr/>
        </p:nvSpPr>
        <p:spPr>
          <a:xfrm>
            <a:off x="5587317" y="3310754"/>
            <a:ext cx="6096000" cy="2585323"/>
          </a:xfrm>
          <a:prstGeom prst="rect">
            <a:avLst/>
          </a:prstGeom>
        </p:spPr>
        <p:txBody>
          <a:bodyPr>
            <a:spAutoFit/>
          </a:bodyPr>
          <a:lstStyle/>
          <a:p>
            <a:pPr algn="ctr"/>
            <a:r>
              <a:rPr lang="it-IT" dirty="0"/>
              <a:t>La </a:t>
            </a:r>
            <a:r>
              <a:rPr lang="it-IT" dirty="0" err="1"/>
              <a:t>Disprassia</a:t>
            </a:r>
            <a:r>
              <a:rPr lang="it-IT" dirty="0"/>
              <a:t> è una “difficoltà a rappresentarsi, programmare ed eseguire atti motori in serie, finalizzati ad un preciso scopo ed obiettivo”; sono, quindi, bambini e/o ragazzini che possono avere difficoltà nella gestione dei movimenti comunemente utilizzati nelle attività quotidiane (ad es. vestirsi, svestirsi, allacciarsi le scarpe) e nel compiere gesti espressivi che servono a comunicare emozioni, stati d'animo; inoltre è deficitaria la capacità di compiere abilità manuali e abilità gestuali a contenuto prevalentemente simbolico.</a:t>
            </a:r>
          </a:p>
        </p:txBody>
      </p:sp>
      <p:sp>
        <p:nvSpPr>
          <p:cNvPr id="10" name="Rettangolo 9">
            <a:extLst>
              <a:ext uri="{FF2B5EF4-FFF2-40B4-BE49-F238E27FC236}">
                <a16:creationId xmlns:a16="http://schemas.microsoft.com/office/drawing/2014/main" id="{5ABBA1CE-12C6-3B4E-B450-27C85886E52C}"/>
              </a:ext>
            </a:extLst>
          </p:cNvPr>
          <p:cNvSpPr/>
          <p:nvPr/>
        </p:nvSpPr>
        <p:spPr>
          <a:xfrm>
            <a:off x="760484" y="2413577"/>
            <a:ext cx="3672590" cy="11241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F847BC2-BD82-B140-868C-18505CB3748B}"/>
              </a:ext>
            </a:extLst>
          </p:cNvPr>
          <p:cNvSpPr/>
          <p:nvPr/>
        </p:nvSpPr>
        <p:spPr>
          <a:xfrm>
            <a:off x="7600014" y="2413577"/>
            <a:ext cx="1528996" cy="584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a:extLst>
              <a:ext uri="{FF2B5EF4-FFF2-40B4-BE49-F238E27FC236}">
                <a16:creationId xmlns:a16="http://schemas.microsoft.com/office/drawing/2014/main" id="{824A35F0-D7B9-0E47-8A3A-EC658469C573}"/>
              </a:ext>
            </a:extLst>
          </p:cNvPr>
          <p:cNvCxnSpPr>
            <a:cxnSpLocks/>
          </p:cNvCxnSpPr>
          <p:nvPr/>
        </p:nvCxnSpPr>
        <p:spPr>
          <a:xfrm>
            <a:off x="3672590" y="1948721"/>
            <a:ext cx="4811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E702587F-06EB-F94E-B5BD-FA883DA2E8CD}"/>
              </a:ext>
            </a:extLst>
          </p:cNvPr>
          <p:cNvCxnSpPr/>
          <p:nvPr/>
        </p:nvCxnSpPr>
        <p:spPr>
          <a:xfrm>
            <a:off x="8469443" y="1926316"/>
            <a:ext cx="0" cy="43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BE7DBA7D-A251-244B-A8CA-37377D4C52E5}"/>
              </a:ext>
            </a:extLst>
          </p:cNvPr>
          <p:cNvCxnSpPr/>
          <p:nvPr/>
        </p:nvCxnSpPr>
        <p:spPr>
          <a:xfrm>
            <a:off x="3672590" y="1948721"/>
            <a:ext cx="0" cy="43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838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CA3DDEB-4561-D04C-978B-80137F6CBBA2}"/>
              </a:ext>
            </a:extLst>
          </p:cNvPr>
          <p:cNvSpPr txBox="1"/>
          <p:nvPr/>
        </p:nvSpPr>
        <p:spPr>
          <a:xfrm>
            <a:off x="4443105" y="857871"/>
            <a:ext cx="2797144" cy="1107996"/>
          </a:xfrm>
          <a:prstGeom prst="rect">
            <a:avLst/>
          </a:prstGeom>
          <a:noFill/>
        </p:spPr>
        <p:txBody>
          <a:bodyPr wrap="square" rtlCol="0">
            <a:spAutoFit/>
          </a:bodyPr>
          <a:lstStyle/>
          <a:p>
            <a:pPr algn="ctr"/>
            <a:r>
              <a:rPr lang="it-IT" sz="2200" dirty="0"/>
              <a:t>Svantaggio  </a:t>
            </a:r>
          </a:p>
          <a:p>
            <a:pPr algn="ctr"/>
            <a:r>
              <a:rPr lang="it-IT" sz="2200" dirty="0"/>
              <a:t>socio economico linguistico e culturale</a:t>
            </a:r>
          </a:p>
        </p:txBody>
      </p:sp>
      <p:sp>
        <p:nvSpPr>
          <p:cNvPr id="3" name="Rettangolo 2">
            <a:extLst>
              <a:ext uri="{FF2B5EF4-FFF2-40B4-BE49-F238E27FC236}">
                <a16:creationId xmlns:a16="http://schemas.microsoft.com/office/drawing/2014/main" id="{7C1BBEFF-D48B-A745-BDD4-450309B7897E}"/>
              </a:ext>
            </a:extLst>
          </p:cNvPr>
          <p:cNvSpPr/>
          <p:nvPr/>
        </p:nvSpPr>
        <p:spPr>
          <a:xfrm>
            <a:off x="4402181" y="858314"/>
            <a:ext cx="2838068" cy="11075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3FE62F7-8E2A-764B-A04F-60AD656FF9E1}"/>
              </a:ext>
            </a:extLst>
          </p:cNvPr>
          <p:cNvSpPr/>
          <p:nvPr/>
        </p:nvSpPr>
        <p:spPr>
          <a:xfrm>
            <a:off x="2458387" y="2814484"/>
            <a:ext cx="6865495" cy="2862322"/>
          </a:xfrm>
          <a:prstGeom prst="rect">
            <a:avLst/>
          </a:prstGeom>
        </p:spPr>
        <p:txBody>
          <a:bodyPr wrap="square">
            <a:spAutoFit/>
          </a:bodyPr>
          <a:lstStyle/>
          <a:p>
            <a:pPr algn="ctr"/>
            <a:r>
              <a:rPr lang="it-IT" sz="2000" b="0" i="0" u="none" strike="noStrike" dirty="0">
                <a:effectLst/>
              </a:rPr>
              <a:t>L’alunno coinvolto in una situazione di svantaggio </a:t>
            </a:r>
          </a:p>
          <a:p>
            <a:pPr algn="ctr"/>
            <a:r>
              <a:rPr lang="it-IT" sz="2000" b="0" i="0" u="none" strike="noStrike" dirty="0">
                <a:effectLst/>
              </a:rPr>
              <a:t>socio-economico, linguistico e culturale vive un’esperienza personale di fragilità emotiva e psicologica che condiziona le sue relazioni con l’ambiente, i contesti e le persone e che può manifestarsi in un disagio scolastico. Per questo tipo di bisogno non esiste una certificazione medica e la scuola è chiamata all’individuazione dello svantaggio attraverso un’osservazione strutturata e la collaborazione con i servizi territoriali competenti e la famiglia.</a:t>
            </a:r>
            <a:endParaRPr lang="it-IT" sz="2000" dirty="0"/>
          </a:p>
        </p:txBody>
      </p:sp>
      <p:cxnSp>
        <p:nvCxnSpPr>
          <p:cNvPr id="6" name="Connettore 1 5">
            <a:extLst>
              <a:ext uri="{FF2B5EF4-FFF2-40B4-BE49-F238E27FC236}">
                <a16:creationId xmlns:a16="http://schemas.microsoft.com/office/drawing/2014/main" id="{4CD0289D-A115-CD4B-BE0C-5E70BA0AD260}"/>
              </a:ext>
            </a:extLst>
          </p:cNvPr>
          <p:cNvCxnSpPr/>
          <p:nvPr/>
        </p:nvCxnSpPr>
        <p:spPr>
          <a:xfrm>
            <a:off x="5786203" y="2098623"/>
            <a:ext cx="0" cy="715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93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310680E-9999-9C43-8563-10F294EB712F}"/>
              </a:ext>
            </a:extLst>
          </p:cNvPr>
          <p:cNvSpPr txBox="1"/>
          <p:nvPr/>
        </p:nvSpPr>
        <p:spPr>
          <a:xfrm>
            <a:off x="2758191" y="2818151"/>
            <a:ext cx="6638356" cy="584775"/>
          </a:xfrm>
          <a:prstGeom prst="rect">
            <a:avLst/>
          </a:prstGeom>
          <a:noFill/>
        </p:spPr>
        <p:txBody>
          <a:bodyPr wrap="none" rtlCol="0">
            <a:spAutoFit/>
          </a:bodyPr>
          <a:lstStyle/>
          <a:p>
            <a:r>
              <a:rPr lang="it-IT" sz="3200" dirty="0"/>
              <a:t>Come procede la scuola nei diversi casi</a:t>
            </a:r>
          </a:p>
        </p:txBody>
      </p:sp>
    </p:spTree>
    <p:extLst>
      <p:ext uri="{BB962C8B-B14F-4D97-AF65-F5344CB8AC3E}">
        <p14:creationId xmlns:p14="http://schemas.microsoft.com/office/powerpoint/2010/main" val="205987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67E4FC6-8348-D94C-B4E8-B058116AE182}"/>
              </a:ext>
            </a:extLst>
          </p:cNvPr>
          <p:cNvSpPr txBox="1"/>
          <p:nvPr/>
        </p:nvSpPr>
        <p:spPr>
          <a:xfrm>
            <a:off x="1542426" y="2495695"/>
            <a:ext cx="1233030" cy="430887"/>
          </a:xfrm>
          <a:prstGeom prst="rect">
            <a:avLst/>
          </a:prstGeom>
          <a:noFill/>
        </p:spPr>
        <p:txBody>
          <a:bodyPr wrap="none" rtlCol="0">
            <a:spAutoFit/>
          </a:bodyPr>
          <a:lstStyle/>
          <a:p>
            <a:r>
              <a:rPr lang="it-IT" sz="2200" dirty="0"/>
              <a:t>Disabilità</a:t>
            </a:r>
          </a:p>
        </p:txBody>
      </p:sp>
      <p:sp>
        <p:nvSpPr>
          <p:cNvPr id="5" name="Rettangolo 4">
            <a:extLst>
              <a:ext uri="{FF2B5EF4-FFF2-40B4-BE49-F238E27FC236}">
                <a16:creationId xmlns:a16="http://schemas.microsoft.com/office/drawing/2014/main" id="{181A518F-3E3A-AB47-BF7F-2E5CC103E0C4}"/>
              </a:ext>
            </a:extLst>
          </p:cNvPr>
          <p:cNvSpPr/>
          <p:nvPr/>
        </p:nvSpPr>
        <p:spPr>
          <a:xfrm>
            <a:off x="3892722" y="5310574"/>
            <a:ext cx="2140742" cy="923330"/>
          </a:xfrm>
          <a:prstGeom prst="rect">
            <a:avLst/>
          </a:prstGeom>
        </p:spPr>
        <p:txBody>
          <a:bodyPr wrap="square">
            <a:spAutoFit/>
          </a:bodyPr>
          <a:lstStyle/>
          <a:p>
            <a:pPr algn="ctr"/>
            <a:r>
              <a:rPr lang="it-IT" dirty="0"/>
              <a:t>DSA</a:t>
            </a:r>
          </a:p>
          <a:p>
            <a:pPr algn="ctr"/>
            <a:r>
              <a:rPr lang="it-IT" dirty="0"/>
              <a:t>(Disturbi Specifici dell’Apprendimento)</a:t>
            </a:r>
          </a:p>
        </p:txBody>
      </p:sp>
      <p:sp>
        <p:nvSpPr>
          <p:cNvPr id="6" name="CasellaDiTesto 5">
            <a:extLst>
              <a:ext uri="{FF2B5EF4-FFF2-40B4-BE49-F238E27FC236}">
                <a16:creationId xmlns:a16="http://schemas.microsoft.com/office/drawing/2014/main" id="{971CD91F-E9F7-6F45-A6B3-59FB7B23F0B1}"/>
              </a:ext>
            </a:extLst>
          </p:cNvPr>
          <p:cNvSpPr txBox="1"/>
          <p:nvPr/>
        </p:nvSpPr>
        <p:spPr>
          <a:xfrm>
            <a:off x="4422824" y="494240"/>
            <a:ext cx="3195618" cy="769441"/>
          </a:xfrm>
          <a:prstGeom prst="rect">
            <a:avLst/>
          </a:prstGeom>
          <a:noFill/>
        </p:spPr>
        <p:txBody>
          <a:bodyPr wrap="none" rtlCol="0">
            <a:spAutoFit/>
          </a:bodyPr>
          <a:lstStyle/>
          <a:p>
            <a:pPr algn="ctr"/>
            <a:r>
              <a:rPr lang="it-IT" sz="2200" dirty="0"/>
              <a:t>BES</a:t>
            </a:r>
          </a:p>
          <a:p>
            <a:pPr algn="ctr"/>
            <a:r>
              <a:rPr lang="it-IT" sz="2200" dirty="0"/>
              <a:t>(Bisogni Educativi Speciali)</a:t>
            </a:r>
          </a:p>
        </p:txBody>
      </p:sp>
      <p:cxnSp>
        <p:nvCxnSpPr>
          <p:cNvPr id="8" name="Connettore 1 7">
            <a:extLst>
              <a:ext uri="{FF2B5EF4-FFF2-40B4-BE49-F238E27FC236}">
                <a16:creationId xmlns:a16="http://schemas.microsoft.com/office/drawing/2014/main" id="{32422690-AAF4-424F-A8C4-8E286160D868}"/>
              </a:ext>
            </a:extLst>
          </p:cNvPr>
          <p:cNvCxnSpPr/>
          <p:nvPr/>
        </p:nvCxnSpPr>
        <p:spPr>
          <a:xfrm>
            <a:off x="2158941" y="1993692"/>
            <a:ext cx="77587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D20ECAA5-A8CC-5443-A010-C724E1DD1D25}"/>
              </a:ext>
            </a:extLst>
          </p:cNvPr>
          <p:cNvCxnSpPr/>
          <p:nvPr/>
        </p:nvCxnSpPr>
        <p:spPr>
          <a:xfrm flipV="1">
            <a:off x="2158941" y="1993692"/>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7989CBDE-2454-9641-A768-3B2EC98AAA8C}"/>
              </a:ext>
            </a:extLst>
          </p:cNvPr>
          <p:cNvCxnSpPr/>
          <p:nvPr/>
        </p:nvCxnSpPr>
        <p:spPr>
          <a:xfrm flipV="1">
            <a:off x="9917706" y="1993692"/>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B136A09F-3434-6C43-A5C9-56182304939B}"/>
              </a:ext>
            </a:extLst>
          </p:cNvPr>
          <p:cNvCxnSpPr>
            <a:cxnSpLocks/>
          </p:cNvCxnSpPr>
          <p:nvPr/>
        </p:nvCxnSpPr>
        <p:spPr>
          <a:xfrm flipV="1">
            <a:off x="6056140" y="1993694"/>
            <a:ext cx="0" cy="719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EC5461E1-EC9B-794E-BB10-2D534427C8D8}"/>
              </a:ext>
            </a:extLst>
          </p:cNvPr>
          <p:cNvSpPr/>
          <p:nvPr/>
        </p:nvSpPr>
        <p:spPr>
          <a:xfrm>
            <a:off x="1542425" y="2431438"/>
            <a:ext cx="1233031" cy="50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E9D947F5-C7ED-BD46-A000-D1F470937B16}"/>
              </a:ext>
            </a:extLst>
          </p:cNvPr>
          <p:cNvSpPr/>
          <p:nvPr/>
        </p:nvSpPr>
        <p:spPr>
          <a:xfrm>
            <a:off x="3851740" y="5310573"/>
            <a:ext cx="2145950" cy="9694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36A12850-9D56-1A43-ACF8-456DC9000946}"/>
              </a:ext>
            </a:extLst>
          </p:cNvPr>
          <p:cNvSpPr/>
          <p:nvPr/>
        </p:nvSpPr>
        <p:spPr>
          <a:xfrm>
            <a:off x="4451016" y="2730045"/>
            <a:ext cx="3210248" cy="5260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2441DC68-DA13-F546-BDA2-F1CF31A38341}"/>
              </a:ext>
            </a:extLst>
          </p:cNvPr>
          <p:cNvSpPr/>
          <p:nvPr/>
        </p:nvSpPr>
        <p:spPr>
          <a:xfrm>
            <a:off x="4490203" y="2801569"/>
            <a:ext cx="3171061" cy="430887"/>
          </a:xfrm>
          <a:prstGeom prst="rect">
            <a:avLst/>
          </a:prstGeom>
        </p:spPr>
        <p:txBody>
          <a:bodyPr wrap="none">
            <a:spAutoFit/>
          </a:bodyPr>
          <a:lstStyle/>
          <a:p>
            <a:r>
              <a:rPr lang="it-IT" sz="2200" dirty="0"/>
              <a:t>Disturbi Evolutivi Specifici </a:t>
            </a:r>
          </a:p>
        </p:txBody>
      </p:sp>
      <p:sp>
        <p:nvSpPr>
          <p:cNvPr id="20" name="Ovale 19">
            <a:extLst>
              <a:ext uri="{FF2B5EF4-FFF2-40B4-BE49-F238E27FC236}">
                <a16:creationId xmlns:a16="http://schemas.microsoft.com/office/drawing/2014/main" id="{D3A00B0F-5D6F-BF46-8151-21E9B9BC72E2}"/>
              </a:ext>
            </a:extLst>
          </p:cNvPr>
          <p:cNvSpPr/>
          <p:nvPr/>
        </p:nvSpPr>
        <p:spPr>
          <a:xfrm>
            <a:off x="4097096" y="494240"/>
            <a:ext cx="3882453" cy="12296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707B3A39-918B-FD4F-9002-972882C15487}"/>
              </a:ext>
            </a:extLst>
          </p:cNvPr>
          <p:cNvSpPr/>
          <p:nvPr/>
        </p:nvSpPr>
        <p:spPr>
          <a:xfrm>
            <a:off x="6215188" y="5284350"/>
            <a:ext cx="2110174" cy="1200329"/>
          </a:xfrm>
          <a:prstGeom prst="rect">
            <a:avLst/>
          </a:prstGeom>
        </p:spPr>
        <p:txBody>
          <a:bodyPr wrap="square">
            <a:spAutoFit/>
          </a:bodyPr>
          <a:lstStyle/>
          <a:p>
            <a:pPr algn="ctr"/>
            <a:r>
              <a:rPr lang="it-IT" dirty="0"/>
              <a:t>Deficit da disturbo dell’attenzione e dell’</a:t>
            </a:r>
            <a:r>
              <a:rPr lang="it-IT" dirty="0" err="1"/>
              <a:t>iperattivita</a:t>
            </a:r>
            <a:r>
              <a:rPr lang="it-IT" dirty="0"/>
              <a:t>̀  </a:t>
            </a:r>
          </a:p>
          <a:p>
            <a:pPr algn="ctr"/>
            <a:r>
              <a:rPr lang="it-IT" dirty="0"/>
              <a:t>(DDAI; ADHD)</a:t>
            </a:r>
          </a:p>
        </p:txBody>
      </p:sp>
      <p:sp>
        <p:nvSpPr>
          <p:cNvPr id="26" name="Rettangolo 25">
            <a:extLst>
              <a:ext uri="{FF2B5EF4-FFF2-40B4-BE49-F238E27FC236}">
                <a16:creationId xmlns:a16="http://schemas.microsoft.com/office/drawing/2014/main" id="{9D66411F-5A79-954D-A5C8-118C211E9B3A}"/>
              </a:ext>
            </a:extLst>
          </p:cNvPr>
          <p:cNvSpPr/>
          <p:nvPr/>
        </p:nvSpPr>
        <p:spPr>
          <a:xfrm>
            <a:off x="1542425" y="5272543"/>
            <a:ext cx="2046158" cy="923330"/>
          </a:xfrm>
          <a:prstGeom prst="rect">
            <a:avLst/>
          </a:prstGeom>
        </p:spPr>
        <p:txBody>
          <a:bodyPr wrap="square">
            <a:spAutoFit/>
          </a:bodyPr>
          <a:lstStyle/>
          <a:p>
            <a:pPr algn="ctr"/>
            <a:r>
              <a:rPr lang="it-IT" dirty="0"/>
              <a:t>Funzionamento Intellettivo limite (FIL) </a:t>
            </a:r>
          </a:p>
        </p:txBody>
      </p:sp>
      <p:sp>
        <p:nvSpPr>
          <p:cNvPr id="27" name="Rettangolo 26">
            <a:extLst>
              <a:ext uri="{FF2B5EF4-FFF2-40B4-BE49-F238E27FC236}">
                <a16:creationId xmlns:a16="http://schemas.microsoft.com/office/drawing/2014/main" id="{9AB8AFD3-76A6-3244-B117-F87C7117BE14}"/>
              </a:ext>
            </a:extLst>
          </p:cNvPr>
          <p:cNvSpPr/>
          <p:nvPr/>
        </p:nvSpPr>
        <p:spPr>
          <a:xfrm>
            <a:off x="6179413" y="5272543"/>
            <a:ext cx="2145949"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726F773A-166B-0F49-95AF-69A1746D9181}"/>
              </a:ext>
            </a:extLst>
          </p:cNvPr>
          <p:cNvSpPr/>
          <p:nvPr/>
        </p:nvSpPr>
        <p:spPr>
          <a:xfrm>
            <a:off x="1542425" y="5264408"/>
            <a:ext cx="2046158"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984FFB67-8EA5-4F4B-90CB-F565CD02B61C}"/>
              </a:ext>
            </a:extLst>
          </p:cNvPr>
          <p:cNvSpPr txBox="1"/>
          <p:nvPr/>
        </p:nvSpPr>
        <p:spPr>
          <a:xfrm>
            <a:off x="8745282" y="2446828"/>
            <a:ext cx="2344847" cy="1446550"/>
          </a:xfrm>
          <a:prstGeom prst="rect">
            <a:avLst/>
          </a:prstGeom>
          <a:noFill/>
        </p:spPr>
        <p:txBody>
          <a:bodyPr wrap="square" rtlCol="0">
            <a:spAutoFit/>
          </a:bodyPr>
          <a:lstStyle/>
          <a:p>
            <a:pPr algn="ctr"/>
            <a:r>
              <a:rPr lang="it-IT" sz="2200" dirty="0"/>
              <a:t>Svantaggio  </a:t>
            </a:r>
          </a:p>
          <a:p>
            <a:pPr algn="ctr"/>
            <a:r>
              <a:rPr lang="it-IT" sz="2200" dirty="0"/>
              <a:t>socio economico linguistico e culturale</a:t>
            </a:r>
          </a:p>
        </p:txBody>
      </p:sp>
      <p:sp>
        <p:nvSpPr>
          <p:cNvPr id="30" name="Rettangolo 29">
            <a:extLst>
              <a:ext uri="{FF2B5EF4-FFF2-40B4-BE49-F238E27FC236}">
                <a16:creationId xmlns:a16="http://schemas.microsoft.com/office/drawing/2014/main" id="{45885E06-773F-B545-B526-8CC9F003F5CB}"/>
              </a:ext>
            </a:extLst>
          </p:cNvPr>
          <p:cNvSpPr/>
          <p:nvPr/>
        </p:nvSpPr>
        <p:spPr>
          <a:xfrm>
            <a:off x="8704358" y="2447271"/>
            <a:ext cx="2426696" cy="14538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EC3758DB-7F17-EA44-B719-B345B0CD72DC}"/>
              </a:ext>
            </a:extLst>
          </p:cNvPr>
          <p:cNvSpPr/>
          <p:nvPr/>
        </p:nvSpPr>
        <p:spPr>
          <a:xfrm>
            <a:off x="5155092" y="1226169"/>
            <a:ext cx="1802096" cy="369332"/>
          </a:xfrm>
          <a:prstGeom prst="rect">
            <a:avLst/>
          </a:prstGeom>
        </p:spPr>
        <p:txBody>
          <a:bodyPr wrap="none">
            <a:spAutoFit/>
          </a:bodyPr>
          <a:lstStyle/>
          <a:p>
            <a:r>
              <a:rPr lang="it-IT" b="0" i="0" u="none" strike="noStrike" dirty="0">
                <a:effectLst/>
              </a:rPr>
              <a:t>D.M. 27/12/2012</a:t>
            </a:r>
            <a:endParaRPr lang="it-IT" dirty="0"/>
          </a:p>
        </p:txBody>
      </p:sp>
      <p:sp>
        <p:nvSpPr>
          <p:cNvPr id="32" name="Rettangolo 31">
            <a:extLst>
              <a:ext uri="{FF2B5EF4-FFF2-40B4-BE49-F238E27FC236}">
                <a16:creationId xmlns:a16="http://schemas.microsoft.com/office/drawing/2014/main" id="{E8E39214-DB30-B141-ADFE-81E94FBAF759}"/>
              </a:ext>
            </a:extLst>
          </p:cNvPr>
          <p:cNvSpPr/>
          <p:nvPr/>
        </p:nvSpPr>
        <p:spPr>
          <a:xfrm>
            <a:off x="8626942" y="5338656"/>
            <a:ext cx="2355666" cy="1200329"/>
          </a:xfrm>
          <a:prstGeom prst="rect">
            <a:avLst/>
          </a:prstGeom>
        </p:spPr>
        <p:txBody>
          <a:bodyPr wrap="square">
            <a:spAutoFit/>
          </a:bodyPr>
          <a:lstStyle/>
          <a:p>
            <a:pPr algn="ctr"/>
            <a:r>
              <a:rPr lang="it-IT" dirty="0"/>
              <a:t>Deficit del linguaggio, delle abilità non verbali, della coordinazione motoria</a:t>
            </a:r>
          </a:p>
        </p:txBody>
      </p:sp>
      <p:sp>
        <p:nvSpPr>
          <p:cNvPr id="33" name="Rettangolo 32">
            <a:extLst>
              <a:ext uri="{FF2B5EF4-FFF2-40B4-BE49-F238E27FC236}">
                <a16:creationId xmlns:a16="http://schemas.microsoft.com/office/drawing/2014/main" id="{DBE988CB-8F1F-854C-8A62-B87CD9607A47}"/>
              </a:ext>
            </a:extLst>
          </p:cNvPr>
          <p:cNvSpPr/>
          <p:nvPr/>
        </p:nvSpPr>
        <p:spPr>
          <a:xfrm>
            <a:off x="8588519" y="5338656"/>
            <a:ext cx="2394088" cy="11460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Connettore 1 34">
            <a:extLst>
              <a:ext uri="{FF2B5EF4-FFF2-40B4-BE49-F238E27FC236}">
                <a16:creationId xmlns:a16="http://schemas.microsoft.com/office/drawing/2014/main" id="{73DB6C52-8F99-6B4C-AD2C-2FAF3E765A04}"/>
              </a:ext>
            </a:extLst>
          </p:cNvPr>
          <p:cNvCxnSpPr/>
          <p:nvPr/>
        </p:nvCxnSpPr>
        <p:spPr>
          <a:xfrm>
            <a:off x="2563318" y="4767026"/>
            <a:ext cx="73543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0BFD0638-D73B-BB42-A45B-502005491BEF}"/>
              </a:ext>
            </a:extLst>
          </p:cNvPr>
          <p:cNvCxnSpPr/>
          <p:nvPr/>
        </p:nvCxnSpPr>
        <p:spPr>
          <a:xfrm flipV="1">
            <a:off x="9917706" y="4767026"/>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BED89BDF-FD5C-764B-A8A3-85961CA7B0CA}"/>
              </a:ext>
            </a:extLst>
          </p:cNvPr>
          <p:cNvCxnSpPr/>
          <p:nvPr/>
        </p:nvCxnSpPr>
        <p:spPr>
          <a:xfrm flipV="1">
            <a:off x="7236965" y="4767026"/>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BB479265-3E77-5041-8B21-B2386AAF23CE}"/>
              </a:ext>
            </a:extLst>
          </p:cNvPr>
          <p:cNvCxnSpPr/>
          <p:nvPr/>
        </p:nvCxnSpPr>
        <p:spPr>
          <a:xfrm flipV="1">
            <a:off x="4898499" y="4767026"/>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C1A0C1EC-D605-DB46-969A-22FF7C109915}"/>
              </a:ext>
            </a:extLst>
          </p:cNvPr>
          <p:cNvCxnSpPr/>
          <p:nvPr/>
        </p:nvCxnSpPr>
        <p:spPr>
          <a:xfrm flipV="1">
            <a:off x="2563318" y="4767026"/>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657635F4-730F-424F-AFE2-1F66B61E94FE}"/>
              </a:ext>
            </a:extLst>
          </p:cNvPr>
          <p:cNvCxnSpPr>
            <a:cxnSpLocks/>
          </p:cNvCxnSpPr>
          <p:nvPr/>
        </p:nvCxnSpPr>
        <p:spPr>
          <a:xfrm flipV="1">
            <a:off x="6056140" y="3256128"/>
            <a:ext cx="0" cy="1510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77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571D285-1010-A54D-A14B-9CC407EED1D3}"/>
              </a:ext>
            </a:extLst>
          </p:cNvPr>
          <p:cNvSpPr txBox="1"/>
          <p:nvPr/>
        </p:nvSpPr>
        <p:spPr>
          <a:xfrm>
            <a:off x="5200693" y="209862"/>
            <a:ext cx="1811714" cy="400110"/>
          </a:xfrm>
          <a:prstGeom prst="rect">
            <a:avLst/>
          </a:prstGeom>
          <a:noFill/>
        </p:spPr>
        <p:txBody>
          <a:bodyPr wrap="none" rtlCol="0">
            <a:spAutoFit/>
          </a:bodyPr>
          <a:lstStyle/>
          <a:p>
            <a:r>
              <a:rPr lang="it-IT" sz="2000" dirty="0"/>
              <a:t>Alunno Disabile</a:t>
            </a:r>
          </a:p>
        </p:txBody>
      </p:sp>
      <p:sp>
        <p:nvSpPr>
          <p:cNvPr id="5" name="CasellaDiTesto 4">
            <a:extLst>
              <a:ext uri="{FF2B5EF4-FFF2-40B4-BE49-F238E27FC236}">
                <a16:creationId xmlns:a16="http://schemas.microsoft.com/office/drawing/2014/main" id="{6B363F3E-CCDF-9746-9733-FB6BF381247B}"/>
              </a:ext>
            </a:extLst>
          </p:cNvPr>
          <p:cNvSpPr txBox="1"/>
          <p:nvPr/>
        </p:nvSpPr>
        <p:spPr>
          <a:xfrm>
            <a:off x="3673240" y="5241356"/>
            <a:ext cx="4538935" cy="400110"/>
          </a:xfrm>
          <a:prstGeom prst="rect">
            <a:avLst/>
          </a:prstGeom>
          <a:noFill/>
        </p:spPr>
        <p:txBody>
          <a:bodyPr wrap="none" rtlCol="0">
            <a:spAutoFit/>
          </a:bodyPr>
          <a:lstStyle/>
          <a:p>
            <a:r>
              <a:rPr lang="it-IT" sz="2000" b="1" dirty="0"/>
              <a:t>PROFILO DINAMICO FUNZIONALE (P.D.F) </a:t>
            </a:r>
          </a:p>
        </p:txBody>
      </p:sp>
      <p:sp>
        <p:nvSpPr>
          <p:cNvPr id="6" name="Rettangolo 5">
            <a:extLst>
              <a:ext uri="{FF2B5EF4-FFF2-40B4-BE49-F238E27FC236}">
                <a16:creationId xmlns:a16="http://schemas.microsoft.com/office/drawing/2014/main" id="{D57248BD-B933-EE4D-B486-A63E0F3D0A81}"/>
              </a:ext>
            </a:extLst>
          </p:cNvPr>
          <p:cNvSpPr/>
          <p:nvPr/>
        </p:nvSpPr>
        <p:spPr>
          <a:xfrm>
            <a:off x="9864663" y="711650"/>
            <a:ext cx="2510333" cy="1015663"/>
          </a:xfrm>
          <a:prstGeom prst="rect">
            <a:avLst/>
          </a:prstGeom>
        </p:spPr>
        <p:txBody>
          <a:bodyPr wrap="square">
            <a:spAutoFit/>
          </a:bodyPr>
          <a:lstStyle/>
          <a:p>
            <a:pPr algn="ctr"/>
            <a:r>
              <a:rPr lang="it-IT" sz="2000" dirty="0"/>
              <a:t>Normativa di riferimento:</a:t>
            </a:r>
          </a:p>
          <a:p>
            <a:pPr algn="ctr"/>
            <a:r>
              <a:rPr lang="it-IT" sz="2000" dirty="0"/>
              <a:t>Legge 104/1992</a:t>
            </a:r>
          </a:p>
        </p:txBody>
      </p:sp>
      <p:sp>
        <p:nvSpPr>
          <p:cNvPr id="7" name="Rettangolo 6">
            <a:extLst>
              <a:ext uri="{FF2B5EF4-FFF2-40B4-BE49-F238E27FC236}">
                <a16:creationId xmlns:a16="http://schemas.microsoft.com/office/drawing/2014/main" id="{5157BE52-D85F-DC4A-95D4-89595C8394A5}"/>
              </a:ext>
            </a:extLst>
          </p:cNvPr>
          <p:cNvSpPr/>
          <p:nvPr/>
        </p:nvSpPr>
        <p:spPr>
          <a:xfrm>
            <a:off x="5066675" y="209862"/>
            <a:ext cx="1994722"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8" name="Rettangolo 7">
            <a:extLst>
              <a:ext uri="{FF2B5EF4-FFF2-40B4-BE49-F238E27FC236}">
                <a16:creationId xmlns:a16="http://schemas.microsoft.com/office/drawing/2014/main" id="{CC35E526-B3F3-464B-BDB9-901751AF094B}"/>
              </a:ext>
            </a:extLst>
          </p:cNvPr>
          <p:cNvSpPr/>
          <p:nvPr/>
        </p:nvSpPr>
        <p:spPr>
          <a:xfrm>
            <a:off x="1159072" y="2824043"/>
            <a:ext cx="3207895" cy="400110"/>
          </a:xfrm>
          <a:prstGeom prst="rect">
            <a:avLst/>
          </a:prstGeom>
          <a:ln>
            <a:solidFill>
              <a:schemeClr val="tx1"/>
            </a:solidFill>
          </a:ln>
        </p:spPr>
        <p:txBody>
          <a:bodyPr wrap="square">
            <a:spAutoFit/>
          </a:bodyPr>
          <a:lstStyle/>
          <a:p>
            <a:endParaRPr lang="it-IT" sz="2000" dirty="0"/>
          </a:p>
        </p:txBody>
      </p:sp>
      <p:sp>
        <p:nvSpPr>
          <p:cNvPr id="9" name="Rettangolo 8">
            <a:extLst>
              <a:ext uri="{FF2B5EF4-FFF2-40B4-BE49-F238E27FC236}">
                <a16:creationId xmlns:a16="http://schemas.microsoft.com/office/drawing/2014/main" id="{5FC94B94-7562-B247-922C-2BC01BC000C7}"/>
              </a:ext>
            </a:extLst>
          </p:cNvPr>
          <p:cNvSpPr/>
          <p:nvPr/>
        </p:nvSpPr>
        <p:spPr>
          <a:xfrm>
            <a:off x="1083288" y="2206267"/>
            <a:ext cx="4057777" cy="400110"/>
          </a:xfrm>
          <a:prstGeom prst="rect">
            <a:avLst/>
          </a:prstGeom>
        </p:spPr>
        <p:txBody>
          <a:bodyPr wrap="none">
            <a:spAutoFit/>
          </a:bodyPr>
          <a:lstStyle/>
          <a:p>
            <a:r>
              <a:rPr lang="it-IT" sz="2000" dirty="0"/>
              <a:t>Il servizio sanitario nazionale formula</a:t>
            </a:r>
          </a:p>
        </p:txBody>
      </p:sp>
      <p:sp>
        <p:nvSpPr>
          <p:cNvPr id="10" name="Rettangolo 9">
            <a:extLst>
              <a:ext uri="{FF2B5EF4-FFF2-40B4-BE49-F238E27FC236}">
                <a16:creationId xmlns:a16="http://schemas.microsoft.com/office/drawing/2014/main" id="{23AA5A39-4D3B-BC4D-AD50-5E691C1DB634}"/>
              </a:ext>
            </a:extLst>
          </p:cNvPr>
          <p:cNvSpPr/>
          <p:nvPr/>
        </p:nvSpPr>
        <p:spPr>
          <a:xfrm>
            <a:off x="1232209" y="2854310"/>
            <a:ext cx="3249672" cy="400110"/>
          </a:xfrm>
          <a:prstGeom prst="rect">
            <a:avLst/>
          </a:prstGeom>
        </p:spPr>
        <p:txBody>
          <a:bodyPr wrap="none">
            <a:spAutoFit/>
          </a:bodyPr>
          <a:lstStyle/>
          <a:p>
            <a:r>
              <a:rPr lang="it-IT" sz="2000" b="1" dirty="0"/>
              <a:t>DIAGNOSI FUNZIONALE (DF) </a:t>
            </a:r>
          </a:p>
        </p:txBody>
      </p:sp>
      <p:sp>
        <p:nvSpPr>
          <p:cNvPr id="11" name="Rettangolo 10">
            <a:extLst>
              <a:ext uri="{FF2B5EF4-FFF2-40B4-BE49-F238E27FC236}">
                <a16:creationId xmlns:a16="http://schemas.microsoft.com/office/drawing/2014/main" id="{5259BABD-5C0D-D544-87FE-77167E224EBE}"/>
              </a:ext>
            </a:extLst>
          </p:cNvPr>
          <p:cNvSpPr/>
          <p:nvPr/>
        </p:nvSpPr>
        <p:spPr>
          <a:xfrm>
            <a:off x="8028234" y="2264021"/>
            <a:ext cx="3423309" cy="400110"/>
          </a:xfrm>
          <a:prstGeom prst="rect">
            <a:avLst/>
          </a:prstGeom>
        </p:spPr>
        <p:txBody>
          <a:bodyPr wrap="none">
            <a:spAutoFit/>
          </a:bodyPr>
          <a:lstStyle/>
          <a:p>
            <a:r>
              <a:rPr lang="it-IT" sz="2000" dirty="0"/>
              <a:t>La commissione INPS convalida</a:t>
            </a:r>
          </a:p>
        </p:txBody>
      </p:sp>
      <p:sp>
        <p:nvSpPr>
          <p:cNvPr id="12" name="Rettangolo 11">
            <a:extLst>
              <a:ext uri="{FF2B5EF4-FFF2-40B4-BE49-F238E27FC236}">
                <a16:creationId xmlns:a16="http://schemas.microsoft.com/office/drawing/2014/main" id="{A4C16A2C-6FBC-B04E-B06A-2E2FEEFA0895}"/>
              </a:ext>
            </a:extLst>
          </p:cNvPr>
          <p:cNvSpPr/>
          <p:nvPr/>
        </p:nvSpPr>
        <p:spPr>
          <a:xfrm>
            <a:off x="7895594" y="2917681"/>
            <a:ext cx="3938138" cy="400110"/>
          </a:xfrm>
          <a:prstGeom prst="rect">
            <a:avLst/>
          </a:prstGeom>
        </p:spPr>
        <p:txBody>
          <a:bodyPr wrap="square">
            <a:spAutoFit/>
          </a:bodyPr>
          <a:lstStyle/>
          <a:p>
            <a:r>
              <a:rPr lang="it-IT" sz="2000" b="1" dirty="0"/>
              <a:t>CERTIFICAZIONE MEDICO LEGALE</a:t>
            </a:r>
          </a:p>
        </p:txBody>
      </p:sp>
      <p:sp>
        <p:nvSpPr>
          <p:cNvPr id="13" name="Rettangolo 12">
            <a:extLst>
              <a:ext uri="{FF2B5EF4-FFF2-40B4-BE49-F238E27FC236}">
                <a16:creationId xmlns:a16="http://schemas.microsoft.com/office/drawing/2014/main" id="{4B624F9A-2558-5B47-AD08-101C85EB65F2}"/>
              </a:ext>
            </a:extLst>
          </p:cNvPr>
          <p:cNvSpPr/>
          <p:nvPr/>
        </p:nvSpPr>
        <p:spPr>
          <a:xfrm>
            <a:off x="3850964" y="3833449"/>
            <a:ext cx="4994059" cy="400110"/>
          </a:xfrm>
          <a:prstGeom prst="rect">
            <a:avLst/>
          </a:prstGeom>
        </p:spPr>
        <p:txBody>
          <a:bodyPr wrap="none">
            <a:spAutoFit/>
          </a:bodyPr>
          <a:lstStyle/>
          <a:p>
            <a:r>
              <a:rPr lang="it-IT" sz="2000" dirty="0"/>
              <a:t>La famiglia consegna a scuola la certificazione </a:t>
            </a:r>
          </a:p>
        </p:txBody>
      </p:sp>
      <p:sp>
        <p:nvSpPr>
          <p:cNvPr id="14" name="Rettangolo 13">
            <a:extLst>
              <a:ext uri="{FF2B5EF4-FFF2-40B4-BE49-F238E27FC236}">
                <a16:creationId xmlns:a16="http://schemas.microsoft.com/office/drawing/2014/main" id="{A924DDDB-A8C4-3A48-8647-9EC9DB408CF6}"/>
              </a:ext>
            </a:extLst>
          </p:cNvPr>
          <p:cNvSpPr/>
          <p:nvPr/>
        </p:nvSpPr>
        <p:spPr>
          <a:xfrm>
            <a:off x="3710087" y="4607056"/>
            <a:ext cx="4658458" cy="400110"/>
          </a:xfrm>
          <a:prstGeom prst="rect">
            <a:avLst/>
          </a:prstGeom>
        </p:spPr>
        <p:txBody>
          <a:bodyPr wrap="square">
            <a:spAutoFit/>
          </a:bodyPr>
          <a:lstStyle/>
          <a:p>
            <a:pPr algn="ctr"/>
            <a:r>
              <a:rPr lang="it-IT" sz="2000" dirty="0"/>
              <a:t>Assegnazione insegnante di sostegno</a:t>
            </a:r>
          </a:p>
        </p:txBody>
      </p:sp>
      <p:sp>
        <p:nvSpPr>
          <p:cNvPr id="15" name="Rettangolo 14">
            <a:extLst>
              <a:ext uri="{FF2B5EF4-FFF2-40B4-BE49-F238E27FC236}">
                <a16:creationId xmlns:a16="http://schemas.microsoft.com/office/drawing/2014/main" id="{9FFD4ADB-8E57-B74C-BDAF-94FF4424E24C}"/>
              </a:ext>
            </a:extLst>
          </p:cNvPr>
          <p:cNvSpPr/>
          <p:nvPr/>
        </p:nvSpPr>
        <p:spPr>
          <a:xfrm>
            <a:off x="3484694" y="6275767"/>
            <a:ext cx="4916026" cy="400110"/>
          </a:xfrm>
          <a:prstGeom prst="rect">
            <a:avLst/>
          </a:prstGeom>
        </p:spPr>
        <p:txBody>
          <a:bodyPr wrap="none">
            <a:spAutoFit/>
          </a:bodyPr>
          <a:lstStyle/>
          <a:p>
            <a:r>
              <a:rPr lang="it-IT" sz="2000" b="1" dirty="0"/>
              <a:t>PIANO EDUCATIVO INDIVIDUALIZZATO (P.E.I)</a:t>
            </a:r>
          </a:p>
        </p:txBody>
      </p:sp>
      <p:cxnSp>
        <p:nvCxnSpPr>
          <p:cNvPr id="17" name="Connettore 1 16">
            <a:extLst>
              <a:ext uri="{FF2B5EF4-FFF2-40B4-BE49-F238E27FC236}">
                <a16:creationId xmlns:a16="http://schemas.microsoft.com/office/drawing/2014/main" id="{3F7E61BA-EE71-B342-8C67-F0C614C2C7C1}"/>
              </a:ext>
            </a:extLst>
          </p:cNvPr>
          <p:cNvCxnSpPr>
            <a:cxnSpLocks/>
          </p:cNvCxnSpPr>
          <p:nvPr/>
        </p:nvCxnSpPr>
        <p:spPr>
          <a:xfrm>
            <a:off x="5992060" y="643745"/>
            <a:ext cx="0" cy="385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2D44389C-5DD1-B346-8303-8EDDB4712CF4}"/>
              </a:ext>
            </a:extLst>
          </p:cNvPr>
          <p:cNvSpPr/>
          <p:nvPr/>
        </p:nvSpPr>
        <p:spPr>
          <a:xfrm>
            <a:off x="3952752" y="1042643"/>
            <a:ext cx="4667688" cy="400110"/>
          </a:xfrm>
          <a:prstGeom prst="rect">
            <a:avLst/>
          </a:prstGeom>
        </p:spPr>
        <p:txBody>
          <a:bodyPr wrap="none">
            <a:spAutoFit/>
          </a:bodyPr>
          <a:lstStyle/>
          <a:p>
            <a:r>
              <a:rPr lang="it-IT" sz="2000" dirty="0"/>
              <a:t>Percorso dovuto e standardizzato per legge</a:t>
            </a:r>
          </a:p>
        </p:txBody>
      </p:sp>
      <p:cxnSp>
        <p:nvCxnSpPr>
          <p:cNvPr id="21" name="Connettore 1 20">
            <a:extLst>
              <a:ext uri="{FF2B5EF4-FFF2-40B4-BE49-F238E27FC236}">
                <a16:creationId xmlns:a16="http://schemas.microsoft.com/office/drawing/2014/main" id="{3EB37DA3-F097-B64C-92C1-2537BCC64B3A}"/>
              </a:ext>
            </a:extLst>
          </p:cNvPr>
          <p:cNvCxnSpPr>
            <a:cxnSpLocks/>
          </p:cNvCxnSpPr>
          <p:nvPr/>
        </p:nvCxnSpPr>
        <p:spPr>
          <a:xfrm>
            <a:off x="5990553" y="1411975"/>
            <a:ext cx="0" cy="385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2A2565A5-29E8-544C-A297-F39E88F1DB87}"/>
              </a:ext>
            </a:extLst>
          </p:cNvPr>
          <p:cNvCxnSpPr/>
          <p:nvPr/>
        </p:nvCxnSpPr>
        <p:spPr>
          <a:xfrm>
            <a:off x="3179336" y="1797485"/>
            <a:ext cx="56512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8359538C-7096-4249-AC38-FEE70AD68D03}"/>
              </a:ext>
            </a:extLst>
          </p:cNvPr>
          <p:cNvCxnSpPr>
            <a:cxnSpLocks/>
          </p:cNvCxnSpPr>
          <p:nvPr/>
        </p:nvCxnSpPr>
        <p:spPr>
          <a:xfrm>
            <a:off x="3179336" y="1797485"/>
            <a:ext cx="0" cy="408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D5C82A1D-22B6-484B-BF2C-466743C1D229}"/>
              </a:ext>
            </a:extLst>
          </p:cNvPr>
          <p:cNvCxnSpPr>
            <a:cxnSpLocks/>
          </p:cNvCxnSpPr>
          <p:nvPr/>
        </p:nvCxnSpPr>
        <p:spPr>
          <a:xfrm>
            <a:off x="8830628" y="1797485"/>
            <a:ext cx="0" cy="408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ttangolo 27">
            <a:extLst>
              <a:ext uri="{FF2B5EF4-FFF2-40B4-BE49-F238E27FC236}">
                <a16:creationId xmlns:a16="http://schemas.microsoft.com/office/drawing/2014/main" id="{4641A15A-5E56-844D-8025-78D89A03CD97}"/>
              </a:ext>
            </a:extLst>
          </p:cNvPr>
          <p:cNvSpPr/>
          <p:nvPr/>
        </p:nvSpPr>
        <p:spPr>
          <a:xfrm>
            <a:off x="7895594" y="2843309"/>
            <a:ext cx="3736773" cy="544700"/>
          </a:xfrm>
          <a:prstGeom prst="rect">
            <a:avLst/>
          </a:prstGeom>
          <a:ln>
            <a:solidFill>
              <a:schemeClr val="tx1"/>
            </a:solidFill>
          </a:ln>
        </p:spPr>
        <p:txBody>
          <a:bodyPr wrap="square">
            <a:spAutoFit/>
          </a:bodyPr>
          <a:lstStyle/>
          <a:p>
            <a:endParaRPr lang="it-IT" sz="2000" dirty="0"/>
          </a:p>
        </p:txBody>
      </p:sp>
      <p:cxnSp>
        <p:nvCxnSpPr>
          <p:cNvPr id="30" name="Connettore 2 29">
            <a:extLst>
              <a:ext uri="{FF2B5EF4-FFF2-40B4-BE49-F238E27FC236}">
                <a16:creationId xmlns:a16="http://schemas.microsoft.com/office/drawing/2014/main" id="{B1B70F66-8760-ED4C-9FB8-8EAEECEDF312}"/>
              </a:ext>
            </a:extLst>
          </p:cNvPr>
          <p:cNvCxnSpPr>
            <a:cxnSpLocks/>
          </p:cNvCxnSpPr>
          <p:nvPr/>
        </p:nvCxnSpPr>
        <p:spPr>
          <a:xfrm>
            <a:off x="5985629" y="4202781"/>
            <a:ext cx="0" cy="359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A7C35984-94DF-594D-A30B-5DABF4CCB48D}"/>
              </a:ext>
            </a:extLst>
          </p:cNvPr>
          <p:cNvSpPr/>
          <p:nvPr/>
        </p:nvSpPr>
        <p:spPr>
          <a:xfrm>
            <a:off x="3649026" y="5234363"/>
            <a:ext cx="4563149" cy="400110"/>
          </a:xfrm>
          <a:prstGeom prst="rect">
            <a:avLst/>
          </a:prstGeom>
          <a:ln>
            <a:solidFill>
              <a:schemeClr val="tx1"/>
            </a:solidFill>
          </a:ln>
        </p:spPr>
        <p:txBody>
          <a:bodyPr wrap="square">
            <a:spAutoFit/>
          </a:bodyPr>
          <a:lstStyle/>
          <a:p>
            <a:endParaRPr lang="it-IT" sz="2000" dirty="0"/>
          </a:p>
        </p:txBody>
      </p:sp>
      <p:sp>
        <p:nvSpPr>
          <p:cNvPr id="34" name="Rettangolo 33">
            <a:extLst>
              <a:ext uri="{FF2B5EF4-FFF2-40B4-BE49-F238E27FC236}">
                <a16:creationId xmlns:a16="http://schemas.microsoft.com/office/drawing/2014/main" id="{FAD4C64F-27BC-5E48-A1EF-5053DA502496}"/>
              </a:ext>
            </a:extLst>
          </p:cNvPr>
          <p:cNvSpPr/>
          <p:nvPr/>
        </p:nvSpPr>
        <p:spPr>
          <a:xfrm>
            <a:off x="3429307" y="6282760"/>
            <a:ext cx="4971413" cy="400110"/>
          </a:xfrm>
          <a:prstGeom prst="rect">
            <a:avLst/>
          </a:prstGeom>
          <a:ln>
            <a:solidFill>
              <a:schemeClr val="tx1"/>
            </a:solidFill>
          </a:ln>
        </p:spPr>
        <p:txBody>
          <a:bodyPr wrap="square">
            <a:spAutoFit/>
          </a:bodyPr>
          <a:lstStyle/>
          <a:p>
            <a:endParaRPr lang="it-IT" sz="2000" dirty="0"/>
          </a:p>
        </p:txBody>
      </p:sp>
      <p:cxnSp>
        <p:nvCxnSpPr>
          <p:cNvPr id="35" name="Connettore 2 34">
            <a:extLst>
              <a:ext uri="{FF2B5EF4-FFF2-40B4-BE49-F238E27FC236}">
                <a16:creationId xmlns:a16="http://schemas.microsoft.com/office/drawing/2014/main" id="{EEB3858C-AF6F-E642-8A3F-3BFAD2BFB745}"/>
              </a:ext>
            </a:extLst>
          </p:cNvPr>
          <p:cNvCxnSpPr>
            <a:cxnSpLocks/>
          </p:cNvCxnSpPr>
          <p:nvPr/>
        </p:nvCxnSpPr>
        <p:spPr>
          <a:xfrm>
            <a:off x="5886833" y="5776447"/>
            <a:ext cx="0" cy="359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C8FB6657-9CE3-7C4F-9C5C-CF569F59C853}"/>
              </a:ext>
            </a:extLst>
          </p:cNvPr>
          <p:cNvCxnSpPr/>
          <p:nvPr/>
        </p:nvCxnSpPr>
        <p:spPr>
          <a:xfrm>
            <a:off x="2918084" y="3333882"/>
            <a:ext cx="0" cy="499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7B8C3746-3FB8-8240-82A1-259B5B3D344F}"/>
              </a:ext>
            </a:extLst>
          </p:cNvPr>
          <p:cNvCxnSpPr>
            <a:cxnSpLocks/>
            <a:endCxn id="13" idx="1"/>
          </p:cNvCxnSpPr>
          <p:nvPr/>
        </p:nvCxnSpPr>
        <p:spPr>
          <a:xfrm>
            <a:off x="2918084" y="3833449"/>
            <a:ext cx="932880" cy="200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1624950C-15D6-E446-BE65-D87629F89494}"/>
              </a:ext>
            </a:extLst>
          </p:cNvPr>
          <p:cNvCxnSpPr>
            <a:cxnSpLocks/>
            <a:endCxn id="13" idx="3"/>
          </p:cNvCxnSpPr>
          <p:nvPr/>
        </p:nvCxnSpPr>
        <p:spPr>
          <a:xfrm flipH="1">
            <a:off x="8845023" y="3679176"/>
            <a:ext cx="485952" cy="3543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1 44">
            <a:extLst>
              <a:ext uri="{FF2B5EF4-FFF2-40B4-BE49-F238E27FC236}">
                <a16:creationId xmlns:a16="http://schemas.microsoft.com/office/drawing/2014/main" id="{355265E4-DFE3-6D4F-BF1B-204D79EEFF25}"/>
              </a:ext>
            </a:extLst>
          </p:cNvPr>
          <p:cNvCxnSpPr>
            <a:cxnSpLocks/>
          </p:cNvCxnSpPr>
          <p:nvPr/>
        </p:nvCxnSpPr>
        <p:spPr>
          <a:xfrm>
            <a:off x="9330974" y="3333882"/>
            <a:ext cx="0" cy="345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8B840A26-B4B1-7042-A9EB-6FBFECA0C411}"/>
              </a:ext>
            </a:extLst>
          </p:cNvPr>
          <p:cNvCxnSpPr>
            <a:cxnSpLocks/>
          </p:cNvCxnSpPr>
          <p:nvPr/>
        </p:nvCxnSpPr>
        <p:spPr>
          <a:xfrm>
            <a:off x="8622149" y="1242698"/>
            <a:ext cx="1417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e 50">
            <a:extLst>
              <a:ext uri="{FF2B5EF4-FFF2-40B4-BE49-F238E27FC236}">
                <a16:creationId xmlns:a16="http://schemas.microsoft.com/office/drawing/2014/main" id="{C0654FF4-479E-0E42-B0A9-C7F76C516932}"/>
              </a:ext>
            </a:extLst>
          </p:cNvPr>
          <p:cNvSpPr/>
          <p:nvPr/>
        </p:nvSpPr>
        <p:spPr>
          <a:xfrm>
            <a:off x="10039798" y="579194"/>
            <a:ext cx="2152202" cy="14226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032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78EA21C-EAB2-874B-BD1F-A70BA2156BED}"/>
              </a:ext>
            </a:extLst>
          </p:cNvPr>
          <p:cNvSpPr/>
          <p:nvPr/>
        </p:nvSpPr>
        <p:spPr>
          <a:xfrm>
            <a:off x="4759522" y="280869"/>
            <a:ext cx="3207895" cy="400110"/>
          </a:xfrm>
          <a:prstGeom prst="rect">
            <a:avLst/>
          </a:prstGeom>
          <a:ln>
            <a:solidFill>
              <a:schemeClr val="tx1"/>
            </a:solidFill>
          </a:ln>
        </p:spPr>
        <p:txBody>
          <a:bodyPr wrap="square">
            <a:spAutoFit/>
          </a:bodyPr>
          <a:lstStyle/>
          <a:p>
            <a:endParaRPr lang="it-IT" sz="2000" dirty="0"/>
          </a:p>
        </p:txBody>
      </p:sp>
      <p:sp>
        <p:nvSpPr>
          <p:cNvPr id="3" name="Rettangolo 2">
            <a:extLst>
              <a:ext uri="{FF2B5EF4-FFF2-40B4-BE49-F238E27FC236}">
                <a16:creationId xmlns:a16="http://schemas.microsoft.com/office/drawing/2014/main" id="{0AAD866B-62D3-824D-9CA8-CE043C9370C8}"/>
              </a:ext>
            </a:extLst>
          </p:cNvPr>
          <p:cNvSpPr/>
          <p:nvPr/>
        </p:nvSpPr>
        <p:spPr>
          <a:xfrm>
            <a:off x="4832659" y="311136"/>
            <a:ext cx="3249672" cy="400110"/>
          </a:xfrm>
          <a:prstGeom prst="rect">
            <a:avLst/>
          </a:prstGeom>
        </p:spPr>
        <p:txBody>
          <a:bodyPr wrap="none">
            <a:spAutoFit/>
          </a:bodyPr>
          <a:lstStyle/>
          <a:p>
            <a:r>
              <a:rPr lang="it-IT" sz="2000" b="1" dirty="0"/>
              <a:t>DIAGNOSI FUNZIONALE (DF) </a:t>
            </a:r>
          </a:p>
        </p:txBody>
      </p:sp>
      <p:sp>
        <p:nvSpPr>
          <p:cNvPr id="8" name="Rettangolo 7">
            <a:extLst>
              <a:ext uri="{FF2B5EF4-FFF2-40B4-BE49-F238E27FC236}">
                <a16:creationId xmlns:a16="http://schemas.microsoft.com/office/drawing/2014/main" id="{60F2C544-64ED-604B-A2D1-3636C16DE658}"/>
              </a:ext>
            </a:extLst>
          </p:cNvPr>
          <p:cNvSpPr/>
          <p:nvPr/>
        </p:nvSpPr>
        <p:spPr>
          <a:xfrm>
            <a:off x="727916" y="1016109"/>
            <a:ext cx="11287871" cy="5693866"/>
          </a:xfrm>
          <a:prstGeom prst="rect">
            <a:avLst/>
          </a:prstGeom>
        </p:spPr>
        <p:txBody>
          <a:bodyPr wrap="square">
            <a:spAutoFit/>
          </a:bodyPr>
          <a:lstStyle/>
          <a:p>
            <a:pPr algn="ctr"/>
            <a:r>
              <a:rPr lang="it-IT" b="1" dirty="0"/>
              <a:t>Cosa è?</a:t>
            </a:r>
          </a:p>
          <a:p>
            <a:r>
              <a:rPr lang="it-IT" sz="2000" dirty="0"/>
              <a:t>Descrizione analitica della compromissione funzionale dello stato psico-fisico dell'alunno in situazione di handicap</a:t>
            </a:r>
            <a:endParaRPr lang="it-IT" sz="2000" b="1" dirty="0">
              <a:effectLst/>
            </a:endParaRPr>
          </a:p>
          <a:p>
            <a:pPr algn="ctr"/>
            <a:r>
              <a:rPr lang="it-IT" b="1" dirty="0"/>
              <a:t>Cosa Contiene?</a:t>
            </a:r>
          </a:p>
          <a:p>
            <a:pPr algn="ctr"/>
            <a:endParaRPr lang="it-IT" b="1" dirty="0"/>
          </a:p>
          <a:p>
            <a:r>
              <a:rPr lang="it-IT" dirty="0"/>
              <a:t>La D.F. è strutturata per AREE, per consentire di rilevare in termini analitici il rapporto tra la minorazione e i seguenti aspetti del comportamento complessivo del soggetto: </a:t>
            </a:r>
          </a:p>
          <a:p>
            <a:pPr marL="285750" lvl="0" indent="-285750">
              <a:buFont typeface="Arial" panose="020B0604020202020204" pitchFamily="34" charset="0"/>
              <a:buChar char="•"/>
            </a:pPr>
            <a:r>
              <a:rPr lang="it-IT" dirty="0"/>
              <a:t>cognitivo</a:t>
            </a:r>
          </a:p>
          <a:p>
            <a:pPr marL="285750" lvl="0" indent="-285750">
              <a:buFont typeface="Arial" panose="020B0604020202020204" pitchFamily="34" charset="0"/>
              <a:buChar char="•"/>
            </a:pPr>
            <a:r>
              <a:rPr lang="it-IT" dirty="0"/>
              <a:t>affettivo-relazionale</a:t>
            </a:r>
          </a:p>
          <a:p>
            <a:pPr marL="285750" lvl="0" indent="-285750">
              <a:buFont typeface="Arial" panose="020B0604020202020204" pitchFamily="34" charset="0"/>
              <a:buChar char="•"/>
            </a:pPr>
            <a:r>
              <a:rPr lang="it-IT" dirty="0"/>
              <a:t>linguistico</a:t>
            </a:r>
          </a:p>
          <a:p>
            <a:pPr marL="285750" lvl="0" indent="-285750">
              <a:buFont typeface="Arial" panose="020B0604020202020204" pitchFamily="34" charset="0"/>
              <a:buChar char="•"/>
            </a:pPr>
            <a:r>
              <a:rPr lang="it-IT" dirty="0"/>
              <a:t>sensoriale</a:t>
            </a:r>
          </a:p>
          <a:p>
            <a:pPr marL="285750" lvl="0" indent="-285750">
              <a:buFont typeface="Arial" panose="020B0604020202020204" pitchFamily="34" charset="0"/>
              <a:buChar char="•"/>
            </a:pPr>
            <a:r>
              <a:rPr lang="it-IT" dirty="0"/>
              <a:t>motorio-prassico</a:t>
            </a:r>
          </a:p>
          <a:p>
            <a:pPr marL="285750" lvl="0" indent="-285750">
              <a:buFont typeface="Arial" panose="020B0604020202020204" pitchFamily="34" charset="0"/>
              <a:buChar char="•"/>
            </a:pPr>
            <a:r>
              <a:rPr lang="it-IT" dirty="0"/>
              <a:t>neuro-psicologico</a:t>
            </a:r>
          </a:p>
          <a:p>
            <a:pPr marL="285750" lvl="0" indent="-285750">
              <a:buFont typeface="Arial" panose="020B0604020202020204" pitchFamily="34" charset="0"/>
              <a:buChar char="•"/>
            </a:pPr>
            <a:r>
              <a:rPr lang="it-IT" dirty="0"/>
              <a:t>autonomia personale e sociale. </a:t>
            </a:r>
          </a:p>
          <a:p>
            <a:r>
              <a:rPr lang="it-IT" dirty="0"/>
              <a:t> </a:t>
            </a:r>
            <a:endParaRPr lang="it-IT" b="1" dirty="0"/>
          </a:p>
          <a:p>
            <a:pPr algn="ctr"/>
            <a:r>
              <a:rPr lang="it-IT" b="1" dirty="0"/>
              <a:t> Chi la redige?</a:t>
            </a:r>
          </a:p>
          <a:p>
            <a:pPr algn="ctr"/>
            <a:endParaRPr lang="it-IT" dirty="0"/>
          </a:p>
          <a:p>
            <a:pPr algn="ctr"/>
            <a:r>
              <a:rPr lang="it-IT" dirty="0"/>
              <a:t>Alla D.F. provvede l'unità multidisciplinare composta dal </a:t>
            </a:r>
            <a:r>
              <a:rPr lang="it-IT" b="1" dirty="0"/>
              <a:t>medico specialista </a:t>
            </a:r>
            <a:r>
              <a:rPr lang="it-IT" dirty="0"/>
              <a:t>nella patologia segnalata, dagli </a:t>
            </a:r>
            <a:r>
              <a:rPr lang="it-IT" b="1" dirty="0"/>
              <a:t>operatori social</a:t>
            </a:r>
            <a:r>
              <a:rPr lang="it-IT" dirty="0"/>
              <a:t>i in servizio presso l'U.L.S.S. o in regime di convenzione con la medesima. </a:t>
            </a:r>
          </a:p>
          <a:p>
            <a:r>
              <a:rPr lang="it-IT" dirty="0">
                <a:effectLst/>
              </a:rPr>
              <a:t> </a:t>
            </a:r>
            <a:endParaRPr lang="it-IT" dirty="0"/>
          </a:p>
        </p:txBody>
      </p:sp>
    </p:spTree>
    <p:extLst>
      <p:ext uri="{BB962C8B-B14F-4D97-AF65-F5344CB8AC3E}">
        <p14:creationId xmlns:p14="http://schemas.microsoft.com/office/powerpoint/2010/main" val="49658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CAAD165-BBF7-5044-BBB1-478BCDCFB306}"/>
              </a:ext>
            </a:extLst>
          </p:cNvPr>
          <p:cNvSpPr txBox="1"/>
          <p:nvPr/>
        </p:nvSpPr>
        <p:spPr>
          <a:xfrm>
            <a:off x="3993655" y="225665"/>
            <a:ext cx="4538935" cy="400110"/>
          </a:xfrm>
          <a:prstGeom prst="rect">
            <a:avLst/>
          </a:prstGeom>
          <a:noFill/>
        </p:spPr>
        <p:txBody>
          <a:bodyPr wrap="none" rtlCol="0">
            <a:spAutoFit/>
          </a:bodyPr>
          <a:lstStyle/>
          <a:p>
            <a:r>
              <a:rPr lang="it-IT" sz="2000" b="1" dirty="0"/>
              <a:t>PROFILO DINAMICO FUNZIONALE (P.D.F) </a:t>
            </a:r>
          </a:p>
        </p:txBody>
      </p:sp>
      <p:sp>
        <p:nvSpPr>
          <p:cNvPr id="3" name="Rettangolo 2">
            <a:extLst>
              <a:ext uri="{FF2B5EF4-FFF2-40B4-BE49-F238E27FC236}">
                <a16:creationId xmlns:a16="http://schemas.microsoft.com/office/drawing/2014/main" id="{DC24B2FB-2E8C-5B4A-95FA-DB3350D1F2B5}"/>
              </a:ext>
            </a:extLst>
          </p:cNvPr>
          <p:cNvSpPr/>
          <p:nvPr/>
        </p:nvSpPr>
        <p:spPr>
          <a:xfrm>
            <a:off x="3969441" y="218672"/>
            <a:ext cx="4563149" cy="400110"/>
          </a:xfrm>
          <a:prstGeom prst="rect">
            <a:avLst/>
          </a:prstGeom>
          <a:ln>
            <a:solidFill>
              <a:schemeClr val="tx1"/>
            </a:solidFill>
          </a:ln>
        </p:spPr>
        <p:txBody>
          <a:bodyPr wrap="square">
            <a:spAutoFit/>
          </a:bodyPr>
          <a:lstStyle/>
          <a:p>
            <a:endParaRPr lang="it-IT" sz="2000" dirty="0"/>
          </a:p>
        </p:txBody>
      </p:sp>
      <p:sp>
        <p:nvSpPr>
          <p:cNvPr id="4" name="Rettangolo 3">
            <a:extLst>
              <a:ext uri="{FF2B5EF4-FFF2-40B4-BE49-F238E27FC236}">
                <a16:creationId xmlns:a16="http://schemas.microsoft.com/office/drawing/2014/main" id="{0855B7D4-7D24-E947-8044-16BF94F3A8C4}"/>
              </a:ext>
            </a:extLst>
          </p:cNvPr>
          <p:cNvSpPr/>
          <p:nvPr/>
        </p:nvSpPr>
        <p:spPr>
          <a:xfrm>
            <a:off x="385763" y="835634"/>
            <a:ext cx="11458575" cy="1754326"/>
          </a:xfrm>
          <a:prstGeom prst="rect">
            <a:avLst/>
          </a:prstGeom>
        </p:spPr>
        <p:txBody>
          <a:bodyPr wrap="square">
            <a:spAutoFit/>
          </a:bodyPr>
          <a:lstStyle/>
          <a:p>
            <a:pPr algn="ctr"/>
            <a:r>
              <a:rPr lang="it-IT" b="1" dirty="0"/>
              <a:t>Cosa è?</a:t>
            </a:r>
          </a:p>
          <a:p>
            <a:pPr algn="ctr"/>
            <a:endParaRPr lang="it-IT" b="1" dirty="0"/>
          </a:p>
          <a:p>
            <a:pPr algn="ctr">
              <a:spcAft>
                <a:spcPts val="0"/>
              </a:spcAft>
            </a:pPr>
            <a:r>
              <a:rPr lang="it-IT" dirty="0">
                <a:latin typeface="Calibri" panose="020F0502020204030204" pitchFamily="34" charset="0"/>
                <a:ea typeface="Times New Roman" panose="02020603050405020304" pitchFamily="18" charset="0"/>
                <a:cs typeface="Times New Roman" panose="02020603050405020304" pitchFamily="18" charset="0"/>
              </a:rPr>
              <a:t>P.D.F. è un documento, redatto successivamente alla D.F. che raccoglie le </a:t>
            </a:r>
            <a:r>
              <a:rPr lang="it-IT" b="1" dirty="0">
                <a:latin typeface="Calibri" panose="020F0502020204030204" pitchFamily="34" charset="0"/>
                <a:ea typeface="Times New Roman" panose="02020603050405020304" pitchFamily="18" charset="0"/>
                <a:cs typeface="Times New Roman" panose="02020603050405020304" pitchFamily="18" charset="0"/>
              </a:rPr>
              <a:t>osservazioni compiute sull’alunno da parte di tutti i differenti operatori che interagiscono con lui: famiglia, scuola, servizi</a:t>
            </a:r>
            <a:r>
              <a:rPr lang="it-IT" dirty="0">
                <a:latin typeface="Calibri" panose="020F0502020204030204" pitchFamily="34" charset="0"/>
                <a:ea typeface="Times New Roman" panose="02020603050405020304" pitchFamily="18" charset="0"/>
                <a:cs typeface="Times New Roman" panose="02020603050405020304" pitchFamily="18" charset="0"/>
              </a:rPr>
              <a:t>. </a:t>
            </a:r>
            <a:endParaRPr lang="it-IT" dirty="0">
              <a:effectLst/>
              <a:latin typeface="Times New Roman" panose="02020603050405020304" pitchFamily="18" charset="0"/>
              <a:ea typeface="Times New Roman" panose="02020603050405020304" pitchFamily="18" charset="0"/>
            </a:endParaRPr>
          </a:p>
          <a:p>
            <a:pPr algn="ctr"/>
            <a:r>
              <a:rPr lang="it-IT" dirty="0">
                <a:latin typeface="Calibri" panose="020F0502020204030204" pitchFamily="34" charset="0"/>
                <a:ea typeface="Times New Roman" panose="02020603050405020304" pitchFamily="18" charset="0"/>
                <a:cs typeface="Times New Roman" panose="02020603050405020304" pitchFamily="18" charset="0"/>
              </a:rPr>
              <a:t>Ha lo scopo di integrare le diverse informazioni e indicare, dopo il primo inserimento scolastico, </a:t>
            </a:r>
          </a:p>
          <a:p>
            <a:pPr algn="ctr"/>
            <a:r>
              <a:rPr lang="it-IT" dirty="0">
                <a:latin typeface="Calibri" panose="020F0502020204030204" pitchFamily="34" charset="0"/>
                <a:ea typeface="Times New Roman" panose="02020603050405020304" pitchFamily="18" charset="0"/>
                <a:cs typeface="Times New Roman" panose="02020603050405020304" pitchFamily="18" charset="0"/>
              </a:rPr>
              <a:t>"il </a:t>
            </a:r>
            <a:r>
              <a:rPr lang="it-IT" b="1" dirty="0">
                <a:latin typeface="Calibri" panose="020F0502020204030204" pitchFamily="34" charset="0"/>
                <a:ea typeface="Times New Roman" panose="02020603050405020304" pitchFamily="18" charset="0"/>
                <a:cs typeface="Times New Roman" panose="02020603050405020304" pitchFamily="18" charset="0"/>
              </a:rPr>
              <a:t>prevedibile livello di sviluppo che l’alunno potrà raggiungere nei tempi brevi (sei mesi) e nei tempi medi (due anni)</a:t>
            </a:r>
            <a:r>
              <a:rPr lang="it-IT" dirty="0">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 name="Rettangolo 4">
            <a:extLst>
              <a:ext uri="{FF2B5EF4-FFF2-40B4-BE49-F238E27FC236}">
                <a16:creationId xmlns:a16="http://schemas.microsoft.com/office/drawing/2014/main" id="{69F84730-CCB5-3B49-8BD4-0929F29436DE}"/>
              </a:ext>
            </a:extLst>
          </p:cNvPr>
          <p:cNvSpPr/>
          <p:nvPr/>
        </p:nvSpPr>
        <p:spPr>
          <a:xfrm>
            <a:off x="3357560" y="2806812"/>
            <a:ext cx="5514975" cy="2308324"/>
          </a:xfrm>
          <a:prstGeom prst="rect">
            <a:avLst/>
          </a:prstGeom>
        </p:spPr>
        <p:txBody>
          <a:bodyPr wrap="square">
            <a:spAutoFit/>
          </a:bodyPr>
          <a:lstStyle/>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cognitivo</a:t>
            </a:r>
            <a:r>
              <a:rPr lang="it-IT"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affettivo-relazionale</a:t>
            </a:r>
            <a:r>
              <a:rPr lang="it-IT"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comunicazionale</a:t>
            </a:r>
            <a:r>
              <a:rPr lang="it-IT"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sensoriale</a:t>
            </a:r>
            <a:r>
              <a:rPr lang="it-IT" dirty="0">
                <a:latin typeface="Calibri" panose="020F0502020204030204" pitchFamily="34" charset="0"/>
                <a:ea typeface="Times New Roman" panose="02020603050405020304" pitchFamily="18" charset="0"/>
                <a:cs typeface="Times New Roman" panose="02020603050405020304" pitchFamily="18" charset="0"/>
              </a:rPr>
              <a:t> </a:t>
            </a:r>
            <a:endParaRPr lang="it-IT" sz="2800" dirty="0">
              <a:effectLst/>
              <a:latin typeface="Times New Roman" panose="02020603050405020304" pitchFamily="18" charset="0"/>
              <a:ea typeface="Times New Roman" panose="02020603050405020304" pitchFamily="18" charset="0"/>
            </a:endParaRP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motorio-prassico</a:t>
            </a:r>
            <a:r>
              <a:rPr lang="it-IT"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neuropsicologico</a:t>
            </a:r>
            <a:r>
              <a:rPr lang="it-IT"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autonomia</a:t>
            </a:r>
            <a:endParaRPr lang="it-IT" sz="2800" dirty="0">
              <a:effectLst/>
              <a:latin typeface="Times New Roman" panose="02020603050405020304" pitchFamily="18" charset="0"/>
              <a:ea typeface="Times New Roman" panose="02020603050405020304" pitchFamily="18" charset="0"/>
            </a:endParaRPr>
          </a:p>
          <a:p>
            <a:pPr marL="285750" indent="-285750">
              <a:spcAft>
                <a:spcPts val="0"/>
              </a:spcAft>
              <a:buFont typeface="Arial" panose="020B0604020202020204" pitchFamily="34" charset="0"/>
              <a:buChar char="•"/>
            </a:pPr>
            <a:r>
              <a:rPr lang="it-IT" b="1" dirty="0">
                <a:latin typeface="Calibri" panose="020F0502020204030204" pitchFamily="34" charset="0"/>
                <a:ea typeface="Times New Roman" panose="02020603050405020304" pitchFamily="18" charset="0"/>
                <a:cs typeface="Times New Roman" panose="02020603050405020304" pitchFamily="18" charset="0"/>
              </a:rPr>
              <a:t>apprendimento</a:t>
            </a:r>
            <a:r>
              <a:rPr lang="it-IT" dirty="0">
                <a:latin typeface="Calibri" panose="020F0502020204030204" pitchFamily="34" charset="0"/>
                <a:ea typeface="Times New Roman" panose="02020603050405020304" pitchFamily="18" charset="0"/>
                <a:cs typeface="Times New Roman" panose="02020603050405020304" pitchFamily="18" charset="0"/>
              </a:rPr>
              <a:t> (lettura, scrittura, calcolo, ecc.)."</a:t>
            </a:r>
            <a:endParaRPr lang="it-IT" sz="2800" dirty="0">
              <a:effectLst/>
              <a:latin typeface="Times New Roman" panose="02020603050405020304" pitchFamily="18" charset="0"/>
              <a:ea typeface="Times New Roman" panose="02020603050405020304" pitchFamily="18" charset="0"/>
            </a:endParaRPr>
          </a:p>
        </p:txBody>
      </p:sp>
      <p:sp>
        <p:nvSpPr>
          <p:cNvPr id="6" name="Rettangolo 5">
            <a:extLst>
              <a:ext uri="{FF2B5EF4-FFF2-40B4-BE49-F238E27FC236}">
                <a16:creationId xmlns:a16="http://schemas.microsoft.com/office/drawing/2014/main" id="{9E6CE266-36D5-1149-BF10-F1E92B924F99}"/>
              </a:ext>
            </a:extLst>
          </p:cNvPr>
          <p:cNvSpPr/>
          <p:nvPr/>
        </p:nvSpPr>
        <p:spPr>
          <a:xfrm>
            <a:off x="1780638" y="3408991"/>
            <a:ext cx="1218603" cy="369332"/>
          </a:xfrm>
          <a:prstGeom prst="rect">
            <a:avLst/>
          </a:prstGeom>
        </p:spPr>
        <p:txBody>
          <a:bodyPr wrap="none">
            <a:spAutoFit/>
          </a:bodyPr>
          <a:lstStyle/>
          <a:p>
            <a:pPr>
              <a:spcAft>
                <a:spcPts val="0"/>
              </a:spcAft>
            </a:pPr>
            <a:r>
              <a:rPr lang="it-IT" dirty="0">
                <a:latin typeface="Calibri" panose="020F0502020204030204" pitchFamily="34" charset="0"/>
                <a:ea typeface="Times New Roman" panose="02020603050405020304" pitchFamily="18" charset="0"/>
                <a:cs typeface="Times New Roman" panose="02020603050405020304" pitchFamily="18" charset="0"/>
              </a:rPr>
              <a:t>Parametri: </a:t>
            </a:r>
            <a:endParaRPr lang="it-IT" sz="2800" dirty="0">
              <a:effectLst/>
              <a:latin typeface="Times New Roman" panose="02020603050405020304" pitchFamily="18" charset="0"/>
              <a:ea typeface="Times New Roman" panose="02020603050405020304" pitchFamily="18" charset="0"/>
            </a:endParaRPr>
          </a:p>
        </p:txBody>
      </p:sp>
      <p:sp>
        <p:nvSpPr>
          <p:cNvPr id="7" name="Rettangolo 6">
            <a:extLst>
              <a:ext uri="{FF2B5EF4-FFF2-40B4-BE49-F238E27FC236}">
                <a16:creationId xmlns:a16="http://schemas.microsoft.com/office/drawing/2014/main" id="{FD61986C-3171-3143-8671-15532D683DED}"/>
              </a:ext>
            </a:extLst>
          </p:cNvPr>
          <p:cNvSpPr/>
          <p:nvPr/>
        </p:nvSpPr>
        <p:spPr>
          <a:xfrm>
            <a:off x="1539849" y="5334002"/>
            <a:ext cx="8880575" cy="1200329"/>
          </a:xfrm>
          <a:prstGeom prst="rect">
            <a:avLst/>
          </a:prstGeom>
        </p:spPr>
        <p:txBody>
          <a:bodyPr wrap="square">
            <a:spAutoFit/>
          </a:bodyPr>
          <a:lstStyle/>
          <a:p>
            <a:pPr algn="ctr"/>
            <a:r>
              <a:rPr lang="it-IT" b="1" dirty="0"/>
              <a:t>Chi lo redige?</a:t>
            </a:r>
          </a:p>
          <a:p>
            <a:pPr algn="ctr"/>
            <a:endParaRPr lang="it-IT" b="1" dirty="0"/>
          </a:p>
          <a:p>
            <a:r>
              <a:rPr lang="it-IT" dirty="0"/>
              <a:t>Il P.D.F. "viene redatto dalla </a:t>
            </a:r>
            <a:r>
              <a:rPr lang="it-IT" b="1" dirty="0"/>
              <a:t>unità multidisciplinare dell'U.L.S.S., in collaborazione con il personale insegnante e i famigliari</a:t>
            </a:r>
            <a:r>
              <a:rPr lang="it-IT" dirty="0"/>
              <a:t> o gli esercenti la potestà parentale." (D.P.R. 24/2/94). </a:t>
            </a:r>
          </a:p>
        </p:txBody>
      </p:sp>
    </p:spTree>
    <p:extLst>
      <p:ext uri="{BB962C8B-B14F-4D97-AF65-F5344CB8AC3E}">
        <p14:creationId xmlns:p14="http://schemas.microsoft.com/office/powerpoint/2010/main" val="3773389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C415C6F-C946-AB4F-A671-66A1556AC209}"/>
              </a:ext>
            </a:extLst>
          </p:cNvPr>
          <p:cNvSpPr/>
          <p:nvPr/>
        </p:nvSpPr>
        <p:spPr>
          <a:xfrm>
            <a:off x="3718701" y="316391"/>
            <a:ext cx="5653899" cy="400110"/>
          </a:xfrm>
          <a:prstGeom prst="rect">
            <a:avLst/>
          </a:prstGeom>
        </p:spPr>
        <p:txBody>
          <a:bodyPr wrap="square">
            <a:spAutoFit/>
          </a:bodyPr>
          <a:lstStyle/>
          <a:p>
            <a:r>
              <a:rPr lang="it-IT" sz="2000" b="1" dirty="0"/>
              <a:t>PIANO EDUCATIVO INDIVIDUALIZZATO (P.E.I)</a:t>
            </a:r>
          </a:p>
        </p:txBody>
      </p:sp>
      <p:sp>
        <p:nvSpPr>
          <p:cNvPr id="3" name="Rettangolo 2">
            <a:extLst>
              <a:ext uri="{FF2B5EF4-FFF2-40B4-BE49-F238E27FC236}">
                <a16:creationId xmlns:a16="http://schemas.microsoft.com/office/drawing/2014/main" id="{A597D87F-131F-7543-9DEC-B27854EC0C11}"/>
              </a:ext>
            </a:extLst>
          </p:cNvPr>
          <p:cNvSpPr/>
          <p:nvPr/>
        </p:nvSpPr>
        <p:spPr>
          <a:xfrm>
            <a:off x="2491740" y="309398"/>
            <a:ext cx="7457120" cy="400110"/>
          </a:xfrm>
          <a:prstGeom prst="rect">
            <a:avLst/>
          </a:prstGeom>
          <a:ln>
            <a:solidFill>
              <a:schemeClr val="tx1"/>
            </a:solidFill>
          </a:ln>
        </p:spPr>
        <p:txBody>
          <a:bodyPr wrap="square">
            <a:spAutoFit/>
          </a:bodyPr>
          <a:lstStyle/>
          <a:p>
            <a:endParaRPr lang="it-IT" sz="2000" dirty="0"/>
          </a:p>
        </p:txBody>
      </p:sp>
      <p:sp>
        <p:nvSpPr>
          <p:cNvPr id="4" name="Rettangolo 3">
            <a:extLst>
              <a:ext uri="{FF2B5EF4-FFF2-40B4-BE49-F238E27FC236}">
                <a16:creationId xmlns:a16="http://schemas.microsoft.com/office/drawing/2014/main" id="{51A27879-6082-9C41-B0DE-866F27168501}"/>
              </a:ext>
            </a:extLst>
          </p:cNvPr>
          <p:cNvSpPr/>
          <p:nvPr/>
        </p:nvSpPr>
        <p:spPr>
          <a:xfrm>
            <a:off x="1357786" y="1052107"/>
            <a:ext cx="9725028" cy="5078313"/>
          </a:xfrm>
          <a:prstGeom prst="rect">
            <a:avLst/>
          </a:prstGeom>
        </p:spPr>
        <p:txBody>
          <a:bodyPr wrap="square">
            <a:spAutoFit/>
          </a:bodyPr>
          <a:lstStyle/>
          <a:p>
            <a:pPr algn="ctr"/>
            <a:r>
              <a:rPr lang="it-IT" b="1" dirty="0"/>
              <a:t>Cosa è?</a:t>
            </a:r>
          </a:p>
          <a:p>
            <a:pPr algn="ctr">
              <a:spcAft>
                <a:spcPts val="0"/>
              </a:spcAft>
            </a:pPr>
            <a:r>
              <a:rPr lang="it-IT" dirty="0">
                <a:latin typeface="Calibri" panose="020F0502020204030204" pitchFamily="34" charset="0"/>
                <a:ea typeface="Times New Roman" panose="02020603050405020304" pitchFamily="18" charset="0"/>
                <a:cs typeface="Times New Roman" panose="02020603050405020304" pitchFamily="18" charset="0"/>
              </a:rPr>
              <a:t>Il </a:t>
            </a:r>
            <a:r>
              <a:rPr lang="it-IT" b="1" dirty="0">
                <a:latin typeface="Calibri" panose="020F0502020204030204" pitchFamily="34" charset="0"/>
                <a:ea typeface="Times New Roman" panose="02020603050405020304" pitchFamily="18" charset="0"/>
                <a:cs typeface="Times New Roman" panose="02020603050405020304" pitchFamily="18" charset="0"/>
              </a:rPr>
              <a:t>P.E.I.</a:t>
            </a:r>
            <a:r>
              <a:rPr lang="it-IT" dirty="0">
                <a:latin typeface="Calibri" panose="020F0502020204030204" pitchFamily="34" charset="0"/>
                <a:ea typeface="Times New Roman" panose="02020603050405020304" pitchFamily="18" charset="0"/>
                <a:cs typeface="Times New Roman" panose="02020603050405020304" pitchFamily="18" charset="0"/>
              </a:rPr>
              <a:t> (Piano Educativo Individualizzato) è il documento nel quale vengono descritti gli interventi predisposti per l'alunno in situazione di handicap, per un determinato periodo di tempo, ai fini della realizzazione del diritto all'educazione. </a:t>
            </a:r>
            <a:endParaRPr lang="it-IT" dirty="0">
              <a:effectLst/>
              <a:latin typeface="Times New Roman" panose="02020603050405020304" pitchFamily="18" charset="0"/>
              <a:ea typeface="Times New Roman" panose="02020603050405020304" pitchFamily="18" charset="0"/>
            </a:endParaRPr>
          </a:p>
          <a:p>
            <a:pPr algn="ctr">
              <a:spcAft>
                <a:spcPts val="0"/>
              </a:spcAft>
            </a:pPr>
            <a:endParaRPr lang="it-IT" b="1"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it-IT" b="1" dirty="0">
                <a:latin typeface="Calibri" panose="020F0502020204030204" pitchFamily="34" charset="0"/>
                <a:ea typeface="Times New Roman" panose="02020603050405020304" pitchFamily="18" charset="0"/>
                <a:cs typeface="Times New Roman" panose="02020603050405020304" pitchFamily="18" charset="0"/>
              </a:rPr>
              <a:t> Quando viene redatto?</a:t>
            </a:r>
          </a:p>
          <a:p>
            <a:pPr algn="ctr">
              <a:spcAft>
                <a:spcPts val="0"/>
              </a:spcAft>
            </a:pPr>
            <a:endParaRPr lang="it-IT"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it-IT" dirty="0"/>
              <a:t>Dopo un periodo iniziale di osservazione sistematica dell'alunno - di norma non superiore a due mesi - si definisce il P.E.I che ha validità annuale. </a:t>
            </a:r>
          </a:p>
          <a:p>
            <a:pPr algn="ctr"/>
            <a:r>
              <a:rPr lang="it-IT" dirty="0"/>
              <a:t>Deve essere verificato, con frequenza trimestrale o quadrimestrale. Nel passaggio tra i vari ordini di scuola, esso viene trasmesso, unitamente al Profilo Dinamico Funzionale aggiornato, alla nuova scuola di frequenza.   </a:t>
            </a:r>
          </a:p>
          <a:p>
            <a:pPr>
              <a:spcAft>
                <a:spcPts val="0"/>
              </a:spcAft>
            </a:pPr>
            <a:endParaRPr lang="it-IT" dirty="0">
              <a:effectLst/>
              <a:latin typeface="Times New Roman" panose="02020603050405020304" pitchFamily="18" charset="0"/>
              <a:ea typeface="Times New Roman" panose="02020603050405020304" pitchFamily="18" charset="0"/>
            </a:endParaRPr>
          </a:p>
          <a:p>
            <a:pPr algn="ctr">
              <a:spcAft>
                <a:spcPts val="0"/>
              </a:spcAft>
            </a:pPr>
            <a:r>
              <a:rPr lang="it-IT" b="1" dirty="0">
                <a:latin typeface="Calibri" panose="020F0502020204030204" pitchFamily="34" charset="0"/>
                <a:ea typeface="Times New Roman" panose="02020603050405020304" pitchFamily="18" charset="0"/>
                <a:cs typeface="Times New Roman" panose="02020603050405020304" pitchFamily="18" charset="0"/>
              </a:rPr>
              <a:t> Chi lo redige?</a:t>
            </a:r>
          </a:p>
          <a:p>
            <a:pPr algn="ctr">
              <a:spcAft>
                <a:spcPts val="0"/>
              </a:spcAft>
            </a:pPr>
            <a:endParaRPr lang="it-IT" b="1"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it-IT" dirty="0">
                <a:effectLst/>
                <a:latin typeface="Calibri" panose="020F0502020204030204" pitchFamily="34" charset="0"/>
                <a:ea typeface="Times New Roman" panose="02020603050405020304" pitchFamily="18" charset="0"/>
                <a:cs typeface="Times New Roman" panose="02020603050405020304" pitchFamily="18" charset="0"/>
              </a:rPr>
              <a:t>È redatto dai docenti in accordo con gli operatori del servizio sanitario nazionale e la famiglia.</a:t>
            </a:r>
          </a:p>
          <a:p>
            <a:pPr algn="ctr"/>
            <a:r>
              <a:rPr lang="it-IT" dirty="0"/>
              <a:t>La stesura di tale documento costituisce il risultato di un'azione congiunta. Esso acquisisce il carattere di progetto unitario e integrato</a:t>
            </a:r>
            <a:endParaRPr lang="it-IT"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030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B8D82E6-042A-9645-B18D-3908CAC8E031}"/>
              </a:ext>
            </a:extLst>
          </p:cNvPr>
          <p:cNvSpPr/>
          <p:nvPr/>
        </p:nvSpPr>
        <p:spPr>
          <a:xfrm>
            <a:off x="1967795" y="851389"/>
            <a:ext cx="8410575" cy="5632311"/>
          </a:xfrm>
          <a:prstGeom prst="rect">
            <a:avLst/>
          </a:prstGeom>
        </p:spPr>
        <p:txBody>
          <a:bodyPr wrap="square">
            <a:spAutoFit/>
          </a:bodyPr>
          <a:lstStyle/>
          <a:p>
            <a:pPr algn="ctr">
              <a:spcAft>
                <a:spcPts val="0"/>
              </a:spcAft>
            </a:pPr>
            <a:r>
              <a:rPr lang="it-IT" sz="2000" b="1" dirty="0">
                <a:effectLst/>
                <a:latin typeface="Calibri" panose="020F0502020204030204" pitchFamily="34" charset="0"/>
                <a:ea typeface="Times New Roman" panose="02020603050405020304" pitchFamily="18" charset="0"/>
                <a:cs typeface="Times New Roman" panose="02020603050405020304" pitchFamily="18" charset="0"/>
              </a:rPr>
              <a:t>Cosa </a:t>
            </a:r>
            <a:r>
              <a:rPr lang="it-IT" sz="2000" b="1" dirty="0">
                <a:latin typeface="Calibri" panose="020F0502020204030204" pitchFamily="34" charset="0"/>
                <a:ea typeface="Times New Roman" panose="02020603050405020304" pitchFamily="18" charset="0"/>
                <a:cs typeface="Times New Roman" panose="02020603050405020304" pitchFamily="18" charset="0"/>
              </a:rPr>
              <a:t>c</a:t>
            </a:r>
            <a:r>
              <a:rPr lang="it-IT" sz="2000" b="1" dirty="0">
                <a:effectLst/>
                <a:latin typeface="Calibri" panose="020F0502020204030204" pitchFamily="34" charset="0"/>
                <a:ea typeface="Times New Roman" panose="02020603050405020304" pitchFamily="18" charset="0"/>
                <a:cs typeface="Times New Roman" panose="02020603050405020304" pitchFamily="18" charset="0"/>
              </a:rPr>
              <a:t>ontiene?</a:t>
            </a:r>
          </a:p>
          <a:p>
            <a:pPr algn="ctr">
              <a:spcAft>
                <a:spcPts val="0"/>
              </a:spcAft>
            </a:pPr>
            <a:endParaRPr lang="it-IT" sz="2000" b="1" dirty="0">
              <a:effectLst/>
              <a:latin typeface="Times New Roman" panose="02020603050405020304" pitchFamily="18" charset="0"/>
              <a:ea typeface="Times New Roman" panose="02020603050405020304" pitchFamily="18" charset="0"/>
            </a:endParaRPr>
          </a:p>
          <a:p>
            <a:pPr algn="ctr">
              <a:spcAft>
                <a:spcPts val="0"/>
              </a:spcAft>
            </a:pPr>
            <a:r>
              <a:rPr lang="it-IT" sz="2000" dirty="0">
                <a:latin typeface="Calibri" panose="020F0502020204030204" pitchFamily="34" charset="0"/>
                <a:ea typeface="Times New Roman" panose="02020603050405020304" pitchFamily="18" charset="0"/>
                <a:cs typeface="Times New Roman" panose="02020603050405020304" pitchFamily="18" charset="0"/>
              </a:rPr>
              <a:t>Il P.E.I. contiene la descrizione programmatica degli interventi che i diversi insegnati intendono mettere  in atto. Ogni insegnante indica gli obiettivi minimi o differenziati, le strategie, i tempi e le modalità di verifica, e ancora le soluzioni dispensative e compensative che intende utilizzare. </a:t>
            </a:r>
          </a:p>
          <a:p>
            <a:pPr algn="ctr">
              <a:spcAft>
                <a:spcPts val="0"/>
              </a:spcAft>
            </a:pPr>
            <a:r>
              <a:rPr lang="it-IT" sz="2000" dirty="0">
                <a:latin typeface="Calibri" panose="020F0502020204030204" pitchFamily="34" charset="0"/>
                <a:ea typeface="Times New Roman" panose="02020603050405020304" pitchFamily="18" charset="0"/>
                <a:cs typeface="Times New Roman" panose="02020603050405020304" pitchFamily="18" charset="0"/>
              </a:rPr>
              <a:t>Le indicazioni devono essere coerenti al Profilo Dinamico Funzionale  </a:t>
            </a:r>
            <a:endParaRPr lang="it-IT" sz="2000" dirty="0">
              <a:effectLst/>
              <a:latin typeface="Times New Roman" panose="02020603050405020304" pitchFamily="18" charset="0"/>
              <a:ea typeface="Times New Roman" panose="02020603050405020304" pitchFamily="18" charset="0"/>
            </a:endParaRPr>
          </a:p>
          <a:p>
            <a:pPr>
              <a:spcAft>
                <a:spcPts val="0"/>
              </a:spcAft>
            </a:pPr>
            <a:endParaRPr lang="it-IT" sz="2000" dirty="0">
              <a:effectLst/>
              <a:latin typeface="Times New Roman" panose="02020603050405020304" pitchFamily="18" charset="0"/>
              <a:ea typeface="Times New Roman" panose="02020603050405020304" pitchFamily="18" charset="0"/>
            </a:endParaRPr>
          </a:p>
          <a:p>
            <a:pPr algn="ctr">
              <a:spcAft>
                <a:spcPts val="0"/>
              </a:spcAft>
            </a:pPr>
            <a:r>
              <a:rPr lang="it-IT" sz="2000" dirty="0">
                <a:latin typeface="Calibri" panose="020F0502020204030204" pitchFamily="34" charset="0"/>
                <a:ea typeface="Times New Roman" panose="02020603050405020304" pitchFamily="18" charset="0"/>
                <a:cs typeface="Times New Roman" panose="02020603050405020304" pitchFamily="18" charset="0"/>
              </a:rPr>
              <a:t>Voci: </a:t>
            </a:r>
          </a:p>
          <a:p>
            <a:pPr algn="ctr">
              <a:spcAft>
                <a:spcPts val="0"/>
              </a:spcAft>
            </a:pPr>
            <a:endParaRPr lang="it-IT" sz="2000" dirty="0">
              <a:effectLst/>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it-IT" sz="2000" dirty="0">
                <a:latin typeface="Calibri" panose="020F0502020204030204" pitchFamily="34" charset="0"/>
                <a:ea typeface="Times New Roman" panose="02020603050405020304" pitchFamily="18" charset="0"/>
                <a:cs typeface="Times New Roman" panose="02020603050405020304" pitchFamily="18" charset="0"/>
              </a:rPr>
              <a:t>gli obiettivi minimi di apprendimento o programmazione differenziata (*)</a:t>
            </a:r>
            <a:endParaRPr lang="it-IT" sz="2000" dirty="0">
              <a:effectLst/>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it-IT" sz="2000" dirty="0">
                <a:latin typeface="Calibri" panose="020F0502020204030204" pitchFamily="34" charset="0"/>
                <a:ea typeface="Times New Roman" panose="02020603050405020304" pitchFamily="18" charset="0"/>
                <a:cs typeface="Times New Roman" panose="02020603050405020304" pitchFamily="18" charset="0"/>
              </a:rPr>
              <a:t>i metodi  di apprendimento e insegnamento ritenuti più idonei </a:t>
            </a:r>
            <a:endParaRPr lang="it-IT" sz="2000" dirty="0">
              <a:effectLst/>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it-IT" sz="2000" dirty="0">
                <a:latin typeface="Calibri" panose="020F0502020204030204" pitchFamily="34" charset="0"/>
                <a:ea typeface="Times New Roman" panose="02020603050405020304" pitchFamily="18" charset="0"/>
                <a:cs typeface="Times New Roman" panose="02020603050405020304" pitchFamily="18" charset="0"/>
              </a:rPr>
              <a:t>i tempi di scansione degli interventi previsti e gli spazi da utilizzare </a:t>
            </a:r>
            <a:endParaRPr lang="it-IT" sz="2000" dirty="0">
              <a:effectLst/>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it-IT" sz="2000" dirty="0">
                <a:latin typeface="Calibri" panose="020F0502020204030204" pitchFamily="34" charset="0"/>
                <a:ea typeface="Times New Roman" panose="02020603050405020304" pitchFamily="18" charset="0"/>
                <a:cs typeface="Times New Roman" panose="02020603050405020304" pitchFamily="18" charset="0"/>
              </a:rPr>
              <a:t>i materiali, i sussidi con cui organizzare le proposte di intervento </a:t>
            </a:r>
            <a:endParaRPr lang="it-IT" sz="2000" dirty="0">
              <a:effectLst/>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it-IT" sz="2000" dirty="0">
                <a:latin typeface="Calibri" panose="020F0502020204030204" pitchFamily="34" charset="0"/>
                <a:ea typeface="Times New Roman" panose="02020603050405020304" pitchFamily="18" charset="0"/>
                <a:cs typeface="Times New Roman" panose="02020603050405020304" pitchFamily="18" charset="0"/>
              </a:rPr>
              <a:t>l’indicazione delle risorse disponibili, nella scuola e nell’extra-scuola, in termini di strutture, servizi, persone, attività, mezzi. </a:t>
            </a:r>
            <a:endParaRPr lang="it-IT" sz="2000" dirty="0">
              <a:effectLst/>
              <a:latin typeface="Times New Roman" panose="02020603050405020304" pitchFamily="18" charset="0"/>
              <a:ea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it-IT" sz="2000" dirty="0">
                <a:latin typeface="Calibri" panose="020F0502020204030204" pitchFamily="34" charset="0"/>
                <a:ea typeface="Times New Roman" panose="02020603050405020304" pitchFamily="18" charset="0"/>
                <a:cs typeface="Times New Roman" panose="02020603050405020304" pitchFamily="18" charset="0"/>
              </a:rPr>
              <a:t>le forme ed i modi di verifica. </a:t>
            </a:r>
            <a:endParaRPr lang="it-IT" sz="2000" dirty="0">
              <a:effectLst/>
              <a:latin typeface="Times New Roman" panose="02020603050405020304" pitchFamily="18" charset="0"/>
              <a:ea typeface="Times New Roman" panose="02020603050405020304" pitchFamily="18" charset="0"/>
            </a:endParaRPr>
          </a:p>
          <a:p>
            <a:pPr>
              <a:spcAft>
                <a:spcPts val="0"/>
              </a:spcAft>
            </a:pPr>
            <a:r>
              <a:rPr lang="it-IT" sz="2000" dirty="0">
                <a:latin typeface="Calibri" panose="020F0502020204030204" pitchFamily="34" charset="0"/>
                <a:ea typeface="Times New Roman" panose="02020603050405020304" pitchFamily="18" charset="0"/>
                <a:cs typeface="Times New Roman" panose="02020603050405020304" pitchFamily="18" charset="0"/>
              </a:rPr>
              <a:t> </a:t>
            </a:r>
            <a:endParaRPr lang="it-IT"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411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337AA09-829F-F648-9A8E-BC592DC2D147}"/>
              </a:ext>
            </a:extLst>
          </p:cNvPr>
          <p:cNvSpPr txBox="1"/>
          <p:nvPr/>
        </p:nvSpPr>
        <p:spPr>
          <a:xfrm>
            <a:off x="2140136" y="2438400"/>
            <a:ext cx="2981329" cy="3139321"/>
          </a:xfrm>
          <a:prstGeom prst="rect">
            <a:avLst/>
          </a:prstGeom>
          <a:noFill/>
        </p:spPr>
        <p:txBody>
          <a:bodyPr wrap="none" rtlCol="0">
            <a:spAutoFit/>
          </a:bodyPr>
          <a:lstStyle/>
          <a:p>
            <a:pPr algn="ctr"/>
            <a:r>
              <a:rPr lang="it-IT" sz="2200" dirty="0"/>
              <a:t>P.E.I con obiettivi minimi</a:t>
            </a:r>
          </a:p>
          <a:p>
            <a:pPr algn="ctr"/>
            <a:endParaRPr lang="it-IT" sz="2200" dirty="0"/>
          </a:p>
          <a:p>
            <a:pPr algn="ctr"/>
            <a:endParaRPr lang="it-IT" sz="2200" dirty="0"/>
          </a:p>
          <a:p>
            <a:pPr algn="ctr"/>
            <a:endParaRPr lang="it-IT" sz="2200" dirty="0"/>
          </a:p>
          <a:p>
            <a:pPr algn="ctr"/>
            <a:r>
              <a:rPr lang="it-IT" sz="2200" dirty="0"/>
              <a:t>Prove uguali alla classe</a:t>
            </a:r>
          </a:p>
          <a:p>
            <a:pPr algn="ctr"/>
            <a:endParaRPr lang="it-IT" sz="2200" dirty="0"/>
          </a:p>
          <a:p>
            <a:pPr algn="ctr"/>
            <a:endParaRPr lang="it-IT" sz="2200" dirty="0"/>
          </a:p>
          <a:p>
            <a:pPr algn="ctr"/>
            <a:r>
              <a:rPr lang="it-IT" sz="2200" dirty="0"/>
              <a:t>Diploma</a:t>
            </a:r>
          </a:p>
          <a:p>
            <a:pPr algn="ctr"/>
            <a:endParaRPr lang="it-IT" sz="2200" dirty="0"/>
          </a:p>
        </p:txBody>
      </p:sp>
      <p:sp>
        <p:nvSpPr>
          <p:cNvPr id="3" name="Rettangolo 2">
            <a:extLst>
              <a:ext uri="{FF2B5EF4-FFF2-40B4-BE49-F238E27FC236}">
                <a16:creationId xmlns:a16="http://schemas.microsoft.com/office/drawing/2014/main" id="{96841A08-5A80-5145-B8D8-A9DA4BB8E45B}"/>
              </a:ext>
            </a:extLst>
          </p:cNvPr>
          <p:cNvSpPr/>
          <p:nvPr/>
        </p:nvSpPr>
        <p:spPr>
          <a:xfrm>
            <a:off x="6375400" y="2408029"/>
            <a:ext cx="3949700" cy="2800767"/>
          </a:xfrm>
          <a:prstGeom prst="rect">
            <a:avLst/>
          </a:prstGeom>
        </p:spPr>
        <p:txBody>
          <a:bodyPr wrap="square">
            <a:spAutoFit/>
          </a:bodyPr>
          <a:lstStyle/>
          <a:p>
            <a:pPr algn="ctr"/>
            <a:r>
              <a:rPr lang="it-IT" sz="2200" dirty="0"/>
              <a:t>P.E.I. con obiettivi differenziati</a:t>
            </a:r>
          </a:p>
          <a:p>
            <a:pPr algn="ctr"/>
            <a:endParaRPr lang="it-IT" sz="2200" dirty="0"/>
          </a:p>
          <a:p>
            <a:pPr algn="ctr"/>
            <a:endParaRPr lang="it-IT" sz="2200" dirty="0"/>
          </a:p>
          <a:p>
            <a:pPr algn="ctr"/>
            <a:endParaRPr lang="it-IT" sz="2200" dirty="0"/>
          </a:p>
          <a:p>
            <a:pPr algn="ctr"/>
            <a:r>
              <a:rPr lang="it-IT" sz="2200" dirty="0"/>
              <a:t>Prove differenziate</a:t>
            </a:r>
          </a:p>
          <a:p>
            <a:pPr algn="ctr"/>
            <a:endParaRPr lang="it-IT" sz="2200" dirty="0"/>
          </a:p>
          <a:p>
            <a:pPr algn="ctr"/>
            <a:endParaRPr lang="it-IT" sz="2200" dirty="0"/>
          </a:p>
          <a:p>
            <a:pPr algn="ctr"/>
            <a:r>
              <a:rPr lang="it-IT" sz="2200" dirty="0"/>
              <a:t>Attestato di credito formativo</a:t>
            </a:r>
          </a:p>
        </p:txBody>
      </p:sp>
      <p:sp>
        <p:nvSpPr>
          <p:cNvPr id="5" name="CasellaDiTesto 4">
            <a:extLst>
              <a:ext uri="{FF2B5EF4-FFF2-40B4-BE49-F238E27FC236}">
                <a16:creationId xmlns:a16="http://schemas.microsoft.com/office/drawing/2014/main" id="{6B1552E0-3487-8940-997D-93FEB0ACC1D4}"/>
              </a:ext>
            </a:extLst>
          </p:cNvPr>
          <p:cNvSpPr txBox="1"/>
          <p:nvPr/>
        </p:nvSpPr>
        <p:spPr>
          <a:xfrm>
            <a:off x="4547252" y="826918"/>
            <a:ext cx="2482346" cy="430887"/>
          </a:xfrm>
          <a:prstGeom prst="rect">
            <a:avLst/>
          </a:prstGeom>
          <a:noFill/>
        </p:spPr>
        <p:txBody>
          <a:bodyPr wrap="none" rtlCol="0">
            <a:spAutoFit/>
          </a:bodyPr>
          <a:lstStyle/>
          <a:p>
            <a:r>
              <a:rPr lang="it-IT" sz="2200" dirty="0"/>
              <a:t>Alunni con disabilità</a:t>
            </a:r>
          </a:p>
        </p:txBody>
      </p:sp>
      <p:sp>
        <p:nvSpPr>
          <p:cNvPr id="7" name="Rettangolo 6">
            <a:extLst>
              <a:ext uri="{FF2B5EF4-FFF2-40B4-BE49-F238E27FC236}">
                <a16:creationId xmlns:a16="http://schemas.microsoft.com/office/drawing/2014/main" id="{6646CE80-FBC7-E445-BD7D-10DDEA9384E4}"/>
              </a:ext>
            </a:extLst>
          </p:cNvPr>
          <p:cNvSpPr/>
          <p:nvPr/>
        </p:nvSpPr>
        <p:spPr>
          <a:xfrm>
            <a:off x="2140136" y="2438400"/>
            <a:ext cx="2981329" cy="46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7F83EAE6-D87E-1249-9EA2-E97BBF647BE3}"/>
              </a:ext>
            </a:extLst>
          </p:cNvPr>
          <p:cNvSpPr/>
          <p:nvPr/>
        </p:nvSpPr>
        <p:spPr>
          <a:xfrm>
            <a:off x="6508936" y="2408029"/>
            <a:ext cx="3816164" cy="46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768F7BF7-86D5-BB44-9588-0BBCFACBFAC8}"/>
              </a:ext>
            </a:extLst>
          </p:cNvPr>
          <p:cNvSpPr/>
          <p:nvPr/>
        </p:nvSpPr>
        <p:spPr>
          <a:xfrm>
            <a:off x="2138404" y="3773110"/>
            <a:ext cx="2981329" cy="46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5547D19B-670E-1D4E-9F7A-4915B071255A}"/>
              </a:ext>
            </a:extLst>
          </p:cNvPr>
          <p:cNvSpPr/>
          <p:nvPr/>
        </p:nvSpPr>
        <p:spPr>
          <a:xfrm>
            <a:off x="6831103" y="3706813"/>
            <a:ext cx="2981329" cy="46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35D94AD5-714E-C44E-91A8-A2B42F1F95FD}"/>
              </a:ext>
            </a:extLst>
          </p:cNvPr>
          <p:cNvSpPr/>
          <p:nvPr/>
        </p:nvSpPr>
        <p:spPr>
          <a:xfrm>
            <a:off x="3003637" y="4770647"/>
            <a:ext cx="1250861" cy="46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93E69C9C-6CEC-1B48-A042-DD7B5F4DD6E8}"/>
              </a:ext>
            </a:extLst>
          </p:cNvPr>
          <p:cNvSpPr/>
          <p:nvPr/>
        </p:nvSpPr>
        <p:spPr>
          <a:xfrm>
            <a:off x="6597835" y="4770647"/>
            <a:ext cx="3447864" cy="46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7307E552-A2BB-2148-8965-26BAD434F040}"/>
              </a:ext>
            </a:extLst>
          </p:cNvPr>
          <p:cNvSpPr/>
          <p:nvPr/>
        </p:nvSpPr>
        <p:spPr>
          <a:xfrm>
            <a:off x="5434354" y="1601678"/>
            <a:ext cx="708143" cy="430887"/>
          </a:xfrm>
          <a:prstGeom prst="rect">
            <a:avLst/>
          </a:prstGeom>
        </p:spPr>
        <p:txBody>
          <a:bodyPr wrap="none">
            <a:spAutoFit/>
          </a:bodyPr>
          <a:lstStyle/>
          <a:p>
            <a:r>
              <a:rPr lang="it-IT" sz="2200" dirty="0"/>
              <a:t>P.E.I </a:t>
            </a:r>
          </a:p>
        </p:txBody>
      </p:sp>
      <p:cxnSp>
        <p:nvCxnSpPr>
          <p:cNvPr id="15" name="Connettore 1 14">
            <a:extLst>
              <a:ext uri="{FF2B5EF4-FFF2-40B4-BE49-F238E27FC236}">
                <a16:creationId xmlns:a16="http://schemas.microsoft.com/office/drawing/2014/main" id="{885C5753-95B5-0447-9BD0-C36DE2A42959}"/>
              </a:ext>
            </a:extLst>
          </p:cNvPr>
          <p:cNvCxnSpPr>
            <a:cxnSpLocks/>
            <a:stCxn id="5" idx="2"/>
            <a:endCxn id="13" idx="0"/>
          </p:cNvCxnSpPr>
          <p:nvPr/>
        </p:nvCxnSpPr>
        <p:spPr>
          <a:xfrm>
            <a:off x="5788425" y="1257805"/>
            <a:ext cx="1" cy="343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e 15">
            <a:extLst>
              <a:ext uri="{FF2B5EF4-FFF2-40B4-BE49-F238E27FC236}">
                <a16:creationId xmlns:a16="http://schemas.microsoft.com/office/drawing/2014/main" id="{F888FECC-4889-B14E-B48B-CBAA6221FE14}"/>
              </a:ext>
            </a:extLst>
          </p:cNvPr>
          <p:cNvSpPr/>
          <p:nvPr/>
        </p:nvSpPr>
        <p:spPr>
          <a:xfrm>
            <a:off x="5308600" y="1636340"/>
            <a:ext cx="833897" cy="3962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1 18">
            <a:extLst>
              <a:ext uri="{FF2B5EF4-FFF2-40B4-BE49-F238E27FC236}">
                <a16:creationId xmlns:a16="http://schemas.microsoft.com/office/drawing/2014/main" id="{7A885349-05A6-F04B-A733-4F7D21DC5EEE}"/>
              </a:ext>
            </a:extLst>
          </p:cNvPr>
          <p:cNvCxnSpPr/>
          <p:nvPr/>
        </p:nvCxnSpPr>
        <p:spPr>
          <a:xfrm>
            <a:off x="6235700" y="1778000"/>
            <a:ext cx="1816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C90F28E7-50A3-7D42-B154-0B8B5C4A58B1}"/>
              </a:ext>
            </a:extLst>
          </p:cNvPr>
          <p:cNvCxnSpPr/>
          <p:nvPr/>
        </p:nvCxnSpPr>
        <p:spPr>
          <a:xfrm>
            <a:off x="3517900" y="1778000"/>
            <a:ext cx="16035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66F8C50B-77A7-D841-9410-86284A593CC4}"/>
              </a:ext>
            </a:extLst>
          </p:cNvPr>
          <p:cNvCxnSpPr/>
          <p:nvPr/>
        </p:nvCxnSpPr>
        <p:spPr>
          <a:xfrm>
            <a:off x="8039100" y="1778000"/>
            <a:ext cx="0" cy="40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9383D52A-0C69-6347-8547-BD2F8D39A683}"/>
              </a:ext>
            </a:extLst>
          </p:cNvPr>
          <p:cNvCxnSpPr/>
          <p:nvPr/>
        </p:nvCxnSpPr>
        <p:spPr>
          <a:xfrm>
            <a:off x="3517900" y="1778000"/>
            <a:ext cx="0" cy="40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615B527D-45BC-C949-9CBD-B72402305195}"/>
              </a:ext>
            </a:extLst>
          </p:cNvPr>
          <p:cNvCxnSpPr>
            <a:cxnSpLocks/>
          </p:cNvCxnSpPr>
          <p:nvPr/>
        </p:nvCxnSpPr>
        <p:spPr>
          <a:xfrm>
            <a:off x="3517900" y="2908300"/>
            <a:ext cx="0" cy="798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CFAD6542-E7C9-2940-924D-B3D2F9FFA4DC}"/>
              </a:ext>
            </a:extLst>
          </p:cNvPr>
          <p:cNvCxnSpPr/>
          <p:nvPr/>
        </p:nvCxnSpPr>
        <p:spPr>
          <a:xfrm>
            <a:off x="3517900" y="4243010"/>
            <a:ext cx="0" cy="438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ED8A6B92-F505-614F-803A-9F3A2BB5B796}"/>
              </a:ext>
            </a:extLst>
          </p:cNvPr>
          <p:cNvCxnSpPr>
            <a:cxnSpLocks/>
          </p:cNvCxnSpPr>
          <p:nvPr/>
        </p:nvCxnSpPr>
        <p:spPr>
          <a:xfrm>
            <a:off x="8051800" y="2863056"/>
            <a:ext cx="0" cy="798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D9B6CB3E-01CC-D242-A763-3F0A29C0A391}"/>
              </a:ext>
            </a:extLst>
          </p:cNvPr>
          <p:cNvCxnSpPr/>
          <p:nvPr/>
        </p:nvCxnSpPr>
        <p:spPr>
          <a:xfrm>
            <a:off x="8051800" y="4176713"/>
            <a:ext cx="0" cy="438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642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BBAD2E9-CA77-6845-94C1-71187D274668}"/>
              </a:ext>
            </a:extLst>
          </p:cNvPr>
          <p:cNvSpPr txBox="1"/>
          <p:nvPr/>
        </p:nvSpPr>
        <p:spPr>
          <a:xfrm>
            <a:off x="5006715" y="516039"/>
            <a:ext cx="1846211" cy="400110"/>
          </a:xfrm>
          <a:prstGeom prst="rect">
            <a:avLst/>
          </a:prstGeom>
          <a:noFill/>
        </p:spPr>
        <p:txBody>
          <a:bodyPr wrap="none" rtlCol="0">
            <a:spAutoFit/>
          </a:bodyPr>
          <a:lstStyle/>
          <a:p>
            <a:r>
              <a:rPr lang="it-IT" sz="2000" dirty="0"/>
              <a:t>Alunno con DSA</a:t>
            </a:r>
          </a:p>
        </p:txBody>
      </p:sp>
      <p:sp>
        <p:nvSpPr>
          <p:cNvPr id="6" name="Rettangolo 5">
            <a:extLst>
              <a:ext uri="{FF2B5EF4-FFF2-40B4-BE49-F238E27FC236}">
                <a16:creationId xmlns:a16="http://schemas.microsoft.com/office/drawing/2014/main" id="{953F275C-5B07-314D-A63A-1079D75303CA}"/>
              </a:ext>
            </a:extLst>
          </p:cNvPr>
          <p:cNvSpPr/>
          <p:nvPr/>
        </p:nvSpPr>
        <p:spPr>
          <a:xfrm>
            <a:off x="4014697" y="1368889"/>
            <a:ext cx="4667688" cy="400110"/>
          </a:xfrm>
          <a:prstGeom prst="rect">
            <a:avLst/>
          </a:prstGeom>
        </p:spPr>
        <p:txBody>
          <a:bodyPr wrap="none">
            <a:spAutoFit/>
          </a:bodyPr>
          <a:lstStyle/>
          <a:p>
            <a:r>
              <a:rPr lang="it-IT" sz="2000" dirty="0"/>
              <a:t>Percorso dovuto e standardizzato per legge</a:t>
            </a:r>
          </a:p>
        </p:txBody>
      </p:sp>
      <p:sp>
        <p:nvSpPr>
          <p:cNvPr id="7" name="Rettangolo 6">
            <a:extLst>
              <a:ext uri="{FF2B5EF4-FFF2-40B4-BE49-F238E27FC236}">
                <a16:creationId xmlns:a16="http://schemas.microsoft.com/office/drawing/2014/main" id="{F79F1B0D-7006-9E47-959B-D6104FBAC5E9}"/>
              </a:ext>
            </a:extLst>
          </p:cNvPr>
          <p:cNvSpPr/>
          <p:nvPr/>
        </p:nvSpPr>
        <p:spPr>
          <a:xfrm>
            <a:off x="3917261" y="2675745"/>
            <a:ext cx="4057777" cy="400110"/>
          </a:xfrm>
          <a:prstGeom prst="rect">
            <a:avLst/>
          </a:prstGeom>
        </p:spPr>
        <p:txBody>
          <a:bodyPr wrap="none">
            <a:spAutoFit/>
          </a:bodyPr>
          <a:lstStyle/>
          <a:p>
            <a:r>
              <a:rPr lang="it-IT" sz="2000" dirty="0"/>
              <a:t>Il servizio sanitario nazionale formula</a:t>
            </a:r>
          </a:p>
        </p:txBody>
      </p:sp>
      <p:sp>
        <p:nvSpPr>
          <p:cNvPr id="8" name="Rettangolo 7">
            <a:extLst>
              <a:ext uri="{FF2B5EF4-FFF2-40B4-BE49-F238E27FC236}">
                <a16:creationId xmlns:a16="http://schemas.microsoft.com/office/drawing/2014/main" id="{5F7028CC-25E6-9F41-81BC-DA09221716BF}"/>
              </a:ext>
            </a:extLst>
          </p:cNvPr>
          <p:cNvSpPr/>
          <p:nvPr/>
        </p:nvSpPr>
        <p:spPr>
          <a:xfrm>
            <a:off x="5006715" y="3352135"/>
            <a:ext cx="2173574" cy="436545"/>
          </a:xfrm>
          <a:prstGeom prst="rect">
            <a:avLst/>
          </a:prstGeom>
          <a:ln>
            <a:solidFill>
              <a:schemeClr val="tx1"/>
            </a:solidFill>
          </a:ln>
        </p:spPr>
        <p:txBody>
          <a:bodyPr wrap="square">
            <a:spAutoFit/>
          </a:bodyPr>
          <a:lstStyle/>
          <a:p>
            <a:endParaRPr lang="it-IT" sz="2000" dirty="0"/>
          </a:p>
        </p:txBody>
      </p:sp>
      <p:sp>
        <p:nvSpPr>
          <p:cNvPr id="9" name="Rettangolo 8">
            <a:extLst>
              <a:ext uri="{FF2B5EF4-FFF2-40B4-BE49-F238E27FC236}">
                <a16:creationId xmlns:a16="http://schemas.microsoft.com/office/drawing/2014/main" id="{FF513BE3-5FEE-3F42-A18D-20709E91D964}"/>
              </a:ext>
            </a:extLst>
          </p:cNvPr>
          <p:cNvSpPr/>
          <p:nvPr/>
        </p:nvSpPr>
        <p:spPr>
          <a:xfrm>
            <a:off x="5134493" y="3352136"/>
            <a:ext cx="1917513" cy="400110"/>
          </a:xfrm>
          <a:prstGeom prst="rect">
            <a:avLst/>
          </a:prstGeom>
        </p:spPr>
        <p:txBody>
          <a:bodyPr wrap="none">
            <a:spAutoFit/>
          </a:bodyPr>
          <a:lstStyle/>
          <a:p>
            <a:r>
              <a:rPr lang="it-IT" sz="2000" b="1" dirty="0"/>
              <a:t>CERTIFICAZIONE</a:t>
            </a:r>
          </a:p>
        </p:txBody>
      </p:sp>
      <p:sp>
        <p:nvSpPr>
          <p:cNvPr id="10" name="Rettangolo 9">
            <a:extLst>
              <a:ext uri="{FF2B5EF4-FFF2-40B4-BE49-F238E27FC236}">
                <a16:creationId xmlns:a16="http://schemas.microsoft.com/office/drawing/2014/main" id="{E4DABD97-18B9-054B-9940-3A60563BB581}"/>
              </a:ext>
            </a:extLst>
          </p:cNvPr>
          <p:cNvSpPr/>
          <p:nvPr/>
        </p:nvSpPr>
        <p:spPr>
          <a:xfrm>
            <a:off x="3432790" y="3905335"/>
            <a:ext cx="4994059" cy="400110"/>
          </a:xfrm>
          <a:prstGeom prst="rect">
            <a:avLst/>
          </a:prstGeom>
        </p:spPr>
        <p:txBody>
          <a:bodyPr wrap="none">
            <a:spAutoFit/>
          </a:bodyPr>
          <a:lstStyle/>
          <a:p>
            <a:r>
              <a:rPr lang="it-IT" sz="2000" dirty="0"/>
              <a:t>La famiglia consegna a scuola la certificazione </a:t>
            </a:r>
          </a:p>
        </p:txBody>
      </p:sp>
      <p:sp>
        <p:nvSpPr>
          <p:cNvPr id="11" name="Rettangolo 10">
            <a:extLst>
              <a:ext uri="{FF2B5EF4-FFF2-40B4-BE49-F238E27FC236}">
                <a16:creationId xmlns:a16="http://schemas.microsoft.com/office/drawing/2014/main" id="{BCEFADB3-F170-B44D-ACB9-948DD5A92AFE}"/>
              </a:ext>
            </a:extLst>
          </p:cNvPr>
          <p:cNvSpPr/>
          <p:nvPr/>
        </p:nvSpPr>
        <p:spPr>
          <a:xfrm>
            <a:off x="3515197" y="5467879"/>
            <a:ext cx="4813434" cy="400110"/>
          </a:xfrm>
          <a:prstGeom prst="rect">
            <a:avLst/>
          </a:prstGeom>
        </p:spPr>
        <p:txBody>
          <a:bodyPr wrap="none">
            <a:spAutoFit/>
          </a:bodyPr>
          <a:lstStyle/>
          <a:p>
            <a:r>
              <a:rPr lang="it-IT" sz="2000" b="1" dirty="0"/>
              <a:t>PIANO DIDATTICO PERSONALIZZATO (P.D.P)</a:t>
            </a:r>
          </a:p>
        </p:txBody>
      </p:sp>
      <p:sp>
        <p:nvSpPr>
          <p:cNvPr id="12" name="Rettangolo 11">
            <a:extLst>
              <a:ext uri="{FF2B5EF4-FFF2-40B4-BE49-F238E27FC236}">
                <a16:creationId xmlns:a16="http://schemas.microsoft.com/office/drawing/2014/main" id="{9630464F-8D34-8745-8A0B-DB96A0086AA1}"/>
              </a:ext>
            </a:extLst>
          </p:cNvPr>
          <p:cNvSpPr/>
          <p:nvPr/>
        </p:nvSpPr>
        <p:spPr>
          <a:xfrm>
            <a:off x="3386432" y="5462878"/>
            <a:ext cx="4971413" cy="400110"/>
          </a:xfrm>
          <a:prstGeom prst="rect">
            <a:avLst/>
          </a:prstGeom>
          <a:ln>
            <a:solidFill>
              <a:schemeClr val="tx1"/>
            </a:solidFill>
          </a:ln>
        </p:spPr>
        <p:txBody>
          <a:bodyPr wrap="square">
            <a:spAutoFit/>
          </a:bodyPr>
          <a:lstStyle/>
          <a:p>
            <a:endParaRPr lang="it-IT" sz="2000" dirty="0"/>
          </a:p>
        </p:txBody>
      </p:sp>
      <p:cxnSp>
        <p:nvCxnSpPr>
          <p:cNvPr id="13" name="Connettore 1 12">
            <a:extLst>
              <a:ext uri="{FF2B5EF4-FFF2-40B4-BE49-F238E27FC236}">
                <a16:creationId xmlns:a16="http://schemas.microsoft.com/office/drawing/2014/main" id="{7D068B14-7F08-4E40-994C-47E804DDDEC5}"/>
              </a:ext>
            </a:extLst>
          </p:cNvPr>
          <p:cNvCxnSpPr>
            <a:cxnSpLocks/>
          </p:cNvCxnSpPr>
          <p:nvPr/>
        </p:nvCxnSpPr>
        <p:spPr>
          <a:xfrm>
            <a:off x="5872139" y="946926"/>
            <a:ext cx="0" cy="385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8D009AE-AB0C-D94B-A072-2F188DF572CA}"/>
              </a:ext>
            </a:extLst>
          </p:cNvPr>
          <p:cNvCxnSpPr>
            <a:cxnSpLocks/>
          </p:cNvCxnSpPr>
          <p:nvPr/>
        </p:nvCxnSpPr>
        <p:spPr>
          <a:xfrm>
            <a:off x="5872139" y="1785387"/>
            <a:ext cx="0" cy="754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827CCF5E-D552-7642-BD77-3CBB518D8F3A}"/>
              </a:ext>
            </a:extLst>
          </p:cNvPr>
          <p:cNvCxnSpPr>
            <a:cxnSpLocks/>
          </p:cNvCxnSpPr>
          <p:nvPr/>
        </p:nvCxnSpPr>
        <p:spPr>
          <a:xfrm>
            <a:off x="5872139" y="4422099"/>
            <a:ext cx="0" cy="7644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8B50E82C-4F52-E94C-AB6C-3943EBAE83D4}"/>
              </a:ext>
            </a:extLst>
          </p:cNvPr>
          <p:cNvSpPr/>
          <p:nvPr/>
        </p:nvSpPr>
        <p:spPr>
          <a:xfrm>
            <a:off x="9681667" y="1079382"/>
            <a:ext cx="2510333" cy="1015663"/>
          </a:xfrm>
          <a:prstGeom prst="rect">
            <a:avLst/>
          </a:prstGeom>
        </p:spPr>
        <p:txBody>
          <a:bodyPr wrap="square">
            <a:spAutoFit/>
          </a:bodyPr>
          <a:lstStyle/>
          <a:p>
            <a:pPr algn="ctr"/>
            <a:r>
              <a:rPr lang="it-IT" sz="2000" dirty="0"/>
              <a:t>Normativa di riferimento:</a:t>
            </a:r>
          </a:p>
          <a:p>
            <a:pPr algn="ctr"/>
            <a:r>
              <a:rPr lang="it-IT" sz="2000" dirty="0"/>
              <a:t>Legge 170/2010</a:t>
            </a:r>
          </a:p>
        </p:txBody>
      </p:sp>
      <p:cxnSp>
        <p:nvCxnSpPr>
          <p:cNvPr id="19" name="Connettore 1 18">
            <a:extLst>
              <a:ext uri="{FF2B5EF4-FFF2-40B4-BE49-F238E27FC236}">
                <a16:creationId xmlns:a16="http://schemas.microsoft.com/office/drawing/2014/main" id="{286F37C1-326E-AF41-9A31-B50E1C37BCB3}"/>
              </a:ext>
            </a:extLst>
          </p:cNvPr>
          <p:cNvCxnSpPr>
            <a:cxnSpLocks/>
          </p:cNvCxnSpPr>
          <p:nvPr/>
        </p:nvCxnSpPr>
        <p:spPr>
          <a:xfrm>
            <a:off x="8919148" y="1610430"/>
            <a:ext cx="9376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e 19">
            <a:extLst>
              <a:ext uri="{FF2B5EF4-FFF2-40B4-BE49-F238E27FC236}">
                <a16:creationId xmlns:a16="http://schemas.microsoft.com/office/drawing/2014/main" id="{7BED2F1D-E40D-F34E-A1EC-6ABF32EC0DDB}"/>
              </a:ext>
            </a:extLst>
          </p:cNvPr>
          <p:cNvSpPr/>
          <p:nvPr/>
        </p:nvSpPr>
        <p:spPr>
          <a:xfrm>
            <a:off x="9856802" y="946926"/>
            <a:ext cx="2152202" cy="14226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C678D01F-0882-EB47-86FD-E891396E5CEE}"/>
              </a:ext>
            </a:extLst>
          </p:cNvPr>
          <p:cNvSpPr/>
          <p:nvPr/>
        </p:nvSpPr>
        <p:spPr>
          <a:xfrm>
            <a:off x="5006715" y="516039"/>
            <a:ext cx="1846211"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850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03FC4EE-7FF1-3444-914C-474AEDA08A1D}"/>
              </a:ext>
            </a:extLst>
          </p:cNvPr>
          <p:cNvSpPr txBox="1"/>
          <p:nvPr/>
        </p:nvSpPr>
        <p:spPr>
          <a:xfrm>
            <a:off x="5176048" y="563129"/>
            <a:ext cx="1294650" cy="400110"/>
          </a:xfrm>
          <a:prstGeom prst="rect">
            <a:avLst/>
          </a:prstGeom>
          <a:noFill/>
        </p:spPr>
        <p:txBody>
          <a:bodyPr wrap="none" rtlCol="0">
            <a:spAutoFit/>
          </a:bodyPr>
          <a:lstStyle/>
          <a:p>
            <a:r>
              <a:rPr lang="it-IT" sz="2000" dirty="0"/>
              <a:t>Alunni BES</a:t>
            </a:r>
          </a:p>
        </p:txBody>
      </p:sp>
      <p:sp>
        <p:nvSpPr>
          <p:cNvPr id="4" name="CasellaDiTesto 3">
            <a:extLst>
              <a:ext uri="{FF2B5EF4-FFF2-40B4-BE49-F238E27FC236}">
                <a16:creationId xmlns:a16="http://schemas.microsoft.com/office/drawing/2014/main" id="{BC6C6E96-6AD8-0348-AB9E-958EAF2BB538}"/>
              </a:ext>
            </a:extLst>
          </p:cNvPr>
          <p:cNvSpPr txBox="1"/>
          <p:nvPr/>
        </p:nvSpPr>
        <p:spPr>
          <a:xfrm>
            <a:off x="8610668" y="1207025"/>
            <a:ext cx="2510624" cy="1200329"/>
          </a:xfrm>
          <a:prstGeom prst="rect">
            <a:avLst/>
          </a:prstGeom>
          <a:noFill/>
        </p:spPr>
        <p:txBody>
          <a:bodyPr wrap="none" rtlCol="0">
            <a:spAutoFit/>
          </a:bodyPr>
          <a:lstStyle/>
          <a:p>
            <a:pPr algn="ctr"/>
            <a:r>
              <a:rPr lang="it-IT" dirty="0"/>
              <a:t>Normativa di riferimento</a:t>
            </a:r>
          </a:p>
          <a:p>
            <a:pPr algn="ctr"/>
            <a:r>
              <a:rPr lang="it-IT" dirty="0"/>
              <a:t>Nota </a:t>
            </a:r>
            <a:r>
              <a:rPr lang="it-IT" dirty="0" err="1"/>
              <a:t>Miur</a:t>
            </a:r>
            <a:r>
              <a:rPr lang="it-IT" dirty="0"/>
              <a:t> 27/12/2012</a:t>
            </a:r>
          </a:p>
          <a:p>
            <a:pPr algn="ctr"/>
            <a:r>
              <a:rPr lang="it-IT" dirty="0"/>
              <a:t>CM6/3/2013</a:t>
            </a:r>
          </a:p>
          <a:p>
            <a:pPr algn="ctr"/>
            <a:r>
              <a:rPr lang="it-IT" dirty="0"/>
              <a:t>22/11/2013</a:t>
            </a:r>
          </a:p>
        </p:txBody>
      </p:sp>
      <p:sp>
        <p:nvSpPr>
          <p:cNvPr id="5" name="Rettangolo 4">
            <a:extLst>
              <a:ext uri="{FF2B5EF4-FFF2-40B4-BE49-F238E27FC236}">
                <a16:creationId xmlns:a16="http://schemas.microsoft.com/office/drawing/2014/main" id="{AA4ECC05-33E4-C042-856D-F0BB57153A31}"/>
              </a:ext>
            </a:extLst>
          </p:cNvPr>
          <p:cNvSpPr/>
          <p:nvPr/>
        </p:nvSpPr>
        <p:spPr>
          <a:xfrm>
            <a:off x="3944126" y="1406606"/>
            <a:ext cx="3502605" cy="707886"/>
          </a:xfrm>
          <a:prstGeom prst="rect">
            <a:avLst/>
          </a:prstGeom>
        </p:spPr>
        <p:txBody>
          <a:bodyPr wrap="square">
            <a:spAutoFit/>
          </a:bodyPr>
          <a:lstStyle/>
          <a:p>
            <a:pPr algn="ctr"/>
            <a:r>
              <a:rPr lang="it-IT" sz="2000" dirty="0"/>
              <a:t>Percorso a discrezione</a:t>
            </a:r>
          </a:p>
          <a:p>
            <a:pPr algn="ctr"/>
            <a:r>
              <a:rPr lang="it-IT" sz="2000" dirty="0"/>
              <a:t> degli insegnanti e delle famiglie</a:t>
            </a:r>
          </a:p>
        </p:txBody>
      </p:sp>
      <p:sp>
        <p:nvSpPr>
          <p:cNvPr id="6" name="Rettangolo 5">
            <a:extLst>
              <a:ext uri="{FF2B5EF4-FFF2-40B4-BE49-F238E27FC236}">
                <a16:creationId xmlns:a16="http://schemas.microsoft.com/office/drawing/2014/main" id="{88818D50-2ADE-2D47-8B02-A23C1AAB9C8D}"/>
              </a:ext>
            </a:extLst>
          </p:cNvPr>
          <p:cNvSpPr/>
          <p:nvPr/>
        </p:nvSpPr>
        <p:spPr>
          <a:xfrm>
            <a:off x="6259154" y="3705022"/>
            <a:ext cx="2801890" cy="1015663"/>
          </a:xfrm>
          <a:prstGeom prst="rect">
            <a:avLst/>
          </a:prstGeom>
        </p:spPr>
        <p:txBody>
          <a:bodyPr wrap="square">
            <a:spAutoFit/>
          </a:bodyPr>
          <a:lstStyle/>
          <a:p>
            <a:pPr algn="ctr"/>
            <a:r>
              <a:rPr lang="it-IT" sz="2000" dirty="0"/>
              <a:t>Svantaggio  </a:t>
            </a:r>
          </a:p>
          <a:p>
            <a:pPr algn="ctr"/>
            <a:r>
              <a:rPr lang="it-IT" sz="2000" dirty="0"/>
              <a:t>socio economico linguistico e culturale</a:t>
            </a:r>
          </a:p>
        </p:txBody>
      </p:sp>
      <p:cxnSp>
        <p:nvCxnSpPr>
          <p:cNvPr id="7" name="Connettore 1 6">
            <a:extLst>
              <a:ext uri="{FF2B5EF4-FFF2-40B4-BE49-F238E27FC236}">
                <a16:creationId xmlns:a16="http://schemas.microsoft.com/office/drawing/2014/main" id="{0293F325-142D-D34A-89D5-922BD5E99A7A}"/>
              </a:ext>
            </a:extLst>
          </p:cNvPr>
          <p:cNvCxnSpPr>
            <a:cxnSpLocks/>
          </p:cNvCxnSpPr>
          <p:nvPr/>
        </p:nvCxnSpPr>
        <p:spPr>
          <a:xfrm>
            <a:off x="7386034" y="1628776"/>
            <a:ext cx="901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7B04389B-05DB-4247-88DA-85CED8F06A1C}"/>
              </a:ext>
            </a:extLst>
          </p:cNvPr>
          <p:cNvSpPr/>
          <p:nvPr/>
        </p:nvSpPr>
        <p:spPr>
          <a:xfrm>
            <a:off x="8287856" y="875487"/>
            <a:ext cx="3313593" cy="1781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3" name="Rettangolo 12">
            <a:extLst>
              <a:ext uri="{FF2B5EF4-FFF2-40B4-BE49-F238E27FC236}">
                <a16:creationId xmlns:a16="http://schemas.microsoft.com/office/drawing/2014/main" id="{62199089-9626-EB43-857D-D17F532FA3CB}"/>
              </a:ext>
            </a:extLst>
          </p:cNvPr>
          <p:cNvSpPr/>
          <p:nvPr/>
        </p:nvSpPr>
        <p:spPr>
          <a:xfrm>
            <a:off x="5176048" y="563129"/>
            <a:ext cx="1267615" cy="4239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5" name="Rettangolo 14">
            <a:extLst>
              <a:ext uri="{FF2B5EF4-FFF2-40B4-BE49-F238E27FC236}">
                <a16:creationId xmlns:a16="http://schemas.microsoft.com/office/drawing/2014/main" id="{20596035-FEF0-8842-9336-9CEBE1954366}"/>
              </a:ext>
            </a:extLst>
          </p:cNvPr>
          <p:cNvSpPr/>
          <p:nvPr/>
        </p:nvSpPr>
        <p:spPr>
          <a:xfrm>
            <a:off x="3499362" y="3212914"/>
            <a:ext cx="1767622" cy="400110"/>
          </a:xfrm>
          <a:prstGeom prst="rect">
            <a:avLst/>
          </a:prstGeom>
        </p:spPr>
        <p:txBody>
          <a:bodyPr wrap="square">
            <a:spAutoFit/>
          </a:bodyPr>
          <a:lstStyle/>
          <a:p>
            <a:pPr algn="ctr"/>
            <a:r>
              <a:rPr lang="it-IT" sz="2000" dirty="0"/>
              <a:t>Diagnosi</a:t>
            </a:r>
          </a:p>
        </p:txBody>
      </p:sp>
      <p:sp>
        <p:nvSpPr>
          <p:cNvPr id="16" name="Rettangolo 15">
            <a:extLst>
              <a:ext uri="{FF2B5EF4-FFF2-40B4-BE49-F238E27FC236}">
                <a16:creationId xmlns:a16="http://schemas.microsoft.com/office/drawing/2014/main" id="{93F906D0-853E-E140-82F9-26F6BA1D5568}"/>
              </a:ext>
            </a:extLst>
          </p:cNvPr>
          <p:cNvSpPr/>
          <p:nvPr/>
        </p:nvSpPr>
        <p:spPr>
          <a:xfrm>
            <a:off x="3209721" y="3820759"/>
            <a:ext cx="2309417" cy="646331"/>
          </a:xfrm>
          <a:prstGeom prst="rect">
            <a:avLst/>
          </a:prstGeom>
        </p:spPr>
        <p:txBody>
          <a:bodyPr wrap="square">
            <a:spAutoFit/>
          </a:bodyPr>
          <a:lstStyle/>
          <a:p>
            <a:pPr algn="ctr"/>
            <a:r>
              <a:rPr lang="it-IT" dirty="0"/>
              <a:t>(ADHD, DANV</a:t>
            </a:r>
          </a:p>
          <a:p>
            <a:pPr algn="ctr"/>
            <a:r>
              <a:rPr lang="it-IT" dirty="0" err="1"/>
              <a:t>Disprassia</a:t>
            </a:r>
            <a:r>
              <a:rPr lang="it-IT" dirty="0"/>
              <a:t>, ecc.)</a:t>
            </a:r>
          </a:p>
        </p:txBody>
      </p:sp>
      <p:sp>
        <p:nvSpPr>
          <p:cNvPr id="17" name="CasellaDiTesto 16">
            <a:extLst>
              <a:ext uri="{FF2B5EF4-FFF2-40B4-BE49-F238E27FC236}">
                <a16:creationId xmlns:a16="http://schemas.microsoft.com/office/drawing/2014/main" id="{FCDBA3CB-E778-FF4F-84F9-AB3FC33DCE5D}"/>
              </a:ext>
            </a:extLst>
          </p:cNvPr>
          <p:cNvSpPr txBox="1"/>
          <p:nvPr/>
        </p:nvSpPr>
        <p:spPr>
          <a:xfrm>
            <a:off x="6414234" y="3169381"/>
            <a:ext cx="2196435" cy="400110"/>
          </a:xfrm>
          <a:prstGeom prst="rect">
            <a:avLst/>
          </a:prstGeom>
          <a:noFill/>
        </p:spPr>
        <p:txBody>
          <a:bodyPr wrap="none" rtlCol="0">
            <a:spAutoFit/>
          </a:bodyPr>
          <a:lstStyle/>
          <a:p>
            <a:r>
              <a:rPr lang="it-IT" sz="2000" dirty="0"/>
              <a:t>Assenza di diagnosi</a:t>
            </a:r>
          </a:p>
        </p:txBody>
      </p:sp>
      <p:cxnSp>
        <p:nvCxnSpPr>
          <p:cNvPr id="19" name="Connettore 2 18">
            <a:extLst>
              <a:ext uri="{FF2B5EF4-FFF2-40B4-BE49-F238E27FC236}">
                <a16:creationId xmlns:a16="http://schemas.microsoft.com/office/drawing/2014/main" id="{2D924644-B071-6948-8AFE-2C63DDBB2735}"/>
              </a:ext>
            </a:extLst>
          </p:cNvPr>
          <p:cNvCxnSpPr/>
          <p:nvPr/>
        </p:nvCxnSpPr>
        <p:spPr>
          <a:xfrm>
            <a:off x="6442192" y="2394727"/>
            <a:ext cx="746070" cy="635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300B9D0E-2ECB-F343-88D1-9BE776B0452E}"/>
              </a:ext>
            </a:extLst>
          </p:cNvPr>
          <p:cNvCxnSpPr>
            <a:cxnSpLocks/>
          </p:cNvCxnSpPr>
          <p:nvPr/>
        </p:nvCxnSpPr>
        <p:spPr>
          <a:xfrm flipH="1">
            <a:off x="4545973" y="2401805"/>
            <a:ext cx="732282" cy="649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21">
            <a:extLst>
              <a:ext uri="{FF2B5EF4-FFF2-40B4-BE49-F238E27FC236}">
                <a16:creationId xmlns:a16="http://schemas.microsoft.com/office/drawing/2014/main" id="{5984AB9E-3213-9F4C-9EAE-85DF2E69F9B8}"/>
              </a:ext>
            </a:extLst>
          </p:cNvPr>
          <p:cNvSpPr/>
          <p:nvPr/>
        </p:nvSpPr>
        <p:spPr>
          <a:xfrm>
            <a:off x="3338486" y="6008776"/>
            <a:ext cx="4813434" cy="400110"/>
          </a:xfrm>
          <a:prstGeom prst="rect">
            <a:avLst/>
          </a:prstGeom>
        </p:spPr>
        <p:txBody>
          <a:bodyPr wrap="none">
            <a:spAutoFit/>
          </a:bodyPr>
          <a:lstStyle/>
          <a:p>
            <a:r>
              <a:rPr lang="it-IT" sz="2000" b="1" dirty="0"/>
              <a:t>PIANO DIDATTICO PERSONALIZZATO (P.D.P)</a:t>
            </a:r>
          </a:p>
        </p:txBody>
      </p:sp>
      <p:sp>
        <p:nvSpPr>
          <p:cNvPr id="23" name="Rettangolo 22">
            <a:extLst>
              <a:ext uri="{FF2B5EF4-FFF2-40B4-BE49-F238E27FC236}">
                <a16:creationId xmlns:a16="http://schemas.microsoft.com/office/drawing/2014/main" id="{DA028619-9FE6-584A-A4D7-0931A0FB30DF}"/>
              </a:ext>
            </a:extLst>
          </p:cNvPr>
          <p:cNvSpPr/>
          <p:nvPr/>
        </p:nvSpPr>
        <p:spPr>
          <a:xfrm>
            <a:off x="3209721" y="6003775"/>
            <a:ext cx="4971413" cy="400110"/>
          </a:xfrm>
          <a:prstGeom prst="rect">
            <a:avLst/>
          </a:prstGeom>
          <a:ln>
            <a:solidFill>
              <a:schemeClr val="tx1"/>
            </a:solidFill>
          </a:ln>
        </p:spPr>
        <p:txBody>
          <a:bodyPr wrap="square">
            <a:spAutoFit/>
          </a:bodyPr>
          <a:lstStyle/>
          <a:p>
            <a:endParaRPr lang="it-IT" sz="2000" dirty="0"/>
          </a:p>
        </p:txBody>
      </p:sp>
      <p:cxnSp>
        <p:nvCxnSpPr>
          <p:cNvPr id="24" name="Connettore 2 23">
            <a:extLst>
              <a:ext uri="{FF2B5EF4-FFF2-40B4-BE49-F238E27FC236}">
                <a16:creationId xmlns:a16="http://schemas.microsoft.com/office/drawing/2014/main" id="{B9245314-8073-E941-895D-132062474DA1}"/>
              </a:ext>
            </a:extLst>
          </p:cNvPr>
          <p:cNvCxnSpPr>
            <a:cxnSpLocks/>
          </p:cNvCxnSpPr>
          <p:nvPr/>
        </p:nvCxnSpPr>
        <p:spPr>
          <a:xfrm>
            <a:off x="5809855" y="5229225"/>
            <a:ext cx="0" cy="528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4B2102EA-0CF4-F34D-8BFC-5CC782BE04B9}"/>
              </a:ext>
            </a:extLst>
          </p:cNvPr>
          <p:cNvCxnSpPr/>
          <p:nvPr/>
        </p:nvCxnSpPr>
        <p:spPr>
          <a:xfrm>
            <a:off x="3931436" y="5216649"/>
            <a:ext cx="3756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1 30">
            <a:extLst>
              <a:ext uri="{FF2B5EF4-FFF2-40B4-BE49-F238E27FC236}">
                <a16:creationId xmlns:a16="http://schemas.microsoft.com/office/drawing/2014/main" id="{C590B80D-EF0D-904A-8D21-F2D67AF4862A}"/>
              </a:ext>
            </a:extLst>
          </p:cNvPr>
          <p:cNvCxnSpPr>
            <a:cxnSpLocks/>
          </p:cNvCxnSpPr>
          <p:nvPr/>
        </p:nvCxnSpPr>
        <p:spPr>
          <a:xfrm flipV="1">
            <a:off x="7688273" y="4972051"/>
            <a:ext cx="0" cy="257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ttangolo 34">
            <a:extLst>
              <a:ext uri="{FF2B5EF4-FFF2-40B4-BE49-F238E27FC236}">
                <a16:creationId xmlns:a16="http://schemas.microsoft.com/office/drawing/2014/main" id="{EB26A389-4496-0146-A0FC-42C9C3229CFB}"/>
              </a:ext>
            </a:extLst>
          </p:cNvPr>
          <p:cNvSpPr/>
          <p:nvPr/>
        </p:nvSpPr>
        <p:spPr>
          <a:xfrm>
            <a:off x="3770928" y="3239732"/>
            <a:ext cx="1257300"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0608B592-3431-4948-BBED-441823C17F0D}"/>
              </a:ext>
            </a:extLst>
          </p:cNvPr>
          <p:cNvSpPr/>
          <p:nvPr/>
        </p:nvSpPr>
        <p:spPr>
          <a:xfrm>
            <a:off x="6293851" y="3181956"/>
            <a:ext cx="2316817"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0" name="Connettore 1 39">
            <a:extLst>
              <a:ext uri="{FF2B5EF4-FFF2-40B4-BE49-F238E27FC236}">
                <a16:creationId xmlns:a16="http://schemas.microsoft.com/office/drawing/2014/main" id="{9ECCCC28-1654-774C-8C38-BA12221B1EB8}"/>
              </a:ext>
            </a:extLst>
          </p:cNvPr>
          <p:cNvCxnSpPr/>
          <p:nvPr/>
        </p:nvCxnSpPr>
        <p:spPr>
          <a:xfrm flipV="1">
            <a:off x="3920165" y="4972051"/>
            <a:ext cx="0" cy="257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C1CB1138-A28B-BE44-AF8C-0256BC885580}"/>
              </a:ext>
            </a:extLst>
          </p:cNvPr>
          <p:cNvCxnSpPr>
            <a:cxnSpLocks/>
          </p:cNvCxnSpPr>
          <p:nvPr/>
        </p:nvCxnSpPr>
        <p:spPr>
          <a:xfrm>
            <a:off x="5809855" y="1092215"/>
            <a:ext cx="0" cy="3143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0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09C11E-6AC0-794B-B2B8-E6AFC444568B}"/>
              </a:ext>
            </a:extLst>
          </p:cNvPr>
          <p:cNvSpPr/>
          <p:nvPr/>
        </p:nvSpPr>
        <p:spPr>
          <a:xfrm>
            <a:off x="3842222" y="543454"/>
            <a:ext cx="4813434" cy="400110"/>
          </a:xfrm>
          <a:prstGeom prst="rect">
            <a:avLst/>
          </a:prstGeom>
        </p:spPr>
        <p:txBody>
          <a:bodyPr wrap="none">
            <a:spAutoFit/>
          </a:bodyPr>
          <a:lstStyle/>
          <a:p>
            <a:r>
              <a:rPr lang="it-IT" sz="2000" b="1" dirty="0"/>
              <a:t>PIANO DIDATTICO PERSONALIZZATO (P.D.P)</a:t>
            </a:r>
          </a:p>
        </p:txBody>
      </p:sp>
      <p:sp>
        <p:nvSpPr>
          <p:cNvPr id="3" name="Rettangolo 2">
            <a:extLst>
              <a:ext uri="{FF2B5EF4-FFF2-40B4-BE49-F238E27FC236}">
                <a16:creationId xmlns:a16="http://schemas.microsoft.com/office/drawing/2014/main" id="{784F2346-7FBA-B849-9373-4D4A3B5AF9A4}"/>
              </a:ext>
            </a:extLst>
          </p:cNvPr>
          <p:cNvSpPr/>
          <p:nvPr/>
        </p:nvSpPr>
        <p:spPr>
          <a:xfrm>
            <a:off x="3713457" y="538453"/>
            <a:ext cx="4971413" cy="400110"/>
          </a:xfrm>
          <a:prstGeom prst="rect">
            <a:avLst/>
          </a:prstGeom>
          <a:ln>
            <a:solidFill>
              <a:schemeClr val="tx1"/>
            </a:solidFill>
          </a:ln>
        </p:spPr>
        <p:txBody>
          <a:bodyPr wrap="square">
            <a:spAutoFit/>
          </a:bodyPr>
          <a:lstStyle/>
          <a:p>
            <a:endParaRPr lang="it-IT" sz="2000" dirty="0"/>
          </a:p>
        </p:txBody>
      </p:sp>
      <p:sp>
        <p:nvSpPr>
          <p:cNvPr id="4" name="Rettangolo 3">
            <a:extLst>
              <a:ext uri="{FF2B5EF4-FFF2-40B4-BE49-F238E27FC236}">
                <a16:creationId xmlns:a16="http://schemas.microsoft.com/office/drawing/2014/main" id="{8939ABA3-3505-3345-A337-B1C727DD511A}"/>
              </a:ext>
            </a:extLst>
          </p:cNvPr>
          <p:cNvSpPr/>
          <p:nvPr/>
        </p:nvSpPr>
        <p:spPr>
          <a:xfrm>
            <a:off x="1274164" y="1392734"/>
            <a:ext cx="10028420" cy="5016758"/>
          </a:xfrm>
          <a:prstGeom prst="rect">
            <a:avLst/>
          </a:prstGeom>
        </p:spPr>
        <p:txBody>
          <a:bodyPr wrap="square">
            <a:spAutoFit/>
          </a:bodyPr>
          <a:lstStyle/>
          <a:p>
            <a:pPr algn="ctr"/>
            <a:r>
              <a:rPr lang="it-IT" sz="2000" b="1" dirty="0"/>
              <a:t>Cosa è?</a:t>
            </a:r>
          </a:p>
          <a:p>
            <a:pPr algn="ctr"/>
            <a:r>
              <a:rPr lang="it-IT" sz="2000" dirty="0"/>
              <a:t>Documento che definisce le strategie d’intervento personalizzate e individualizzate, i criteri e le modalità di verifica e valutazione degli apprendimenti, gli strumenti compensativi e le misure dispensative. </a:t>
            </a:r>
          </a:p>
          <a:p>
            <a:pPr algn="ctr"/>
            <a:endParaRPr lang="it-IT" sz="2000" dirty="0"/>
          </a:p>
          <a:p>
            <a:pPr algn="ctr"/>
            <a:endParaRPr lang="it-IT" sz="2000" dirty="0"/>
          </a:p>
          <a:p>
            <a:pPr algn="ctr"/>
            <a:r>
              <a:rPr lang="it-IT" sz="2000" b="1" dirty="0"/>
              <a:t>Quando deve essere redatto?</a:t>
            </a:r>
          </a:p>
          <a:p>
            <a:pPr algn="ctr"/>
            <a:r>
              <a:rPr lang="it-IT" sz="2000" dirty="0"/>
              <a:t>Il P.D.P deve essere presentato entro il terzo mese dell’anno scolastico ed ha validità annuale</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it-IT" sz="2000" dirty="0">
              <a:effectLst/>
              <a:latin typeface="Times New Roman" panose="02020603050405020304" pitchFamily="18" charset="0"/>
              <a:ea typeface="Times New Roman" panose="02020603050405020304" pitchFamily="18" charset="0"/>
            </a:endParaRPr>
          </a:p>
          <a:p>
            <a:pPr>
              <a:spcAft>
                <a:spcPts val="0"/>
              </a:spcAft>
            </a:pPr>
            <a:endParaRPr lang="it-IT" sz="2000" dirty="0">
              <a:effectLst/>
              <a:latin typeface="Times New Roman" panose="02020603050405020304" pitchFamily="18" charset="0"/>
              <a:ea typeface="Times New Roman" panose="02020603050405020304" pitchFamily="18" charset="0"/>
            </a:endParaRPr>
          </a:p>
          <a:p>
            <a:pPr algn="ctr">
              <a:spcAft>
                <a:spcPts val="0"/>
              </a:spcAft>
            </a:pPr>
            <a:r>
              <a:rPr lang="it-IT" sz="2000" b="1" dirty="0">
                <a:latin typeface="Calibri" panose="020F0502020204030204" pitchFamily="34" charset="0"/>
                <a:ea typeface="Times New Roman" panose="02020603050405020304" pitchFamily="18" charset="0"/>
                <a:cs typeface="Times New Roman" panose="02020603050405020304" pitchFamily="18" charset="0"/>
              </a:rPr>
              <a:t> Chi lo redige?</a:t>
            </a:r>
          </a:p>
          <a:p>
            <a:pPr algn="ctr">
              <a:spcAft>
                <a:spcPts val="0"/>
              </a:spcAft>
            </a:pPr>
            <a:endParaRPr lang="it-IT" sz="2000" b="1"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it-IT" sz="2000" dirty="0">
                <a:latin typeface="Calibri" panose="020F0502020204030204" pitchFamily="34" charset="0"/>
                <a:ea typeface="Times New Roman" panose="02020603050405020304" pitchFamily="18" charset="0"/>
                <a:cs typeface="Times New Roman" panose="02020603050405020304" pitchFamily="18" charset="0"/>
              </a:rPr>
              <a:t>È redatto dal consiglio di classe in accordo con la famiglia.</a:t>
            </a:r>
          </a:p>
          <a:p>
            <a:pPr algn="ctr"/>
            <a:r>
              <a:rPr lang="it-IT" sz="2000" dirty="0"/>
              <a:t>Il consiglio di classe, acquisita la diagnosi specialistica di DSA, redige il Piano Didattico Personalizzato. La redazione del documento prevede una fase preparatoria d’incontro e di dialogo tra docenti, famiglia e specialisti nel rispetto dei reciproci ruoli e competenze.</a:t>
            </a:r>
            <a:endParaRPr lang="it-IT" sz="2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4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0EBC75F-54FC-E245-8E93-CDED9D01AF82}"/>
              </a:ext>
            </a:extLst>
          </p:cNvPr>
          <p:cNvSpPr txBox="1"/>
          <p:nvPr/>
        </p:nvSpPr>
        <p:spPr>
          <a:xfrm>
            <a:off x="2624137" y="2114550"/>
            <a:ext cx="7577139" cy="2862322"/>
          </a:xfrm>
          <a:prstGeom prst="rect">
            <a:avLst/>
          </a:prstGeom>
          <a:noFill/>
        </p:spPr>
        <p:txBody>
          <a:bodyPr wrap="square" rtlCol="0">
            <a:spAutoFit/>
          </a:bodyPr>
          <a:lstStyle/>
          <a:p>
            <a:pPr marL="342900" indent="-342900">
              <a:buFont typeface="Arial" panose="020B0604020202020204" pitchFamily="34" charset="0"/>
              <a:buChar char="•"/>
            </a:pPr>
            <a:r>
              <a:rPr lang="it-IT" sz="2000" dirty="0"/>
              <a:t>Obiettivi minimi  o differenziati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Interventi didattici (es. spiegazioni individuali, lavori di gruppo)</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Strumenti compensativi (mappe concettuali)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Misure dispensative </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Criteri e modalità di valutazione</a:t>
            </a:r>
          </a:p>
        </p:txBody>
      </p:sp>
      <p:sp>
        <p:nvSpPr>
          <p:cNvPr id="2" name="CasellaDiTesto 1">
            <a:extLst>
              <a:ext uri="{FF2B5EF4-FFF2-40B4-BE49-F238E27FC236}">
                <a16:creationId xmlns:a16="http://schemas.microsoft.com/office/drawing/2014/main" id="{49C44045-4F01-374F-AF28-F2DF61326139}"/>
              </a:ext>
            </a:extLst>
          </p:cNvPr>
          <p:cNvSpPr txBox="1"/>
          <p:nvPr/>
        </p:nvSpPr>
        <p:spPr>
          <a:xfrm>
            <a:off x="4649082" y="1049311"/>
            <a:ext cx="1763624" cy="400110"/>
          </a:xfrm>
          <a:prstGeom prst="rect">
            <a:avLst/>
          </a:prstGeom>
          <a:noFill/>
        </p:spPr>
        <p:txBody>
          <a:bodyPr wrap="none" rtlCol="0">
            <a:spAutoFit/>
          </a:bodyPr>
          <a:lstStyle/>
          <a:p>
            <a:r>
              <a:rPr lang="it-IT" sz="2000" dirty="0"/>
              <a:t>Cosa contiene?</a:t>
            </a:r>
          </a:p>
        </p:txBody>
      </p:sp>
    </p:spTree>
    <p:extLst>
      <p:ext uri="{BB962C8B-B14F-4D97-AF65-F5344CB8AC3E}">
        <p14:creationId xmlns:p14="http://schemas.microsoft.com/office/powerpoint/2010/main" val="3743468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EE91193-9297-DE45-B1DE-DAB39487FB35}"/>
              </a:ext>
            </a:extLst>
          </p:cNvPr>
          <p:cNvSpPr txBox="1"/>
          <p:nvPr/>
        </p:nvSpPr>
        <p:spPr>
          <a:xfrm>
            <a:off x="3355291" y="2803161"/>
            <a:ext cx="5501390" cy="2462213"/>
          </a:xfrm>
          <a:prstGeom prst="rect">
            <a:avLst/>
          </a:prstGeom>
          <a:noFill/>
        </p:spPr>
        <p:txBody>
          <a:bodyPr wrap="square" rtlCol="0">
            <a:spAutoFit/>
          </a:bodyPr>
          <a:lstStyle/>
          <a:p>
            <a:pPr algn="ctr"/>
            <a:r>
              <a:rPr lang="it-IT" sz="2200" dirty="0"/>
              <a:t>Alunni che presentano una minorazione fisica, psichica o sensoriale, stabilizzata o progressiva, causa di difficoltà di apprendimento, di relazione, di integrazione</a:t>
            </a:r>
          </a:p>
          <a:p>
            <a:pPr algn="ctr"/>
            <a:endParaRPr lang="it-IT" sz="2200" dirty="0"/>
          </a:p>
          <a:p>
            <a:pPr algn="ctr"/>
            <a:endParaRPr lang="it-IT" sz="2200" dirty="0"/>
          </a:p>
          <a:p>
            <a:pPr algn="ctr"/>
            <a:r>
              <a:rPr lang="it-IT" sz="2200" dirty="0"/>
              <a:t>Legge n. 104 del 1992</a:t>
            </a:r>
          </a:p>
        </p:txBody>
      </p:sp>
      <p:sp>
        <p:nvSpPr>
          <p:cNvPr id="4" name="CasellaDiTesto 3">
            <a:extLst>
              <a:ext uri="{FF2B5EF4-FFF2-40B4-BE49-F238E27FC236}">
                <a16:creationId xmlns:a16="http://schemas.microsoft.com/office/drawing/2014/main" id="{11C1BE64-6E59-694F-BBDA-ED48FE2DCB1E}"/>
              </a:ext>
            </a:extLst>
          </p:cNvPr>
          <p:cNvSpPr txBox="1"/>
          <p:nvPr/>
        </p:nvSpPr>
        <p:spPr>
          <a:xfrm>
            <a:off x="5514319" y="1407162"/>
            <a:ext cx="1233030" cy="430887"/>
          </a:xfrm>
          <a:prstGeom prst="rect">
            <a:avLst/>
          </a:prstGeom>
          <a:noFill/>
        </p:spPr>
        <p:txBody>
          <a:bodyPr wrap="none" rtlCol="0">
            <a:spAutoFit/>
          </a:bodyPr>
          <a:lstStyle/>
          <a:p>
            <a:r>
              <a:rPr lang="it-IT" sz="2200" dirty="0"/>
              <a:t>Disabilità</a:t>
            </a:r>
          </a:p>
        </p:txBody>
      </p:sp>
      <p:sp>
        <p:nvSpPr>
          <p:cNvPr id="5" name="Rettangolo 4">
            <a:extLst>
              <a:ext uri="{FF2B5EF4-FFF2-40B4-BE49-F238E27FC236}">
                <a16:creationId xmlns:a16="http://schemas.microsoft.com/office/drawing/2014/main" id="{0D7ACE2B-A755-D84B-AA2B-BDF886D8594E}"/>
              </a:ext>
            </a:extLst>
          </p:cNvPr>
          <p:cNvSpPr/>
          <p:nvPr/>
        </p:nvSpPr>
        <p:spPr>
          <a:xfrm>
            <a:off x="5481328" y="1395999"/>
            <a:ext cx="1266021" cy="4927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187F032A-B8CE-3F40-89D1-5098FDB0F109}"/>
              </a:ext>
            </a:extLst>
          </p:cNvPr>
          <p:cNvCxnSpPr/>
          <p:nvPr/>
        </p:nvCxnSpPr>
        <p:spPr>
          <a:xfrm>
            <a:off x="6086007" y="2023672"/>
            <a:ext cx="0" cy="584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9E00948F-A909-D949-8A0F-B5D40A1E591C}"/>
              </a:ext>
            </a:extLst>
          </p:cNvPr>
          <p:cNvCxnSpPr/>
          <p:nvPr/>
        </p:nvCxnSpPr>
        <p:spPr>
          <a:xfrm>
            <a:off x="6086007" y="4227226"/>
            <a:ext cx="0" cy="539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06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BA0DA97-DBFE-F644-BC18-B5A5659E835C}"/>
              </a:ext>
            </a:extLst>
          </p:cNvPr>
          <p:cNvPicPr>
            <a:picLocks noChangeAspect="1"/>
          </p:cNvPicPr>
          <p:nvPr/>
        </p:nvPicPr>
        <p:blipFill rotWithShape="1">
          <a:blip r:embed="rId2"/>
          <a:srcRect l="8541" r="8230" b="8497"/>
          <a:stretch/>
        </p:blipFill>
        <p:spPr>
          <a:xfrm>
            <a:off x="442032" y="0"/>
            <a:ext cx="11280068" cy="6972300"/>
          </a:xfrm>
          <a:prstGeom prst="rect">
            <a:avLst/>
          </a:prstGeom>
        </p:spPr>
      </p:pic>
    </p:spTree>
    <p:extLst>
      <p:ext uri="{BB962C8B-B14F-4D97-AF65-F5344CB8AC3E}">
        <p14:creationId xmlns:p14="http://schemas.microsoft.com/office/powerpoint/2010/main" val="2923553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C631700-FD7B-3B4D-9EA4-AAA5D1D687C0}"/>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6BB9FD46-57A7-074B-AD49-5E9379B4C4B6}"/>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2959980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188A819-49E6-8246-A1CA-15DD8E6C974F}"/>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708232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6D1AA3B-4B80-5544-AB41-84793807C94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099375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00AFAE6-B18E-9945-88BA-9EFEE825449D}"/>
              </a:ext>
            </a:extLst>
          </p:cNvPr>
          <p:cNvSpPr/>
          <p:nvPr/>
        </p:nvSpPr>
        <p:spPr>
          <a:xfrm>
            <a:off x="1446069" y="2672918"/>
            <a:ext cx="2781531" cy="400110"/>
          </a:xfrm>
          <a:prstGeom prst="rect">
            <a:avLst/>
          </a:prstGeom>
        </p:spPr>
        <p:txBody>
          <a:bodyPr wrap="none">
            <a:spAutoFit/>
          </a:bodyPr>
          <a:lstStyle/>
          <a:p>
            <a:r>
              <a:rPr lang="it-IT" sz="2000" b="1" dirty="0"/>
              <a:t>Strumenti compensativi </a:t>
            </a:r>
            <a:endParaRPr lang="it-IT" sz="2000" dirty="0"/>
          </a:p>
        </p:txBody>
      </p:sp>
      <p:sp>
        <p:nvSpPr>
          <p:cNvPr id="5" name="Rettangolo 4">
            <a:extLst>
              <a:ext uri="{FF2B5EF4-FFF2-40B4-BE49-F238E27FC236}">
                <a16:creationId xmlns:a16="http://schemas.microsoft.com/office/drawing/2014/main" id="{BD8B9E6E-BD94-B64A-B157-5F60BCE8AFA7}"/>
              </a:ext>
            </a:extLst>
          </p:cNvPr>
          <p:cNvSpPr/>
          <p:nvPr/>
        </p:nvSpPr>
        <p:spPr>
          <a:xfrm>
            <a:off x="4852532" y="322302"/>
            <a:ext cx="1991251" cy="707886"/>
          </a:xfrm>
          <a:prstGeom prst="rect">
            <a:avLst/>
          </a:prstGeom>
        </p:spPr>
        <p:txBody>
          <a:bodyPr wrap="none">
            <a:spAutoFit/>
          </a:bodyPr>
          <a:lstStyle/>
          <a:p>
            <a:pPr algn="ctr"/>
            <a:r>
              <a:rPr lang="it-IT" sz="2000" dirty="0"/>
              <a:t>D.S.A</a:t>
            </a:r>
          </a:p>
          <a:p>
            <a:pPr algn="ctr"/>
            <a:r>
              <a:rPr lang="it-IT" sz="2000" dirty="0"/>
              <a:t>Linee Guida 2011</a:t>
            </a:r>
          </a:p>
        </p:txBody>
      </p:sp>
      <p:sp>
        <p:nvSpPr>
          <p:cNvPr id="6" name="Rettangolo 5">
            <a:extLst>
              <a:ext uri="{FF2B5EF4-FFF2-40B4-BE49-F238E27FC236}">
                <a16:creationId xmlns:a16="http://schemas.microsoft.com/office/drawing/2014/main" id="{1C2670F5-39D8-F74F-97DB-684174234F13}"/>
              </a:ext>
            </a:extLst>
          </p:cNvPr>
          <p:cNvSpPr/>
          <p:nvPr/>
        </p:nvSpPr>
        <p:spPr>
          <a:xfrm>
            <a:off x="2917038" y="975055"/>
            <a:ext cx="6096000" cy="646331"/>
          </a:xfrm>
          <a:prstGeom prst="rect">
            <a:avLst/>
          </a:prstGeom>
        </p:spPr>
        <p:txBody>
          <a:bodyPr>
            <a:spAutoFit/>
          </a:bodyPr>
          <a:lstStyle/>
          <a:p>
            <a:pPr algn="ctr"/>
            <a:r>
              <a:rPr lang="it-IT" dirty="0"/>
              <a:t>Le istituzioni scolastiche devono garantire</a:t>
            </a:r>
          </a:p>
          <a:p>
            <a:pPr algn="ctr"/>
            <a:r>
              <a:rPr lang="it-IT" b="1" dirty="0"/>
              <a:t>L’utilizzo di strumenti compensativi e misure dispensative</a:t>
            </a:r>
            <a:endParaRPr lang="it-IT" dirty="0"/>
          </a:p>
        </p:txBody>
      </p:sp>
      <p:sp>
        <p:nvSpPr>
          <p:cNvPr id="7" name="Rettangolo 6">
            <a:extLst>
              <a:ext uri="{FF2B5EF4-FFF2-40B4-BE49-F238E27FC236}">
                <a16:creationId xmlns:a16="http://schemas.microsoft.com/office/drawing/2014/main" id="{3A130CEC-7DD7-CC4D-9188-16E7155A7CA9}"/>
              </a:ext>
            </a:extLst>
          </p:cNvPr>
          <p:cNvSpPr/>
          <p:nvPr/>
        </p:nvSpPr>
        <p:spPr>
          <a:xfrm>
            <a:off x="511095" y="3232631"/>
            <a:ext cx="4388009" cy="2862322"/>
          </a:xfrm>
          <a:prstGeom prst="rect">
            <a:avLst/>
          </a:prstGeom>
        </p:spPr>
        <p:txBody>
          <a:bodyPr wrap="square">
            <a:spAutoFit/>
          </a:bodyPr>
          <a:lstStyle/>
          <a:p>
            <a:pPr algn="ctr"/>
            <a:r>
              <a:rPr lang="it-IT" sz="2000" dirty="0"/>
              <a:t>Gli strumenti compensativi sono strumenti didattici e tecnologici che </a:t>
            </a:r>
            <a:r>
              <a:rPr lang="it-IT" sz="2000" b="1" dirty="0"/>
              <a:t>sostituiscono o facilitano la prestazione richiesta nell’abilità deficitaria.</a:t>
            </a:r>
            <a:r>
              <a:rPr lang="it-IT" sz="2000" dirty="0"/>
              <a:t> Tali strumenti sollevano l’alunno o lo studente con DSA da una prestazione resa difficoltosa dal disturbo, senza peraltro facilitargli il compito dal punto di vista cognitivo. </a:t>
            </a:r>
            <a:endParaRPr lang="it-IT" sz="2000" dirty="0">
              <a:effectLst/>
            </a:endParaRPr>
          </a:p>
        </p:txBody>
      </p:sp>
      <p:sp>
        <p:nvSpPr>
          <p:cNvPr id="9" name="Rettangolo 8">
            <a:extLst>
              <a:ext uri="{FF2B5EF4-FFF2-40B4-BE49-F238E27FC236}">
                <a16:creationId xmlns:a16="http://schemas.microsoft.com/office/drawing/2014/main" id="{7111716B-E28C-8D4E-AEDC-9318E7700D9A}"/>
              </a:ext>
            </a:extLst>
          </p:cNvPr>
          <p:cNvSpPr/>
          <p:nvPr/>
        </p:nvSpPr>
        <p:spPr>
          <a:xfrm>
            <a:off x="1446068" y="2668933"/>
            <a:ext cx="2781531"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cxnSp>
        <p:nvCxnSpPr>
          <p:cNvPr id="15" name="Connettore 1 14">
            <a:extLst>
              <a:ext uri="{FF2B5EF4-FFF2-40B4-BE49-F238E27FC236}">
                <a16:creationId xmlns:a16="http://schemas.microsoft.com/office/drawing/2014/main" id="{97D23781-846A-6F4F-A8AA-37C4E1B3A662}"/>
              </a:ext>
            </a:extLst>
          </p:cNvPr>
          <p:cNvCxnSpPr>
            <a:cxnSpLocks/>
          </p:cNvCxnSpPr>
          <p:nvPr/>
        </p:nvCxnSpPr>
        <p:spPr>
          <a:xfrm flipV="1">
            <a:off x="2705100" y="2036711"/>
            <a:ext cx="0" cy="541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0C353984-87A5-BF46-9CDF-11B9A6F2EB77}"/>
              </a:ext>
            </a:extLst>
          </p:cNvPr>
          <p:cNvCxnSpPr>
            <a:cxnSpLocks/>
          </p:cNvCxnSpPr>
          <p:nvPr/>
        </p:nvCxnSpPr>
        <p:spPr>
          <a:xfrm flipH="1">
            <a:off x="2705100" y="1750883"/>
            <a:ext cx="2230451" cy="26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D530F600-4640-EC4F-B964-6A4B1BC86A73}"/>
              </a:ext>
            </a:extLst>
          </p:cNvPr>
          <p:cNvSpPr/>
          <p:nvPr/>
        </p:nvSpPr>
        <p:spPr>
          <a:xfrm>
            <a:off x="5965038" y="2578304"/>
            <a:ext cx="6096000" cy="3416320"/>
          </a:xfrm>
          <a:prstGeom prst="rect">
            <a:avLst/>
          </a:prstGeom>
        </p:spPr>
        <p:txBody>
          <a:bodyPr>
            <a:spAutoFit/>
          </a:bodyPr>
          <a:lstStyle/>
          <a:p>
            <a:endParaRPr lang="it-IT" dirty="0"/>
          </a:p>
          <a:p>
            <a:pPr marL="285750" indent="-285750">
              <a:buFont typeface="Arial" panose="020B0604020202020204" pitchFamily="34" charset="0"/>
              <a:buChar char="•"/>
            </a:pPr>
            <a:r>
              <a:rPr lang="it-IT" b="1" dirty="0"/>
              <a:t>Sintesi vocale </a:t>
            </a:r>
            <a:r>
              <a:rPr lang="it-IT" dirty="0"/>
              <a:t>(consente di tradurre un compito di lettura in un compito di ascolto)</a:t>
            </a:r>
          </a:p>
          <a:p>
            <a:pPr marL="285750" indent="-285750">
              <a:buFont typeface="Arial" panose="020B0604020202020204" pitchFamily="34" charset="0"/>
              <a:buChar char="•"/>
            </a:pPr>
            <a:r>
              <a:rPr lang="it-IT" b="1" dirty="0"/>
              <a:t>Registrazione</a:t>
            </a:r>
            <a:r>
              <a:rPr lang="it-IT" dirty="0"/>
              <a:t> (evita allo studente l’onere di prendere appunti)</a:t>
            </a:r>
          </a:p>
          <a:p>
            <a:pPr marL="285750" indent="-285750">
              <a:buFont typeface="Arial" panose="020B0604020202020204" pitchFamily="34" charset="0"/>
              <a:buChar char="•"/>
            </a:pPr>
            <a:r>
              <a:rPr lang="it-IT" b="1" dirty="0"/>
              <a:t>Programmi di Video scrittura con correttore ortografico </a:t>
            </a:r>
            <a:r>
              <a:rPr lang="it-IT" dirty="0"/>
              <a:t>(in modo da agevolare la rilettura e il lavoro di correzione degli errori)</a:t>
            </a:r>
          </a:p>
          <a:p>
            <a:pPr marL="285750" indent="-285750">
              <a:buFont typeface="Arial" panose="020B0604020202020204" pitchFamily="34" charset="0"/>
              <a:buChar char="•"/>
            </a:pPr>
            <a:r>
              <a:rPr lang="it-IT" b="1" dirty="0"/>
              <a:t>Calcolatrice</a:t>
            </a:r>
          </a:p>
          <a:p>
            <a:pPr marL="285750" indent="-285750">
              <a:buFont typeface="Arial" panose="020B0604020202020204" pitchFamily="34" charset="0"/>
              <a:buChar char="•"/>
            </a:pPr>
            <a:r>
              <a:rPr lang="it-IT" b="1" dirty="0"/>
              <a:t>Tabelle, mappe concettuali</a:t>
            </a:r>
          </a:p>
          <a:p>
            <a:pPr marL="285750" indent="-285750">
              <a:buFont typeface="Arial" panose="020B0604020202020204" pitchFamily="34" charset="0"/>
              <a:buChar char="•"/>
            </a:pPr>
            <a:r>
              <a:rPr lang="it-IT" b="1" dirty="0"/>
              <a:t>Fotocopie semplificate e adattate</a:t>
            </a:r>
          </a:p>
          <a:p>
            <a:pPr marL="285750" indent="-285750">
              <a:buFont typeface="Arial" panose="020B0604020202020204" pitchFamily="34" charset="0"/>
              <a:buChar char="•"/>
            </a:pPr>
            <a:r>
              <a:rPr lang="it-IT" b="1" dirty="0">
                <a:effectLst/>
              </a:rPr>
              <a:t>Tempo supplementare durante </a:t>
            </a:r>
            <a:r>
              <a:rPr lang="it-IT" b="1" dirty="0"/>
              <a:t>le verifiche</a:t>
            </a:r>
          </a:p>
        </p:txBody>
      </p:sp>
      <p:cxnSp>
        <p:nvCxnSpPr>
          <p:cNvPr id="26" name="Connettore 1 25">
            <a:extLst>
              <a:ext uri="{FF2B5EF4-FFF2-40B4-BE49-F238E27FC236}">
                <a16:creationId xmlns:a16="http://schemas.microsoft.com/office/drawing/2014/main" id="{A9BEBF00-799C-094E-A1B3-5219B5C364F3}"/>
              </a:ext>
            </a:extLst>
          </p:cNvPr>
          <p:cNvCxnSpPr>
            <a:cxnSpLocks/>
          </p:cNvCxnSpPr>
          <p:nvPr/>
        </p:nvCxnSpPr>
        <p:spPr>
          <a:xfrm flipH="1">
            <a:off x="5444117" y="4316514"/>
            <a:ext cx="4935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Parentesi graffa aperta 27">
            <a:extLst>
              <a:ext uri="{FF2B5EF4-FFF2-40B4-BE49-F238E27FC236}">
                <a16:creationId xmlns:a16="http://schemas.microsoft.com/office/drawing/2014/main" id="{CD00D69C-B5E5-0A4E-ADA2-17BCC958D08C}"/>
              </a:ext>
            </a:extLst>
          </p:cNvPr>
          <p:cNvSpPr/>
          <p:nvPr/>
        </p:nvSpPr>
        <p:spPr>
          <a:xfrm>
            <a:off x="5929230" y="2668933"/>
            <a:ext cx="98980" cy="32951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330664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0C289D5-DEDF-884A-B6B7-3A05AFFAB452}"/>
              </a:ext>
            </a:extLst>
          </p:cNvPr>
          <p:cNvSpPr/>
          <p:nvPr/>
        </p:nvSpPr>
        <p:spPr>
          <a:xfrm>
            <a:off x="4818944" y="361830"/>
            <a:ext cx="2381956" cy="400110"/>
          </a:xfrm>
          <a:prstGeom prst="rect">
            <a:avLst/>
          </a:prstGeom>
        </p:spPr>
        <p:txBody>
          <a:bodyPr wrap="square">
            <a:spAutoFit/>
          </a:bodyPr>
          <a:lstStyle/>
          <a:p>
            <a:r>
              <a:rPr lang="it-IT" sz="2000" b="1" dirty="0"/>
              <a:t>Misure Dispensative</a:t>
            </a:r>
          </a:p>
        </p:txBody>
      </p:sp>
      <p:sp>
        <p:nvSpPr>
          <p:cNvPr id="4" name="Rettangolo 3">
            <a:extLst>
              <a:ext uri="{FF2B5EF4-FFF2-40B4-BE49-F238E27FC236}">
                <a16:creationId xmlns:a16="http://schemas.microsoft.com/office/drawing/2014/main" id="{1C290486-A7E2-C447-AFBF-BD76D237DA85}"/>
              </a:ext>
            </a:extLst>
          </p:cNvPr>
          <p:cNvSpPr/>
          <p:nvPr/>
        </p:nvSpPr>
        <p:spPr>
          <a:xfrm>
            <a:off x="4806244" y="377219"/>
            <a:ext cx="236220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751E8289-0415-8C46-B278-1D16FC538216}"/>
              </a:ext>
            </a:extLst>
          </p:cNvPr>
          <p:cNvSpPr/>
          <p:nvPr/>
        </p:nvSpPr>
        <p:spPr>
          <a:xfrm>
            <a:off x="1828800" y="1149340"/>
            <a:ext cx="8740422" cy="4678204"/>
          </a:xfrm>
          <a:prstGeom prst="rect">
            <a:avLst/>
          </a:prstGeom>
        </p:spPr>
        <p:txBody>
          <a:bodyPr wrap="square">
            <a:spAutoFit/>
          </a:bodyPr>
          <a:lstStyle/>
          <a:p>
            <a:pPr algn="ctr"/>
            <a:r>
              <a:rPr lang="it-IT" sz="2000" dirty="0"/>
              <a:t>Le misure dispensative sono </a:t>
            </a:r>
            <a:r>
              <a:rPr lang="it-IT" sz="2000" b="1" dirty="0"/>
              <a:t>interventi che consentono allo studente di non svolgere alcune prestazioni che, a causa del disturbo, sono particolarmente difficoltose. </a:t>
            </a:r>
            <a:endParaRPr lang="it-IT" sz="2000" b="1" dirty="0">
              <a:effectLst/>
            </a:endParaRPr>
          </a:p>
          <a:p>
            <a:endParaRPr lang="it-IT" sz="2000" dirty="0"/>
          </a:p>
          <a:p>
            <a:pPr algn="ctr"/>
            <a:r>
              <a:rPr lang="it-IT" sz="2000" dirty="0"/>
              <a:t>Esempi:</a:t>
            </a:r>
          </a:p>
          <a:p>
            <a:endParaRPr lang="it-IT" sz="2000" dirty="0"/>
          </a:p>
          <a:p>
            <a:r>
              <a:rPr lang="it-IT" sz="2000" b="1" dirty="0"/>
              <a:t>1. Riduzione del carico di lavoro  </a:t>
            </a:r>
          </a:p>
          <a:p>
            <a:pPr marL="342900" indent="-342900">
              <a:buAutoNum type="arabicPeriod"/>
            </a:pPr>
            <a:endParaRPr lang="it-IT" sz="2000" b="1" dirty="0"/>
          </a:p>
          <a:p>
            <a:r>
              <a:rPr lang="it-IT" sz="2000" dirty="0"/>
              <a:t>2. </a:t>
            </a:r>
            <a:r>
              <a:rPr lang="it-IT" sz="2000" b="1" dirty="0"/>
              <a:t>Dispensa dalla lettura per alunni con dislessia </a:t>
            </a:r>
            <a:r>
              <a:rPr lang="it-IT" sz="2000" dirty="0"/>
              <a:t>(non è utile far leggere a un alunno con dislessia un lungo brano, </a:t>
            </a:r>
            <a:r>
              <a:rPr lang="it-IT" sz="2000" dirty="0" err="1"/>
              <a:t>poiche</a:t>
            </a:r>
            <a:r>
              <a:rPr lang="it-IT" sz="2000" dirty="0"/>
              <a:t>́ l’esercizio, per via del disturbo, non migliora la sua prestazione nella lettura</a:t>
            </a:r>
          </a:p>
          <a:p>
            <a:endParaRPr lang="it-IT" sz="2000" dirty="0"/>
          </a:p>
          <a:p>
            <a:r>
              <a:rPr lang="it-IT" sz="2000" dirty="0"/>
              <a:t>3. Possibilità di dispensare gli stessi alunni dalle </a:t>
            </a:r>
            <a:r>
              <a:rPr lang="it-IT" sz="2000" b="1" dirty="0"/>
              <a:t>prestazioni scritte di lingua straniera in corso d’anno scolastico e in sede di esami di Stato.</a:t>
            </a:r>
            <a:endParaRPr lang="it-IT" sz="2000" dirty="0"/>
          </a:p>
          <a:p>
            <a:endParaRPr lang="it-IT" dirty="0">
              <a:effectLst/>
            </a:endParaRPr>
          </a:p>
        </p:txBody>
      </p:sp>
    </p:spTree>
    <p:extLst>
      <p:ext uri="{BB962C8B-B14F-4D97-AF65-F5344CB8AC3E}">
        <p14:creationId xmlns:p14="http://schemas.microsoft.com/office/powerpoint/2010/main" val="874431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BA4FDFE-06B1-E446-AADA-02B1093D3B7D}"/>
              </a:ext>
            </a:extLst>
          </p:cNvPr>
          <p:cNvSpPr/>
          <p:nvPr/>
        </p:nvSpPr>
        <p:spPr>
          <a:xfrm>
            <a:off x="2166936" y="1063655"/>
            <a:ext cx="8220075" cy="4401205"/>
          </a:xfrm>
          <a:prstGeom prst="rect">
            <a:avLst/>
          </a:prstGeom>
        </p:spPr>
        <p:txBody>
          <a:bodyPr wrap="square">
            <a:spAutoFit/>
          </a:bodyPr>
          <a:lstStyle/>
          <a:p>
            <a:r>
              <a:rPr lang="it-IT" sz="2000" dirty="0"/>
              <a:t>4. </a:t>
            </a:r>
            <a:r>
              <a:rPr lang="it-IT" sz="2000" b="1" dirty="0"/>
              <a:t>Uno studente con disortografia </a:t>
            </a:r>
            <a:r>
              <a:rPr lang="it-IT" sz="2000" dirty="0"/>
              <a:t>sarà </a:t>
            </a:r>
            <a:r>
              <a:rPr lang="it-IT" sz="2000" b="1" dirty="0"/>
              <a:t>dispensato dalla valutazione della correttezza della scrittura.</a:t>
            </a:r>
            <a:r>
              <a:rPr lang="it-IT" sz="2000" dirty="0"/>
              <a:t> Si baderà al contenuto tralasciando gli errori di carattere ortografico. Per lo stesso motivo e, anche sulla base della gravità del disturbo, le prove scritte potranno essere accompagnate con una prova orale attinente ai medesimi contenuti. </a:t>
            </a:r>
          </a:p>
          <a:p>
            <a:endParaRPr lang="it-IT" sz="2000" dirty="0">
              <a:effectLst/>
            </a:endParaRPr>
          </a:p>
          <a:p>
            <a:endParaRPr lang="it-IT" sz="2000" dirty="0">
              <a:effectLst/>
            </a:endParaRPr>
          </a:p>
          <a:p>
            <a:endParaRPr lang="it-IT" sz="2000" dirty="0">
              <a:effectLst/>
            </a:endParaRPr>
          </a:p>
          <a:p>
            <a:r>
              <a:rPr lang="it-IT" sz="2000" dirty="0"/>
              <a:t>5. In caso di disturbo grave e previa verifica della presenza delle condizioni previste all’Art. 6, comma 5 del D.M. 12 luglio 2011, è possibile in corso d’anno </a:t>
            </a:r>
            <a:r>
              <a:rPr lang="it-IT" sz="2000" b="1" dirty="0"/>
              <a:t>dispensare l’alunno dalla valutazione nelle prove scritte </a:t>
            </a:r>
            <a:r>
              <a:rPr lang="it-IT" sz="2000" dirty="0"/>
              <a:t>e, in sede di esame di Stato, prevedere una prova orale sostitutiva di quella scritta, i cui contenuti e le cui </a:t>
            </a:r>
            <a:r>
              <a:rPr lang="it-IT" sz="2000" dirty="0" err="1"/>
              <a:t>modalita</a:t>
            </a:r>
            <a:r>
              <a:rPr lang="it-IT" sz="2000" dirty="0"/>
              <a:t>̀ sono stabiliti dalla Commissione d’esame sulla base della documentazione fornita dai Consigli di Classe. </a:t>
            </a:r>
            <a:endParaRPr lang="it-IT" sz="2000" dirty="0">
              <a:effectLst/>
            </a:endParaRPr>
          </a:p>
        </p:txBody>
      </p:sp>
    </p:spTree>
    <p:extLst>
      <p:ext uri="{BB962C8B-B14F-4D97-AF65-F5344CB8AC3E}">
        <p14:creationId xmlns:p14="http://schemas.microsoft.com/office/powerpoint/2010/main" val="606211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B8C5128-BC7E-104A-8D35-C971DCC983A3}"/>
              </a:ext>
            </a:extLst>
          </p:cNvPr>
          <p:cNvSpPr/>
          <p:nvPr/>
        </p:nvSpPr>
        <p:spPr>
          <a:xfrm>
            <a:off x="1203181" y="1820431"/>
            <a:ext cx="2781531" cy="400110"/>
          </a:xfrm>
          <a:prstGeom prst="rect">
            <a:avLst/>
          </a:prstGeom>
        </p:spPr>
        <p:txBody>
          <a:bodyPr wrap="none">
            <a:spAutoFit/>
          </a:bodyPr>
          <a:lstStyle/>
          <a:p>
            <a:r>
              <a:rPr lang="it-IT" sz="2000" b="1" dirty="0"/>
              <a:t>Strumenti compensativi </a:t>
            </a:r>
            <a:endParaRPr lang="it-IT" sz="2000" dirty="0"/>
          </a:p>
        </p:txBody>
      </p:sp>
      <p:sp>
        <p:nvSpPr>
          <p:cNvPr id="3" name="Rettangolo 2">
            <a:extLst>
              <a:ext uri="{FF2B5EF4-FFF2-40B4-BE49-F238E27FC236}">
                <a16:creationId xmlns:a16="http://schemas.microsoft.com/office/drawing/2014/main" id="{A2620057-2033-B246-9723-02B9CB71F009}"/>
              </a:ext>
            </a:extLst>
          </p:cNvPr>
          <p:cNvSpPr/>
          <p:nvPr/>
        </p:nvSpPr>
        <p:spPr>
          <a:xfrm>
            <a:off x="1203180" y="1816446"/>
            <a:ext cx="2781531"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4" name="CasellaDiTesto 3">
            <a:extLst>
              <a:ext uri="{FF2B5EF4-FFF2-40B4-BE49-F238E27FC236}">
                <a16:creationId xmlns:a16="http://schemas.microsoft.com/office/drawing/2014/main" id="{92E78A3D-E397-0347-B43F-CF5E7DFD1FB5}"/>
              </a:ext>
            </a:extLst>
          </p:cNvPr>
          <p:cNvSpPr txBox="1"/>
          <p:nvPr/>
        </p:nvSpPr>
        <p:spPr>
          <a:xfrm>
            <a:off x="3222479" y="577617"/>
            <a:ext cx="6247223" cy="400110"/>
          </a:xfrm>
          <a:prstGeom prst="rect">
            <a:avLst/>
          </a:prstGeom>
          <a:noFill/>
        </p:spPr>
        <p:txBody>
          <a:bodyPr wrap="none" rtlCol="0">
            <a:spAutoFit/>
          </a:bodyPr>
          <a:lstStyle/>
          <a:p>
            <a:r>
              <a:rPr lang="it-IT" sz="2000" dirty="0"/>
              <a:t>Alunni con Disagio socio-economico, linguistico e culturale</a:t>
            </a:r>
          </a:p>
        </p:txBody>
      </p:sp>
      <p:sp>
        <p:nvSpPr>
          <p:cNvPr id="5" name="Rettangolo 4">
            <a:extLst>
              <a:ext uri="{FF2B5EF4-FFF2-40B4-BE49-F238E27FC236}">
                <a16:creationId xmlns:a16="http://schemas.microsoft.com/office/drawing/2014/main" id="{615F2BCC-68F6-7F46-B4C4-ECCBF530B716}"/>
              </a:ext>
            </a:extLst>
          </p:cNvPr>
          <p:cNvSpPr/>
          <p:nvPr/>
        </p:nvSpPr>
        <p:spPr>
          <a:xfrm>
            <a:off x="4354512" y="3801713"/>
            <a:ext cx="6096000" cy="1631216"/>
          </a:xfrm>
          <a:prstGeom prst="rect">
            <a:avLst/>
          </a:prstGeom>
        </p:spPr>
        <p:txBody>
          <a:bodyPr wrap="square">
            <a:spAutoFit/>
          </a:bodyPr>
          <a:lstStyle/>
          <a:p>
            <a:pPr marL="285750" indent="-285750">
              <a:buFont typeface="Arial" panose="020B0604020202020204" pitchFamily="34" charset="0"/>
              <a:buChar char="•"/>
            </a:pPr>
            <a:r>
              <a:rPr lang="it-IT" sz="2000" dirty="0"/>
              <a:t>Dispensato da lavori a casa che richiedano l’utilizzo di strumenti tecnologici</a:t>
            </a:r>
          </a:p>
          <a:p>
            <a:pPr marL="285750" indent="-285750">
              <a:buFont typeface="Arial" panose="020B0604020202020204" pitchFamily="34" charset="0"/>
              <a:buChar char="•"/>
            </a:pPr>
            <a:r>
              <a:rPr lang="it-IT" sz="2000" dirty="0"/>
              <a:t>Nel caso di alunni stranieri di recente immigrazione, è possibile dispensare l’alunno da compiti complessi o ridurre la mole del lavoro</a:t>
            </a:r>
          </a:p>
        </p:txBody>
      </p:sp>
      <p:sp>
        <p:nvSpPr>
          <p:cNvPr id="6" name="Rettangolo 5">
            <a:extLst>
              <a:ext uri="{FF2B5EF4-FFF2-40B4-BE49-F238E27FC236}">
                <a16:creationId xmlns:a16="http://schemas.microsoft.com/office/drawing/2014/main" id="{7A3FA0E2-01E0-C041-B396-9EC74489B83E}"/>
              </a:ext>
            </a:extLst>
          </p:cNvPr>
          <p:cNvSpPr/>
          <p:nvPr/>
        </p:nvSpPr>
        <p:spPr>
          <a:xfrm>
            <a:off x="1215879" y="3401603"/>
            <a:ext cx="2381956" cy="400110"/>
          </a:xfrm>
          <a:prstGeom prst="rect">
            <a:avLst/>
          </a:prstGeom>
        </p:spPr>
        <p:txBody>
          <a:bodyPr wrap="square">
            <a:spAutoFit/>
          </a:bodyPr>
          <a:lstStyle/>
          <a:p>
            <a:r>
              <a:rPr lang="it-IT" sz="2000" b="1" dirty="0"/>
              <a:t>Misure Dispensative</a:t>
            </a:r>
          </a:p>
        </p:txBody>
      </p:sp>
      <p:sp>
        <p:nvSpPr>
          <p:cNvPr id="7" name="Rettangolo 6">
            <a:extLst>
              <a:ext uri="{FF2B5EF4-FFF2-40B4-BE49-F238E27FC236}">
                <a16:creationId xmlns:a16="http://schemas.microsoft.com/office/drawing/2014/main" id="{EE795A2A-1CA7-5E44-A5C1-C47990633C6B}"/>
              </a:ext>
            </a:extLst>
          </p:cNvPr>
          <p:cNvSpPr/>
          <p:nvPr/>
        </p:nvSpPr>
        <p:spPr>
          <a:xfrm>
            <a:off x="1203179" y="3416992"/>
            <a:ext cx="236220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3ED5D4BE-8DBB-5F47-AAE3-2AC08A1C219F}"/>
              </a:ext>
            </a:extLst>
          </p:cNvPr>
          <p:cNvSpPr/>
          <p:nvPr/>
        </p:nvSpPr>
        <p:spPr>
          <a:xfrm>
            <a:off x="4597399" y="1762611"/>
            <a:ext cx="6096000" cy="707886"/>
          </a:xfrm>
          <a:prstGeom prst="rect">
            <a:avLst/>
          </a:prstGeom>
        </p:spPr>
        <p:txBody>
          <a:bodyPr>
            <a:spAutoFit/>
          </a:bodyPr>
          <a:lstStyle/>
          <a:p>
            <a:pPr marL="285750" indent="-285750">
              <a:buFont typeface="Arial" panose="020B0604020202020204" pitchFamily="34" charset="0"/>
              <a:buChar char="•"/>
            </a:pPr>
            <a:r>
              <a:rPr lang="it-IT" sz="2000" dirty="0"/>
              <a:t>Schemi, griglie, mappe concettuali</a:t>
            </a:r>
          </a:p>
          <a:p>
            <a:pPr marL="285750" indent="-285750">
              <a:buFont typeface="Arial" panose="020B0604020202020204" pitchFamily="34" charset="0"/>
              <a:buChar char="•"/>
            </a:pPr>
            <a:r>
              <a:rPr lang="it-IT" sz="2000" dirty="0"/>
              <a:t>Per studenti  stranieri lavori facilitati co immagini</a:t>
            </a:r>
          </a:p>
        </p:txBody>
      </p:sp>
      <p:sp>
        <p:nvSpPr>
          <p:cNvPr id="9" name="Rettangolo 8">
            <a:extLst>
              <a:ext uri="{FF2B5EF4-FFF2-40B4-BE49-F238E27FC236}">
                <a16:creationId xmlns:a16="http://schemas.microsoft.com/office/drawing/2014/main" id="{96EECAD9-1BE7-AE4A-8D08-AB88DACD0E1F}"/>
              </a:ext>
            </a:extLst>
          </p:cNvPr>
          <p:cNvSpPr/>
          <p:nvPr/>
        </p:nvSpPr>
        <p:spPr>
          <a:xfrm>
            <a:off x="3222478" y="566160"/>
            <a:ext cx="6247223" cy="466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31401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18A66C2-8A2B-A448-8BF5-E419DD9A292D}"/>
              </a:ext>
            </a:extLst>
          </p:cNvPr>
          <p:cNvSpPr txBox="1"/>
          <p:nvPr/>
        </p:nvSpPr>
        <p:spPr>
          <a:xfrm>
            <a:off x="4159766" y="1005585"/>
            <a:ext cx="4144083" cy="461665"/>
          </a:xfrm>
          <a:prstGeom prst="rect">
            <a:avLst/>
          </a:prstGeom>
          <a:noFill/>
        </p:spPr>
        <p:txBody>
          <a:bodyPr wrap="none" rtlCol="0">
            <a:spAutoFit/>
          </a:bodyPr>
          <a:lstStyle/>
          <a:p>
            <a:r>
              <a:rPr lang="it-IT" sz="2400" dirty="0"/>
              <a:t>Il Piano Didattico Personalizzato</a:t>
            </a:r>
          </a:p>
        </p:txBody>
      </p:sp>
      <p:sp>
        <p:nvSpPr>
          <p:cNvPr id="5" name="Rettangolo 4">
            <a:extLst>
              <a:ext uri="{FF2B5EF4-FFF2-40B4-BE49-F238E27FC236}">
                <a16:creationId xmlns:a16="http://schemas.microsoft.com/office/drawing/2014/main" id="{D604C672-7927-2F4D-B594-8F1FAA40914A}"/>
              </a:ext>
            </a:extLst>
          </p:cNvPr>
          <p:cNvSpPr/>
          <p:nvPr/>
        </p:nvSpPr>
        <p:spPr>
          <a:xfrm>
            <a:off x="3362827" y="3240025"/>
            <a:ext cx="1216039" cy="430887"/>
          </a:xfrm>
          <a:prstGeom prst="rect">
            <a:avLst/>
          </a:prstGeom>
        </p:spPr>
        <p:txBody>
          <a:bodyPr wrap="none">
            <a:spAutoFit/>
          </a:bodyPr>
          <a:lstStyle/>
          <a:p>
            <a:r>
              <a:rPr lang="it-IT" sz="2200" dirty="0"/>
              <a:t>Didattico</a:t>
            </a:r>
          </a:p>
        </p:txBody>
      </p:sp>
      <p:sp>
        <p:nvSpPr>
          <p:cNvPr id="6" name="Rettangolo 5">
            <a:extLst>
              <a:ext uri="{FF2B5EF4-FFF2-40B4-BE49-F238E27FC236}">
                <a16:creationId xmlns:a16="http://schemas.microsoft.com/office/drawing/2014/main" id="{5887DBDE-47D9-7E4E-BF0D-28B5E7FB90DC}"/>
              </a:ext>
            </a:extLst>
          </p:cNvPr>
          <p:cNvSpPr/>
          <p:nvPr/>
        </p:nvSpPr>
        <p:spPr>
          <a:xfrm>
            <a:off x="7570722" y="3245626"/>
            <a:ext cx="1293431" cy="430887"/>
          </a:xfrm>
          <a:prstGeom prst="rect">
            <a:avLst/>
          </a:prstGeom>
        </p:spPr>
        <p:txBody>
          <a:bodyPr wrap="none">
            <a:spAutoFit/>
          </a:bodyPr>
          <a:lstStyle/>
          <a:p>
            <a:r>
              <a:rPr lang="it-IT" sz="2200" dirty="0"/>
              <a:t>Educativo</a:t>
            </a:r>
          </a:p>
        </p:txBody>
      </p:sp>
      <p:sp>
        <p:nvSpPr>
          <p:cNvPr id="8" name="Rettangolo 7">
            <a:extLst>
              <a:ext uri="{FF2B5EF4-FFF2-40B4-BE49-F238E27FC236}">
                <a16:creationId xmlns:a16="http://schemas.microsoft.com/office/drawing/2014/main" id="{784D7D12-1F1D-584D-BA1F-A85EABD1DE1E}"/>
              </a:ext>
            </a:extLst>
          </p:cNvPr>
          <p:cNvSpPr/>
          <p:nvPr/>
        </p:nvSpPr>
        <p:spPr>
          <a:xfrm>
            <a:off x="2600118" y="4581913"/>
            <a:ext cx="2741456" cy="430887"/>
          </a:xfrm>
          <a:prstGeom prst="rect">
            <a:avLst/>
          </a:prstGeom>
        </p:spPr>
        <p:txBody>
          <a:bodyPr wrap="none">
            <a:spAutoFit/>
          </a:bodyPr>
          <a:lstStyle/>
          <a:p>
            <a:r>
              <a:rPr lang="it-IT" sz="2200" dirty="0"/>
              <a:t>Individua gli strumenti</a:t>
            </a:r>
          </a:p>
        </p:txBody>
      </p:sp>
      <p:sp>
        <p:nvSpPr>
          <p:cNvPr id="9" name="Rettangolo 8">
            <a:extLst>
              <a:ext uri="{FF2B5EF4-FFF2-40B4-BE49-F238E27FC236}">
                <a16:creationId xmlns:a16="http://schemas.microsoft.com/office/drawing/2014/main" id="{9B3FFD21-461B-0843-A070-7AB8DA2F4B0B}"/>
              </a:ext>
            </a:extLst>
          </p:cNvPr>
          <p:cNvSpPr/>
          <p:nvPr/>
        </p:nvSpPr>
        <p:spPr>
          <a:xfrm>
            <a:off x="6834534" y="4499801"/>
            <a:ext cx="3232808" cy="430887"/>
          </a:xfrm>
          <a:prstGeom prst="rect">
            <a:avLst/>
          </a:prstGeom>
        </p:spPr>
        <p:txBody>
          <a:bodyPr wrap="none">
            <a:spAutoFit/>
          </a:bodyPr>
          <a:lstStyle/>
          <a:p>
            <a:r>
              <a:rPr lang="it-IT" sz="2200" dirty="0"/>
              <a:t>Fa emergere il vero alunno</a:t>
            </a:r>
          </a:p>
        </p:txBody>
      </p:sp>
      <p:sp>
        <p:nvSpPr>
          <p:cNvPr id="10" name="Rettangolo 9">
            <a:extLst>
              <a:ext uri="{FF2B5EF4-FFF2-40B4-BE49-F238E27FC236}">
                <a16:creationId xmlns:a16="http://schemas.microsoft.com/office/drawing/2014/main" id="{B3C8D30B-7AE2-084B-898A-02A7B73AE65A}"/>
              </a:ext>
            </a:extLst>
          </p:cNvPr>
          <p:cNvSpPr/>
          <p:nvPr/>
        </p:nvSpPr>
        <p:spPr>
          <a:xfrm>
            <a:off x="5208156" y="2177534"/>
            <a:ext cx="2094932" cy="430887"/>
          </a:xfrm>
          <a:prstGeom prst="rect">
            <a:avLst/>
          </a:prstGeom>
        </p:spPr>
        <p:txBody>
          <a:bodyPr wrap="none">
            <a:spAutoFit/>
          </a:bodyPr>
          <a:lstStyle/>
          <a:p>
            <a:r>
              <a:rPr lang="it-IT" sz="2200" dirty="0"/>
              <a:t>È uno strumento</a:t>
            </a:r>
          </a:p>
        </p:txBody>
      </p:sp>
      <p:sp>
        <p:nvSpPr>
          <p:cNvPr id="11" name="Rettangolo 10">
            <a:extLst>
              <a:ext uri="{FF2B5EF4-FFF2-40B4-BE49-F238E27FC236}">
                <a16:creationId xmlns:a16="http://schemas.microsoft.com/office/drawing/2014/main" id="{E69484F6-4D83-4649-BE1E-3984D682C561}"/>
              </a:ext>
            </a:extLst>
          </p:cNvPr>
          <p:cNvSpPr/>
          <p:nvPr/>
        </p:nvSpPr>
        <p:spPr>
          <a:xfrm>
            <a:off x="3362827" y="3240025"/>
            <a:ext cx="1216039" cy="430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05CF6AF9-6F14-B449-8852-4F12005A5456}"/>
              </a:ext>
            </a:extLst>
          </p:cNvPr>
          <p:cNvSpPr/>
          <p:nvPr/>
        </p:nvSpPr>
        <p:spPr>
          <a:xfrm>
            <a:off x="7570722" y="3240025"/>
            <a:ext cx="1216039" cy="430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a:extLst>
              <a:ext uri="{FF2B5EF4-FFF2-40B4-BE49-F238E27FC236}">
                <a16:creationId xmlns:a16="http://schemas.microsoft.com/office/drawing/2014/main" id="{27B8B664-A360-D648-94EA-87D3B2591432}"/>
              </a:ext>
            </a:extLst>
          </p:cNvPr>
          <p:cNvCxnSpPr>
            <a:cxnSpLocks/>
          </p:cNvCxnSpPr>
          <p:nvPr/>
        </p:nvCxnSpPr>
        <p:spPr>
          <a:xfrm>
            <a:off x="7209066" y="2565848"/>
            <a:ext cx="723312" cy="397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50108AD8-67F2-474B-B9BF-92EFAE1DF3E8}"/>
              </a:ext>
            </a:extLst>
          </p:cNvPr>
          <p:cNvCxnSpPr>
            <a:cxnSpLocks/>
          </p:cNvCxnSpPr>
          <p:nvPr/>
        </p:nvCxnSpPr>
        <p:spPr>
          <a:xfrm flipH="1">
            <a:off x="4578866" y="2608421"/>
            <a:ext cx="839356" cy="4161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D5E1160B-6A55-B246-8FDD-23B74E27A6FB}"/>
              </a:ext>
            </a:extLst>
          </p:cNvPr>
          <p:cNvCxnSpPr>
            <a:cxnSpLocks/>
          </p:cNvCxnSpPr>
          <p:nvPr/>
        </p:nvCxnSpPr>
        <p:spPr>
          <a:xfrm>
            <a:off x="6109288" y="1538160"/>
            <a:ext cx="0" cy="6153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A88BDDC6-E0A5-C442-8BF1-95F81E63E438}"/>
              </a:ext>
            </a:extLst>
          </p:cNvPr>
          <p:cNvCxnSpPr>
            <a:cxnSpLocks/>
          </p:cNvCxnSpPr>
          <p:nvPr/>
        </p:nvCxnSpPr>
        <p:spPr>
          <a:xfrm>
            <a:off x="3970846" y="3852400"/>
            <a:ext cx="0" cy="5750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7EA86406-638D-804E-83D1-0BCE231D417F}"/>
              </a:ext>
            </a:extLst>
          </p:cNvPr>
          <p:cNvCxnSpPr>
            <a:cxnSpLocks/>
          </p:cNvCxnSpPr>
          <p:nvPr/>
        </p:nvCxnSpPr>
        <p:spPr>
          <a:xfrm>
            <a:off x="8217437" y="3878976"/>
            <a:ext cx="0" cy="5750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607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21EF5B9-F2A3-0041-ACD3-14D1F321EFF6}"/>
              </a:ext>
            </a:extLst>
          </p:cNvPr>
          <p:cNvSpPr txBox="1"/>
          <p:nvPr/>
        </p:nvSpPr>
        <p:spPr>
          <a:xfrm>
            <a:off x="9361007" y="5444113"/>
            <a:ext cx="2628900" cy="1015663"/>
          </a:xfrm>
          <a:prstGeom prst="rect">
            <a:avLst/>
          </a:prstGeom>
          <a:noFill/>
        </p:spPr>
        <p:txBody>
          <a:bodyPr wrap="square" rtlCol="0">
            <a:spAutoFit/>
          </a:bodyPr>
          <a:lstStyle/>
          <a:p>
            <a:pPr algn="ctr"/>
            <a:r>
              <a:rPr lang="it-IT" sz="2000" dirty="0"/>
              <a:t>Referente</a:t>
            </a:r>
          </a:p>
          <a:p>
            <a:pPr algn="ctr"/>
            <a:r>
              <a:rPr lang="it-IT" sz="2000" dirty="0"/>
              <a:t> dell’Istituto</a:t>
            </a:r>
          </a:p>
          <a:p>
            <a:pPr algn="ctr"/>
            <a:r>
              <a:rPr lang="it-IT" sz="2000" dirty="0"/>
              <a:t> (funzione strumentale)</a:t>
            </a:r>
          </a:p>
        </p:txBody>
      </p:sp>
      <p:sp>
        <p:nvSpPr>
          <p:cNvPr id="3" name="Rettangolo 2">
            <a:extLst>
              <a:ext uri="{FF2B5EF4-FFF2-40B4-BE49-F238E27FC236}">
                <a16:creationId xmlns:a16="http://schemas.microsoft.com/office/drawing/2014/main" id="{AA5FEF35-A2A4-4141-83DD-CF69FDD0FEA4}"/>
              </a:ext>
            </a:extLst>
          </p:cNvPr>
          <p:cNvSpPr/>
          <p:nvPr/>
        </p:nvSpPr>
        <p:spPr>
          <a:xfrm>
            <a:off x="9361007" y="1178978"/>
            <a:ext cx="2641600" cy="1015663"/>
          </a:xfrm>
          <a:prstGeom prst="rect">
            <a:avLst/>
          </a:prstGeom>
        </p:spPr>
        <p:txBody>
          <a:bodyPr wrap="square">
            <a:spAutoFit/>
          </a:bodyPr>
          <a:lstStyle/>
          <a:p>
            <a:pPr algn="ctr"/>
            <a:r>
              <a:rPr lang="it-IT" sz="2000" dirty="0"/>
              <a:t>Gruppo di lavoro per l’</a:t>
            </a:r>
            <a:r>
              <a:rPr lang="it-IT" sz="2000" dirty="0" err="1"/>
              <a:t>inclusività</a:t>
            </a:r>
            <a:r>
              <a:rPr lang="it-IT" sz="2000" dirty="0"/>
              <a:t> </a:t>
            </a:r>
          </a:p>
          <a:p>
            <a:pPr algn="ctr"/>
            <a:r>
              <a:rPr lang="it-IT" sz="2000" dirty="0"/>
              <a:t>(G.L.I)</a:t>
            </a:r>
          </a:p>
        </p:txBody>
      </p:sp>
      <p:sp>
        <p:nvSpPr>
          <p:cNvPr id="5" name="Rettangolo 4">
            <a:extLst>
              <a:ext uri="{FF2B5EF4-FFF2-40B4-BE49-F238E27FC236}">
                <a16:creationId xmlns:a16="http://schemas.microsoft.com/office/drawing/2014/main" id="{4B732E0A-C0A4-B34F-89D6-C3D5BE62B59D}"/>
              </a:ext>
            </a:extLst>
          </p:cNvPr>
          <p:cNvSpPr/>
          <p:nvPr/>
        </p:nvSpPr>
        <p:spPr>
          <a:xfrm>
            <a:off x="9437207" y="1178978"/>
            <a:ext cx="2565400"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62F6D0C9-4526-DF40-808E-71DD625F9FD3}"/>
              </a:ext>
            </a:extLst>
          </p:cNvPr>
          <p:cNvSpPr/>
          <p:nvPr/>
        </p:nvSpPr>
        <p:spPr>
          <a:xfrm>
            <a:off x="9424882" y="5392976"/>
            <a:ext cx="2565400"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882CF74-9C88-F74A-B731-69695656C4F1}"/>
              </a:ext>
            </a:extLst>
          </p:cNvPr>
          <p:cNvSpPr/>
          <p:nvPr/>
        </p:nvSpPr>
        <p:spPr>
          <a:xfrm>
            <a:off x="9466900" y="2642494"/>
            <a:ext cx="2629275" cy="2554545"/>
          </a:xfrm>
          <a:prstGeom prst="rect">
            <a:avLst/>
          </a:prstGeom>
        </p:spPr>
        <p:txBody>
          <a:bodyPr wrap="square">
            <a:spAutoFit/>
          </a:bodyPr>
          <a:lstStyle/>
          <a:p>
            <a:pPr algn="ctr" fontAlgn="base"/>
            <a:r>
              <a:rPr lang="it-IT" sz="1600" dirty="0">
                <a:latin typeface="Calibri" panose="020F0502020204030204" pitchFamily="34" charset="0"/>
                <a:ea typeface="Times New Roman" panose="02020603050405020304" pitchFamily="18" charset="0"/>
              </a:rPr>
              <a:t>E’ un Gruppo di lavoro istituito presso ciascuna istituzione scolastica con compiti di programmazione, </a:t>
            </a:r>
          </a:p>
          <a:p>
            <a:pPr algn="ctr" fontAlgn="base"/>
            <a:r>
              <a:rPr lang="it-IT" sz="1600" dirty="0">
                <a:latin typeface="Calibri" panose="020F0502020204030204" pitchFamily="34" charset="0"/>
                <a:ea typeface="Times New Roman" panose="02020603050405020304" pitchFamily="18" charset="0"/>
              </a:rPr>
              <a:t>proposta e supporto.</a:t>
            </a:r>
            <a:endParaRPr lang="it-IT" sz="1600" dirty="0">
              <a:latin typeface="Times New Roman" panose="02020603050405020304" pitchFamily="18" charset="0"/>
              <a:ea typeface="Times New Roman" panose="02020603050405020304" pitchFamily="18" charset="0"/>
            </a:endParaRPr>
          </a:p>
          <a:p>
            <a:pPr algn="ctr" fontAlgn="base">
              <a:spcAft>
                <a:spcPts val="960"/>
              </a:spcAft>
            </a:pPr>
            <a:r>
              <a:rPr lang="it-IT" sz="1600" dirty="0">
                <a:latin typeface="Calibri" panose="020F0502020204030204" pitchFamily="34" charset="0"/>
                <a:ea typeface="Times New Roman" panose="02020603050405020304" pitchFamily="18" charset="0"/>
              </a:rPr>
              <a:t>È composto da docenti curricolari, docenti di sostegno, personale ATA, specialisti della Azienda Sanitaria Locale. </a:t>
            </a:r>
          </a:p>
        </p:txBody>
      </p:sp>
      <p:sp>
        <p:nvSpPr>
          <p:cNvPr id="11" name="Rettangolo 10">
            <a:extLst>
              <a:ext uri="{FF2B5EF4-FFF2-40B4-BE49-F238E27FC236}">
                <a16:creationId xmlns:a16="http://schemas.microsoft.com/office/drawing/2014/main" id="{F5BF3701-3936-834C-9177-1C51228DD4F1}"/>
              </a:ext>
            </a:extLst>
          </p:cNvPr>
          <p:cNvSpPr/>
          <p:nvPr/>
        </p:nvSpPr>
        <p:spPr>
          <a:xfrm>
            <a:off x="50765" y="2643565"/>
            <a:ext cx="2253658" cy="3293209"/>
          </a:xfrm>
          <a:prstGeom prst="rect">
            <a:avLst/>
          </a:prstGeom>
        </p:spPr>
        <p:txBody>
          <a:bodyPr wrap="square">
            <a:spAutoFit/>
          </a:bodyPr>
          <a:lstStyle/>
          <a:p>
            <a:pPr algn="ctr"/>
            <a:r>
              <a:rPr lang="it-IT" sz="1600" dirty="0"/>
              <a:t>I Centri Territoriali di Supporto (CTS) sono stati istituiti dagli Uffici Scolastici Regionali in accordo con il MIUR mediante il Progetto “Nuove Tecnologie e Disabilità”. </a:t>
            </a:r>
          </a:p>
          <a:p>
            <a:pPr algn="ctr"/>
            <a:r>
              <a:rPr lang="it-IT" sz="1600" dirty="0"/>
              <a:t>I Centri sono collocati presso scuole polo e la loro sede coincide con quella dell’istituzione scolastica che li accoglie.</a:t>
            </a:r>
          </a:p>
        </p:txBody>
      </p:sp>
      <p:sp>
        <p:nvSpPr>
          <p:cNvPr id="12" name="Rettangolo 11">
            <a:extLst>
              <a:ext uri="{FF2B5EF4-FFF2-40B4-BE49-F238E27FC236}">
                <a16:creationId xmlns:a16="http://schemas.microsoft.com/office/drawing/2014/main" id="{0EEA0562-EC72-DB40-9FDF-30F1E251F4A8}"/>
              </a:ext>
            </a:extLst>
          </p:cNvPr>
          <p:cNvSpPr/>
          <p:nvPr/>
        </p:nvSpPr>
        <p:spPr>
          <a:xfrm>
            <a:off x="253232" y="1207805"/>
            <a:ext cx="1869254" cy="1015663"/>
          </a:xfrm>
          <a:prstGeom prst="rect">
            <a:avLst/>
          </a:prstGeom>
        </p:spPr>
        <p:txBody>
          <a:bodyPr wrap="square">
            <a:spAutoFit/>
          </a:bodyPr>
          <a:lstStyle/>
          <a:p>
            <a:pPr algn="ctr"/>
            <a:r>
              <a:rPr lang="it-IT" sz="2000" dirty="0"/>
              <a:t>CTS - Centri Territoriali di Supporto</a:t>
            </a:r>
          </a:p>
        </p:txBody>
      </p:sp>
      <p:sp>
        <p:nvSpPr>
          <p:cNvPr id="13" name="Rettangolo 12">
            <a:extLst>
              <a:ext uri="{FF2B5EF4-FFF2-40B4-BE49-F238E27FC236}">
                <a16:creationId xmlns:a16="http://schemas.microsoft.com/office/drawing/2014/main" id="{2F6DC4C4-7152-A542-AA33-EFBCEF5E839D}"/>
              </a:ext>
            </a:extLst>
          </p:cNvPr>
          <p:cNvSpPr/>
          <p:nvPr/>
        </p:nvSpPr>
        <p:spPr>
          <a:xfrm>
            <a:off x="241762" y="1223343"/>
            <a:ext cx="1871663" cy="1000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22FAF603-4DC3-6742-A4DE-B4F801C08074}"/>
              </a:ext>
            </a:extLst>
          </p:cNvPr>
          <p:cNvSpPr/>
          <p:nvPr/>
        </p:nvSpPr>
        <p:spPr>
          <a:xfrm>
            <a:off x="2641122" y="1223343"/>
            <a:ext cx="2628900" cy="1015663"/>
          </a:xfrm>
          <a:prstGeom prst="rect">
            <a:avLst/>
          </a:prstGeom>
        </p:spPr>
        <p:txBody>
          <a:bodyPr wrap="square">
            <a:spAutoFit/>
          </a:bodyPr>
          <a:lstStyle/>
          <a:p>
            <a:pPr algn="ctr"/>
            <a:r>
              <a:rPr lang="it-IT" sz="2000" b="0" u="none" strike="noStrike" dirty="0">
                <a:effectLst/>
              </a:rPr>
              <a:t>Gruppo per l’inclusione territoriale </a:t>
            </a:r>
          </a:p>
          <a:p>
            <a:pPr algn="ctr"/>
            <a:r>
              <a:rPr lang="it-IT" sz="2000" b="0" u="none" strike="noStrike" dirty="0">
                <a:effectLst/>
              </a:rPr>
              <a:t>(G.I.T.)</a:t>
            </a:r>
            <a:endParaRPr lang="it-IT" sz="2000" dirty="0"/>
          </a:p>
        </p:txBody>
      </p:sp>
      <p:sp>
        <p:nvSpPr>
          <p:cNvPr id="23" name="Rettangolo 22">
            <a:extLst>
              <a:ext uri="{FF2B5EF4-FFF2-40B4-BE49-F238E27FC236}">
                <a16:creationId xmlns:a16="http://schemas.microsoft.com/office/drawing/2014/main" id="{FD5F9C06-DB27-8B40-913F-5A8E4DD4F353}"/>
              </a:ext>
            </a:extLst>
          </p:cNvPr>
          <p:cNvSpPr/>
          <p:nvPr/>
        </p:nvSpPr>
        <p:spPr>
          <a:xfrm>
            <a:off x="6106294" y="1244125"/>
            <a:ext cx="2290927" cy="1015663"/>
          </a:xfrm>
          <a:prstGeom prst="rect">
            <a:avLst/>
          </a:prstGeom>
        </p:spPr>
        <p:txBody>
          <a:bodyPr wrap="square">
            <a:spAutoFit/>
          </a:bodyPr>
          <a:lstStyle/>
          <a:p>
            <a:pPr algn="ctr"/>
            <a:r>
              <a:rPr lang="it-IT" sz="2000" dirty="0"/>
              <a:t>Gruppo di lavoro  per l’handicap</a:t>
            </a:r>
          </a:p>
          <a:p>
            <a:pPr algn="ctr"/>
            <a:r>
              <a:rPr lang="it-IT" sz="2000" dirty="0"/>
              <a:t>(G.L.H)</a:t>
            </a:r>
          </a:p>
        </p:txBody>
      </p:sp>
      <p:sp>
        <p:nvSpPr>
          <p:cNvPr id="24" name="Rettangolo 23">
            <a:extLst>
              <a:ext uri="{FF2B5EF4-FFF2-40B4-BE49-F238E27FC236}">
                <a16:creationId xmlns:a16="http://schemas.microsoft.com/office/drawing/2014/main" id="{641B799E-B309-1740-B4CC-43CE9F93A38C}"/>
              </a:ext>
            </a:extLst>
          </p:cNvPr>
          <p:cNvSpPr/>
          <p:nvPr/>
        </p:nvSpPr>
        <p:spPr>
          <a:xfrm>
            <a:off x="6106294" y="1192988"/>
            <a:ext cx="2428164"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D2AF4290-7103-9243-80F6-A55E626C5EE2}"/>
              </a:ext>
            </a:extLst>
          </p:cNvPr>
          <p:cNvSpPr/>
          <p:nvPr/>
        </p:nvSpPr>
        <p:spPr>
          <a:xfrm>
            <a:off x="2650845" y="1207805"/>
            <a:ext cx="2628900" cy="1062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E9F9C063-2454-DD43-826D-B192EC8207D3}"/>
              </a:ext>
            </a:extLst>
          </p:cNvPr>
          <p:cNvSpPr txBox="1"/>
          <p:nvPr/>
        </p:nvSpPr>
        <p:spPr>
          <a:xfrm>
            <a:off x="7431078" y="3116752"/>
            <a:ext cx="1111202" cy="369332"/>
          </a:xfrm>
          <a:prstGeom prst="rect">
            <a:avLst/>
          </a:prstGeom>
          <a:noFill/>
        </p:spPr>
        <p:txBody>
          <a:bodyPr wrap="none" rtlCol="0">
            <a:spAutoFit/>
          </a:bodyPr>
          <a:lstStyle/>
          <a:p>
            <a:r>
              <a:rPr lang="it-IT" dirty="0"/>
              <a:t>Operativo</a:t>
            </a:r>
          </a:p>
        </p:txBody>
      </p:sp>
      <p:sp>
        <p:nvSpPr>
          <p:cNvPr id="27" name="Rettangolo 26">
            <a:extLst>
              <a:ext uri="{FF2B5EF4-FFF2-40B4-BE49-F238E27FC236}">
                <a16:creationId xmlns:a16="http://schemas.microsoft.com/office/drawing/2014/main" id="{865491A1-0126-AD4A-A182-2F2A5FA8F617}"/>
              </a:ext>
            </a:extLst>
          </p:cNvPr>
          <p:cNvSpPr/>
          <p:nvPr/>
        </p:nvSpPr>
        <p:spPr>
          <a:xfrm>
            <a:off x="5787708" y="3125652"/>
            <a:ext cx="1055097" cy="369332"/>
          </a:xfrm>
          <a:prstGeom prst="rect">
            <a:avLst/>
          </a:prstGeom>
        </p:spPr>
        <p:txBody>
          <a:bodyPr wrap="none">
            <a:spAutoFit/>
          </a:bodyPr>
          <a:lstStyle/>
          <a:p>
            <a:r>
              <a:rPr lang="it-IT" dirty="0"/>
              <a:t>D’Istituto</a:t>
            </a:r>
          </a:p>
        </p:txBody>
      </p:sp>
      <p:sp>
        <p:nvSpPr>
          <p:cNvPr id="4" name="Rettangolo 3">
            <a:extLst>
              <a:ext uri="{FF2B5EF4-FFF2-40B4-BE49-F238E27FC236}">
                <a16:creationId xmlns:a16="http://schemas.microsoft.com/office/drawing/2014/main" id="{4CE615F9-B8CC-F94E-BE5F-1934B3E87F2B}"/>
              </a:ext>
            </a:extLst>
          </p:cNvPr>
          <p:cNvSpPr/>
          <p:nvPr/>
        </p:nvSpPr>
        <p:spPr>
          <a:xfrm>
            <a:off x="5806696" y="3125652"/>
            <a:ext cx="1055097" cy="3968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F8214F83-26DC-DB41-A921-938AA55ED501}"/>
              </a:ext>
            </a:extLst>
          </p:cNvPr>
          <p:cNvSpPr/>
          <p:nvPr/>
        </p:nvSpPr>
        <p:spPr>
          <a:xfrm>
            <a:off x="7431078" y="3139613"/>
            <a:ext cx="1048466"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1 7">
            <a:extLst>
              <a:ext uri="{FF2B5EF4-FFF2-40B4-BE49-F238E27FC236}">
                <a16:creationId xmlns:a16="http://schemas.microsoft.com/office/drawing/2014/main" id="{C7959FD6-AB02-8F43-9BD0-D97442C7692B}"/>
              </a:ext>
            </a:extLst>
          </p:cNvPr>
          <p:cNvCxnSpPr>
            <a:cxnSpLocks/>
          </p:cNvCxnSpPr>
          <p:nvPr/>
        </p:nvCxnSpPr>
        <p:spPr>
          <a:xfrm>
            <a:off x="6653151" y="2702514"/>
            <a:ext cx="0" cy="310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9A88ECA9-882C-674C-9763-15B3CC688A4A}"/>
              </a:ext>
            </a:extLst>
          </p:cNvPr>
          <p:cNvCxnSpPr>
            <a:cxnSpLocks/>
          </p:cNvCxnSpPr>
          <p:nvPr/>
        </p:nvCxnSpPr>
        <p:spPr>
          <a:xfrm>
            <a:off x="7930014" y="2702514"/>
            <a:ext cx="0" cy="310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35336BFD-D71F-524D-A927-D81D3334C402}"/>
              </a:ext>
            </a:extLst>
          </p:cNvPr>
          <p:cNvCxnSpPr>
            <a:cxnSpLocks/>
          </p:cNvCxnSpPr>
          <p:nvPr/>
        </p:nvCxnSpPr>
        <p:spPr>
          <a:xfrm flipH="1">
            <a:off x="6648710" y="2702514"/>
            <a:ext cx="12813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96182D43-CA70-4D4A-AB49-26D8C38D87D6}"/>
              </a:ext>
            </a:extLst>
          </p:cNvPr>
          <p:cNvCxnSpPr>
            <a:cxnSpLocks/>
            <a:endCxn id="24" idx="2"/>
          </p:cNvCxnSpPr>
          <p:nvPr/>
        </p:nvCxnSpPr>
        <p:spPr>
          <a:xfrm flipV="1">
            <a:off x="7320376" y="2259788"/>
            <a:ext cx="0" cy="415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D6729F1B-403C-1343-93ED-7E19DA9337FB}"/>
              </a:ext>
            </a:extLst>
          </p:cNvPr>
          <p:cNvSpPr txBox="1"/>
          <p:nvPr/>
        </p:nvSpPr>
        <p:spPr>
          <a:xfrm>
            <a:off x="6842805" y="3712633"/>
            <a:ext cx="2275218" cy="2862322"/>
          </a:xfrm>
          <a:prstGeom prst="rect">
            <a:avLst/>
          </a:prstGeom>
          <a:noFill/>
        </p:spPr>
        <p:txBody>
          <a:bodyPr wrap="square" rtlCol="0">
            <a:spAutoFit/>
          </a:bodyPr>
          <a:lstStyle/>
          <a:p>
            <a:pPr algn="ctr"/>
            <a:r>
              <a:rPr lang="it-IT" dirty="0"/>
              <a:t>(Singolo alunno)</a:t>
            </a:r>
          </a:p>
          <a:p>
            <a:pPr algn="ctr"/>
            <a:endParaRPr lang="it-IT" dirty="0"/>
          </a:p>
          <a:p>
            <a:pPr algn="ctr"/>
            <a:r>
              <a:rPr lang="it-IT" sz="1600" dirty="0"/>
              <a:t>È composto da: Consiglio di Classe, da operatori ASL che seguono il percorso educativo dell’alunno con disabilità, dai genitori dell’alunno oltre che eventualmente da un esperto richiesto da questi ultimi. </a:t>
            </a:r>
          </a:p>
        </p:txBody>
      </p:sp>
      <p:sp>
        <p:nvSpPr>
          <p:cNvPr id="37" name="Rettangolo 36">
            <a:extLst>
              <a:ext uri="{FF2B5EF4-FFF2-40B4-BE49-F238E27FC236}">
                <a16:creationId xmlns:a16="http://schemas.microsoft.com/office/drawing/2014/main" id="{7FC24E09-3877-284A-90CA-F14D35A1E3CB}"/>
              </a:ext>
            </a:extLst>
          </p:cNvPr>
          <p:cNvSpPr/>
          <p:nvPr/>
        </p:nvSpPr>
        <p:spPr>
          <a:xfrm>
            <a:off x="2452214" y="2547196"/>
            <a:ext cx="3126383" cy="4278094"/>
          </a:xfrm>
          <a:prstGeom prst="rect">
            <a:avLst/>
          </a:prstGeom>
        </p:spPr>
        <p:txBody>
          <a:bodyPr wrap="square">
            <a:spAutoFit/>
          </a:bodyPr>
          <a:lstStyle/>
          <a:p>
            <a:pPr algn="ctr"/>
            <a:r>
              <a:rPr lang="it-IT" sz="1600" b="0" u="none" strike="noStrike" dirty="0">
                <a:effectLst/>
              </a:rPr>
              <a:t>l GIT è composto da un Dirigente tecnico o un Dirigente scolastico che lo presiede, tre Dirigenti scolastici dell’ambito territoriale; due docenti, uno per la scuola dell’infanzia e il primo ciclo di istruzione e uno per il secondo ciclo di istruzione. Il GIT, sulla base delle valutazioni diagnostico-funzionali, del progetto individuale e del Piano per l’inclusione trasmessi dalle singole Istituzioni scolastiche statali, propone agli USR la quantificazione delle risorse di sostegno didattico per l’inclusione da assegnare a ciascuna scuola</a:t>
            </a:r>
            <a:endParaRPr lang="it-IT" sz="1600" dirty="0"/>
          </a:p>
        </p:txBody>
      </p:sp>
      <p:sp>
        <p:nvSpPr>
          <p:cNvPr id="40" name="CasellaDiTesto 39">
            <a:extLst>
              <a:ext uri="{FF2B5EF4-FFF2-40B4-BE49-F238E27FC236}">
                <a16:creationId xmlns:a16="http://schemas.microsoft.com/office/drawing/2014/main" id="{7CF6BE6F-C3FB-3B41-A0A5-96B3A71138DF}"/>
              </a:ext>
            </a:extLst>
          </p:cNvPr>
          <p:cNvSpPr txBox="1"/>
          <p:nvPr/>
        </p:nvSpPr>
        <p:spPr>
          <a:xfrm>
            <a:off x="7554921" y="240077"/>
            <a:ext cx="2528256" cy="400110"/>
          </a:xfrm>
          <a:prstGeom prst="rect">
            <a:avLst/>
          </a:prstGeom>
          <a:noFill/>
        </p:spPr>
        <p:txBody>
          <a:bodyPr wrap="none" rtlCol="0">
            <a:spAutoFit/>
          </a:bodyPr>
          <a:lstStyle/>
          <a:p>
            <a:r>
              <a:rPr lang="it-IT" sz="2000" dirty="0"/>
              <a:t>All’interno dell’Istituto</a:t>
            </a:r>
          </a:p>
        </p:txBody>
      </p:sp>
      <p:sp>
        <p:nvSpPr>
          <p:cNvPr id="41" name="Parentesi graffa aperta 40">
            <a:extLst>
              <a:ext uri="{FF2B5EF4-FFF2-40B4-BE49-F238E27FC236}">
                <a16:creationId xmlns:a16="http://schemas.microsoft.com/office/drawing/2014/main" id="{B05CDB0E-F6E5-CF44-9BCD-13452A89A2BA}"/>
              </a:ext>
            </a:extLst>
          </p:cNvPr>
          <p:cNvSpPr/>
          <p:nvPr/>
        </p:nvSpPr>
        <p:spPr>
          <a:xfrm rot="5400000">
            <a:off x="2533708" y="-1613263"/>
            <a:ext cx="234274" cy="486056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3" name="CasellaDiTesto 42">
            <a:extLst>
              <a:ext uri="{FF2B5EF4-FFF2-40B4-BE49-F238E27FC236}">
                <a16:creationId xmlns:a16="http://schemas.microsoft.com/office/drawing/2014/main" id="{FC02E923-4ADA-214E-A945-9A355AE7F02F}"/>
              </a:ext>
            </a:extLst>
          </p:cNvPr>
          <p:cNvSpPr txBox="1"/>
          <p:nvPr/>
        </p:nvSpPr>
        <p:spPr>
          <a:xfrm>
            <a:off x="1955783" y="207448"/>
            <a:ext cx="1524776" cy="400110"/>
          </a:xfrm>
          <a:prstGeom prst="rect">
            <a:avLst/>
          </a:prstGeom>
          <a:noFill/>
        </p:spPr>
        <p:txBody>
          <a:bodyPr wrap="none" rtlCol="0">
            <a:spAutoFit/>
          </a:bodyPr>
          <a:lstStyle/>
          <a:p>
            <a:r>
              <a:rPr lang="it-IT" sz="2000" dirty="0"/>
              <a:t>Sul Territorio</a:t>
            </a:r>
          </a:p>
        </p:txBody>
      </p:sp>
      <p:sp>
        <p:nvSpPr>
          <p:cNvPr id="46" name="Parentesi graffa aperta 45">
            <a:extLst>
              <a:ext uri="{FF2B5EF4-FFF2-40B4-BE49-F238E27FC236}">
                <a16:creationId xmlns:a16="http://schemas.microsoft.com/office/drawing/2014/main" id="{7834C232-6A0D-E74A-A74C-D30296E9A1ED}"/>
              </a:ext>
            </a:extLst>
          </p:cNvPr>
          <p:cNvSpPr/>
          <p:nvPr/>
        </p:nvSpPr>
        <p:spPr>
          <a:xfrm rot="5400000">
            <a:off x="8701911" y="-1575795"/>
            <a:ext cx="234274" cy="486056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20530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DAF421A-D39C-9540-9BC4-951CFDC0BFA6}"/>
              </a:ext>
            </a:extLst>
          </p:cNvPr>
          <p:cNvSpPr/>
          <p:nvPr/>
        </p:nvSpPr>
        <p:spPr>
          <a:xfrm>
            <a:off x="4197399" y="2112975"/>
            <a:ext cx="3595734" cy="5260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3" name="Rettangolo 2">
            <a:extLst>
              <a:ext uri="{FF2B5EF4-FFF2-40B4-BE49-F238E27FC236}">
                <a16:creationId xmlns:a16="http://schemas.microsoft.com/office/drawing/2014/main" id="{4E81D058-1A0C-F645-A414-9B8FBFC8D1B4}"/>
              </a:ext>
            </a:extLst>
          </p:cNvPr>
          <p:cNvSpPr/>
          <p:nvPr/>
        </p:nvSpPr>
        <p:spPr>
          <a:xfrm>
            <a:off x="4271076" y="2145183"/>
            <a:ext cx="3448380" cy="461665"/>
          </a:xfrm>
          <a:prstGeom prst="rect">
            <a:avLst/>
          </a:prstGeom>
        </p:spPr>
        <p:txBody>
          <a:bodyPr wrap="none">
            <a:spAutoFit/>
          </a:bodyPr>
          <a:lstStyle/>
          <a:p>
            <a:r>
              <a:rPr lang="it-IT" sz="2400" dirty="0"/>
              <a:t>Disturbi Evolutivi Specifici </a:t>
            </a:r>
          </a:p>
        </p:txBody>
      </p:sp>
      <p:sp>
        <p:nvSpPr>
          <p:cNvPr id="4" name="Rettangolo 3">
            <a:extLst>
              <a:ext uri="{FF2B5EF4-FFF2-40B4-BE49-F238E27FC236}">
                <a16:creationId xmlns:a16="http://schemas.microsoft.com/office/drawing/2014/main" id="{4BDC2395-D19C-2148-8AEA-BAAC96C7BAE6}"/>
              </a:ext>
            </a:extLst>
          </p:cNvPr>
          <p:cNvSpPr/>
          <p:nvPr/>
        </p:nvSpPr>
        <p:spPr>
          <a:xfrm>
            <a:off x="3647476" y="3923678"/>
            <a:ext cx="2140742" cy="923330"/>
          </a:xfrm>
          <a:prstGeom prst="rect">
            <a:avLst/>
          </a:prstGeom>
        </p:spPr>
        <p:txBody>
          <a:bodyPr wrap="square">
            <a:spAutoFit/>
          </a:bodyPr>
          <a:lstStyle/>
          <a:p>
            <a:pPr algn="ctr"/>
            <a:r>
              <a:rPr lang="it-IT" dirty="0"/>
              <a:t>DSA</a:t>
            </a:r>
          </a:p>
          <a:p>
            <a:pPr algn="ctr"/>
            <a:r>
              <a:rPr lang="it-IT" dirty="0"/>
              <a:t>(Disturbi Specifici dell’Apprendimento)</a:t>
            </a:r>
          </a:p>
        </p:txBody>
      </p:sp>
      <p:sp>
        <p:nvSpPr>
          <p:cNvPr id="5" name="Rettangolo 4">
            <a:extLst>
              <a:ext uri="{FF2B5EF4-FFF2-40B4-BE49-F238E27FC236}">
                <a16:creationId xmlns:a16="http://schemas.microsoft.com/office/drawing/2014/main" id="{A397C81A-6E74-E24A-B25E-DACA56A6E115}"/>
              </a:ext>
            </a:extLst>
          </p:cNvPr>
          <p:cNvSpPr/>
          <p:nvPr/>
        </p:nvSpPr>
        <p:spPr>
          <a:xfrm>
            <a:off x="3606494" y="3923677"/>
            <a:ext cx="2145950" cy="9694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5D4333-7E18-C64D-8F7D-177B6C730441}"/>
              </a:ext>
            </a:extLst>
          </p:cNvPr>
          <p:cNvSpPr/>
          <p:nvPr/>
        </p:nvSpPr>
        <p:spPr>
          <a:xfrm>
            <a:off x="5969942" y="3897454"/>
            <a:ext cx="2110174" cy="1200329"/>
          </a:xfrm>
          <a:prstGeom prst="rect">
            <a:avLst/>
          </a:prstGeom>
        </p:spPr>
        <p:txBody>
          <a:bodyPr wrap="square">
            <a:spAutoFit/>
          </a:bodyPr>
          <a:lstStyle/>
          <a:p>
            <a:pPr algn="ctr"/>
            <a:r>
              <a:rPr lang="it-IT" dirty="0"/>
              <a:t>Deficit da disturbo dell’attenzione e dell’</a:t>
            </a:r>
            <a:r>
              <a:rPr lang="it-IT" dirty="0" err="1"/>
              <a:t>iperattivita</a:t>
            </a:r>
            <a:r>
              <a:rPr lang="it-IT" dirty="0"/>
              <a:t>̀  </a:t>
            </a:r>
          </a:p>
          <a:p>
            <a:pPr algn="ctr"/>
            <a:r>
              <a:rPr lang="it-IT" dirty="0"/>
              <a:t>(DDAI; ADHD)</a:t>
            </a:r>
          </a:p>
        </p:txBody>
      </p:sp>
      <p:sp>
        <p:nvSpPr>
          <p:cNvPr id="7" name="Rettangolo 6">
            <a:extLst>
              <a:ext uri="{FF2B5EF4-FFF2-40B4-BE49-F238E27FC236}">
                <a16:creationId xmlns:a16="http://schemas.microsoft.com/office/drawing/2014/main" id="{D1116D15-3AAE-DC41-BC8E-10517D02261E}"/>
              </a:ext>
            </a:extLst>
          </p:cNvPr>
          <p:cNvSpPr/>
          <p:nvPr/>
        </p:nvSpPr>
        <p:spPr>
          <a:xfrm>
            <a:off x="1297179" y="3885647"/>
            <a:ext cx="2046158" cy="923330"/>
          </a:xfrm>
          <a:prstGeom prst="rect">
            <a:avLst/>
          </a:prstGeom>
        </p:spPr>
        <p:txBody>
          <a:bodyPr wrap="square">
            <a:spAutoFit/>
          </a:bodyPr>
          <a:lstStyle/>
          <a:p>
            <a:pPr algn="ctr"/>
            <a:r>
              <a:rPr lang="it-IT" dirty="0"/>
              <a:t>Funzionamento Intellettivo limite (FIL) </a:t>
            </a:r>
          </a:p>
        </p:txBody>
      </p:sp>
      <p:sp>
        <p:nvSpPr>
          <p:cNvPr id="8" name="Rettangolo 7">
            <a:extLst>
              <a:ext uri="{FF2B5EF4-FFF2-40B4-BE49-F238E27FC236}">
                <a16:creationId xmlns:a16="http://schemas.microsoft.com/office/drawing/2014/main" id="{E47550A7-40E1-3144-9092-446D23567694}"/>
              </a:ext>
            </a:extLst>
          </p:cNvPr>
          <p:cNvSpPr/>
          <p:nvPr/>
        </p:nvSpPr>
        <p:spPr>
          <a:xfrm>
            <a:off x="5934167" y="3885647"/>
            <a:ext cx="2145949"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DB7D497-F442-8643-A102-5590819B3FB4}"/>
              </a:ext>
            </a:extLst>
          </p:cNvPr>
          <p:cNvSpPr/>
          <p:nvPr/>
        </p:nvSpPr>
        <p:spPr>
          <a:xfrm>
            <a:off x="1297179" y="3877512"/>
            <a:ext cx="2046158"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A2C44CEA-B2A2-9C45-A538-7FBE89E5EE88}"/>
              </a:ext>
            </a:extLst>
          </p:cNvPr>
          <p:cNvSpPr/>
          <p:nvPr/>
        </p:nvSpPr>
        <p:spPr>
          <a:xfrm>
            <a:off x="8381696" y="3951760"/>
            <a:ext cx="2355666" cy="1200329"/>
          </a:xfrm>
          <a:prstGeom prst="rect">
            <a:avLst/>
          </a:prstGeom>
        </p:spPr>
        <p:txBody>
          <a:bodyPr wrap="square">
            <a:spAutoFit/>
          </a:bodyPr>
          <a:lstStyle/>
          <a:p>
            <a:pPr algn="ctr"/>
            <a:r>
              <a:rPr lang="it-IT" dirty="0"/>
              <a:t>Deficit del linguaggio, delle abilità non verbali, della coordinazione motoria</a:t>
            </a:r>
          </a:p>
        </p:txBody>
      </p:sp>
      <p:sp>
        <p:nvSpPr>
          <p:cNvPr id="11" name="Rettangolo 10">
            <a:extLst>
              <a:ext uri="{FF2B5EF4-FFF2-40B4-BE49-F238E27FC236}">
                <a16:creationId xmlns:a16="http://schemas.microsoft.com/office/drawing/2014/main" id="{31A8D9B4-EAA1-D442-B240-E24DD523528B}"/>
              </a:ext>
            </a:extLst>
          </p:cNvPr>
          <p:cNvSpPr/>
          <p:nvPr/>
        </p:nvSpPr>
        <p:spPr>
          <a:xfrm>
            <a:off x="8343273" y="3951760"/>
            <a:ext cx="2394088" cy="11460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1 11">
            <a:extLst>
              <a:ext uri="{FF2B5EF4-FFF2-40B4-BE49-F238E27FC236}">
                <a16:creationId xmlns:a16="http://schemas.microsoft.com/office/drawing/2014/main" id="{B097E2E3-5D29-C24C-BC39-5764D3ACE432}"/>
              </a:ext>
            </a:extLst>
          </p:cNvPr>
          <p:cNvCxnSpPr/>
          <p:nvPr/>
        </p:nvCxnSpPr>
        <p:spPr>
          <a:xfrm>
            <a:off x="2318072" y="3380130"/>
            <a:ext cx="73543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891182F-E5C5-534E-A5FC-24EB4EEE1CF9}"/>
              </a:ext>
            </a:extLst>
          </p:cNvPr>
          <p:cNvCxnSpPr/>
          <p:nvPr/>
        </p:nvCxnSpPr>
        <p:spPr>
          <a:xfrm flipV="1">
            <a:off x="9672460" y="3380130"/>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75737862-3446-B94A-B005-11930471578A}"/>
              </a:ext>
            </a:extLst>
          </p:cNvPr>
          <p:cNvCxnSpPr/>
          <p:nvPr/>
        </p:nvCxnSpPr>
        <p:spPr>
          <a:xfrm flipV="1">
            <a:off x="6991719" y="3380130"/>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3D7A9D4F-CDE6-8042-BF18-F5366BD46D25}"/>
              </a:ext>
            </a:extLst>
          </p:cNvPr>
          <p:cNvCxnSpPr/>
          <p:nvPr/>
        </p:nvCxnSpPr>
        <p:spPr>
          <a:xfrm flipV="1">
            <a:off x="4653253" y="3380130"/>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2814B3C3-87DB-6443-9753-1743710C269C}"/>
              </a:ext>
            </a:extLst>
          </p:cNvPr>
          <p:cNvCxnSpPr/>
          <p:nvPr/>
        </p:nvCxnSpPr>
        <p:spPr>
          <a:xfrm flipV="1">
            <a:off x="2318072" y="3380130"/>
            <a:ext cx="0" cy="43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2853FC21-DDBC-2F40-9E72-74888E0F2AFC}"/>
              </a:ext>
            </a:extLst>
          </p:cNvPr>
          <p:cNvCxnSpPr>
            <a:cxnSpLocks/>
          </p:cNvCxnSpPr>
          <p:nvPr/>
        </p:nvCxnSpPr>
        <p:spPr>
          <a:xfrm>
            <a:off x="5995266" y="2639058"/>
            <a:ext cx="0" cy="74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32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5B69171D-D61C-5846-B16B-76477B48DE4D}"/>
              </a:ext>
            </a:extLst>
          </p:cNvPr>
          <p:cNvSpPr/>
          <p:nvPr/>
        </p:nvSpPr>
        <p:spPr>
          <a:xfrm>
            <a:off x="4821998" y="936304"/>
            <a:ext cx="1960632" cy="1015663"/>
          </a:xfrm>
          <a:prstGeom prst="rect">
            <a:avLst/>
          </a:prstGeom>
        </p:spPr>
        <p:txBody>
          <a:bodyPr wrap="square">
            <a:spAutoFit/>
          </a:bodyPr>
          <a:lstStyle/>
          <a:p>
            <a:pPr algn="ctr"/>
            <a:r>
              <a:rPr lang="it-IT" sz="2000" dirty="0"/>
              <a:t>Piano Annuale dell’Inclusione (P.A.I)</a:t>
            </a:r>
          </a:p>
        </p:txBody>
      </p:sp>
      <p:sp>
        <p:nvSpPr>
          <p:cNvPr id="10" name="Rettangolo 9">
            <a:extLst>
              <a:ext uri="{FF2B5EF4-FFF2-40B4-BE49-F238E27FC236}">
                <a16:creationId xmlns:a16="http://schemas.microsoft.com/office/drawing/2014/main" id="{6031F639-E8D7-5F47-A420-3CE6847BDB9B}"/>
              </a:ext>
            </a:extLst>
          </p:cNvPr>
          <p:cNvSpPr/>
          <p:nvPr/>
        </p:nvSpPr>
        <p:spPr>
          <a:xfrm>
            <a:off x="4565652" y="910735"/>
            <a:ext cx="2473325" cy="10082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4479B4C7-E018-1343-AA9A-7D56A8845045}"/>
              </a:ext>
            </a:extLst>
          </p:cNvPr>
          <p:cNvSpPr/>
          <p:nvPr/>
        </p:nvSpPr>
        <p:spPr>
          <a:xfrm>
            <a:off x="2754314" y="2669352"/>
            <a:ext cx="6096000" cy="3477875"/>
          </a:xfrm>
          <a:prstGeom prst="rect">
            <a:avLst/>
          </a:prstGeom>
        </p:spPr>
        <p:txBody>
          <a:bodyPr>
            <a:spAutoFit/>
          </a:bodyPr>
          <a:lstStyle/>
          <a:p>
            <a:pPr algn="ctr" fontAlgn="base"/>
            <a:r>
              <a:rPr lang="it-IT" sz="2000" b="0" i="0" u="none" strike="noStrike" dirty="0">
                <a:effectLst/>
              </a:rPr>
              <a:t>Il P.A.I. deve essere redatto entro il mese di giugno.</a:t>
            </a:r>
          </a:p>
          <a:p>
            <a:pPr algn="ctr" fontAlgn="base"/>
            <a:r>
              <a:rPr lang="it-IT" sz="2000" b="0" i="0" u="none" strike="noStrike" dirty="0">
                <a:effectLst/>
              </a:rPr>
              <a:t> In esso, com’è noto, si individuano i punti di forza e criticità degli interventi di inclusione posti in essere nel corso dell’anno appena trascorso e, allo stesso tempo, si formulano ipotesi di utilizzo delle risorse  specifiche, istituzionali e non, al fine di incrementare il livello di inclusione generale della scuola nell’anno successivo.</a:t>
            </a:r>
          </a:p>
          <a:p>
            <a:pPr algn="ctr" fontAlgn="base"/>
            <a:endParaRPr lang="it-IT" sz="2000" b="0" i="0" u="none" strike="noStrike" dirty="0">
              <a:effectLst/>
            </a:endParaRPr>
          </a:p>
          <a:p>
            <a:pPr algn="ctr" fontAlgn="base"/>
            <a:r>
              <a:rPr lang="it-IT" sz="2000" b="0" i="0" u="none" strike="noStrike" dirty="0">
                <a:effectLst/>
              </a:rPr>
              <a:t>Il Piano Annuale per l’Inclusione è proposto dal </a:t>
            </a:r>
          </a:p>
          <a:p>
            <a:pPr algn="ctr" fontAlgn="base"/>
            <a:r>
              <a:rPr lang="it-IT" sz="2000" b="0" i="0" u="none" strike="noStrike" dirty="0">
                <a:effectLst/>
              </a:rPr>
              <a:t>Gruppo di lavoro per l’inclusione (GLI) </a:t>
            </a:r>
          </a:p>
          <a:p>
            <a:pPr algn="ctr" fontAlgn="base"/>
            <a:r>
              <a:rPr lang="it-IT" sz="2000" b="0" i="0" u="none" strike="noStrike" dirty="0">
                <a:effectLst/>
              </a:rPr>
              <a:t>e viene approvato dal Collegio dei docenti.</a:t>
            </a:r>
          </a:p>
        </p:txBody>
      </p:sp>
    </p:spTree>
    <p:extLst>
      <p:ext uri="{BB962C8B-B14F-4D97-AF65-F5344CB8AC3E}">
        <p14:creationId xmlns:p14="http://schemas.microsoft.com/office/powerpoint/2010/main" val="3962980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762A98-D27C-C044-8DD2-17479700CEAD}"/>
              </a:ext>
            </a:extLst>
          </p:cNvPr>
          <p:cNvSpPr txBox="1"/>
          <p:nvPr/>
        </p:nvSpPr>
        <p:spPr>
          <a:xfrm>
            <a:off x="4657725" y="2800351"/>
            <a:ext cx="2162772" cy="584775"/>
          </a:xfrm>
          <a:prstGeom prst="rect">
            <a:avLst/>
          </a:prstGeom>
          <a:noFill/>
        </p:spPr>
        <p:txBody>
          <a:bodyPr wrap="none" rtlCol="0">
            <a:spAutoFit/>
          </a:bodyPr>
          <a:lstStyle/>
          <a:p>
            <a:r>
              <a:rPr lang="it-IT" sz="3200" b="1" dirty="0"/>
              <a:t>Laboratorio</a:t>
            </a:r>
          </a:p>
        </p:txBody>
      </p:sp>
    </p:spTree>
    <p:extLst>
      <p:ext uri="{BB962C8B-B14F-4D97-AF65-F5344CB8AC3E}">
        <p14:creationId xmlns:p14="http://schemas.microsoft.com/office/powerpoint/2010/main" val="3442858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0EC626-F336-9240-A41D-1F0DDA7C8073}"/>
              </a:ext>
            </a:extLst>
          </p:cNvPr>
          <p:cNvSpPr txBox="1"/>
          <p:nvPr/>
        </p:nvSpPr>
        <p:spPr>
          <a:xfrm>
            <a:off x="5131842" y="1500739"/>
            <a:ext cx="1922321" cy="400110"/>
          </a:xfrm>
          <a:prstGeom prst="rect">
            <a:avLst/>
          </a:prstGeom>
          <a:noFill/>
        </p:spPr>
        <p:txBody>
          <a:bodyPr wrap="none" rtlCol="0">
            <a:spAutoFit/>
          </a:bodyPr>
          <a:lstStyle/>
          <a:p>
            <a:r>
              <a:rPr lang="it-IT" sz="2000" dirty="0"/>
              <a:t>Mappe cognitive</a:t>
            </a:r>
          </a:p>
        </p:txBody>
      </p:sp>
      <p:sp>
        <p:nvSpPr>
          <p:cNvPr id="5" name="CasellaDiTesto 4">
            <a:extLst>
              <a:ext uri="{FF2B5EF4-FFF2-40B4-BE49-F238E27FC236}">
                <a16:creationId xmlns:a16="http://schemas.microsoft.com/office/drawing/2014/main" id="{0256B0F2-FDA7-6C4A-AFEB-5A703771A57B}"/>
              </a:ext>
            </a:extLst>
          </p:cNvPr>
          <p:cNvSpPr txBox="1"/>
          <p:nvPr/>
        </p:nvSpPr>
        <p:spPr>
          <a:xfrm>
            <a:off x="2986088" y="2828926"/>
            <a:ext cx="1788567" cy="400110"/>
          </a:xfrm>
          <a:prstGeom prst="rect">
            <a:avLst/>
          </a:prstGeom>
          <a:noFill/>
        </p:spPr>
        <p:txBody>
          <a:bodyPr wrap="none" rtlCol="0">
            <a:spAutoFit/>
          </a:bodyPr>
          <a:lstStyle/>
          <a:p>
            <a:r>
              <a:rPr lang="it-IT" sz="2000" dirty="0"/>
              <a:t>Mappe Mentali</a:t>
            </a:r>
          </a:p>
        </p:txBody>
      </p:sp>
      <p:sp>
        <p:nvSpPr>
          <p:cNvPr id="6" name="CasellaDiTesto 5">
            <a:extLst>
              <a:ext uri="{FF2B5EF4-FFF2-40B4-BE49-F238E27FC236}">
                <a16:creationId xmlns:a16="http://schemas.microsoft.com/office/drawing/2014/main" id="{4E6D9C6B-9C2E-0E47-96C2-26B73B66494E}"/>
              </a:ext>
            </a:extLst>
          </p:cNvPr>
          <p:cNvSpPr txBox="1"/>
          <p:nvPr/>
        </p:nvSpPr>
        <p:spPr>
          <a:xfrm>
            <a:off x="6919144" y="2828926"/>
            <a:ext cx="2267719" cy="400110"/>
          </a:xfrm>
          <a:prstGeom prst="rect">
            <a:avLst/>
          </a:prstGeom>
          <a:noFill/>
        </p:spPr>
        <p:txBody>
          <a:bodyPr wrap="square" rtlCol="0">
            <a:spAutoFit/>
          </a:bodyPr>
          <a:lstStyle/>
          <a:p>
            <a:r>
              <a:rPr lang="it-IT" sz="2000" dirty="0"/>
              <a:t>Mappe Concettuali</a:t>
            </a:r>
          </a:p>
        </p:txBody>
      </p:sp>
      <p:sp>
        <p:nvSpPr>
          <p:cNvPr id="7" name="Rettangolo 6">
            <a:extLst>
              <a:ext uri="{FF2B5EF4-FFF2-40B4-BE49-F238E27FC236}">
                <a16:creationId xmlns:a16="http://schemas.microsoft.com/office/drawing/2014/main" id="{CD9118B4-A2E1-DC49-93BF-39DCC8F88C57}"/>
              </a:ext>
            </a:extLst>
          </p:cNvPr>
          <p:cNvSpPr/>
          <p:nvPr/>
        </p:nvSpPr>
        <p:spPr>
          <a:xfrm>
            <a:off x="5088980" y="1486451"/>
            <a:ext cx="1965183" cy="414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A2833C5-4825-5240-88A5-DB4C5CD6EAF3}"/>
              </a:ext>
            </a:extLst>
          </p:cNvPr>
          <p:cNvSpPr/>
          <p:nvPr/>
        </p:nvSpPr>
        <p:spPr>
          <a:xfrm>
            <a:off x="2889985" y="2814638"/>
            <a:ext cx="1965183" cy="414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01322B74-D2DE-DC4A-B353-1B887875BE7D}"/>
              </a:ext>
            </a:extLst>
          </p:cNvPr>
          <p:cNvSpPr/>
          <p:nvPr/>
        </p:nvSpPr>
        <p:spPr>
          <a:xfrm>
            <a:off x="6919144" y="2810669"/>
            <a:ext cx="2139131" cy="418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63E82D87-C665-8646-81EE-72B9E2816B14}"/>
              </a:ext>
            </a:extLst>
          </p:cNvPr>
          <p:cNvSpPr txBox="1"/>
          <p:nvPr/>
        </p:nvSpPr>
        <p:spPr>
          <a:xfrm>
            <a:off x="3586163" y="572662"/>
            <a:ext cx="4932889" cy="400110"/>
          </a:xfrm>
          <a:prstGeom prst="rect">
            <a:avLst/>
          </a:prstGeom>
          <a:noFill/>
        </p:spPr>
        <p:txBody>
          <a:bodyPr wrap="none" rtlCol="0">
            <a:spAutoFit/>
          </a:bodyPr>
          <a:lstStyle/>
          <a:p>
            <a:r>
              <a:rPr lang="it-IT" sz="2000" dirty="0"/>
              <a:t>Strumenti per un apprendimento significativo</a:t>
            </a:r>
          </a:p>
        </p:txBody>
      </p:sp>
      <p:cxnSp>
        <p:nvCxnSpPr>
          <p:cNvPr id="14" name="Connettore 2 13">
            <a:extLst>
              <a:ext uri="{FF2B5EF4-FFF2-40B4-BE49-F238E27FC236}">
                <a16:creationId xmlns:a16="http://schemas.microsoft.com/office/drawing/2014/main" id="{AF4DFA2A-8EF3-114E-B5F1-DDFC0EE40552}"/>
              </a:ext>
            </a:extLst>
          </p:cNvPr>
          <p:cNvCxnSpPr/>
          <p:nvPr/>
        </p:nvCxnSpPr>
        <p:spPr>
          <a:xfrm>
            <a:off x="5957888" y="1114425"/>
            <a:ext cx="0" cy="2051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5B2AB83E-E83B-CD41-9CF6-2BCFA8FE8BFD}"/>
              </a:ext>
            </a:extLst>
          </p:cNvPr>
          <p:cNvCxnSpPr/>
          <p:nvPr/>
        </p:nvCxnSpPr>
        <p:spPr>
          <a:xfrm>
            <a:off x="8086725" y="2343150"/>
            <a:ext cx="0" cy="242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EDD1AB9A-4604-304F-B32B-64EB171DBA1B}"/>
              </a:ext>
            </a:extLst>
          </p:cNvPr>
          <p:cNvCxnSpPr/>
          <p:nvPr/>
        </p:nvCxnSpPr>
        <p:spPr>
          <a:xfrm>
            <a:off x="3967163" y="2343150"/>
            <a:ext cx="0" cy="242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FECA5A8E-0A26-404C-A74C-FF549C754744}"/>
              </a:ext>
            </a:extLst>
          </p:cNvPr>
          <p:cNvCxnSpPr/>
          <p:nvPr/>
        </p:nvCxnSpPr>
        <p:spPr>
          <a:xfrm flipV="1">
            <a:off x="3986213" y="1900849"/>
            <a:ext cx="985837" cy="442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91727EA2-B8E5-3148-9425-DBB01780ECA3}"/>
              </a:ext>
            </a:extLst>
          </p:cNvPr>
          <p:cNvCxnSpPr>
            <a:cxnSpLocks/>
          </p:cNvCxnSpPr>
          <p:nvPr/>
        </p:nvCxnSpPr>
        <p:spPr>
          <a:xfrm>
            <a:off x="7171093" y="1843640"/>
            <a:ext cx="915632" cy="499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Immagine 21">
            <a:extLst>
              <a:ext uri="{FF2B5EF4-FFF2-40B4-BE49-F238E27FC236}">
                <a16:creationId xmlns:a16="http://schemas.microsoft.com/office/drawing/2014/main" id="{ED77F3F6-FB7A-4D4C-AEBD-B417D9A99F4F}"/>
              </a:ext>
            </a:extLst>
          </p:cNvPr>
          <p:cNvPicPr>
            <a:picLocks noChangeAspect="1"/>
          </p:cNvPicPr>
          <p:nvPr/>
        </p:nvPicPr>
        <p:blipFill>
          <a:blip r:embed="rId2"/>
          <a:stretch>
            <a:fillRect/>
          </a:stretch>
        </p:blipFill>
        <p:spPr>
          <a:xfrm>
            <a:off x="2487115" y="3475433"/>
            <a:ext cx="2998196" cy="3190937"/>
          </a:xfrm>
          <a:prstGeom prst="rect">
            <a:avLst/>
          </a:prstGeom>
        </p:spPr>
      </p:pic>
      <p:pic>
        <p:nvPicPr>
          <p:cNvPr id="23" name="Immagine 22">
            <a:extLst>
              <a:ext uri="{FF2B5EF4-FFF2-40B4-BE49-F238E27FC236}">
                <a16:creationId xmlns:a16="http://schemas.microsoft.com/office/drawing/2014/main" id="{6936DE2F-240F-8C47-A3F6-289FC351452A}"/>
              </a:ext>
            </a:extLst>
          </p:cNvPr>
          <p:cNvPicPr>
            <a:picLocks noChangeAspect="1"/>
          </p:cNvPicPr>
          <p:nvPr/>
        </p:nvPicPr>
        <p:blipFill>
          <a:blip r:embed="rId3"/>
          <a:stretch>
            <a:fillRect/>
          </a:stretch>
        </p:blipFill>
        <p:spPr>
          <a:xfrm>
            <a:off x="6198169" y="3650516"/>
            <a:ext cx="3777111" cy="2832833"/>
          </a:xfrm>
          <a:prstGeom prst="rect">
            <a:avLst/>
          </a:prstGeom>
        </p:spPr>
      </p:pic>
    </p:spTree>
    <p:extLst>
      <p:ext uri="{BB962C8B-B14F-4D97-AF65-F5344CB8AC3E}">
        <p14:creationId xmlns:p14="http://schemas.microsoft.com/office/powerpoint/2010/main" val="4103069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559362A-85FD-B547-835B-37DB960E5C2F}"/>
              </a:ext>
            </a:extLst>
          </p:cNvPr>
          <p:cNvSpPr/>
          <p:nvPr/>
        </p:nvSpPr>
        <p:spPr>
          <a:xfrm>
            <a:off x="342900" y="1095496"/>
            <a:ext cx="6311112" cy="707886"/>
          </a:xfrm>
          <a:prstGeom prst="rect">
            <a:avLst/>
          </a:prstGeom>
        </p:spPr>
        <p:txBody>
          <a:bodyPr wrap="square">
            <a:spAutoFit/>
          </a:bodyPr>
          <a:lstStyle/>
          <a:p>
            <a:r>
              <a:rPr lang="it-IT" sz="2000" b="0" i="0" u="none" strike="noStrike" dirty="0">
                <a:effectLst/>
              </a:rPr>
              <a:t>Forma di rappresentazione grafica della conoscenza </a:t>
            </a:r>
          </a:p>
          <a:p>
            <a:r>
              <a:rPr lang="it-IT" sz="2000" i="0" u="none" strike="noStrike" dirty="0">
                <a:effectLst/>
              </a:rPr>
              <a:t>(teorico: </a:t>
            </a:r>
            <a:r>
              <a:rPr lang="it-IT" sz="2000" b="1" i="0" u="none" strike="noStrike" dirty="0">
                <a:effectLst/>
              </a:rPr>
              <a:t>Tony </a:t>
            </a:r>
            <a:r>
              <a:rPr lang="it-IT" sz="2000" b="1" i="0" u="none" strike="noStrike" dirty="0" err="1">
                <a:effectLst/>
              </a:rPr>
              <a:t>Buzan</a:t>
            </a:r>
            <a:r>
              <a:rPr lang="it-IT" sz="2000" i="0" u="none" strike="noStrike" dirty="0">
                <a:effectLst/>
              </a:rPr>
              <a:t>, anni Sessanta)</a:t>
            </a:r>
            <a:endParaRPr lang="it-IT" sz="2000" dirty="0"/>
          </a:p>
        </p:txBody>
      </p:sp>
      <p:sp>
        <p:nvSpPr>
          <p:cNvPr id="3" name="Rettangolo 2">
            <a:extLst>
              <a:ext uri="{FF2B5EF4-FFF2-40B4-BE49-F238E27FC236}">
                <a16:creationId xmlns:a16="http://schemas.microsoft.com/office/drawing/2014/main" id="{048299C8-391A-9243-9408-8D964C0544ED}"/>
              </a:ext>
            </a:extLst>
          </p:cNvPr>
          <p:cNvSpPr/>
          <p:nvPr/>
        </p:nvSpPr>
        <p:spPr>
          <a:xfrm>
            <a:off x="342900" y="2100443"/>
            <a:ext cx="7258049" cy="4401205"/>
          </a:xfrm>
          <a:prstGeom prst="rect">
            <a:avLst/>
          </a:prstGeom>
        </p:spPr>
        <p:txBody>
          <a:bodyPr wrap="square">
            <a:spAutoFit/>
          </a:bodyPr>
          <a:lstStyle/>
          <a:p>
            <a:r>
              <a:rPr lang="it-IT" sz="2000" b="0" i="0" u="none" strike="noStrike" dirty="0">
                <a:effectLst/>
              </a:rPr>
              <a:t>Il </a:t>
            </a:r>
            <a:r>
              <a:rPr lang="it-IT" sz="2000" b="1" i="0" u="none" strike="noStrike" dirty="0">
                <a:effectLst/>
              </a:rPr>
              <a:t>modello logico-visivo </a:t>
            </a:r>
            <a:r>
              <a:rPr lang="it-IT" sz="2000" b="0" i="0" u="none" strike="noStrike" dirty="0">
                <a:effectLst/>
              </a:rPr>
              <a:t>è un </a:t>
            </a:r>
            <a:r>
              <a:rPr lang="it-IT" sz="2000" b="1" i="0" u="none" strike="noStrike" dirty="0">
                <a:effectLst/>
              </a:rPr>
              <a:t>modello a raggiera</a:t>
            </a:r>
            <a:r>
              <a:rPr lang="it-IT" sz="2000" b="0" i="0" u="none" strike="noStrike" dirty="0">
                <a:effectLst/>
              </a:rPr>
              <a:t>. </a:t>
            </a:r>
          </a:p>
          <a:p>
            <a:br>
              <a:rPr lang="it-IT" sz="2000" dirty="0"/>
            </a:br>
            <a:r>
              <a:rPr lang="it-IT" sz="2000" b="0" i="0" u="none" strike="noStrike" dirty="0">
                <a:effectLst/>
              </a:rPr>
              <a:t>Da un’</a:t>
            </a:r>
            <a:r>
              <a:rPr lang="it-IT" sz="2000" b="1" i="0" u="none" strike="noStrike" dirty="0">
                <a:effectLst/>
              </a:rPr>
              <a:t>idea centrale, collocata al centro della mappa</a:t>
            </a:r>
            <a:r>
              <a:rPr lang="it-IT" sz="2000" b="0" i="0" u="none" strike="noStrike" dirty="0">
                <a:effectLst/>
              </a:rPr>
              <a:t>, si diramano i </a:t>
            </a:r>
            <a:r>
              <a:rPr lang="it-IT" sz="2000" b="1" i="0" u="none" strike="noStrike" dirty="0">
                <a:effectLst/>
              </a:rPr>
              <a:t>collegamenti principali</a:t>
            </a:r>
            <a:r>
              <a:rPr lang="it-IT" sz="2000" b="0" i="0" u="none" strike="noStrike" dirty="0">
                <a:effectLst/>
              </a:rPr>
              <a:t>, che </a:t>
            </a:r>
            <a:r>
              <a:rPr lang="it-IT" sz="2000" b="1" i="0" u="none" strike="noStrike" dirty="0">
                <a:effectLst/>
              </a:rPr>
              <a:t>vengono individuati per associazione</a:t>
            </a:r>
            <a:r>
              <a:rPr lang="it-IT" sz="2000" b="0" i="0" u="none" strike="noStrike" dirty="0">
                <a:effectLst/>
              </a:rPr>
              <a:t> di idee-chiave. La mappa si sviluppa quindi con livelli sempre successivi partendo </a:t>
            </a:r>
            <a:r>
              <a:rPr lang="it-IT" sz="2000" b="1" i="0" u="none" strike="noStrike" dirty="0">
                <a:effectLst/>
              </a:rPr>
              <a:t>dal centro verso la periferia</a:t>
            </a:r>
            <a:r>
              <a:rPr lang="it-IT" sz="2000" b="0" i="0" u="none" strike="noStrike" dirty="0">
                <a:effectLst/>
              </a:rPr>
              <a:t>. </a:t>
            </a:r>
            <a:br>
              <a:rPr lang="it-IT" sz="2000" dirty="0"/>
            </a:br>
            <a:endParaRPr lang="it-IT" sz="2000" dirty="0"/>
          </a:p>
          <a:p>
            <a:r>
              <a:rPr lang="it-IT" sz="2000" b="0" i="0" u="none" strike="noStrike" dirty="0">
                <a:effectLst/>
              </a:rPr>
              <a:t>Nella mappa mentale </a:t>
            </a:r>
            <a:r>
              <a:rPr lang="it-IT" sz="2000" b="1" i="0" u="none" strike="noStrike" dirty="0">
                <a:effectLst/>
              </a:rPr>
              <a:t>non è necessario esplicitare le relazioni dei nodi con delle parole-legame perché la relazione è sempre di associazione tra il nodo centrale e i nodi periferici</a:t>
            </a:r>
            <a:r>
              <a:rPr lang="it-IT" sz="2000" b="0" i="0" u="none" strike="noStrike" dirty="0">
                <a:effectLst/>
              </a:rPr>
              <a:t> e tra i nodi di un livello e quelli del precedente.</a:t>
            </a:r>
          </a:p>
          <a:p>
            <a:br>
              <a:rPr lang="it-IT" sz="2000" dirty="0"/>
            </a:br>
            <a:r>
              <a:rPr lang="it-IT" sz="2000" b="0" i="0" u="none" strike="noStrike" dirty="0">
                <a:effectLst/>
              </a:rPr>
              <a:t>Una caratteristica peculiare delle mappe mentali consiste nell’</a:t>
            </a:r>
            <a:r>
              <a:rPr lang="it-IT" sz="2000" b="1" i="0" u="none" strike="noStrike" dirty="0">
                <a:effectLst/>
              </a:rPr>
              <a:t>attenzione</a:t>
            </a:r>
            <a:r>
              <a:rPr lang="it-IT" sz="2000" b="0" i="0" u="none" strike="noStrike" dirty="0">
                <a:effectLst/>
              </a:rPr>
              <a:t> che riservano </a:t>
            </a:r>
            <a:r>
              <a:rPr lang="it-IT" sz="2000" b="1" i="0" u="none" strike="noStrike" dirty="0">
                <a:effectLst/>
              </a:rPr>
              <a:t>all’aspetto grafico (</a:t>
            </a:r>
            <a:r>
              <a:rPr lang="it-IT" sz="2000" b="0" i="0" u="none" strike="noStrike" dirty="0">
                <a:effectLst/>
              </a:rPr>
              <a:t>immagini e colori)</a:t>
            </a:r>
            <a:endParaRPr lang="it-IT" sz="2000" dirty="0"/>
          </a:p>
        </p:txBody>
      </p:sp>
      <p:sp>
        <p:nvSpPr>
          <p:cNvPr id="4" name="CasellaDiTesto 3">
            <a:extLst>
              <a:ext uri="{FF2B5EF4-FFF2-40B4-BE49-F238E27FC236}">
                <a16:creationId xmlns:a16="http://schemas.microsoft.com/office/drawing/2014/main" id="{C8EEA630-E0FF-6742-8312-9C3AB755C492}"/>
              </a:ext>
            </a:extLst>
          </p:cNvPr>
          <p:cNvSpPr txBox="1"/>
          <p:nvPr/>
        </p:nvSpPr>
        <p:spPr>
          <a:xfrm>
            <a:off x="4784932" y="309417"/>
            <a:ext cx="1788567" cy="400110"/>
          </a:xfrm>
          <a:prstGeom prst="rect">
            <a:avLst/>
          </a:prstGeom>
          <a:noFill/>
        </p:spPr>
        <p:txBody>
          <a:bodyPr wrap="none" rtlCol="0">
            <a:spAutoFit/>
          </a:bodyPr>
          <a:lstStyle/>
          <a:p>
            <a:r>
              <a:rPr lang="it-IT" sz="2000" dirty="0"/>
              <a:t>Mappe Mentali</a:t>
            </a:r>
          </a:p>
        </p:txBody>
      </p:sp>
      <p:sp>
        <p:nvSpPr>
          <p:cNvPr id="5" name="Rettangolo 4">
            <a:extLst>
              <a:ext uri="{FF2B5EF4-FFF2-40B4-BE49-F238E27FC236}">
                <a16:creationId xmlns:a16="http://schemas.microsoft.com/office/drawing/2014/main" id="{4080B24B-C2B0-C047-AA2B-94BCAF74D6D7}"/>
              </a:ext>
            </a:extLst>
          </p:cNvPr>
          <p:cNvSpPr/>
          <p:nvPr/>
        </p:nvSpPr>
        <p:spPr>
          <a:xfrm>
            <a:off x="4688829" y="295129"/>
            <a:ext cx="1965183" cy="414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DA132357-988C-8C48-9F2A-D822AB20F73A}"/>
              </a:ext>
            </a:extLst>
          </p:cNvPr>
          <p:cNvPicPr>
            <a:picLocks noChangeAspect="1"/>
          </p:cNvPicPr>
          <p:nvPr/>
        </p:nvPicPr>
        <p:blipFill>
          <a:blip r:embed="rId2"/>
          <a:stretch>
            <a:fillRect/>
          </a:stretch>
        </p:blipFill>
        <p:spPr>
          <a:xfrm>
            <a:off x="7870345" y="1205807"/>
            <a:ext cx="4102580" cy="4366317"/>
          </a:xfrm>
          <a:prstGeom prst="rect">
            <a:avLst/>
          </a:prstGeom>
        </p:spPr>
      </p:pic>
    </p:spTree>
    <p:extLst>
      <p:ext uri="{BB962C8B-B14F-4D97-AF65-F5344CB8AC3E}">
        <p14:creationId xmlns:p14="http://schemas.microsoft.com/office/powerpoint/2010/main" val="3553235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0D1F0F2-9389-864F-B94A-AE8FE7FC6A60}"/>
              </a:ext>
            </a:extLst>
          </p:cNvPr>
          <p:cNvSpPr/>
          <p:nvPr/>
        </p:nvSpPr>
        <p:spPr>
          <a:xfrm>
            <a:off x="6167436" y="231593"/>
            <a:ext cx="5686426" cy="6247864"/>
          </a:xfrm>
          <a:prstGeom prst="rect">
            <a:avLst/>
          </a:prstGeom>
        </p:spPr>
        <p:txBody>
          <a:bodyPr wrap="square">
            <a:spAutoFit/>
          </a:bodyPr>
          <a:lstStyle/>
          <a:p>
            <a:pPr marL="285750" indent="-285750">
              <a:buFont typeface="Arial" panose="020B0604020202020204" pitchFamily="34" charset="0"/>
              <a:buChar char="•"/>
            </a:pPr>
            <a:r>
              <a:rPr lang="it-IT" sz="2000" dirty="0">
                <a:ea typeface="Times New Roman" panose="02020603050405020304" pitchFamily="18" charset="0"/>
              </a:rPr>
              <a:t>Ogni mappa concettuale risponde a una «</a:t>
            </a:r>
            <a:r>
              <a:rPr lang="it-IT" sz="2000" b="1" dirty="0">
                <a:ea typeface="Times New Roman" panose="02020603050405020304" pitchFamily="18" charset="0"/>
              </a:rPr>
              <a:t>domanda focale iniziale</a:t>
            </a:r>
            <a:r>
              <a:rPr lang="it-IT" sz="2000" dirty="0">
                <a:ea typeface="Times New Roman" panose="02020603050405020304" pitchFamily="18" charset="0"/>
              </a:rPr>
              <a:t>”</a:t>
            </a:r>
          </a:p>
          <a:p>
            <a:pPr marL="285750" indent="-285750">
              <a:buFont typeface="Arial" panose="020B0604020202020204" pitchFamily="34" charset="0"/>
              <a:buChar char="•"/>
            </a:pPr>
            <a:endParaRPr lang="it-IT" sz="2000" dirty="0">
              <a:ea typeface="Times New Roman" panose="02020603050405020304" pitchFamily="18" charset="0"/>
            </a:endParaRPr>
          </a:p>
          <a:p>
            <a:pPr marL="285750" indent="-285750">
              <a:buFont typeface="Arial" panose="020B0604020202020204" pitchFamily="34" charset="0"/>
              <a:buChar char="•"/>
            </a:pPr>
            <a:r>
              <a:rPr lang="it-IT" sz="2000" dirty="0">
                <a:ea typeface="Times New Roman" panose="02020603050405020304" pitchFamily="18" charset="0"/>
              </a:rPr>
              <a:t>L’</a:t>
            </a:r>
            <a:r>
              <a:rPr lang="it-IT" sz="2000" b="1" dirty="0">
                <a:ea typeface="Times New Roman" panose="02020603050405020304" pitchFamily="18" charset="0"/>
              </a:rPr>
              <a:t>unità di base </a:t>
            </a:r>
            <a:r>
              <a:rPr lang="it-IT" sz="2000" dirty="0">
                <a:ea typeface="Times New Roman" panose="02020603050405020304" pitchFamily="18" charset="0"/>
              </a:rPr>
              <a:t>di ogni mappa concettuale è composta da un trinomio di elementi: </a:t>
            </a:r>
            <a:r>
              <a:rPr lang="it-IT" sz="2000" b="1" dirty="0">
                <a:ea typeface="Times New Roman" panose="02020603050405020304" pitchFamily="18" charset="0"/>
              </a:rPr>
              <a:t>concetto – parola legame – concetto</a:t>
            </a:r>
            <a:r>
              <a:rPr lang="it-IT" sz="2000" dirty="0">
                <a:ea typeface="Times New Roman" panose="02020603050405020304" pitchFamily="18" charset="0"/>
              </a:rPr>
              <a:t>. </a:t>
            </a:r>
          </a:p>
          <a:p>
            <a:pPr marL="285750" indent="-285750">
              <a:buFont typeface="Arial" panose="020B0604020202020204" pitchFamily="34" charset="0"/>
              <a:buChar char="•"/>
            </a:pPr>
            <a:endParaRPr lang="it-IT" sz="2000" dirty="0">
              <a:ea typeface="Times New Roman" panose="02020603050405020304" pitchFamily="18" charset="0"/>
            </a:endParaRPr>
          </a:p>
          <a:p>
            <a:pPr marL="285750" indent="-285750">
              <a:buFont typeface="Arial" panose="020B0604020202020204" pitchFamily="34" charset="0"/>
              <a:buChar char="•"/>
            </a:pPr>
            <a:r>
              <a:rPr lang="it-IT" sz="2000" dirty="0">
                <a:ea typeface="Times New Roman" panose="02020603050405020304" pitchFamily="18" charset="0"/>
              </a:rPr>
              <a:t>La mappa concettuale </a:t>
            </a:r>
            <a:r>
              <a:rPr lang="it-IT" sz="2000" b="1" dirty="0">
                <a:ea typeface="Times New Roman" panose="02020603050405020304" pitchFamily="18" charset="0"/>
              </a:rPr>
              <a:t>procede per livelli gerarchici</a:t>
            </a:r>
            <a:r>
              <a:rPr lang="it-IT" sz="2000" dirty="0">
                <a:ea typeface="Times New Roman" panose="02020603050405020304" pitchFamily="18" charset="0"/>
              </a:rPr>
              <a:t> di approfondimento delle relazioni tra i concetti. </a:t>
            </a:r>
            <a:r>
              <a:rPr lang="it-IT" sz="2000" b="1" dirty="0">
                <a:ea typeface="Times New Roman" panose="02020603050405020304" pitchFamily="18" charset="0"/>
              </a:rPr>
              <a:t>Le relazioni devono essere rese in forma esplicita </a:t>
            </a:r>
            <a:r>
              <a:rPr lang="it-IT" sz="2000" dirty="0">
                <a:ea typeface="Times New Roman" panose="02020603050405020304" pitchFamily="18" charset="0"/>
              </a:rPr>
              <a:t>mediante le parole-legame. </a:t>
            </a:r>
            <a:br>
              <a:rPr lang="it-IT" sz="2000" dirty="0">
                <a:ea typeface="Times New Roman" panose="02020603050405020304" pitchFamily="18" charset="0"/>
              </a:rPr>
            </a:br>
            <a:r>
              <a:rPr lang="it-IT" sz="2000" dirty="0">
                <a:ea typeface="Times New Roman" panose="02020603050405020304" pitchFamily="18" charset="0"/>
              </a:rPr>
              <a:t>A differenza delle mappe mentali, in cui i concetti sono associati al nodo centrale, la mappa concettuale </a:t>
            </a:r>
            <a:r>
              <a:rPr lang="it-IT" sz="2000" b="1" dirty="0">
                <a:ea typeface="Times New Roman" panose="02020603050405020304" pitchFamily="18" charset="0"/>
              </a:rPr>
              <a:t>ha una struttura reticolare. </a:t>
            </a:r>
          </a:p>
          <a:p>
            <a:pPr marL="285750" indent="-285750">
              <a:buFont typeface="Arial" panose="020B0604020202020204" pitchFamily="34" charset="0"/>
              <a:buChar char="•"/>
            </a:pPr>
            <a:endParaRPr lang="it-IT" sz="2000" b="1" dirty="0">
              <a:ea typeface="Times New Roman" panose="02020603050405020304" pitchFamily="18" charset="0"/>
            </a:endParaRPr>
          </a:p>
          <a:p>
            <a:pPr marL="285750" indent="-285750">
              <a:buFont typeface="Arial" panose="020B0604020202020204" pitchFamily="34" charset="0"/>
              <a:buChar char="•"/>
            </a:pPr>
            <a:r>
              <a:rPr lang="it-IT" sz="2000" b="1" dirty="0">
                <a:ea typeface="Times New Roman" panose="02020603050405020304" pitchFamily="18" charset="0"/>
              </a:rPr>
              <a:t>I concetti sono inseriti in una forma geometrica rettangolare</a:t>
            </a:r>
            <a:r>
              <a:rPr lang="it-IT" sz="2000" dirty="0">
                <a:ea typeface="Times New Roman" panose="02020603050405020304" pitchFamily="18" charset="0"/>
              </a:rPr>
              <a:t>.</a:t>
            </a:r>
          </a:p>
          <a:p>
            <a:pPr marL="285750" indent="-285750">
              <a:buFont typeface="Arial" panose="020B0604020202020204" pitchFamily="34" charset="0"/>
              <a:buChar char="•"/>
            </a:pPr>
            <a:r>
              <a:rPr lang="it-IT" sz="2000" b="1" dirty="0">
                <a:ea typeface="Times New Roman" panose="02020603050405020304" pitchFamily="18" charset="0"/>
              </a:rPr>
              <a:t>Le parole-legame sono scritte direttamente a metà del collegamento tra un concetto e l’altro</a:t>
            </a:r>
            <a:r>
              <a:rPr lang="it-IT" sz="2000" dirty="0">
                <a:ea typeface="Times New Roman" panose="02020603050405020304" pitchFamily="18" charset="0"/>
              </a:rPr>
              <a:t>, senza essere inserite in una forma geometrica. </a:t>
            </a:r>
          </a:p>
        </p:txBody>
      </p:sp>
      <p:pic>
        <p:nvPicPr>
          <p:cNvPr id="3" name="Immagine 2">
            <a:extLst>
              <a:ext uri="{FF2B5EF4-FFF2-40B4-BE49-F238E27FC236}">
                <a16:creationId xmlns:a16="http://schemas.microsoft.com/office/drawing/2014/main" id="{A2F02DCF-FB11-AF4C-8633-9E45451B71D3}"/>
              </a:ext>
            </a:extLst>
          </p:cNvPr>
          <p:cNvPicPr>
            <a:picLocks noChangeAspect="1"/>
          </p:cNvPicPr>
          <p:nvPr/>
        </p:nvPicPr>
        <p:blipFill>
          <a:blip r:embed="rId2"/>
          <a:stretch>
            <a:fillRect/>
          </a:stretch>
        </p:blipFill>
        <p:spPr>
          <a:xfrm>
            <a:off x="503634" y="2250435"/>
            <a:ext cx="5416152" cy="4062114"/>
          </a:xfrm>
          <a:prstGeom prst="rect">
            <a:avLst/>
          </a:prstGeom>
        </p:spPr>
      </p:pic>
      <p:sp>
        <p:nvSpPr>
          <p:cNvPr id="4" name="Rettangolo 3">
            <a:extLst>
              <a:ext uri="{FF2B5EF4-FFF2-40B4-BE49-F238E27FC236}">
                <a16:creationId xmlns:a16="http://schemas.microsoft.com/office/drawing/2014/main" id="{A036DBF4-6727-724A-A05D-7AD59790FB5D}"/>
              </a:ext>
            </a:extLst>
          </p:cNvPr>
          <p:cNvSpPr/>
          <p:nvPr/>
        </p:nvSpPr>
        <p:spPr>
          <a:xfrm>
            <a:off x="2262988" y="238583"/>
            <a:ext cx="2468946" cy="400110"/>
          </a:xfrm>
          <a:prstGeom prst="rect">
            <a:avLst/>
          </a:prstGeom>
        </p:spPr>
        <p:txBody>
          <a:bodyPr wrap="none">
            <a:spAutoFit/>
          </a:bodyPr>
          <a:lstStyle/>
          <a:p>
            <a:r>
              <a:rPr lang="it-IT" sz="2000" dirty="0">
                <a:ea typeface="Times New Roman" panose="02020603050405020304" pitchFamily="18" charset="0"/>
              </a:rPr>
              <a:t>Le mappe concettuali </a:t>
            </a:r>
            <a:endParaRPr lang="it-IT" sz="2000" dirty="0"/>
          </a:p>
        </p:txBody>
      </p:sp>
      <p:sp>
        <p:nvSpPr>
          <p:cNvPr id="5" name="Rettangolo 4">
            <a:extLst>
              <a:ext uri="{FF2B5EF4-FFF2-40B4-BE49-F238E27FC236}">
                <a16:creationId xmlns:a16="http://schemas.microsoft.com/office/drawing/2014/main" id="{1BBB31D6-25EE-8649-BB12-ED13D215854B}"/>
              </a:ext>
            </a:extLst>
          </p:cNvPr>
          <p:cNvSpPr/>
          <p:nvPr/>
        </p:nvSpPr>
        <p:spPr>
          <a:xfrm>
            <a:off x="2212639" y="280927"/>
            <a:ext cx="2508851" cy="3666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4F22338E-3921-0F42-9A4E-1CA310132204}"/>
              </a:ext>
            </a:extLst>
          </p:cNvPr>
          <p:cNvSpPr/>
          <p:nvPr/>
        </p:nvSpPr>
        <p:spPr>
          <a:xfrm>
            <a:off x="554234" y="979612"/>
            <a:ext cx="5365552" cy="1015663"/>
          </a:xfrm>
          <a:prstGeom prst="rect">
            <a:avLst/>
          </a:prstGeom>
        </p:spPr>
        <p:txBody>
          <a:bodyPr wrap="square">
            <a:spAutoFit/>
          </a:bodyPr>
          <a:lstStyle/>
          <a:p>
            <a:pPr algn="ctr"/>
            <a:r>
              <a:rPr lang="it-IT" sz="2000" dirty="0">
                <a:ea typeface="Times New Roman" panose="02020603050405020304" pitchFamily="18" charset="0"/>
              </a:rPr>
              <a:t>Le mappe concettuali sono strumenti per rappresentare la conoscenza in forma logica (</a:t>
            </a:r>
            <a:r>
              <a:rPr lang="it-IT" sz="2000" dirty="0" err="1">
                <a:ea typeface="Times New Roman" panose="02020603050405020304" pitchFamily="18" charset="0"/>
              </a:rPr>
              <a:t>J</a:t>
            </a:r>
            <a:r>
              <a:rPr lang="it-IT" sz="2000" dirty="0">
                <a:ea typeface="Times New Roman" panose="02020603050405020304" pitchFamily="18" charset="0"/>
              </a:rPr>
              <a:t>. </a:t>
            </a:r>
            <a:r>
              <a:rPr lang="it-IT" sz="2000" b="1" dirty="0">
                <a:ea typeface="Times New Roman" panose="02020603050405020304" pitchFamily="18" charset="0"/>
              </a:rPr>
              <a:t>Novak</a:t>
            </a:r>
            <a:r>
              <a:rPr lang="it-IT" sz="2000" dirty="0">
                <a:ea typeface="Times New Roman" panose="02020603050405020304" pitchFamily="18" charset="0"/>
              </a:rPr>
              <a:t> nei primi anni Settanta)</a:t>
            </a:r>
          </a:p>
        </p:txBody>
      </p:sp>
    </p:spTree>
    <p:extLst>
      <p:ext uri="{BB962C8B-B14F-4D97-AF65-F5344CB8AC3E}">
        <p14:creationId xmlns:p14="http://schemas.microsoft.com/office/powerpoint/2010/main" val="280147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F6F0AB-C4AB-8C43-BABE-E10F7841C75F}"/>
              </a:ext>
            </a:extLst>
          </p:cNvPr>
          <p:cNvPicPr>
            <a:picLocks noChangeAspect="1"/>
          </p:cNvPicPr>
          <p:nvPr/>
        </p:nvPicPr>
        <p:blipFill>
          <a:blip r:embed="rId2"/>
          <a:stretch>
            <a:fillRect/>
          </a:stretch>
        </p:blipFill>
        <p:spPr>
          <a:xfrm>
            <a:off x="113012" y="0"/>
            <a:ext cx="11965976" cy="6858000"/>
          </a:xfrm>
          <a:prstGeom prst="rect">
            <a:avLst/>
          </a:prstGeom>
        </p:spPr>
      </p:pic>
    </p:spTree>
    <p:extLst>
      <p:ext uri="{BB962C8B-B14F-4D97-AF65-F5344CB8AC3E}">
        <p14:creationId xmlns:p14="http://schemas.microsoft.com/office/powerpoint/2010/main" val="227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AFF4930-FFF4-B54B-95B0-23094E90F1F8}"/>
              </a:ext>
            </a:extLst>
          </p:cNvPr>
          <p:cNvSpPr txBox="1"/>
          <p:nvPr/>
        </p:nvSpPr>
        <p:spPr>
          <a:xfrm>
            <a:off x="4057650" y="1700212"/>
            <a:ext cx="4414837" cy="4154984"/>
          </a:xfrm>
          <a:prstGeom prst="rect">
            <a:avLst/>
          </a:prstGeom>
          <a:noFill/>
        </p:spPr>
        <p:txBody>
          <a:bodyPr wrap="square" rtlCol="0">
            <a:spAutoFit/>
          </a:bodyPr>
          <a:lstStyle/>
          <a:p>
            <a:pPr algn="ctr"/>
            <a:r>
              <a:rPr lang="it-IT" sz="2200" dirty="0"/>
              <a:t>Laboratorio:</a:t>
            </a:r>
          </a:p>
          <a:p>
            <a:pPr algn="ctr"/>
            <a:endParaRPr lang="it-IT" sz="2200" dirty="0"/>
          </a:p>
          <a:p>
            <a:pPr algn="ctr"/>
            <a:r>
              <a:rPr lang="it-IT" sz="2200" dirty="0"/>
              <a:t>Costruite una mappa concettuale </a:t>
            </a:r>
          </a:p>
          <a:p>
            <a:pPr algn="ctr"/>
            <a:r>
              <a:rPr lang="it-IT" sz="2200" dirty="0"/>
              <a:t>per un ragazzo (indicate disturbo e classe) relativamente a un argomento trattato in una delle UA realizzate</a:t>
            </a:r>
          </a:p>
          <a:p>
            <a:pPr algn="ctr"/>
            <a:endParaRPr lang="it-IT" sz="2200" dirty="0"/>
          </a:p>
          <a:p>
            <a:pPr algn="ctr"/>
            <a:endParaRPr lang="it-IT" sz="2200" dirty="0"/>
          </a:p>
          <a:p>
            <a:pPr algn="ctr"/>
            <a:r>
              <a:rPr lang="it-IT" sz="2200" dirty="0"/>
              <a:t>Strumento:</a:t>
            </a:r>
          </a:p>
          <a:p>
            <a:pPr algn="ctr"/>
            <a:endParaRPr lang="it-IT" sz="2200" dirty="0"/>
          </a:p>
          <a:p>
            <a:pPr algn="ctr"/>
            <a:r>
              <a:rPr lang="it-IT" sz="2200" dirty="0" err="1"/>
              <a:t>https</a:t>
            </a:r>
            <a:r>
              <a:rPr lang="it-IT" sz="2200" dirty="0"/>
              <a:t>://</a:t>
            </a:r>
            <a:r>
              <a:rPr lang="it-IT" sz="2200" dirty="0" err="1"/>
              <a:t>coggle.it</a:t>
            </a:r>
            <a:endParaRPr lang="it-IT" sz="2200" dirty="0"/>
          </a:p>
        </p:txBody>
      </p:sp>
    </p:spTree>
    <p:extLst>
      <p:ext uri="{BB962C8B-B14F-4D97-AF65-F5344CB8AC3E}">
        <p14:creationId xmlns:p14="http://schemas.microsoft.com/office/powerpoint/2010/main" val="47773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1B583C1-D36A-E647-BE09-D26EBDF45882}"/>
              </a:ext>
            </a:extLst>
          </p:cNvPr>
          <p:cNvSpPr/>
          <p:nvPr/>
        </p:nvSpPr>
        <p:spPr>
          <a:xfrm>
            <a:off x="3588447" y="616988"/>
            <a:ext cx="4569969" cy="769441"/>
          </a:xfrm>
          <a:prstGeom prst="rect">
            <a:avLst/>
          </a:prstGeom>
        </p:spPr>
        <p:txBody>
          <a:bodyPr wrap="none">
            <a:spAutoFit/>
          </a:bodyPr>
          <a:lstStyle/>
          <a:p>
            <a:pPr algn="ctr"/>
            <a:r>
              <a:rPr lang="it-IT" sz="2200" dirty="0"/>
              <a:t>DSA</a:t>
            </a:r>
          </a:p>
          <a:p>
            <a:pPr algn="ctr"/>
            <a:r>
              <a:rPr lang="it-IT" sz="2200" dirty="0"/>
              <a:t>(Disturbi Specifici dell’Apprendimento)</a:t>
            </a:r>
          </a:p>
        </p:txBody>
      </p:sp>
      <p:sp>
        <p:nvSpPr>
          <p:cNvPr id="3" name="Rettangolo 2">
            <a:extLst>
              <a:ext uri="{FF2B5EF4-FFF2-40B4-BE49-F238E27FC236}">
                <a16:creationId xmlns:a16="http://schemas.microsoft.com/office/drawing/2014/main" id="{2E05FFEC-E5AD-B04D-8A1D-F1BAFE0F25A5}"/>
              </a:ext>
            </a:extLst>
          </p:cNvPr>
          <p:cNvSpPr/>
          <p:nvPr/>
        </p:nvSpPr>
        <p:spPr>
          <a:xfrm>
            <a:off x="3503783" y="597135"/>
            <a:ext cx="4654633" cy="7892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38BE125D-526A-0942-8399-1942F68DA555}"/>
              </a:ext>
            </a:extLst>
          </p:cNvPr>
          <p:cNvSpPr txBox="1"/>
          <p:nvPr/>
        </p:nvSpPr>
        <p:spPr>
          <a:xfrm>
            <a:off x="2453564" y="1708878"/>
            <a:ext cx="7020220" cy="3477875"/>
          </a:xfrm>
          <a:prstGeom prst="rect">
            <a:avLst/>
          </a:prstGeom>
          <a:noFill/>
        </p:spPr>
        <p:txBody>
          <a:bodyPr wrap="square" rtlCol="0">
            <a:spAutoFit/>
          </a:bodyPr>
          <a:lstStyle/>
          <a:p>
            <a:pPr algn="ctr"/>
            <a:r>
              <a:rPr lang="it-IT" sz="2000" dirty="0"/>
              <a:t>Il disturbo specifico dell’apprendimento è inteso come un</a:t>
            </a:r>
          </a:p>
          <a:p>
            <a:pPr algn="ctr"/>
            <a:r>
              <a:rPr lang="it-IT" sz="2000" dirty="0"/>
              <a:t> </a:t>
            </a:r>
          </a:p>
          <a:p>
            <a:pPr algn="ctr"/>
            <a:r>
              <a:rPr lang="it-IT" sz="2000" dirty="0"/>
              <a:t>«</a:t>
            </a:r>
            <a:r>
              <a:rPr lang="it-IT" sz="2000" b="1" dirty="0"/>
              <a:t>disturbo del neuro-sviluppo con un’origine biologica </a:t>
            </a:r>
            <a:r>
              <a:rPr lang="it-IT" sz="2000" dirty="0"/>
              <a:t>che è alla base delle anomalie a livello cognitivo che sono associate a sintomi comportamentali del disturbo. L’origine biologica comprende </a:t>
            </a:r>
            <a:r>
              <a:rPr lang="it-IT" sz="2000" b="1" dirty="0"/>
              <a:t>un’interazione di fattori genetici, epigenetici e ambientali</a:t>
            </a:r>
            <a:r>
              <a:rPr lang="it-IT" sz="2000" dirty="0"/>
              <a:t>, </a:t>
            </a:r>
            <a:r>
              <a:rPr lang="it-IT" sz="2000" b="1" dirty="0"/>
              <a:t>che colpiscono le capacità cerebrali di percepire o processare informazioni verbali o non verbali </a:t>
            </a:r>
          </a:p>
          <a:p>
            <a:pPr algn="ctr"/>
            <a:r>
              <a:rPr lang="it-IT" sz="2000" b="1" dirty="0"/>
              <a:t>in modo efficiente e preciso</a:t>
            </a:r>
            <a:r>
              <a:rPr lang="it-IT" sz="2000" dirty="0"/>
              <a:t>»</a:t>
            </a:r>
          </a:p>
          <a:p>
            <a:pPr algn="ctr"/>
            <a:endParaRPr lang="it-IT" sz="2000" dirty="0"/>
          </a:p>
          <a:p>
            <a:pPr algn="ctr"/>
            <a:r>
              <a:rPr lang="it-IT" sz="2000" dirty="0"/>
              <a:t>(</a:t>
            </a:r>
            <a:r>
              <a:rPr lang="it-IT" sz="2000" i="1" dirty="0"/>
              <a:t>Manuale diagnostico e statistico dei disturbi mentali</a:t>
            </a:r>
            <a:r>
              <a:rPr lang="it-IT" sz="2000" dirty="0"/>
              <a:t>, ed. 2014)</a:t>
            </a:r>
          </a:p>
        </p:txBody>
      </p:sp>
      <p:sp>
        <p:nvSpPr>
          <p:cNvPr id="5" name="Rettangolo 4">
            <a:extLst>
              <a:ext uri="{FF2B5EF4-FFF2-40B4-BE49-F238E27FC236}">
                <a16:creationId xmlns:a16="http://schemas.microsoft.com/office/drawing/2014/main" id="{734F7ED5-FBA9-C14C-B8AE-77259485D10F}"/>
              </a:ext>
            </a:extLst>
          </p:cNvPr>
          <p:cNvSpPr/>
          <p:nvPr/>
        </p:nvSpPr>
        <p:spPr>
          <a:xfrm>
            <a:off x="2915674" y="5661495"/>
            <a:ext cx="6096000" cy="707886"/>
          </a:xfrm>
          <a:prstGeom prst="rect">
            <a:avLst/>
          </a:prstGeom>
        </p:spPr>
        <p:txBody>
          <a:bodyPr>
            <a:spAutoFit/>
          </a:bodyPr>
          <a:lstStyle/>
          <a:p>
            <a:pPr algn="ctr"/>
            <a:r>
              <a:rPr lang="it-IT" sz="2000" dirty="0"/>
              <a:t>DSA: Chi, pur dotato di Normali Capacità cognitive, presenta una difficoltà specifica di apprendimento</a:t>
            </a:r>
          </a:p>
        </p:txBody>
      </p:sp>
    </p:spTree>
    <p:extLst>
      <p:ext uri="{BB962C8B-B14F-4D97-AF65-F5344CB8AC3E}">
        <p14:creationId xmlns:p14="http://schemas.microsoft.com/office/powerpoint/2010/main" val="194201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07CA1A-37BA-6944-A984-BDA966D6163A}"/>
              </a:ext>
            </a:extLst>
          </p:cNvPr>
          <p:cNvSpPr txBox="1"/>
          <p:nvPr/>
        </p:nvSpPr>
        <p:spPr>
          <a:xfrm>
            <a:off x="3281332" y="4706912"/>
            <a:ext cx="4856813" cy="1785104"/>
          </a:xfrm>
          <a:prstGeom prst="rect">
            <a:avLst/>
          </a:prstGeom>
          <a:noFill/>
        </p:spPr>
        <p:txBody>
          <a:bodyPr wrap="square" rtlCol="0">
            <a:spAutoFit/>
          </a:bodyPr>
          <a:lstStyle/>
          <a:p>
            <a:pPr algn="ctr"/>
            <a:r>
              <a:rPr lang="it-IT" sz="2200" dirty="0"/>
              <a:t>Legge n. 170 del 2010 </a:t>
            </a:r>
          </a:p>
          <a:p>
            <a:pPr algn="ctr"/>
            <a:endParaRPr lang="it-IT" sz="2200" dirty="0"/>
          </a:p>
          <a:p>
            <a:pPr algn="ctr"/>
            <a:r>
              <a:rPr lang="it-IT" sz="2200" i="1" dirty="0"/>
              <a:t>Nuove norme in materia di disturbi specifici di apprendimento in ambito scolastico</a:t>
            </a:r>
          </a:p>
        </p:txBody>
      </p:sp>
      <p:sp>
        <p:nvSpPr>
          <p:cNvPr id="6" name="CasellaDiTesto 5">
            <a:extLst>
              <a:ext uri="{FF2B5EF4-FFF2-40B4-BE49-F238E27FC236}">
                <a16:creationId xmlns:a16="http://schemas.microsoft.com/office/drawing/2014/main" id="{9838EE7E-501B-B049-B7E1-7EA730EEE544}"/>
              </a:ext>
            </a:extLst>
          </p:cNvPr>
          <p:cNvSpPr txBox="1"/>
          <p:nvPr/>
        </p:nvSpPr>
        <p:spPr>
          <a:xfrm>
            <a:off x="5051685" y="1260051"/>
            <a:ext cx="2038891" cy="430887"/>
          </a:xfrm>
          <a:prstGeom prst="rect">
            <a:avLst/>
          </a:prstGeom>
          <a:noFill/>
        </p:spPr>
        <p:txBody>
          <a:bodyPr wrap="none" rtlCol="0">
            <a:spAutoFit/>
          </a:bodyPr>
          <a:lstStyle/>
          <a:p>
            <a:r>
              <a:rPr lang="it-IT" sz="2200" dirty="0"/>
              <a:t>Tipologie di DSA</a:t>
            </a:r>
          </a:p>
        </p:txBody>
      </p:sp>
      <p:sp>
        <p:nvSpPr>
          <p:cNvPr id="7" name="Rettangolo 6">
            <a:extLst>
              <a:ext uri="{FF2B5EF4-FFF2-40B4-BE49-F238E27FC236}">
                <a16:creationId xmlns:a16="http://schemas.microsoft.com/office/drawing/2014/main" id="{DB64E996-863A-5C4B-BA65-92F687FFD018}"/>
              </a:ext>
            </a:extLst>
          </p:cNvPr>
          <p:cNvSpPr/>
          <p:nvPr/>
        </p:nvSpPr>
        <p:spPr>
          <a:xfrm>
            <a:off x="7553528" y="2818313"/>
            <a:ext cx="1297651" cy="430887"/>
          </a:xfrm>
          <a:prstGeom prst="rect">
            <a:avLst/>
          </a:prstGeom>
        </p:spPr>
        <p:txBody>
          <a:bodyPr wrap="square">
            <a:spAutoFit/>
          </a:bodyPr>
          <a:lstStyle/>
          <a:p>
            <a:r>
              <a:rPr lang="it-IT" sz="2200" dirty="0"/>
              <a:t>Disgrafia</a:t>
            </a:r>
          </a:p>
        </p:txBody>
      </p:sp>
      <p:sp>
        <p:nvSpPr>
          <p:cNvPr id="8" name="Rettangolo 7">
            <a:extLst>
              <a:ext uri="{FF2B5EF4-FFF2-40B4-BE49-F238E27FC236}">
                <a16:creationId xmlns:a16="http://schemas.microsoft.com/office/drawing/2014/main" id="{AC307A83-0FB2-B04D-AD8B-2756742286AD}"/>
              </a:ext>
            </a:extLst>
          </p:cNvPr>
          <p:cNvSpPr/>
          <p:nvPr/>
        </p:nvSpPr>
        <p:spPr>
          <a:xfrm>
            <a:off x="9749574" y="1690939"/>
            <a:ext cx="1376531" cy="430887"/>
          </a:xfrm>
          <a:prstGeom prst="rect">
            <a:avLst/>
          </a:prstGeom>
        </p:spPr>
        <p:txBody>
          <a:bodyPr wrap="none">
            <a:spAutoFit/>
          </a:bodyPr>
          <a:lstStyle/>
          <a:p>
            <a:r>
              <a:rPr lang="it-IT" sz="2200" dirty="0" err="1"/>
              <a:t>Discalculia</a:t>
            </a:r>
            <a:endParaRPr lang="it-IT" sz="2200" dirty="0"/>
          </a:p>
        </p:txBody>
      </p:sp>
      <p:sp>
        <p:nvSpPr>
          <p:cNvPr id="9" name="Rettangolo 8">
            <a:extLst>
              <a:ext uri="{FF2B5EF4-FFF2-40B4-BE49-F238E27FC236}">
                <a16:creationId xmlns:a16="http://schemas.microsoft.com/office/drawing/2014/main" id="{E01C7B3A-0033-3C45-A628-55830DDB3998}"/>
              </a:ext>
            </a:extLst>
          </p:cNvPr>
          <p:cNvSpPr/>
          <p:nvPr/>
        </p:nvSpPr>
        <p:spPr>
          <a:xfrm>
            <a:off x="808467" y="1690939"/>
            <a:ext cx="1157689" cy="430887"/>
          </a:xfrm>
          <a:prstGeom prst="rect">
            <a:avLst/>
          </a:prstGeom>
        </p:spPr>
        <p:txBody>
          <a:bodyPr wrap="none">
            <a:spAutoFit/>
          </a:bodyPr>
          <a:lstStyle/>
          <a:p>
            <a:r>
              <a:rPr lang="it-IT" sz="2200" dirty="0"/>
              <a:t>Dislessia</a:t>
            </a:r>
          </a:p>
        </p:txBody>
      </p:sp>
      <p:sp>
        <p:nvSpPr>
          <p:cNvPr id="10" name="Rettangolo 9">
            <a:extLst>
              <a:ext uri="{FF2B5EF4-FFF2-40B4-BE49-F238E27FC236}">
                <a16:creationId xmlns:a16="http://schemas.microsoft.com/office/drawing/2014/main" id="{A4E71F4D-8F50-544E-91C2-BE2DC3EF4EA2}"/>
              </a:ext>
            </a:extLst>
          </p:cNvPr>
          <p:cNvSpPr/>
          <p:nvPr/>
        </p:nvSpPr>
        <p:spPr>
          <a:xfrm>
            <a:off x="3388024" y="2786278"/>
            <a:ext cx="1663661" cy="430887"/>
          </a:xfrm>
          <a:prstGeom prst="rect">
            <a:avLst/>
          </a:prstGeom>
        </p:spPr>
        <p:txBody>
          <a:bodyPr wrap="none">
            <a:spAutoFit/>
          </a:bodyPr>
          <a:lstStyle/>
          <a:p>
            <a:r>
              <a:rPr lang="it-IT" sz="2200" dirty="0"/>
              <a:t>Disortografia</a:t>
            </a:r>
          </a:p>
        </p:txBody>
      </p:sp>
      <p:sp>
        <p:nvSpPr>
          <p:cNvPr id="11" name="Rettangolo 10">
            <a:extLst>
              <a:ext uri="{FF2B5EF4-FFF2-40B4-BE49-F238E27FC236}">
                <a16:creationId xmlns:a16="http://schemas.microsoft.com/office/drawing/2014/main" id="{E521E186-DA8F-D541-9993-502F61CC12FD}"/>
              </a:ext>
            </a:extLst>
          </p:cNvPr>
          <p:cNvSpPr/>
          <p:nvPr/>
        </p:nvSpPr>
        <p:spPr>
          <a:xfrm>
            <a:off x="4946754" y="1214203"/>
            <a:ext cx="2308485" cy="476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FFC4584B-C73C-8C44-B0E2-EDABB83F078F}"/>
              </a:ext>
            </a:extLst>
          </p:cNvPr>
          <p:cNvSpPr/>
          <p:nvPr/>
        </p:nvSpPr>
        <p:spPr>
          <a:xfrm>
            <a:off x="808466" y="1690938"/>
            <a:ext cx="1157689" cy="430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55F833B0-0F2D-E64E-BA02-BE50D0B6832C}"/>
              </a:ext>
            </a:extLst>
          </p:cNvPr>
          <p:cNvSpPr/>
          <p:nvPr/>
        </p:nvSpPr>
        <p:spPr>
          <a:xfrm>
            <a:off x="3234621" y="2786277"/>
            <a:ext cx="1817064" cy="430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E834AFBD-6EE0-B241-AB9E-1AA5FB556A72}"/>
              </a:ext>
            </a:extLst>
          </p:cNvPr>
          <p:cNvSpPr/>
          <p:nvPr/>
        </p:nvSpPr>
        <p:spPr>
          <a:xfrm>
            <a:off x="7553528" y="2818311"/>
            <a:ext cx="1169233" cy="4749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749513B-F2FF-3148-90B5-B0B0DADB6C33}"/>
              </a:ext>
            </a:extLst>
          </p:cNvPr>
          <p:cNvSpPr/>
          <p:nvPr/>
        </p:nvSpPr>
        <p:spPr>
          <a:xfrm>
            <a:off x="9640170" y="1690938"/>
            <a:ext cx="1485935" cy="430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1 16">
            <a:extLst>
              <a:ext uri="{FF2B5EF4-FFF2-40B4-BE49-F238E27FC236}">
                <a16:creationId xmlns:a16="http://schemas.microsoft.com/office/drawing/2014/main" id="{30378580-AD39-714C-A2C4-36C0F9BAE04B}"/>
              </a:ext>
            </a:extLst>
          </p:cNvPr>
          <p:cNvCxnSpPr>
            <a:cxnSpLocks/>
          </p:cNvCxnSpPr>
          <p:nvPr/>
        </p:nvCxnSpPr>
        <p:spPr>
          <a:xfrm flipV="1">
            <a:off x="2105360" y="1410411"/>
            <a:ext cx="2841393" cy="482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0B6BD389-FDAD-364D-B988-21DF19D1A532}"/>
              </a:ext>
            </a:extLst>
          </p:cNvPr>
          <p:cNvCxnSpPr>
            <a:cxnSpLocks/>
          </p:cNvCxnSpPr>
          <p:nvPr/>
        </p:nvCxnSpPr>
        <p:spPr>
          <a:xfrm>
            <a:off x="7253496" y="1396079"/>
            <a:ext cx="2145107" cy="37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B277EAE5-CB5A-5443-81B9-E96980145950}"/>
              </a:ext>
            </a:extLst>
          </p:cNvPr>
          <p:cNvCxnSpPr>
            <a:cxnSpLocks/>
          </p:cNvCxnSpPr>
          <p:nvPr/>
        </p:nvCxnSpPr>
        <p:spPr>
          <a:xfrm>
            <a:off x="6582664" y="1690938"/>
            <a:ext cx="851039" cy="11152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2997F51C-1948-CA48-931D-8FE66390335F}"/>
              </a:ext>
            </a:extLst>
          </p:cNvPr>
          <p:cNvCxnSpPr>
            <a:cxnSpLocks/>
          </p:cNvCxnSpPr>
          <p:nvPr/>
        </p:nvCxnSpPr>
        <p:spPr>
          <a:xfrm flipV="1">
            <a:off x="4690509" y="1725575"/>
            <a:ext cx="826799" cy="975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24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64A789C-FC7B-F742-A1A6-0909621DFDEC}"/>
              </a:ext>
            </a:extLst>
          </p:cNvPr>
          <p:cNvSpPr/>
          <p:nvPr/>
        </p:nvSpPr>
        <p:spPr>
          <a:xfrm>
            <a:off x="5335496" y="445281"/>
            <a:ext cx="1157689" cy="430887"/>
          </a:xfrm>
          <a:prstGeom prst="rect">
            <a:avLst/>
          </a:prstGeom>
        </p:spPr>
        <p:txBody>
          <a:bodyPr wrap="none">
            <a:spAutoFit/>
          </a:bodyPr>
          <a:lstStyle/>
          <a:p>
            <a:r>
              <a:rPr lang="it-IT" sz="2200" dirty="0"/>
              <a:t>Dislessia</a:t>
            </a:r>
          </a:p>
        </p:txBody>
      </p:sp>
      <p:sp>
        <p:nvSpPr>
          <p:cNvPr id="3" name="Rettangolo 2">
            <a:extLst>
              <a:ext uri="{FF2B5EF4-FFF2-40B4-BE49-F238E27FC236}">
                <a16:creationId xmlns:a16="http://schemas.microsoft.com/office/drawing/2014/main" id="{D6E9474B-8962-EC40-ABA7-826DDB3DF41B}"/>
              </a:ext>
            </a:extLst>
          </p:cNvPr>
          <p:cNvSpPr/>
          <p:nvPr/>
        </p:nvSpPr>
        <p:spPr>
          <a:xfrm>
            <a:off x="5335496" y="416774"/>
            <a:ext cx="1157689" cy="430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18C24FB-396A-E14E-999F-DBFC252749D1}"/>
              </a:ext>
            </a:extLst>
          </p:cNvPr>
          <p:cNvSpPr txBox="1"/>
          <p:nvPr/>
        </p:nvSpPr>
        <p:spPr>
          <a:xfrm>
            <a:off x="1161920" y="1205562"/>
            <a:ext cx="9611670" cy="400110"/>
          </a:xfrm>
          <a:prstGeom prst="rect">
            <a:avLst/>
          </a:prstGeom>
          <a:noFill/>
        </p:spPr>
        <p:txBody>
          <a:bodyPr wrap="none" rtlCol="0">
            <a:spAutoFit/>
          </a:bodyPr>
          <a:lstStyle/>
          <a:p>
            <a:r>
              <a:rPr lang="it-IT" sz="2000" dirty="0"/>
              <a:t>Disturbo specifico della lettura che si manifesta con una difficoltà nella decodifica del testo</a:t>
            </a:r>
          </a:p>
        </p:txBody>
      </p:sp>
      <p:sp>
        <p:nvSpPr>
          <p:cNvPr id="8" name="Rettangolo 7">
            <a:extLst>
              <a:ext uri="{FF2B5EF4-FFF2-40B4-BE49-F238E27FC236}">
                <a16:creationId xmlns:a16="http://schemas.microsoft.com/office/drawing/2014/main" id="{230FC07A-B1C1-6540-86E0-3B2951D95CAC}"/>
              </a:ext>
            </a:extLst>
          </p:cNvPr>
          <p:cNvSpPr/>
          <p:nvPr/>
        </p:nvSpPr>
        <p:spPr>
          <a:xfrm>
            <a:off x="1318663" y="2864457"/>
            <a:ext cx="9819029" cy="2862322"/>
          </a:xfrm>
          <a:prstGeom prst="rect">
            <a:avLst/>
          </a:prstGeom>
        </p:spPr>
        <p:txBody>
          <a:bodyPr wrap="square">
            <a:spAutoFit/>
          </a:bodyPr>
          <a:lstStyle/>
          <a:p>
            <a:pPr marL="342900" indent="-342900">
              <a:buFont typeface="Arial" panose="020B0604020202020204" pitchFamily="34" charset="0"/>
              <a:buChar char="•"/>
            </a:pPr>
            <a:r>
              <a:rPr lang="it-IT" sz="2000" dirty="0"/>
              <a:t>Lettura lenta e stentata</a:t>
            </a:r>
          </a:p>
          <a:p>
            <a:pPr marL="342900" indent="-342900">
              <a:buFont typeface="Arial" panose="020B0604020202020204" pitchFamily="34" charset="0"/>
              <a:buChar char="•"/>
            </a:pPr>
            <a:r>
              <a:rPr lang="it-IT" sz="2000" dirty="0"/>
              <a:t>Difficoltà a riconoscere i grafemi diversamente orientati nello spazio (</a:t>
            </a:r>
            <a:r>
              <a:rPr lang="it-IT" sz="2000" dirty="0" err="1"/>
              <a:t>p</a:t>
            </a:r>
            <a:r>
              <a:rPr lang="it-IT" sz="2000" dirty="0"/>
              <a:t>/</a:t>
            </a:r>
            <a:r>
              <a:rPr lang="it-IT" sz="2000" dirty="0" err="1"/>
              <a:t>q</a:t>
            </a:r>
            <a:r>
              <a:rPr lang="it-IT" sz="2000" dirty="0"/>
              <a:t>; b/d; u/</a:t>
            </a:r>
            <a:r>
              <a:rPr lang="it-IT" sz="2000" dirty="0" err="1"/>
              <a:t>n</a:t>
            </a:r>
            <a:r>
              <a:rPr lang="it-IT" sz="2000" dirty="0"/>
              <a:t>; a/e)</a:t>
            </a:r>
          </a:p>
          <a:p>
            <a:pPr marL="342900" indent="-342900">
              <a:buFont typeface="Arial" panose="020B0604020202020204" pitchFamily="34" charset="0"/>
              <a:buChar char="•"/>
            </a:pPr>
            <a:r>
              <a:rPr lang="it-IT" sz="2000" dirty="0"/>
              <a:t>Difficoltà nel riconoscere suoni simili (m/</a:t>
            </a:r>
            <a:r>
              <a:rPr lang="it-IT" sz="2000" dirty="0" err="1"/>
              <a:t>n</a:t>
            </a:r>
            <a:r>
              <a:rPr lang="it-IT" sz="2000" dirty="0"/>
              <a:t>; </a:t>
            </a:r>
            <a:r>
              <a:rPr lang="it-IT" sz="2000" dirty="0" err="1"/>
              <a:t>s</a:t>
            </a:r>
            <a:r>
              <a:rPr lang="it-IT" sz="2000" dirty="0"/>
              <a:t>/</a:t>
            </a:r>
            <a:r>
              <a:rPr lang="it-IT" sz="2000" dirty="0" err="1"/>
              <a:t>z</a:t>
            </a:r>
            <a:r>
              <a:rPr lang="it-IT" sz="2000" dirty="0"/>
              <a:t>; </a:t>
            </a:r>
            <a:r>
              <a:rPr lang="it-IT" sz="2000" dirty="0" err="1"/>
              <a:t>f</a:t>
            </a:r>
            <a:r>
              <a:rPr lang="it-IT" sz="2000" dirty="0"/>
              <a:t>/v) </a:t>
            </a:r>
          </a:p>
          <a:p>
            <a:pPr marL="342900" indent="-342900">
              <a:buFont typeface="Arial" panose="020B0604020202020204" pitchFamily="34" charset="0"/>
              <a:buChar char="•"/>
            </a:pPr>
            <a:r>
              <a:rPr lang="it-IT" sz="2000" dirty="0"/>
              <a:t>Inversione di lettere (lo studente legge </a:t>
            </a:r>
            <a:r>
              <a:rPr lang="it-IT" sz="2000" i="1" dirty="0"/>
              <a:t>li</a:t>
            </a:r>
            <a:r>
              <a:rPr lang="it-IT" sz="2000" dirty="0"/>
              <a:t> al posto di </a:t>
            </a:r>
            <a:r>
              <a:rPr lang="it-IT" sz="2000" i="1" dirty="0"/>
              <a:t>il</a:t>
            </a:r>
            <a:r>
              <a:rPr lang="it-IT" sz="2000" dirty="0"/>
              <a:t>)</a:t>
            </a:r>
          </a:p>
          <a:p>
            <a:pPr marL="342900" indent="-342900">
              <a:buFont typeface="Arial" panose="020B0604020202020204" pitchFamily="34" charset="0"/>
              <a:buChar char="•"/>
            </a:pPr>
            <a:r>
              <a:rPr lang="it-IT" sz="2000" dirty="0"/>
              <a:t>Omissione di grafemi e sillabe (legge </a:t>
            </a:r>
            <a:r>
              <a:rPr lang="it-IT" sz="2000" i="1" dirty="0"/>
              <a:t>pota </a:t>
            </a:r>
            <a:r>
              <a:rPr lang="it-IT" sz="2000" dirty="0"/>
              <a:t>al posto di </a:t>
            </a:r>
            <a:r>
              <a:rPr lang="it-IT" sz="2000" i="1" dirty="0"/>
              <a:t>porta</a:t>
            </a:r>
            <a:r>
              <a:rPr lang="it-IT" sz="2000" dirty="0"/>
              <a:t>)</a:t>
            </a:r>
          </a:p>
          <a:p>
            <a:pPr marL="342900" indent="-342900">
              <a:buFont typeface="Arial" panose="020B0604020202020204" pitchFamily="34" charset="0"/>
              <a:buChar char="•"/>
            </a:pPr>
            <a:r>
              <a:rPr lang="it-IT" sz="2000" dirty="0"/>
              <a:t>Omissione di parole e salti da una riga all’altra</a:t>
            </a:r>
          </a:p>
          <a:p>
            <a:pPr marL="342900" indent="-342900">
              <a:buFont typeface="Arial" panose="020B0604020202020204" pitchFamily="34" charset="0"/>
              <a:buChar char="•"/>
            </a:pPr>
            <a:r>
              <a:rPr lang="it-IT" sz="2000" dirty="0"/>
              <a:t>Omissione di consonanti doppie</a:t>
            </a:r>
          </a:p>
          <a:p>
            <a:pPr marL="342900" indent="-342900">
              <a:buFont typeface="Arial" panose="020B0604020202020204" pitchFamily="34" charset="0"/>
              <a:buChar char="•"/>
            </a:pPr>
            <a:r>
              <a:rPr lang="it-IT" sz="2000" dirty="0"/>
              <a:t>Difficoltà nel riconoscimento di gruppi consonantici (</a:t>
            </a:r>
            <a:r>
              <a:rPr lang="it-IT" sz="2000" i="1" dirty="0" err="1"/>
              <a:t>gn</a:t>
            </a:r>
            <a:r>
              <a:rPr lang="it-IT" sz="2000" dirty="0"/>
              <a:t>; </a:t>
            </a:r>
            <a:r>
              <a:rPr lang="it-IT" sz="2000" i="1" dirty="0" err="1"/>
              <a:t>ghi</a:t>
            </a:r>
            <a:r>
              <a:rPr lang="it-IT" sz="2000" dirty="0"/>
              <a:t>; </a:t>
            </a:r>
            <a:r>
              <a:rPr lang="it-IT" sz="2000" i="1" dirty="0"/>
              <a:t>chi</a:t>
            </a:r>
            <a:r>
              <a:rPr lang="it-IT" sz="2000" dirty="0"/>
              <a:t>; </a:t>
            </a:r>
            <a:r>
              <a:rPr lang="it-IT" sz="2000" i="1" dirty="0"/>
              <a:t>che</a:t>
            </a:r>
            <a:r>
              <a:rPr lang="it-IT" sz="2000" dirty="0"/>
              <a:t>; </a:t>
            </a:r>
            <a:r>
              <a:rPr lang="it-IT" sz="2000" i="1" dirty="0"/>
              <a:t>gli</a:t>
            </a:r>
            <a:r>
              <a:rPr lang="it-IT" sz="2000" dirty="0"/>
              <a:t>; </a:t>
            </a:r>
            <a:r>
              <a:rPr lang="it-IT" sz="2000" i="1" dirty="0"/>
              <a:t>sci</a:t>
            </a:r>
            <a:r>
              <a:rPr lang="it-IT" sz="2000" dirty="0"/>
              <a:t>; </a:t>
            </a:r>
            <a:r>
              <a:rPr lang="it-IT" sz="2000" i="1" dirty="0" err="1"/>
              <a:t>sche</a:t>
            </a:r>
            <a:r>
              <a:rPr lang="it-IT" sz="2000" dirty="0"/>
              <a:t>)</a:t>
            </a:r>
          </a:p>
          <a:p>
            <a:pPr marL="342900" indent="-342900">
              <a:buFont typeface="Arial" panose="020B0604020202020204" pitchFamily="34" charset="0"/>
              <a:buChar char="•"/>
            </a:pPr>
            <a:r>
              <a:rPr lang="it-IT" sz="2000" dirty="0"/>
              <a:t>Difficoltà nel copiare alla lavagna</a:t>
            </a:r>
          </a:p>
        </p:txBody>
      </p:sp>
      <p:sp>
        <p:nvSpPr>
          <p:cNvPr id="9" name="Rettangolo 8">
            <a:extLst>
              <a:ext uri="{FF2B5EF4-FFF2-40B4-BE49-F238E27FC236}">
                <a16:creationId xmlns:a16="http://schemas.microsoft.com/office/drawing/2014/main" id="{E4EA1388-9FDD-D046-8FBF-8E47F772EF37}"/>
              </a:ext>
            </a:extLst>
          </p:cNvPr>
          <p:cNvSpPr/>
          <p:nvPr/>
        </p:nvSpPr>
        <p:spPr>
          <a:xfrm>
            <a:off x="3234441" y="2129770"/>
            <a:ext cx="5466625" cy="400110"/>
          </a:xfrm>
          <a:prstGeom prst="rect">
            <a:avLst/>
          </a:prstGeom>
        </p:spPr>
        <p:txBody>
          <a:bodyPr wrap="none">
            <a:spAutoFit/>
          </a:bodyPr>
          <a:lstStyle/>
          <a:p>
            <a:r>
              <a:rPr lang="it-IT" sz="2000" dirty="0"/>
              <a:t>Elementi che consentono di individuare la dislessia</a:t>
            </a:r>
          </a:p>
        </p:txBody>
      </p:sp>
    </p:spTree>
    <p:extLst>
      <p:ext uri="{BB962C8B-B14F-4D97-AF65-F5344CB8AC3E}">
        <p14:creationId xmlns:p14="http://schemas.microsoft.com/office/powerpoint/2010/main" val="205720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E1E2DAF-5E50-4242-B79F-7BF5139F2E42}"/>
              </a:ext>
            </a:extLst>
          </p:cNvPr>
          <p:cNvPicPr>
            <a:picLocks noChangeAspect="1"/>
          </p:cNvPicPr>
          <p:nvPr/>
        </p:nvPicPr>
        <p:blipFill>
          <a:blip r:embed="rId2"/>
          <a:stretch>
            <a:fillRect/>
          </a:stretch>
        </p:blipFill>
        <p:spPr>
          <a:xfrm>
            <a:off x="1645156" y="239842"/>
            <a:ext cx="8841295" cy="4818506"/>
          </a:xfrm>
          <a:prstGeom prst="rect">
            <a:avLst/>
          </a:prstGeom>
        </p:spPr>
      </p:pic>
      <p:sp>
        <p:nvSpPr>
          <p:cNvPr id="3" name="CasellaDiTesto 2">
            <a:extLst>
              <a:ext uri="{FF2B5EF4-FFF2-40B4-BE49-F238E27FC236}">
                <a16:creationId xmlns:a16="http://schemas.microsoft.com/office/drawing/2014/main" id="{F58A7D35-78A3-2142-BD33-6D99704FA5E8}"/>
              </a:ext>
            </a:extLst>
          </p:cNvPr>
          <p:cNvSpPr txBox="1"/>
          <p:nvPr/>
        </p:nvSpPr>
        <p:spPr>
          <a:xfrm>
            <a:off x="2393213" y="5276538"/>
            <a:ext cx="7345180" cy="1323439"/>
          </a:xfrm>
          <a:prstGeom prst="rect">
            <a:avLst/>
          </a:prstGeom>
          <a:noFill/>
        </p:spPr>
        <p:txBody>
          <a:bodyPr wrap="square" rtlCol="0">
            <a:spAutoFit/>
          </a:bodyPr>
          <a:lstStyle/>
          <a:p>
            <a:pPr algn="ctr"/>
            <a:r>
              <a:rPr lang="it-IT" sz="2000" dirty="0"/>
              <a:t>Il ragazzo dislessico può leggere e scrivere, ma </a:t>
            </a:r>
            <a:r>
              <a:rPr lang="it-IT" sz="2000" b="1" dirty="0"/>
              <a:t>riesce a farlo solo impegnando al massimo le sue capacità e le sue energie</a:t>
            </a:r>
            <a:r>
              <a:rPr lang="it-IT" sz="2000" dirty="0"/>
              <a:t>, poiché non riesce in maniera automatica e perciò si stanca rapidamente, commette errori e ha difficoltà di apprendimento</a:t>
            </a:r>
          </a:p>
        </p:txBody>
      </p:sp>
    </p:spTree>
    <p:extLst>
      <p:ext uri="{BB962C8B-B14F-4D97-AF65-F5344CB8AC3E}">
        <p14:creationId xmlns:p14="http://schemas.microsoft.com/office/powerpoint/2010/main" val="210479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DE1B2F6-CD2E-874D-90B9-9A3C04C260A3}"/>
              </a:ext>
            </a:extLst>
          </p:cNvPr>
          <p:cNvSpPr/>
          <p:nvPr/>
        </p:nvSpPr>
        <p:spPr>
          <a:xfrm>
            <a:off x="5156863" y="462802"/>
            <a:ext cx="1663661" cy="430887"/>
          </a:xfrm>
          <a:prstGeom prst="rect">
            <a:avLst/>
          </a:prstGeom>
        </p:spPr>
        <p:txBody>
          <a:bodyPr wrap="none">
            <a:spAutoFit/>
          </a:bodyPr>
          <a:lstStyle/>
          <a:p>
            <a:r>
              <a:rPr lang="it-IT" sz="2200" dirty="0"/>
              <a:t>Disortografia</a:t>
            </a:r>
          </a:p>
        </p:txBody>
      </p:sp>
      <p:sp>
        <p:nvSpPr>
          <p:cNvPr id="6" name="CasellaDiTesto 5">
            <a:extLst>
              <a:ext uri="{FF2B5EF4-FFF2-40B4-BE49-F238E27FC236}">
                <a16:creationId xmlns:a16="http://schemas.microsoft.com/office/drawing/2014/main" id="{F7098D6E-7720-794E-96E2-58930B5F6D93}"/>
              </a:ext>
            </a:extLst>
          </p:cNvPr>
          <p:cNvSpPr txBox="1"/>
          <p:nvPr/>
        </p:nvSpPr>
        <p:spPr>
          <a:xfrm>
            <a:off x="944380" y="1139253"/>
            <a:ext cx="9488774" cy="707886"/>
          </a:xfrm>
          <a:prstGeom prst="rect">
            <a:avLst/>
          </a:prstGeom>
          <a:noFill/>
        </p:spPr>
        <p:txBody>
          <a:bodyPr wrap="square" rtlCol="0">
            <a:spAutoFit/>
          </a:bodyPr>
          <a:lstStyle/>
          <a:p>
            <a:pPr algn="ctr"/>
            <a:r>
              <a:rPr lang="it-IT" sz="2000" dirty="0"/>
              <a:t>Disturbo specifico della scrittura che si manifesta con difficoltà nella competenza </a:t>
            </a:r>
          </a:p>
          <a:p>
            <a:pPr algn="ctr"/>
            <a:r>
              <a:rPr lang="it-IT" sz="2000" dirty="0"/>
              <a:t>ortografica e fonografica (</a:t>
            </a:r>
            <a:r>
              <a:rPr lang="it-IT" sz="2000" dirty="0" err="1"/>
              <a:t>trascodifica</a:t>
            </a:r>
            <a:r>
              <a:rPr lang="it-IT" sz="2000" dirty="0"/>
              <a:t> del linguaggio orale in linguaggio scritto)</a:t>
            </a:r>
          </a:p>
        </p:txBody>
      </p:sp>
      <p:sp>
        <p:nvSpPr>
          <p:cNvPr id="9" name="Rettangolo 8">
            <a:extLst>
              <a:ext uri="{FF2B5EF4-FFF2-40B4-BE49-F238E27FC236}">
                <a16:creationId xmlns:a16="http://schemas.microsoft.com/office/drawing/2014/main" id="{23A25AA1-E57A-BE49-8F32-63E19E7F83DF}"/>
              </a:ext>
            </a:extLst>
          </p:cNvPr>
          <p:cNvSpPr/>
          <p:nvPr/>
        </p:nvSpPr>
        <p:spPr>
          <a:xfrm>
            <a:off x="5156863" y="462802"/>
            <a:ext cx="1663661" cy="430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52830A55-B3AD-8840-875B-4A5DF6DA6AB4}"/>
              </a:ext>
            </a:extLst>
          </p:cNvPr>
          <p:cNvPicPr>
            <a:picLocks noChangeAspect="1"/>
          </p:cNvPicPr>
          <p:nvPr/>
        </p:nvPicPr>
        <p:blipFill>
          <a:blip r:embed="rId2"/>
          <a:stretch>
            <a:fillRect/>
          </a:stretch>
        </p:blipFill>
        <p:spPr>
          <a:xfrm>
            <a:off x="1742312" y="1973779"/>
            <a:ext cx="8492761" cy="4628555"/>
          </a:xfrm>
          <a:prstGeom prst="rect">
            <a:avLst/>
          </a:prstGeom>
        </p:spPr>
      </p:pic>
    </p:spTree>
    <p:extLst>
      <p:ext uri="{BB962C8B-B14F-4D97-AF65-F5344CB8AC3E}">
        <p14:creationId xmlns:p14="http://schemas.microsoft.com/office/powerpoint/2010/main" val="1097209275"/>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1489</TotalTime>
  <Words>2747</Words>
  <Application>Microsoft Macintosh PowerPoint</Application>
  <PresentationFormat>Widescreen</PresentationFormat>
  <Paragraphs>385</Paragraphs>
  <Slides>46</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46</vt:i4>
      </vt:variant>
    </vt:vector>
  </HeadingPairs>
  <TitlesOfParts>
    <vt:vector size="52" baseType="lpstr">
      <vt:lpstr>Arial</vt:lpstr>
      <vt:lpstr>Calibri</vt:lpstr>
      <vt:lpstr>Calibri Light</vt:lpstr>
      <vt:lpstr>Symbol</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Elisa Coletta</dc:creator>
  <cp:lastModifiedBy>Elisa Coletta</cp:lastModifiedBy>
  <cp:revision>53</cp:revision>
  <dcterms:created xsi:type="dcterms:W3CDTF">2018-06-27T09:17:45Z</dcterms:created>
  <dcterms:modified xsi:type="dcterms:W3CDTF">2018-06-28T14:13:57Z</dcterms:modified>
</cp:coreProperties>
</file>