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66" r:id="rId9"/>
    <p:sldId id="267" r:id="rId10"/>
    <p:sldId id="263" r:id="rId11"/>
    <p:sldId id="268" r:id="rId12"/>
    <p:sldId id="272" r:id="rId13"/>
    <p:sldId id="271" r:id="rId14"/>
    <p:sldId id="273" r:id="rId15"/>
    <p:sldId id="274" r:id="rId16"/>
    <p:sldId id="277" r:id="rId17"/>
    <p:sldId id="278" r:id="rId18"/>
    <p:sldId id="280" r:id="rId19"/>
    <p:sldId id="281" r:id="rId20"/>
    <p:sldId id="283" r:id="rId21"/>
    <p:sldId id="285" r:id="rId22"/>
    <p:sldId id="287" r:id="rId23"/>
    <p:sldId id="286" r:id="rId24"/>
    <p:sldId id="288" r:id="rId25"/>
    <p:sldId id="292" r:id="rId26"/>
    <p:sldId id="289" r:id="rId27"/>
    <p:sldId id="290" r:id="rId28"/>
    <p:sldId id="291" r:id="rId29"/>
    <p:sldId id="294" r:id="rId30"/>
    <p:sldId id="295" r:id="rId31"/>
    <p:sldId id="293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5" r:id="rId40"/>
    <p:sldId id="304" r:id="rId41"/>
    <p:sldId id="303" r:id="rId42"/>
    <p:sldId id="262" r:id="rId43"/>
    <p:sldId id="306" r:id="rId44"/>
    <p:sldId id="308" r:id="rId45"/>
    <p:sldId id="309" r:id="rId46"/>
    <p:sldId id="310" r:id="rId47"/>
    <p:sldId id="313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2"/>
    <p:restoredTop sz="94579"/>
  </p:normalViewPr>
  <p:slideViewPr>
    <p:cSldViewPr snapToGrid="0" snapToObjects="1">
      <p:cViewPr varScale="1">
        <p:scale>
          <a:sx n="91" d="100"/>
          <a:sy n="91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4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38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76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2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17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89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5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3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04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22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3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8798-4961-6A44-8652-E87E6C89F7A5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7989-FD5F-EF4B-B0EA-CBF790A35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30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1CEB2A-E1D9-B041-8C82-A4E5BE0710F4}"/>
              </a:ext>
            </a:extLst>
          </p:cNvPr>
          <p:cNvSpPr txBox="1"/>
          <p:nvPr/>
        </p:nvSpPr>
        <p:spPr>
          <a:xfrm>
            <a:off x="4431323" y="2912012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La Valutazione</a:t>
            </a:r>
          </a:p>
        </p:txBody>
      </p:sp>
    </p:spTree>
    <p:extLst>
      <p:ext uri="{BB962C8B-B14F-4D97-AF65-F5344CB8AC3E}">
        <p14:creationId xmlns:p14="http://schemas.microsoft.com/office/powerpoint/2010/main" val="80437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8C9B07-88F3-0949-9DA8-AF98653A5DE3}"/>
              </a:ext>
            </a:extLst>
          </p:cNvPr>
          <p:cNvSpPr txBox="1"/>
          <p:nvPr/>
        </p:nvSpPr>
        <p:spPr>
          <a:xfrm>
            <a:off x="4549472" y="2363374"/>
            <a:ext cx="2795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Come valutare?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467F297-FC04-0048-BF08-E4521CFA25B8}"/>
              </a:ext>
            </a:extLst>
          </p:cNvPr>
          <p:cNvSpPr/>
          <p:nvPr/>
        </p:nvSpPr>
        <p:spPr>
          <a:xfrm>
            <a:off x="4832050" y="3638229"/>
            <a:ext cx="22304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/>
              <a:t>Lo strumento:</a:t>
            </a:r>
          </a:p>
          <a:p>
            <a:pPr algn="ctr"/>
            <a:r>
              <a:rPr lang="it-IT" sz="2800" dirty="0"/>
              <a:t>le verifiche</a:t>
            </a:r>
          </a:p>
        </p:txBody>
      </p:sp>
    </p:spTree>
    <p:extLst>
      <p:ext uri="{BB962C8B-B14F-4D97-AF65-F5344CB8AC3E}">
        <p14:creationId xmlns:p14="http://schemas.microsoft.com/office/powerpoint/2010/main" val="132325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5C7135-17E8-E641-820D-0ABE4FE94A99}"/>
              </a:ext>
            </a:extLst>
          </p:cNvPr>
          <p:cNvSpPr txBox="1"/>
          <p:nvPr/>
        </p:nvSpPr>
        <p:spPr>
          <a:xfrm>
            <a:off x="4867421" y="1612572"/>
            <a:ext cx="240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Tipologie di verifica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D0225-1288-7C4E-9E8C-93AFCC375C3C}"/>
              </a:ext>
            </a:extLst>
          </p:cNvPr>
          <p:cNvSpPr txBox="1"/>
          <p:nvPr/>
        </p:nvSpPr>
        <p:spPr>
          <a:xfrm>
            <a:off x="3383280" y="2785404"/>
            <a:ext cx="5148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«Per ogni funzione o obiettivo specifico della valutazione va impiegato uno strumento di verifica omologo e congruente   con quella funzione e/o con quell’obiettivo»</a:t>
            </a:r>
          </a:p>
          <a:p>
            <a:pPr algn="ctr"/>
            <a:r>
              <a:rPr lang="it-IT" sz="2000" dirty="0"/>
              <a:t>(Gaetano Domenici)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159246-488C-3648-80DE-2D9AA2489A51}"/>
              </a:ext>
            </a:extLst>
          </p:cNvPr>
          <p:cNvSpPr/>
          <p:nvPr/>
        </p:nvSpPr>
        <p:spPr>
          <a:xfrm>
            <a:off x="4867421" y="1612572"/>
            <a:ext cx="240290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10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FF2203-DB33-4945-A615-BB59C387EC40}"/>
              </a:ext>
            </a:extLst>
          </p:cNvPr>
          <p:cNvSpPr txBox="1"/>
          <p:nvPr/>
        </p:nvSpPr>
        <p:spPr>
          <a:xfrm>
            <a:off x="4369965" y="3010632"/>
            <a:ext cx="3000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Prove semi-strutturate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D458F5-675D-3B42-85F2-99CC6CCCA1BE}"/>
              </a:ext>
            </a:extLst>
          </p:cNvPr>
          <p:cNvSpPr txBox="1"/>
          <p:nvPr/>
        </p:nvSpPr>
        <p:spPr>
          <a:xfrm>
            <a:off x="8975189" y="3010632"/>
            <a:ext cx="231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Prove strutturate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C662889-CC04-BB4E-AE55-42CD76BAFC65}"/>
              </a:ext>
            </a:extLst>
          </p:cNvPr>
          <p:cNvSpPr/>
          <p:nvPr/>
        </p:nvSpPr>
        <p:spPr>
          <a:xfrm>
            <a:off x="773868" y="3010632"/>
            <a:ext cx="1789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Prove aperte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8152A90-A08B-284C-9D46-CCF8849B5661}"/>
              </a:ext>
            </a:extLst>
          </p:cNvPr>
          <p:cNvSpPr/>
          <p:nvPr/>
        </p:nvSpPr>
        <p:spPr>
          <a:xfrm>
            <a:off x="724135" y="3010631"/>
            <a:ext cx="19271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9C91D1F-57EC-9345-82E2-1B441568CB83}"/>
              </a:ext>
            </a:extLst>
          </p:cNvPr>
          <p:cNvSpPr/>
          <p:nvPr/>
        </p:nvSpPr>
        <p:spPr>
          <a:xfrm>
            <a:off x="4369965" y="2979482"/>
            <a:ext cx="29964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EEA9E49-F0D0-F94F-905E-07FABDBE0039}"/>
              </a:ext>
            </a:extLst>
          </p:cNvPr>
          <p:cNvSpPr/>
          <p:nvPr/>
        </p:nvSpPr>
        <p:spPr>
          <a:xfrm>
            <a:off x="8876714" y="3010631"/>
            <a:ext cx="24143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1E2D0A-AC1F-824F-B929-7594EE3C6B28}"/>
              </a:ext>
            </a:extLst>
          </p:cNvPr>
          <p:cNvSpPr txBox="1"/>
          <p:nvPr/>
        </p:nvSpPr>
        <p:spPr>
          <a:xfrm>
            <a:off x="3660541" y="689318"/>
            <a:ext cx="4600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Distinguiamo le prove a seconda della natura dello stimolo e della risposta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EFC0902-2C03-6E4A-96F7-4A6D4F1395B3}"/>
              </a:ext>
            </a:extLst>
          </p:cNvPr>
          <p:cNvSpPr/>
          <p:nvPr/>
        </p:nvSpPr>
        <p:spPr>
          <a:xfrm>
            <a:off x="166173" y="4316586"/>
            <a:ext cx="3449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Stimolo aperto/Risposta aperta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73E0A8D-1A2C-A043-A358-FA3D6FE9CDF0}"/>
              </a:ext>
            </a:extLst>
          </p:cNvPr>
          <p:cNvSpPr/>
          <p:nvPr/>
        </p:nvSpPr>
        <p:spPr>
          <a:xfrm>
            <a:off x="4208240" y="4310599"/>
            <a:ext cx="348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Stimolo chiuso/Risposta aperta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C6E3A0D-0441-114C-9C4F-A2629922CD97}"/>
              </a:ext>
            </a:extLst>
          </p:cNvPr>
          <p:cNvSpPr/>
          <p:nvPr/>
        </p:nvSpPr>
        <p:spPr>
          <a:xfrm>
            <a:off x="8439978" y="4273699"/>
            <a:ext cx="3407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Stimolo chiuso/Risposta chiusa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F68D813-DABF-BE41-836E-B242452D913B}"/>
              </a:ext>
            </a:extLst>
          </p:cNvPr>
          <p:cNvCxnSpPr/>
          <p:nvPr/>
        </p:nvCxnSpPr>
        <p:spPr>
          <a:xfrm>
            <a:off x="1668600" y="3629465"/>
            <a:ext cx="0" cy="487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E66DAB5-72CF-634B-8D6D-BD0070606321}"/>
              </a:ext>
            </a:extLst>
          </p:cNvPr>
          <p:cNvCxnSpPr/>
          <p:nvPr/>
        </p:nvCxnSpPr>
        <p:spPr>
          <a:xfrm>
            <a:off x="5960609" y="3629465"/>
            <a:ext cx="0" cy="487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C705B2B-2BB1-B048-821C-E78ED7BA3169}"/>
              </a:ext>
            </a:extLst>
          </p:cNvPr>
          <p:cNvCxnSpPr/>
          <p:nvPr/>
        </p:nvCxnSpPr>
        <p:spPr>
          <a:xfrm>
            <a:off x="10111266" y="3629465"/>
            <a:ext cx="0" cy="487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16E9E4FC-89EC-0D4E-BD89-EE03A6C2B2E6}"/>
              </a:ext>
            </a:extLst>
          </p:cNvPr>
          <p:cNvCxnSpPr>
            <a:cxnSpLocks/>
          </p:cNvCxnSpPr>
          <p:nvPr/>
        </p:nvCxnSpPr>
        <p:spPr>
          <a:xfrm>
            <a:off x="1668600" y="1800665"/>
            <a:ext cx="84426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59E1D2A-3619-7644-9ED3-B329C80DCF37}"/>
              </a:ext>
            </a:extLst>
          </p:cNvPr>
          <p:cNvCxnSpPr/>
          <p:nvPr/>
        </p:nvCxnSpPr>
        <p:spPr>
          <a:xfrm>
            <a:off x="1688935" y="1800665"/>
            <a:ext cx="0" cy="487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2914B1F-3368-5646-83CE-C84EC5D1AB8C}"/>
              </a:ext>
            </a:extLst>
          </p:cNvPr>
          <p:cNvCxnSpPr/>
          <p:nvPr/>
        </p:nvCxnSpPr>
        <p:spPr>
          <a:xfrm>
            <a:off x="5960609" y="1800665"/>
            <a:ext cx="0" cy="487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7A27050-CD80-9941-8398-8DB69BCBB40C}"/>
              </a:ext>
            </a:extLst>
          </p:cNvPr>
          <p:cNvCxnSpPr/>
          <p:nvPr/>
        </p:nvCxnSpPr>
        <p:spPr>
          <a:xfrm>
            <a:off x="10111266" y="1800665"/>
            <a:ext cx="0" cy="487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4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DB3007-5922-1A42-A493-5E1B867A87B3}"/>
              </a:ext>
            </a:extLst>
          </p:cNvPr>
          <p:cNvSpPr txBox="1"/>
          <p:nvPr/>
        </p:nvSpPr>
        <p:spPr>
          <a:xfrm>
            <a:off x="4009292" y="654382"/>
            <a:ext cx="35152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/>
              <a:t>Prove aperte o tradizionali</a:t>
            </a:r>
          </a:p>
          <a:p>
            <a:pPr algn="ctr"/>
            <a:r>
              <a:rPr lang="it-IT" sz="2000" dirty="0"/>
              <a:t>(Stimolo aperto risposta aperta)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10CA87-0972-C24A-A777-00A2DB757A9D}"/>
              </a:ext>
            </a:extLst>
          </p:cNvPr>
          <p:cNvSpPr/>
          <p:nvPr/>
        </p:nvSpPr>
        <p:spPr>
          <a:xfrm>
            <a:off x="4708667" y="2096087"/>
            <a:ext cx="57161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Relazioni su esperienze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Redazioni di lettere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585CE7-EAE5-4C46-B09A-F8E658390788}"/>
              </a:ext>
            </a:extLst>
          </p:cNvPr>
          <p:cNvSpPr txBox="1"/>
          <p:nvPr/>
        </p:nvSpPr>
        <p:spPr>
          <a:xfrm>
            <a:off x="1427615" y="4388727"/>
            <a:ext cx="287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La </a:t>
            </a:r>
            <a:r>
              <a:rPr lang="it-IT" sz="2000" i="1" dirty="0"/>
              <a:t>longa et </a:t>
            </a:r>
            <a:r>
              <a:rPr lang="it-IT" sz="2000" i="1" dirty="0" err="1"/>
              <a:t>vexata</a:t>
            </a:r>
            <a:r>
              <a:rPr lang="it-IT" sz="2000" i="1" dirty="0"/>
              <a:t> quaestio </a:t>
            </a:r>
            <a:r>
              <a:rPr lang="it-IT" sz="2000" dirty="0"/>
              <a:t>del tema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793424-C476-0742-BCBC-959E2A2DEC77}"/>
              </a:ext>
            </a:extLst>
          </p:cNvPr>
          <p:cNvCxnSpPr>
            <a:cxnSpLocks/>
          </p:cNvCxnSpPr>
          <p:nvPr/>
        </p:nvCxnSpPr>
        <p:spPr>
          <a:xfrm flipH="1">
            <a:off x="3002890" y="2292840"/>
            <a:ext cx="3798" cy="1982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8A555B4-5FBF-2249-809C-F40D4DD94EC3}"/>
              </a:ext>
            </a:extLst>
          </p:cNvPr>
          <p:cNvCxnSpPr/>
          <p:nvPr/>
        </p:nvCxnSpPr>
        <p:spPr>
          <a:xfrm>
            <a:off x="3006688" y="2293035"/>
            <a:ext cx="1463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D4BBF27-03EA-AB4D-AA15-07E08B1F6E6A}"/>
              </a:ext>
            </a:extLst>
          </p:cNvPr>
          <p:cNvSpPr/>
          <p:nvPr/>
        </p:nvSpPr>
        <p:spPr>
          <a:xfrm>
            <a:off x="3981157" y="633245"/>
            <a:ext cx="3587262" cy="829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2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B0D36F5-5801-1745-971A-034D11AB73B4}"/>
              </a:ext>
            </a:extLst>
          </p:cNvPr>
          <p:cNvSpPr/>
          <p:nvPr/>
        </p:nvSpPr>
        <p:spPr>
          <a:xfrm>
            <a:off x="492369" y="1609572"/>
            <a:ext cx="57536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non impone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allo studente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di tener presenti interlocutori ben determinati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- se non il docente con i suoi gusti soggettivi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non consente di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utilizzare elaborazioni e riflessioni compiute precedentemente da altri per suffragare le proprie ipotesi o le proprie tesi,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per confutarne altre più o meno consolidate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non permette di utilizzare linguaggi differenziati, oltre che tecnici e settoriali, per trattare gli stessi argomenti a seconda delle sedi e degli interlocutori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(impiego dei diversi registri linguistici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2000" b="1" dirty="0">
              <a:ea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b="1" dirty="0">
                <a:ea typeface="Calibri" panose="020F0502020204030204" pitchFamily="34" charset="0"/>
              </a:rPr>
              <a:t>Soggettività della valutazione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EF92E-90AD-EF43-B7B2-40375407BA1E}"/>
              </a:ext>
            </a:extLst>
          </p:cNvPr>
          <p:cNvSpPr txBox="1"/>
          <p:nvPr/>
        </p:nvSpPr>
        <p:spPr>
          <a:xfrm>
            <a:off x="2588456" y="655506"/>
            <a:ext cx="112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Problemi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DD41D3-B78F-524F-BF7C-E6EFA874B9AF}"/>
              </a:ext>
            </a:extLst>
          </p:cNvPr>
          <p:cNvSpPr/>
          <p:nvPr/>
        </p:nvSpPr>
        <p:spPr>
          <a:xfrm>
            <a:off x="7106078" y="1868647"/>
            <a:ext cx="4865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Costituisce strumento utile per rilevare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abilità logico-argomentativa, creativa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9413D2B-0515-8543-B997-4595DE7DEEC6}"/>
              </a:ext>
            </a:extLst>
          </p:cNvPr>
          <p:cNvSpPr/>
          <p:nvPr/>
        </p:nvSpPr>
        <p:spPr>
          <a:xfrm>
            <a:off x="8408691" y="655506"/>
            <a:ext cx="711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Pregi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3D6AAB2-27D9-C549-BBE9-8D028FAF64DF}"/>
              </a:ext>
            </a:extLst>
          </p:cNvPr>
          <p:cNvSpPr/>
          <p:nvPr/>
        </p:nvSpPr>
        <p:spPr>
          <a:xfrm>
            <a:off x="2559636" y="612251"/>
            <a:ext cx="1153551" cy="486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230677A-BE62-D743-91B8-C3013DBE4297}"/>
              </a:ext>
            </a:extLst>
          </p:cNvPr>
          <p:cNvSpPr/>
          <p:nvPr/>
        </p:nvSpPr>
        <p:spPr>
          <a:xfrm>
            <a:off x="8408691" y="612251"/>
            <a:ext cx="711862" cy="443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4E0727-2914-D84D-85DF-543ED0C66B53}"/>
              </a:ext>
            </a:extLst>
          </p:cNvPr>
          <p:cNvSpPr txBox="1"/>
          <p:nvPr/>
        </p:nvSpPr>
        <p:spPr>
          <a:xfrm>
            <a:off x="5556739" y="255396"/>
            <a:ext cx="906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Il tema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932CCAC-E7B8-6D4B-9DF4-8A9EE8872B5A}"/>
              </a:ext>
            </a:extLst>
          </p:cNvPr>
          <p:cNvSpPr/>
          <p:nvPr/>
        </p:nvSpPr>
        <p:spPr>
          <a:xfrm>
            <a:off x="5514535" y="225083"/>
            <a:ext cx="948671" cy="430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E049AF01-435E-1240-8102-4384E80A693C}"/>
              </a:ext>
            </a:extLst>
          </p:cNvPr>
          <p:cNvCxnSpPr/>
          <p:nvPr/>
        </p:nvCxnSpPr>
        <p:spPr>
          <a:xfrm>
            <a:off x="3207434" y="379828"/>
            <a:ext cx="2180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371F15AA-5412-4043-95E0-47DBAF26FBD9}"/>
              </a:ext>
            </a:extLst>
          </p:cNvPr>
          <p:cNvCxnSpPr/>
          <p:nvPr/>
        </p:nvCxnSpPr>
        <p:spPr>
          <a:xfrm>
            <a:off x="6584130" y="379828"/>
            <a:ext cx="2180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91ABF2A7-D0C4-DF44-837E-6FF4B5167FFE}"/>
              </a:ext>
            </a:extLst>
          </p:cNvPr>
          <p:cNvCxnSpPr/>
          <p:nvPr/>
        </p:nvCxnSpPr>
        <p:spPr>
          <a:xfrm>
            <a:off x="8764622" y="379828"/>
            <a:ext cx="0" cy="232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EE88D3F-7A6E-2648-997E-42A410AAB3C9}"/>
              </a:ext>
            </a:extLst>
          </p:cNvPr>
          <p:cNvCxnSpPr/>
          <p:nvPr/>
        </p:nvCxnSpPr>
        <p:spPr>
          <a:xfrm>
            <a:off x="3207434" y="379828"/>
            <a:ext cx="0" cy="232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4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EC8F444-A0A6-C544-866F-901F0A5A7E10}"/>
              </a:ext>
            </a:extLst>
          </p:cNvPr>
          <p:cNvSpPr/>
          <p:nvPr/>
        </p:nvSpPr>
        <p:spPr>
          <a:xfrm>
            <a:off x="3601330" y="341841"/>
            <a:ext cx="5078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Prove semi-strutturate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(Stimolo chiuso risposta aperta con vincoli)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94AD47-A6AF-5045-B203-2855F9103695}"/>
              </a:ext>
            </a:extLst>
          </p:cNvPr>
          <p:cNvSpPr/>
          <p:nvPr/>
        </p:nvSpPr>
        <p:spPr>
          <a:xfrm>
            <a:off x="1561514" y="2122565"/>
            <a:ext cx="91580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Si definiscono </a:t>
            </a:r>
            <a:r>
              <a:rPr lang="it-IT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semistrutturate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000" dirty="0"/>
              <a:t>prove di verifica costituite da </a:t>
            </a:r>
            <a:r>
              <a:rPr lang="it-IT" sz="2000" b="1" dirty="0"/>
              <a:t>quesiti che richiedono ai soggetti </a:t>
            </a:r>
            <a:r>
              <a:rPr lang="it-IT" sz="2000" dirty="0"/>
              <a:t>cui si somministrano </a:t>
            </a:r>
            <a:r>
              <a:rPr lang="it-IT" sz="2000" b="1" dirty="0"/>
              <a:t>di formulare autonomamente il testo</a:t>
            </a:r>
            <a:r>
              <a:rPr lang="it-IT" sz="2000" dirty="0"/>
              <a:t> delle risposte osservando però alcuni </a:t>
            </a:r>
            <a:r>
              <a:rPr lang="it-IT" sz="2000" b="1" dirty="0"/>
              <a:t>vincoli prescrittivi capaci di renderle confrontabili con criteri di correzione predeterminati.</a:t>
            </a:r>
          </a:p>
          <a:p>
            <a:pPr algn="just">
              <a:spcBef>
                <a:spcPts val="1200"/>
              </a:spcBef>
            </a:pPr>
            <a:endParaRPr lang="it-IT" sz="2000" b="1" dirty="0"/>
          </a:p>
          <a:p>
            <a:pPr algn="just">
              <a:spcBef>
                <a:spcPts val="1200"/>
              </a:spcBef>
            </a:pPr>
            <a:r>
              <a:rPr lang="it-IT" sz="2000" b="1" dirty="0"/>
              <a:t>È dunque strutturata solo la parte riguardante i quesiti, mentre rimane aperta, sempre entro certi vincoli, quella relativa alle risposte </a:t>
            </a:r>
            <a:r>
              <a:rPr lang="it-IT" sz="2000" dirty="0"/>
              <a:t>- da qui l'aggettivazione  «</a:t>
            </a:r>
            <a:r>
              <a:rPr lang="it-IT" sz="2000" dirty="0" err="1"/>
              <a:t>semistrutturate</a:t>
            </a:r>
            <a:r>
              <a:rPr lang="it-IT" sz="2000" dirty="0"/>
              <a:t>».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it-IT" sz="2000" b="1" dirty="0"/>
          </a:p>
          <a:p>
            <a:r>
              <a:rPr lang="it-IT" sz="2000" dirty="0"/>
              <a:t>La caratteristica chiusa dello stimolo </a:t>
            </a:r>
            <a:r>
              <a:rPr lang="it-IT" sz="2000" dirty="0">
                <a:ea typeface="Calibri" panose="020F0502020204030204" pitchFamily="34" charset="0"/>
              </a:rPr>
              <a:t>e la prescrizione di alcuni vincoli circa le modalità di formulazione delle risposte consentono di stabilire la </a:t>
            </a:r>
            <a:r>
              <a:rPr lang="it-IT" sz="2000" b="1" dirty="0">
                <a:ea typeface="Calibri" panose="020F0502020204030204" pitchFamily="34" charset="0"/>
              </a:rPr>
              <a:t>scala dei punteggi relativi al livello di adeguatezza di ciascuna risposta.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2DBCA70-5F34-F247-8DB0-D03B3A934FE1}"/>
              </a:ext>
            </a:extLst>
          </p:cNvPr>
          <p:cNvSpPr/>
          <p:nvPr/>
        </p:nvSpPr>
        <p:spPr>
          <a:xfrm>
            <a:off x="3657600" y="309489"/>
            <a:ext cx="4951828" cy="1055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37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354A2D-3CA2-CC45-8D2E-3FC39EF964CC}"/>
              </a:ext>
            </a:extLst>
          </p:cNvPr>
          <p:cNvSpPr txBox="1"/>
          <p:nvPr/>
        </p:nvSpPr>
        <p:spPr>
          <a:xfrm>
            <a:off x="5227072" y="224448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Esempi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94D17FC-9799-F84D-BFC0-07AAB04F8C89}"/>
              </a:ext>
            </a:extLst>
          </p:cNvPr>
          <p:cNvSpPr/>
          <p:nvPr/>
        </p:nvSpPr>
        <p:spPr>
          <a:xfrm>
            <a:off x="2461003" y="421774"/>
            <a:ext cx="68556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b="1" dirty="0">
              <a:ea typeface="Calibri" panose="020F0502020204030204" pitchFamily="34" charset="0"/>
            </a:endParaRPr>
          </a:p>
          <a:p>
            <a:pPr algn="ctr"/>
            <a:r>
              <a:rPr lang="it-IT" sz="2000" dirty="0"/>
              <a:t>Le prove </a:t>
            </a:r>
            <a:r>
              <a:rPr lang="it-IT" sz="2000" dirty="0" err="1"/>
              <a:t>semistrutturate</a:t>
            </a:r>
            <a:r>
              <a:rPr lang="it-IT" sz="2000" dirty="0"/>
              <a:t> rappresentano un felice tentativo di superamento dei limiti degli strumenti tradizionali e di quelli dei test oggettivi, e una vera e propria integrazione dei molti pregi di questi ultimi con taluni delle prove tradizionali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31E4517-4FF1-194E-B509-44ACD5E483B2}"/>
              </a:ext>
            </a:extLst>
          </p:cNvPr>
          <p:cNvSpPr/>
          <p:nvPr/>
        </p:nvSpPr>
        <p:spPr>
          <a:xfrm>
            <a:off x="1032844" y="3158653"/>
            <a:ext cx="151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Saggio Breve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CBE09E2-40A0-F541-9A44-E946A66D8FAA}"/>
              </a:ext>
            </a:extLst>
          </p:cNvPr>
          <p:cNvSpPr/>
          <p:nvPr/>
        </p:nvSpPr>
        <p:spPr>
          <a:xfrm>
            <a:off x="3586419" y="5766469"/>
            <a:ext cx="112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Riassunti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0EA6F18-600F-1048-862A-0A157EB84E39}"/>
              </a:ext>
            </a:extLst>
          </p:cNvPr>
          <p:cNvSpPr/>
          <p:nvPr/>
        </p:nvSpPr>
        <p:spPr>
          <a:xfrm>
            <a:off x="8729080" y="4438721"/>
            <a:ext cx="175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Colloquio orale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26844DF-1F69-054F-A2B6-55E7E298EBBB}"/>
              </a:ext>
            </a:extLst>
          </p:cNvPr>
          <p:cNvSpPr/>
          <p:nvPr/>
        </p:nvSpPr>
        <p:spPr>
          <a:xfrm>
            <a:off x="8592308" y="2826230"/>
            <a:ext cx="3022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Questionari </a:t>
            </a:r>
            <a:r>
              <a:rPr lang="it-IT" sz="2000" dirty="0" err="1"/>
              <a:t>semistrutturati</a:t>
            </a:r>
            <a:endParaRPr lang="it-IT" sz="20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475A230-4098-E44F-8351-D315E872EF48}"/>
              </a:ext>
            </a:extLst>
          </p:cNvPr>
          <p:cNvCxnSpPr>
            <a:cxnSpLocks/>
          </p:cNvCxnSpPr>
          <p:nvPr/>
        </p:nvCxnSpPr>
        <p:spPr>
          <a:xfrm>
            <a:off x="6358597" y="2547951"/>
            <a:ext cx="1808899" cy="654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B6D2906-FE59-7A42-9DBC-A2015EDC2374}"/>
              </a:ext>
            </a:extLst>
          </p:cNvPr>
          <p:cNvCxnSpPr>
            <a:cxnSpLocks/>
          </p:cNvCxnSpPr>
          <p:nvPr/>
        </p:nvCxnSpPr>
        <p:spPr>
          <a:xfrm>
            <a:off x="6148839" y="2795107"/>
            <a:ext cx="2212104" cy="1756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7D63EBA-B54B-C547-9FFC-E804E14DE73D}"/>
              </a:ext>
            </a:extLst>
          </p:cNvPr>
          <p:cNvCxnSpPr>
            <a:cxnSpLocks/>
          </p:cNvCxnSpPr>
          <p:nvPr/>
        </p:nvCxnSpPr>
        <p:spPr>
          <a:xfrm flipH="1">
            <a:off x="2910241" y="2781894"/>
            <a:ext cx="2245001" cy="1802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0841B8E-6487-4041-8CF5-D71DADBFDFAB}"/>
              </a:ext>
            </a:extLst>
          </p:cNvPr>
          <p:cNvCxnSpPr>
            <a:cxnSpLocks/>
          </p:cNvCxnSpPr>
          <p:nvPr/>
        </p:nvCxnSpPr>
        <p:spPr>
          <a:xfrm flipH="1">
            <a:off x="2934897" y="2590107"/>
            <a:ext cx="2018555" cy="560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756E7C17-E805-C140-8882-1D3237B52900}"/>
              </a:ext>
            </a:extLst>
          </p:cNvPr>
          <p:cNvSpPr/>
          <p:nvPr/>
        </p:nvSpPr>
        <p:spPr>
          <a:xfrm>
            <a:off x="914400" y="3195541"/>
            <a:ext cx="1698844" cy="405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8EBB933-1A80-2A46-8AEF-E9DA74964725}"/>
              </a:ext>
            </a:extLst>
          </p:cNvPr>
          <p:cNvSpPr/>
          <p:nvPr/>
        </p:nvSpPr>
        <p:spPr>
          <a:xfrm>
            <a:off x="3586419" y="5766469"/>
            <a:ext cx="11630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6325E45-EA7C-9744-A877-34641EA442BF}"/>
              </a:ext>
            </a:extLst>
          </p:cNvPr>
          <p:cNvSpPr/>
          <p:nvPr/>
        </p:nvSpPr>
        <p:spPr>
          <a:xfrm>
            <a:off x="8729080" y="4438721"/>
            <a:ext cx="16545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DECE930-146F-484B-A782-0E682D382DBB}"/>
              </a:ext>
            </a:extLst>
          </p:cNvPr>
          <p:cNvSpPr/>
          <p:nvPr/>
        </p:nvSpPr>
        <p:spPr>
          <a:xfrm>
            <a:off x="8554391" y="2826230"/>
            <a:ext cx="3060476" cy="406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92AB579-F633-DA4E-829E-F71CF3C7B7A2}"/>
              </a:ext>
            </a:extLst>
          </p:cNvPr>
          <p:cNvSpPr txBox="1"/>
          <p:nvPr/>
        </p:nvSpPr>
        <p:spPr>
          <a:xfrm>
            <a:off x="6897347" y="5793136"/>
            <a:ext cx="258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Relazioni di laboratorio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D074CA3-0D34-424A-AFCC-F92632A9E4E9}"/>
              </a:ext>
            </a:extLst>
          </p:cNvPr>
          <p:cNvSpPr/>
          <p:nvPr/>
        </p:nvSpPr>
        <p:spPr>
          <a:xfrm>
            <a:off x="6838099" y="5768364"/>
            <a:ext cx="2658794" cy="422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AC9778B-CF30-B746-83F3-CAABCE56FFCA}"/>
              </a:ext>
            </a:extLst>
          </p:cNvPr>
          <p:cNvCxnSpPr>
            <a:cxnSpLocks/>
          </p:cNvCxnSpPr>
          <p:nvPr/>
        </p:nvCxnSpPr>
        <p:spPr>
          <a:xfrm>
            <a:off x="5842776" y="2865904"/>
            <a:ext cx="1299869" cy="2724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ECD8A30A-AA33-A24A-B194-B8C25D3F17CE}"/>
              </a:ext>
            </a:extLst>
          </p:cNvPr>
          <p:cNvSpPr/>
          <p:nvPr/>
        </p:nvSpPr>
        <p:spPr>
          <a:xfrm>
            <a:off x="385311" y="4685748"/>
            <a:ext cx="254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a typeface="Calibri" panose="020F0502020204030204" pitchFamily="34" charset="0"/>
              </a:rPr>
              <a:t>Prove di comprensione di testi</a:t>
            </a:r>
            <a:endParaRPr lang="it-IT" sz="2000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367CCE80-793A-DA43-88C3-1BF0EBA141B8}"/>
              </a:ext>
            </a:extLst>
          </p:cNvPr>
          <p:cNvSpPr/>
          <p:nvPr/>
        </p:nvSpPr>
        <p:spPr>
          <a:xfrm>
            <a:off x="492660" y="4690140"/>
            <a:ext cx="2334887" cy="735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80D762A-30A9-7A4E-9326-E4A89EE872B5}"/>
              </a:ext>
            </a:extLst>
          </p:cNvPr>
          <p:cNvCxnSpPr>
            <a:cxnSpLocks/>
          </p:cNvCxnSpPr>
          <p:nvPr/>
        </p:nvCxnSpPr>
        <p:spPr>
          <a:xfrm flipH="1">
            <a:off x="4342193" y="2808289"/>
            <a:ext cx="1169249" cy="2740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0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D796D41-3FFB-A14B-8FB5-D3C4261A5455}"/>
              </a:ext>
            </a:extLst>
          </p:cNvPr>
          <p:cNvSpPr/>
          <p:nvPr/>
        </p:nvSpPr>
        <p:spPr>
          <a:xfrm>
            <a:off x="4911170" y="402661"/>
            <a:ext cx="1778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Saggio Breve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6171FAB-7C99-194C-86ED-3543C1AE05F2}"/>
              </a:ext>
            </a:extLst>
          </p:cNvPr>
          <p:cNvSpPr/>
          <p:nvPr/>
        </p:nvSpPr>
        <p:spPr>
          <a:xfrm>
            <a:off x="2222689" y="1444425"/>
            <a:ext cx="89346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Scrivere un saggio equivale 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risolvere un problema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Non può essere improvvisato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perché si aggancia  a testi specifici (documenti)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Pone sempre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un’occasione-circostanza ben definita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 di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conseguenza destinatari specifici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 ben individuati o individuabili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Impone la selezione di un registro linguistico che dovrà essere coerente all’occasione, al tema e al destinatario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Consente di predefinire i criteri di valutazione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174B6C6-75CC-4C4D-8C9D-97D3D64DB770}"/>
              </a:ext>
            </a:extLst>
          </p:cNvPr>
          <p:cNvSpPr/>
          <p:nvPr/>
        </p:nvSpPr>
        <p:spPr>
          <a:xfrm>
            <a:off x="4911171" y="402661"/>
            <a:ext cx="17788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24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FCB2115-F5FD-4E49-A988-71893D02E336}"/>
              </a:ext>
            </a:extLst>
          </p:cNvPr>
          <p:cNvSpPr/>
          <p:nvPr/>
        </p:nvSpPr>
        <p:spPr>
          <a:xfrm>
            <a:off x="1078523" y="1813106"/>
            <a:ext cx="47455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proprietà di linguaggio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efficacia linguistica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rilevanza delle informazioni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pertinenza delle informazioni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rigore logico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impalcatura teorica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criticità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originalità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440C20-95CA-AD4C-A523-DBE1EA0A5749}"/>
              </a:ext>
            </a:extLst>
          </p:cNvPr>
          <p:cNvSpPr txBox="1"/>
          <p:nvPr/>
        </p:nvSpPr>
        <p:spPr>
          <a:xfrm>
            <a:off x="4121834" y="422030"/>
            <a:ext cx="320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Possibili criteri di valutazione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12E044A-BC7F-EF45-B23C-5EB5BE26A411}"/>
              </a:ext>
            </a:extLst>
          </p:cNvPr>
          <p:cNvSpPr/>
          <p:nvPr/>
        </p:nvSpPr>
        <p:spPr>
          <a:xfrm>
            <a:off x="6189784" y="2786578"/>
            <a:ext cx="5767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Per ciascuno  di tali criteri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andranno indicati opportune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descrittive capaci di far distinguere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 diversi livelli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di possesso delle specifiche abilità e conoscenze, e quindi di far correggere ed attribuire punteggi a ciascuna delle componenti della prova e all'intera prova.</a:t>
            </a:r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B97494D7-8F3D-AC45-AFB8-51119A772D3B}"/>
              </a:ext>
            </a:extLst>
          </p:cNvPr>
          <p:cNvSpPr/>
          <p:nvPr/>
        </p:nvSpPr>
        <p:spPr>
          <a:xfrm>
            <a:off x="5824025" y="1603717"/>
            <a:ext cx="168812" cy="43047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54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867ACCD-6CDB-8049-BCB9-EC12DDA73BCD}"/>
              </a:ext>
            </a:extLst>
          </p:cNvPr>
          <p:cNvSpPr/>
          <p:nvPr/>
        </p:nvSpPr>
        <p:spPr>
          <a:xfrm>
            <a:off x="4562263" y="486090"/>
            <a:ext cx="279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Colloquio strutturato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1703A5C-B915-E642-B659-D4FDF300CA4F}"/>
              </a:ext>
            </a:extLst>
          </p:cNvPr>
          <p:cNvSpPr/>
          <p:nvPr/>
        </p:nvSpPr>
        <p:spPr>
          <a:xfrm>
            <a:off x="867628" y="2202627"/>
            <a:ext cx="101860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ea typeface="Calibri" panose="020F0502020204030204" pitchFamily="34" charset="0"/>
              </a:rPr>
              <a:t>Criticità:</a:t>
            </a:r>
          </a:p>
          <a:p>
            <a:r>
              <a:rPr lang="it-IT" sz="2000" dirty="0">
                <a:ea typeface="Calibri" panose="020F0502020204030204" pitchFamily="34" charset="0"/>
              </a:rPr>
              <a:t>Forma di verifica in cui è assai forte infatti l'influenza delle </a:t>
            </a:r>
            <a:r>
              <a:rPr lang="it-IT" sz="2000" b="1" dirty="0">
                <a:ea typeface="Calibri" panose="020F0502020204030204" pitchFamily="34" charset="0"/>
              </a:rPr>
              <a:t>componenti soggettive </a:t>
            </a:r>
            <a:r>
              <a:rPr lang="it-IT" sz="2000" dirty="0">
                <a:ea typeface="Calibri" panose="020F0502020204030204" pitchFamily="34" charset="0"/>
              </a:rPr>
              <a:t>nella </a:t>
            </a:r>
            <a:r>
              <a:rPr lang="it-IT" sz="2000" b="1" dirty="0">
                <a:ea typeface="Calibri" panose="020F0502020204030204" pitchFamily="34" charset="0"/>
              </a:rPr>
              <a:t>determinazione dei processi e dei risultati</a:t>
            </a:r>
            <a:r>
              <a:rPr lang="it-IT" sz="2000" dirty="0">
                <a:ea typeface="Calibri" panose="020F0502020204030204" pitchFamily="34" charset="0"/>
              </a:rPr>
              <a:t>. </a:t>
            </a:r>
          </a:p>
          <a:p>
            <a:endParaRPr lang="it-IT" sz="2000" dirty="0">
              <a:ea typeface="Calibri" panose="020F0502020204030204" pitchFamily="34" charset="0"/>
            </a:endParaRPr>
          </a:p>
          <a:p>
            <a:r>
              <a:rPr lang="it-IT" sz="2000" dirty="0"/>
              <a:t>Pregi:</a:t>
            </a:r>
          </a:p>
          <a:p>
            <a:r>
              <a:rPr lang="it-IT" sz="2000" dirty="0"/>
              <a:t>Strumento di verifica che </a:t>
            </a:r>
            <a:r>
              <a:rPr lang="it-IT" sz="2000" b="1" dirty="0"/>
              <a:t>consente valutare facoltà metacognitive </a:t>
            </a:r>
            <a:r>
              <a:rPr lang="it-IT" sz="2000" dirty="0"/>
              <a:t>(la capacità narrativa, argomentativa , ragionamento...)</a:t>
            </a:r>
          </a:p>
          <a:p>
            <a:endParaRPr lang="it-IT" sz="2000" dirty="0"/>
          </a:p>
          <a:p>
            <a:r>
              <a:rPr lang="it-IT" sz="2000" dirty="0"/>
              <a:t>N.B.</a:t>
            </a:r>
          </a:p>
          <a:p>
            <a:r>
              <a:rPr lang="it-IT" sz="2000" dirty="0"/>
              <a:t>La conversazione tra docente e allievo </a:t>
            </a:r>
            <a:r>
              <a:rPr lang="it-IT" sz="2000" b="1" dirty="0"/>
              <a:t>non deve essere totalmente arbitraria</a:t>
            </a:r>
            <a:r>
              <a:rPr lang="it-IT" sz="2000" dirty="0"/>
              <a:t>. Essa sarà in gran parte strutturata, ossia controllata sul piano della comunicazione, anche se personalizzata.</a:t>
            </a:r>
          </a:p>
          <a:p>
            <a:r>
              <a:rPr lang="it-IT" sz="2000" dirty="0"/>
              <a:t>Risulta necessario pervenire a un equilibrio struttura ed elasticità.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CAA203-C72F-AD48-8988-F3DCF3A23BBD}"/>
              </a:ext>
            </a:extLst>
          </p:cNvPr>
          <p:cNvSpPr txBox="1"/>
          <p:nvPr/>
        </p:nvSpPr>
        <p:spPr>
          <a:xfrm>
            <a:off x="3066758" y="1167619"/>
            <a:ext cx="53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Interazione diretta tra docente e allievo per mezzo del solo linguaggio verbale e gestuale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4F04DC5-6BC8-E94E-A84A-C74A5EAF7E6E}"/>
              </a:ext>
            </a:extLst>
          </p:cNvPr>
          <p:cNvSpPr/>
          <p:nvPr/>
        </p:nvSpPr>
        <p:spPr>
          <a:xfrm>
            <a:off x="4562263" y="486090"/>
            <a:ext cx="27967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2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7C23208-7B44-6B4B-A57F-FDB72DFA3DE2}"/>
              </a:ext>
            </a:extLst>
          </p:cNvPr>
          <p:cNvSpPr/>
          <p:nvPr/>
        </p:nvSpPr>
        <p:spPr>
          <a:xfrm>
            <a:off x="773724" y="754524"/>
            <a:ext cx="103256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800" b="1" dirty="0">
                <a:ea typeface="Times New Roman" panose="02020603050405020304" pitchFamily="18" charset="0"/>
              </a:rPr>
              <a:t>Valutazione</a:t>
            </a:r>
            <a:endParaRPr lang="it-IT" sz="2800" b="1" dirty="0">
              <a:effectLst/>
              <a:ea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endParaRPr lang="it-IT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endParaRPr lang="it-IT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Agli insegnanti competono la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responsabilità della valutazione 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 la cura della documentazione, nonché la scelta dei relativi strumenti, nel quadro dei criteri deliberati dagli organi collegiali.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 verifiche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intermedie e le valutazioni periodiche e finali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devono essere coerenti con gli obiettivi e i traguardi previsti dalle Indicazioni e declinati nel curricolo.</a:t>
            </a:r>
          </a:p>
          <a:p>
            <a:pPr indent="180340" algn="just">
              <a:spcAft>
                <a:spcPts val="0"/>
              </a:spcAft>
            </a:pPr>
            <a:endParaRPr lang="it-IT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valutazione precede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accompagna e segue i percorsi curricolari</a:t>
            </a:r>
            <a:r>
              <a:rPr lang="it-IT" sz="200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b="1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Attiva</a:t>
            </a:r>
            <a:r>
              <a:rPr lang="it-IT" sz="200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 le azioni da intraprendere, </a:t>
            </a:r>
            <a:r>
              <a:rPr lang="it-IT" sz="2000" b="1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regola quelle avviate</a:t>
            </a:r>
            <a:r>
              <a:rPr lang="it-IT" sz="200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promuove il bilancio critico su quelle condotte a termine</a:t>
            </a:r>
            <a:r>
              <a:rPr lang="it-IT" sz="200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. Assume una preminente </a:t>
            </a:r>
            <a:r>
              <a:rPr lang="it-IT" sz="2000" b="1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funzione formativa</a:t>
            </a:r>
            <a:r>
              <a:rPr lang="it-IT" sz="200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di accompagnamento dei processi di apprendimento e di stimolo al miglioramento continuo. </a:t>
            </a:r>
          </a:p>
          <a:p>
            <a:pPr indent="180340" algn="just">
              <a:spcAft>
                <a:spcPts val="0"/>
              </a:spcAft>
            </a:pPr>
            <a:endParaRPr lang="it-IT" sz="2000" spc="-1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it-IT" sz="200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(Indicazioni Nazionali Primo Ciclo d’Istruzione, 2012)</a:t>
            </a:r>
            <a:endParaRPr lang="it-IT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8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4A9826-48C2-304F-815D-42C80A35D9B2}"/>
              </a:ext>
            </a:extLst>
          </p:cNvPr>
          <p:cNvSpPr txBox="1"/>
          <p:nvPr/>
        </p:nvSpPr>
        <p:spPr>
          <a:xfrm>
            <a:off x="470975" y="1493598"/>
            <a:ext cx="111838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chiarire preliminarmente il tema, l'argomento, gli scopi e gli obiettivi generali del colloquio.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partire da una domanda generale</a:t>
            </a:r>
            <a:r>
              <a:rPr lang="it-IT" sz="2000" dirty="0"/>
              <a:t>, ampia, non specifica, ma nemmeno tanto generica da disorientare, per mettere a proprio agio l'allievo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ascoltare con </a:t>
            </a:r>
            <a:r>
              <a:rPr lang="it-IT" sz="2000" dirty="0"/>
              <a:t>attenzione e </a:t>
            </a:r>
            <a:r>
              <a:rPr lang="it-IT" sz="2000" b="1" dirty="0"/>
              <a:t>disposizione positiva, ma anche in modo intelligentemente critico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evitare di assumere</a:t>
            </a:r>
            <a:r>
              <a:rPr lang="it-IT" sz="2000" dirty="0"/>
              <a:t>, verbalmente e con atteggiamenti facciali e gestuali, </a:t>
            </a:r>
            <a:r>
              <a:rPr lang="it-IT" sz="2000" b="1" dirty="0"/>
              <a:t>comportamenti di dissenso netto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evitare di dare risposte di dissenso con monosillabi, o usando solo la comunicazione non verbale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non creare pause troppo lunghe </a:t>
            </a:r>
            <a:r>
              <a:rPr lang="it-IT" sz="2000" dirty="0"/>
              <a:t>se l'allievo si blocca o ha dato risposte ambigue, ma intervenire per sollecitare precisazioni </a:t>
            </a:r>
            <a:r>
              <a:rPr lang="it-IT" sz="2000" b="1" dirty="0"/>
              <a:t>utilizzando</a:t>
            </a:r>
            <a:r>
              <a:rPr lang="it-IT" sz="2000" dirty="0"/>
              <a:t> però non domande dirette, fortemente costrittive, che potrebbero peggiorare la situazione, ma </a:t>
            </a:r>
            <a:r>
              <a:rPr lang="it-IT" sz="2000" b="1" dirty="0"/>
              <a:t>indirette e in forma di prosecuzione del discorso avviato</a:t>
            </a:r>
            <a:r>
              <a:rPr lang="it-IT" sz="2000" dirty="0"/>
              <a:t>, e offrendo agganci concettuali con integrazioni opportune;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C1B78B-CB66-EB4F-B3C0-95BA55783DD7}"/>
              </a:ext>
            </a:extLst>
          </p:cNvPr>
          <p:cNvSpPr/>
          <p:nvPr/>
        </p:nvSpPr>
        <p:spPr>
          <a:xfrm>
            <a:off x="3678042" y="461007"/>
            <a:ext cx="53312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ea typeface="Calibri" panose="020F0502020204030204" pitchFamily="34" charset="0"/>
              </a:rPr>
              <a:t>Norme generali di conduzione del colloquio</a:t>
            </a:r>
            <a:r>
              <a:rPr lang="it-IT" sz="2200" b="1" dirty="0">
                <a:effectLst/>
              </a:rPr>
              <a:t> 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26742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A872FEC-77BA-564B-A239-BFD64AD72551}"/>
              </a:ext>
            </a:extLst>
          </p:cNvPr>
          <p:cNvSpPr/>
          <p:nvPr/>
        </p:nvSpPr>
        <p:spPr>
          <a:xfrm>
            <a:off x="4673515" y="551266"/>
            <a:ext cx="3146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Domande </a:t>
            </a:r>
            <a:r>
              <a:rPr lang="it-IT" sz="2200" dirty="0" err="1"/>
              <a:t>semistrutturate</a:t>
            </a:r>
            <a:endParaRPr lang="it-IT" sz="2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6B5ED4-FF69-894E-9423-D2E6BEA68387}"/>
              </a:ext>
            </a:extLst>
          </p:cNvPr>
          <p:cNvSpPr txBox="1"/>
          <p:nvPr/>
        </p:nvSpPr>
        <p:spPr>
          <a:xfrm>
            <a:off x="4164434" y="4456163"/>
            <a:ext cx="324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Tipologia A (</a:t>
            </a:r>
            <a:r>
              <a:rPr lang="it-IT" sz="2000" dirty="0" err="1"/>
              <a:t>max</a:t>
            </a:r>
            <a:r>
              <a:rPr lang="it-IT" sz="2000" dirty="0"/>
              <a:t> 20 righe)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83B58-939D-FF47-AAF5-4C153106892E}"/>
              </a:ext>
            </a:extLst>
          </p:cNvPr>
          <p:cNvSpPr/>
          <p:nvPr/>
        </p:nvSpPr>
        <p:spPr>
          <a:xfrm>
            <a:off x="4164434" y="5544360"/>
            <a:ext cx="3237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Tipologia B (</a:t>
            </a:r>
            <a:r>
              <a:rPr lang="it-IT" sz="2000" dirty="0" err="1"/>
              <a:t>max</a:t>
            </a:r>
            <a:r>
              <a:rPr lang="it-IT" sz="2000" dirty="0"/>
              <a:t> 10 righe)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2C8C21-2DA2-CF47-B387-A37FB033CC25}"/>
              </a:ext>
            </a:extLst>
          </p:cNvPr>
          <p:cNvSpPr txBox="1"/>
          <p:nvPr/>
        </p:nvSpPr>
        <p:spPr>
          <a:xfrm>
            <a:off x="2134773" y="1695801"/>
            <a:ext cx="7881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Si tratta di </a:t>
            </a:r>
            <a:r>
              <a:rPr lang="it-IT" sz="2000" b="1" dirty="0"/>
              <a:t>quesiti scritti cui è necessario rispondere </a:t>
            </a:r>
          </a:p>
          <a:p>
            <a:pPr algn="ctr"/>
            <a:r>
              <a:rPr lang="it-IT" sz="2000" b="1" dirty="0"/>
              <a:t>in modo breve e circoscritto </a:t>
            </a:r>
            <a:r>
              <a:rPr lang="it-IT" sz="2000" dirty="0"/>
              <a:t>(8-10 righe o </a:t>
            </a:r>
            <a:r>
              <a:rPr lang="it-IT" sz="2000" dirty="0" err="1"/>
              <a:t>max</a:t>
            </a:r>
            <a:r>
              <a:rPr lang="it-IT" sz="2000" dirty="0"/>
              <a:t> 20 righe).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L’introduzione può aiutare gli studenti a focalizzare la domanda</a:t>
            </a:r>
            <a:r>
              <a:rPr lang="it-IT" sz="2000" dirty="0"/>
              <a:t>.</a:t>
            </a:r>
          </a:p>
          <a:p>
            <a:pPr algn="ctr"/>
            <a:r>
              <a:rPr lang="it-IT" sz="2000" dirty="0"/>
              <a:t>Questa dovrà essere </a:t>
            </a:r>
            <a:r>
              <a:rPr lang="it-IT" sz="2000" b="1" dirty="0"/>
              <a:t>chiara nel linguaggio</a:t>
            </a:r>
            <a:r>
              <a:rPr lang="it-IT" sz="2000" dirty="0"/>
              <a:t>, priva di elementi superflui. Dovrà altresì essere univocamente interpretabile in modo da permettere l’esattezza delle risposte e l’assegnazione dei punteggi.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944C607-92A1-0240-9AC3-5026D823C4FA}"/>
              </a:ext>
            </a:extLst>
          </p:cNvPr>
          <p:cNvSpPr/>
          <p:nvPr/>
        </p:nvSpPr>
        <p:spPr>
          <a:xfrm>
            <a:off x="4673515" y="551266"/>
            <a:ext cx="314611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81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A2D36D5-3FA3-9A46-AA00-78B219C8C36A}"/>
              </a:ext>
            </a:extLst>
          </p:cNvPr>
          <p:cNvSpPr/>
          <p:nvPr/>
        </p:nvSpPr>
        <p:spPr>
          <a:xfrm>
            <a:off x="1685719" y="1884295"/>
            <a:ext cx="82624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a typeface="Calibri" panose="020F0502020204030204" pitchFamily="34" charset="0"/>
              </a:rPr>
              <a:t>Al contrario dei test oggettivi, </a:t>
            </a:r>
          </a:p>
          <a:p>
            <a:pPr algn="ctr"/>
            <a:r>
              <a:rPr lang="it-IT" sz="2000" b="1" dirty="0">
                <a:ea typeface="Calibri" panose="020F0502020204030204" pitchFamily="34" charset="0"/>
              </a:rPr>
              <a:t>le prove </a:t>
            </a:r>
            <a:r>
              <a:rPr lang="it-IT" sz="2000" b="1" dirty="0" err="1">
                <a:ea typeface="Calibri" panose="020F0502020204030204" pitchFamily="34" charset="0"/>
              </a:rPr>
              <a:t>semistrutturate</a:t>
            </a:r>
            <a:r>
              <a:rPr lang="it-IT" sz="2000" b="1" dirty="0">
                <a:ea typeface="Calibri" panose="020F0502020204030204" pitchFamily="34" charset="0"/>
              </a:rPr>
              <a:t> </a:t>
            </a:r>
            <a:r>
              <a:rPr lang="it-IT" sz="2000" dirty="0">
                <a:ea typeface="Calibri" panose="020F0502020204030204" pitchFamily="34" charset="0"/>
              </a:rPr>
              <a:t>non richiedono agli allievi l'utilizzo prevalente della </a:t>
            </a:r>
            <a:r>
              <a:rPr lang="it-IT" sz="2000" b="1" i="1" dirty="0">
                <a:ea typeface="Calibri" panose="020F0502020204030204" pitchFamily="34" charset="0"/>
              </a:rPr>
              <a:t>memoria riconoscitiva</a:t>
            </a:r>
            <a:r>
              <a:rPr lang="it-IT" sz="2000" b="1" dirty="0">
                <a:ea typeface="Calibri" panose="020F0502020204030204" pitchFamily="34" charset="0"/>
              </a:rPr>
              <a:t> quanto piuttosto di quella </a:t>
            </a:r>
            <a:r>
              <a:rPr lang="it-IT" sz="2000" b="1" i="1" dirty="0">
                <a:ea typeface="Calibri" panose="020F0502020204030204" pitchFamily="34" charset="0"/>
              </a:rPr>
              <a:t>rievocativa</a:t>
            </a:r>
            <a:r>
              <a:rPr lang="it-IT" sz="2000" b="1" dirty="0">
                <a:ea typeface="Calibri" panose="020F0502020204030204" pitchFamily="34" charset="0"/>
              </a:rPr>
              <a:t> .</a:t>
            </a:r>
          </a:p>
          <a:p>
            <a:pPr algn="ctr"/>
            <a:endParaRPr lang="it-IT" sz="2000" b="1" dirty="0">
              <a:ea typeface="Calibri" panose="020F0502020204030204" pitchFamily="34" charset="0"/>
            </a:endParaRPr>
          </a:p>
          <a:p>
            <a:pPr algn="ctr"/>
            <a:r>
              <a:rPr lang="it-IT" sz="2000" dirty="0">
                <a:ea typeface="Calibri" panose="020F0502020204030204" pitchFamily="34" charset="0"/>
              </a:rPr>
              <a:t>Sulla base di uno </a:t>
            </a:r>
            <a:r>
              <a:rPr lang="it-IT" sz="2000" b="1" dirty="0">
                <a:ea typeface="Calibri" panose="020F0502020204030204" pitchFamily="34" charset="0"/>
              </a:rPr>
              <a:t>stimolo </a:t>
            </a:r>
            <a:r>
              <a:rPr lang="it-IT" sz="2000" dirty="0">
                <a:ea typeface="Calibri" panose="020F0502020204030204" pitchFamily="34" charset="0"/>
              </a:rPr>
              <a:t>essi devono</a:t>
            </a:r>
            <a:r>
              <a:rPr lang="it-IT" sz="2000" b="1" dirty="0">
                <a:ea typeface="Calibri" panose="020F0502020204030204" pitchFamily="34" charset="0"/>
              </a:rPr>
              <a:t> attivare ben precise tracce mnestiche e partire da queste per elaborare l'autonoma e talvolta originale risposta</a:t>
            </a:r>
            <a:r>
              <a:rPr lang="it-IT" sz="2000" dirty="0">
                <a:ea typeface="Calibri" panose="020F0502020204030204" pitchFamily="34" charset="0"/>
              </a:rPr>
              <a:t>. </a:t>
            </a:r>
          </a:p>
          <a:p>
            <a:pPr algn="ctr"/>
            <a:endParaRPr lang="it-IT" sz="2000" b="1" dirty="0">
              <a:ea typeface="Calibri" panose="020F0502020204030204" pitchFamily="34" charset="0"/>
            </a:endParaRPr>
          </a:p>
          <a:p>
            <a:pPr algn="ctr"/>
            <a:r>
              <a:rPr lang="it-IT" sz="2000" dirty="0">
                <a:ea typeface="Calibri" panose="020F0502020204030204" pitchFamily="34" charset="0"/>
              </a:rPr>
              <a:t>Questa tipologia di prove permette dunque di verificare meglio di altri strumenti i cosiddetti </a:t>
            </a:r>
            <a:endParaRPr lang="it-IT" sz="2000" b="1" dirty="0">
              <a:ea typeface="Calibri" panose="020F0502020204030204" pitchFamily="34" charset="0"/>
            </a:endParaRPr>
          </a:p>
          <a:p>
            <a:pPr algn="ctr"/>
            <a:r>
              <a:rPr lang="it-IT" sz="2000" b="1" dirty="0">
                <a:ea typeface="Calibri" panose="020F0502020204030204" pitchFamily="34" charset="0"/>
              </a:rPr>
              <a:t>processi intellettuali superiori </a:t>
            </a:r>
          </a:p>
          <a:p>
            <a:pPr algn="ctr"/>
            <a:endParaRPr lang="it-IT" sz="2000" b="1" dirty="0">
              <a:ea typeface="Calibri" panose="020F0502020204030204" pitchFamily="34" charset="0"/>
            </a:endParaRPr>
          </a:p>
          <a:p>
            <a:pPr algn="ctr"/>
            <a:r>
              <a:rPr lang="it-IT" sz="2000" dirty="0">
                <a:ea typeface="Calibri" panose="020F0502020204030204" pitchFamily="34" charset="0"/>
              </a:rPr>
              <a:t>(es. la capacità di applicare conoscenze in contesti nuovi, l'originalità nella soluzione di particolari situazioni problematiche, la capacità di integrare le diverse abilità disciplinari possedute per risolvere specifici problemi)</a:t>
            </a:r>
            <a:r>
              <a:rPr lang="it-IT" sz="2000" dirty="0">
                <a:effectLst/>
              </a:rPr>
              <a:t> </a:t>
            </a:r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AD823EA-121B-1E43-96B4-B3A1CADA909A}"/>
              </a:ext>
            </a:extLst>
          </p:cNvPr>
          <p:cNvSpPr/>
          <p:nvPr/>
        </p:nvSpPr>
        <p:spPr>
          <a:xfrm>
            <a:off x="4186229" y="641810"/>
            <a:ext cx="3261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ea typeface="Calibri" panose="020F0502020204030204" pitchFamily="34" charset="0"/>
              </a:rPr>
              <a:t>Cosa mi permette di valutare</a:t>
            </a:r>
          </a:p>
          <a:p>
            <a:pPr algn="ctr"/>
            <a:r>
              <a:rPr lang="it-IT" sz="2000" b="1" dirty="0">
                <a:ea typeface="Calibri" panose="020F0502020204030204" pitchFamily="34" charset="0"/>
              </a:rPr>
              <a:t>tale tipologia di prova?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82FE9D52-E13C-B64E-9705-680973A51DF6}"/>
              </a:ext>
            </a:extLst>
          </p:cNvPr>
          <p:cNvCxnSpPr/>
          <p:nvPr/>
        </p:nvCxnSpPr>
        <p:spPr>
          <a:xfrm>
            <a:off x="7680960" y="2841674"/>
            <a:ext cx="13504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FF9874D9-D20A-E646-94F6-867B662F7D5F}"/>
              </a:ext>
            </a:extLst>
          </p:cNvPr>
          <p:cNvCxnSpPr>
            <a:cxnSpLocks/>
          </p:cNvCxnSpPr>
          <p:nvPr/>
        </p:nvCxnSpPr>
        <p:spPr>
          <a:xfrm>
            <a:off x="4077286" y="5019822"/>
            <a:ext cx="3496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08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E45D6D-0DCB-A345-A89B-859B78D7912B}"/>
              </a:ext>
            </a:extLst>
          </p:cNvPr>
          <p:cNvSpPr txBox="1"/>
          <p:nvPr/>
        </p:nvSpPr>
        <p:spPr>
          <a:xfrm>
            <a:off x="4642825" y="806286"/>
            <a:ext cx="2137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Prove strutturate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C67738D-74D7-814F-B75D-F5AD59CFDDF8}"/>
              </a:ext>
            </a:extLst>
          </p:cNvPr>
          <p:cNvSpPr/>
          <p:nvPr/>
        </p:nvSpPr>
        <p:spPr>
          <a:xfrm>
            <a:off x="4586068" y="806286"/>
            <a:ext cx="219407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C4E628F-626F-3548-8D98-46CE9F3D5CBE}"/>
              </a:ext>
            </a:extLst>
          </p:cNvPr>
          <p:cNvSpPr/>
          <p:nvPr/>
        </p:nvSpPr>
        <p:spPr>
          <a:xfrm>
            <a:off x="2607058" y="176710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Si tratta prove che presentano una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serie articolata di quesiti o item scritti a </a:t>
            </a:r>
            <a:r>
              <a:rPr lang="it-IT" sz="2000" b="1" dirty="0"/>
              <a:t>stimolo chiuso che presuppongono una o più risposte anch’esse chiuse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A2127D-960E-AE46-A61A-05F54B6109D3}"/>
              </a:ext>
            </a:extLst>
          </p:cNvPr>
          <p:cNvSpPr txBox="1"/>
          <p:nvPr/>
        </p:nvSpPr>
        <p:spPr>
          <a:xfrm>
            <a:off x="2607058" y="3613778"/>
            <a:ext cx="25603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Pregi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Oggettività</a:t>
            </a:r>
          </a:p>
          <a:p>
            <a:pPr algn="ctr"/>
            <a:r>
              <a:rPr lang="it-IT" sz="2000" dirty="0"/>
              <a:t>Agilità nella correzione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7E45154-D6C4-1247-8CC5-8435EF428C48}"/>
              </a:ext>
            </a:extLst>
          </p:cNvPr>
          <p:cNvSpPr/>
          <p:nvPr/>
        </p:nvSpPr>
        <p:spPr>
          <a:xfrm>
            <a:off x="5992158" y="3490228"/>
            <a:ext cx="3377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Limiti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Non consentono di valutare la creatività,</a:t>
            </a:r>
          </a:p>
          <a:p>
            <a:pPr algn="ctr"/>
            <a:r>
              <a:rPr lang="it-IT" sz="2000" dirty="0"/>
              <a:t> la capacità di argomentare e  </a:t>
            </a:r>
          </a:p>
          <a:p>
            <a:pPr algn="ctr"/>
            <a:r>
              <a:rPr lang="it-IT" sz="2000" dirty="0"/>
              <a:t>sostenere un’ipotesi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B69296A-5112-484C-AE75-835A0E28194E}"/>
              </a:ext>
            </a:extLst>
          </p:cNvPr>
          <p:cNvCxnSpPr>
            <a:cxnSpLocks/>
          </p:cNvCxnSpPr>
          <p:nvPr/>
        </p:nvCxnSpPr>
        <p:spPr>
          <a:xfrm>
            <a:off x="7666599" y="3057547"/>
            <a:ext cx="0" cy="404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74FC334-EB91-4249-AEFB-15C275E6726D}"/>
              </a:ext>
            </a:extLst>
          </p:cNvPr>
          <p:cNvCxnSpPr>
            <a:cxnSpLocks/>
          </p:cNvCxnSpPr>
          <p:nvPr/>
        </p:nvCxnSpPr>
        <p:spPr>
          <a:xfrm>
            <a:off x="3886415" y="3069996"/>
            <a:ext cx="0" cy="531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76098602-45BF-4A45-88BE-37BC10B36EA8}"/>
              </a:ext>
            </a:extLst>
          </p:cNvPr>
          <p:cNvCxnSpPr>
            <a:cxnSpLocks/>
          </p:cNvCxnSpPr>
          <p:nvPr/>
        </p:nvCxnSpPr>
        <p:spPr>
          <a:xfrm>
            <a:off x="3883041" y="3069996"/>
            <a:ext cx="37979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437AF67B-340A-F549-BD61-C588A98FFDF2}"/>
              </a:ext>
            </a:extLst>
          </p:cNvPr>
          <p:cNvCxnSpPr/>
          <p:nvPr/>
        </p:nvCxnSpPr>
        <p:spPr>
          <a:xfrm flipV="1">
            <a:off x="5782000" y="2795218"/>
            <a:ext cx="0" cy="274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1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C38054-7E2E-6945-B932-E6C894B880DF}"/>
              </a:ext>
            </a:extLst>
          </p:cNvPr>
          <p:cNvSpPr txBox="1"/>
          <p:nvPr/>
        </p:nvSpPr>
        <p:spPr>
          <a:xfrm>
            <a:off x="3127716" y="2700997"/>
            <a:ext cx="5514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pPr algn="ctr"/>
            <a:r>
              <a:rPr lang="it-IT" sz="2000" dirty="0"/>
              <a:t>L’item è composto :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Dallo lo stimolo, in genere formulato con una domanda, ma anche come un’affermazione o come una frase da continuare…)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Dalle </a:t>
            </a:r>
            <a:r>
              <a:rPr lang="it-IT" sz="2000" b="1" dirty="0"/>
              <a:t>risposte alternative </a:t>
            </a:r>
            <a:r>
              <a:rPr lang="it-IT" sz="2000" dirty="0"/>
              <a:t>cu cui si effettua la scelta dello studente. La </a:t>
            </a:r>
            <a:r>
              <a:rPr lang="it-IT" sz="2000" b="1" dirty="0"/>
              <a:t>risposta esatta </a:t>
            </a:r>
            <a:r>
              <a:rPr lang="it-IT" sz="2000" dirty="0"/>
              <a:t>costituisce la chiave della risoluzione, mentre le risposte errate note come </a:t>
            </a:r>
            <a:r>
              <a:rPr lang="it-IT" sz="2000" b="1" dirty="0" err="1"/>
              <a:t>distrattori</a:t>
            </a:r>
            <a:r>
              <a:rPr lang="it-IT" sz="2000" b="1" dirty="0"/>
              <a:t>, </a:t>
            </a:r>
            <a:r>
              <a:rPr lang="it-IT" sz="2000" dirty="0"/>
              <a:t>hanno funzione di disturbare l’allievo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38F0DD1-B5CA-1641-B27C-6BC26A3F9FED}"/>
              </a:ext>
            </a:extLst>
          </p:cNvPr>
          <p:cNvSpPr/>
          <p:nvPr/>
        </p:nvSpPr>
        <p:spPr>
          <a:xfrm>
            <a:off x="2836984" y="95565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dirty="0"/>
              <a:t>Una prova strutturata è formata da</a:t>
            </a:r>
          </a:p>
          <a:p>
            <a:pPr algn="ctr"/>
            <a:r>
              <a:rPr lang="it-IT" sz="2000" dirty="0"/>
              <a:t> </a:t>
            </a:r>
            <a:r>
              <a:rPr lang="it-IT" sz="2000" b="1" dirty="0"/>
              <a:t>item o quesiti </a:t>
            </a:r>
            <a:r>
              <a:rPr lang="it-IT" sz="2000" dirty="0"/>
              <a:t>(con stimoli e risposte chiusi).</a:t>
            </a:r>
          </a:p>
          <a:p>
            <a:pPr algn="ctr"/>
            <a:r>
              <a:rPr lang="it-IT" sz="2000" dirty="0"/>
              <a:t>Il termine </a:t>
            </a:r>
            <a:r>
              <a:rPr lang="it-IT" sz="2000" b="1" dirty="0"/>
              <a:t>domanda </a:t>
            </a:r>
            <a:r>
              <a:rPr lang="it-IT" sz="2000" dirty="0"/>
              <a:t>non è pertinente perché è relativo a a una parte dell’item.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DE9B783-4BFA-4647-AB98-8E530246936F}"/>
              </a:ext>
            </a:extLst>
          </p:cNvPr>
          <p:cNvCxnSpPr>
            <a:stCxn id="5" idx="2"/>
          </p:cNvCxnSpPr>
          <p:nvPr/>
        </p:nvCxnSpPr>
        <p:spPr>
          <a:xfrm>
            <a:off x="5884984" y="2279094"/>
            <a:ext cx="0" cy="745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32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FA348DA-F2A4-6C42-804C-82865F2160F1}"/>
              </a:ext>
            </a:extLst>
          </p:cNvPr>
          <p:cNvSpPr/>
          <p:nvPr/>
        </p:nvSpPr>
        <p:spPr>
          <a:xfrm>
            <a:off x="2724441" y="692724"/>
            <a:ext cx="663057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Come costruire una prova strutturata</a:t>
            </a:r>
          </a:p>
          <a:p>
            <a:endParaRPr lang="it-IT" sz="2200" dirty="0"/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Fasi</a:t>
            </a:r>
          </a:p>
          <a:p>
            <a:endParaRPr lang="it-IT" sz="2000" dirty="0"/>
          </a:p>
          <a:p>
            <a:endParaRPr lang="it-IT" sz="2200" dirty="0"/>
          </a:p>
          <a:p>
            <a:pPr marL="457200" indent="-457200">
              <a:buAutoNum type="arabicPeriod"/>
            </a:pPr>
            <a:r>
              <a:rPr lang="it-IT" sz="2200" dirty="0"/>
              <a:t>Stabilire contenuti</a:t>
            </a:r>
          </a:p>
          <a:p>
            <a:pPr marL="457200" indent="-457200">
              <a:buAutoNum type="arabicPeriod"/>
            </a:pPr>
            <a:endParaRPr lang="it-IT" sz="2200" dirty="0"/>
          </a:p>
          <a:p>
            <a:r>
              <a:rPr lang="it-IT" sz="2200" dirty="0"/>
              <a:t>2.    Stabilire le abilità obiettivo</a:t>
            </a:r>
          </a:p>
          <a:p>
            <a:endParaRPr lang="it-IT" sz="2200" dirty="0"/>
          </a:p>
          <a:p>
            <a:pPr marL="457200" indent="-457200">
              <a:buAutoNum type="arabicPeriod" startAt="3"/>
            </a:pPr>
            <a:r>
              <a:rPr lang="it-IT" sz="2200" dirty="0"/>
              <a:t>Numero dei quesiti</a:t>
            </a:r>
          </a:p>
          <a:p>
            <a:r>
              <a:rPr lang="it-IT" sz="2200" dirty="0"/>
              <a:t>       (tra 10 e 24, </a:t>
            </a:r>
            <a:r>
              <a:rPr lang="it-IT" sz="2200" dirty="0" err="1"/>
              <a:t>max</a:t>
            </a:r>
            <a:r>
              <a:rPr lang="it-IT" sz="2200" dirty="0"/>
              <a:t> 40 nel caso di una verifica sommativa)</a:t>
            </a:r>
          </a:p>
          <a:p>
            <a:endParaRPr lang="it-IT" sz="2200" dirty="0"/>
          </a:p>
          <a:p>
            <a:r>
              <a:rPr lang="it-IT" sz="2200" dirty="0"/>
              <a:t>4.    Costruzione/selezione degli item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C358DF-F4B6-C54E-8FFC-9901D6736E2B}"/>
              </a:ext>
            </a:extLst>
          </p:cNvPr>
          <p:cNvSpPr/>
          <p:nvPr/>
        </p:nvSpPr>
        <p:spPr>
          <a:xfrm>
            <a:off x="3812344" y="692724"/>
            <a:ext cx="4529797" cy="460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92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39216D-2018-584C-8ECD-EA6B79186FCA}"/>
              </a:ext>
            </a:extLst>
          </p:cNvPr>
          <p:cNvSpPr txBox="1"/>
          <p:nvPr/>
        </p:nvSpPr>
        <p:spPr>
          <a:xfrm>
            <a:off x="2551225" y="2250830"/>
            <a:ext cx="71292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Omissis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Vero/falso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Domanda a riposta multipla con una sola risposta esatta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Domanda con più alternative di risposta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Affermazioni incomplete cui occorre dare senso compiuto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C839131-2D15-C242-B118-3A2B02258A1F}"/>
              </a:ext>
            </a:extLst>
          </p:cNvPr>
          <p:cNvSpPr/>
          <p:nvPr/>
        </p:nvSpPr>
        <p:spPr>
          <a:xfrm>
            <a:off x="4499496" y="993503"/>
            <a:ext cx="2886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Tipologie di Item/quesiti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D33EDA6-5261-3F48-B51C-9F78685FD64C}"/>
              </a:ext>
            </a:extLst>
          </p:cNvPr>
          <p:cNvSpPr/>
          <p:nvPr/>
        </p:nvSpPr>
        <p:spPr>
          <a:xfrm>
            <a:off x="4499496" y="993503"/>
            <a:ext cx="28860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228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15D1B7-03AE-234F-8D1B-97CBA1D35F37}"/>
              </a:ext>
            </a:extLst>
          </p:cNvPr>
          <p:cNvSpPr txBox="1"/>
          <p:nvPr/>
        </p:nvSpPr>
        <p:spPr>
          <a:xfrm>
            <a:off x="2716915" y="1069144"/>
            <a:ext cx="6457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In generale nelle verifiche e in particolare nel caso dei quesiti a risposta multipla, la qualità della prova dipende dalla corretta formulazione del quesito.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È necessario dunque dedicare massima attenzione alla formulazione dei quesiti. </a:t>
            </a:r>
          </a:p>
          <a:p>
            <a:pPr algn="ctr"/>
            <a:r>
              <a:rPr lang="it-IT" sz="2000" dirty="0"/>
              <a:t>Sono determinanti in questo senso: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A9E3560-6D82-A949-8501-6D760487D6FD}"/>
              </a:ext>
            </a:extLst>
          </p:cNvPr>
          <p:cNvSpPr/>
          <p:nvPr/>
        </p:nvSpPr>
        <p:spPr>
          <a:xfrm>
            <a:off x="1873758" y="4416325"/>
            <a:ext cx="253037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000" dirty="0"/>
              <a:t>La chiarezza espositiva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CC08E4-434B-2145-890F-5B4BC0556B10}"/>
              </a:ext>
            </a:extLst>
          </p:cNvPr>
          <p:cNvSpPr txBox="1"/>
          <p:nvPr/>
        </p:nvSpPr>
        <p:spPr>
          <a:xfrm>
            <a:off x="7371469" y="4416325"/>
            <a:ext cx="255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La scelta dei </a:t>
            </a:r>
            <a:r>
              <a:rPr lang="it-IT" sz="2000" dirty="0" err="1"/>
              <a:t>distrattori</a:t>
            </a:r>
            <a:endParaRPr lang="it-IT" sz="2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E4DAD9C-ADEA-6B4B-BAD8-9F26647E8BAF}"/>
              </a:ext>
            </a:extLst>
          </p:cNvPr>
          <p:cNvSpPr/>
          <p:nvPr/>
        </p:nvSpPr>
        <p:spPr>
          <a:xfrm>
            <a:off x="1873758" y="4416325"/>
            <a:ext cx="25303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CF516E7-C579-5C4B-A387-7FBB47B66FF9}"/>
              </a:ext>
            </a:extLst>
          </p:cNvPr>
          <p:cNvSpPr/>
          <p:nvPr/>
        </p:nvSpPr>
        <p:spPr>
          <a:xfrm>
            <a:off x="7371469" y="4416325"/>
            <a:ext cx="25501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A92EB5D-BD6F-3642-9B6F-9D5D7EE5E0CD}"/>
              </a:ext>
            </a:extLst>
          </p:cNvPr>
          <p:cNvCxnSpPr>
            <a:stCxn id="3" idx="2"/>
          </p:cNvCxnSpPr>
          <p:nvPr/>
        </p:nvCxnSpPr>
        <p:spPr>
          <a:xfrm flipH="1">
            <a:off x="5945450" y="3315913"/>
            <a:ext cx="1" cy="412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4DB0B49-F2F2-1148-B550-A40952E62D23}"/>
              </a:ext>
            </a:extLst>
          </p:cNvPr>
          <p:cNvCxnSpPr/>
          <p:nvPr/>
        </p:nvCxnSpPr>
        <p:spPr>
          <a:xfrm>
            <a:off x="3138945" y="3727938"/>
            <a:ext cx="56130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134A4F5-50E4-2E42-B3C4-1F42663917F4}"/>
              </a:ext>
            </a:extLst>
          </p:cNvPr>
          <p:cNvCxnSpPr/>
          <p:nvPr/>
        </p:nvCxnSpPr>
        <p:spPr>
          <a:xfrm>
            <a:off x="8750105" y="3727938"/>
            <a:ext cx="0" cy="488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A1AF2CC-44F3-FB45-A20F-DDF667910F63}"/>
              </a:ext>
            </a:extLst>
          </p:cNvPr>
          <p:cNvCxnSpPr/>
          <p:nvPr/>
        </p:nvCxnSpPr>
        <p:spPr>
          <a:xfrm>
            <a:off x="3138945" y="3716540"/>
            <a:ext cx="0" cy="488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64221B-3C40-ED4A-AA23-5725952AA0F6}"/>
              </a:ext>
            </a:extLst>
          </p:cNvPr>
          <p:cNvSpPr txBox="1"/>
          <p:nvPr/>
        </p:nvSpPr>
        <p:spPr>
          <a:xfrm>
            <a:off x="4292592" y="365369"/>
            <a:ext cx="3078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La costruzione dei quesiti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F34E833-076E-7D4C-B864-998D538EBFA2}"/>
              </a:ext>
            </a:extLst>
          </p:cNvPr>
          <p:cNvSpPr/>
          <p:nvPr/>
        </p:nvSpPr>
        <p:spPr>
          <a:xfrm>
            <a:off x="4145660" y="5578170"/>
            <a:ext cx="3678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Assenza di errori di formulazione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255EBB7-B904-9B48-8984-339E69EA901C}"/>
              </a:ext>
            </a:extLst>
          </p:cNvPr>
          <p:cNvSpPr/>
          <p:nvPr/>
        </p:nvSpPr>
        <p:spPr>
          <a:xfrm>
            <a:off x="4145660" y="5535232"/>
            <a:ext cx="3599578" cy="485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22D74AA-859D-CB47-A50D-3C5B497ED89C}"/>
              </a:ext>
            </a:extLst>
          </p:cNvPr>
          <p:cNvCxnSpPr>
            <a:cxnSpLocks/>
          </p:cNvCxnSpPr>
          <p:nvPr/>
        </p:nvCxnSpPr>
        <p:spPr>
          <a:xfrm>
            <a:off x="5945449" y="3727938"/>
            <a:ext cx="0" cy="158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EB816FB0-F06B-C54F-87AB-D4B6E691C6C5}"/>
              </a:ext>
            </a:extLst>
          </p:cNvPr>
          <p:cNvSpPr/>
          <p:nvPr/>
        </p:nvSpPr>
        <p:spPr>
          <a:xfrm>
            <a:off x="4264262" y="380758"/>
            <a:ext cx="3107207" cy="443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24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29C2F3-E814-014A-B458-371B24D01D5F}"/>
              </a:ext>
            </a:extLst>
          </p:cNvPr>
          <p:cNvSpPr/>
          <p:nvPr/>
        </p:nvSpPr>
        <p:spPr>
          <a:xfrm>
            <a:off x="1430211" y="1253673"/>
            <a:ext cx="92612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Il quesito deve essere formulato in modo semplice, senza elementi di disturbo, </a:t>
            </a:r>
          </a:p>
          <a:p>
            <a:pPr algn="ctr">
              <a:spcAft>
                <a:spcPts val="0"/>
              </a:spcAft>
            </a:pP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aenza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frasi complicate o involute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 ogni quesito è opportuno:</a:t>
            </a:r>
          </a:p>
          <a:p>
            <a:pPr marL="285750" lvl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elaborare una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formulazione concisa</a:t>
            </a:r>
          </a:p>
          <a:p>
            <a:pPr marL="285750" lvl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utilizzare vocaboli di uso frequente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 con significato preciso</a:t>
            </a:r>
          </a:p>
          <a:p>
            <a:pPr marL="285750" lvl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rendere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minima la complessità sintattica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 quindi limitare l’uso di congiunzioni coordinanti (è preferibile il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punto fermo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) e di frasi subordinate (sono preferibili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quelle coordinate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evitare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, per quanto è possibile,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frasi in forma negativa nel corpo dell’item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. Se si decidesse di farne uso, la negazione può essere evidenziata con qualche accorgimento tipografico (Esempio: </a:t>
            </a:r>
            <a:r>
              <a:rPr lang="it-IT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da evitare la presenza di una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doppia negazione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nell’enunciato di un quesito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4CFAD-67BC-C647-AAFD-6EEB44883679}"/>
              </a:ext>
            </a:extLst>
          </p:cNvPr>
          <p:cNvSpPr txBox="1"/>
          <p:nvPr/>
        </p:nvSpPr>
        <p:spPr>
          <a:xfrm>
            <a:off x="4926284" y="295421"/>
            <a:ext cx="22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Chiarezza espositiva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59F0425-302A-3048-B12D-73758EF9043E}"/>
              </a:ext>
            </a:extLst>
          </p:cNvPr>
          <p:cNvSpPr/>
          <p:nvPr/>
        </p:nvSpPr>
        <p:spPr>
          <a:xfrm>
            <a:off x="4926284" y="281354"/>
            <a:ext cx="2262307" cy="464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7FEF39A-C9C5-B44B-9834-C3CC14593A88}"/>
              </a:ext>
            </a:extLst>
          </p:cNvPr>
          <p:cNvCxnSpPr/>
          <p:nvPr/>
        </p:nvCxnSpPr>
        <p:spPr>
          <a:xfrm>
            <a:off x="6035040" y="1969477"/>
            <a:ext cx="0" cy="520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4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0B16581-B54B-744B-A1D7-B3BB15C34036}"/>
              </a:ext>
            </a:extLst>
          </p:cNvPr>
          <p:cNvSpPr/>
          <p:nvPr/>
        </p:nvSpPr>
        <p:spPr>
          <a:xfrm>
            <a:off x="1472418" y="482848"/>
            <a:ext cx="889547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Evitare errori di formulazione</a:t>
            </a: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Nella stesura dei quesiti bisogna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evitare di fornire indizi di natura formale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sulla base dei quali, indipendentemente dalla padronanza degli argomenti oggetto della verifica, gli studenti possono riuscire ad individuare la risposta corretta.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Tali indizi possono essere, ad esempio, i seguenti: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presenza, nell’enunciato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 nella risposta corretta, di una stessa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parola chiave;</a:t>
            </a: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formulazione di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alternative di risposta con forme grammaticali di collegamento all’enunciato diverse tra loro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(i quattro collegamenti grammaticali devono risultare tutti analoghi o analoghi a coppie)</a:t>
            </a:r>
          </a:p>
          <a:p>
            <a:pPr marL="285750" lvl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diversa cura nel formulare la risposta corretta rispetto ai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distrattori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con alternative di risposta che spesso si presentano di diversa lunghezza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(anche in questo caso, le quattro alternative di risposta devono avere tutte lunghezza analoga o analoga a coppie).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B70160B-2BF1-1F4C-AE62-A3BCEB8289E8}"/>
              </a:ext>
            </a:extLst>
          </p:cNvPr>
          <p:cNvCxnSpPr/>
          <p:nvPr/>
        </p:nvCxnSpPr>
        <p:spPr>
          <a:xfrm>
            <a:off x="5809957" y="2039815"/>
            <a:ext cx="0" cy="450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A5B478A6-9265-0347-901E-9313F462C86A}"/>
              </a:ext>
            </a:extLst>
          </p:cNvPr>
          <p:cNvSpPr/>
          <p:nvPr/>
        </p:nvSpPr>
        <p:spPr>
          <a:xfrm>
            <a:off x="4248443" y="482848"/>
            <a:ext cx="3319975" cy="431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4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110541-0237-2B46-8177-03A3082460B2}"/>
              </a:ext>
            </a:extLst>
          </p:cNvPr>
          <p:cNvSpPr txBox="1"/>
          <p:nvPr/>
        </p:nvSpPr>
        <p:spPr>
          <a:xfrm>
            <a:off x="4842398" y="1522931"/>
            <a:ext cx="1696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Responsabilità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BBD321-DAA4-6E4C-9AC8-F2C14000C281}"/>
              </a:ext>
            </a:extLst>
          </p:cNvPr>
          <p:cNvSpPr txBox="1"/>
          <p:nvPr/>
        </p:nvSpPr>
        <p:spPr>
          <a:xfrm>
            <a:off x="4290515" y="2565377"/>
            <a:ext cx="2800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Coerenza con gli obiettivi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CEB87C-E00C-1845-907D-9A80CC749F0B}"/>
              </a:ext>
            </a:extLst>
          </p:cNvPr>
          <p:cNvSpPr txBox="1"/>
          <p:nvPr/>
        </p:nvSpPr>
        <p:spPr>
          <a:xfrm>
            <a:off x="4527953" y="5514534"/>
            <a:ext cx="219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Funzione formativa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49A956-CDFE-1D4C-ACEB-B2C0039A4593}"/>
              </a:ext>
            </a:extLst>
          </p:cNvPr>
          <p:cNvSpPr txBox="1"/>
          <p:nvPr/>
        </p:nvSpPr>
        <p:spPr>
          <a:xfrm>
            <a:off x="3308719" y="3605574"/>
            <a:ext cx="476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Strumento che avvia, regola, promuove il bilancio critico dell’attività di apprendimento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CD9E57F-D47A-884D-84D2-6321BB0C7884}"/>
              </a:ext>
            </a:extLst>
          </p:cNvPr>
          <p:cNvSpPr/>
          <p:nvPr/>
        </p:nvSpPr>
        <p:spPr>
          <a:xfrm>
            <a:off x="4842398" y="1522931"/>
            <a:ext cx="16966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21989B2-C007-F54A-90F4-89AF1D3EA84B}"/>
              </a:ext>
            </a:extLst>
          </p:cNvPr>
          <p:cNvSpPr/>
          <p:nvPr/>
        </p:nvSpPr>
        <p:spPr>
          <a:xfrm>
            <a:off x="4290515" y="2563127"/>
            <a:ext cx="28004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3FFBBEF-3B7B-9B4A-91C0-A2F5B814C25C}"/>
              </a:ext>
            </a:extLst>
          </p:cNvPr>
          <p:cNvSpPr/>
          <p:nvPr/>
        </p:nvSpPr>
        <p:spPr>
          <a:xfrm>
            <a:off x="3503213" y="3607824"/>
            <a:ext cx="437505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B8A3E17-D2C6-F747-989D-3AF29EBCB613}"/>
              </a:ext>
            </a:extLst>
          </p:cNvPr>
          <p:cNvSpPr/>
          <p:nvPr/>
        </p:nvSpPr>
        <p:spPr>
          <a:xfrm>
            <a:off x="4527953" y="5514534"/>
            <a:ext cx="2192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C2C72E8-0FAA-6943-99B0-ECD08BB1C888}"/>
              </a:ext>
            </a:extLst>
          </p:cNvPr>
          <p:cNvSpPr/>
          <p:nvPr/>
        </p:nvSpPr>
        <p:spPr>
          <a:xfrm>
            <a:off x="4751570" y="200997"/>
            <a:ext cx="18783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La Valutazione</a:t>
            </a: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DB8D5440-A844-034D-86FA-95CC45A0B590}"/>
              </a:ext>
            </a:extLst>
          </p:cNvPr>
          <p:cNvSpPr/>
          <p:nvPr/>
        </p:nvSpPr>
        <p:spPr>
          <a:xfrm>
            <a:off x="8188742" y="1123476"/>
            <a:ext cx="157020" cy="40796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A8EBAC-4C46-B544-9731-9543C89C2274}"/>
              </a:ext>
            </a:extLst>
          </p:cNvPr>
          <p:cNvSpPr txBox="1"/>
          <p:nvPr/>
        </p:nvSpPr>
        <p:spPr>
          <a:xfrm>
            <a:off x="8656240" y="2963237"/>
            <a:ext cx="105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Docente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A68A6063-405F-6345-9F60-8A5D0A41C296}"/>
              </a:ext>
            </a:extLst>
          </p:cNvPr>
          <p:cNvSpPr/>
          <p:nvPr/>
        </p:nvSpPr>
        <p:spPr>
          <a:xfrm>
            <a:off x="8188742" y="5394139"/>
            <a:ext cx="157019" cy="10410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8C1E39-4CF0-BC4C-A07F-9708BBFCC88D}"/>
              </a:ext>
            </a:extLst>
          </p:cNvPr>
          <p:cNvSpPr txBox="1"/>
          <p:nvPr/>
        </p:nvSpPr>
        <p:spPr>
          <a:xfrm>
            <a:off x="7878265" y="5335362"/>
            <a:ext cx="3051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Percezione/</a:t>
            </a:r>
          </a:p>
          <a:p>
            <a:pPr algn="ctr"/>
            <a:r>
              <a:rPr lang="it-IT" sz="2000" dirty="0"/>
              <a:t>consapevolezza </a:t>
            </a:r>
          </a:p>
          <a:p>
            <a:pPr algn="ctr"/>
            <a:r>
              <a:rPr lang="it-IT" sz="2000" dirty="0"/>
              <a:t>alunni</a:t>
            </a:r>
          </a:p>
        </p:txBody>
      </p:sp>
    </p:spTree>
    <p:extLst>
      <p:ext uri="{BB962C8B-B14F-4D97-AF65-F5344CB8AC3E}">
        <p14:creationId xmlns:p14="http://schemas.microsoft.com/office/powerpoint/2010/main" val="2928899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638A577-617F-0E4B-A10F-E6CD1430CDFA}"/>
              </a:ext>
            </a:extLst>
          </p:cNvPr>
          <p:cNvSpPr/>
          <p:nvPr/>
        </p:nvSpPr>
        <p:spPr>
          <a:xfrm>
            <a:off x="867508" y="410540"/>
            <a:ext cx="10006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 algn="ctr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Esempio</a:t>
            </a:r>
          </a:p>
          <a:p>
            <a:pPr indent="-179705" algn="just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Una prova di verifica oggettiva è</a:t>
            </a:r>
          </a:p>
          <a:p>
            <a:pPr indent="-179705" algn="just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a)	utilizzabile solo per verifiche diagnostiche e formative</a:t>
            </a:r>
          </a:p>
          <a:p>
            <a:pPr marL="277495" indent="-457200" algn="just">
              <a:spcBef>
                <a:spcPts val="1200"/>
              </a:spcBef>
              <a:spcAft>
                <a:spcPts val="0"/>
              </a:spcAft>
              <a:buAutoNum type="alphaLcParenR" startAt="2"/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una prova di verifica che rende minime le ambiguità interpretative 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in quanto è caratterizzata da stimoli chiusi e risposte chiuse</a:t>
            </a:r>
          </a:p>
          <a:p>
            <a:pPr indent="-179705" algn="just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c)	una prova di verifica caratterizzata da stimoli chiusi e risposte aperte</a:t>
            </a:r>
          </a:p>
          <a:p>
            <a:pPr marL="277495" indent="-457200" algn="just">
              <a:spcBef>
                <a:spcPts val="1200"/>
              </a:spcBef>
              <a:spcAft>
                <a:spcPts val="0"/>
              </a:spcAft>
              <a:buAutoNum type="alphaLcParenR" startAt="4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una prova di verifica caratterizzata da stimoli aperti e risposte chiuse</a:t>
            </a:r>
          </a:p>
          <a:p>
            <a:pPr marL="277495" indent="-457200" algn="just">
              <a:spcBef>
                <a:spcPts val="1200"/>
              </a:spcBef>
              <a:spcAft>
                <a:spcPts val="0"/>
              </a:spcAft>
              <a:buAutoNum type="alphaLcParenR" startAt="4"/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L’alternativa di risposta a) presenta un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collegamento grammaticale all’enunciato formalmente diverso da tutte le altre. 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La risposta b) risulta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meglio precisata rispetto alle altre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e quindi facilmente individuabile come esatta.</a:t>
            </a:r>
          </a:p>
        </p:txBody>
      </p:sp>
    </p:spTree>
    <p:extLst>
      <p:ext uri="{BB962C8B-B14F-4D97-AF65-F5344CB8AC3E}">
        <p14:creationId xmlns:p14="http://schemas.microsoft.com/office/powerpoint/2010/main" val="262374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B5A9183-7C91-264A-97C8-E0876C9F76E2}"/>
              </a:ext>
            </a:extLst>
          </p:cNvPr>
          <p:cNvSpPr/>
          <p:nvPr/>
        </p:nvSpPr>
        <p:spPr>
          <a:xfrm>
            <a:off x="4660387" y="1049774"/>
            <a:ext cx="2550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La scelta dei </a:t>
            </a:r>
            <a:r>
              <a:rPr lang="it-IT" sz="2000" dirty="0" err="1"/>
              <a:t>distrattori</a:t>
            </a:r>
            <a:endParaRPr lang="it-IT" sz="20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8311D6D-8CC5-1E48-8391-8F859056CC8F}"/>
              </a:ext>
            </a:extLst>
          </p:cNvPr>
          <p:cNvSpPr/>
          <p:nvPr/>
        </p:nvSpPr>
        <p:spPr>
          <a:xfrm>
            <a:off x="4628271" y="1026943"/>
            <a:ext cx="2582238" cy="42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B8539D1-6CF5-4A4E-9E80-BA8C6BEF4250}"/>
              </a:ext>
            </a:extLst>
          </p:cNvPr>
          <p:cNvSpPr/>
          <p:nvPr/>
        </p:nvSpPr>
        <p:spPr>
          <a:xfrm>
            <a:off x="2611137" y="2477144"/>
            <a:ext cx="6616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I </a:t>
            </a:r>
            <a:r>
              <a:rPr lang="it-IT" sz="2000" dirty="0" err="1"/>
              <a:t>distrattori</a:t>
            </a:r>
            <a:r>
              <a:rPr lang="it-IT" sz="2000" dirty="0"/>
              <a:t> devono essere </a:t>
            </a:r>
            <a:r>
              <a:rPr lang="it-IT" sz="2000" b="1" dirty="0"/>
              <a:t>CREDIBILI,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dirty="0"/>
              <a:t>Occorre dunque evitare </a:t>
            </a:r>
            <a:r>
              <a:rPr lang="it-IT" sz="2000" b="1" dirty="0"/>
              <a:t>l’infondatezza </a:t>
            </a:r>
            <a:r>
              <a:rPr lang="it-IT" sz="2000" dirty="0"/>
              <a:t>e</a:t>
            </a:r>
            <a:r>
              <a:rPr lang="it-IT" sz="2000" b="1" dirty="0"/>
              <a:t> la scarsa pertinenza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È anzi opportuno che i </a:t>
            </a:r>
            <a:r>
              <a:rPr lang="it-IT" sz="2000" b="1" dirty="0" err="1"/>
              <a:t>distrattori</a:t>
            </a:r>
            <a:r>
              <a:rPr lang="it-IT" sz="2000" b="1" dirty="0"/>
              <a:t> siano costruiti sulla base delle possibili/probabili idee o interpretazioni errate che gli studenti hanno in merito al contenuto dell’item.</a:t>
            </a: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143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FA348DA-F2A4-6C42-804C-82865F2160F1}"/>
              </a:ext>
            </a:extLst>
          </p:cNvPr>
          <p:cNvSpPr/>
          <p:nvPr/>
        </p:nvSpPr>
        <p:spPr>
          <a:xfrm>
            <a:off x="2865119" y="149300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dirty="0"/>
          </a:p>
          <a:p>
            <a:pPr marL="457200" indent="-457200">
              <a:buAutoNum type="arabicPeriod"/>
            </a:pPr>
            <a:r>
              <a:rPr lang="it-IT" sz="2000" dirty="0"/>
              <a:t>Stabilire contenuti</a:t>
            </a:r>
          </a:p>
          <a:p>
            <a:pPr marL="457200" indent="-457200">
              <a:buAutoNum type="arabicPeriod"/>
            </a:pPr>
            <a:endParaRPr lang="it-IT" sz="2000" dirty="0"/>
          </a:p>
          <a:p>
            <a:pPr marL="457200" indent="-457200">
              <a:buAutoNum type="arabicPeriod"/>
            </a:pPr>
            <a:endParaRPr lang="it-IT" sz="2000" dirty="0"/>
          </a:p>
          <a:p>
            <a:r>
              <a:rPr lang="it-IT" sz="2000" dirty="0"/>
              <a:t>2.    Stabilire le abilità obiettivo</a:t>
            </a:r>
          </a:p>
          <a:p>
            <a:endParaRPr lang="it-IT" sz="2000" dirty="0"/>
          </a:p>
          <a:p>
            <a:endParaRPr lang="it-IT" sz="2000" dirty="0"/>
          </a:p>
          <a:p>
            <a:pPr marL="457200" indent="-457200">
              <a:buAutoNum type="arabicPeriod" startAt="3"/>
            </a:pPr>
            <a:r>
              <a:rPr lang="it-IT" sz="2000" dirty="0"/>
              <a:t>Numero dei quesiti (tra 10 e 24, </a:t>
            </a:r>
            <a:r>
              <a:rPr lang="it-IT" sz="2000" dirty="0" err="1"/>
              <a:t>max</a:t>
            </a:r>
            <a:r>
              <a:rPr lang="it-IT" sz="2000" dirty="0"/>
              <a:t> 40 nel caso di</a:t>
            </a:r>
          </a:p>
          <a:p>
            <a:r>
              <a:rPr lang="it-IT" sz="2000" dirty="0"/>
              <a:t>        una verifica sommativa)</a:t>
            </a:r>
          </a:p>
          <a:p>
            <a:endParaRPr lang="it-IT" sz="2000" dirty="0"/>
          </a:p>
          <a:p>
            <a:endParaRPr lang="it-IT" sz="2000" dirty="0"/>
          </a:p>
          <a:p>
            <a:pPr marL="457200" indent="-457200">
              <a:buAutoNum type="arabicPeriod" startAt="4"/>
            </a:pPr>
            <a:r>
              <a:rPr lang="it-IT" sz="2000" dirty="0"/>
              <a:t>Costruzione/selezione degli item</a:t>
            </a:r>
          </a:p>
          <a:p>
            <a:pPr marL="457200" indent="-457200">
              <a:buAutoNum type="arabicPeriod" startAt="4"/>
            </a:pPr>
            <a:endParaRPr lang="it-IT" sz="2000" dirty="0"/>
          </a:p>
          <a:p>
            <a:pPr marL="457200" indent="-457200">
              <a:buAutoNum type="arabicPeriod" startAt="4"/>
            </a:pPr>
            <a:endParaRPr lang="it-IT" sz="2000" dirty="0"/>
          </a:p>
          <a:p>
            <a:pPr marL="457200" indent="-457200">
              <a:buAutoNum type="arabicPeriod" startAt="4"/>
            </a:pPr>
            <a:r>
              <a:rPr lang="it-IT" sz="2000" b="1" dirty="0"/>
              <a:t>Attribuire punteggio ai diversi item indicando, ove necessario, il punteggio di ogni singola frazione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A2136E-114A-AB44-801C-0C136F27E233}"/>
              </a:ext>
            </a:extLst>
          </p:cNvPr>
          <p:cNvSpPr/>
          <p:nvPr/>
        </p:nvSpPr>
        <p:spPr>
          <a:xfrm>
            <a:off x="4113017" y="799980"/>
            <a:ext cx="39941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8E5EA6-F06F-DC47-8CF4-0D49F299B9A2}"/>
              </a:ext>
            </a:extLst>
          </p:cNvPr>
          <p:cNvSpPr/>
          <p:nvPr/>
        </p:nvSpPr>
        <p:spPr>
          <a:xfrm>
            <a:off x="4113017" y="799980"/>
            <a:ext cx="399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/>
              <a:t>Costruzione di una prova strutturata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BD7F084-FEC5-BA4D-B628-39B41C2C7F76}"/>
              </a:ext>
            </a:extLst>
          </p:cNvPr>
          <p:cNvCxnSpPr/>
          <p:nvPr/>
        </p:nvCxnSpPr>
        <p:spPr>
          <a:xfrm>
            <a:off x="647114" y="5950633"/>
            <a:ext cx="16318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02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148B87-A9FB-494A-BA1B-921D489C4D39}"/>
              </a:ext>
            </a:extLst>
          </p:cNvPr>
          <p:cNvSpPr txBox="1"/>
          <p:nvPr/>
        </p:nvSpPr>
        <p:spPr>
          <a:xfrm>
            <a:off x="1441772" y="5384378"/>
            <a:ext cx="851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4,5 (Risultato della proporzione)  + 1 = 5, 5 =  voto 5 (arrotondato per difetto)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E44C73-B93C-CB40-93E0-BCE241EEEFBB}"/>
              </a:ext>
            </a:extLst>
          </p:cNvPr>
          <p:cNvSpPr txBox="1"/>
          <p:nvPr/>
        </p:nvSpPr>
        <p:spPr>
          <a:xfrm>
            <a:off x="2871091" y="440588"/>
            <a:ext cx="6572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Proporzione per il calcolo del voto in una verifica strutturata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5E7AF9-7F87-1B4A-BADA-877698C90445}"/>
              </a:ext>
            </a:extLst>
          </p:cNvPr>
          <p:cNvSpPr/>
          <p:nvPr/>
        </p:nvSpPr>
        <p:spPr>
          <a:xfrm>
            <a:off x="450165" y="1216445"/>
            <a:ext cx="1084619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dirty="0"/>
          </a:p>
          <a:p>
            <a:pPr algn="ctr"/>
            <a:r>
              <a:rPr lang="it-IT" sz="2400" dirty="0"/>
              <a:t>Punteggio disponibile : Scala di valore (1-10) = Punteggio ottenuto : X</a:t>
            </a:r>
          </a:p>
          <a:p>
            <a:pPr algn="ctr"/>
            <a:endParaRPr lang="it-IT" sz="2400" dirty="0"/>
          </a:p>
          <a:p>
            <a:pPr algn="ctr"/>
            <a:r>
              <a:rPr lang="it-IT" sz="2200" dirty="0"/>
              <a:t>Risultato della proporzione + 1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A497942-67D4-214E-BBD2-7F6A3D671460}"/>
              </a:ext>
            </a:extLst>
          </p:cNvPr>
          <p:cNvCxnSpPr>
            <a:cxnSpLocks/>
          </p:cNvCxnSpPr>
          <p:nvPr/>
        </p:nvCxnSpPr>
        <p:spPr>
          <a:xfrm>
            <a:off x="7842181" y="2546348"/>
            <a:ext cx="11470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CB26AB45-4DC4-9148-A670-310D184DF7C3}"/>
              </a:ext>
            </a:extLst>
          </p:cNvPr>
          <p:cNvSpPr/>
          <p:nvPr/>
        </p:nvSpPr>
        <p:spPr>
          <a:xfrm>
            <a:off x="2871091" y="422612"/>
            <a:ext cx="6572056" cy="482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74CA926-B0D0-A243-8618-3E1C55DD391D}"/>
              </a:ext>
            </a:extLst>
          </p:cNvPr>
          <p:cNvSpPr/>
          <p:nvPr/>
        </p:nvSpPr>
        <p:spPr>
          <a:xfrm>
            <a:off x="4744905" y="4385187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/>
              <a:t>Es. 20 : 10 = 9 : x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ED09D2-D28D-B446-8BCF-46723A98D9A1}"/>
              </a:ext>
            </a:extLst>
          </p:cNvPr>
          <p:cNvSpPr txBox="1"/>
          <p:nvPr/>
        </p:nvSpPr>
        <p:spPr>
          <a:xfrm>
            <a:off x="9225420" y="2322001"/>
            <a:ext cx="2429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 risultato della proporzione andrà aggiunto 1. Se non aggiungessimo «1» avremmo una scala che parte da 0, mentre i voti vanno a 1 a 10</a:t>
            </a:r>
          </a:p>
          <a:p>
            <a:endParaRPr lang="it-IT" sz="20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D8076C4-8ACE-A642-8549-38E338DA3D9D}"/>
              </a:ext>
            </a:extLst>
          </p:cNvPr>
          <p:cNvSpPr/>
          <p:nvPr/>
        </p:nvSpPr>
        <p:spPr>
          <a:xfrm>
            <a:off x="3423136" y="3584966"/>
            <a:ext cx="4900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Es. Punteggio ottenuto 9/20 (totale possibile)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E03840B-98E7-414E-9C25-DEF5F62BC77F}"/>
              </a:ext>
            </a:extLst>
          </p:cNvPr>
          <p:cNvCxnSpPr>
            <a:stCxn id="10" idx="2"/>
          </p:cNvCxnSpPr>
          <p:nvPr/>
        </p:nvCxnSpPr>
        <p:spPr>
          <a:xfrm flipH="1">
            <a:off x="5697249" y="4785297"/>
            <a:ext cx="1" cy="192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8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40F225-E1C0-404A-BF13-381B722E5F10}"/>
              </a:ext>
            </a:extLst>
          </p:cNvPr>
          <p:cNvSpPr txBox="1"/>
          <p:nvPr/>
        </p:nvSpPr>
        <p:spPr>
          <a:xfrm>
            <a:off x="3840481" y="3038621"/>
            <a:ext cx="410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Griglie di valutazione</a:t>
            </a:r>
          </a:p>
        </p:txBody>
      </p:sp>
    </p:spTree>
    <p:extLst>
      <p:ext uri="{BB962C8B-B14F-4D97-AF65-F5344CB8AC3E}">
        <p14:creationId xmlns:p14="http://schemas.microsoft.com/office/powerpoint/2010/main" val="855381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30C39BC-3399-7A4A-8B63-FECE90641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5" t="17378" r="17641" b="3567"/>
          <a:stretch/>
        </p:blipFill>
        <p:spPr>
          <a:xfrm>
            <a:off x="1125416" y="0"/>
            <a:ext cx="10143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7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1E6568-E8DC-9D40-B50C-CD97B566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5" t="20294" r="11384" b="17317"/>
          <a:stretch/>
        </p:blipFill>
        <p:spPr>
          <a:xfrm>
            <a:off x="0" y="731519"/>
            <a:ext cx="12219461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7C425F1-5F69-484B-B8CB-69EAB173A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8" t="29939" r="16808" b="27784"/>
          <a:stretch/>
        </p:blipFill>
        <p:spPr>
          <a:xfrm>
            <a:off x="-54905" y="1097281"/>
            <a:ext cx="12244693" cy="46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1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8A3673-AC31-2F4F-AA04-70974E0FE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4" t="2233" r="11731"/>
          <a:stretch/>
        </p:blipFill>
        <p:spPr>
          <a:xfrm>
            <a:off x="1420837" y="154745"/>
            <a:ext cx="9340948" cy="67015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6805759-FD75-1C49-9B04-B73B1AA7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4" t="10238" r="11731" b="75397"/>
          <a:stretch/>
        </p:blipFill>
        <p:spPr>
          <a:xfrm>
            <a:off x="1420837" y="5767755"/>
            <a:ext cx="9340948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6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C22FAA-5C95-C740-AA54-FA4DEF124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9" t="2263" r="10692" b="19575"/>
          <a:stretch/>
        </p:blipFill>
        <p:spPr>
          <a:xfrm>
            <a:off x="641226" y="0"/>
            <a:ext cx="10894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3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8BCC39-1F19-9246-B4BB-7B673BDB2171}"/>
              </a:ext>
            </a:extLst>
          </p:cNvPr>
          <p:cNvSpPr txBox="1"/>
          <p:nvPr/>
        </p:nvSpPr>
        <p:spPr>
          <a:xfrm>
            <a:off x="4590574" y="454147"/>
            <a:ext cx="2650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Valutazione - Verifica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92C30F-EF95-D44D-BF0D-0C1D52FC6AD5}"/>
              </a:ext>
            </a:extLst>
          </p:cNvPr>
          <p:cNvSpPr txBox="1"/>
          <p:nvPr/>
        </p:nvSpPr>
        <p:spPr>
          <a:xfrm>
            <a:off x="196948" y="3215586"/>
            <a:ext cx="3305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Insieme delle misure di </a:t>
            </a:r>
            <a:r>
              <a:rPr lang="it-IT" sz="2000" b="1" dirty="0"/>
              <a:t>rivelazione e misurazione </a:t>
            </a:r>
            <a:r>
              <a:rPr lang="it-IT" sz="2000" dirty="0"/>
              <a:t>dell’apprendimento. </a:t>
            </a:r>
          </a:p>
          <a:p>
            <a:pPr algn="ctr"/>
            <a:r>
              <a:rPr lang="it-IT" sz="2000" dirty="0"/>
              <a:t>In questo momento l’insegnante raccoglie i dati sospendendo il giudizio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3238B7-4846-CA4A-A908-5B3F903D47F3}"/>
              </a:ext>
            </a:extLst>
          </p:cNvPr>
          <p:cNvSpPr txBox="1"/>
          <p:nvPr/>
        </p:nvSpPr>
        <p:spPr>
          <a:xfrm>
            <a:off x="4687652" y="1606340"/>
            <a:ext cx="245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Specificità e rapporto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7DE0E5-F005-E14F-A6F6-B92C46B3CD05}"/>
              </a:ext>
            </a:extLst>
          </p:cNvPr>
          <p:cNvSpPr/>
          <p:nvPr/>
        </p:nvSpPr>
        <p:spPr>
          <a:xfrm>
            <a:off x="4170872" y="5280148"/>
            <a:ext cx="3471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La verifica è </a:t>
            </a:r>
            <a:r>
              <a:rPr lang="it-IT" sz="2000" b="1" dirty="0"/>
              <a:t>propedeutica</a:t>
            </a:r>
            <a:r>
              <a:rPr lang="it-IT" sz="2000" dirty="0"/>
              <a:t> alla  valutazione, senza per questo esaurirsi con essa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3DA51E8-23E7-EB48-8AD7-ECC7B1C7B55E}"/>
              </a:ext>
            </a:extLst>
          </p:cNvPr>
          <p:cNvSpPr/>
          <p:nvPr/>
        </p:nvSpPr>
        <p:spPr>
          <a:xfrm>
            <a:off x="8556196" y="3087044"/>
            <a:ext cx="3010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Valutare vuol dire di fatto </a:t>
            </a:r>
            <a:r>
              <a:rPr lang="it-IT" sz="2000" b="1" dirty="0"/>
              <a:t>attribuire valore </a:t>
            </a:r>
            <a:r>
              <a:rPr lang="it-IT" sz="2000" dirty="0"/>
              <a:t>a quanto emerso dalla verifica alla luce dei criteri precedentemente definiti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4B9C2D7-0528-CE46-9137-109FD2A982B4}"/>
              </a:ext>
            </a:extLst>
          </p:cNvPr>
          <p:cNvSpPr/>
          <p:nvPr/>
        </p:nvSpPr>
        <p:spPr>
          <a:xfrm>
            <a:off x="9362273" y="2406539"/>
            <a:ext cx="143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Valutazione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00A19E4-6112-6D40-A8FD-5171CC3B7A80}"/>
              </a:ext>
            </a:extLst>
          </p:cNvPr>
          <p:cNvSpPr/>
          <p:nvPr/>
        </p:nvSpPr>
        <p:spPr>
          <a:xfrm>
            <a:off x="1329580" y="2481571"/>
            <a:ext cx="984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Verifica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D73C38B-07E9-914E-95DC-BB3EBE488146}"/>
              </a:ext>
            </a:extLst>
          </p:cNvPr>
          <p:cNvSpPr/>
          <p:nvPr/>
        </p:nvSpPr>
        <p:spPr>
          <a:xfrm>
            <a:off x="4572000" y="422031"/>
            <a:ext cx="2669428" cy="463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1124CE76-6248-1C4B-A054-BD96D4107B45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916001" y="1016854"/>
            <a:ext cx="0" cy="58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791DA8D3-3466-6644-845A-A8304EF257D6}"/>
              </a:ext>
            </a:extLst>
          </p:cNvPr>
          <p:cNvSpPr/>
          <p:nvPr/>
        </p:nvSpPr>
        <p:spPr>
          <a:xfrm>
            <a:off x="1340127" y="2481571"/>
            <a:ext cx="96327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8C63529-F489-454E-A22C-E001EB6D3AF0}"/>
              </a:ext>
            </a:extLst>
          </p:cNvPr>
          <p:cNvSpPr/>
          <p:nvPr/>
        </p:nvSpPr>
        <p:spPr>
          <a:xfrm>
            <a:off x="9362273" y="2406539"/>
            <a:ext cx="13983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EE96164A-38BE-854F-B6CD-6BF3479C8792}"/>
              </a:ext>
            </a:extLst>
          </p:cNvPr>
          <p:cNvCxnSpPr>
            <a:cxnSpLocks/>
          </p:cNvCxnSpPr>
          <p:nvPr/>
        </p:nvCxnSpPr>
        <p:spPr>
          <a:xfrm>
            <a:off x="1707416" y="5198493"/>
            <a:ext cx="0" cy="58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C07D923-17FD-4C47-84E4-294ED9C2ABD3}"/>
              </a:ext>
            </a:extLst>
          </p:cNvPr>
          <p:cNvCxnSpPr>
            <a:cxnSpLocks/>
          </p:cNvCxnSpPr>
          <p:nvPr/>
        </p:nvCxnSpPr>
        <p:spPr>
          <a:xfrm flipH="1">
            <a:off x="7920110" y="5722087"/>
            <a:ext cx="1913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E7A7DD7-CE12-2D43-BA8B-759FBB7E8046}"/>
              </a:ext>
            </a:extLst>
          </p:cNvPr>
          <p:cNvCxnSpPr>
            <a:cxnSpLocks/>
          </p:cNvCxnSpPr>
          <p:nvPr/>
        </p:nvCxnSpPr>
        <p:spPr>
          <a:xfrm>
            <a:off x="1707416" y="5787980"/>
            <a:ext cx="22174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A23C3F8-0BFA-BA48-9737-8057BC32B246}"/>
              </a:ext>
            </a:extLst>
          </p:cNvPr>
          <p:cNvCxnSpPr>
            <a:cxnSpLocks/>
          </p:cNvCxnSpPr>
          <p:nvPr/>
        </p:nvCxnSpPr>
        <p:spPr>
          <a:xfrm flipV="1">
            <a:off x="9833317" y="5089041"/>
            <a:ext cx="0" cy="65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91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1E2802-D0B8-A14E-8F12-C5F57B190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9" t="18092" r="10808" b="14034"/>
          <a:stretch/>
        </p:blipFill>
        <p:spPr>
          <a:xfrm>
            <a:off x="0" y="126610"/>
            <a:ext cx="12192000" cy="66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7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8DF23C-43D3-B040-A4A5-19FF1716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6" t="12699" r="12307" b="2951"/>
          <a:stretch/>
        </p:blipFill>
        <p:spPr>
          <a:xfrm>
            <a:off x="703384" y="1"/>
            <a:ext cx="1067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1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2CE9D3-9895-6049-9AAF-308F7D6562E6}"/>
              </a:ext>
            </a:extLst>
          </p:cNvPr>
          <p:cNvSpPr txBox="1"/>
          <p:nvPr/>
        </p:nvSpPr>
        <p:spPr>
          <a:xfrm>
            <a:off x="3797785" y="1097281"/>
            <a:ext cx="42407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Tempestiva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Trasparente nei criteri e nei risultati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Personale e non comparativa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13E6799-A114-D94B-842A-51C7245715BB}"/>
              </a:ext>
            </a:extLst>
          </p:cNvPr>
          <p:cNvSpPr/>
          <p:nvPr/>
        </p:nvSpPr>
        <p:spPr>
          <a:xfrm>
            <a:off x="4440557" y="405358"/>
            <a:ext cx="2965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/>
              <a:t>Caratteri della valutazione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4C303E-32AD-9C42-AC9B-77DC908A95BD}"/>
              </a:ext>
            </a:extLst>
          </p:cNvPr>
          <p:cNvSpPr txBox="1"/>
          <p:nvPr/>
        </p:nvSpPr>
        <p:spPr>
          <a:xfrm>
            <a:off x="3249636" y="3277771"/>
            <a:ext cx="520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Distorsioni in cui può incorrere il docente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7FAC2F9-AD21-9247-AAA6-74CCA59FCBEF}"/>
              </a:ext>
            </a:extLst>
          </p:cNvPr>
          <p:cNvSpPr/>
          <p:nvPr/>
        </p:nvSpPr>
        <p:spPr>
          <a:xfrm>
            <a:off x="4440557" y="405358"/>
            <a:ext cx="296574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579B5E-A322-4346-8F4D-016FCA8FA1E3}"/>
              </a:ext>
            </a:extLst>
          </p:cNvPr>
          <p:cNvSpPr/>
          <p:nvPr/>
        </p:nvSpPr>
        <p:spPr>
          <a:xfrm>
            <a:off x="3404381" y="3277771"/>
            <a:ext cx="4811151" cy="407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0997B8-0F55-4649-B89D-7364AA64C8F6}"/>
              </a:ext>
            </a:extLst>
          </p:cNvPr>
          <p:cNvSpPr/>
          <p:nvPr/>
        </p:nvSpPr>
        <p:spPr>
          <a:xfrm>
            <a:off x="3797785" y="4021410"/>
            <a:ext cx="4952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Effetto alone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Effetto stereotipia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Effetto contrasto</a:t>
            </a:r>
          </a:p>
        </p:txBody>
      </p:sp>
    </p:spTree>
    <p:extLst>
      <p:ext uri="{BB962C8B-B14F-4D97-AF65-F5344CB8AC3E}">
        <p14:creationId xmlns:p14="http://schemas.microsoft.com/office/powerpoint/2010/main" val="4044045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B35766-82A1-0B43-A30B-D2EB1B10477A}"/>
              </a:ext>
            </a:extLst>
          </p:cNvPr>
          <p:cNvSpPr txBox="1"/>
          <p:nvPr/>
        </p:nvSpPr>
        <p:spPr>
          <a:xfrm>
            <a:off x="4445391" y="3080825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Compiti di realtà</a:t>
            </a:r>
          </a:p>
        </p:txBody>
      </p:sp>
    </p:spTree>
    <p:extLst>
      <p:ext uri="{BB962C8B-B14F-4D97-AF65-F5344CB8AC3E}">
        <p14:creationId xmlns:p14="http://schemas.microsoft.com/office/powerpoint/2010/main" val="1548616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FB2C50D-7FEF-4642-A605-FC1A52727732}"/>
              </a:ext>
            </a:extLst>
          </p:cNvPr>
          <p:cNvSpPr/>
          <p:nvPr/>
        </p:nvSpPr>
        <p:spPr>
          <a:xfrm>
            <a:off x="1575581" y="2860469"/>
            <a:ext cx="30667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Le </a:t>
            </a:r>
            <a:r>
              <a:rPr lang="it-IT" sz="2000" b="1" i="1" dirty="0"/>
              <a:t>prove</a:t>
            </a:r>
            <a:r>
              <a:rPr lang="it-IT" sz="2000" dirty="0"/>
              <a:t>, siano esse autentiche o meno, conservano l’impostazione stimolo - risposta di impronta di behaviorista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F9ACE9-2839-C049-877A-9BB21F942DBB}"/>
              </a:ext>
            </a:extLst>
          </p:cNvPr>
          <p:cNvSpPr txBox="1"/>
          <p:nvPr/>
        </p:nvSpPr>
        <p:spPr>
          <a:xfrm>
            <a:off x="4417255" y="731520"/>
            <a:ext cx="350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Prove e compiti. </a:t>
            </a:r>
          </a:p>
          <a:p>
            <a:pPr algn="ctr"/>
            <a:r>
              <a:rPr lang="it-IT" sz="2200" dirty="0"/>
              <a:t>La distinzione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6D75B6E-339B-DE43-9461-F46D58FFB02A}"/>
              </a:ext>
            </a:extLst>
          </p:cNvPr>
          <p:cNvSpPr/>
          <p:nvPr/>
        </p:nvSpPr>
        <p:spPr>
          <a:xfrm>
            <a:off x="4923692" y="731520"/>
            <a:ext cx="2447779" cy="7455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17181C-ABCB-1E46-B681-AD759A4527A3}"/>
              </a:ext>
            </a:extLst>
          </p:cNvPr>
          <p:cNvSpPr/>
          <p:nvPr/>
        </p:nvSpPr>
        <p:spPr>
          <a:xfrm>
            <a:off x="6703255" y="2719792"/>
            <a:ext cx="4965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I </a:t>
            </a:r>
            <a:r>
              <a:rPr lang="it-IT" sz="2000" b="1" i="1" dirty="0"/>
              <a:t>compiti autentici </a:t>
            </a:r>
            <a:r>
              <a:rPr lang="it-IT" sz="2000" dirty="0"/>
              <a:t>si fondano </a:t>
            </a:r>
            <a:r>
              <a:rPr lang="it-IT" sz="2000" b="1" dirty="0"/>
              <a:t>sull’impostazione costruttivista secondo cui il soggetto </a:t>
            </a:r>
            <a:r>
              <a:rPr lang="it-IT" sz="2000" dirty="0"/>
              <a:t>produce la conoscenza </a:t>
            </a:r>
            <a:r>
              <a:rPr lang="it-IT" sz="2000" b="1" dirty="0"/>
              <a:t>nell’agire riflessivo in situazioni di realtà. </a:t>
            </a:r>
          </a:p>
          <a:p>
            <a:pPr algn="ctr"/>
            <a:r>
              <a:rPr lang="it-IT" sz="2000" dirty="0" err="1"/>
              <a:t>Cio</a:t>
            </a:r>
            <a:r>
              <a:rPr lang="it-IT" sz="2000" dirty="0"/>
              <a:t>̀ che distingue nettamente le prove dai compiti sono i paradigmi della competenza</a:t>
            </a:r>
            <a:r>
              <a:rPr lang="it-IT" sz="2000" b="1" dirty="0"/>
              <a:t>, </a:t>
            </a:r>
            <a:r>
              <a:rPr lang="it-IT" sz="2000" b="1" i="1" dirty="0" err="1"/>
              <a:t>responsabilita</a:t>
            </a:r>
            <a:r>
              <a:rPr lang="it-IT" sz="2000" b="1" i="1" dirty="0"/>
              <a:t>̀ </a:t>
            </a:r>
            <a:r>
              <a:rPr lang="it-IT" sz="2000" i="1" dirty="0"/>
              <a:t>e </a:t>
            </a:r>
            <a:r>
              <a:rPr lang="it-IT" sz="2000" b="1" i="1" dirty="0"/>
              <a:t>autonomia</a:t>
            </a:r>
            <a:r>
              <a:rPr lang="it-IT" sz="2000" b="1" dirty="0"/>
              <a:t>, </a:t>
            </a:r>
            <a:r>
              <a:rPr lang="it-IT" sz="2000" dirty="0"/>
              <a:t>presenti solo nei compiti e non nelle prove. 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20F6151C-CC44-354E-A8E6-AA2951943A9F}"/>
              </a:ext>
            </a:extLst>
          </p:cNvPr>
          <p:cNvCxnSpPr/>
          <p:nvPr/>
        </p:nvCxnSpPr>
        <p:spPr>
          <a:xfrm>
            <a:off x="3108960" y="928468"/>
            <a:ext cx="1814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76F4E8F-19B0-434E-B537-37517DA6CDBF}"/>
              </a:ext>
            </a:extLst>
          </p:cNvPr>
          <p:cNvCxnSpPr/>
          <p:nvPr/>
        </p:nvCxnSpPr>
        <p:spPr>
          <a:xfrm>
            <a:off x="3108960" y="928468"/>
            <a:ext cx="0" cy="15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59747B1-62D0-4149-944F-1DFFE016AE99}"/>
              </a:ext>
            </a:extLst>
          </p:cNvPr>
          <p:cNvCxnSpPr/>
          <p:nvPr/>
        </p:nvCxnSpPr>
        <p:spPr>
          <a:xfrm>
            <a:off x="9186203" y="928468"/>
            <a:ext cx="0" cy="15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9A244557-8DE8-BC46-871D-393FE051C46B}"/>
              </a:ext>
            </a:extLst>
          </p:cNvPr>
          <p:cNvCxnSpPr/>
          <p:nvPr/>
        </p:nvCxnSpPr>
        <p:spPr>
          <a:xfrm>
            <a:off x="7371471" y="928468"/>
            <a:ext cx="1814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53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14FAE26-0B51-6A4F-9EA3-676A0A71FD71}"/>
              </a:ext>
            </a:extLst>
          </p:cNvPr>
          <p:cNvSpPr/>
          <p:nvPr/>
        </p:nvSpPr>
        <p:spPr>
          <a:xfrm>
            <a:off x="1542756" y="1092149"/>
            <a:ext cx="8923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/>
              <a:t>Il compito di realtà</a:t>
            </a:r>
          </a:p>
          <a:p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Chiede allo studente di </a:t>
            </a:r>
            <a:r>
              <a:rPr lang="it-IT" sz="2000" b="1" dirty="0"/>
              <a:t>rielaborare e riorganizzare</a:t>
            </a:r>
            <a:r>
              <a:rPr lang="it-IT" sz="2000" dirty="0"/>
              <a:t> </a:t>
            </a:r>
            <a:r>
              <a:rPr lang="it-IT" sz="2000" b="1" dirty="0"/>
              <a:t>in una situazione problematica contestualizzata</a:t>
            </a:r>
            <a:r>
              <a:rPr lang="it-IT" sz="2000" dirty="0"/>
              <a:t>, simile al reale, </a:t>
            </a:r>
            <a:r>
              <a:rPr lang="it-IT" sz="2000" b="1" dirty="0"/>
              <a:t>ciò che ha appreso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Accerta la capacità dello studente di </a:t>
            </a:r>
            <a:r>
              <a:rPr lang="it-IT" sz="2000" b="1" dirty="0"/>
              <a:t>usare efficacemente ed efficientemente</a:t>
            </a:r>
            <a:r>
              <a:rPr lang="it-IT" sz="2000" dirty="0"/>
              <a:t> un </a:t>
            </a:r>
            <a:r>
              <a:rPr lang="it-IT" sz="2000" b="1" dirty="0"/>
              <a:t>repertorio di conoscenze, abilità e competenze </a:t>
            </a:r>
            <a:r>
              <a:rPr lang="it-IT" sz="2000" dirty="0"/>
              <a:t>per negoziare un compito </a:t>
            </a:r>
            <a:r>
              <a:rPr lang="it-IT" sz="2000" b="1" dirty="0"/>
              <a:t>complesso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cs typeface="Arial" charset="0"/>
              </a:rPr>
              <a:t>Ci permette di  riconoscere e valutare il raggiungimento di una </a:t>
            </a:r>
            <a:r>
              <a:rPr lang="it-IT" sz="2000" b="1" dirty="0">
                <a:cs typeface="Arial" charset="0"/>
              </a:rPr>
              <a:t>comprensione profonda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Mira a </a:t>
            </a:r>
            <a:r>
              <a:rPr lang="it-IT" sz="2000" b="1" dirty="0"/>
              <a:t>superare il divario </a:t>
            </a:r>
            <a:r>
              <a:rPr lang="it-IT" sz="2000" dirty="0"/>
              <a:t>esistente </a:t>
            </a:r>
            <a:r>
              <a:rPr lang="it-IT" sz="2000" b="1" dirty="0"/>
              <a:t>nell’utilizzo del sapere tra contesti scolastici e contesti reali, </a:t>
            </a:r>
            <a:r>
              <a:rPr lang="it-IT" sz="2000" dirty="0"/>
              <a:t>rimanendo strettamente integrati nel curricolo</a:t>
            </a:r>
          </a:p>
        </p:txBody>
      </p:sp>
    </p:spTree>
    <p:extLst>
      <p:ext uri="{BB962C8B-B14F-4D97-AF65-F5344CB8AC3E}">
        <p14:creationId xmlns:p14="http://schemas.microsoft.com/office/powerpoint/2010/main" val="1074250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81A0BAF-9D2E-C34E-84B6-C27380AC446A}"/>
              </a:ext>
            </a:extLst>
          </p:cNvPr>
          <p:cNvSpPr/>
          <p:nvPr/>
        </p:nvSpPr>
        <p:spPr>
          <a:xfrm>
            <a:off x="590842" y="1659359"/>
            <a:ext cx="112822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hanno rilievo nel mondo reale </a:t>
            </a:r>
            <a:r>
              <a:rPr lang="it-IT" sz="2000" dirty="0"/>
              <a:t>e  contengono compiti complessi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richiedono un investimento significativo di tempo e di risorse intellettuali.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offrono agli studenti l’occasione di esaminare i problemi da diverse prospettive teoriche e pratiche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forniscono l’occasione di collaborare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possono essere integrati ed utilizzati in settori disciplinari differenti 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generano prodotti finali che sono importanti di per sé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forniscono l’occasione di riflettere sul percorso 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34400A-7A73-9741-8030-AF5439CECBB9}"/>
              </a:ext>
            </a:extLst>
          </p:cNvPr>
          <p:cNvSpPr/>
          <p:nvPr/>
        </p:nvSpPr>
        <p:spPr>
          <a:xfrm>
            <a:off x="3886305" y="895029"/>
            <a:ext cx="43631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/>
              <a:t>Caratteristiche dei compiti autentici</a:t>
            </a:r>
          </a:p>
        </p:txBody>
      </p:sp>
    </p:spTree>
    <p:extLst>
      <p:ext uri="{BB962C8B-B14F-4D97-AF65-F5344CB8AC3E}">
        <p14:creationId xmlns:p14="http://schemas.microsoft.com/office/powerpoint/2010/main" val="4107305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41716F-658B-5946-8BD9-5D6A433014BC}"/>
              </a:ext>
            </a:extLst>
          </p:cNvPr>
          <p:cNvSpPr txBox="1"/>
          <p:nvPr/>
        </p:nvSpPr>
        <p:spPr>
          <a:xfrm>
            <a:off x="5117346" y="1674056"/>
            <a:ext cx="17940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/>
              <a:t>Laboratorio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B2C72D-FCB8-7848-A8F6-CA5F90510124}"/>
              </a:ext>
            </a:extLst>
          </p:cNvPr>
          <p:cNvSpPr txBox="1"/>
          <p:nvPr/>
        </p:nvSpPr>
        <p:spPr>
          <a:xfrm>
            <a:off x="2736726" y="2926080"/>
            <a:ext cx="65553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Sulla base di un’unità di apprendimento precedentemente elaborata, costruite una verifica. </a:t>
            </a:r>
          </a:p>
          <a:p>
            <a:pPr algn="ctr"/>
            <a:r>
              <a:rPr lang="it-IT" sz="2200" dirty="0"/>
              <a:t>Selezionate tra le diverse tipologie indicate (una o più di una) quella che ritenete adeguata o funzionale al rilevamento degli obiettivi prefissati.</a:t>
            </a:r>
          </a:p>
        </p:txBody>
      </p:sp>
    </p:spTree>
    <p:extLst>
      <p:ext uri="{BB962C8B-B14F-4D97-AF65-F5344CB8AC3E}">
        <p14:creationId xmlns:p14="http://schemas.microsoft.com/office/powerpoint/2010/main" val="287937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F85EE7-1C0A-D142-B685-DC658D8AD21D}"/>
              </a:ext>
            </a:extLst>
          </p:cNvPr>
          <p:cNvSpPr txBox="1"/>
          <p:nvPr/>
        </p:nvSpPr>
        <p:spPr>
          <a:xfrm>
            <a:off x="2729131" y="1631851"/>
            <a:ext cx="67806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La Valutazione è un procedimento complesso che richiede </a:t>
            </a:r>
            <a:r>
              <a:rPr lang="it-IT" sz="2000" b="1" dirty="0"/>
              <a:t>assunzione di responsabilità</a:t>
            </a:r>
            <a:r>
              <a:rPr lang="it-IT" sz="2000" dirty="0"/>
              <a:t>, </a:t>
            </a:r>
            <a:r>
              <a:rPr lang="it-IT" sz="2000" b="1" dirty="0"/>
              <a:t>scelta, giudizio</a:t>
            </a:r>
            <a:r>
              <a:rPr lang="it-IT" sz="2000" dirty="0"/>
              <a:t>, </a:t>
            </a:r>
          </a:p>
          <a:p>
            <a:pPr algn="ctr"/>
            <a:r>
              <a:rPr lang="it-IT" sz="2000" dirty="0"/>
              <a:t>al quale si perviene ponderando e confrontando gli elementi raccolti nel tempo mediante </a:t>
            </a:r>
          </a:p>
          <a:p>
            <a:pPr algn="ctr"/>
            <a:r>
              <a:rPr lang="it-IT" sz="2000" dirty="0"/>
              <a:t>i diversi strumenti di osservazione e verifica.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b="1" dirty="0"/>
              <a:t>La valutazione non è la media aritmetica</a:t>
            </a:r>
            <a:r>
              <a:rPr lang="it-IT" sz="2000" dirty="0"/>
              <a:t>. 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Se così fosse facendo si lascerebbe al numero una scelta che spetta al docente, il quale dovrà considerare le condizioni di partenza, i progressi, l’impegno dimostrati dal ragazzo.</a:t>
            </a:r>
          </a:p>
          <a:p>
            <a:pPr algn="ctr"/>
            <a:endParaRPr lang="it-IT" sz="20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A13B74B-7B07-B949-8079-59E83E5FD8FC}"/>
              </a:ext>
            </a:extLst>
          </p:cNvPr>
          <p:cNvCxnSpPr/>
          <p:nvPr/>
        </p:nvCxnSpPr>
        <p:spPr>
          <a:xfrm>
            <a:off x="6020972" y="3235569"/>
            <a:ext cx="0" cy="464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32CEED-DB14-4942-91C9-47720A1EE4B9}"/>
              </a:ext>
            </a:extLst>
          </p:cNvPr>
          <p:cNvSpPr txBox="1"/>
          <p:nvPr/>
        </p:nvSpPr>
        <p:spPr>
          <a:xfrm>
            <a:off x="4074012" y="779206"/>
            <a:ext cx="4140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La </a:t>
            </a:r>
            <a:r>
              <a:rPr lang="it-IT" sz="2200" b="1" dirty="0"/>
              <a:t>responsabilità</a:t>
            </a:r>
            <a:r>
              <a:rPr lang="it-IT" sz="2200" dirty="0"/>
              <a:t> della valutazione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2D229C7-DCE8-AC47-9378-016A0F7541F6}"/>
              </a:ext>
            </a:extLst>
          </p:cNvPr>
          <p:cNvSpPr/>
          <p:nvPr/>
        </p:nvSpPr>
        <p:spPr>
          <a:xfrm>
            <a:off x="4009292" y="779206"/>
            <a:ext cx="42049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7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0B96F40-2B1D-684E-A41C-45E16077CE5E}"/>
              </a:ext>
            </a:extLst>
          </p:cNvPr>
          <p:cNvSpPr/>
          <p:nvPr/>
        </p:nvSpPr>
        <p:spPr>
          <a:xfrm>
            <a:off x="3828408" y="2892642"/>
            <a:ext cx="40808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800" dirty="0"/>
              <a:t>Quando valutiamo?</a:t>
            </a:r>
          </a:p>
        </p:txBody>
      </p:sp>
    </p:spTree>
    <p:extLst>
      <p:ext uri="{BB962C8B-B14F-4D97-AF65-F5344CB8AC3E}">
        <p14:creationId xmlns:p14="http://schemas.microsoft.com/office/powerpoint/2010/main" val="359998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1FC528-2613-6D45-AC0C-1C8BA459A3FE}"/>
              </a:ext>
            </a:extLst>
          </p:cNvPr>
          <p:cNvSpPr txBox="1"/>
          <p:nvPr/>
        </p:nvSpPr>
        <p:spPr>
          <a:xfrm>
            <a:off x="2189933" y="417196"/>
            <a:ext cx="7541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La valutazione come la verifica, </a:t>
            </a:r>
          </a:p>
          <a:p>
            <a:pPr algn="ctr"/>
            <a:r>
              <a:rPr lang="it-IT" sz="2000" dirty="0"/>
              <a:t>che costituisce il suo strumento, possono essere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DAAA40B-5616-2845-B370-D5BFD9AF89DB}"/>
              </a:ext>
            </a:extLst>
          </p:cNvPr>
          <p:cNvSpPr/>
          <p:nvPr/>
        </p:nvSpPr>
        <p:spPr>
          <a:xfrm>
            <a:off x="585758" y="2377902"/>
            <a:ext cx="245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Iniziale o diagnostica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165BE38-AB7A-6745-835F-B7299C6BD4E0}"/>
              </a:ext>
            </a:extLst>
          </p:cNvPr>
          <p:cNvSpPr/>
          <p:nvPr/>
        </p:nvSpPr>
        <p:spPr>
          <a:xfrm>
            <a:off x="4755772" y="2395782"/>
            <a:ext cx="2466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Formativa o in itinere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E50971-15DD-A840-B15B-1905D428FFEB}"/>
              </a:ext>
            </a:extLst>
          </p:cNvPr>
          <p:cNvSpPr txBox="1"/>
          <p:nvPr/>
        </p:nvSpPr>
        <p:spPr>
          <a:xfrm>
            <a:off x="428480" y="3160532"/>
            <a:ext cx="2717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Si effettua </a:t>
            </a:r>
            <a:r>
              <a:rPr lang="it-IT" sz="2000" b="1" dirty="0"/>
              <a:t>prima di affrontare un processo di formazione. </a:t>
            </a:r>
          </a:p>
          <a:p>
            <a:pPr algn="ctr"/>
            <a:r>
              <a:rPr lang="it-IT" sz="2000" dirty="0"/>
              <a:t>Essa è finalizzata a </a:t>
            </a:r>
            <a:r>
              <a:rPr lang="it-IT" sz="2000" b="1" dirty="0"/>
              <a:t>rilevare la situazione iniziale</a:t>
            </a:r>
            <a:r>
              <a:rPr lang="it-IT" sz="2000" dirty="0"/>
              <a:t> degli allievi ossia il grado di conoscenza, abilità  e competenze di cui essi dispongono.</a:t>
            </a:r>
          </a:p>
          <a:p>
            <a:pPr algn="ctr"/>
            <a:endParaRPr lang="it-IT" sz="20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FE79AAC-BD56-A647-A6A2-8EFA4E377503}"/>
              </a:ext>
            </a:extLst>
          </p:cNvPr>
          <p:cNvSpPr/>
          <p:nvPr/>
        </p:nvSpPr>
        <p:spPr>
          <a:xfrm>
            <a:off x="585758" y="2377902"/>
            <a:ext cx="2403030" cy="442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0BAA7B9-2F46-5D45-9F78-D39141AAC335}"/>
              </a:ext>
            </a:extLst>
          </p:cNvPr>
          <p:cNvSpPr/>
          <p:nvPr/>
        </p:nvSpPr>
        <p:spPr>
          <a:xfrm>
            <a:off x="4755772" y="2383430"/>
            <a:ext cx="2466381" cy="41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D6F1C3B-B9A3-6740-9FAA-9B93222FFD7C}"/>
              </a:ext>
            </a:extLst>
          </p:cNvPr>
          <p:cNvSpPr/>
          <p:nvPr/>
        </p:nvSpPr>
        <p:spPr>
          <a:xfrm>
            <a:off x="4577875" y="3357479"/>
            <a:ext cx="2766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Accompagna il processo di insegnamento</a:t>
            </a:r>
            <a:r>
              <a:rPr lang="it-IT" sz="2000" dirty="0"/>
              <a:t>/ apprendimento </a:t>
            </a:r>
          </a:p>
          <a:p>
            <a:pPr algn="ctr"/>
            <a:r>
              <a:rPr lang="it-IT" sz="2000" dirty="0"/>
              <a:t>durante il suo sviluppo, assumendo valenza di monitoraggio.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B29A86A-93B0-D543-B152-6955570CD6E6}"/>
              </a:ext>
            </a:extLst>
          </p:cNvPr>
          <p:cNvSpPr txBox="1"/>
          <p:nvPr/>
        </p:nvSpPr>
        <p:spPr>
          <a:xfrm>
            <a:off x="8575068" y="3357479"/>
            <a:ext cx="2968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Conclude il processo </a:t>
            </a:r>
            <a:r>
              <a:rPr lang="it-IT" sz="2000" dirty="0"/>
              <a:t>di formazione consentendo di valutare i risultati dell’apprendimento.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F723201-4C81-8E4F-B958-BC53B4BC74FC}"/>
              </a:ext>
            </a:extLst>
          </p:cNvPr>
          <p:cNvCxnSpPr>
            <a:cxnSpLocks/>
          </p:cNvCxnSpPr>
          <p:nvPr/>
        </p:nvCxnSpPr>
        <p:spPr>
          <a:xfrm>
            <a:off x="9862262" y="1752806"/>
            <a:ext cx="0" cy="448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CBE9590-E0A3-1541-939F-C909F5A6A008}"/>
              </a:ext>
            </a:extLst>
          </p:cNvPr>
          <p:cNvCxnSpPr>
            <a:cxnSpLocks/>
          </p:cNvCxnSpPr>
          <p:nvPr/>
        </p:nvCxnSpPr>
        <p:spPr>
          <a:xfrm>
            <a:off x="5960903" y="1420837"/>
            <a:ext cx="13992" cy="836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A2423C7-E9F7-2C4A-9123-5649C3FD7010}"/>
              </a:ext>
            </a:extLst>
          </p:cNvPr>
          <p:cNvCxnSpPr>
            <a:cxnSpLocks/>
          </p:cNvCxnSpPr>
          <p:nvPr/>
        </p:nvCxnSpPr>
        <p:spPr>
          <a:xfrm>
            <a:off x="1995954" y="1716258"/>
            <a:ext cx="0" cy="43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3E659FC-5B4C-324B-B148-B860CA194B18}"/>
              </a:ext>
            </a:extLst>
          </p:cNvPr>
          <p:cNvSpPr txBox="1"/>
          <p:nvPr/>
        </p:nvSpPr>
        <p:spPr>
          <a:xfrm>
            <a:off x="9143027" y="2328790"/>
            <a:ext cx="143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Sommativa 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B79F63D-A1EB-944D-A405-0DACD62BE886}"/>
              </a:ext>
            </a:extLst>
          </p:cNvPr>
          <p:cNvSpPr/>
          <p:nvPr/>
        </p:nvSpPr>
        <p:spPr>
          <a:xfrm>
            <a:off x="9089487" y="2342858"/>
            <a:ext cx="14384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BB16196F-2EBB-1743-81B0-5806BA4D003D}"/>
              </a:ext>
            </a:extLst>
          </p:cNvPr>
          <p:cNvCxnSpPr/>
          <p:nvPr/>
        </p:nvCxnSpPr>
        <p:spPr>
          <a:xfrm>
            <a:off x="8384345" y="1282918"/>
            <a:ext cx="1477917" cy="491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5F787879-AA84-464E-A848-A6C1E36549BA}"/>
              </a:ext>
            </a:extLst>
          </p:cNvPr>
          <p:cNvCxnSpPr/>
          <p:nvPr/>
        </p:nvCxnSpPr>
        <p:spPr>
          <a:xfrm flipV="1">
            <a:off x="1995953" y="1239234"/>
            <a:ext cx="1477919" cy="469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7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654C36C-6E62-2843-8AFC-A68E669227C2}"/>
              </a:ext>
            </a:extLst>
          </p:cNvPr>
          <p:cNvSpPr/>
          <p:nvPr/>
        </p:nvSpPr>
        <p:spPr>
          <a:xfrm>
            <a:off x="440861" y="3926656"/>
            <a:ext cx="2869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Sulla base di queste prove </a:t>
            </a:r>
            <a:r>
              <a:rPr lang="it-IT" sz="2000" b="1" dirty="0"/>
              <a:t>il docente costruisce programmazioni, effettua scelte, assume strategie didattiche adeguate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C2FD318-B6C6-C742-B43F-07C0BE0FF91B}"/>
              </a:ext>
            </a:extLst>
          </p:cNvPr>
          <p:cNvSpPr/>
          <p:nvPr/>
        </p:nvSpPr>
        <p:spPr>
          <a:xfrm>
            <a:off x="689497" y="1936632"/>
            <a:ext cx="245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Iniziale o diagnostica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D775274-DF30-C44A-90C9-9B3489EF12DF}"/>
              </a:ext>
            </a:extLst>
          </p:cNvPr>
          <p:cNvSpPr/>
          <p:nvPr/>
        </p:nvSpPr>
        <p:spPr>
          <a:xfrm>
            <a:off x="689497" y="1924287"/>
            <a:ext cx="2403030" cy="442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3B5BF13-9465-B646-999B-3F597715B994}"/>
              </a:ext>
            </a:extLst>
          </p:cNvPr>
          <p:cNvSpPr/>
          <p:nvPr/>
        </p:nvSpPr>
        <p:spPr>
          <a:xfrm>
            <a:off x="4087145" y="4180313"/>
            <a:ext cx="3072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Sulla base dei risultati emersi dal monitoraggio il docente </a:t>
            </a:r>
            <a:r>
              <a:rPr lang="it-IT" sz="2000" b="1" dirty="0"/>
              <a:t>stabilisce correttivi </a:t>
            </a:r>
            <a:r>
              <a:rPr lang="it-IT" sz="2000" dirty="0"/>
              <a:t>che consentano di facilitare il raggiungimento degli obiettivi prefissati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87D391-79F1-AF45-867C-86959AEC9002}"/>
              </a:ext>
            </a:extLst>
          </p:cNvPr>
          <p:cNvSpPr txBox="1"/>
          <p:nvPr/>
        </p:nvSpPr>
        <p:spPr>
          <a:xfrm>
            <a:off x="3310670" y="601875"/>
            <a:ext cx="5237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Il ruolo della valutazione nell’attività del docente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A523CF-C13E-114C-8D0A-12C1786C9315}"/>
              </a:ext>
            </a:extLst>
          </p:cNvPr>
          <p:cNvSpPr txBox="1"/>
          <p:nvPr/>
        </p:nvSpPr>
        <p:spPr>
          <a:xfrm>
            <a:off x="9128960" y="1936632"/>
            <a:ext cx="143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Sommativa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AFC6FAF-EFB5-DE42-9204-3EC4CD26A364}"/>
              </a:ext>
            </a:extLst>
          </p:cNvPr>
          <p:cNvSpPr/>
          <p:nvPr/>
        </p:nvSpPr>
        <p:spPr>
          <a:xfrm>
            <a:off x="4522914" y="1982068"/>
            <a:ext cx="2466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Formativa o in itinere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5306E61-1240-5E4B-9C04-95A27E66A248}"/>
              </a:ext>
            </a:extLst>
          </p:cNvPr>
          <p:cNvSpPr/>
          <p:nvPr/>
        </p:nvSpPr>
        <p:spPr>
          <a:xfrm>
            <a:off x="4469374" y="1982068"/>
            <a:ext cx="2466381" cy="41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AA549D4-C090-3F4B-8273-7ED29CCD43FE}"/>
              </a:ext>
            </a:extLst>
          </p:cNvPr>
          <p:cNvSpPr/>
          <p:nvPr/>
        </p:nvSpPr>
        <p:spPr>
          <a:xfrm>
            <a:off x="9075420" y="1945388"/>
            <a:ext cx="14384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B9B3AA-3D9A-7D46-A3CE-04EB3320D430}"/>
              </a:ext>
            </a:extLst>
          </p:cNvPr>
          <p:cNvSpPr txBox="1"/>
          <p:nvPr/>
        </p:nvSpPr>
        <p:spPr>
          <a:xfrm>
            <a:off x="8041281" y="3741350"/>
            <a:ext cx="3613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 risultati permettono al docente di </a:t>
            </a:r>
            <a:r>
              <a:rPr lang="it-IT" sz="2000" b="1" dirty="0"/>
              <a:t>valutare l’efficacia della progettazione iniziale</a:t>
            </a:r>
            <a:r>
              <a:rPr lang="it-IT" sz="2000" dirty="0"/>
              <a:t>, così come la correttezza dell’organizzazione degli </a:t>
            </a:r>
            <a:r>
              <a:rPr lang="it-IT" sz="2000" dirty="0" err="1"/>
              <a:t>obiettivi.,dei</a:t>
            </a:r>
            <a:r>
              <a:rPr lang="it-IT" sz="2000" dirty="0"/>
              <a:t> tempi, delle strategie adottate.</a:t>
            </a:r>
          </a:p>
          <a:p>
            <a:pPr algn="ctr"/>
            <a:r>
              <a:rPr lang="it-IT" sz="2000" dirty="0"/>
              <a:t>Essa serve anche a fornire </a:t>
            </a:r>
            <a:r>
              <a:rPr lang="it-IT" sz="2000" b="1" dirty="0"/>
              <a:t>indicazioni per eventuali attività di recupero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C7476F2-D28F-A544-9EB9-DFE055E5DB5B}"/>
              </a:ext>
            </a:extLst>
          </p:cNvPr>
          <p:cNvCxnSpPr/>
          <p:nvPr/>
        </p:nvCxnSpPr>
        <p:spPr>
          <a:xfrm>
            <a:off x="1875766" y="2571438"/>
            <a:ext cx="0" cy="1150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0CB7C49-08A5-E348-80C9-DC5C3392869B}"/>
              </a:ext>
            </a:extLst>
          </p:cNvPr>
          <p:cNvCxnSpPr>
            <a:cxnSpLocks/>
          </p:cNvCxnSpPr>
          <p:nvPr/>
        </p:nvCxnSpPr>
        <p:spPr>
          <a:xfrm>
            <a:off x="5756104" y="2678704"/>
            <a:ext cx="0" cy="1147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DC70BEC-64B2-F94B-81C0-129BBE97B647}"/>
              </a:ext>
            </a:extLst>
          </p:cNvPr>
          <p:cNvCxnSpPr>
            <a:cxnSpLocks/>
          </p:cNvCxnSpPr>
          <p:nvPr/>
        </p:nvCxnSpPr>
        <p:spPr>
          <a:xfrm>
            <a:off x="9848194" y="2620828"/>
            <a:ext cx="0" cy="866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58D8E039-8A58-2546-A7CF-906DD559F02D}"/>
              </a:ext>
            </a:extLst>
          </p:cNvPr>
          <p:cNvSpPr/>
          <p:nvPr/>
        </p:nvSpPr>
        <p:spPr>
          <a:xfrm>
            <a:off x="3310670" y="601875"/>
            <a:ext cx="52375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84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o a tutto sesto 8">
            <a:extLst>
              <a:ext uri="{FF2B5EF4-FFF2-40B4-BE49-F238E27FC236}">
                <a16:creationId xmlns:a16="http://schemas.microsoft.com/office/drawing/2014/main" id="{A177BD1A-0CE3-6341-8194-9EB06E3E92A9}"/>
              </a:ext>
            </a:extLst>
          </p:cNvPr>
          <p:cNvSpPr/>
          <p:nvPr/>
        </p:nvSpPr>
        <p:spPr>
          <a:xfrm rot="10800000">
            <a:off x="4206656" y="1466643"/>
            <a:ext cx="3615397" cy="362416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Arco a tutto sesto 7">
            <a:extLst>
              <a:ext uri="{FF2B5EF4-FFF2-40B4-BE49-F238E27FC236}">
                <a16:creationId xmlns:a16="http://schemas.microsoft.com/office/drawing/2014/main" id="{02F3679E-8873-2F4A-ACEF-37C5C35083C4}"/>
              </a:ext>
            </a:extLst>
          </p:cNvPr>
          <p:cNvSpPr/>
          <p:nvPr/>
        </p:nvSpPr>
        <p:spPr>
          <a:xfrm>
            <a:off x="4206656" y="1466646"/>
            <a:ext cx="3615397" cy="362416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6C3EBB8-14D3-8748-8873-853873450C62}"/>
              </a:ext>
            </a:extLst>
          </p:cNvPr>
          <p:cNvSpPr/>
          <p:nvPr/>
        </p:nvSpPr>
        <p:spPr>
          <a:xfrm>
            <a:off x="6567493" y="3047892"/>
            <a:ext cx="163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Valutazione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1DA6236-AF05-2B48-AE19-C6C09EABD7B4}"/>
              </a:ext>
            </a:extLst>
          </p:cNvPr>
          <p:cNvSpPr/>
          <p:nvPr/>
        </p:nvSpPr>
        <p:spPr>
          <a:xfrm>
            <a:off x="4935533" y="4398308"/>
            <a:ext cx="2157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Apprendimento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9EF8C3-12EB-8542-8E16-1376C6273B07}"/>
              </a:ext>
            </a:extLst>
          </p:cNvPr>
          <p:cNvSpPr txBox="1"/>
          <p:nvPr/>
        </p:nvSpPr>
        <p:spPr>
          <a:xfrm>
            <a:off x="3604282" y="3047893"/>
            <a:ext cx="19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Insegnamento</a:t>
            </a:r>
          </a:p>
        </p:txBody>
      </p:sp>
    </p:spTree>
    <p:extLst>
      <p:ext uri="{BB962C8B-B14F-4D97-AF65-F5344CB8AC3E}">
        <p14:creationId xmlns:p14="http://schemas.microsoft.com/office/powerpoint/2010/main" val="448889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2293</Words>
  <Application>Microsoft Macintosh PowerPoint</Application>
  <PresentationFormat>Widescreen</PresentationFormat>
  <Paragraphs>327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Coletta</dc:creator>
  <cp:lastModifiedBy>Elisa Coletta</cp:lastModifiedBy>
  <cp:revision>49</cp:revision>
  <dcterms:created xsi:type="dcterms:W3CDTF">2018-06-24T06:15:46Z</dcterms:created>
  <dcterms:modified xsi:type="dcterms:W3CDTF">2018-06-26T12:57:09Z</dcterms:modified>
</cp:coreProperties>
</file>