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0" r:id="rId1"/>
  </p:sldMasterIdLst>
  <p:sldIdLst>
    <p:sldId id="257" r:id="rId2"/>
    <p:sldId id="258" r:id="rId3"/>
    <p:sldId id="260" r:id="rId4"/>
    <p:sldId id="262" r:id="rId5"/>
    <p:sldId id="259" r:id="rId6"/>
    <p:sldId id="292" r:id="rId7"/>
    <p:sldId id="261" r:id="rId8"/>
    <p:sldId id="264" r:id="rId9"/>
    <p:sldId id="265" r:id="rId10"/>
    <p:sldId id="267" r:id="rId11"/>
    <p:sldId id="268" r:id="rId12"/>
    <p:sldId id="269" r:id="rId13"/>
    <p:sldId id="272" r:id="rId14"/>
    <p:sldId id="271" r:id="rId15"/>
    <p:sldId id="270" r:id="rId16"/>
    <p:sldId id="275" r:id="rId17"/>
    <p:sldId id="276" r:id="rId18"/>
    <p:sldId id="278" r:id="rId19"/>
    <p:sldId id="273" r:id="rId20"/>
    <p:sldId id="281" r:id="rId21"/>
    <p:sldId id="283" r:id="rId22"/>
    <p:sldId id="284" r:id="rId23"/>
    <p:sldId id="288" r:id="rId24"/>
    <p:sldId id="286" r:id="rId25"/>
    <p:sldId id="289" r:id="rId26"/>
    <p:sldId id="290" r:id="rId27"/>
    <p:sldId id="287" r:id="rId28"/>
    <p:sldId id="277" r:id="rId29"/>
    <p:sldId id="291" r:id="rId30"/>
    <p:sldId id="294" r:id="rId31"/>
    <p:sldId id="293" r:id="rId32"/>
    <p:sldId id="296" r:id="rId33"/>
    <p:sldId id="295" r:id="rId34"/>
    <p:sldId id="300" r:id="rId35"/>
    <p:sldId id="299" r:id="rId36"/>
    <p:sldId id="298" r:id="rId37"/>
    <p:sldId id="297" r:id="rId38"/>
    <p:sldId id="306" r:id="rId39"/>
    <p:sldId id="301" r:id="rId40"/>
    <p:sldId id="304" r:id="rId41"/>
    <p:sldId id="305" r:id="rId42"/>
    <p:sldId id="302" r:id="rId4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21"/>
    <p:restoredTop sz="94630"/>
  </p:normalViewPr>
  <p:slideViewPr>
    <p:cSldViewPr snapToGrid="0" snapToObjects="1">
      <p:cViewPr varScale="1">
        <p:scale>
          <a:sx n="86" d="100"/>
          <a:sy n="86" d="100"/>
        </p:scale>
        <p:origin x="10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1410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9915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231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0915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373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9608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0247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4138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064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188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116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9651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37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987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4008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433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6087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4D04C10-44D3-B24C-BE33-2E31BC8268A7}" type="datetimeFigureOut">
              <a:rPr lang="it-IT" smtClean="0"/>
              <a:t>21/06/18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CC24A752-5C19-6B4B-8C2F-825B42D42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50747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  <p:sldLayoutId id="2147483943" r:id="rId13"/>
    <p:sldLayoutId id="2147483944" r:id="rId14"/>
    <p:sldLayoutId id="2147483945" r:id="rId15"/>
    <p:sldLayoutId id="2147483946" r:id="rId16"/>
    <p:sldLayoutId id="214748394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te.rai.it/articoli/spazio-pubblico-e-democrazia-secondo-tomaso-montanari/28966/default.aspx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tlantemonumentiadottati.it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1419A07-E00B-2E4E-B202-B1D6829CCF22}"/>
              </a:ext>
            </a:extLst>
          </p:cNvPr>
          <p:cNvSpPr txBox="1"/>
          <p:nvPr/>
        </p:nvSpPr>
        <p:spPr>
          <a:xfrm>
            <a:off x="2035276" y="2875935"/>
            <a:ext cx="8272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dirty="0">
                <a:latin typeface="Calibri" panose="020F0502020204030204" pitchFamily="34" charset="0"/>
                <a:cs typeface="Calibri" panose="020F0502020204030204" pitchFamily="34" charset="0"/>
              </a:rPr>
              <a:t>La scuola adotta un monumento</a:t>
            </a:r>
          </a:p>
        </p:txBody>
      </p:sp>
    </p:spTree>
    <p:extLst>
      <p:ext uri="{BB962C8B-B14F-4D97-AF65-F5344CB8AC3E}">
        <p14:creationId xmlns:p14="http://schemas.microsoft.com/office/powerpoint/2010/main" val="23124914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50A2E3D2-FD0E-0C45-947D-DF5BD2EA9CA7}"/>
              </a:ext>
            </a:extLst>
          </p:cNvPr>
          <p:cNvSpPr/>
          <p:nvPr/>
        </p:nvSpPr>
        <p:spPr>
          <a:xfrm>
            <a:off x="231058" y="643731"/>
            <a:ext cx="720324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progetto pilota Europeo (1994)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solo un anno di distanza dall’avvio del progetto a Napoli </a:t>
            </a:r>
            <a:r>
              <a:rPr lang="it-IT" sz="20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scuola adotta un monumento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divenne Progetto Pilota Europeo.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L’iniziativa nacque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dall’impegno congiunto della Fondazione Napoli Novantanove, della </a:t>
            </a:r>
            <a:r>
              <a:rPr lang="it-IT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Fondation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Pégase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della Task Force </a:t>
            </a:r>
            <a:r>
              <a:rPr lang="it-IT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Ressources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Humanies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Education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Formation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Jeunesse della Commissione Europea, 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che riconobbe nell’idea nata a Napoli, e dunque nell’impegno dei giovani alla riscoperta dei luoghi e dei simboli della memoria comune, un programma teso a favorire lo sviluppo dell’identità comunitaria e l’integrazione europea, ed in quanto tale meritevole di essere “esportato” e diffuso nei diversi Paesi Membri. </a:t>
            </a:r>
          </a:p>
          <a:p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Il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progetto, di durata triennale, fu lanciato ufficialmente il 3 ottobre 1994 in una cerimonia pubblica al Municipio di Bruxelles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alla presenza dei rappresentanti del Parlamento Europeo, e si è conclusa nel maggio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1997, a Santarém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con una mostra, corredata di catalogo, dei più significativi lavori prodotti dalle scuole.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591BC6D-48F6-E841-BE0F-A54A46357D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555" r="3210" b="1"/>
          <a:stretch/>
        </p:blipFill>
        <p:spPr>
          <a:xfrm>
            <a:off x="7773517" y="719560"/>
            <a:ext cx="3881508" cy="549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>
            <a:extLst>
              <a:ext uri="{FF2B5EF4-FFF2-40B4-BE49-F238E27FC236}">
                <a16:creationId xmlns:a16="http://schemas.microsoft.com/office/drawing/2014/main" id="{F9245F6D-FD76-5F40-A369-260D591D54EE}"/>
              </a:ext>
            </a:extLst>
          </p:cNvPr>
          <p:cNvSpPr/>
          <p:nvPr/>
        </p:nvSpPr>
        <p:spPr>
          <a:xfrm>
            <a:off x="526025" y="1357382"/>
            <a:ext cx="1081548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scuola adotta un monumento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® è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un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progetto di educazione permanente al rispetto e alla tutela del patrimonio storico-artistico e più in generale dell'ambiente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 progetto muove dal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riconoscimento della centralità della scuola nella formazione della cultura e dei comportamenti dei cittadini ed individua nelle giovani generazioni il soggetto privilegiato per l'affermazione di una nuova consapevolezza del bene culturale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Acquisire C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onsapevolezza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ignifica imparare a riconoscere i beni culturali come emergenze monumentali e insieme manufatti antropologici, radicati nel tessuto culturale e sociale di una comunità, segno forte della sua identità e, al tempo stesso, veicolo di sentimenti di appartenenza, di solidarietà, di condivisione. </a:t>
            </a:r>
          </a:p>
          <a:p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dottare 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monumento non significa solo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conoscerlo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ma anche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prenderlo sotto tutela spirituale 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dunque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sottrarlo all'oblio 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 degrado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averne cura,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tutelarne la conservazione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diffonderne la conoscenza, promuoverne la valorizzazione."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8928DD3-6FFB-BE44-A8AC-8C10118C6C14}"/>
              </a:ext>
            </a:extLst>
          </p:cNvPr>
          <p:cNvSpPr/>
          <p:nvPr/>
        </p:nvSpPr>
        <p:spPr>
          <a:xfrm>
            <a:off x="1897624" y="362633"/>
            <a:ext cx="82787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Obiettivi del progetto</a:t>
            </a:r>
          </a:p>
          <a:p>
            <a:pPr algn="ctr"/>
            <a:r>
              <a:rPr lang="it-IT" sz="2200" b="1" i="1" dirty="0">
                <a:latin typeface="Calibri" panose="020F0502020204030204" pitchFamily="34" charset="0"/>
                <a:cs typeface="Calibri" panose="020F0502020204030204" pitchFamily="34" charset="0"/>
              </a:rPr>
              <a:t>La scuola Adotta un monumento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5C9ADDF-3095-DC49-A40F-1DC9D7A72086}"/>
              </a:ext>
            </a:extLst>
          </p:cNvPr>
          <p:cNvSpPr/>
          <p:nvPr/>
        </p:nvSpPr>
        <p:spPr>
          <a:xfrm>
            <a:off x="5840361" y="1725562"/>
            <a:ext cx="5501149" cy="28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EA34C4B9-C46D-BF42-B0AE-16400174C955}"/>
              </a:ext>
            </a:extLst>
          </p:cNvPr>
          <p:cNvSpPr/>
          <p:nvPr/>
        </p:nvSpPr>
        <p:spPr>
          <a:xfrm>
            <a:off x="6740013" y="2610465"/>
            <a:ext cx="737419" cy="3244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CB63B80-FAF4-1340-9DB5-9AB005E9E89F}"/>
              </a:ext>
            </a:extLst>
          </p:cNvPr>
          <p:cNvSpPr/>
          <p:nvPr/>
        </p:nvSpPr>
        <p:spPr>
          <a:xfrm>
            <a:off x="526025" y="5073446"/>
            <a:ext cx="1081549" cy="2802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A113980-F690-3E42-AB2C-539B4B9D1C86}"/>
              </a:ext>
            </a:extLst>
          </p:cNvPr>
          <p:cNvSpPr/>
          <p:nvPr/>
        </p:nvSpPr>
        <p:spPr>
          <a:xfrm>
            <a:off x="535857" y="2027903"/>
            <a:ext cx="6454878" cy="3460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361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6D33C94-528E-6846-A8FF-7F311E45C586}"/>
              </a:ext>
            </a:extLst>
          </p:cNvPr>
          <p:cNvSpPr/>
          <p:nvPr/>
        </p:nvSpPr>
        <p:spPr>
          <a:xfrm>
            <a:off x="7811728" y="1050008"/>
            <a:ext cx="3448635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Spazio pubblico e democrazia: gloria, degrado e riscatto delle piazze d’Italia (2014-2015)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0041D549-5006-9242-A7C3-3674B1476B99}"/>
              </a:ext>
            </a:extLst>
          </p:cNvPr>
          <p:cNvSpPr/>
          <p:nvPr/>
        </p:nvSpPr>
        <p:spPr>
          <a:xfrm>
            <a:off x="4933210" y="235663"/>
            <a:ext cx="11849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Concorsi</a:t>
            </a:r>
            <a:endParaRPr lang="it-IT" sz="2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DC506BE9-607C-8341-96CE-11F2F353582F}"/>
              </a:ext>
            </a:extLst>
          </p:cNvPr>
          <p:cNvSpPr/>
          <p:nvPr/>
        </p:nvSpPr>
        <p:spPr>
          <a:xfrm>
            <a:off x="529641" y="819718"/>
            <a:ext cx="288085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Verso il 150° anniversario dell’unità d’Italia identità nazionale e culture a confronto (2009 -2010)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094B6EF-4BD5-184B-97DB-982528A0DCC9}"/>
              </a:ext>
            </a:extLst>
          </p:cNvPr>
          <p:cNvSpPr/>
          <p:nvPr/>
        </p:nvSpPr>
        <p:spPr>
          <a:xfrm>
            <a:off x="4113499" y="1450660"/>
            <a:ext cx="28243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L’altra lingua degli italiani (2012-2013)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F75F28A-3DFF-0743-BFA2-40944E7D80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5" t="35752" r="36270" b="8009"/>
          <a:stretch/>
        </p:blipFill>
        <p:spPr>
          <a:xfrm>
            <a:off x="9269332" y="2599179"/>
            <a:ext cx="1595312" cy="38549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FC4D326D-778F-6C4F-8F65-6A688EB8B3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19" t="35754" r="7984" b="8090"/>
          <a:stretch/>
        </p:blipFill>
        <p:spPr>
          <a:xfrm>
            <a:off x="955528" y="2835112"/>
            <a:ext cx="1474837" cy="3849329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0AA48A7-0668-8C4D-9A9E-7C6DCC65BF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41" t="35763" r="22057" b="8080"/>
          <a:stretch/>
        </p:blipFill>
        <p:spPr>
          <a:xfrm>
            <a:off x="4751389" y="2442589"/>
            <a:ext cx="1548581" cy="3849329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D7F40CEC-133E-7742-B931-6655FFE93318}"/>
              </a:ext>
            </a:extLst>
          </p:cNvPr>
          <p:cNvSpPr/>
          <p:nvPr/>
        </p:nvSpPr>
        <p:spPr>
          <a:xfrm>
            <a:off x="4896465" y="250723"/>
            <a:ext cx="1283099" cy="412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7212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9DA2999-448F-E746-AE2C-4D9797A249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20" t="5140" r="24878" b="2988"/>
          <a:stretch/>
        </p:blipFill>
        <p:spPr>
          <a:xfrm>
            <a:off x="4572000" y="18835"/>
            <a:ext cx="6489290" cy="6676934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46FC3CD2-712F-9948-9394-7D7CE52FD4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41" t="35763" r="22057" b="8080"/>
          <a:stretch/>
        </p:blipFill>
        <p:spPr>
          <a:xfrm>
            <a:off x="1093789" y="554795"/>
            <a:ext cx="2445824" cy="607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98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F47F4201-0F82-8F41-9B8C-F94AA76229C7}"/>
              </a:ext>
            </a:extLst>
          </p:cNvPr>
          <p:cNvSpPr/>
          <p:nvPr/>
        </p:nvSpPr>
        <p:spPr>
          <a:xfrm>
            <a:off x="2104103" y="619963"/>
            <a:ext cx="776256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Almeno quanto la letteratura, l’arte ha strutturato e rappresentato il pensiero e l’identità civile del nostro Paese. </a:t>
            </a:r>
          </a:p>
          <a:p>
            <a:pPr algn="ctr"/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[…]</a:t>
            </a:r>
          </a:p>
          <a:p>
            <a:pPr algn="ctr"/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 grandissimo storico dell’arte italiano, Roberto Longhi, ha scritto che «ogni italiano dovrebbe imparar da bambino la storia dell’arte come una lingua viva, se vuole aver coscienza intera della propria nazione». 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Ebbene, agli storici dell’arte spetta proprio questo alto compito: far sì che ogni italiano, di ogni regione e di ogni livello sociale e culturale, torni a sentire proprio il patrimonio ereditato dai padri. Se vogliamo che gli italiani tornino ad esercitare davvero la loro piena sovranità di cittadini, dobbiamo aiutarli a riappropriarsi delle loro chiese, delle loro piazze, delle loro campagne: di un Paese la cui unicità consiste nella densità di un patrimonio artistico diffuso, indistricabile dal paesaggio urbano e naturale in cui è andato infinitamente stratificandosi, </a:t>
            </a:r>
          </a:p>
          <a:p>
            <a:pPr algn="ctr"/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millenni di storia gloriosa </a:t>
            </a:r>
          </a:p>
        </p:txBody>
      </p:sp>
    </p:spTree>
    <p:extLst>
      <p:ext uri="{BB962C8B-B14F-4D97-AF65-F5344CB8AC3E}">
        <p14:creationId xmlns:p14="http://schemas.microsoft.com/office/powerpoint/2010/main" val="1830471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C494B24E-C7E1-2644-BD1A-E9B7002981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45" t="35752" r="36270" b="8009"/>
          <a:stretch/>
        </p:blipFill>
        <p:spPr>
          <a:xfrm>
            <a:off x="435048" y="938244"/>
            <a:ext cx="1939442" cy="468654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9A679AA-2B8A-7E4F-A0FC-D7A49EACD2C9}"/>
              </a:ext>
            </a:extLst>
          </p:cNvPr>
          <p:cNvSpPr/>
          <p:nvPr/>
        </p:nvSpPr>
        <p:spPr>
          <a:xfrm>
            <a:off x="2664542" y="56247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it-IT" b="1" i="0" u="none" strike="noStrike" dirty="0">
                <a:effectLst/>
                <a:latin typeface="inherit"/>
              </a:rPr>
              <a:t>link della lezione di Tomaso Montanari</a:t>
            </a:r>
            <a:endParaRPr lang="it-IT" b="0" i="0" u="none" strike="noStrike" dirty="0">
              <a:effectLst/>
              <a:latin typeface="Roboto"/>
            </a:endParaRPr>
          </a:p>
          <a:p>
            <a:pPr fontAlgn="base"/>
            <a:r>
              <a:rPr lang="it-IT" b="0" i="0" u="none" strike="noStrike" dirty="0">
                <a:solidFill>
                  <a:srgbClr val="2828DC"/>
                </a:solidFill>
                <a:effectLst/>
                <a:latin typeface="inherit"/>
                <a:hlinkClick r:id="rId3"/>
              </a:rPr>
              <a:t>http://www.arte.rai.it/articoli/spazio-pubblico-e-democrazia-secondo-tomaso-montanari/28966/default.aspx</a:t>
            </a:r>
            <a:endParaRPr lang="it-IT" b="0" i="0" u="none" strike="noStrike" dirty="0">
              <a:solidFill>
                <a:srgbClr val="000000"/>
              </a:solidFill>
              <a:effectLst/>
              <a:latin typeface="Roboto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939E7B8-9BEB-F149-8062-5E5827D229FF}"/>
              </a:ext>
            </a:extLst>
          </p:cNvPr>
          <p:cNvSpPr/>
          <p:nvPr/>
        </p:nvSpPr>
        <p:spPr>
          <a:xfrm>
            <a:off x="3048000" y="425013"/>
            <a:ext cx="844099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[…]</a:t>
            </a: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ctr"/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Perché le nostre città hanno le piazze? Anzi, perché anche i più diseredati dei paesi italiani hanno almeno una piazza: ciò che non sempre si può dire delle megalopoli moderne e postmoderne?</a:t>
            </a:r>
            <a:b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Come venivano usate, le piazze storiche? Come sono arrivate ad acquistare il loro aspetto attuale? Perché queste piazze sono state tanto spesso formate e segnate dai più grandi artisti della nostra tradizione? E cosa possiamo fare, oggi, per viverle appieno e per tramandarle alle generazioni future? </a:t>
            </a:r>
          </a:p>
          <a:p>
            <a:pPr algn="ctr"/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Interrogarsi circa tutto questo può essere la strada migliore per uscire dalla nostra incapacità di usarle ancora, queste piazze: come luoghi della conoscenza, della democrazia, della libertà dal mercato. </a:t>
            </a:r>
          </a:p>
          <a:p>
            <a:pPr algn="ctr"/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Tomaso Montanari </a:t>
            </a:r>
            <a:endParaRPr lang="it-IT" sz="20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novembre 2014 </a:t>
            </a:r>
          </a:p>
        </p:txBody>
      </p:sp>
    </p:spTree>
    <p:extLst>
      <p:ext uri="{BB962C8B-B14F-4D97-AF65-F5344CB8AC3E}">
        <p14:creationId xmlns:p14="http://schemas.microsoft.com/office/powerpoint/2010/main" val="264969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B5AF06-BC23-5F45-A65E-7C19F91A6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2" t="30957" r="1651" b="9659"/>
          <a:stretch/>
        </p:blipFill>
        <p:spPr>
          <a:xfrm>
            <a:off x="339213" y="2521973"/>
            <a:ext cx="11356258" cy="407055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72CAA7DE-57FD-3A46-A1C5-E021DA89CDA9}"/>
              </a:ext>
            </a:extLst>
          </p:cNvPr>
          <p:cNvSpPr txBox="1"/>
          <p:nvPr/>
        </p:nvSpPr>
        <p:spPr>
          <a:xfrm>
            <a:off x="3322630" y="575187"/>
            <a:ext cx="5389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 scuole adottano un monumento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73653024-5834-374F-B86D-3696A507C8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90" t="24719" r="51492" b="51613"/>
          <a:stretch/>
        </p:blipFill>
        <p:spPr>
          <a:xfrm>
            <a:off x="1253613" y="301994"/>
            <a:ext cx="1887793" cy="205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64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80002B-7379-6046-8428-B8ACB0CE51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71" t="11594" r="55121" b="8367"/>
          <a:stretch/>
        </p:blipFill>
        <p:spPr>
          <a:xfrm>
            <a:off x="2265441" y="280220"/>
            <a:ext cx="2640080" cy="64190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62EBF09B-02EE-044C-AA5D-292C7D8D0338}"/>
              </a:ext>
            </a:extLst>
          </p:cNvPr>
          <p:cNvSpPr txBox="1"/>
          <p:nvPr/>
        </p:nvSpPr>
        <p:spPr>
          <a:xfrm>
            <a:off x="280218" y="3058841"/>
            <a:ext cx="19852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Aree tematiche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9D7954F-9228-DE47-9181-78C0FAA15C45}"/>
              </a:ext>
            </a:extLst>
          </p:cNvPr>
          <p:cNvSpPr/>
          <p:nvPr/>
        </p:nvSpPr>
        <p:spPr>
          <a:xfrm>
            <a:off x="5392993" y="2551009"/>
            <a:ext cx="170098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Dal 2017</a:t>
            </a:r>
          </a:p>
          <a:p>
            <a:pPr algn="ctr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Monumenti scientifici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6978379-5131-6445-9E15-D98C38FC2B93}"/>
              </a:ext>
            </a:extLst>
          </p:cNvPr>
          <p:cNvSpPr/>
          <p:nvPr/>
        </p:nvSpPr>
        <p:spPr>
          <a:xfrm>
            <a:off x="8862098" y="1096421"/>
            <a:ext cx="30774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La collaborazione </a:t>
            </a:r>
          </a:p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con il CNR</a:t>
            </a:r>
          </a:p>
          <a:p>
            <a:pPr algn="ctr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Dal 2017 il Consiglio Nazionale delle Ricerche collabora con La Fondazione Napoli Novantanove, il Ministero dell’Istruzione, dell’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Universita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̀ e della Ricerca e il Ministero dei Beni e delle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attivita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̀ culturali e del Turismo per il progetto “</a:t>
            </a:r>
            <a:r>
              <a:rPr lang="it-IT" sz="2000" i="1" dirty="0">
                <a:latin typeface="Calibri" panose="020F0502020204030204" pitchFamily="34" charset="0"/>
                <a:cs typeface="Calibri" panose="020F0502020204030204" pitchFamily="34" charset="0"/>
              </a:rPr>
              <a:t>l’Archivio Nazionale dei monumenti adottati dalle scuole italiane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2B4D33F4-70F4-5C4D-8533-2B048926AB26}"/>
              </a:ext>
            </a:extLst>
          </p:cNvPr>
          <p:cNvSpPr/>
          <p:nvPr/>
        </p:nvSpPr>
        <p:spPr>
          <a:xfrm>
            <a:off x="5412658" y="2536723"/>
            <a:ext cx="1681316" cy="1460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A109BDA3-BEE5-874F-80FD-759D2BA3F5E6}"/>
              </a:ext>
            </a:extLst>
          </p:cNvPr>
          <p:cNvCxnSpPr>
            <a:cxnSpLocks/>
          </p:cNvCxnSpPr>
          <p:nvPr/>
        </p:nvCxnSpPr>
        <p:spPr>
          <a:xfrm>
            <a:off x="6560574" y="1629927"/>
            <a:ext cx="218522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>
            <a:extLst>
              <a:ext uri="{FF2B5EF4-FFF2-40B4-BE49-F238E27FC236}">
                <a16:creationId xmlns:a16="http://schemas.microsoft.com/office/drawing/2014/main" id="{F2D8BE46-8410-5144-AA4A-CDA97A382A79}"/>
              </a:ext>
            </a:extLst>
          </p:cNvPr>
          <p:cNvCxnSpPr>
            <a:cxnSpLocks/>
          </p:cNvCxnSpPr>
          <p:nvPr/>
        </p:nvCxnSpPr>
        <p:spPr>
          <a:xfrm>
            <a:off x="6560574" y="1629927"/>
            <a:ext cx="0" cy="7226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059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BF846B4-C622-E248-A3AA-0A84221E13C3}"/>
              </a:ext>
            </a:extLst>
          </p:cNvPr>
          <p:cNvSpPr/>
          <p:nvPr/>
        </p:nvSpPr>
        <p:spPr>
          <a:xfrm>
            <a:off x="1971368" y="1172607"/>
            <a:ext cx="8382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 monumenti scientifici</a:t>
            </a:r>
          </a:p>
          <a:p>
            <a:pPr algn="ctr"/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La cultura è unica e comprensiva di molteplici discipline: l’identificazione e lo studio di strumentazioni, sedi e pubblicazioni, che possiamo chiamare “monumenti” che hanno segnato la crescita scientifica e tecnologica del Paese, rappresenta una formidabile </a:t>
            </a:r>
            <a:r>
              <a:rPr lang="it-IT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opportunita</a:t>
            </a:r>
            <a:r>
              <a:rPr lang="it-IT" sz="2000" dirty="0">
                <a:latin typeface="Calibri" panose="020F0502020204030204" pitchFamily="34" charset="0"/>
                <a:cs typeface="Calibri" panose="020F0502020204030204" pitchFamily="34" charset="0"/>
              </a:rPr>
              <a:t>̀ per tutelare e valorizzare un patrimonio unico presente su tutto il territorio nazionale. </a:t>
            </a:r>
          </a:p>
          <a:p>
            <a:pPr algn="ctr"/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I “monumenti” scientifici rappresentano una testimonianza tangibile della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piu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̀ efficiente metodologia per la produzione di conoscenze tra quelle inventate dall’uomo. L’adozione di questi “monumenti” </a:t>
            </a:r>
            <a:r>
              <a:rPr lang="it-IT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consentira</a:t>
            </a: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̀ agli studenti di approfondire le tematiche di ricerca che hanno caratterizzato il progresso scientifico e tecnologico, di entrare in contatto con le procedure tipiche dei ricercatori e di diventare essi stessi parte integrante del percorso di diffusione della cultura scientifica nel Paese. </a:t>
            </a:r>
          </a:p>
        </p:txBody>
      </p:sp>
    </p:spTree>
    <p:extLst>
      <p:ext uri="{BB962C8B-B14F-4D97-AF65-F5344CB8AC3E}">
        <p14:creationId xmlns:p14="http://schemas.microsoft.com/office/powerpoint/2010/main" val="18711143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B6EE582-0B67-FE44-8419-F1A2CE2F9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11163" r="1" b="8583"/>
          <a:stretch/>
        </p:blipFill>
        <p:spPr>
          <a:xfrm>
            <a:off x="0" y="678425"/>
            <a:ext cx="12192000" cy="55011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23965DBF-5597-EC47-802C-3E40FFACFFFE}"/>
              </a:ext>
            </a:extLst>
          </p:cNvPr>
          <p:cNvSpPr txBox="1"/>
          <p:nvPr/>
        </p:nvSpPr>
        <p:spPr>
          <a:xfrm>
            <a:off x="3790335" y="59689"/>
            <a:ext cx="4979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>
                <a:latin typeface="Calibri" panose="020F0502020204030204" pitchFamily="34" charset="0"/>
                <a:cs typeface="Calibri" panose="020F0502020204030204" pitchFamily="34" charset="0"/>
              </a:rPr>
              <a:t>Atlante dei Monumenti Adottati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523B159D-4E8E-3148-9152-A500EEF62DFE}"/>
              </a:ext>
            </a:extLst>
          </p:cNvPr>
          <p:cNvSpPr/>
          <p:nvPr/>
        </p:nvSpPr>
        <p:spPr>
          <a:xfrm>
            <a:off x="2227006" y="6275090"/>
            <a:ext cx="77871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Dal 2017 </a:t>
            </a:r>
            <a:r>
              <a:rPr lang="it-IT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Archivio Nazionale dei monumenti adottati dalle scuole italiane</a:t>
            </a:r>
            <a:r>
              <a:rPr lang="it-IT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A5579D2-D29E-8D42-8112-5DD083A5397C}"/>
              </a:ext>
            </a:extLst>
          </p:cNvPr>
          <p:cNvSpPr/>
          <p:nvPr/>
        </p:nvSpPr>
        <p:spPr>
          <a:xfrm>
            <a:off x="8770096" y="87905"/>
            <a:ext cx="3648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rgbClr val="E4AF0A"/>
                </a:solidFill>
                <a:effectLst/>
                <a:latin typeface="Helvetica Neue" panose="02000503000000020004" pitchFamily="2" charset="0"/>
                <a:hlinkClick r:id="rId3"/>
              </a:rPr>
              <a:t>www.atlantemonumentiadottati.it</a:t>
            </a:r>
            <a:r>
              <a:rPr lang="it-IT" dirty="0">
                <a:solidFill>
                  <a:srgbClr val="454545"/>
                </a:solidFill>
                <a:effectLst/>
                <a:latin typeface="Helvetica Neue" panose="02000503000000020004" pitchFamily="2" charset="0"/>
              </a:rPr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94761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0C1645F-EAA0-CE4D-AC1D-3F02FC95A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367" b="30313"/>
          <a:stretch/>
        </p:blipFill>
        <p:spPr>
          <a:xfrm>
            <a:off x="0" y="1179872"/>
            <a:ext cx="12192000" cy="4203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92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FC4DA92F-2A39-E04D-BFCF-3E2B1819ED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73" t="8368" r="16653"/>
          <a:stretch/>
        </p:blipFill>
        <p:spPr>
          <a:xfrm>
            <a:off x="2020528" y="1"/>
            <a:ext cx="8886621" cy="6856326"/>
          </a:xfrm>
          <a:prstGeom prst="rect">
            <a:avLst/>
          </a:prstGeom>
        </p:spPr>
      </p:pic>
      <p:cxnSp>
        <p:nvCxnSpPr>
          <p:cNvPr id="5" name="Connettore 1 4">
            <a:extLst>
              <a:ext uri="{FF2B5EF4-FFF2-40B4-BE49-F238E27FC236}">
                <a16:creationId xmlns:a16="http://schemas.microsoft.com/office/drawing/2014/main" id="{4522266A-DE4A-764E-8B1D-F6AAE66D4E28}"/>
              </a:ext>
            </a:extLst>
          </p:cNvPr>
          <p:cNvCxnSpPr/>
          <p:nvPr/>
        </p:nvCxnSpPr>
        <p:spPr>
          <a:xfrm>
            <a:off x="10294374" y="3259394"/>
            <a:ext cx="0" cy="122411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046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3FF8CA4-9204-D448-89F7-D1D5B5FD8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2" t="16328" r="17015" b="10743"/>
          <a:stretch/>
        </p:blipFill>
        <p:spPr>
          <a:xfrm>
            <a:off x="2153265" y="1877032"/>
            <a:ext cx="8096866" cy="498096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36A8F3A-B781-834A-871C-C58158D94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31" t="8582" r="16634" b="60821"/>
          <a:stretch/>
        </p:blipFill>
        <p:spPr>
          <a:xfrm>
            <a:off x="2153266" y="0"/>
            <a:ext cx="8096865" cy="2077763"/>
          </a:xfrm>
          <a:prstGeom prst="rect">
            <a:avLst/>
          </a:prstGeom>
        </p:spPr>
      </p:pic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43B0B935-5A22-A943-A242-69F086FEE4ED}"/>
              </a:ext>
            </a:extLst>
          </p:cNvPr>
          <p:cNvCxnSpPr/>
          <p:nvPr/>
        </p:nvCxnSpPr>
        <p:spPr>
          <a:xfrm>
            <a:off x="9615948" y="4557252"/>
            <a:ext cx="0" cy="210901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E261E6D7-0FC1-BC4F-815E-86D4EC226C1E}"/>
              </a:ext>
            </a:extLst>
          </p:cNvPr>
          <p:cNvCxnSpPr>
            <a:cxnSpLocks/>
          </p:cNvCxnSpPr>
          <p:nvPr/>
        </p:nvCxnSpPr>
        <p:spPr>
          <a:xfrm>
            <a:off x="5830529" y="4807975"/>
            <a:ext cx="37854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694B07C-B9CC-5F46-B378-401327086729}"/>
              </a:ext>
            </a:extLst>
          </p:cNvPr>
          <p:cNvCxnSpPr>
            <a:cxnSpLocks/>
          </p:cNvCxnSpPr>
          <p:nvPr/>
        </p:nvCxnSpPr>
        <p:spPr>
          <a:xfrm>
            <a:off x="4168878" y="5919020"/>
            <a:ext cx="37854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>
            <a:extLst>
              <a:ext uri="{FF2B5EF4-FFF2-40B4-BE49-F238E27FC236}">
                <a16:creationId xmlns:a16="http://schemas.microsoft.com/office/drawing/2014/main" id="{2283C553-E309-2244-AEEB-24F632C4C2DE}"/>
              </a:ext>
            </a:extLst>
          </p:cNvPr>
          <p:cNvCxnSpPr>
            <a:cxnSpLocks/>
          </p:cNvCxnSpPr>
          <p:nvPr/>
        </p:nvCxnSpPr>
        <p:spPr>
          <a:xfrm>
            <a:off x="2905433" y="5068530"/>
            <a:ext cx="52946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A42F1554-0351-E24F-9F37-09482A4B2F39}"/>
              </a:ext>
            </a:extLst>
          </p:cNvPr>
          <p:cNvCxnSpPr/>
          <p:nvPr/>
        </p:nvCxnSpPr>
        <p:spPr>
          <a:xfrm flipH="1">
            <a:off x="9748684" y="4803060"/>
            <a:ext cx="172556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4688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FC1148A-7BEE-6945-810E-B7BEA248C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31" t="44514" r="16290" b="27516"/>
          <a:stretch/>
        </p:blipFill>
        <p:spPr>
          <a:xfrm>
            <a:off x="0" y="1977196"/>
            <a:ext cx="12192000" cy="284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926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8907CD1-38A6-764C-9605-2979A84C2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9" t="21706" r="2137" b="17404"/>
          <a:stretch/>
        </p:blipFill>
        <p:spPr>
          <a:xfrm>
            <a:off x="162232" y="0"/>
            <a:ext cx="11636477" cy="41737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5FCEB5E-C2E4-814E-BE10-9543D0F237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20" t="28377" r="1774" b="29882"/>
          <a:stretch/>
        </p:blipFill>
        <p:spPr>
          <a:xfrm>
            <a:off x="162232" y="3996812"/>
            <a:ext cx="11680722" cy="2861188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5A71B1E3-53D8-234A-ABA4-8D3626AFA923}"/>
              </a:ext>
            </a:extLst>
          </p:cNvPr>
          <p:cNvSpPr/>
          <p:nvPr/>
        </p:nvSpPr>
        <p:spPr>
          <a:xfrm>
            <a:off x="4173794" y="3244645"/>
            <a:ext cx="899651" cy="427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1717F406-261D-E943-BF14-774F091D87FE}"/>
              </a:ext>
            </a:extLst>
          </p:cNvPr>
          <p:cNvSpPr/>
          <p:nvPr/>
        </p:nvSpPr>
        <p:spPr>
          <a:xfrm>
            <a:off x="6317227" y="4773561"/>
            <a:ext cx="899651" cy="4277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29A78E9F-0B65-7D41-862D-3C83292C0031}"/>
              </a:ext>
            </a:extLst>
          </p:cNvPr>
          <p:cNvCxnSpPr>
            <a:cxnSpLocks/>
          </p:cNvCxnSpPr>
          <p:nvPr/>
        </p:nvCxnSpPr>
        <p:spPr>
          <a:xfrm>
            <a:off x="4881717" y="6395885"/>
            <a:ext cx="7816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8">
            <a:extLst>
              <a:ext uri="{FF2B5EF4-FFF2-40B4-BE49-F238E27FC236}">
                <a16:creationId xmlns:a16="http://schemas.microsoft.com/office/drawing/2014/main" id="{65C6A399-9D41-EB41-9F80-DE73A1585CDC}"/>
              </a:ext>
            </a:extLst>
          </p:cNvPr>
          <p:cNvCxnSpPr>
            <a:cxnSpLocks/>
          </p:cNvCxnSpPr>
          <p:nvPr/>
        </p:nvCxnSpPr>
        <p:spPr>
          <a:xfrm>
            <a:off x="4490885" y="4724400"/>
            <a:ext cx="7816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01381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FEC8E52-CD01-E344-B2D6-0263B89726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77" t="15897" r="9758"/>
          <a:stretch/>
        </p:blipFill>
        <p:spPr>
          <a:xfrm>
            <a:off x="221224" y="0"/>
            <a:ext cx="116847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331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808616B-B32B-E844-90E5-1213A0F844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8" t="32465" r="10121" b="8366"/>
          <a:stretch/>
        </p:blipFill>
        <p:spPr>
          <a:xfrm>
            <a:off x="0" y="1185062"/>
            <a:ext cx="12271677" cy="50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73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1B7D01B-95D9-A34B-9230-8029E50CAB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6" t="24719" r="9517" b="19555"/>
          <a:stretch/>
        </p:blipFill>
        <p:spPr>
          <a:xfrm>
            <a:off x="0" y="1244995"/>
            <a:ext cx="12192000" cy="47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36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9C08B64-7B65-5543-BC21-B95F6EB00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7" t="21491" r="9516" b="21061"/>
          <a:stretch/>
        </p:blipFill>
        <p:spPr>
          <a:xfrm>
            <a:off x="0" y="1009835"/>
            <a:ext cx="12214316" cy="4874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749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662AD95-4850-3646-AD79-0485EF4827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90" t="11593" r="15202" b="8152"/>
          <a:stretch/>
        </p:blipFill>
        <p:spPr>
          <a:xfrm>
            <a:off x="1548581" y="770132"/>
            <a:ext cx="9232490" cy="586664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9525E4D-736F-514D-86ED-C0CB2125C2BA}"/>
              </a:ext>
            </a:extLst>
          </p:cNvPr>
          <p:cNvSpPr txBox="1"/>
          <p:nvPr/>
        </p:nvSpPr>
        <p:spPr>
          <a:xfrm>
            <a:off x="4849882" y="162231"/>
            <a:ext cx="26298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>
                <a:latin typeface="Calibri" panose="020F0502020204030204" pitchFamily="34" charset="0"/>
                <a:cs typeface="Calibri" panose="020F0502020204030204" pitchFamily="34" charset="0"/>
              </a:rPr>
              <a:t>Criteri di Valutazione</a:t>
            </a:r>
          </a:p>
        </p:txBody>
      </p:sp>
    </p:spTree>
    <p:extLst>
      <p:ext uri="{BB962C8B-B14F-4D97-AF65-F5344CB8AC3E}">
        <p14:creationId xmlns:p14="http://schemas.microsoft.com/office/powerpoint/2010/main" val="10803461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7BA69BC2-F97C-0D48-9F4B-597B3F8F92F2}"/>
              </a:ext>
            </a:extLst>
          </p:cNvPr>
          <p:cNvSpPr/>
          <p:nvPr/>
        </p:nvSpPr>
        <p:spPr>
          <a:xfrm>
            <a:off x="2878393" y="2672688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Disponibili su </a:t>
            </a:r>
            <a:r>
              <a:rPr lang="it-IT" sz="20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artsandculture.google.com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190F7E3-3293-174B-99B3-E801FA105414}"/>
              </a:ext>
            </a:extLst>
          </p:cNvPr>
          <p:cNvSpPr/>
          <p:nvPr/>
        </p:nvSpPr>
        <p:spPr>
          <a:xfrm>
            <a:off x="3018503" y="755077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Fondazione Napoli Novantanove insieme a Google </a:t>
            </a:r>
            <a:r>
              <a:rPr lang="it-IT" sz="2200" b="0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Arts</a:t>
            </a:r>
            <a:r>
              <a:rPr lang="it-IT" sz="22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&amp; Culture porta online i video dei lavori del progetto </a:t>
            </a:r>
            <a:r>
              <a:rPr lang="it-IT" sz="2200" b="0" i="1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Scuola adotta un monumento® 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4D56411-4CD3-C24B-9C94-C3954E3680E6}"/>
              </a:ext>
            </a:extLst>
          </p:cNvPr>
          <p:cNvSpPr/>
          <p:nvPr/>
        </p:nvSpPr>
        <p:spPr>
          <a:xfrm>
            <a:off x="2686664" y="3959742"/>
            <a:ext cx="67596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«La Fondazione Napoli Novantanove entra a far parte di Google 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Arts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&amp; Culture, la piattaforma tecnologica sviluppata da Google per promuovere e preservare la cultura online. A partire dal 5 maggio 2018 sarà possibile un vero e proprio viaggio dal nord al sud dell’Italia, attraverso gli straordinari e spesso sconosciuti tesori del nostro Paese, alla scoperta dei monumenti adottati, accompagnati dai ragazzi del pluripremiato progetto La scuola adotta un monumento®»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1F183AE-BAD0-FC40-8F1D-4CA8B6471AAA}"/>
              </a:ext>
            </a:extLst>
          </p:cNvPr>
          <p:cNvSpPr/>
          <p:nvPr/>
        </p:nvSpPr>
        <p:spPr>
          <a:xfrm>
            <a:off x="2878393" y="755077"/>
            <a:ext cx="6354097" cy="11079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B3CB5C-E1D1-EC47-A8A5-2C369036B7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968" t="1354" r="21669" b="1"/>
          <a:stretch/>
        </p:blipFill>
        <p:spPr>
          <a:xfrm>
            <a:off x="9446342" y="1516678"/>
            <a:ext cx="2190136" cy="223546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9939D54C-4913-AF4C-AE64-FA182DF5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342" y="207866"/>
            <a:ext cx="2345432" cy="1101209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3CC9FFF6-64B5-2D49-B191-5EA50B935ABD}"/>
              </a:ext>
            </a:extLst>
          </p:cNvPr>
          <p:cNvSpPr/>
          <p:nvPr/>
        </p:nvSpPr>
        <p:spPr>
          <a:xfrm>
            <a:off x="3018503" y="2551471"/>
            <a:ext cx="5727291" cy="64892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4074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06CC29F-A34C-ED49-A7E1-5C376724C3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62" b="25581"/>
          <a:stretch/>
        </p:blipFill>
        <p:spPr>
          <a:xfrm>
            <a:off x="0" y="2005782"/>
            <a:ext cx="12192000" cy="433602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246F4CE-8753-EA41-959B-DFD4E74A5F1A}"/>
              </a:ext>
            </a:extLst>
          </p:cNvPr>
          <p:cNvSpPr txBox="1"/>
          <p:nvPr/>
        </p:nvSpPr>
        <p:spPr>
          <a:xfrm>
            <a:off x="3937820" y="958646"/>
            <a:ext cx="38617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Fondazione Napoli 99</a:t>
            </a:r>
          </a:p>
        </p:txBody>
      </p:sp>
    </p:spTree>
    <p:extLst>
      <p:ext uri="{BB962C8B-B14F-4D97-AF65-F5344CB8AC3E}">
        <p14:creationId xmlns:p14="http://schemas.microsoft.com/office/powerpoint/2010/main" val="37125212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BEEB416-E5E1-8C40-83BE-91D206466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989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3871043-C024-B74E-A354-A66113C89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3144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2B84038-9C3C-3B46-8198-B9338FD40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86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6C35BC5-8CC9-B545-824B-0449A41367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630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80A08E9-89FC-224E-879B-0FE8F763633E}"/>
              </a:ext>
            </a:extLst>
          </p:cNvPr>
          <p:cNvSpPr/>
          <p:nvPr/>
        </p:nvSpPr>
        <p:spPr>
          <a:xfrm>
            <a:off x="363794" y="571629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/>
              <a:t>https</a:t>
            </a:r>
            <a:r>
              <a:rPr lang="it-IT" dirty="0"/>
              <a:t>://</a:t>
            </a:r>
            <a:r>
              <a:rPr lang="it-IT" dirty="0" err="1"/>
              <a:t>www.atlantemonumentiadottati.com</a:t>
            </a:r>
            <a:r>
              <a:rPr lang="it-IT" dirty="0"/>
              <a:t>/adozione/liceo-classico-g-leopardi-palazzo-</a:t>
            </a:r>
            <a:r>
              <a:rPr lang="it-IT" dirty="0" err="1"/>
              <a:t>venieri</a:t>
            </a:r>
            <a:r>
              <a:rPr lang="it-IT" dirty="0"/>
              <a:t>/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5DC29A2-A450-B949-972C-DEA92B120A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9" t="16114" r="21250" b="13960"/>
          <a:stretch/>
        </p:blipFill>
        <p:spPr>
          <a:xfrm>
            <a:off x="4616244" y="545691"/>
            <a:ext cx="7182466" cy="479322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F3C0906D-9114-5446-8E96-4305387D096E}"/>
              </a:ext>
            </a:extLst>
          </p:cNvPr>
          <p:cNvSpPr/>
          <p:nvPr/>
        </p:nvSpPr>
        <p:spPr>
          <a:xfrm>
            <a:off x="234064" y="1312295"/>
            <a:ext cx="40282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 i="0" u="none" strike="noStrike" cap="all" dirty="0">
                <a:effectLst/>
                <a:latin typeface="Open Sans"/>
              </a:rPr>
              <a:t>LICEO CLASSICO G. LEOPARDI – </a:t>
            </a:r>
            <a:r>
              <a:rPr lang="it-IT" b="0" i="0" u="none" strike="noStrike" cap="all" dirty="0" err="1">
                <a:effectLst/>
                <a:latin typeface="Open Sans"/>
              </a:rPr>
              <a:t>Recenati</a:t>
            </a:r>
            <a:endParaRPr lang="it-IT" b="0" i="0" u="none" strike="noStrike" cap="all" dirty="0">
              <a:effectLst/>
              <a:latin typeface="Open Sans"/>
            </a:endParaRPr>
          </a:p>
          <a:p>
            <a:r>
              <a:rPr lang="it-IT" b="0" i="0" u="none" strike="noStrike" cap="all" dirty="0">
                <a:effectLst/>
                <a:latin typeface="Open Sans"/>
              </a:rPr>
              <a:t>PALAZZO VENIERI</a:t>
            </a:r>
          </a:p>
        </p:txBody>
      </p:sp>
    </p:spTree>
    <p:extLst>
      <p:ext uri="{BB962C8B-B14F-4D97-AF65-F5344CB8AC3E}">
        <p14:creationId xmlns:p14="http://schemas.microsoft.com/office/powerpoint/2010/main" val="643222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D99D8DA-20FE-3C41-90AE-33FFEF6D43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88" t="16758" r="24759" b="13961"/>
          <a:stretch/>
        </p:blipFill>
        <p:spPr>
          <a:xfrm>
            <a:off x="4601496" y="626806"/>
            <a:ext cx="6297562" cy="4748981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6D57A7D-081B-B746-BA12-AA10EA6B7108}"/>
              </a:ext>
            </a:extLst>
          </p:cNvPr>
          <p:cNvSpPr/>
          <p:nvPr/>
        </p:nvSpPr>
        <p:spPr>
          <a:xfrm>
            <a:off x="172066" y="1846457"/>
            <a:ext cx="379525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0" i="0" u="none" strike="noStrike" cap="all" dirty="0">
                <a:effectLst/>
                <a:latin typeface="Open Sans"/>
              </a:rPr>
              <a:t>I.T.C.GRIMALDI-PACIOLI, PL. PACIOLI –</a:t>
            </a:r>
            <a:r>
              <a:rPr lang="it-IT" dirty="0"/>
              <a:t>Catanzaro</a:t>
            </a:r>
          </a:p>
          <a:p>
            <a:endParaRPr lang="it-IT" b="0" i="0" u="none" strike="noStrike" cap="all" dirty="0">
              <a:effectLst/>
              <a:latin typeface="Open Sans"/>
            </a:endParaRPr>
          </a:p>
          <a:p>
            <a:endParaRPr lang="it-IT" cap="all" dirty="0">
              <a:latin typeface="Open Sans"/>
            </a:endParaRPr>
          </a:p>
          <a:p>
            <a:r>
              <a:rPr lang="it-IT" b="0" i="0" u="none" strike="noStrike" cap="all" dirty="0">
                <a:effectLst/>
                <a:latin typeface="Open Sans"/>
              </a:rPr>
              <a:t>LA TONNINA, EX CIMINIERA DELLO STABILIMENTO INDUSTRIALE DELLA LE.DO.GA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DC79F731-6908-244A-BF29-308AEDA3ABA7}"/>
              </a:ext>
            </a:extLst>
          </p:cNvPr>
          <p:cNvSpPr/>
          <p:nvPr/>
        </p:nvSpPr>
        <p:spPr>
          <a:xfrm>
            <a:off x="319549" y="573104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www.atlantemonumentiadottati.com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/adozione/i-t-c-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grimaldi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pacioli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pl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pacioli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-la-tonnina/</a:t>
            </a:r>
          </a:p>
        </p:txBody>
      </p:sp>
    </p:spTree>
    <p:extLst>
      <p:ext uri="{BB962C8B-B14F-4D97-AF65-F5344CB8AC3E}">
        <p14:creationId xmlns:p14="http://schemas.microsoft.com/office/powerpoint/2010/main" val="4260702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28EFFB0-1FCC-634E-9AB1-166012745F6F}"/>
              </a:ext>
            </a:extLst>
          </p:cNvPr>
          <p:cNvSpPr/>
          <p:nvPr/>
        </p:nvSpPr>
        <p:spPr>
          <a:xfrm>
            <a:off x="4345857" y="5655330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www.atlantemonumentiadottati.com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/adozione/i-c-gullo-iv-la-littorina-delle-ferrovie-calabro-lucane-e-il-tratto-ferroviario-piu-antico-di-calabria/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6CEC978-64F9-D64C-BBDB-26AD7FCCD1E4}"/>
              </a:ext>
            </a:extLst>
          </p:cNvPr>
          <p:cNvSpPr/>
          <p:nvPr/>
        </p:nvSpPr>
        <p:spPr>
          <a:xfrm>
            <a:off x="172063" y="1157749"/>
            <a:ext cx="3529781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cap="all" dirty="0">
                <a:latin typeface="Calibri" panose="020F0502020204030204" pitchFamily="34" charset="0"/>
                <a:cs typeface="Calibri" panose="020F0502020204030204" pitchFamily="34" charset="0"/>
              </a:rPr>
              <a:t>I.C. GULLO IV – 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Cosenza</a:t>
            </a:r>
          </a:p>
          <a:p>
            <a:endParaRPr lang="it-IT" cap="al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cap="all" dirty="0">
                <a:latin typeface="Calibri" panose="020F0502020204030204" pitchFamily="34" charset="0"/>
                <a:cs typeface="Calibri" panose="020F0502020204030204" pitchFamily="34" charset="0"/>
              </a:rPr>
              <a:t>LA LITTORINA DELLE FERROVIE CALABRO LUCANE E IL TRATTO FERROVIARIO PIÙ ANTICO DI CALABRIA</a:t>
            </a:r>
          </a:p>
          <a:p>
            <a:endParaRPr lang="it-IT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27A8F8-7234-864A-AA4C-A34F04345A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57" t="16112" r="15807" b="15155"/>
          <a:stretch/>
        </p:blipFill>
        <p:spPr>
          <a:xfrm>
            <a:off x="3411793" y="280220"/>
            <a:ext cx="8465574" cy="471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020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695491-CB67-7C4E-8C55-04B47713ED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27" t="13961" r="29234" b="6000"/>
          <a:stretch/>
        </p:blipFill>
        <p:spPr>
          <a:xfrm>
            <a:off x="235974" y="752168"/>
            <a:ext cx="5161935" cy="5486400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97C7A831-DA61-0340-A6E8-D505427EB7D1}"/>
              </a:ext>
            </a:extLst>
          </p:cNvPr>
          <p:cNvSpPr/>
          <p:nvPr/>
        </p:nvSpPr>
        <p:spPr>
          <a:xfrm>
            <a:off x="5540477" y="531523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www.atlantemonumentiadottati.com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/adozione/liceo-giulio-casiraghi-monumento-in-ricordo-delle-vittime-di-tutte-le-mafie/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3400DA4-7115-9543-9ED0-08BA590B623A}"/>
              </a:ext>
            </a:extLst>
          </p:cNvPr>
          <p:cNvSpPr txBox="1"/>
          <p:nvPr/>
        </p:nvSpPr>
        <p:spPr>
          <a:xfrm>
            <a:off x="5540477" y="589936"/>
            <a:ext cx="6096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cap="all" dirty="0"/>
              <a:t>LICEO GIULIO CASIRAGHI –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 Sesto San Giovanni</a:t>
            </a:r>
          </a:p>
          <a:p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it-IT" cap="all" dirty="0"/>
              <a:t>MONUMENTO IN RICORDO DELLE VITTIME </a:t>
            </a:r>
          </a:p>
          <a:p>
            <a:r>
              <a:rPr lang="it-IT" cap="all" dirty="0"/>
              <a:t>DI TUTTE LE MAFIE</a:t>
            </a:r>
          </a:p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336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/var/folders/4n/941bxw_x2y755106zxcls68m0000gn/T/com.microsoft.Powerpoint/WebArchiveCopyPasteTempFiles/pixel.gif">
            <a:extLst>
              <a:ext uri="{FF2B5EF4-FFF2-40B4-BE49-F238E27FC236}">
                <a16:creationId xmlns:a16="http://schemas.microsoft.com/office/drawing/2014/main" id="{0D53C9BA-08D4-0541-81EE-62D33323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/var/folders/4n/941bxw_x2y755106zxcls68m0000gn/T/com.microsoft.Powerpoint/WebArchiveCopyPasteTempFiles/pixel.gif">
            <a:extLst>
              <a:ext uri="{FF2B5EF4-FFF2-40B4-BE49-F238E27FC236}">
                <a16:creationId xmlns:a16="http://schemas.microsoft.com/office/drawing/2014/main" id="{89B4EBFC-6102-CC4C-99A6-09F563972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7FB23CE9-A01C-6C4D-92C2-09C846A3469B}"/>
              </a:ext>
            </a:extLst>
          </p:cNvPr>
          <p:cNvSpPr/>
          <p:nvPr/>
        </p:nvSpPr>
        <p:spPr>
          <a:xfrm>
            <a:off x="561894" y="869844"/>
            <a:ext cx="346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0" i="0" u="none" strike="noStrike" cap="all" dirty="0">
                <a:effectLst/>
                <a:latin typeface="Open Sans"/>
              </a:rPr>
              <a:t>ISTITUTO AURORA,PL. BACHELET – </a:t>
            </a:r>
          </a:p>
          <a:p>
            <a:r>
              <a:rPr lang="it-IT" b="0" i="0" u="none" strike="noStrike" cap="all" dirty="0">
                <a:effectLst/>
                <a:latin typeface="Open Sans"/>
              </a:rPr>
              <a:t>NAVIGLIO MARTESANA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96FBB31-0304-AC41-B0B9-1D9CC3CBE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806" t="16542" r="37097" b="13962"/>
          <a:stretch/>
        </p:blipFill>
        <p:spPr>
          <a:xfrm>
            <a:off x="5884606" y="715608"/>
            <a:ext cx="3982065" cy="5741997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3EE8DF02-BDFD-2D4E-9384-B79B77942D54}"/>
              </a:ext>
            </a:extLst>
          </p:cNvPr>
          <p:cNvSpPr/>
          <p:nvPr/>
        </p:nvSpPr>
        <p:spPr>
          <a:xfrm>
            <a:off x="528692" y="5583564"/>
            <a:ext cx="4694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https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://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outlook.live.com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owa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/?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realm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hotmail.it&amp;path</a:t>
            </a: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>=/mail/</a:t>
            </a:r>
            <a:r>
              <a:rPr lang="it-IT" dirty="0" err="1">
                <a:latin typeface="Calibri" panose="020F0502020204030204" pitchFamily="34" charset="0"/>
                <a:cs typeface="Calibri" panose="020F0502020204030204" pitchFamily="34" charset="0"/>
              </a:rPr>
              <a:t>inbox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5" name="Picture 1" descr="pixel">
            <a:extLst>
              <a:ext uri="{FF2B5EF4-FFF2-40B4-BE49-F238E27FC236}">
                <a16:creationId xmlns:a16="http://schemas.microsoft.com/office/drawing/2014/main" id="{2C9EB9C6-79F2-D844-8631-0A473DCB6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xel">
            <a:extLst>
              <a:ext uri="{FF2B5EF4-FFF2-40B4-BE49-F238E27FC236}">
                <a16:creationId xmlns:a16="http://schemas.microsoft.com/office/drawing/2014/main" id="{7571628A-FE90-0249-8F91-ABC445AF7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2708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9F241B6-771A-4247-98F4-220A93382546}"/>
              </a:ext>
            </a:extLst>
          </p:cNvPr>
          <p:cNvSpPr txBox="1"/>
          <p:nvPr/>
        </p:nvSpPr>
        <p:spPr>
          <a:xfrm>
            <a:off x="4807975" y="3008670"/>
            <a:ext cx="2162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Calibri" panose="020F0502020204030204" pitchFamily="34" charset="0"/>
                <a:cs typeface="Calibri" panose="020F0502020204030204" pitchFamily="34" charset="0"/>
              </a:rPr>
              <a:t>Laboratorio</a:t>
            </a:r>
          </a:p>
        </p:txBody>
      </p:sp>
    </p:spTree>
    <p:extLst>
      <p:ext uri="{BB962C8B-B14F-4D97-AF65-F5344CB8AC3E}">
        <p14:creationId xmlns:p14="http://schemas.microsoft.com/office/powerpoint/2010/main" val="244300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2895B564-403A-5449-B65B-1006D684C0D7}"/>
              </a:ext>
            </a:extLst>
          </p:cNvPr>
          <p:cNvSpPr/>
          <p:nvPr/>
        </p:nvSpPr>
        <p:spPr>
          <a:xfrm>
            <a:off x="260555" y="235680"/>
            <a:ext cx="10432026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 origini dell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 Fondazione</a:t>
            </a:r>
          </a:p>
          <a:p>
            <a:pPr fontAlgn="base"/>
            <a:endParaRPr lang="it-IT" sz="2000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La Fondazione nasce a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Napoli nell’ottobre 1984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su iniziativa di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Maurizio </a:t>
            </a:r>
            <a:r>
              <a:rPr lang="it-IT" sz="20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Barracco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 Mirella Stampa </a:t>
            </a:r>
            <a:r>
              <a:rPr lang="it-IT" sz="2000" b="1" i="0" u="none" strike="noStrike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Barracco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Si tratta di un’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istituzione privata 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costituitasi con l’obiettivo prioritario di contribuire alla conoscenza, alla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promozione e alla valorizzazione del patrimonio culturale</a:t>
            </a:r>
          </a:p>
          <a:p>
            <a:pPr fontAlgn="base"/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di Napoli e del Mezzogiorno. </a:t>
            </a:r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endParaRPr lang="it-IT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it-IT" sz="2000" b="1" dirty="0">
                <a:latin typeface="Calibri" panose="020F0502020204030204" pitchFamily="34" charset="0"/>
                <a:cs typeface="Calibri" panose="020F0502020204030204" pitchFamily="34" charset="0"/>
              </a:rPr>
              <a:t>Obiettivi della Fondazione</a:t>
            </a:r>
          </a:p>
          <a:p>
            <a:pPr fontAlgn="base"/>
            <a:endParaRPr lang="it-IT" sz="2000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 attività promosse dalla (restauri, i convegni, le pubblicazioni, le mostre, i progetti speciali) sono lo strumento per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agire concretamente nel tessuto sociale, sensibilizzando la cittadinanza ad una maggiore attenzione e ad una nuova consapevolezza dei beni culturali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nella convinzione che il patrimonio culturale possa rappresentare una grande opportunità per il risanamento della città, un elemento di identità e di forte coesione, una nuova fonte produttiva. </a:t>
            </a:r>
          </a:p>
          <a:p>
            <a:pPr fontAlgn="base"/>
            <a:endParaRPr lang="it-IT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Riconoscimenti:</a:t>
            </a:r>
          </a:p>
          <a:p>
            <a:pPr fontAlgn="base"/>
            <a:endParaRPr lang="it-IT" sz="2000" b="1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it-IT" sz="20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1985 </a:t>
            </a:r>
            <a:r>
              <a:rPr lang="it-IT" sz="20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è stata riconosciuta quanto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Ente Morale </a:t>
            </a:r>
            <a:r>
              <a:rPr lang="it-IT" sz="2000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 D.P.R. 7.6.1985. </a:t>
            </a:r>
          </a:p>
          <a:p>
            <a:pPr fontAlgn="base"/>
            <a:endParaRPr lang="it-IT" sz="2000" b="0" i="0" u="none" strike="noStrike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r>
              <a:rPr lang="it-IT" sz="20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Nel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1988</a:t>
            </a:r>
            <a:r>
              <a:rPr lang="it-IT" sz="200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è stata insignita della </a:t>
            </a:r>
            <a:r>
              <a:rPr lang="it-IT" sz="2000" b="1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Medaglia d'oro ai benemeriti della scuola, della cultura e dell'arte conferita dal Presidente della Repubblica su proposta del Ministro de Beni Culturali e Ambientali. </a:t>
            </a:r>
            <a:endParaRPr lang="it-IT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74B4A75-D68A-BF41-AD17-EFAFA67F6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1096" y="1887793"/>
            <a:ext cx="2345432" cy="110120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F356ACF-7634-5247-B265-EA627C6BF3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7805" y="4363064"/>
            <a:ext cx="3298723" cy="164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525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45B11A1-3CBE-6B4B-9C62-83935E670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94" t="11594" r="8065" b="5139"/>
          <a:stretch/>
        </p:blipFill>
        <p:spPr>
          <a:xfrm>
            <a:off x="442451" y="183774"/>
            <a:ext cx="11405302" cy="64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3590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3FFFC25-41B5-284B-934B-F355DC25F0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1" t="42362" r="7096" b="14391"/>
          <a:stretch/>
        </p:blipFill>
        <p:spPr>
          <a:xfrm>
            <a:off x="324463" y="1681314"/>
            <a:ext cx="11627014" cy="336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44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666033F-B9D4-604A-ACD2-D95DAECF2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0" t="16542" r="7338" b="5571"/>
          <a:stretch/>
        </p:blipFill>
        <p:spPr>
          <a:xfrm>
            <a:off x="383824" y="471949"/>
            <a:ext cx="11547621" cy="603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078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A71B8A1-F24D-9D48-AFFB-B3A9BF0D4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6" r="1274" b="5807"/>
          <a:stretch/>
        </p:blipFill>
        <p:spPr>
          <a:xfrm>
            <a:off x="4542503" y="870198"/>
            <a:ext cx="7300451" cy="514107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1F2C4D4E-C494-B149-A9E1-2B04A1CBB15A}"/>
              </a:ext>
            </a:extLst>
          </p:cNvPr>
          <p:cNvSpPr/>
          <p:nvPr/>
        </p:nvSpPr>
        <p:spPr>
          <a:xfrm>
            <a:off x="5004619" y="6053941"/>
            <a:ext cx="71873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0" i="0" u="none" strike="noStrike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Giorgio Napolitano 1993 Cerimonia di adozione a Santa Chiara Napoli </a:t>
            </a:r>
            <a:endParaRPr lang="it-IT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45395BB1-18B5-8E46-8188-669402409AC2}"/>
              </a:ext>
            </a:extLst>
          </p:cNvPr>
          <p:cNvSpPr/>
          <p:nvPr/>
        </p:nvSpPr>
        <p:spPr>
          <a:xfrm>
            <a:off x="394418" y="1652736"/>
            <a:ext cx="3575921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20 febbraio 1993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, nella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chiesa di Santa Chiara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, traboccante di oltre tremila studenti, il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Presidente della Camera dei Deputati, l’onorevole Giorgio Napolitano, il Sindaco, il Provveditore agli Studi e i Soprintendenti “consegnarono” simbolicamente ai giovani di Napoli il patrimonio </a:t>
            </a:r>
          </a:p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storico-artistico della città e raccolsero la loro promessa e il loro impegno formale a conoscerlo, farlo conoscere e proteggerlo.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EBC5583-2087-FD4F-A3D5-ECE665C51D57}"/>
              </a:ext>
            </a:extLst>
          </p:cNvPr>
          <p:cNvSpPr/>
          <p:nvPr/>
        </p:nvSpPr>
        <p:spPr>
          <a:xfrm>
            <a:off x="394419" y="523300"/>
            <a:ext cx="35759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Il progetto la scuola adotta </a:t>
            </a:r>
          </a:p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</a:rPr>
              <a:t>un monumento. Le origini.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3758454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E75F55B-65BD-AC40-B76A-125223E75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916" y="1386348"/>
            <a:ext cx="9639084" cy="420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3979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89F4A032-CEAF-D24B-AF37-E492A130EC83}"/>
              </a:ext>
            </a:extLst>
          </p:cNvPr>
          <p:cNvSpPr/>
          <p:nvPr/>
        </p:nvSpPr>
        <p:spPr>
          <a:xfrm>
            <a:off x="3048000" y="-4650135"/>
            <a:ext cx="95176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it-IT" b="0" i="0" u="none" strike="noStrike" dirty="0">
                <a:effectLst/>
                <a:latin typeface="Roboto"/>
              </a:rPr>
              <a:t>In questo quadro la Fondazione, potendo contare, sin dalla sua costituzione, sulla adesione impegnata di personalità della cultura italiana e straniera, ha promosso iniziative e progetti nei seguenti settori: 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inherit"/>
              </a:rPr>
              <a:t>valorizzazione delle risorse culturali e ambientali di Napoli e del Mezzogiorno;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inherit"/>
              </a:rPr>
              <a:t>educazione permanente alla conoscenza e alla salvaguardia del patrimonio storico-artistico, architettonico, archeologico, bibliotecario, antropologico, ambientale;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inherit"/>
              </a:rPr>
              <a:t>ricerca ed elaborazione culturale ai fini della diffusione della conoscenza;</a:t>
            </a:r>
          </a:p>
          <a:p>
            <a:pPr fontAlgn="base">
              <a:buFont typeface="Arial" panose="020B0604020202020204" pitchFamily="34" charset="0"/>
              <a:buChar char="•"/>
            </a:pPr>
            <a:r>
              <a:rPr lang="it-IT" b="0" i="0" u="none" strike="noStrike" dirty="0">
                <a:effectLst/>
                <a:latin typeface="inherit"/>
              </a:rPr>
              <a:t>promozione di attività imprenditoriali e di lavoro autonomo nel settore del turismo culturale e della fruizione del patrimonio monumentale e paesaggistico.</a:t>
            </a:r>
          </a:p>
          <a:p>
            <a:pPr fontAlgn="base"/>
            <a:r>
              <a:rPr lang="it-IT" b="0" i="0" u="none" strike="noStrike" dirty="0">
                <a:effectLst/>
                <a:latin typeface="Roboto"/>
              </a:rPr>
              <a:t> </a:t>
            </a:r>
          </a:p>
          <a:p>
            <a:pPr fontAlgn="base"/>
            <a:r>
              <a:rPr lang="it-IT" b="0" i="0" u="none" strike="noStrike" dirty="0">
                <a:effectLst/>
                <a:latin typeface="Roboto"/>
              </a:rPr>
              <a:t>In alto a destra sono riportati i tre collegamenti ai siti dei tre progetti permanenti della Fondazione che, seppur nati in tempi e con modi diversi, tutti perseguono quelli che sono stati dall'inizio gli obiettivi della Fondazione, ottenendo, dall'intreccio dei singoli, uno straordinario effetto di potenziamento delle loro azioni sul territorio.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066AEDE-C247-5644-8389-BF55C61916E8}"/>
              </a:ext>
            </a:extLst>
          </p:cNvPr>
          <p:cNvSpPr/>
          <p:nvPr/>
        </p:nvSpPr>
        <p:spPr>
          <a:xfrm>
            <a:off x="574397" y="1604183"/>
            <a:ext cx="610662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Nel maggio dello stesso 1993, le scuole consegnarono il progetto di adozione.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scadenza coincise con la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manifestazione </a:t>
            </a:r>
          </a:p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Monumenti Porte Aperte.</a:t>
            </a:r>
          </a:p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quell’occasione, le scuole “adottanti” presidiarono i monumenti adottati, ne raccontarono origini storia e trasformazioni, guidarono il pubblico nella visita,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 testimoniare una naturale e fisiologica vocazione del progetto ad uscire dalle mura dell’edificio scolastico, per aprirsi al territorio, all’ambiente, alla comunità, per promuovere e diffondere la conoscenza e la consapevolezza del patrimonio culturale. </a:t>
            </a:r>
          </a:p>
          <a:p>
            <a:endParaRPr lang="it-IT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BD32843-7A8F-2C44-9EF5-CB4AE2B72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3378" y="1122164"/>
            <a:ext cx="4059141" cy="429186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DE969F59-A4E0-8C40-943C-0E237760874E}"/>
              </a:ext>
            </a:extLst>
          </p:cNvPr>
          <p:cNvSpPr/>
          <p:nvPr/>
        </p:nvSpPr>
        <p:spPr>
          <a:xfrm>
            <a:off x="574397" y="752832"/>
            <a:ext cx="28681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Monumenti Porte Aperte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134995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965C428F-1A03-2748-975A-CC60633B515B}"/>
              </a:ext>
            </a:extLst>
          </p:cNvPr>
          <p:cNvSpPr/>
          <p:nvPr/>
        </p:nvSpPr>
        <p:spPr>
          <a:xfrm>
            <a:off x="732502" y="496248"/>
            <a:ext cx="9561871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ts val="1560"/>
              </a:lnSpc>
              <a:spcAft>
                <a:spcPts val="750"/>
              </a:spcAft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diffusione a livello nazionale e la creazione della Rete nazionale (1999-2004)</a:t>
            </a:r>
          </a:p>
          <a:p>
            <a:pPr fontAlgn="base">
              <a:lnSpc>
                <a:spcPts val="1560"/>
              </a:lnSpc>
              <a:spcAft>
                <a:spcPts val="750"/>
              </a:spcAft>
            </a:pP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Nel settembre 1994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prende avvio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la diffusione a livello nazionale de </a:t>
            </a:r>
            <a:r>
              <a:rPr lang="it-IT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scuola adotta un monumento. </a:t>
            </a:r>
          </a:p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L'iniziativa nasce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dall'impegno congiunto della Fondazione Napoli Novantanove e di alcune Amministrazioni Locali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che avevano manifestato l'interesse a realizzare nella loro città il programma dell'adozione mobilitando gli studenti a lavorare su un progetto comune di grande rilevanza didattica e sociale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 garantire tale obiettivo, si ritenne indispensabile prevedere che - prima ancora che dalle scuole - il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progetto fosse fatto "proprio" ed assunto in carico dalle istituzioni cittadine. L'adesione a </a:t>
            </a:r>
            <a:r>
              <a:rPr lang="it-IT" sz="2000" b="1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Rete Nazionale La scuola adotta un monumento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® doveva formalizzata con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una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Delibera di Giunta (Comunale, Provinciale o Regionale, a seconda dell'Ente promotore).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Tutto ciò avrebbe garantito visibilità e riconoscimento istituzionale.</a:t>
            </a:r>
          </a:p>
          <a:p>
            <a:pPr>
              <a:spcAft>
                <a:spcPts val="0"/>
              </a:spcAft>
            </a:pP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Nei primi dieci anni hanno aderito alla Rete Nazionale circa 250 comuni.</a:t>
            </a:r>
          </a:p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 rafforzare il senso della rete e veicolare l’appartenenza al patrimonio,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 1995,  la Fondazione ha promosso concorsi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(uno ogni due anni) volti alla sensibilizzazione al patrimonio</a:t>
            </a:r>
            <a:endParaRPr lang="it-IT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80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DB43110-7F7B-6040-A0D6-94CF189E2E29}"/>
              </a:ext>
            </a:extLst>
          </p:cNvPr>
          <p:cNvSpPr/>
          <p:nvPr/>
        </p:nvSpPr>
        <p:spPr>
          <a:xfrm>
            <a:off x="570270" y="761943"/>
            <a:ext cx="9871587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Oltre la Rete Nazionale (2005)</a:t>
            </a:r>
          </a:p>
          <a:p>
            <a:pPr>
              <a:spcAft>
                <a:spcPts val="0"/>
              </a:spcAft>
            </a:pPr>
            <a:endParaRPr lang="it-IT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 2005 la Fondazione scelse di offrire anche alle scuole che non facevano parte della rete di partecipare alle attività e ai concorsi promossi dalla stessa. Questo permise a scuole di piccoli comuni di partecipare singolarmente.</a:t>
            </a:r>
          </a:p>
          <a:p>
            <a:pPr>
              <a:spcAft>
                <a:spcPts val="0"/>
              </a:spcAft>
            </a:pPr>
            <a:endParaRPr lang="it-IT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it-IT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it-IT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 protocollo d’intesa con Ministeri della Cultura e dell’Istruzione (2014)</a:t>
            </a:r>
          </a:p>
          <a:p>
            <a:pPr>
              <a:spcAft>
                <a:spcPts val="0"/>
              </a:spcAft>
            </a:pPr>
            <a:endParaRPr lang="it-IT" sz="2000" b="1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Il 28 maggio 2014, il progetto </a:t>
            </a:r>
            <a:r>
              <a:rPr lang="it-IT" sz="2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 scuola adotta un monumento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è stato </a:t>
            </a:r>
            <a:r>
              <a:rPr lang="it-IT" sz="20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inserito nel Protocollo d’Intesa firmato tra i due ministeri della Cultura e dell’Istruzione. </a:t>
            </a: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Dal 2014 tutte le iniziative della Fondazione riguardanti scuole e beni culturali vengono proposte e attuate in collaborazione con suddetti ministeri</a:t>
            </a:r>
          </a:p>
          <a:p>
            <a:pPr fontAlgn="base">
              <a:lnSpc>
                <a:spcPts val="1560"/>
              </a:lnSpc>
              <a:spcAft>
                <a:spcPts val="0"/>
              </a:spcAft>
            </a:pPr>
            <a:r>
              <a:rPr lang="it-IT" sz="2000" dirty="0"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it-IT" sz="2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spcAft>
                <a:spcPts val="0"/>
              </a:spcAft>
            </a:pPr>
            <a:endParaRPr lang="it-IT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52150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ete">
  <a:themeElements>
    <a:clrScheme name="Rete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F4B54B"/>
      </a:accent1>
      <a:accent2>
        <a:srgbClr val="A2C84E"/>
      </a:accent2>
      <a:accent3>
        <a:srgbClr val="4BC298"/>
      </a:accent3>
      <a:accent4>
        <a:srgbClr val="4CB5D3"/>
      </a:accent4>
      <a:accent5>
        <a:srgbClr val="9167E3"/>
      </a:accent5>
      <a:accent6>
        <a:srgbClr val="E05073"/>
      </a:accent6>
      <a:hlink>
        <a:srgbClr val="E19520"/>
      </a:hlink>
      <a:folHlink>
        <a:srgbClr val="E8B15D"/>
      </a:folHlink>
    </a:clrScheme>
    <a:fontScheme name="Ret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{81F2BBE2-BC2C-6D4A-86F6-81862EE72EC4}tf10001063</Template>
  <TotalTime>275</TotalTime>
  <Words>1518</Words>
  <Application>Microsoft Macintosh PowerPoint</Application>
  <PresentationFormat>Widescreen</PresentationFormat>
  <Paragraphs>127</Paragraphs>
  <Slides>42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42</vt:i4>
      </vt:variant>
    </vt:vector>
  </HeadingPairs>
  <TitlesOfParts>
    <vt:vector size="51" baseType="lpstr">
      <vt:lpstr>Arial</vt:lpstr>
      <vt:lpstr>Calibri</vt:lpstr>
      <vt:lpstr>Century Gothic</vt:lpstr>
      <vt:lpstr>Helvetica Neue</vt:lpstr>
      <vt:lpstr>inherit</vt:lpstr>
      <vt:lpstr>Open Sans</vt:lpstr>
      <vt:lpstr>Roboto</vt:lpstr>
      <vt:lpstr>Times New Roman</vt:lpstr>
      <vt:lpstr>Rete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Elisa Coletta</dc:creator>
  <cp:lastModifiedBy>Elisa Coletta</cp:lastModifiedBy>
  <cp:revision>20</cp:revision>
  <dcterms:created xsi:type="dcterms:W3CDTF">2018-06-21T07:05:04Z</dcterms:created>
  <dcterms:modified xsi:type="dcterms:W3CDTF">2018-06-21T14:00:38Z</dcterms:modified>
</cp:coreProperties>
</file>