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61" r:id="rId3"/>
    <p:sldId id="267" r:id="rId4"/>
    <p:sldId id="268" r:id="rId5"/>
    <p:sldId id="270" r:id="rId6"/>
    <p:sldId id="295" r:id="rId7"/>
    <p:sldId id="296" r:id="rId8"/>
    <p:sldId id="287" r:id="rId9"/>
    <p:sldId id="290" r:id="rId10"/>
    <p:sldId id="288" r:id="rId11"/>
    <p:sldId id="257" r:id="rId12"/>
    <p:sldId id="271" r:id="rId13"/>
    <p:sldId id="297" r:id="rId14"/>
    <p:sldId id="298" r:id="rId15"/>
    <p:sldId id="299" r:id="rId16"/>
    <p:sldId id="308" r:id="rId17"/>
    <p:sldId id="279" r:id="rId18"/>
    <p:sldId id="277" r:id="rId19"/>
    <p:sldId id="278" r:id="rId20"/>
    <p:sldId id="272" r:id="rId21"/>
    <p:sldId id="322" r:id="rId22"/>
    <p:sldId id="323" r:id="rId23"/>
    <p:sldId id="309" r:id="rId24"/>
    <p:sldId id="284" r:id="rId25"/>
    <p:sldId id="285" r:id="rId26"/>
    <p:sldId id="286" r:id="rId27"/>
    <p:sldId id="326" r:id="rId28"/>
    <p:sldId id="324" r:id="rId29"/>
    <p:sldId id="325" r:id="rId30"/>
    <p:sldId id="306" r:id="rId31"/>
    <p:sldId id="307" r:id="rId32"/>
    <p:sldId id="302" r:id="rId33"/>
    <p:sldId id="303" r:id="rId34"/>
    <p:sldId id="304" r:id="rId35"/>
    <p:sldId id="300" r:id="rId36"/>
    <p:sldId id="310" r:id="rId37"/>
    <p:sldId id="311" r:id="rId38"/>
    <p:sldId id="312" r:id="rId39"/>
    <p:sldId id="319" r:id="rId40"/>
    <p:sldId id="318" r:id="rId41"/>
    <p:sldId id="320" r:id="rId42"/>
    <p:sldId id="321" r:id="rId43"/>
    <p:sldId id="313" r:id="rId44"/>
    <p:sldId id="314" r:id="rId45"/>
    <p:sldId id="315" r:id="rId46"/>
    <p:sldId id="317" r:id="rId4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77"/>
    <p:restoredTop sz="94669"/>
  </p:normalViewPr>
  <p:slideViewPr>
    <p:cSldViewPr snapToGrid="0" snapToObjects="1">
      <p:cViewPr varScale="1">
        <p:scale>
          <a:sx n="87" d="100"/>
          <a:sy n="87" d="100"/>
        </p:scale>
        <p:origin x="10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39465-A0BD-9443-BE4F-6574BC4A8AD8}" type="datetimeFigureOut">
              <a:rPr lang="it-IT" smtClean="0"/>
              <a:t>12/06/18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16C9-8271-384D-8619-6DBB596DB0B0}" type="slidenum">
              <a:rPr lang="it-IT" smtClean="0"/>
              <a:t>‹N›</a:t>
            </a:fld>
            <a:endParaRPr lang="it-IT"/>
          </a:p>
        </p:txBody>
      </p:sp>
    </p:spTree>
    <p:extLst>
      <p:ext uri="{BB962C8B-B14F-4D97-AF65-F5344CB8AC3E}">
        <p14:creationId xmlns:p14="http://schemas.microsoft.com/office/powerpoint/2010/main" val="260513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9716C9-8271-384D-8619-6DBB596DB0B0}" type="slidenum">
              <a:rPr lang="it-IT" smtClean="0"/>
              <a:t>40</a:t>
            </a:fld>
            <a:endParaRPr lang="it-IT"/>
          </a:p>
        </p:txBody>
      </p:sp>
    </p:spTree>
    <p:extLst>
      <p:ext uri="{BB962C8B-B14F-4D97-AF65-F5344CB8AC3E}">
        <p14:creationId xmlns:p14="http://schemas.microsoft.com/office/powerpoint/2010/main" val="4056816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E9524B2-4434-0A47-8169-5C20926C7086}" type="datetimeFigureOut">
              <a:rPr lang="it-IT" smtClean="0"/>
              <a:t>12/06/18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293684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E9524B2-4434-0A47-8169-5C20926C7086}" type="datetimeFigureOut">
              <a:rPr lang="it-IT" smtClean="0"/>
              <a:t>12/06/18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325031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E9524B2-4434-0A47-8169-5C20926C7086}" type="datetimeFigureOut">
              <a:rPr lang="it-IT" smtClean="0"/>
              <a:t>12/06/18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59408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E9524B2-4434-0A47-8169-5C20926C7086}" type="datetimeFigureOut">
              <a:rPr lang="it-IT" smtClean="0"/>
              <a:t>12/06/18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350535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2E9524B2-4434-0A47-8169-5C20926C7086}" type="datetimeFigureOut">
              <a:rPr lang="it-IT" smtClean="0"/>
              <a:t>12/06/18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84523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2E9524B2-4434-0A47-8169-5C20926C7086}" type="datetimeFigureOut">
              <a:rPr lang="it-IT" smtClean="0"/>
              <a:t>12/06/18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119431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2E9524B2-4434-0A47-8169-5C20926C7086}" type="datetimeFigureOut">
              <a:rPr lang="it-IT" smtClean="0"/>
              <a:t>12/06/18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59442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E9524B2-4434-0A47-8169-5C20926C7086}" type="datetimeFigureOut">
              <a:rPr lang="it-IT" smtClean="0"/>
              <a:t>12/06/18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55509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524B2-4434-0A47-8169-5C20926C7086}" type="datetimeFigureOut">
              <a:rPr lang="it-IT" smtClean="0"/>
              <a:t>12/06/18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42994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2E9524B2-4434-0A47-8169-5C20926C7086}" type="datetimeFigureOut">
              <a:rPr lang="it-IT" smtClean="0"/>
              <a:t>12/06/18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67559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2E9524B2-4434-0A47-8169-5C20926C7086}" type="datetimeFigureOut">
              <a:rPr lang="it-IT" smtClean="0"/>
              <a:t>12/06/18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084F28-E066-2C4C-B053-635912A92B5A}" type="slidenum">
              <a:rPr lang="it-IT" smtClean="0"/>
              <a:t>‹N›</a:t>
            </a:fld>
            <a:endParaRPr lang="it-IT"/>
          </a:p>
        </p:txBody>
      </p:sp>
    </p:spTree>
    <p:extLst>
      <p:ext uri="{BB962C8B-B14F-4D97-AF65-F5344CB8AC3E}">
        <p14:creationId xmlns:p14="http://schemas.microsoft.com/office/powerpoint/2010/main" val="282418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524B2-4434-0A47-8169-5C20926C7086}" type="datetimeFigureOut">
              <a:rPr lang="it-IT" smtClean="0"/>
              <a:t>12/06/18</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84F28-E066-2C4C-B053-635912A92B5A}" type="slidenum">
              <a:rPr lang="it-IT" smtClean="0"/>
              <a:t>‹N›</a:t>
            </a:fld>
            <a:endParaRPr lang="it-IT"/>
          </a:p>
        </p:txBody>
      </p:sp>
    </p:spTree>
    <p:extLst>
      <p:ext uri="{BB962C8B-B14F-4D97-AF65-F5344CB8AC3E}">
        <p14:creationId xmlns:p14="http://schemas.microsoft.com/office/powerpoint/2010/main" val="13684214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4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80A5599-129D-984E-BB52-9A59A8E3249C}"/>
              </a:ext>
            </a:extLst>
          </p:cNvPr>
          <p:cNvSpPr txBox="1"/>
          <p:nvPr/>
        </p:nvSpPr>
        <p:spPr>
          <a:xfrm>
            <a:off x="4262284" y="412954"/>
            <a:ext cx="3417667" cy="1077218"/>
          </a:xfrm>
          <a:prstGeom prst="rect">
            <a:avLst/>
          </a:prstGeom>
          <a:noFill/>
        </p:spPr>
        <p:txBody>
          <a:bodyPr wrap="none" rtlCol="0">
            <a:spAutoFit/>
          </a:bodyPr>
          <a:lstStyle/>
          <a:p>
            <a:r>
              <a:rPr lang="it-IT" sz="3200" b="1" dirty="0"/>
              <a:t>La classe capovolta</a:t>
            </a:r>
          </a:p>
          <a:p>
            <a:pPr algn="ctr"/>
            <a:r>
              <a:rPr lang="it-IT" sz="3200" b="1" i="1" dirty="0" err="1"/>
              <a:t>Flipped</a:t>
            </a:r>
            <a:r>
              <a:rPr lang="it-IT" sz="3200" b="1" i="1" dirty="0"/>
              <a:t> </a:t>
            </a:r>
            <a:r>
              <a:rPr lang="it-IT" sz="3200" b="1" i="1" dirty="0" err="1"/>
              <a:t>classroom</a:t>
            </a:r>
            <a:r>
              <a:rPr lang="it-IT" sz="3200" b="1" i="1" dirty="0"/>
              <a:t> </a:t>
            </a:r>
          </a:p>
        </p:txBody>
      </p:sp>
      <p:pic>
        <p:nvPicPr>
          <p:cNvPr id="5" name="Immagine 4">
            <a:extLst>
              <a:ext uri="{FF2B5EF4-FFF2-40B4-BE49-F238E27FC236}">
                <a16:creationId xmlns:a16="http://schemas.microsoft.com/office/drawing/2014/main" id="{3C357C93-CC84-5046-9B9B-6D1EC7606588}"/>
              </a:ext>
            </a:extLst>
          </p:cNvPr>
          <p:cNvPicPr>
            <a:picLocks noChangeAspect="1"/>
          </p:cNvPicPr>
          <p:nvPr/>
        </p:nvPicPr>
        <p:blipFill>
          <a:blip r:embed="rId2"/>
          <a:stretch>
            <a:fillRect/>
          </a:stretch>
        </p:blipFill>
        <p:spPr>
          <a:xfrm rot="10800000">
            <a:off x="2315496" y="1863478"/>
            <a:ext cx="7037917" cy="4691945"/>
          </a:xfrm>
          <a:prstGeom prst="rect">
            <a:avLst/>
          </a:prstGeom>
        </p:spPr>
      </p:pic>
    </p:spTree>
    <p:extLst>
      <p:ext uri="{BB962C8B-B14F-4D97-AF65-F5344CB8AC3E}">
        <p14:creationId xmlns:p14="http://schemas.microsoft.com/office/powerpoint/2010/main" val="2873350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8D6417D-E623-9E4D-93C2-5315F2C7DFB6}"/>
              </a:ext>
            </a:extLst>
          </p:cNvPr>
          <p:cNvSpPr/>
          <p:nvPr/>
        </p:nvSpPr>
        <p:spPr>
          <a:xfrm>
            <a:off x="349044" y="1136669"/>
            <a:ext cx="5211097" cy="4401205"/>
          </a:xfrm>
          <a:prstGeom prst="rect">
            <a:avLst/>
          </a:prstGeom>
        </p:spPr>
        <p:txBody>
          <a:bodyPr wrap="square">
            <a:spAutoFit/>
          </a:bodyPr>
          <a:lstStyle/>
          <a:p>
            <a:pPr algn="just">
              <a:spcBef>
                <a:spcPct val="0"/>
              </a:spcBef>
            </a:pPr>
            <a:r>
              <a:rPr lang="it-IT" altLang="it-IT" sz="2000" dirty="0">
                <a:cs typeface="Arial" panose="020B0604020202020204" pitchFamily="34" charset="0"/>
              </a:rPr>
              <a:t>In questo modo hanno liberato la loro didattica dall’incombenza delle </a:t>
            </a:r>
            <a:r>
              <a:rPr lang="it-IT" altLang="it-IT" sz="2000" b="1" dirty="0">
                <a:cs typeface="Arial" panose="020B0604020202020204" pitchFamily="34" charset="0"/>
              </a:rPr>
              <a:t>lezioni, che hanno convertito in </a:t>
            </a:r>
            <a:r>
              <a:rPr lang="it-IT" altLang="it-IT" sz="2000" b="1" dirty="0" err="1">
                <a:cs typeface="Arial" panose="020B0604020202020204" pitchFamily="34" charset="0"/>
              </a:rPr>
              <a:t>screencast</a:t>
            </a:r>
            <a:r>
              <a:rPr lang="it-IT" altLang="it-IT" sz="2000" dirty="0">
                <a:cs typeface="Arial" panose="020B0604020202020204" pitchFamily="34" charset="0"/>
              </a:rPr>
              <a:t>, ovvero brevi video digitali composti da audio e sequenze di immagini.</a:t>
            </a:r>
          </a:p>
          <a:p>
            <a:pPr algn="just">
              <a:spcBef>
                <a:spcPct val="0"/>
              </a:spcBef>
            </a:pPr>
            <a:r>
              <a:rPr lang="it-IT" altLang="it-IT" sz="2000" dirty="0">
                <a:cs typeface="Arial" panose="020B0604020202020204" pitchFamily="34" charset="0"/>
              </a:rPr>
              <a:t> </a:t>
            </a:r>
            <a:r>
              <a:rPr lang="it-IT" altLang="it-IT" sz="2000" b="1" dirty="0">
                <a:cs typeface="Arial" panose="020B0604020202020204" pitchFamily="34" charset="0"/>
              </a:rPr>
              <a:t>Il tempo in aula è diventato disponibile per laboratori in piccoli gruppi e per seguire direttamente i singoli studenti attraverso un tutoraggio uno-a-uno</a:t>
            </a:r>
            <a:r>
              <a:rPr lang="it-IT" altLang="it-IT" sz="2000" dirty="0">
                <a:cs typeface="Arial" panose="020B0604020202020204" pitchFamily="34" charset="0"/>
              </a:rPr>
              <a:t>. I due chimici hanno poi condiviso sul web i video prodotti e hanno cominciato a raccontare la loro esperienza. I social network hanno fatto il resto diffondendo a macchia d’olio il modello e dando il via al movimento </a:t>
            </a:r>
            <a:r>
              <a:rPr lang="it-IT" altLang="it-IT" sz="2000" dirty="0" err="1">
                <a:cs typeface="Arial" panose="020B0604020202020204" pitchFamily="34" charset="0"/>
              </a:rPr>
              <a:t>flip</a:t>
            </a:r>
            <a:r>
              <a:rPr lang="it-IT" altLang="it-IT" sz="2000" dirty="0">
                <a:cs typeface="Arial" panose="020B0604020202020204" pitchFamily="34" charset="0"/>
              </a:rPr>
              <a:t> </a:t>
            </a:r>
            <a:r>
              <a:rPr lang="it-IT" altLang="it-IT" sz="2000" dirty="0" err="1">
                <a:cs typeface="Arial" panose="020B0604020202020204" pitchFamily="34" charset="0"/>
              </a:rPr>
              <a:t>your</a:t>
            </a:r>
            <a:r>
              <a:rPr lang="it-IT" altLang="it-IT" sz="2000" dirty="0">
                <a:cs typeface="Arial" panose="020B0604020202020204" pitchFamily="34" charset="0"/>
              </a:rPr>
              <a:t> </a:t>
            </a:r>
            <a:r>
              <a:rPr lang="it-IT" altLang="it-IT" sz="2000" dirty="0" err="1">
                <a:cs typeface="Arial" panose="020B0604020202020204" pitchFamily="34" charset="0"/>
              </a:rPr>
              <a:t>classroom</a:t>
            </a:r>
            <a:endParaRPr lang="it-IT" sz="2000" dirty="0"/>
          </a:p>
        </p:txBody>
      </p:sp>
      <p:pic>
        <p:nvPicPr>
          <p:cNvPr id="6" name="Immagine 5">
            <a:extLst>
              <a:ext uri="{FF2B5EF4-FFF2-40B4-BE49-F238E27FC236}">
                <a16:creationId xmlns:a16="http://schemas.microsoft.com/office/drawing/2014/main" id="{826CE710-F62D-2B4E-A7AF-35E97B20391C}"/>
              </a:ext>
            </a:extLst>
          </p:cNvPr>
          <p:cNvPicPr>
            <a:picLocks noChangeAspect="1"/>
          </p:cNvPicPr>
          <p:nvPr/>
        </p:nvPicPr>
        <p:blipFill>
          <a:blip r:embed="rId2"/>
          <a:stretch>
            <a:fillRect/>
          </a:stretch>
        </p:blipFill>
        <p:spPr>
          <a:xfrm>
            <a:off x="6125496" y="966971"/>
            <a:ext cx="5958348" cy="4468761"/>
          </a:xfrm>
          <a:prstGeom prst="rect">
            <a:avLst/>
          </a:prstGeom>
        </p:spPr>
      </p:pic>
    </p:spTree>
    <p:extLst>
      <p:ext uri="{BB962C8B-B14F-4D97-AF65-F5344CB8AC3E}">
        <p14:creationId xmlns:p14="http://schemas.microsoft.com/office/powerpoint/2010/main" val="3437947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B664D40-6A52-CF47-88BC-CE29E9F99844}"/>
              </a:ext>
            </a:extLst>
          </p:cNvPr>
          <p:cNvSpPr/>
          <p:nvPr/>
        </p:nvSpPr>
        <p:spPr>
          <a:xfrm>
            <a:off x="4048624" y="326665"/>
            <a:ext cx="4060723" cy="430887"/>
          </a:xfrm>
          <a:prstGeom prst="rect">
            <a:avLst/>
          </a:prstGeom>
        </p:spPr>
        <p:txBody>
          <a:bodyPr wrap="square">
            <a:spAutoFit/>
          </a:bodyPr>
          <a:lstStyle/>
          <a:p>
            <a:r>
              <a:rPr lang="it-IT" sz="2200" dirty="0"/>
              <a:t>Cosa non è la </a:t>
            </a:r>
            <a:r>
              <a:rPr lang="it-IT" sz="2200" dirty="0" err="1"/>
              <a:t>flipped</a:t>
            </a:r>
            <a:r>
              <a:rPr lang="it-IT" sz="2200" dirty="0"/>
              <a:t> </a:t>
            </a:r>
            <a:r>
              <a:rPr lang="it-IT" sz="2200" dirty="0" err="1"/>
              <a:t>classroom</a:t>
            </a:r>
            <a:r>
              <a:rPr lang="it-IT" sz="2200" dirty="0"/>
              <a:t>?</a:t>
            </a:r>
          </a:p>
        </p:txBody>
      </p:sp>
      <p:sp>
        <p:nvSpPr>
          <p:cNvPr id="8" name="Rettangolo 7">
            <a:extLst>
              <a:ext uri="{FF2B5EF4-FFF2-40B4-BE49-F238E27FC236}">
                <a16:creationId xmlns:a16="http://schemas.microsoft.com/office/drawing/2014/main" id="{550F1214-60F7-F040-996D-003EFE4EE0B6}"/>
              </a:ext>
            </a:extLst>
          </p:cNvPr>
          <p:cNvSpPr/>
          <p:nvPr/>
        </p:nvSpPr>
        <p:spPr>
          <a:xfrm>
            <a:off x="4776020" y="1112569"/>
            <a:ext cx="7273412" cy="707886"/>
          </a:xfrm>
          <a:prstGeom prst="rect">
            <a:avLst/>
          </a:prstGeom>
        </p:spPr>
        <p:txBody>
          <a:bodyPr wrap="square">
            <a:spAutoFit/>
          </a:bodyPr>
          <a:lstStyle/>
          <a:p>
            <a:r>
              <a:rPr lang="it-IT" sz="2000" dirty="0"/>
              <a:t>Le attività di apprendimento più significative si hanno in classe durante il lavoro in presenza dell’insegnante.</a:t>
            </a:r>
          </a:p>
        </p:txBody>
      </p:sp>
      <p:sp>
        <p:nvSpPr>
          <p:cNvPr id="9" name="Rettangolo 8">
            <a:extLst>
              <a:ext uri="{FF2B5EF4-FFF2-40B4-BE49-F238E27FC236}">
                <a16:creationId xmlns:a16="http://schemas.microsoft.com/office/drawing/2014/main" id="{66BE55CC-0D42-1D4E-A92B-51A83B2B0483}"/>
              </a:ext>
            </a:extLst>
          </p:cNvPr>
          <p:cNvSpPr/>
          <p:nvPr/>
        </p:nvSpPr>
        <p:spPr>
          <a:xfrm>
            <a:off x="4796501" y="2397913"/>
            <a:ext cx="5831661" cy="400110"/>
          </a:xfrm>
          <a:prstGeom prst="rect">
            <a:avLst/>
          </a:prstGeom>
        </p:spPr>
        <p:txBody>
          <a:bodyPr wrap="none">
            <a:spAutoFit/>
          </a:bodyPr>
          <a:lstStyle/>
          <a:p>
            <a:r>
              <a:rPr lang="it-IT" sz="2000" dirty="0"/>
              <a:t>L’insegnante resta la guida fondamentale per lavorare.</a:t>
            </a:r>
          </a:p>
        </p:txBody>
      </p:sp>
      <p:sp>
        <p:nvSpPr>
          <p:cNvPr id="10" name="Rettangolo 9">
            <a:extLst>
              <a:ext uri="{FF2B5EF4-FFF2-40B4-BE49-F238E27FC236}">
                <a16:creationId xmlns:a16="http://schemas.microsoft.com/office/drawing/2014/main" id="{B641B13D-B92B-BF47-9BE6-BFE51FB8399E}"/>
              </a:ext>
            </a:extLst>
          </p:cNvPr>
          <p:cNvSpPr/>
          <p:nvPr/>
        </p:nvSpPr>
        <p:spPr>
          <a:xfrm>
            <a:off x="4796501" y="4238330"/>
            <a:ext cx="6096000" cy="707886"/>
          </a:xfrm>
          <a:prstGeom prst="rect">
            <a:avLst/>
          </a:prstGeom>
        </p:spPr>
        <p:txBody>
          <a:bodyPr>
            <a:spAutoFit/>
          </a:bodyPr>
          <a:lstStyle/>
          <a:p>
            <a:r>
              <a:rPr lang="it-IT" sz="2000" dirty="0"/>
              <a:t>anche la lettura può fare parte del materiale assegnato prima della lezione</a:t>
            </a:r>
          </a:p>
        </p:txBody>
      </p:sp>
      <p:sp>
        <p:nvSpPr>
          <p:cNvPr id="11" name="Rettangolo 10">
            <a:extLst>
              <a:ext uri="{FF2B5EF4-FFF2-40B4-BE49-F238E27FC236}">
                <a16:creationId xmlns:a16="http://schemas.microsoft.com/office/drawing/2014/main" id="{DE34A828-6070-CF45-A698-975F3915BC30}"/>
              </a:ext>
            </a:extLst>
          </p:cNvPr>
          <p:cNvSpPr/>
          <p:nvPr/>
        </p:nvSpPr>
        <p:spPr>
          <a:xfrm>
            <a:off x="672620" y="5547374"/>
            <a:ext cx="3435749" cy="400110"/>
          </a:xfrm>
          <a:prstGeom prst="rect">
            <a:avLst/>
          </a:prstGeom>
        </p:spPr>
        <p:txBody>
          <a:bodyPr wrap="none">
            <a:spAutoFit/>
          </a:bodyPr>
          <a:lstStyle/>
          <a:p>
            <a:r>
              <a:rPr lang="it-IT" sz="2000" dirty="0"/>
              <a:t>5. Studenti che lavorano da soli</a:t>
            </a:r>
          </a:p>
        </p:txBody>
      </p:sp>
      <p:sp>
        <p:nvSpPr>
          <p:cNvPr id="12" name="Rettangolo 11">
            <a:extLst>
              <a:ext uri="{FF2B5EF4-FFF2-40B4-BE49-F238E27FC236}">
                <a16:creationId xmlns:a16="http://schemas.microsoft.com/office/drawing/2014/main" id="{64D0706A-0FEB-5842-A180-256739B367F8}"/>
              </a:ext>
            </a:extLst>
          </p:cNvPr>
          <p:cNvSpPr/>
          <p:nvPr/>
        </p:nvSpPr>
        <p:spPr>
          <a:xfrm>
            <a:off x="657120" y="4238330"/>
            <a:ext cx="3767396" cy="707886"/>
          </a:xfrm>
          <a:prstGeom prst="rect">
            <a:avLst/>
          </a:prstGeom>
        </p:spPr>
        <p:txBody>
          <a:bodyPr wrap="square">
            <a:spAutoFit/>
          </a:bodyPr>
          <a:lstStyle/>
          <a:p>
            <a:r>
              <a:rPr lang="it-IT" sz="2000" dirty="0"/>
              <a:t>4. Un’idea per sostituire la </a:t>
            </a:r>
          </a:p>
          <a:p>
            <a:r>
              <a:rPr lang="it-IT" sz="2000" dirty="0"/>
              <a:t>lettura con la visione di filmati</a:t>
            </a:r>
          </a:p>
        </p:txBody>
      </p:sp>
      <p:sp>
        <p:nvSpPr>
          <p:cNvPr id="13" name="Rettangolo 12">
            <a:extLst>
              <a:ext uri="{FF2B5EF4-FFF2-40B4-BE49-F238E27FC236}">
                <a16:creationId xmlns:a16="http://schemas.microsoft.com/office/drawing/2014/main" id="{745BE2E8-2228-5D42-926C-D178C41E65DC}"/>
              </a:ext>
            </a:extLst>
          </p:cNvPr>
          <p:cNvSpPr/>
          <p:nvPr/>
        </p:nvSpPr>
        <p:spPr>
          <a:xfrm>
            <a:off x="657120" y="3506903"/>
            <a:ext cx="2129044" cy="400110"/>
          </a:xfrm>
          <a:prstGeom prst="rect">
            <a:avLst/>
          </a:prstGeom>
        </p:spPr>
        <p:txBody>
          <a:bodyPr wrap="none">
            <a:spAutoFit/>
          </a:bodyPr>
          <a:lstStyle/>
          <a:p>
            <a:r>
              <a:rPr lang="it-IT" sz="2000" dirty="0"/>
              <a:t>3. Un corso online.</a:t>
            </a:r>
          </a:p>
        </p:txBody>
      </p:sp>
      <p:sp>
        <p:nvSpPr>
          <p:cNvPr id="14" name="Rettangolo 13">
            <a:extLst>
              <a:ext uri="{FF2B5EF4-FFF2-40B4-BE49-F238E27FC236}">
                <a16:creationId xmlns:a16="http://schemas.microsoft.com/office/drawing/2014/main" id="{05A531EF-3563-504C-ABD7-5B7929A7C06A}"/>
              </a:ext>
            </a:extLst>
          </p:cNvPr>
          <p:cNvSpPr/>
          <p:nvPr/>
        </p:nvSpPr>
        <p:spPr>
          <a:xfrm>
            <a:off x="672620" y="2123908"/>
            <a:ext cx="3530670" cy="1015663"/>
          </a:xfrm>
          <a:prstGeom prst="rect">
            <a:avLst/>
          </a:prstGeom>
        </p:spPr>
        <p:txBody>
          <a:bodyPr wrap="square">
            <a:spAutoFit/>
          </a:bodyPr>
          <a:lstStyle/>
          <a:p>
            <a:r>
              <a:rPr lang="it-IT" sz="2000" dirty="0"/>
              <a:t>2. Un modo semplice per rimpiazzare gli insegnanti con i video. </a:t>
            </a:r>
          </a:p>
        </p:txBody>
      </p:sp>
      <p:sp>
        <p:nvSpPr>
          <p:cNvPr id="15" name="Rettangolo 14">
            <a:extLst>
              <a:ext uri="{FF2B5EF4-FFF2-40B4-BE49-F238E27FC236}">
                <a16:creationId xmlns:a16="http://schemas.microsoft.com/office/drawing/2014/main" id="{F6C285B5-83F5-E346-9A80-B27853178B42}"/>
              </a:ext>
            </a:extLst>
          </p:cNvPr>
          <p:cNvSpPr/>
          <p:nvPr/>
        </p:nvSpPr>
        <p:spPr>
          <a:xfrm>
            <a:off x="672620" y="1185377"/>
            <a:ext cx="3166251" cy="400110"/>
          </a:xfrm>
          <a:prstGeom prst="rect">
            <a:avLst/>
          </a:prstGeom>
        </p:spPr>
        <p:txBody>
          <a:bodyPr wrap="none">
            <a:spAutoFit/>
          </a:bodyPr>
          <a:lstStyle/>
          <a:p>
            <a:pPr marL="342900" indent="-342900">
              <a:buAutoNum type="arabicPeriod"/>
            </a:pPr>
            <a:r>
              <a:rPr lang="it-IT" sz="2000" dirty="0"/>
              <a:t>Sinonimo di video online.</a:t>
            </a:r>
          </a:p>
        </p:txBody>
      </p:sp>
      <p:cxnSp>
        <p:nvCxnSpPr>
          <p:cNvPr id="17" name="Connettore 2 16">
            <a:extLst>
              <a:ext uri="{FF2B5EF4-FFF2-40B4-BE49-F238E27FC236}">
                <a16:creationId xmlns:a16="http://schemas.microsoft.com/office/drawing/2014/main" id="{01AD057A-B2C8-8940-92DB-CC351493FC9F}"/>
              </a:ext>
            </a:extLst>
          </p:cNvPr>
          <p:cNvCxnSpPr/>
          <p:nvPr/>
        </p:nvCxnSpPr>
        <p:spPr>
          <a:xfrm>
            <a:off x="4205308" y="1425834"/>
            <a:ext cx="355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C39E441C-1E00-374C-AB1A-D776535B883F}"/>
              </a:ext>
            </a:extLst>
          </p:cNvPr>
          <p:cNvCxnSpPr/>
          <p:nvPr/>
        </p:nvCxnSpPr>
        <p:spPr>
          <a:xfrm>
            <a:off x="4245603" y="2597968"/>
            <a:ext cx="355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9C693F26-3589-E947-A7CE-B1FB58F79273}"/>
              </a:ext>
            </a:extLst>
          </p:cNvPr>
          <p:cNvCxnSpPr/>
          <p:nvPr/>
        </p:nvCxnSpPr>
        <p:spPr>
          <a:xfrm>
            <a:off x="4245603" y="4592273"/>
            <a:ext cx="355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9CF4ECEF-B70D-E347-B75A-A47FC67CB9C1}"/>
              </a:ext>
            </a:extLst>
          </p:cNvPr>
          <p:cNvSpPr/>
          <p:nvPr/>
        </p:nvSpPr>
        <p:spPr>
          <a:xfrm>
            <a:off x="4026693" y="266286"/>
            <a:ext cx="3893191" cy="5805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34838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344DA4D-21DB-7447-AE26-EE9B9F90705D}"/>
              </a:ext>
            </a:extLst>
          </p:cNvPr>
          <p:cNvSpPr/>
          <p:nvPr/>
        </p:nvSpPr>
        <p:spPr>
          <a:xfrm>
            <a:off x="953727" y="1643383"/>
            <a:ext cx="10903975" cy="4401205"/>
          </a:xfrm>
          <a:prstGeom prst="rect">
            <a:avLst/>
          </a:prstGeom>
        </p:spPr>
        <p:txBody>
          <a:bodyPr wrap="square">
            <a:spAutoFit/>
          </a:bodyPr>
          <a:lstStyle/>
          <a:p>
            <a:endParaRPr lang="it-IT" sz="2000" dirty="0"/>
          </a:p>
          <a:p>
            <a:pPr marL="457200" indent="-457200">
              <a:buAutoNum type="arabicPeriod"/>
            </a:pPr>
            <a:r>
              <a:rPr lang="it-IT" sz="2000" dirty="0"/>
              <a:t>Una classe che accresce e valorizza il tempo in cui studenti e insegnanti sono a contatto.</a:t>
            </a:r>
          </a:p>
          <a:p>
            <a:pPr marL="457200" indent="-457200">
              <a:buAutoNum type="arabicPeriod"/>
            </a:pPr>
            <a:endParaRPr lang="it-IT" sz="2000" dirty="0"/>
          </a:p>
          <a:p>
            <a:r>
              <a:rPr lang="it-IT" sz="2000" dirty="0"/>
              <a:t>2.    Un metodo che lascia agli studenti la responsabilità del proprio apprendimento.</a:t>
            </a:r>
          </a:p>
          <a:p>
            <a:endParaRPr lang="it-IT" sz="2000" dirty="0"/>
          </a:p>
          <a:p>
            <a:r>
              <a:rPr lang="it-IT" sz="2000" dirty="0"/>
              <a:t>3.    Una classe in cui l’insegnante non è il sapiente in cattedra, bensì la guida al fianco del ragazzo.</a:t>
            </a:r>
          </a:p>
          <a:p>
            <a:endParaRPr lang="it-IT" sz="2000" dirty="0"/>
          </a:p>
          <a:p>
            <a:r>
              <a:rPr lang="it-IT" sz="2000" dirty="0"/>
              <a:t>4.    Un misto tra istruzione diretta e apprendimento costruttivista.</a:t>
            </a:r>
          </a:p>
          <a:p>
            <a:endParaRPr lang="it-IT" sz="2000" dirty="0"/>
          </a:p>
          <a:p>
            <a:r>
              <a:rPr lang="it-IT" sz="2000" dirty="0"/>
              <a:t>5.    Una classe in cui gli studenti assenti non sono lasciati indietro.</a:t>
            </a:r>
          </a:p>
          <a:p>
            <a:endParaRPr lang="it-IT" sz="2000" dirty="0"/>
          </a:p>
          <a:p>
            <a:pPr marL="457200" indent="-457200">
              <a:buAutoNum type="arabicPeriod" startAt="6"/>
            </a:pPr>
            <a:r>
              <a:rPr lang="it-IT" sz="2000" dirty="0"/>
              <a:t>Un luogo in cui tutti gli studenti possono godere di un insegnamento personalizzato </a:t>
            </a:r>
          </a:p>
          <a:p>
            <a:r>
              <a:rPr lang="it-IT" sz="2000" dirty="0"/>
              <a:t>        ed esprimere le proprie caratteristiche e potenzialità.</a:t>
            </a:r>
          </a:p>
          <a:p>
            <a:endParaRPr lang="it-IT" sz="2000" dirty="0"/>
          </a:p>
        </p:txBody>
      </p:sp>
      <p:sp>
        <p:nvSpPr>
          <p:cNvPr id="5" name="Rettangolo 4">
            <a:extLst>
              <a:ext uri="{FF2B5EF4-FFF2-40B4-BE49-F238E27FC236}">
                <a16:creationId xmlns:a16="http://schemas.microsoft.com/office/drawing/2014/main" id="{9F920199-EACD-A84F-8B7C-C71A2FCA2C37}"/>
              </a:ext>
            </a:extLst>
          </p:cNvPr>
          <p:cNvSpPr/>
          <p:nvPr/>
        </p:nvSpPr>
        <p:spPr>
          <a:xfrm>
            <a:off x="4029952" y="884591"/>
            <a:ext cx="3455048" cy="430887"/>
          </a:xfrm>
          <a:prstGeom prst="rect">
            <a:avLst/>
          </a:prstGeom>
        </p:spPr>
        <p:txBody>
          <a:bodyPr wrap="none">
            <a:spAutoFit/>
          </a:bodyPr>
          <a:lstStyle/>
          <a:p>
            <a:r>
              <a:rPr lang="it-IT" sz="2200" b="1" dirty="0"/>
              <a:t>Cos’è la </a:t>
            </a:r>
            <a:r>
              <a:rPr lang="it-IT" sz="2200" b="1" dirty="0" err="1"/>
              <a:t>flipped</a:t>
            </a:r>
            <a:r>
              <a:rPr lang="it-IT" sz="2200" b="1" dirty="0"/>
              <a:t> </a:t>
            </a:r>
            <a:r>
              <a:rPr lang="it-IT" sz="2200" b="1" dirty="0" err="1"/>
              <a:t>classroom</a:t>
            </a:r>
            <a:r>
              <a:rPr lang="it-IT" sz="2200" b="1" dirty="0"/>
              <a:t>?</a:t>
            </a:r>
          </a:p>
        </p:txBody>
      </p:sp>
    </p:spTree>
    <p:extLst>
      <p:ext uri="{BB962C8B-B14F-4D97-AF65-F5344CB8AC3E}">
        <p14:creationId xmlns:p14="http://schemas.microsoft.com/office/powerpoint/2010/main" val="329947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69E3D41-296F-144E-AC5A-D575BD8FACCF}"/>
              </a:ext>
            </a:extLst>
          </p:cNvPr>
          <p:cNvSpPr/>
          <p:nvPr/>
        </p:nvSpPr>
        <p:spPr>
          <a:xfrm>
            <a:off x="2389238" y="443108"/>
            <a:ext cx="8450826" cy="6247864"/>
          </a:xfrm>
          <a:prstGeom prst="rect">
            <a:avLst/>
          </a:prstGeom>
        </p:spPr>
        <p:txBody>
          <a:bodyPr wrap="square">
            <a:spAutoFit/>
          </a:bodyPr>
          <a:lstStyle/>
          <a:p>
            <a:pPr marL="285750" indent="-285750">
              <a:buFont typeface="Arial" panose="020B0604020202020204" pitchFamily="34" charset="0"/>
              <a:buChar char="•"/>
            </a:pPr>
            <a:r>
              <a:rPr lang="it-IT" sz="2000" dirty="0"/>
              <a:t>Il tempo a scuola viene interamente utilizzato per la sperimentazione, la </a:t>
            </a:r>
            <a:r>
              <a:rPr lang="it-IT" sz="2000" dirty="0" err="1"/>
              <a:t>laboratorialità</a:t>
            </a:r>
            <a:r>
              <a:rPr lang="it-IT" sz="2000" dirty="0"/>
              <a:t>, l’applicazione e il perfezionamento delle competenze.</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altLang="it-IT" sz="2000" dirty="0">
                <a:latin typeface="Calibri" panose="020F0502020204030204" pitchFamily="34" charset="0"/>
                <a:cs typeface="Arial" panose="020B0604020202020204" pitchFamily="34" charset="0"/>
              </a:rPr>
              <a:t>Stimola l'indipendenza dei ragazzi e la creatività</a:t>
            </a:r>
          </a:p>
          <a:p>
            <a:endParaRPr lang="it-IT" sz="2000" dirty="0"/>
          </a:p>
          <a:p>
            <a:pPr marL="285750" indent="-285750">
              <a:buFont typeface="Arial" panose="020B0604020202020204" pitchFamily="34" charset="0"/>
              <a:buChar char="•"/>
            </a:pPr>
            <a:r>
              <a:rPr lang="it-IT" sz="2000" dirty="0"/>
              <a:t>Si ha più tempo per conoscere i ragazzi e per parlare con loro.</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Si ha più tempo da dedicare agli studenti in difficoltà mentre il resto della classe procede in modo autonomo.</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I ragazzi più bravi possono aiutare quelli in difficoltà e rinforzare le loro conoscenze insegnando.</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Gli alunni più dotati si possono dedicare ad attività diversificate e complesse.</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I costi di realizzazione sono molto bassi. È sufficiente disporre di un computer con cuffia, microfono e, eventualmente, di una webcam. Ancora meglio nel caso più fortunato in cui l’insegnante riuscisse a trovare già pronto il materiale online.</a:t>
            </a:r>
          </a:p>
          <a:p>
            <a:endParaRPr lang="it-IT" sz="2000" dirty="0"/>
          </a:p>
        </p:txBody>
      </p:sp>
      <p:sp>
        <p:nvSpPr>
          <p:cNvPr id="3" name="CasellaDiTesto 2">
            <a:extLst>
              <a:ext uri="{FF2B5EF4-FFF2-40B4-BE49-F238E27FC236}">
                <a16:creationId xmlns:a16="http://schemas.microsoft.com/office/drawing/2014/main" id="{1BFB2162-677A-454C-87FD-7715C714526A}"/>
              </a:ext>
            </a:extLst>
          </p:cNvPr>
          <p:cNvSpPr txBox="1"/>
          <p:nvPr/>
        </p:nvSpPr>
        <p:spPr>
          <a:xfrm>
            <a:off x="412955" y="487025"/>
            <a:ext cx="1167371" cy="430887"/>
          </a:xfrm>
          <a:prstGeom prst="rect">
            <a:avLst/>
          </a:prstGeom>
          <a:noFill/>
        </p:spPr>
        <p:txBody>
          <a:bodyPr wrap="none" rtlCol="0">
            <a:spAutoFit/>
          </a:bodyPr>
          <a:lstStyle/>
          <a:p>
            <a:r>
              <a:rPr lang="it-IT" sz="2200" dirty="0"/>
              <a:t>Vantaggi</a:t>
            </a:r>
          </a:p>
        </p:txBody>
      </p:sp>
    </p:spTree>
    <p:extLst>
      <p:ext uri="{BB962C8B-B14F-4D97-AF65-F5344CB8AC3E}">
        <p14:creationId xmlns:p14="http://schemas.microsoft.com/office/powerpoint/2010/main" val="781244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F99656A-EF15-024F-97F8-B342F54239D1}"/>
              </a:ext>
            </a:extLst>
          </p:cNvPr>
          <p:cNvSpPr txBox="1"/>
          <p:nvPr/>
        </p:nvSpPr>
        <p:spPr>
          <a:xfrm>
            <a:off x="372922" y="718692"/>
            <a:ext cx="1272015" cy="430887"/>
          </a:xfrm>
          <a:prstGeom prst="rect">
            <a:avLst/>
          </a:prstGeom>
          <a:noFill/>
        </p:spPr>
        <p:txBody>
          <a:bodyPr wrap="none" rtlCol="0">
            <a:spAutoFit/>
          </a:bodyPr>
          <a:lstStyle/>
          <a:p>
            <a:r>
              <a:rPr lang="it-IT" sz="2200" dirty="0"/>
              <a:t>Svantaggi</a:t>
            </a:r>
          </a:p>
        </p:txBody>
      </p:sp>
      <p:sp>
        <p:nvSpPr>
          <p:cNvPr id="3" name="Rettangolo 2">
            <a:extLst>
              <a:ext uri="{FF2B5EF4-FFF2-40B4-BE49-F238E27FC236}">
                <a16:creationId xmlns:a16="http://schemas.microsoft.com/office/drawing/2014/main" id="{CA26091A-E968-5F42-9BE3-F4AFE213AB31}"/>
              </a:ext>
            </a:extLst>
          </p:cNvPr>
          <p:cNvSpPr/>
          <p:nvPr/>
        </p:nvSpPr>
        <p:spPr>
          <a:xfrm>
            <a:off x="2308472" y="733206"/>
            <a:ext cx="7821561" cy="5293757"/>
          </a:xfrm>
          <a:prstGeom prst="rect">
            <a:avLst/>
          </a:prstGeom>
        </p:spPr>
        <p:txBody>
          <a:bodyPr wrap="square">
            <a:spAutoFit/>
          </a:bodyPr>
          <a:lstStyle/>
          <a:p>
            <a:pPr marL="342900" indent="-342900">
              <a:buFont typeface="Arial" panose="020B0604020202020204" pitchFamily="34" charset="0"/>
              <a:buChar char="•"/>
            </a:pPr>
            <a:r>
              <a:rPr lang="it-IT" sz="2000" dirty="0"/>
              <a:t>Richiede tempo per ripensare le proprie lezioni e comporta un aumento del lavoro soprattutto nei primi anni.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Richiede del tempo per apprendere alcune competenze informatiche.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Richiede la messa a punto di un apposito sistema di valutazione.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Necessita che i genitori facilitino l’accesso al computer da parte dei figli e, se esistono già regole familiari che lo limitano per motivi educativi, diano nuove regole che comprendano anche l’uso di Internet per scopi didattici.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Crea dipendenza. Una volta che si sono provate a strutturare delle lezioni in modalità «capovolta» e si è vista la soddisfazione dei ragazzi, non è più possibile tornare esclusivamente alla vecchia lezione frontale.</a:t>
            </a:r>
          </a:p>
          <a:p>
            <a:endParaRPr lang="it-IT" dirty="0"/>
          </a:p>
        </p:txBody>
      </p:sp>
    </p:spTree>
    <p:extLst>
      <p:ext uri="{BB962C8B-B14F-4D97-AF65-F5344CB8AC3E}">
        <p14:creationId xmlns:p14="http://schemas.microsoft.com/office/powerpoint/2010/main" val="1224533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78FD81D-84B4-FA4C-A940-1CC3A9CC5A68}"/>
              </a:ext>
            </a:extLst>
          </p:cNvPr>
          <p:cNvSpPr txBox="1"/>
          <p:nvPr/>
        </p:nvSpPr>
        <p:spPr>
          <a:xfrm>
            <a:off x="3056542" y="2728452"/>
            <a:ext cx="6449650" cy="1569660"/>
          </a:xfrm>
          <a:prstGeom prst="rect">
            <a:avLst/>
          </a:prstGeom>
          <a:noFill/>
        </p:spPr>
        <p:txBody>
          <a:bodyPr wrap="none" rtlCol="0">
            <a:spAutoFit/>
          </a:bodyPr>
          <a:lstStyle/>
          <a:p>
            <a:pPr algn="ctr"/>
            <a:r>
              <a:rPr lang="it-IT" sz="2400" dirty="0"/>
              <a:t>Come realizzare una lezione con </a:t>
            </a:r>
            <a:r>
              <a:rPr lang="it-IT" sz="2400" i="1" dirty="0" err="1"/>
              <a:t>flipped</a:t>
            </a:r>
            <a:r>
              <a:rPr lang="it-IT" sz="2400" i="1" dirty="0"/>
              <a:t> </a:t>
            </a:r>
            <a:r>
              <a:rPr lang="it-IT" sz="2400" i="1" dirty="0" err="1"/>
              <a:t>classroom</a:t>
            </a:r>
            <a:endParaRPr lang="it-IT" sz="2400" i="1" dirty="0"/>
          </a:p>
          <a:p>
            <a:pPr algn="ctr"/>
            <a:endParaRPr lang="it-IT" sz="2400" dirty="0"/>
          </a:p>
          <a:p>
            <a:pPr algn="ctr"/>
            <a:r>
              <a:rPr lang="it-IT" sz="2400" dirty="0"/>
              <a:t>Alcuni consigli o possibilità</a:t>
            </a:r>
          </a:p>
          <a:p>
            <a:pPr algn="ctr"/>
            <a:r>
              <a:rPr lang="it-IT" sz="2400" dirty="0"/>
              <a:t>…</a:t>
            </a:r>
          </a:p>
        </p:txBody>
      </p:sp>
    </p:spTree>
    <p:extLst>
      <p:ext uri="{BB962C8B-B14F-4D97-AF65-F5344CB8AC3E}">
        <p14:creationId xmlns:p14="http://schemas.microsoft.com/office/powerpoint/2010/main" val="1881424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13DC3E4-BE7E-8C4C-A276-B16C702E27AE}"/>
              </a:ext>
            </a:extLst>
          </p:cNvPr>
          <p:cNvSpPr txBox="1"/>
          <p:nvPr/>
        </p:nvSpPr>
        <p:spPr>
          <a:xfrm>
            <a:off x="3229897" y="3023420"/>
            <a:ext cx="6114431" cy="584775"/>
          </a:xfrm>
          <a:prstGeom prst="rect">
            <a:avLst/>
          </a:prstGeom>
          <a:noFill/>
        </p:spPr>
        <p:txBody>
          <a:bodyPr wrap="none" rtlCol="0">
            <a:spAutoFit/>
          </a:bodyPr>
          <a:lstStyle/>
          <a:p>
            <a:r>
              <a:rPr lang="it-IT" sz="3200" dirty="0"/>
              <a:t>1. Creare una piattaforma condivisa</a:t>
            </a:r>
          </a:p>
        </p:txBody>
      </p:sp>
    </p:spTree>
    <p:extLst>
      <p:ext uri="{BB962C8B-B14F-4D97-AF65-F5344CB8AC3E}">
        <p14:creationId xmlns:p14="http://schemas.microsoft.com/office/powerpoint/2010/main" val="3116222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A69223-85B8-134D-AAD7-FA49627F5651}"/>
              </a:ext>
            </a:extLst>
          </p:cNvPr>
          <p:cNvPicPr>
            <a:picLocks noChangeAspect="1"/>
          </p:cNvPicPr>
          <p:nvPr/>
        </p:nvPicPr>
        <p:blipFill rotWithShape="1">
          <a:blip r:embed="rId2"/>
          <a:srcRect l="12944" t="36768" r="49678" b="14176"/>
          <a:stretch/>
        </p:blipFill>
        <p:spPr>
          <a:xfrm>
            <a:off x="265469" y="1268360"/>
            <a:ext cx="5936421" cy="4380271"/>
          </a:xfrm>
          <a:prstGeom prst="rect">
            <a:avLst/>
          </a:prstGeom>
        </p:spPr>
      </p:pic>
      <p:pic>
        <p:nvPicPr>
          <p:cNvPr id="6" name="Immagine 5">
            <a:extLst>
              <a:ext uri="{FF2B5EF4-FFF2-40B4-BE49-F238E27FC236}">
                <a16:creationId xmlns:a16="http://schemas.microsoft.com/office/drawing/2014/main" id="{7108305D-C134-8F40-85D3-D8BBD6130FA3}"/>
              </a:ext>
            </a:extLst>
          </p:cNvPr>
          <p:cNvPicPr>
            <a:picLocks noChangeAspect="1"/>
          </p:cNvPicPr>
          <p:nvPr/>
        </p:nvPicPr>
        <p:blipFill rotWithShape="1">
          <a:blip r:embed="rId2"/>
          <a:srcRect l="51008" t="6359" r="11573" b="14177"/>
          <a:stretch/>
        </p:blipFill>
        <p:spPr>
          <a:xfrm>
            <a:off x="6474541" y="175413"/>
            <a:ext cx="5279923" cy="6304045"/>
          </a:xfrm>
          <a:prstGeom prst="rect">
            <a:avLst/>
          </a:prstGeom>
        </p:spPr>
      </p:pic>
      <p:sp>
        <p:nvSpPr>
          <p:cNvPr id="8" name="Rettangolo 7">
            <a:extLst>
              <a:ext uri="{FF2B5EF4-FFF2-40B4-BE49-F238E27FC236}">
                <a16:creationId xmlns:a16="http://schemas.microsoft.com/office/drawing/2014/main" id="{BBB26365-6F9E-B941-9839-080862569907}"/>
              </a:ext>
            </a:extLst>
          </p:cNvPr>
          <p:cNvSpPr/>
          <p:nvPr/>
        </p:nvSpPr>
        <p:spPr>
          <a:xfrm>
            <a:off x="807720" y="2055924"/>
            <a:ext cx="4800448" cy="778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93524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B531B6F-02CF-6F49-961C-3A50B2A4BFB5}"/>
              </a:ext>
            </a:extLst>
          </p:cNvPr>
          <p:cNvPicPr>
            <a:picLocks noChangeAspect="1"/>
          </p:cNvPicPr>
          <p:nvPr/>
        </p:nvPicPr>
        <p:blipFill rotWithShape="1">
          <a:blip r:embed="rId2"/>
          <a:srcRect l="11130" t="7936" r="12176" b="20631"/>
          <a:stretch/>
        </p:blipFill>
        <p:spPr>
          <a:xfrm>
            <a:off x="401851" y="501445"/>
            <a:ext cx="11237469" cy="5884607"/>
          </a:xfrm>
          <a:prstGeom prst="rect">
            <a:avLst/>
          </a:prstGeom>
        </p:spPr>
      </p:pic>
    </p:spTree>
    <p:extLst>
      <p:ext uri="{BB962C8B-B14F-4D97-AF65-F5344CB8AC3E}">
        <p14:creationId xmlns:p14="http://schemas.microsoft.com/office/powerpoint/2010/main" val="1823202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45C770E-37AF-7243-8299-B7ED92515A32}"/>
              </a:ext>
            </a:extLst>
          </p:cNvPr>
          <p:cNvPicPr>
            <a:picLocks noChangeAspect="1"/>
          </p:cNvPicPr>
          <p:nvPr/>
        </p:nvPicPr>
        <p:blipFill rotWithShape="1">
          <a:blip r:embed="rId2"/>
          <a:srcRect l="10767" t="7291" r="12512" b="13132"/>
          <a:stretch/>
        </p:blipFill>
        <p:spPr>
          <a:xfrm>
            <a:off x="884905" y="327479"/>
            <a:ext cx="10515599" cy="6132315"/>
          </a:xfrm>
          <a:prstGeom prst="rect">
            <a:avLst/>
          </a:prstGeom>
        </p:spPr>
      </p:pic>
    </p:spTree>
    <p:extLst>
      <p:ext uri="{BB962C8B-B14F-4D97-AF65-F5344CB8AC3E}">
        <p14:creationId xmlns:p14="http://schemas.microsoft.com/office/powerpoint/2010/main" val="2156244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175794A-A3C7-2E45-86A8-E8AD2A1ED1BA}"/>
              </a:ext>
            </a:extLst>
          </p:cNvPr>
          <p:cNvSpPr/>
          <p:nvPr/>
        </p:nvSpPr>
        <p:spPr>
          <a:xfrm>
            <a:off x="2798606" y="2029880"/>
            <a:ext cx="6582697" cy="2800767"/>
          </a:xfrm>
          <a:prstGeom prst="rect">
            <a:avLst/>
          </a:prstGeom>
        </p:spPr>
        <p:txBody>
          <a:bodyPr wrap="square">
            <a:spAutoFit/>
          </a:bodyPr>
          <a:lstStyle/>
          <a:p>
            <a:pPr algn="ctr"/>
            <a:r>
              <a:rPr lang="it-IT" sz="2200" dirty="0"/>
              <a:t>«Il </a:t>
            </a:r>
            <a:r>
              <a:rPr lang="it-IT" sz="2200" dirty="0" err="1"/>
              <a:t>Flipped</a:t>
            </a:r>
            <a:r>
              <a:rPr lang="it-IT" sz="2200" dirty="0"/>
              <a:t> Learning è un </a:t>
            </a:r>
            <a:r>
              <a:rPr lang="it-IT" sz="2200" b="1" dirty="0"/>
              <a:t>approccio pedagogico in cui l’istruzione diretta si sposta dallo spazio di apprendimento di gruppo allo spazio di apprendimento individuale </a:t>
            </a:r>
            <a:r>
              <a:rPr lang="it-IT" sz="2200" dirty="0"/>
              <a:t>e </a:t>
            </a:r>
            <a:r>
              <a:rPr lang="it-IT" sz="2200" b="1" dirty="0"/>
              <a:t>lo spazio di gruppo risultante viene trasformato in un ambiente di apprendimento interattivo, </a:t>
            </a:r>
            <a:r>
              <a:rPr lang="it-IT" sz="2200" dirty="0"/>
              <a:t>dinamico in cui l’educatore guida gli studenti mentre applicano concetti e affrontano in modo creativo l’argomento» </a:t>
            </a:r>
          </a:p>
        </p:txBody>
      </p:sp>
      <p:sp>
        <p:nvSpPr>
          <p:cNvPr id="5" name="CasellaDiTesto 4">
            <a:extLst>
              <a:ext uri="{FF2B5EF4-FFF2-40B4-BE49-F238E27FC236}">
                <a16:creationId xmlns:a16="http://schemas.microsoft.com/office/drawing/2014/main" id="{D01EA256-9680-F045-8F30-9BE23256950C}"/>
              </a:ext>
            </a:extLst>
          </p:cNvPr>
          <p:cNvSpPr txBox="1"/>
          <p:nvPr/>
        </p:nvSpPr>
        <p:spPr>
          <a:xfrm>
            <a:off x="5353664" y="1209368"/>
            <a:ext cx="1472583" cy="430887"/>
          </a:xfrm>
          <a:prstGeom prst="rect">
            <a:avLst/>
          </a:prstGeom>
          <a:noFill/>
        </p:spPr>
        <p:txBody>
          <a:bodyPr wrap="none" rtlCol="0">
            <a:spAutoFit/>
          </a:bodyPr>
          <a:lstStyle/>
          <a:p>
            <a:r>
              <a:rPr lang="it-IT" sz="2200" dirty="0"/>
              <a:t>Definizione</a:t>
            </a:r>
          </a:p>
        </p:txBody>
      </p:sp>
    </p:spTree>
    <p:extLst>
      <p:ext uri="{BB962C8B-B14F-4D97-AF65-F5344CB8AC3E}">
        <p14:creationId xmlns:p14="http://schemas.microsoft.com/office/powerpoint/2010/main" val="3532087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43D70DA-3B6D-E04F-974A-5AACF6FA3E02}"/>
              </a:ext>
            </a:extLst>
          </p:cNvPr>
          <p:cNvPicPr>
            <a:picLocks noChangeAspect="1"/>
          </p:cNvPicPr>
          <p:nvPr/>
        </p:nvPicPr>
        <p:blipFill rotWithShape="1">
          <a:blip r:embed="rId2"/>
          <a:srcRect l="11492" t="3418" r="11693" b="14607"/>
          <a:stretch/>
        </p:blipFill>
        <p:spPr>
          <a:xfrm>
            <a:off x="825910" y="309717"/>
            <a:ext cx="10471356" cy="6282812"/>
          </a:xfrm>
          <a:prstGeom prst="rect">
            <a:avLst/>
          </a:prstGeom>
        </p:spPr>
      </p:pic>
    </p:spTree>
    <p:extLst>
      <p:ext uri="{BB962C8B-B14F-4D97-AF65-F5344CB8AC3E}">
        <p14:creationId xmlns:p14="http://schemas.microsoft.com/office/powerpoint/2010/main" val="159627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1A28E3A-92E0-5D4F-ACBF-43F4C11578FD}"/>
              </a:ext>
            </a:extLst>
          </p:cNvPr>
          <p:cNvSpPr txBox="1"/>
          <p:nvPr/>
        </p:nvSpPr>
        <p:spPr>
          <a:xfrm>
            <a:off x="3686628" y="2946400"/>
            <a:ext cx="4859472" cy="584775"/>
          </a:xfrm>
          <a:prstGeom prst="rect">
            <a:avLst/>
          </a:prstGeom>
          <a:noFill/>
        </p:spPr>
        <p:txBody>
          <a:bodyPr wrap="none" rtlCol="0">
            <a:spAutoFit/>
          </a:bodyPr>
          <a:lstStyle/>
          <a:p>
            <a:r>
              <a:rPr lang="it-IT" sz="3200" dirty="0"/>
              <a:t>1. Creare una classe virtuale</a:t>
            </a:r>
          </a:p>
        </p:txBody>
      </p:sp>
    </p:spTree>
    <p:extLst>
      <p:ext uri="{BB962C8B-B14F-4D97-AF65-F5344CB8AC3E}">
        <p14:creationId xmlns:p14="http://schemas.microsoft.com/office/powerpoint/2010/main" val="319787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3535DF3-BF52-9049-997A-897246DCFD03}"/>
              </a:ext>
            </a:extLst>
          </p:cNvPr>
          <p:cNvPicPr>
            <a:picLocks noChangeAspect="1"/>
          </p:cNvPicPr>
          <p:nvPr/>
        </p:nvPicPr>
        <p:blipFill rotWithShape="1">
          <a:blip r:embed="rId2"/>
          <a:srcRect t="7810" r="1429"/>
          <a:stretch/>
        </p:blipFill>
        <p:spPr>
          <a:xfrm>
            <a:off x="0" y="159657"/>
            <a:ext cx="12192000" cy="6410881"/>
          </a:xfrm>
          <a:prstGeom prst="rect">
            <a:avLst/>
          </a:prstGeom>
        </p:spPr>
      </p:pic>
    </p:spTree>
    <p:extLst>
      <p:ext uri="{BB962C8B-B14F-4D97-AF65-F5344CB8AC3E}">
        <p14:creationId xmlns:p14="http://schemas.microsoft.com/office/powerpoint/2010/main" val="3535443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6026D17-6C74-5440-BA54-919AED28CDAD}"/>
              </a:ext>
            </a:extLst>
          </p:cNvPr>
          <p:cNvSpPr/>
          <p:nvPr/>
        </p:nvSpPr>
        <p:spPr>
          <a:xfrm>
            <a:off x="3120794" y="3067353"/>
            <a:ext cx="6129820" cy="584775"/>
          </a:xfrm>
          <a:prstGeom prst="rect">
            <a:avLst/>
          </a:prstGeom>
        </p:spPr>
        <p:txBody>
          <a:bodyPr wrap="none">
            <a:spAutoFit/>
          </a:bodyPr>
          <a:lstStyle/>
          <a:p>
            <a:r>
              <a:rPr lang="it-IT" sz="3200" dirty="0"/>
              <a:t>2. Creare un supporto multimediale</a:t>
            </a:r>
          </a:p>
        </p:txBody>
      </p:sp>
    </p:spTree>
    <p:extLst>
      <p:ext uri="{BB962C8B-B14F-4D97-AF65-F5344CB8AC3E}">
        <p14:creationId xmlns:p14="http://schemas.microsoft.com/office/powerpoint/2010/main" val="2830334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F3F4BFC-A6D2-1249-AE6B-5C9F0E49D37C}"/>
              </a:ext>
            </a:extLst>
          </p:cNvPr>
          <p:cNvPicPr>
            <a:picLocks noChangeAspect="1"/>
          </p:cNvPicPr>
          <p:nvPr/>
        </p:nvPicPr>
        <p:blipFill rotWithShape="1">
          <a:blip r:embed="rId2"/>
          <a:srcRect l="11855" t="9444" r="11572" b="14390"/>
          <a:stretch/>
        </p:blipFill>
        <p:spPr>
          <a:xfrm>
            <a:off x="294968" y="225280"/>
            <a:ext cx="11517366" cy="6440991"/>
          </a:xfrm>
          <a:prstGeom prst="rect">
            <a:avLst/>
          </a:prstGeom>
        </p:spPr>
      </p:pic>
      <p:sp>
        <p:nvSpPr>
          <p:cNvPr id="4" name="Rettangolo 3">
            <a:extLst>
              <a:ext uri="{FF2B5EF4-FFF2-40B4-BE49-F238E27FC236}">
                <a16:creationId xmlns:a16="http://schemas.microsoft.com/office/drawing/2014/main" id="{C77837F4-FCB5-8844-8BFB-0865AEB42E69}"/>
              </a:ext>
            </a:extLst>
          </p:cNvPr>
          <p:cNvSpPr/>
          <p:nvPr/>
        </p:nvSpPr>
        <p:spPr>
          <a:xfrm>
            <a:off x="855407" y="958645"/>
            <a:ext cx="4748980" cy="6784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80647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07EF420-66A3-BB4B-B48A-D824A0E68373}"/>
              </a:ext>
            </a:extLst>
          </p:cNvPr>
          <p:cNvPicPr>
            <a:picLocks noChangeAspect="1"/>
          </p:cNvPicPr>
          <p:nvPr/>
        </p:nvPicPr>
        <p:blipFill rotWithShape="1">
          <a:blip r:embed="rId2"/>
          <a:srcRect l="11734" t="8582" r="12782" b="13961"/>
          <a:stretch/>
        </p:blipFill>
        <p:spPr>
          <a:xfrm>
            <a:off x="634181" y="244482"/>
            <a:ext cx="11105535" cy="6407042"/>
          </a:xfrm>
          <a:prstGeom prst="rect">
            <a:avLst/>
          </a:prstGeom>
        </p:spPr>
      </p:pic>
    </p:spTree>
    <p:extLst>
      <p:ext uri="{BB962C8B-B14F-4D97-AF65-F5344CB8AC3E}">
        <p14:creationId xmlns:p14="http://schemas.microsoft.com/office/powerpoint/2010/main" val="2926062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9250A85-524A-E44A-A6D1-B217B5FA38DB}"/>
              </a:ext>
            </a:extLst>
          </p:cNvPr>
          <p:cNvSpPr txBox="1"/>
          <p:nvPr/>
        </p:nvSpPr>
        <p:spPr>
          <a:xfrm>
            <a:off x="2669459" y="2669458"/>
            <a:ext cx="6489289" cy="1077218"/>
          </a:xfrm>
          <a:prstGeom prst="rect">
            <a:avLst/>
          </a:prstGeom>
          <a:noFill/>
        </p:spPr>
        <p:txBody>
          <a:bodyPr wrap="square" rtlCol="0">
            <a:spAutoFit/>
          </a:bodyPr>
          <a:lstStyle/>
          <a:p>
            <a:pPr algn="ctr"/>
            <a:r>
              <a:rPr lang="it-IT" sz="3200" dirty="0"/>
              <a:t>2. Utilizzare (condividere) video o </a:t>
            </a:r>
            <a:r>
              <a:rPr lang="it-IT" sz="3200" dirty="0" err="1"/>
              <a:t>podcast</a:t>
            </a:r>
            <a:r>
              <a:rPr lang="it-IT" sz="3200" dirty="0"/>
              <a:t> già pronti</a:t>
            </a:r>
          </a:p>
        </p:txBody>
      </p:sp>
    </p:spTree>
    <p:extLst>
      <p:ext uri="{BB962C8B-B14F-4D97-AF65-F5344CB8AC3E}">
        <p14:creationId xmlns:p14="http://schemas.microsoft.com/office/powerpoint/2010/main" val="3191874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EEB691E-1FE8-FE46-BFE0-DA514B1A1E64}"/>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14659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C7E710E-8F49-3A4B-A532-02C00B6F54D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963048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37B6E6-B60C-CB41-8EDB-76DAFE6A9DBF}"/>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29165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88E7DA1-80FB-9241-B86D-18497988C2E6}"/>
              </a:ext>
            </a:extLst>
          </p:cNvPr>
          <p:cNvSpPr txBox="1"/>
          <p:nvPr/>
        </p:nvSpPr>
        <p:spPr>
          <a:xfrm>
            <a:off x="1288702" y="5163154"/>
            <a:ext cx="2138517" cy="400110"/>
          </a:xfrm>
          <a:prstGeom prst="rect">
            <a:avLst/>
          </a:prstGeom>
          <a:noFill/>
        </p:spPr>
        <p:txBody>
          <a:bodyPr wrap="square" rtlCol="0">
            <a:spAutoFit/>
          </a:bodyPr>
          <a:lstStyle/>
          <a:p>
            <a:pPr algn="ctr"/>
            <a:r>
              <a:rPr lang="it-IT" sz="2000" dirty="0">
                <a:cs typeface="Arial" charset="0"/>
              </a:rPr>
              <a:t>Verifica in classe</a:t>
            </a:r>
          </a:p>
        </p:txBody>
      </p:sp>
      <p:sp>
        <p:nvSpPr>
          <p:cNvPr id="7" name="Rettangolo 6">
            <a:extLst>
              <a:ext uri="{FF2B5EF4-FFF2-40B4-BE49-F238E27FC236}">
                <a16:creationId xmlns:a16="http://schemas.microsoft.com/office/drawing/2014/main" id="{128BF824-4DB0-344C-AAA3-822F32C65C56}"/>
              </a:ext>
            </a:extLst>
          </p:cNvPr>
          <p:cNvSpPr/>
          <p:nvPr/>
        </p:nvSpPr>
        <p:spPr>
          <a:xfrm>
            <a:off x="1402029" y="2677685"/>
            <a:ext cx="1887794" cy="3982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8" name="Rettangolo 7">
            <a:extLst>
              <a:ext uri="{FF2B5EF4-FFF2-40B4-BE49-F238E27FC236}">
                <a16:creationId xmlns:a16="http://schemas.microsoft.com/office/drawing/2014/main" id="{E575E28F-D34B-4443-9866-F20F2FE53855}"/>
              </a:ext>
            </a:extLst>
          </p:cNvPr>
          <p:cNvSpPr/>
          <p:nvPr/>
        </p:nvSpPr>
        <p:spPr>
          <a:xfrm>
            <a:off x="1414064" y="3897215"/>
            <a:ext cx="1887794" cy="3982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9" name="Rettangolo 8">
            <a:extLst>
              <a:ext uri="{FF2B5EF4-FFF2-40B4-BE49-F238E27FC236}">
                <a16:creationId xmlns:a16="http://schemas.microsoft.com/office/drawing/2014/main" id="{86B6103E-4478-9049-8DF5-63905F2323C8}"/>
              </a:ext>
            </a:extLst>
          </p:cNvPr>
          <p:cNvSpPr/>
          <p:nvPr/>
        </p:nvSpPr>
        <p:spPr>
          <a:xfrm>
            <a:off x="1414064" y="5163154"/>
            <a:ext cx="1887794" cy="3982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0" name="Rettangolo 9">
            <a:extLst>
              <a:ext uri="{FF2B5EF4-FFF2-40B4-BE49-F238E27FC236}">
                <a16:creationId xmlns:a16="http://schemas.microsoft.com/office/drawing/2014/main" id="{FF754EEE-2DC1-5A42-B999-0AA282598D13}"/>
              </a:ext>
            </a:extLst>
          </p:cNvPr>
          <p:cNvSpPr/>
          <p:nvPr/>
        </p:nvSpPr>
        <p:spPr>
          <a:xfrm>
            <a:off x="1059104" y="1204118"/>
            <a:ext cx="2549737" cy="430887"/>
          </a:xfrm>
          <a:prstGeom prst="rect">
            <a:avLst/>
          </a:prstGeom>
        </p:spPr>
        <p:txBody>
          <a:bodyPr wrap="none">
            <a:spAutoFit/>
          </a:bodyPr>
          <a:lstStyle/>
          <a:p>
            <a:pPr algn="ctr"/>
            <a:r>
              <a:rPr lang="it-IT" sz="2200" dirty="0"/>
              <a:t>Modello tradizionale</a:t>
            </a:r>
          </a:p>
        </p:txBody>
      </p:sp>
      <p:sp>
        <p:nvSpPr>
          <p:cNvPr id="11" name="Rettangolo 10">
            <a:extLst>
              <a:ext uri="{FF2B5EF4-FFF2-40B4-BE49-F238E27FC236}">
                <a16:creationId xmlns:a16="http://schemas.microsoft.com/office/drawing/2014/main" id="{9303D873-D8F5-374A-B630-91F919ADD513}"/>
              </a:ext>
            </a:extLst>
          </p:cNvPr>
          <p:cNvSpPr/>
          <p:nvPr/>
        </p:nvSpPr>
        <p:spPr>
          <a:xfrm>
            <a:off x="1380476" y="2677685"/>
            <a:ext cx="1906997" cy="400110"/>
          </a:xfrm>
          <a:prstGeom prst="rect">
            <a:avLst/>
          </a:prstGeom>
        </p:spPr>
        <p:txBody>
          <a:bodyPr wrap="none">
            <a:spAutoFit/>
          </a:bodyPr>
          <a:lstStyle/>
          <a:p>
            <a:pPr algn="ctr"/>
            <a:r>
              <a:rPr lang="it-IT" sz="2000" dirty="0">
                <a:cs typeface="Arial" charset="0"/>
              </a:rPr>
              <a:t>Lezione in classe</a:t>
            </a:r>
          </a:p>
        </p:txBody>
      </p:sp>
      <p:sp>
        <p:nvSpPr>
          <p:cNvPr id="12" name="Rettangolo 11">
            <a:extLst>
              <a:ext uri="{FF2B5EF4-FFF2-40B4-BE49-F238E27FC236}">
                <a16:creationId xmlns:a16="http://schemas.microsoft.com/office/drawing/2014/main" id="{0A4D0484-540F-6D49-9544-2F7521E448B2}"/>
              </a:ext>
            </a:extLst>
          </p:cNvPr>
          <p:cNvSpPr/>
          <p:nvPr/>
        </p:nvSpPr>
        <p:spPr>
          <a:xfrm>
            <a:off x="1391221" y="3895312"/>
            <a:ext cx="1885505" cy="400110"/>
          </a:xfrm>
          <a:prstGeom prst="rect">
            <a:avLst/>
          </a:prstGeom>
        </p:spPr>
        <p:txBody>
          <a:bodyPr wrap="square">
            <a:spAutoFit/>
          </a:bodyPr>
          <a:lstStyle/>
          <a:p>
            <a:pPr algn="ctr"/>
            <a:r>
              <a:rPr lang="it-IT" sz="2000" dirty="0">
                <a:cs typeface="Arial" charset="0"/>
              </a:rPr>
              <a:t>Studio a casa </a:t>
            </a:r>
          </a:p>
        </p:txBody>
      </p:sp>
      <p:cxnSp>
        <p:nvCxnSpPr>
          <p:cNvPr id="14" name="Connettore 2 13">
            <a:extLst>
              <a:ext uri="{FF2B5EF4-FFF2-40B4-BE49-F238E27FC236}">
                <a16:creationId xmlns:a16="http://schemas.microsoft.com/office/drawing/2014/main" id="{AB1CBA1E-655D-EC47-BC57-D57B6748E149}"/>
              </a:ext>
            </a:extLst>
          </p:cNvPr>
          <p:cNvCxnSpPr/>
          <p:nvPr/>
        </p:nvCxnSpPr>
        <p:spPr>
          <a:xfrm>
            <a:off x="2336943" y="3215461"/>
            <a:ext cx="0" cy="458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B7284E84-D748-C84B-9D47-51E2674146D7}"/>
              </a:ext>
            </a:extLst>
          </p:cNvPr>
          <p:cNvCxnSpPr>
            <a:cxnSpLocks/>
          </p:cNvCxnSpPr>
          <p:nvPr/>
        </p:nvCxnSpPr>
        <p:spPr>
          <a:xfrm>
            <a:off x="8927434" y="3855063"/>
            <a:ext cx="0" cy="489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39903CC1-0568-D84E-80BF-9FBBE8D6F7EF}"/>
              </a:ext>
            </a:extLst>
          </p:cNvPr>
          <p:cNvCxnSpPr/>
          <p:nvPr/>
        </p:nvCxnSpPr>
        <p:spPr>
          <a:xfrm>
            <a:off x="2336943" y="4571227"/>
            <a:ext cx="0" cy="458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Immagine 17">
            <a:extLst>
              <a:ext uri="{FF2B5EF4-FFF2-40B4-BE49-F238E27FC236}">
                <a16:creationId xmlns:a16="http://schemas.microsoft.com/office/drawing/2014/main" id="{ED9F48F6-DA3D-3A4E-8B57-600C789372B9}"/>
              </a:ext>
            </a:extLst>
          </p:cNvPr>
          <p:cNvPicPr>
            <a:picLocks noChangeAspect="1"/>
          </p:cNvPicPr>
          <p:nvPr/>
        </p:nvPicPr>
        <p:blipFill rotWithShape="1">
          <a:blip r:embed="rId2"/>
          <a:srcRect l="3928" t="734" r="50000"/>
          <a:stretch/>
        </p:blipFill>
        <p:spPr>
          <a:xfrm>
            <a:off x="5579170" y="1037677"/>
            <a:ext cx="5364134" cy="5715269"/>
          </a:xfrm>
          <a:prstGeom prst="rect">
            <a:avLst/>
          </a:prstGeom>
        </p:spPr>
      </p:pic>
    </p:spTree>
    <p:extLst>
      <p:ext uri="{BB962C8B-B14F-4D97-AF65-F5344CB8AC3E}">
        <p14:creationId xmlns:p14="http://schemas.microsoft.com/office/powerpoint/2010/main" val="174108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9635DC6-0558-C94D-9A0C-CA9ABA075435}"/>
              </a:ext>
            </a:extLst>
          </p:cNvPr>
          <p:cNvSpPr txBox="1"/>
          <p:nvPr/>
        </p:nvSpPr>
        <p:spPr>
          <a:xfrm>
            <a:off x="2013555" y="2728451"/>
            <a:ext cx="7400616" cy="1569660"/>
          </a:xfrm>
          <a:prstGeom prst="rect">
            <a:avLst/>
          </a:prstGeom>
          <a:noFill/>
        </p:spPr>
        <p:txBody>
          <a:bodyPr wrap="none" rtlCol="0">
            <a:spAutoFit/>
          </a:bodyPr>
          <a:lstStyle/>
          <a:p>
            <a:pPr algn="ctr"/>
            <a:r>
              <a:rPr lang="it-IT" sz="3200" dirty="0"/>
              <a:t>Fase 3. </a:t>
            </a:r>
          </a:p>
          <a:p>
            <a:pPr algn="ctr"/>
            <a:endParaRPr lang="it-IT" sz="3200" dirty="0"/>
          </a:p>
          <a:p>
            <a:pPr algn="ctr"/>
            <a:r>
              <a:rPr lang="it-IT" sz="3200" dirty="0"/>
              <a:t>Organizzare le attività da condurre in classe</a:t>
            </a:r>
          </a:p>
        </p:txBody>
      </p:sp>
    </p:spTree>
    <p:extLst>
      <p:ext uri="{BB962C8B-B14F-4D97-AF65-F5344CB8AC3E}">
        <p14:creationId xmlns:p14="http://schemas.microsoft.com/office/powerpoint/2010/main" val="977426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7465A2F-C652-1944-B250-15923955E528}"/>
              </a:ext>
            </a:extLst>
          </p:cNvPr>
          <p:cNvSpPr/>
          <p:nvPr/>
        </p:nvSpPr>
        <p:spPr>
          <a:xfrm>
            <a:off x="4382452" y="2370902"/>
            <a:ext cx="2811026" cy="584775"/>
          </a:xfrm>
          <a:prstGeom prst="rect">
            <a:avLst/>
          </a:prstGeom>
        </p:spPr>
        <p:txBody>
          <a:bodyPr wrap="none">
            <a:spAutoFit/>
          </a:bodyPr>
          <a:lstStyle/>
          <a:p>
            <a:r>
              <a:rPr lang="it-IT" sz="3200" dirty="0"/>
              <a:t>Fase 3. Valutare</a:t>
            </a:r>
          </a:p>
        </p:txBody>
      </p:sp>
      <p:sp>
        <p:nvSpPr>
          <p:cNvPr id="3" name="Rettangolo 2">
            <a:extLst>
              <a:ext uri="{FF2B5EF4-FFF2-40B4-BE49-F238E27FC236}">
                <a16:creationId xmlns:a16="http://schemas.microsoft.com/office/drawing/2014/main" id="{91125A42-398F-8B47-BD4E-9382A95A1011}"/>
              </a:ext>
            </a:extLst>
          </p:cNvPr>
          <p:cNvSpPr/>
          <p:nvPr/>
        </p:nvSpPr>
        <p:spPr>
          <a:xfrm>
            <a:off x="3644564" y="4405477"/>
            <a:ext cx="4649286" cy="584775"/>
          </a:xfrm>
          <a:prstGeom prst="rect">
            <a:avLst/>
          </a:prstGeom>
        </p:spPr>
        <p:txBody>
          <a:bodyPr wrap="none">
            <a:spAutoFit/>
          </a:bodyPr>
          <a:lstStyle/>
          <a:p>
            <a:r>
              <a:rPr lang="it-IT" sz="3200" dirty="0"/>
              <a:t>Capovolgere la valutazione</a:t>
            </a:r>
          </a:p>
        </p:txBody>
      </p:sp>
      <p:cxnSp>
        <p:nvCxnSpPr>
          <p:cNvPr id="5" name="Connettore 2 4">
            <a:extLst>
              <a:ext uri="{FF2B5EF4-FFF2-40B4-BE49-F238E27FC236}">
                <a16:creationId xmlns:a16="http://schemas.microsoft.com/office/drawing/2014/main" id="{CCEA05EB-EF18-1D4F-891E-0FF49E5A0494}"/>
              </a:ext>
            </a:extLst>
          </p:cNvPr>
          <p:cNvCxnSpPr>
            <a:stCxn id="2" idx="2"/>
          </p:cNvCxnSpPr>
          <p:nvPr/>
        </p:nvCxnSpPr>
        <p:spPr>
          <a:xfrm>
            <a:off x="5787965" y="2955677"/>
            <a:ext cx="3235" cy="11954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083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65035B8-7B6D-6143-95F6-20CF80C21278}"/>
              </a:ext>
            </a:extLst>
          </p:cNvPr>
          <p:cNvSpPr txBox="1"/>
          <p:nvPr/>
        </p:nvSpPr>
        <p:spPr>
          <a:xfrm>
            <a:off x="4424516" y="766915"/>
            <a:ext cx="3234988" cy="430887"/>
          </a:xfrm>
          <a:prstGeom prst="rect">
            <a:avLst/>
          </a:prstGeom>
          <a:noFill/>
        </p:spPr>
        <p:txBody>
          <a:bodyPr wrap="none" rtlCol="0">
            <a:spAutoFit/>
          </a:bodyPr>
          <a:lstStyle/>
          <a:p>
            <a:r>
              <a:rPr lang="it-IT" sz="2200" b="1" dirty="0"/>
              <a:t>Una valutazione autentica</a:t>
            </a:r>
          </a:p>
        </p:txBody>
      </p:sp>
      <p:sp>
        <p:nvSpPr>
          <p:cNvPr id="3" name="Rettangolo 2">
            <a:extLst>
              <a:ext uri="{FF2B5EF4-FFF2-40B4-BE49-F238E27FC236}">
                <a16:creationId xmlns:a16="http://schemas.microsoft.com/office/drawing/2014/main" id="{9989B7DF-6046-F344-82BF-4685C77FD5ED}"/>
              </a:ext>
            </a:extLst>
          </p:cNvPr>
          <p:cNvSpPr/>
          <p:nvPr/>
        </p:nvSpPr>
        <p:spPr>
          <a:xfrm>
            <a:off x="2964427" y="1842723"/>
            <a:ext cx="6096000" cy="4154984"/>
          </a:xfrm>
          <a:prstGeom prst="rect">
            <a:avLst/>
          </a:prstGeom>
        </p:spPr>
        <p:txBody>
          <a:bodyPr>
            <a:spAutoFit/>
          </a:bodyPr>
          <a:lstStyle/>
          <a:p>
            <a:pPr algn="ctr"/>
            <a:r>
              <a:rPr lang="it-IT" sz="2200" dirty="0"/>
              <a:t>deve essere </a:t>
            </a:r>
          </a:p>
          <a:p>
            <a:endParaRPr lang="it-IT" sz="2200" dirty="0"/>
          </a:p>
          <a:p>
            <a:pPr algn="ctr"/>
            <a:r>
              <a:rPr lang="it-IT" sz="2200" dirty="0"/>
              <a:t>• </a:t>
            </a:r>
            <a:r>
              <a:rPr lang="it-IT" sz="2200" b="1" dirty="0"/>
              <a:t>continuativa</a:t>
            </a:r>
            <a:r>
              <a:rPr lang="it-IT" sz="2200" dirty="0"/>
              <a:t>, </a:t>
            </a:r>
            <a:r>
              <a:rPr lang="it-IT" sz="2200" b="1" dirty="0"/>
              <a:t>frequente e su tempi lunghi </a:t>
            </a:r>
          </a:p>
          <a:p>
            <a:pPr algn="ctr"/>
            <a:r>
              <a:rPr lang="it-IT" sz="2200" dirty="0"/>
              <a:t>(sia per essere evidente, sia perché lo sviluppo di competenze o il recupero di lacune non richiedono tempi brevi)</a:t>
            </a:r>
          </a:p>
          <a:p>
            <a:pPr algn="ctr"/>
            <a:endParaRPr lang="it-IT" sz="2200" dirty="0"/>
          </a:p>
          <a:p>
            <a:pPr algn="ctr"/>
            <a:r>
              <a:rPr lang="it-IT" sz="2200" dirty="0"/>
              <a:t>•</a:t>
            </a:r>
            <a:r>
              <a:rPr lang="it-IT" sz="2200" b="1" dirty="0"/>
              <a:t>individualizzata</a:t>
            </a:r>
            <a:r>
              <a:rPr lang="it-IT" sz="2200" dirty="0"/>
              <a:t>, deve mantenere la memoria del passato e del presente, deve far riferimento a un progetto personale di apprendimento, deve essere anche </a:t>
            </a:r>
            <a:r>
              <a:rPr lang="it-IT" sz="2200" dirty="0" err="1"/>
              <a:t>autovalutabile</a:t>
            </a:r>
            <a:r>
              <a:rPr lang="it-IT" sz="2200" dirty="0"/>
              <a:t> dallo studente</a:t>
            </a:r>
          </a:p>
          <a:p>
            <a:pPr algn="ctr"/>
            <a:endParaRPr lang="it-IT" sz="2200" dirty="0"/>
          </a:p>
        </p:txBody>
      </p:sp>
      <p:sp>
        <p:nvSpPr>
          <p:cNvPr id="4" name="Rettangolo 3">
            <a:extLst>
              <a:ext uri="{FF2B5EF4-FFF2-40B4-BE49-F238E27FC236}">
                <a16:creationId xmlns:a16="http://schemas.microsoft.com/office/drawing/2014/main" id="{C3BE45B0-6239-3144-BF5A-1A32E5D934B0}"/>
              </a:ext>
            </a:extLst>
          </p:cNvPr>
          <p:cNvSpPr/>
          <p:nvPr/>
        </p:nvSpPr>
        <p:spPr>
          <a:xfrm>
            <a:off x="4424516" y="722670"/>
            <a:ext cx="3234988" cy="444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45891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A38290E-3828-1241-BF83-B2F375EDC6B0}"/>
              </a:ext>
            </a:extLst>
          </p:cNvPr>
          <p:cNvSpPr/>
          <p:nvPr/>
        </p:nvSpPr>
        <p:spPr>
          <a:xfrm>
            <a:off x="3342965" y="1649643"/>
            <a:ext cx="5742040" cy="4924425"/>
          </a:xfrm>
          <a:prstGeom prst="rect">
            <a:avLst/>
          </a:prstGeom>
        </p:spPr>
        <p:txBody>
          <a:bodyPr wrap="square">
            <a:spAutoFit/>
          </a:bodyPr>
          <a:lstStyle/>
          <a:p>
            <a:pPr algn="ctr"/>
            <a:r>
              <a:rPr lang="it-IT" sz="2000" b="1" dirty="0"/>
              <a:t>Tutte le attività svolte in classe, singolarmente o in gruppo, sono sempre applicazioni personali delle conoscenze o delle competenze acquisite. Esse permettono dunque un monitoraggio continuo e costante dei progressi fatti nell’apprendimento</a:t>
            </a:r>
          </a:p>
          <a:p>
            <a:pPr algn="ctr"/>
            <a:endParaRPr lang="it-IT" sz="2000" dirty="0"/>
          </a:p>
          <a:p>
            <a:endParaRPr lang="it-IT" dirty="0"/>
          </a:p>
          <a:p>
            <a:pPr algn="ctr"/>
            <a:r>
              <a:rPr lang="it-IT" sz="2000" b="1" dirty="0"/>
              <a:t>L’insegnante è costantemente impegnato </a:t>
            </a:r>
          </a:p>
          <a:p>
            <a:pPr algn="ctr"/>
            <a:r>
              <a:rPr lang="it-IT" sz="2000" b="1" dirty="0"/>
              <a:t>a valutare il lavoro dei suoi studenti, </a:t>
            </a:r>
          </a:p>
          <a:p>
            <a:pPr algn="ctr"/>
            <a:r>
              <a:rPr lang="it-IT" sz="2000" dirty="0"/>
              <a:t>che ricevono subito uno stimolo per capire se stanno facendo bene o se devono correggere il tiro. </a:t>
            </a:r>
          </a:p>
          <a:p>
            <a:pPr algn="ctr"/>
            <a:endParaRPr lang="it-IT" sz="2000" dirty="0"/>
          </a:p>
          <a:p>
            <a:pPr algn="ctr"/>
            <a:r>
              <a:rPr lang="it-IT" sz="2000" b="1" dirty="0"/>
              <a:t>Nessun’altra metodologia didattica incorpora contemporaneamente in sé didattica e valutazione</a:t>
            </a:r>
          </a:p>
          <a:p>
            <a:endParaRPr lang="it-IT" dirty="0"/>
          </a:p>
          <a:p>
            <a:endParaRPr lang="it-IT" dirty="0"/>
          </a:p>
        </p:txBody>
      </p:sp>
      <p:sp>
        <p:nvSpPr>
          <p:cNvPr id="3" name="CasellaDiTesto 2">
            <a:extLst>
              <a:ext uri="{FF2B5EF4-FFF2-40B4-BE49-F238E27FC236}">
                <a16:creationId xmlns:a16="http://schemas.microsoft.com/office/drawing/2014/main" id="{09FF6DBF-FB5F-C145-9398-C031BD55FC81}"/>
              </a:ext>
            </a:extLst>
          </p:cNvPr>
          <p:cNvSpPr txBox="1"/>
          <p:nvPr/>
        </p:nvSpPr>
        <p:spPr>
          <a:xfrm>
            <a:off x="3901846" y="619432"/>
            <a:ext cx="4624279" cy="430887"/>
          </a:xfrm>
          <a:prstGeom prst="rect">
            <a:avLst/>
          </a:prstGeom>
          <a:noFill/>
        </p:spPr>
        <p:txBody>
          <a:bodyPr wrap="none" rtlCol="0">
            <a:spAutoFit/>
          </a:bodyPr>
          <a:lstStyle/>
          <a:p>
            <a:r>
              <a:rPr lang="it-IT" sz="2200" b="1" dirty="0"/>
              <a:t>La valutazione nella </a:t>
            </a:r>
            <a:r>
              <a:rPr lang="it-IT" sz="2200" b="1" dirty="0" err="1"/>
              <a:t>flipped</a:t>
            </a:r>
            <a:r>
              <a:rPr lang="it-IT" sz="2200" b="1" dirty="0"/>
              <a:t> </a:t>
            </a:r>
            <a:r>
              <a:rPr lang="it-IT" sz="2200" b="1" dirty="0" err="1"/>
              <a:t>classroom</a:t>
            </a:r>
            <a:endParaRPr lang="it-IT" sz="2200" b="1" dirty="0"/>
          </a:p>
        </p:txBody>
      </p:sp>
      <p:cxnSp>
        <p:nvCxnSpPr>
          <p:cNvPr id="5" name="Connettore 2 4">
            <a:extLst>
              <a:ext uri="{FF2B5EF4-FFF2-40B4-BE49-F238E27FC236}">
                <a16:creationId xmlns:a16="http://schemas.microsoft.com/office/drawing/2014/main" id="{48C75EE3-8F79-DF49-9626-E3786F9B85E5}"/>
              </a:ext>
            </a:extLst>
          </p:cNvPr>
          <p:cNvCxnSpPr/>
          <p:nvPr/>
        </p:nvCxnSpPr>
        <p:spPr>
          <a:xfrm>
            <a:off x="6213985" y="3274142"/>
            <a:ext cx="0" cy="516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841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1302543-44D6-9044-9E33-FFB2F0D8CEA4}"/>
              </a:ext>
            </a:extLst>
          </p:cNvPr>
          <p:cNvSpPr/>
          <p:nvPr/>
        </p:nvSpPr>
        <p:spPr>
          <a:xfrm>
            <a:off x="3667432" y="2037431"/>
            <a:ext cx="5255342" cy="1107996"/>
          </a:xfrm>
          <a:prstGeom prst="rect">
            <a:avLst/>
          </a:prstGeom>
        </p:spPr>
        <p:txBody>
          <a:bodyPr wrap="square">
            <a:spAutoFit/>
          </a:bodyPr>
          <a:lstStyle/>
          <a:p>
            <a:pPr marL="285750" indent="-285750">
              <a:buFont typeface="Arial" panose="020B0604020202020204" pitchFamily="34" charset="0"/>
              <a:buChar char="•"/>
            </a:pPr>
            <a:r>
              <a:rPr lang="it-IT" sz="2200" dirty="0"/>
              <a:t>Permette di coinvolgere tutta la classe</a:t>
            </a:r>
          </a:p>
          <a:p>
            <a:pPr marL="285750" indent="-285750">
              <a:buFont typeface="Arial" panose="020B0604020202020204" pitchFamily="34" charset="0"/>
              <a:buChar char="•"/>
            </a:pPr>
            <a:r>
              <a:rPr lang="it-IT" sz="2200" dirty="0"/>
              <a:t>Permette di valutare le competenze</a:t>
            </a:r>
          </a:p>
          <a:p>
            <a:pPr marL="285750" indent="-285750">
              <a:buFont typeface="Arial" panose="020B0604020202020204" pitchFamily="34" charset="0"/>
              <a:buChar char="•"/>
            </a:pPr>
            <a:r>
              <a:rPr lang="it-IT" sz="2200" dirty="0"/>
              <a:t>Garantisce una valutazione personalizzata</a:t>
            </a:r>
          </a:p>
        </p:txBody>
      </p:sp>
      <p:cxnSp>
        <p:nvCxnSpPr>
          <p:cNvPr id="5" name="Connettore 2 4">
            <a:extLst>
              <a:ext uri="{FF2B5EF4-FFF2-40B4-BE49-F238E27FC236}">
                <a16:creationId xmlns:a16="http://schemas.microsoft.com/office/drawing/2014/main" id="{F0785FE7-A53B-3B49-965B-03AEE065A418}"/>
              </a:ext>
            </a:extLst>
          </p:cNvPr>
          <p:cNvCxnSpPr/>
          <p:nvPr/>
        </p:nvCxnSpPr>
        <p:spPr>
          <a:xfrm>
            <a:off x="6169742" y="3377382"/>
            <a:ext cx="0" cy="545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AAB0ACE0-7384-F445-A5E7-7BDD5344E2F5}"/>
              </a:ext>
            </a:extLst>
          </p:cNvPr>
          <p:cNvCxnSpPr/>
          <p:nvPr/>
        </p:nvCxnSpPr>
        <p:spPr>
          <a:xfrm>
            <a:off x="6174658" y="1167453"/>
            <a:ext cx="0" cy="545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70DB9AF1-9E54-DC4E-9CDF-3F1D6D9A4C3A}"/>
              </a:ext>
            </a:extLst>
          </p:cNvPr>
          <p:cNvSpPr/>
          <p:nvPr/>
        </p:nvSpPr>
        <p:spPr>
          <a:xfrm>
            <a:off x="3121742" y="312083"/>
            <a:ext cx="6096000" cy="769441"/>
          </a:xfrm>
          <a:prstGeom prst="rect">
            <a:avLst/>
          </a:prstGeom>
        </p:spPr>
        <p:txBody>
          <a:bodyPr>
            <a:spAutoFit/>
          </a:bodyPr>
          <a:lstStyle/>
          <a:p>
            <a:pPr algn="ctr"/>
            <a:r>
              <a:rPr lang="it-IT" sz="2200" dirty="0"/>
              <a:t>Vantaggi della valutazione in un UA condotta con</a:t>
            </a:r>
          </a:p>
          <a:p>
            <a:pPr algn="ctr"/>
            <a:r>
              <a:rPr lang="it-IT" sz="2200" dirty="0"/>
              <a:t> </a:t>
            </a:r>
            <a:r>
              <a:rPr lang="it-IT" sz="2200" i="1" dirty="0" err="1"/>
              <a:t>Flipped</a:t>
            </a:r>
            <a:r>
              <a:rPr lang="it-IT" sz="2200" i="1" dirty="0"/>
              <a:t> </a:t>
            </a:r>
            <a:r>
              <a:rPr lang="it-IT" sz="2200" i="1" dirty="0" err="1"/>
              <a:t>classroom</a:t>
            </a:r>
            <a:r>
              <a:rPr lang="it-IT" sz="2200" dirty="0"/>
              <a:t> rispetto all’interrogazione</a:t>
            </a:r>
          </a:p>
        </p:txBody>
      </p:sp>
      <p:sp>
        <p:nvSpPr>
          <p:cNvPr id="8" name="Rettangolo 7">
            <a:extLst>
              <a:ext uri="{FF2B5EF4-FFF2-40B4-BE49-F238E27FC236}">
                <a16:creationId xmlns:a16="http://schemas.microsoft.com/office/drawing/2014/main" id="{DFAD84C9-9EBC-DD4E-80DE-14482AA83895}"/>
              </a:ext>
            </a:extLst>
          </p:cNvPr>
          <p:cNvSpPr/>
          <p:nvPr/>
        </p:nvSpPr>
        <p:spPr>
          <a:xfrm>
            <a:off x="2930013" y="4247360"/>
            <a:ext cx="6730180" cy="2246769"/>
          </a:xfrm>
          <a:prstGeom prst="rect">
            <a:avLst/>
          </a:prstGeom>
        </p:spPr>
        <p:txBody>
          <a:bodyPr wrap="square">
            <a:spAutoFit/>
          </a:bodyPr>
          <a:lstStyle/>
          <a:p>
            <a:pPr algn="ctr"/>
            <a:r>
              <a:rPr lang="it-IT" sz="2000" dirty="0"/>
              <a:t>«I cambiamenti epocali in questi ultimi venti anni ci impongono scelte coraggiose. Finché ci veniva chiesto di verificare delle conoscenze, era logico interrogare. Ora che dobbiamo verificare delle competenze, ci occorre mettere i ragazzi di fronte a un problema non risolvibile solo con quello che conoscono»</a:t>
            </a:r>
          </a:p>
          <a:p>
            <a:pPr algn="ctr"/>
            <a:r>
              <a:rPr lang="it-IT" sz="2000" dirty="0"/>
              <a:t>(M. </a:t>
            </a:r>
            <a:r>
              <a:rPr lang="it-IT" sz="2000" dirty="0" err="1"/>
              <a:t>Migliorini</a:t>
            </a:r>
            <a:r>
              <a:rPr lang="it-IT" sz="2000" dirty="0"/>
              <a:t>)</a:t>
            </a:r>
          </a:p>
        </p:txBody>
      </p:sp>
    </p:spTree>
    <p:extLst>
      <p:ext uri="{BB962C8B-B14F-4D97-AF65-F5344CB8AC3E}">
        <p14:creationId xmlns:p14="http://schemas.microsoft.com/office/powerpoint/2010/main" val="298649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05FEDF5-45DC-EF46-9562-603D22809DA3}"/>
              </a:ext>
            </a:extLst>
          </p:cNvPr>
          <p:cNvPicPr>
            <a:picLocks noChangeAspect="1"/>
          </p:cNvPicPr>
          <p:nvPr/>
        </p:nvPicPr>
        <p:blipFill rotWithShape="1">
          <a:blip r:embed="rId2"/>
          <a:srcRect l="24557" t="10733" r="25726" b="14821"/>
          <a:stretch/>
        </p:blipFill>
        <p:spPr>
          <a:xfrm>
            <a:off x="297128" y="83530"/>
            <a:ext cx="7824317" cy="6586895"/>
          </a:xfrm>
          <a:prstGeom prst="rect">
            <a:avLst/>
          </a:prstGeom>
        </p:spPr>
      </p:pic>
      <p:sp>
        <p:nvSpPr>
          <p:cNvPr id="8" name="Rettangolo 7">
            <a:extLst>
              <a:ext uri="{FF2B5EF4-FFF2-40B4-BE49-F238E27FC236}">
                <a16:creationId xmlns:a16="http://schemas.microsoft.com/office/drawing/2014/main" id="{BB806FAF-BA0B-C24F-A8C6-50BB2DCD46CA}"/>
              </a:ext>
            </a:extLst>
          </p:cNvPr>
          <p:cNvSpPr/>
          <p:nvPr/>
        </p:nvSpPr>
        <p:spPr>
          <a:xfrm>
            <a:off x="8318090" y="5477781"/>
            <a:ext cx="3259394" cy="1015663"/>
          </a:xfrm>
          <a:prstGeom prst="rect">
            <a:avLst/>
          </a:prstGeom>
        </p:spPr>
        <p:txBody>
          <a:bodyPr wrap="square">
            <a:spAutoFit/>
          </a:bodyPr>
          <a:lstStyle/>
          <a:p>
            <a:r>
              <a:rPr lang="it-IT" sz="2000" dirty="0"/>
              <a:t>Fasi dell’apprendimento secondo la classificazione di B. Bloom</a:t>
            </a:r>
          </a:p>
        </p:txBody>
      </p:sp>
    </p:spTree>
    <p:extLst>
      <p:ext uri="{BB962C8B-B14F-4D97-AF65-F5344CB8AC3E}">
        <p14:creationId xmlns:p14="http://schemas.microsoft.com/office/powerpoint/2010/main" val="53574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B8BF816-7FB8-E44A-8F53-52DCFEBD1E7F}"/>
              </a:ext>
            </a:extLst>
          </p:cNvPr>
          <p:cNvSpPr txBox="1"/>
          <p:nvPr/>
        </p:nvSpPr>
        <p:spPr>
          <a:xfrm>
            <a:off x="4881717" y="3038168"/>
            <a:ext cx="1630575" cy="584775"/>
          </a:xfrm>
          <a:prstGeom prst="rect">
            <a:avLst/>
          </a:prstGeom>
          <a:noFill/>
        </p:spPr>
        <p:txBody>
          <a:bodyPr wrap="none" rtlCol="0">
            <a:spAutoFit/>
          </a:bodyPr>
          <a:lstStyle/>
          <a:p>
            <a:r>
              <a:rPr lang="it-IT" sz="3200" b="1" dirty="0"/>
              <a:t>Esempio</a:t>
            </a:r>
          </a:p>
        </p:txBody>
      </p:sp>
    </p:spTree>
    <p:extLst>
      <p:ext uri="{BB962C8B-B14F-4D97-AF65-F5344CB8AC3E}">
        <p14:creationId xmlns:p14="http://schemas.microsoft.com/office/powerpoint/2010/main" val="184825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B0CCF7C-C750-AD4D-855D-C59ED5BFCE4E}"/>
              </a:ext>
            </a:extLst>
          </p:cNvPr>
          <p:cNvPicPr>
            <a:picLocks noChangeAspect="1"/>
          </p:cNvPicPr>
          <p:nvPr/>
        </p:nvPicPr>
        <p:blipFill rotWithShape="1">
          <a:blip r:embed="rId2"/>
          <a:srcRect l="16451" t="20846" r="16411" b="8797"/>
          <a:stretch/>
        </p:blipFill>
        <p:spPr>
          <a:xfrm>
            <a:off x="303085" y="-1994"/>
            <a:ext cx="11643109" cy="6859993"/>
          </a:xfrm>
          <a:prstGeom prst="rect">
            <a:avLst/>
          </a:prstGeom>
        </p:spPr>
      </p:pic>
    </p:spTree>
    <p:extLst>
      <p:ext uri="{BB962C8B-B14F-4D97-AF65-F5344CB8AC3E}">
        <p14:creationId xmlns:p14="http://schemas.microsoft.com/office/powerpoint/2010/main" val="2849445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61CDCC1-6A4F-B04C-AC3C-A6B367F378A4}"/>
              </a:ext>
            </a:extLst>
          </p:cNvPr>
          <p:cNvPicPr>
            <a:picLocks noChangeAspect="1"/>
          </p:cNvPicPr>
          <p:nvPr/>
        </p:nvPicPr>
        <p:blipFill rotWithShape="1">
          <a:blip r:embed="rId2"/>
          <a:srcRect l="16089" t="13961" r="14839" b="4494"/>
          <a:stretch/>
        </p:blipFill>
        <p:spPr>
          <a:xfrm>
            <a:off x="767967" y="0"/>
            <a:ext cx="10337569" cy="6861538"/>
          </a:xfrm>
          <a:prstGeom prst="rect">
            <a:avLst/>
          </a:prstGeom>
        </p:spPr>
      </p:pic>
    </p:spTree>
    <p:extLst>
      <p:ext uri="{BB962C8B-B14F-4D97-AF65-F5344CB8AC3E}">
        <p14:creationId xmlns:p14="http://schemas.microsoft.com/office/powerpoint/2010/main" val="3461416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61CDCC1-6A4F-B04C-AC3C-A6B367F378A4}"/>
              </a:ext>
            </a:extLst>
          </p:cNvPr>
          <p:cNvPicPr>
            <a:picLocks noChangeAspect="1"/>
          </p:cNvPicPr>
          <p:nvPr/>
        </p:nvPicPr>
        <p:blipFill rotWithShape="1">
          <a:blip r:embed="rId2"/>
          <a:srcRect l="16089" t="13961" r="15144" b="52058"/>
          <a:stretch/>
        </p:blipFill>
        <p:spPr>
          <a:xfrm>
            <a:off x="0" y="1431546"/>
            <a:ext cx="12192000" cy="3387197"/>
          </a:xfrm>
          <a:prstGeom prst="rect">
            <a:avLst/>
          </a:prstGeom>
        </p:spPr>
      </p:pic>
    </p:spTree>
    <p:extLst>
      <p:ext uri="{BB962C8B-B14F-4D97-AF65-F5344CB8AC3E}">
        <p14:creationId xmlns:p14="http://schemas.microsoft.com/office/powerpoint/2010/main" val="3317717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3DC4290-086D-4E45-8214-19CBB62018C1}"/>
              </a:ext>
            </a:extLst>
          </p:cNvPr>
          <p:cNvSpPr/>
          <p:nvPr/>
        </p:nvSpPr>
        <p:spPr>
          <a:xfrm>
            <a:off x="8084572" y="2086331"/>
            <a:ext cx="3829665" cy="2862322"/>
          </a:xfrm>
          <a:prstGeom prst="rect">
            <a:avLst/>
          </a:prstGeom>
        </p:spPr>
        <p:txBody>
          <a:bodyPr wrap="square">
            <a:spAutoFit/>
          </a:bodyPr>
          <a:lstStyle/>
          <a:p>
            <a:r>
              <a:rPr lang="it-IT" sz="2000" dirty="0"/>
              <a:t>La seconda parte del lavoro avviene invece in classe, dove l’insegnante propone e segue le attività applicative al fianco degli alunni piuttosto che dalla cattedra: esercitazioni, laboratori, compiti, risoluzione di problemi, studio di casi, attività di approfondimento, ecc.</a:t>
            </a:r>
          </a:p>
        </p:txBody>
      </p:sp>
      <p:sp>
        <p:nvSpPr>
          <p:cNvPr id="4" name="Rettangolo 3">
            <a:extLst>
              <a:ext uri="{FF2B5EF4-FFF2-40B4-BE49-F238E27FC236}">
                <a16:creationId xmlns:a16="http://schemas.microsoft.com/office/drawing/2014/main" id="{D919AEE6-6F84-D647-9F25-5A01BE5996D3}"/>
              </a:ext>
            </a:extLst>
          </p:cNvPr>
          <p:cNvSpPr/>
          <p:nvPr/>
        </p:nvSpPr>
        <p:spPr>
          <a:xfrm>
            <a:off x="365021" y="2086331"/>
            <a:ext cx="2684205" cy="2862322"/>
          </a:xfrm>
          <a:prstGeom prst="rect">
            <a:avLst/>
          </a:prstGeom>
        </p:spPr>
        <p:txBody>
          <a:bodyPr wrap="square">
            <a:spAutoFit/>
          </a:bodyPr>
          <a:lstStyle/>
          <a:p>
            <a:r>
              <a:rPr lang="it-IT" sz="2000" dirty="0"/>
              <a:t>L’insegnate fornisce agli studenti materiali didattici appositamente selezionati o creati dallo stesso (i materiali didattici possono essere video, risorse multimediali, libri o e-book). </a:t>
            </a:r>
          </a:p>
        </p:txBody>
      </p:sp>
      <p:sp>
        <p:nvSpPr>
          <p:cNvPr id="5" name="Rettangolo 4">
            <a:extLst>
              <a:ext uri="{FF2B5EF4-FFF2-40B4-BE49-F238E27FC236}">
                <a16:creationId xmlns:a16="http://schemas.microsoft.com/office/drawing/2014/main" id="{9D5E9D03-67EE-3F4C-83AA-3B168CDA1240}"/>
              </a:ext>
            </a:extLst>
          </p:cNvPr>
          <p:cNvSpPr/>
          <p:nvPr/>
        </p:nvSpPr>
        <p:spPr>
          <a:xfrm>
            <a:off x="4117257" y="2070503"/>
            <a:ext cx="2728452" cy="2862322"/>
          </a:xfrm>
          <a:prstGeom prst="rect">
            <a:avLst/>
          </a:prstGeom>
        </p:spPr>
        <p:txBody>
          <a:bodyPr wrap="square">
            <a:spAutoFit/>
          </a:bodyPr>
          <a:lstStyle/>
          <a:p>
            <a:r>
              <a:rPr lang="it-IT" sz="2000" dirty="0"/>
              <a:t>Gli studenti studiano guardando i video e consultando i materiali più e più volte, ciascuno secondo le proprie esigenze, prima e al di fuori della scuola, e non dopo, come nel modello classico. </a:t>
            </a:r>
          </a:p>
        </p:txBody>
      </p:sp>
      <p:sp>
        <p:nvSpPr>
          <p:cNvPr id="6" name="Rettangolo 5">
            <a:extLst>
              <a:ext uri="{FF2B5EF4-FFF2-40B4-BE49-F238E27FC236}">
                <a16:creationId xmlns:a16="http://schemas.microsoft.com/office/drawing/2014/main" id="{3D368E71-72C8-3A46-84A8-20A8FC690A93}"/>
              </a:ext>
            </a:extLst>
          </p:cNvPr>
          <p:cNvSpPr/>
          <p:nvPr/>
        </p:nvSpPr>
        <p:spPr>
          <a:xfrm>
            <a:off x="213850" y="2020531"/>
            <a:ext cx="2986549" cy="29939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4E667CBF-5278-F64D-BEBD-28F8D554E72C}"/>
              </a:ext>
            </a:extLst>
          </p:cNvPr>
          <p:cNvSpPr/>
          <p:nvPr/>
        </p:nvSpPr>
        <p:spPr>
          <a:xfrm>
            <a:off x="4031225" y="2020531"/>
            <a:ext cx="2900517" cy="29939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07D415BE-98FA-E847-AEFC-2F50A3EBD3E6}"/>
              </a:ext>
            </a:extLst>
          </p:cNvPr>
          <p:cNvSpPr/>
          <p:nvPr/>
        </p:nvSpPr>
        <p:spPr>
          <a:xfrm>
            <a:off x="7981334" y="2045516"/>
            <a:ext cx="4036142" cy="2943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B7F07A79-C074-594F-B1C2-85FBFE4D6DDF}"/>
              </a:ext>
            </a:extLst>
          </p:cNvPr>
          <p:cNvSpPr/>
          <p:nvPr/>
        </p:nvSpPr>
        <p:spPr>
          <a:xfrm>
            <a:off x="3409334" y="3114774"/>
            <a:ext cx="415414" cy="85540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destra 10">
            <a:extLst>
              <a:ext uri="{FF2B5EF4-FFF2-40B4-BE49-F238E27FC236}">
                <a16:creationId xmlns:a16="http://schemas.microsoft.com/office/drawing/2014/main" id="{C732645B-0B2F-7D40-807F-8AF73251D131}"/>
              </a:ext>
            </a:extLst>
          </p:cNvPr>
          <p:cNvSpPr/>
          <p:nvPr/>
        </p:nvSpPr>
        <p:spPr>
          <a:xfrm>
            <a:off x="7248831" y="3073960"/>
            <a:ext cx="415414" cy="85540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A4E61CBF-EF29-7F45-BCCC-2457F607C24C}"/>
              </a:ext>
            </a:extLst>
          </p:cNvPr>
          <p:cNvSpPr txBox="1"/>
          <p:nvPr/>
        </p:nvSpPr>
        <p:spPr>
          <a:xfrm>
            <a:off x="3980831" y="427703"/>
            <a:ext cx="4112344" cy="430887"/>
          </a:xfrm>
          <a:prstGeom prst="rect">
            <a:avLst/>
          </a:prstGeom>
          <a:noFill/>
        </p:spPr>
        <p:txBody>
          <a:bodyPr wrap="none" rtlCol="0">
            <a:spAutoFit/>
          </a:bodyPr>
          <a:lstStyle/>
          <a:p>
            <a:r>
              <a:rPr lang="it-IT" sz="2200" dirty="0"/>
              <a:t>Fasi dell’apprendimento capovolto</a:t>
            </a:r>
          </a:p>
        </p:txBody>
      </p:sp>
    </p:spTree>
    <p:extLst>
      <p:ext uri="{BB962C8B-B14F-4D97-AF65-F5344CB8AC3E}">
        <p14:creationId xmlns:p14="http://schemas.microsoft.com/office/powerpoint/2010/main" val="2387377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F4BEEB3-A2E3-C848-A4E9-CA95F0D1DF27}"/>
              </a:ext>
            </a:extLst>
          </p:cNvPr>
          <p:cNvPicPr>
            <a:picLocks noChangeAspect="1"/>
          </p:cNvPicPr>
          <p:nvPr/>
        </p:nvPicPr>
        <p:blipFill rotWithShape="1">
          <a:blip r:embed="rId3"/>
          <a:srcRect l="16089" t="47598" r="14368" b="4493"/>
          <a:stretch/>
        </p:blipFill>
        <p:spPr>
          <a:xfrm>
            <a:off x="0" y="696686"/>
            <a:ext cx="12216364" cy="4731657"/>
          </a:xfrm>
          <a:prstGeom prst="rect">
            <a:avLst/>
          </a:prstGeom>
        </p:spPr>
      </p:pic>
    </p:spTree>
    <p:extLst>
      <p:ext uri="{BB962C8B-B14F-4D97-AF65-F5344CB8AC3E}">
        <p14:creationId xmlns:p14="http://schemas.microsoft.com/office/powerpoint/2010/main" val="2167877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0AA1E82-C591-364C-ADEE-6B41E7907121}"/>
              </a:ext>
            </a:extLst>
          </p:cNvPr>
          <p:cNvPicPr>
            <a:picLocks noChangeAspect="1"/>
          </p:cNvPicPr>
          <p:nvPr/>
        </p:nvPicPr>
        <p:blipFill rotWithShape="1">
          <a:blip r:embed="rId2"/>
          <a:srcRect t="22291" r="1328" b="23317"/>
          <a:stretch/>
        </p:blipFill>
        <p:spPr>
          <a:xfrm>
            <a:off x="348342" y="4673600"/>
            <a:ext cx="8877540" cy="1676400"/>
          </a:xfrm>
          <a:prstGeom prst="rect">
            <a:avLst/>
          </a:prstGeom>
        </p:spPr>
      </p:pic>
      <p:pic>
        <p:nvPicPr>
          <p:cNvPr id="4" name="Immagine 3">
            <a:extLst>
              <a:ext uri="{FF2B5EF4-FFF2-40B4-BE49-F238E27FC236}">
                <a16:creationId xmlns:a16="http://schemas.microsoft.com/office/drawing/2014/main" id="{89B83FA8-B135-F042-85AA-171AC71F0F98}"/>
              </a:ext>
            </a:extLst>
          </p:cNvPr>
          <p:cNvPicPr>
            <a:picLocks noChangeAspect="1"/>
          </p:cNvPicPr>
          <p:nvPr/>
        </p:nvPicPr>
        <p:blipFill>
          <a:blip r:embed="rId3"/>
          <a:stretch>
            <a:fillRect/>
          </a:stretch>
        </p:blipFill>
        <p:spPr>
          <a:xfrm>
            <a:off x="2013886" y="428183"/>
            <a:ext cx="5546452" cy="3933359"/>
          </a:xfrm>
          <a:prstGeom prst="rect">
            <a:avLst/>
          </a:prstGeom>
        </p:spPr>
      </p:pic>
      <p:pic>
        <p:nvPicPr>
          <p:cNvPr id="6" name="Immagine 5">
            <a:extLst>
              <a:ext uri="{FF2B5EF4-FFF2-40B4-BE49-F238E27FC236}">
                <a16:creationId xmlns:a16="http://schemas.microsoft.com/office/drawing/2014/main" id="{3F1814F0-8A7B-FC48-A9BC-A8E38A366598}"/>
              </a:ext>
            </a:extLst>
          </p:cNvPr>
          <p:cNvPicPr>
            <a:picLocks noChangeAspect="1"/>
          </p:cNvPicPr>
          <p:nvPr/>
        </p:nvPicPr>
        <p:blipFill>
          <a:blip r:embed="rId4"/>
          <a:stretch>
            <a:fillRect/>
          </a:stretch>
        </p:blipFill>
        <p:spPr>
          <a:xfrm>
            <a:off x="9491250" y="174172"/>
            <a:ext cx="2356086" cy="5159829"/>
          </a:xfrm>
          <a:prstGeom prst="rect">
            <a:avLst/>
          </a:prstGeom>
        </p:spPr>
      </p:pic>
    </p:spTree>
    <p:extLst>
      <p:ext uri="{BB962C8B-B14F-4D97-AF65-F5344CB8AC3E}">
        <p14:creationId xmlns:p14="http://schemas.microsoft.com/office/powerpoint/2010/main" val="2756555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99FD80-BA56-244D-AD4F-AB6783F2386C}"/>
              </a:ext>
            </a:extLst>
          </p:cNvPr>
          <p:cNvPicPr>
            <a:picLocks noChangeAspect="1"/>
          </p:cNvPicPr>
          <p:nvPr/>
        </p:nvPicPr>
        <p:blipFill>
          <a:blip r:embed="rId2"/>
          <a:stretch>
            <a:fillRect/>
          </a:stretch>
        </p:blipFill>
        <p:spPr>
          <a:xfrm>
            <a:off x="5442189" y="3671827"/>
            <a:ext cx="6532766" cy="3015960"/>
          </a:xfrm>
          <a:prstGeom prst="rect">
            <a:avLst/>
          </a:prstGeom>
        </p:spPr>
      </p:pic>
      <p:pic>
        <p:nvPicPr>
          <p:cNvPr id="5" name="Immagine 4">
            <a:extLst>
              <a:ext uri="{FF2B5EF4-FFF2-40B4-BE49-F238E27FC236}">
                <a16:creationId xmlns:a16="http://schemas.microsoft.com/office/drawing/2014/main" id="{B25CF684-C27E-EA44-B219-23400FE164CD}"/>
              </a:ext>
            </a:extLst>
          </p:cNvPr>
          <p:cNvPicPr>
            <a:picLocks noChangeAspect="1"/>
          </p:cNvPicPr>
          <p:nvPr/>
        </p:nvPicPr>
        <p:blipFill>
          <a:blip r:embed="rId3"/>
          <a:stretch>
            <a:fillRect/>
          </a:stretch>
        </p:blipFill>
        <p:spPr>
          <a:xfrm>
            <a:off x="6130434" y="113205"/>
            <a:ext cx="5981354" cy="3384450"/>
          </a:xfrm>
          <a:prstGeom prst="rect">
            <a:avLst/>
          </a:prstGeom>
        </p:spPr>
      </p:pic>
      <p:pic>
        <p:nvPicPr>
          <p:cNvPr id="6" name="Immagine 5">
            <a:extLst>
              <a:ext uri="{FF2B5EF4-FFF2-40B4-BE49-F238E27FC236}">
                <a16:creationId xmlns:a16="http://schemas.microsoft.com/office/drawing/2014/main" id="{C8996C89-27DA-7348-BA6D-E87AEC9BC536}"/>
              </a:ext>
            </a:extLst>
          </p:cNvPr>
          <p:cNvPicPr>
            <a:picLocks noChangeAspect="1"/>
          </p:cNvPicPr>
          <p:nvPr/>
        </p:nvPicPr>
        <p:blipFill>
          <a:blip r:embed="rId4"/>
          <a:stretch>
            <a:fillRect/>
          </a:stretch>
        </p:blipFill>
        <p:spPr>
          <a:xfrm>
            <a:off x="145142" y="592177"/>
            <a:ext cx="5681825" cy="2905478"/>
          </a:xfrm>
          <a:prstGeom prst="rect">
            <a:avLst/>
          </a:prstGeom>
        </p:spPr>
      </p:pic>
    </p:spTree>
    <p:extLst>
      <p:ext uri="{BB962C8B-B14F-4D97-AF65-F5344CB8AC3E}">
        <p14:creationId xmlns:p14="http://schemas.microsoft.com/office/powerpoint/2010/main" val="873988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E341923-D9DE-2C4F-B81B-EF1FD13779C0}"/>
              </a:ext>
            </a:extLst>
          </p:cNvPr>
          <p:cNvPicPr>
            <a:picLocks noChangeAspect="1"/>
          </p:cNvPicPr>
          <p:nvPr/>
        </p:nvPicPr>
        <p:blipFill rotWithShape="1">
          <a:blip r:embed="rId2"/>
          <a:srcRect l="16331" t="15251" r="15081" b="14176"/>
          <a:stretch/>
        </p:blipFill>
        <p:spPr>
          <a:xfrm>
            <a:off x="269384" y="1"/>
            <a:ext cx="11855138" cy="6858000"/>
          </a:xfrm>
          <a:prstGeom prst="rect">
            <a:avLst/>
          </a:prstGeom>
        </p:spPr>
      </p:pic>
    </p:spTree>
    <p:extLst>
      <p:ext uri="{BB962C8B-B14F-4D97-AF65-F5344CB8AC3E}">
        <p14:creationId xmlns:p14="http://schemas.microsoft.com/office/powerpoint/2010/main" val="2737739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A888AA-B505-704B-B353-F29051EEB031}"/>
              </a:ext>
            </a:extLst>
          </p:cNvPr>
          <p:cNvPicPr>
            <a:picLocks noChangeAspect="1"/>
          </p:cNvPicPr>
          <p:nvPr/>
        </p:nvPicPr>
        <p:blipFill rotWithShape="1">
          <a:blip r:embed="rId2"/>
          <a:srcRect l="17177" t="69042" r="14597" b="3849"/>
          <a:stretch/>
        </p:blipFill>
        <p:spPr>
          <a:xfrm>
            <a:off x="-45644" y="2536723"/>
            <a:ext cx="12237644" cy="2733941"/>
          </a:xfrm>
          <a:prstGeom prst="rect">
            <a:avLst/>
          </a:prstGeom>
        </p:spPr>
      </p:pic>
    </p:spTree>
    <p:extLst>
      <p:ext uri="{BB962C8B-B14F-4D97-AF65-F5344CB8AC3E}">
        <p14:creationId xmlns:p14="http://schemas.microsoft.com/office/powerpoint/2010/main" val="3442866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030D5EA-B8D9-8248-BB56-358F602A93C1}"/>
              </a:ext>
            </a:extLst>
          </p:cNvPr>
          <p:cNvPicPr>
            <a:picLocks noChangeAspect="1"/>
          </p:cNvPicPr>
          <p:nvPr/>
        </p:nvPicPr>
        <p:blipFill rotWithShape="1">
          <a:blip r:embed="rId2"/>
          <a:srcRect l="16330" t="18695" r="14355" b="16973"/>
          <a:stretch/>
        </p:blipFill>
        <p:spPr>
          <a:xfrm>
            <a:off x="1227963" y="1"/>
            <a:ext cx="9553107" cy="4984954"/>
          </a:xfrm>
          <a:prstGeom prst="rect">
            <a:avLst/>
          </a:prstGeom>
        </p:spPr>
      </p:pic>
      <p:pic>
        <p:nvPicPr>
          <p:cNvPr id="4" name="Immagine 3">
            <a:extLst>
              <a:ext uri="{FF2B5EF4-FFF2-40B4-BE49-F238E27FC236}">
                <a16:creationId xmlns:a16="http://schemas.microsoft.com/office/drawing/2014/main" id="{FC5299A1-F555-8A4E-AF05-A0728CFF936E}"/>
              </a:ext>
            </a:extLst>
          </p:cNvPr>
          <p:cNvPicPr>
            <a:picLocks noChangeAspect="1"/>
          </p:cNvPicPr>
          <p:nvPr/>
        </p:nvPicPr>
        <p:blipFill rotWithShape="1">
          <a:blip r:embed="rId3"/>
          <a:srcRect l="16814" t="26655" r="14419" b="45159"/>
          <a:stretch/>
        </p:blipFill>
        <p:spPr>
          <a:xfrm>
            <a:off x="1244916" y="4660490"/>
            <a:ext cx="9536154" cy="2197510"/>
          </a:xfrm>
          <a:prstGeom prst="rect">
            <a:avLst/>
          </a:prstGeom>
        </p:spPr>
      </p:pic>
    </p:spTree>
    <p:extLst>
      <p:ext uri="{BB962C8B-B14F-4D97-AF65-F5344CB8AC3E}">
        <p14:creationId xmlns:p14="http://schemas.microsoft.com/office/powerpoint/2010/main" val="1444532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35DE537-8A8A-BA46-9D82-59DC67BFE9AD}"/>
              </a:ext>
            </a:extLst>
          </p:cNvPr>
          <p:cNvPicPr>
            <a:picLocks noChangeAspect="1"/>
          </p:cNvPicPr>
          <p:nvPr/>
        </p:nvPicPr>
        <p:blipFill rotWithShape="1">
          <a:blip r:embed="rId2"/>
          <a:srcRect l="16071" t="54394" r="14761" b="12362"/>
          <a:stretch/>
        </p:blipFill>
        <p:spPr>
          <a:xfrm>
            <a:off x="0" y="2075542"/>
            <a:ext cx="12192647" cy="3294743"/>
          </a:xfrm>
          <a:prstGeom prst="rect">
            <a:avLst/>
          </a:prstGeom>
        </p:spPr>
      </p:pic>
    </p:spTree>
    <p:extLst>
      <p:ext uri="{BB962C8B-B14F-4D97-AF65-F5344CB8AC3E}">
        <p14:creationId xmlns:p14="http://schemas.microsoft.com/office/powerpoint/2010/main" val="392713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ED5FE10-141E-1040-914E-CF0ECEA9D137}"/>
              </a:ext>
            </a:extLst>
          </p:cNvPr>
          <p:cNvPicPr>
            <a:picLocks noChangeAspect="1"/>
          </p:cNvPicPr>
          <p:nvPr/>
        </p:nvPicPr>
        <p:blipFill rotWithShape="1">
          <a:blip r:embed="rId2"/>
          <a:srcRect l="3928" t="734" r="50000"/>
          <a:stretch/>
        </p:blipFill>
        <p:spPr>
          <a:xfrm>
            <a:off x="151763" y="462489"/>
            <a:ext cx="5364134" cy="5715269"/>
          </a:xfrm>
          <a:prstGeom prst="rect">
            <a:avLst/>
          </a:prstGeom>
        </p:spPr>
      </p:pic>
      <p:pic>
        <p:nvPicPr>
          <p:cNvPr id="3" name="Immagine 2">
            <a:extLst>
              <a:ext uri="{FF2B5EF4-FFF2-40B4-BE49-F238E27FC236}">
                <a16:creationId xmlns:a16="http://schemas.microsoft.com/office/drawing/2014/main" id="{E864F0AD-5E29-304F-B124-5B217CFE0599}"/>
              </a:ext>
            </a:extLst>
          </p:cNvPr>
          <p:cNvPicPr>
            <a:picLocks noChangeAspect="1"/>
          </p:cNvPicPr>
          <p:nvPr/>
        </p:nvPicPr>
        <p:blipFill rotWithShape="1">
          <a:blip r:embed="rId2"/>
          <a:srcRect l="49634" t="2135" r="2480"/>
          <a:stretch/>
        </p:blipFill>
        <p:spPr>
          <a:xfrm>
            <a:off x="6373994" y="462489"/>
            <a:ext cx="5655158" cy="5715269"/>
          </a:xfrm>
          <a:prstGeom prst="rect">
            <a:avLst/>
          </a:prstGeom>
        </p:spPr>
      </p:pic>
      <p:sp>
        <p:nvSpPr>
          <p:cNvPr id="4" name="Freccia destra 3">
            <a:extLst>
              <a:ext uri="{FF2B5EF4-FFF2-40B4-BE49-F238E27FC236}">
                <a16:creationId xmlns:a16="http://schemas.microsoft.com/office/drawing/2014/main" id="{179BD172-558D-5C45-8ABA-731D95E905DF}"/>
              </a:ext>
            </a:extLst>
          </p:cNvPr>
          <p:cNvSpPr/>
          <p:nvPr/>
        </p:nvSpPr>
        <p:spPr>
          <a:xfrm>
            <a:off x="5737238" y="2892419"/>
            <a:ext cx="415414" cy="85540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02287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88D59E9-0875-3646-8B36-F5EC4AC0E8DF}"/>
              </a:ext>
            </a:extLst>
          </p:cNvPr>
          <p:cNvSpPr/>
          <p:nvPr/>
        </p:nvSpPr>
        <p:spPr>
          <a:xfrm>
            <a:off x="2306907" y="893108"/>
            <a:ext cx="6973445" cy="1631216"/>
          </a:xfrm>
          <a:prstGeom prst="rect">
            <a:avLst/>
          </a:prstGeom>
        </p:spPr>
        <p:txBody>
          <a:bodyPr wrap="square">
            <a:spAutoFit/>
          </a:bodyPr>
          <a:lstStyle/>
          <a:p>
            <a:pPr algn="ctr"/>
            <a:r>
              <a:rPr lang="it-IT" sz="2000" dirty="0"/>
              <a:t>Nella </a:t>
            </a:r>
            <a:r>
              <a:rPr lang="it-IT" sz="2000" dirty="0" err="1"/>
              <a:t>flipped</a:t>
            </a:r>
            <a:r>
              <a:rPr lang="it-IT" sz="2000" dirty="0"/>
              <a:t> </a:t>
            </a:r>
            <a:r>
              <a:rPr lang="it-IT" sz="2000" dirty="0" err="1"/>
              <a:t>classroom</a:t>
            </a:r>
            <a:r>
              <a:rPr lang="it-IT" sz="2000" dirty="0"/>
              <a:t>, o insegnamento capovolto, </a:t>
            </a:r>
          </a:p>
          <a:p>
            <a:pPr algn="ctr"/>
            <a:r>
              <a:rPr lang="it-IT" sz="2000" b="1" dirty="0"/>
              <a:t>si inverte il luogo dove si segue la lezione </a:t>
            </a:r>
          </a:p>
          <a:p>
            <a:pPr algn="ctr"/>
            <a:r>
              <a:rPr lang="it-IT" sz="2000" dirty="0"/>
              <a:t>(a casa propria anziché a scuola) </a:t>
            </a:r>
          </a:p>
          <a:p>
            <a:pPr algn="ctr"/>
            <a:r>
              <a:rPr lang="it-IT" sz="2000" b="1" dirty="0"/>
              <a:t>con quello in cui si studia e si fanno i compiti </a:t>
            </a:r>
          </a:p>
          <a:p>
            <a:pPr algn="ctr"/>
            <a:r>
              <a:rPr lang="it-IT" sz="2000" dirty="0"/>
              <a:t>(a scuola anziché nella propria abitazione)</a:t>
            </a:r>
          </a:p>
        </p:txBody>
      </p:sp>
      <p:cxnSp>
        <p:nvCxnSpPr>
          <p:cNvPr id="11" name="Connettore 1 10">
            <a:extLst>
              <a:ext uri="{FF2B5EF4-FFF2-40B4-BE49-F238E27FC236}">
                <a16:creationId xmlns:a16="http://schemas.microsoft.com/office/drawing/2014/main" id="{FB34698F-1992-2E40-8FA2-525272DCC075}"/>
              </a:ext>
            </a:extLst>
          </p:cNvPr>
          <p:cNvCxnSpPr>
            <a:cxnSpLocks/>
          </p:cNvCxnSpPr>
          <p:nvPr/>
        </p:nvCxnSpPr>
        <p:spPr>
          <a:xfrm flipV="1">
            <a:off x="3088570" y="2604610"/>
            <a:ext cx="1669110" cy="772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BBCF274D-5778-4146-AA05-A4D3972B8CA2}"/>
              </a:ext>
            </a:extLst>
          </p:cNvPr>
          <p:cNvSpPr/>
          <p:nvPr/>
        </p:nvSpPr>
        <p:spPr>
          <a:xfrm>
            <a:off x="5987845" y="3671888"/>
            <a:ext cx="4689987" cy="1938992"/>
          </a:xfrm>
          <a:prstGeom prst="rect">
            <a:avLst/>
          </a:prstGeom>
        </p:spPr>
        <p:txBody>
          <a:bodyPr wrap="square">
            <a:spAutoFit/>
          </a:bodyPr>
          <a:lstStyle/>
          <a:p>
            <a:pPr algn="ctr">
              <a:spcBef>
                <a:spcPct val="0"/>
              </a:spcBef>
            </a:pPr>
            <a:r>
              <a:rPr lang="it-IT" altLang="it-IT" sz="2000" dirty="0">
                <a:latin typeface="Calibri" panose="020F0502020204030204" pitchFamily="34" charset="0"/>
                <a:cs typeface="Arial" panose="020B0604020202020204" pitchFamily="34" charset="0"/>
              </a:rPr>
              <a:t>Si utilizza il tempo </a:t>
            </a:r>
            <a:r>
              <a:rPr lang="it-IT" altLang="it-IT" sz="2000" b="1" dirty="0">
                <a:latin typeface="Calibri" panose="020F0502020204030204" pitchFamily="34" charset="0"/>
                <a:cs typeface="Arial" panose="020B0604020202020204" pitchFamily="34" charset="0"/>
              </a:rPr>
              <a:t>in aula </a:t>
            </a:r>
            <a:r>
              <a:rPr lang="it-IT" altLang="it-IT" sz="2000" dirty="0">
                <a:latin typeface="Calibri" panose="020F0502020204030204" pitchFamily="34" charset="0"/>
                <a:cs typeface="Arial" panose="020B0604020202020204" pitchFamily="34" charset="0"/>
              </a:rPr>
              <a:t>per la realizzazione di </a:t>
            </a:r>
            <a:r>
              <a:rPr lang="it-IT" altLang="it-IT" sz="2000" b="1" dirty="0">
                <a:latin typeface="Calibri" panose="020F0502020204030204" pitchFamily="34" charset="0"/>
                <a:cs typeface="Arial" panose="020B0604020202020204" pitchFamily="34" charset="0"/>
              </a:rPr>
              <a:t>attività caratterizzate da una maggiore complessità e apertura problematica, da affrontare attraverso il  confronto critico con gli altri studenti e la guida del docente. </a:t>
            </a:r>
            <a:endParaRPr lang="it-IT" sz="2000" b="1" dirty="0"/>
          </a:p>
        </p:txBody>
      </p:sp>
      <p:sp>
        <p:nvSpPr>
          <p:cNvPr id="16" name="Rettangolo 15">
            <a:extLst>
              <a:ext uri="{FF2B5EF4-FFF2-40B4-BE49-F238E27FC236}">
                <a16:creationId xmlns:a16="http://schemas.microsoft.com/office/drawing/2014/main" id="{3E9C2F6B-063F-294D-9A34-C94446C56EDD}"/>
              </a:ext>
            </a:extLst>
          </p:cNvPr>
          <p:cNvSpPr/>
          <p:nvPr/>
        </p:nvSpPr>
        <p:spPr>
          <a:xfrm>
            <a:off x="4495847" y="437998"/>
            <a:ext cx="2359742" cy="3687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7" name="Rettangolo 16">
            <a:extLst>
              <a:ext uri="{FF2B5EF4-FFF2-40B4-BE49-F238E27FC236}">
                <a16:creationId xmlns:a16="http://schemas.microsoft.com/office/drawing/2014/main" id="{CDFA772E-4568-FF40-BB42-2553193718E9}"/>
              </a:ext>
            </a:extLst>
          </p:cNvPr>
          <p:cNvSpPr/>
          <p:nvPr/>
        </p:nvSpPr>
        <p:spPr>
          <a:xfrm>
            <a:off x="4529809" y="412712"/>
            <a:ext cx="2272225" cy="400110"/>
          </a:xfrm>
          <a:prstGeom prst="rect">
            <a:avLst/>
          </a:prstGeom>
        </p:spPr>
        <p:txBody>
          <a:bodyPr wrap="none">
            <a:spAutoFit/>
          </a:bodyPr>
          <a:lstStyle/>
          <a:p>
            <a:pPr algn="ctr"/>
            <a:r>
              <a:rPr lang="it-IT" sz="2000" b="1" dirty="0"/>
              <a:t>Inversione di luoghi</a:t>
            </a:r>
          </a:p>
        </p:txBody>
      </p:sp>
      <p:sp>
        <p:nvSpPr>
          <p:cNvPr id="9" name="Rettangolo 8">
            <a:extLst>
              <a:ext uri="{FF2B5EF4-FFF2-40B4-BE49-F238E27FC236}">
                <a16:creationId xmlns:a16="http://schemas.microsoft.com/office/drawing/2014/main" id="{D10768BC-BBCD-BA4D-893A-5576E3C869B9}"/>
              </a:ext>
            </a:extLst>
          </p:cNvPr>
          <p:cNvSpPr/>
          <p:nvPr/>
        </p:nvSpPr>
        <p:spPr>
          <a:xfrm>
            <a:off x="1127035" y="3671888"/>
            <a:ext cx="3923071" cy="1938992"/>
          </a:xfrm>
          <a:prstGeom prst="rect">
            <a:avLst/>
          </a:prstGeom>
        </p:spPr>
        <p:txBody>
          <a:bodyPr wrap="square">
            <a:spAutoFit/>
          </a:bodyPr>
          <a:lstStyle/>
          <a:p>
            <a:pPr algn="ctr">
              <a:spcBef>
                <a:spcPct val="0"/>
              </a:spcBef>
            </a:pPr>
            <a:r>
              <a:rPr lang="it-IT" altLang="it-IT" sz="2000" dirty="0">
                <a:latin typeface="Calibri" panose="020F0502020204030204" pitchFamily="34" charset="0"/>
                <a:cs typeface="Arial" panose="020B0604020202020204" pitchFamily="34" charset="0"/>
              </a:rPr>
              <a:t>Si </a:t>
            </a:r>
            <a:r>
              <a:rPr lang="it-IT" altLang="it-IT" sz="2000" b="1" dirty="0">
                <a:latin typeface="Calibri" panose="020F0502020204030204" pitchFamily="34" charset="0"/>
                <a:cs typeface="Arial" panose="020B0604020202020204" pitchFamily="34" charset="0"/>
              </a:rPr>
              <a:t>demandano a casa i momenti di istruzione che richiedono un’interattività limitata,</a:t>
            </a:r>
            <a:r>
              <a:rPr lang="it-IT" altLang="it-IT" sz="2000" dirty="0">
                <a:latin typeface="Calibri" panose="020F0502020204030204" pitchFamily="34" charset="0"/>
                <a:cs typeface="Arial" panose="020B0604020202020204" pitchFamily="34" charset="0"/>
              </a:rPr>
              <a:t> </a:t>
            </a:r>
            <a:r>
              <a:rPr lang="it-IT" altLang="it-IT" sz="2000" b="1" dirty="0">
                <a:latin typeface="Calibri" panose="020F0502020204030204" pitchFamily="34" charset="0"/>
                <a:cs typeface="Arial" panose="020B0604020202020204" pitchFamily="34" charset="0"/>
              </a:rPr>
              <a:t>potenziando la capacità dello studente di agire in modo autonomo e responsabile.</a:t>
            </a:r>
          </a:p>
        </p:txBody>
      </p:sp>
      <p:sp>
        <p:nvSpPr>
          <p:cNvPr id="18" name="Rettangolo 17">
            <a:extLst>
              <a:ext uri="{FF2B5EF4-FFF2-40B4-BE49-F238E27FC236}">
                <a16:creationId xmlns:a16="http://schemas.microsoft.com/office/drawing/2014/main" id="{DCE18870-E2D7-854F-BAB4-3A2A42D7A7C5}"/>
              </a:ext>
            </a:extLst>
          </p:cNvPr>
          <p:cNvSpPr/>
          <p:nvPr/>
        </p:nvSpPr>
        <p:spPr>
          <a:xfrm>
            <a:off x="1061884" y="3671888"/>
            <a:ext cx="4114800" cy="1938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19CAF736-778E-BD41-9DB2-90ACD3D6D649}"/>
              </a:ext>
            </a:extLst>
          </p:cNvPr>
          <p:cNvSpPr/>
          <p:nvPr/>
        </p:nvSpPr>
        <p:spPr>
          <a:xfrm>
            <a:off x="5987845" y="3671888"/>
            <a:ext cx="4689987" cy="1938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1 21">
            <a:extLst>
              <a:ext uri="{FF2B5EF4-FFF2-40B4-BE49-F238E27FC236}">
                <a16:creationId xmlns:a16="http://schemas.microsoft.com/office/drawing/2014/main" id="{10FC1112-C139-FC4D-BD89-F32D8A41653D}"/>
              </a:ext>
            </a:extLst>
          </p:cNvPr>
          <p:cNvCxnSpPr>
            <a:cxnSpLocks/>
          </p:cNvCxnSpPr>
          <p:nvPr/>
        </p:nvCxnSpPr>
        <p:spPr>
          <a:xfrm flipH="1" flipV="1">
            <a:off x="6855589" y="2609887"/>
            <a:ext cx="1563329" cy="904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97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7A244A7-5B1E-CA48-9A94-59C07FA7D0A0}"/>
              </a:ext>
            </a:extLst>
          </p:cNvPr>
          <p:cNvSpPr/>
          <p:nvPr/>
        </p:nvSpPr>
        <p:spPr>
          <a:xfrm>
            <a:off x="6383510" y="4131681"/>
            <a:ext cx="3495368" cy="1631216"/>
          </a:xfrm>
          <a:prstGeom prst="rect">
            <a:avLst/>
          </a:prstGeom>
        </p:spPr>
        <p:txBody>
          <a:bodyPr wrap="square">
            <a:spAutoFit/>
          </a:bodyPr>
          <a:lstStyle/>
          <a:p>
            <a:pPr algn="ctr"/>
            <a:r>
              <a:rPr lang="it-IT" altLang="it-IT" sz="2000" dirty="0">
                <a:cs typeface="Times New Roman" panose="02020603050405020304" pitchFamily="18" charset="0"/>
              </a:rPr>
              <a:t>Gli </a:t>
            </a:r>
            <a:r>
              <a:rPr lang="it-IT" altLang="it-IT" sz="2000" b="1" dirty="0">
                <a:cs typeface="Times New Roman" panose="02020603050405020304" pitchFamily="18" charset="0"/>
              </a:rPr>
              <a:t>insegnanti </a:t>
            </a:r>
            <a:r>
              <a:rPr lang="it-IT" altLang="it-IT" sz="2000" dirty="0">
                <a:cs typeface="Times New Roman" panose="02020603050405020304" pitchFamily="18" charset="0"/>
              </a:rPr>
              <a:t>diventano</a:t>
            </a:r>
            <a:r>
              <a:rPr lang="it-IT" altLang="it-IT" sz="2000" b="1" dirty="0">
                <a:cs typeface="Times New Roman" panose="02020603050405020304" pitchFamily="18" charset="0"/>
              </a:rPr>
              <a:t> guide per comprendere </a:t>
            </a:r>
            <a:r>
              <a:rPr lang="it-IT" altLang="it-IT" sz="2000" dirty="0">
                <a:cs typeface="Times New Roman" panose="02020603050405020304" pitchFamily="18" charset="0"/>
              </a:rPr>
              <a:t>piuttosto che dispensatori di fatti, guadagnando tempo per le attività condotte in classe</a:t>
            </a:r>
            <a:endParaRPr lang="it-IT" sz="2000" dirty="0"/>
          </a:p>
        </p:txBody>
      </p:sp>
      <p:sp>
        <p:nvSpPr>
          <p:cNvPr id="3" name="Rettangolo 2">
            <a:extLst>
              <a:ext uri="{FF2B5EF4-FFF2-40B4-BE49-F238E27FC236}">
                <a16:creationId xmlns:a16="http://schemas.microsoft.com/office/drawing/2014/main" id="{322638ED-C6BA-F04C-B241-F7D59212FA7A}"/>
              </a:ext>
            </a:extLst>
          </p:cNvPr>
          <p:cNvSpPr/>
          <p:nvPr/>
        </p:nvSpPr>
        <p:spPr>
          <a:xfrm>
            <a:off x="624246" y="4127954"/>
            <a:ext cx="5142372" cy="1631216"/>
          </a:xfrm>
          <a:prstGeom prst="rect">
            <a:avLst/>
          </a:prstGeom>
        </p:spPr>
        <p:txBody>
          <a:bodyPr wrap="square">
            <a:spAutoFit/>
          </a:bodyPr>
          <a:lstStyle/>
          <a:p>
            <a:pPr algn="ctr">
              <a:spcBef>
                <a:spcPct val="0"/>
              </a:spcBef>
            </a:pPr>
            <a:r>
              <a:rPr lang="it-IT" altLang="it-IT" sz="2000" dirty="0">
                <a:cs typeface="Times New Roman" panose="02020603050405020304" pitchFamily="18" charset="0"/>
              </a:rPr>
              <a:t>e gli </a:t>
            </a:r>
            <a:r>
              <a:rPr lang="it-IT" altLang="it-IT" sz="2000" b="1" dirty="0">
                <a:cs typeface="Times New Roman" panose="02020603050405020304" pitchFamily="18" charset="0"/>
              </a:rPr>
              <a:t>studenti </a:t>
            </a:r>
            <a:r>
              <a:rPr lang="it-IT" altLang="it-IT" sz="2000" dirty="0">
                <a:cs typeface="Times New Roman" panose="02020603050405020304" pitchFamily="18" charset="0"/>
              </a:rPr>
              <a:t>diventano </a:t>
            </a:r>
            <a:r>
              <a:rPr lang="it-IT" altLang="it-IT" sz="2000" b="1" dirty="0">
                <a:cs typeface="Times New Roman" panose="02020603050405020304" pitchFamily="18" charset="0"/>
              </a:rPr>
              <a:t>discenti attivi </a:t>
            </a:r>
            <a:r>
              <a:rPr lang="it-IT" altLang="it-IT" sz="2000" dirty="0">
                <a:cs typeface="Times New Roman" panose="02020603050405020304" pitchFamily="18" charset="0"/>
              </a:rPr>
              <a:t>piuttosto che contenitori di informazioni; </a:t>
            </a:r>
            <a:r>
              <a:rPr lang="it-IT" altLang="it-IT" sz="2000" b="1" dirty="0">
                <a:cs typeface="Arial" panose="020B0604020202020204" pitchFamily="34" charset="0"/>
              </a:rPr>
              <a:t>hanno il controllo </a:t>
            </a:r>
            <a:r>
              <a:rPr lang="it-IT" altLang="it-IT" sz="2000" dirty="0">
                <a:cs typeface="Arial" panose="020B0604020202020204" pitchFamily="34" charset="0"/>
              </a:rPr>
              <a:t>su come apprendono i contenuti</a:t>
            </a:r>
            <a:r>
              <a:rPr lang="it-IT" altLang="it-IT" sz="2000" b="1" dirty="0">
                <a:cs typeface="Arial" panose="020B0604020202020204" pitchFamily="34" charset="0"/>
              </a:rPr>
              <a:t>, sul ritmo </a:t>
            </a:r>
            <a:r>
              <a:rPr lang="it-IT" altLang="it-IT" sz="2000" dirty="0">
                <a:cs typeface="Arial" panose="020B0604020202020204" pitchFamily="34" charset="0"/>
              </a:rPr>
              <a:t>del loro apprendimento, come </a:t>
            </a:r>
            <a:r>
              <a:rPr lang="it-IT" altLang="it-IT" sz="2000" b="1" dirty="0">
                <a:cs typeface="Arial" panose="020B0604020202020204" pitchFamily="34" charset="0"/>
              </a:rPr>
              <a:t>sul grado di approfondimento </a:t>
            </a:r>
            <a:r>
              <a:rPr lang="it-IT" altLang="it-IT" sz="2000" dirty="0">
                <a:cs typeface="Arial" panose="020B0604020202020204" pitchFamily="34" charset="0"/>
              </a:rPr>
              <a:t>dello stesso</a:t>
            </a:r>
            <a:endParaRPr lang="it-IT" altLang="it-IT" sz="2000" dirty="0">
              <a:cs typeface="Times New Roman" panose="02020603050405020304" pitchFamily="18" charset="0"/>
            </a:endParaRPr>
          </a:p>
        </p:txBody>
      </p:sp>
      <p:cxnSp>
        <p:nvCxnSpPr>
          <p:cNvPr id="4" name="Connettore 1 3">
            <a:extLst>
              <a:ext uri="{FF2B5EF4-FFF2-40B4-BE49-F238E27FC236}">
                <a16:creationId xmlns:a16="http://schemas.microsoft.com/office/drawing/2014/main" id="{1717C9C0-A6EE-3641-9900-CC0012CC3539}"/>
              </a:ext>
            </a:extLst>
          </p:cNvPr>
          <p:cNvCxnSpPr>
            <a:cxnSpLocks/>
          </p:cNvCxnSpPr>
          <p:nvPr/>
        </p:nvCxnSpPr>
        <p:spPr>
          <a:xfrm>
            <a:off x="3369852" y="3170903"/>
            <a:ext cx="45278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E16E92CF-6DCF-1C4A-91F1-96AA54251578}"/>
              </a:ext>
            </a:extLst>
          </p:cNvPr>
          <p:cNvCxnSpPr>
            <a:cxnSpLocks/>
          </p:cNvCxnSpPr>
          <p:nvPr/>
        </p:nvCxnSpPr>
        <p:spPr>
          <a:xfrm>
            <a:off x="7897744" y="3170903"/>
            <a:ext cx="0" cy="7226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3769AF18-2FDC-AA4C-A949-D639A9486A9E}"/>
              </a:ext>
            </a:extLst>
          </p:cNvPr>
          <p:cNvCxnSpPr>
            <a:cxnSpLocks/>
          </p:cNvCxnSpPr>
          <p:nvPr/>
        </p:nvCxnSpPr>
        <p:spPr>
          <a:xfrm>
            <a:off x="3369852" y="3170903"/>
            <a:ext cx="0" cy="7226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C1F6A6FF-E569-E14D-B09A-37ED4D6D86B1}"/>
              </a:ext>
            </a:extLst>
          </p:cNvPr>
          <p:cNvSpPr/>
          <p:nvPr/>
        </p:nvSpPr>
        <p:spPr>
          <a:xfrm>
            <a:off x="4596543" y="430335"/>
            <a:ext cx="2359742" cy="3687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9" name="Rettangolo 8">
            <a:extLst>
              <a:ext uri="{FF2B5EF4-FFF2-40B4-BE49-F238E27FC236}">
                <a16:creationId xmlns:a16="http://schemas.microsoft.com/office/drawing/2014/main" id="{37BE53C6-D21D-174E-AB00-4927E70B5429}"/>
              </a:ext>
            </a:extLst>
          </p:cNvPr>
          <p:cNvSpPr/>
          <p:nvPr/>
        </p:nvSpPr>
        <p:spPr>
          <a:xfrm>
            <a:off x="3207639" y="1588900"/>
            <a:ext cx="5196399" cy="10729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39D55709-6AE1-BC41-8DFE-DAED5F670DE0}"/>
              </a:ext>
            </a:extLst>
          </p:cNvPr>
          <p:cNvSpPr/>
          <p:nvPr/>
        </p:nvSpPr>
        <p:spPr>
          <a:xfrm>
            <a:off x="4630505" y="405049"/>
            <a:ext cx="2272225" cy="400110"/>
          </a:xfrm>
          <a:prstGeom prst="rect">
            <a:avLst/>
          </a:prstGeom>
        </p:spPr>
        <p:txBody>
          <a:bodyPr wrap="none">
            <a:spAutoFit/>
          </a:bodyPr>
          <a:lstStyle/>
          <a:p>
            <a:pPr algn="ctr"/>
            <a:r>
              <a:rPr lang="it-IT" sz="2000" b="1" dirty="0"/>
              <a:t>Inversione di luoghi</a:t>
            </a:r>
          </a:p>
        </p:txBody>
      </p:sp>
      <p:sp>
        <p:nvSpPr>
          <p:cNvPr id="11" name="Rettangolo 10">
            <a:extLst>
              <a:ext uri="{FF2B5EF4-FFF2-40B4-BE49-F238E27FC236}">
                <a16:creationId xmlns:a16="http://schemas.microsoft.com/office/drawing/2014/main" id="{8077A162-AF94-534A-BD0E-F18582C66DE3}"/>
              </a:ext>
            </a:extLst>
          </p:cNvPr>
          <p:cNvSpPr/>
          <p:nvPr/>
        </p:nvSpPr>
        <p:spPr>
          <a:xfrm>
            <a:off x="3207639" y="1617539"/>
            <a:ext cx="5201404" cy="1015663"/>
          </a:xfrm>
          <a:prstGeom prst="rect">
            <a:avLst/>
          </a:prstGeom>
        </p:spPr>
        <p:txBody>
          <a:bodyPr wrap="square">
            <a:spAutoFit/>
          </a:bodyPr>
          <a:lstStyle/>
          <a:p>
            <a:pPr algn="ctr"/>
            <a:r>
              <a:rPr lang="it-IT" sz="2000" b="1" dirty="0"/>
              <a:t>uno spostamento </a:t>
            </a:r>
          </a:p>
          <a:p>
            <a:pPr algn="ctr"/>
            <a:r>
              <a:rPr lang="it-IT" sz="2000" b="1" dirty="0"/>
              <a:t>della responsabilità dell’apprendimento </a:t>
            </a:r>
          </a:p>
          <a:p>
            <a:pPr algn="ctr"/>
            <a:r>
              <a:rPr lang="it-IT" sz="2000" b="1" dirty="0"/>
              <a:t>e una rivoluzione della didattica</a:t>
            </a:r>
          </a:p>
        </p:txBody>
      </p:sp>
      <p:cxnSp>
        <p:nvCxnSpPr>
          <p:cNvPr id="12" name="Connettore 2 11">
            <a:extLst>
              <a:ext uri="{FF2B5EF4-FFF2-40B4-BE49-F238E27FC236}">
                <a16:creationId xmlns:a16="http://schemas.microsoft.com/office/drawing/2014/main" id="{26E46D79-477D-E24A-9757-7A77583CF0C0}"/>
              </a:ext>
            </a:extLst>
          </p:cNvPr>
          <p:cNvCxnSpPr>
            <a:cxnSpLocks/>
          </p:cNvCxnSpPr>
          <p:nvPr/>
        </p:nvCxnSpPr>
        <p:spPr>
          <a:xfrm flipH="1">
            <a:off x="5766616" y="1052916"/>
            <a:ext cx="1" cy="339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ADA51D7C-7EB9-404C-A41C-9BF0FC3BA579}"/>
              </a:ext>
            </a:extLst>
          </p:cNvPr>
          <p:cNvCxnSpPr>
            <a:cxnSpLocks/>
          </p:cNvCxnSpPr>
          <p:nvPr/>
        </p:nvCxnSpPr>
        <p:spPr>
          <a:xfrm flipV="1">
            <a:off x="5766617" y="2776262"/>
            <a:ext cx="0" cy="394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745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C36CD36-03FB-6349-9B8A-758F10531FB1}"/>
              </a:ext>
            </a:extLst>
          </p:cNvPr>
          <p:cNvSpPr/>
          <p:nvPr/>
        </p:nvSpPr>
        <p:spPr>
          <a:xfrm>
            <a:off x="588645" y="1517600"/>
            <a:ext cx="4693920" cy="1323439"/>
          </a:xfrm>
          <a:prstGeom prst="rect">
            <a:avLst/>
          </a:prstGeom>
        </p:spPr>
        <p:txBody>
          <a:bodyPr wrap="square">
            <a:spAutoFit/>
          </a:bodyPr>
          <a:lstStyle/>
          <a:p>
            <a:pPr algn="ctr"/>
            <a:r>
              <a:rPr lang="it-IT" sz="2000" dirty="0"/>
              <a:t>“la pedagogia ci insegna da tempo che </a:t>
            </a:r>
            <a:r>
              <a:rPr lang="it-IT" sz="2000" b="1" dirty="0"/>
              <a:t>l’apprendimento è un processo attivo: lo studente deve essere protagonista nella costruzione dei significati</a:t>
            </a:r>
            <a:r>
              <a:rPr lang="it-IT" sz="2000" dirty="0"/>
              <a:t>.”</a:t>
            </a:r>
          </a:p>
        </p:txBody>
      </p:sp>
      <p:sp>
        <p:nvSpPr>
          <p:cNvPr id="3" name="Rettangolo 2">
            <a:extLst>
              <a:ext uri="{FF2B5EF4-FFF2-40B4-BE49-F238E27FC236}">
                <a16:creationId xmlns:a16="http://schemas.microsoft.com/office/drawing/2014/main" id="{FC73F451-A6A4-3849-831E-8EFDED801267}"/>
              </a:ext>
            </a:extLst>
          </p:cNvPr>
          <p:cNvSpPr/>
          <p:nvPr/>
        </p:nvSpPr>
        <p:spPr>
          <a:xfrm>
            <a:off x="7286625" y="1517600"/>
            <a:ext cx="4137660" cy="1631216"/>
          </a:xfrm>
          <a:prstGeom prst="rect">
            <a:avLst/>
          </a:prstGeom>
        </p:spPr>
        <p:txBody>
          <a:bodyPr wrap="square">
            <a:spAutoFit/>
          </a:bodyPr>
          <a:lstStyle/>
          <a:p>
            <a:pPr algn="ctr"/>
            <a:r>
              <a:rPr lang="it-IT" sz="2000" dirty="0"/>
              <a:t>“Uno dei timori che l’insegnante deve presto abbandonare nella pratica di questa metodologia è </a:t>
            </a:r>
            <a:r>
              <a:rPr lang="it-IT" sz="2000" b="1" dirty="0"/>
              <a:t>l’apparente sensazione di non avere il controllo della situazione</a:t>
            </a:r>
            <a:r>
              <a:rPr lang="it-IT" sz="2000" dirty="0"/>
              <a:t>”</a:t>
            </a:r>
          </a:p>
        </p:txBody>
      </p:sp>
      <p:sp>
        <p:nvSpPr>
          <p:cNvPr id="4" name="Rettangolo 3">
            <a:extLst>
              <a:ext uri="{FF2B5EF4-FFF2-40B4-BE49-F238E27FC236}">
                <a16:creationId xmlns:a16="http://schemas.microsoft.com/office/drawing/2014/main" id="{20B1A702-A4BD-0349-9DBD-97C4C8357A47}"/>
              </a:ext>
            </a:extLst>
          </p:cNvPr>
          <p:cNvSpPr/>
          <p:nvPr/>
        </p:nvSpPr>
        <p:spPr>
          <a:xfrm>
            <a:off x="2394646" y="4348516"/>
            <a:ext cx="7299960" cy="2092881"/>
          </a:xfrm>
          <a:prstGeom prst="rect">
            <a:avLst/>
          </a:prstGeom>
        </p:spPr>
        <p:txBody>
          <a:bodyPr wrap="square">
            <a:spAutoFit/>
          </a:bodyPr>
          <a:lstStyle/>
          <a:p>
            <a:pPr algn="ctr">
              <a:spcAft>
                <a:spcPts val="0"/>
              </a:spcAft>
            </a:pPr>
            <a:r>
              <a:rPr lang="it-IT" sz="2600" dirty="0">
                <a:latin typeface="Calibri" panose="020F0502020204030204" pitchFamily="34" charset="0"/>
                <a:ea typeface="Calibri" panose="020F0502020204030204" pitchFamily="34" charset="0"/>
                <a:cs typeface="Times New Roman" panose="02020603050405020304" pitchFamily="18" charset="0"/>
              </a:rPr>
              <a:t> “Il più grande segno di successo per un insegnante è poter dire: i bambini stanno lavorando come se io non esistessi»</a:t>
            </a:r>
          </a:p>
          <a:p>
            <a:pPr algn="ctr">
              <a:spcAft>
                <a:spcPts val="0"/>
              </a:spcAft>
            </a:pPr>
            <a:endParaRPr lang="it-IT" sz="26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it-IT" sz="2600" dirty="0">
                <a:latin typeface="Calibri" panose="020F0502020204030204" pitchFamily="34" charset="0"/>
                <a:ea typeface="Calibri" panose="020F0502020204030204" pitchFamily="34" charset="0"/>
                <a:cs typeface="Times New Roman" panose="02020603050405020304" pitchFamily="18" charset="0"/>
              </a:rPr>
              <a:t>Maria Montessori</a:t>
            </a:r>
          </a:p>
        </p:txBody>
      </p:sp>
      <p:sp>
        <p:nvSpPr>
          <p:cNvPr id="5" name="Ovale 4">
            <a:extLst>
              <a:ext uri="{FF2B5EF4-FFF2-40B4-BE49-F238E27FC236}">
                <a16:creationId xmlns:a16="http://schemas.microsoft.com/office/drawing/2014/main" id="{76898AE6-BFE6-AC4B-936C-817326D419D5}"/>
              </a:ext>
            </a:extLst>
          </p:cNvPr>
          <p:cNvSpPr/>
          <p:nvPr/>
        </p:nvSpPr>
        <p:spPr>
          <a:xfrm>
            <a:off x="558165" y="1005839"/>
            <a:ext cx="4724400" cy="23469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AC6A9AC3-E1F1-304F-ABEE-35DB32F5844E}"/>
              </a:ext>
            </a:extLst>
          </p:cNvPr>
          <p:cNvSpPr/>
          <p:nvPr/>
        </p:nvSpPr>
        <p:spPr>
          <a:xfrm>
            <a:off x="6812280" y="1005840"/>
            <a:ext cx="5086350" cy="23469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64092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5D0BDE1-9A54-8646-9763-F13ABB8D830E}"/>
              </a:ext>
            </a:extLst>
          </p:cNvPr>
          <p:cNvSpPr/>
          <p:nvPr/>
        </p:nvSpPr>
        <p:spPr>
          <a:xfrm>
            <a:off x="363793" y="1968683"/>
            <a:ext cx="6096000" cy="4401205"/>
          </a:xfrm>
          <a:prstGeom prst="rect">
            <a:avLst/>
          </a:prstGeom>
        </p:spPr>
        <p:txBody>
          <a:bodyPr>
            <a:spAutoFit/>
          </a:bodyPr>
          <a:lstStyle/>
          <a:p>
            <a:pPr algn="just">
              <a:spcBef>
                <a:spcPct val="0"/>
              </a:spcBef>
            </a:pPr>
            <a:r>
              <a:rPr lang="it-IT" altLang="it-IT" sz="2000" dirty="0">
                <a:latin typeface="Calibri" panose="020F0502020204030204" pitchFamily="34" charset="0"/>
                <a:cs typeface="Arial" panose="020B0604020202020204" pitchFamily="34" charset="0"/>
              </a:rPr>
              <a:t>Tutto è cominciato quando due insegnanti di chimica della scuola secondaria, </a:t>
            </a:r>
            <a:r>
              <a:rPr lang="it-IT" altLang="it-IT" sz="2000" b="1" dirty="0">
                <a:latin typeface="Calibri" panose="020F0502020204030204" pitchFamily="34" charset="0"/>
                <a:cs typeface="Arial" panose="020B0604020202020204" pitchFamily="34" charset="0"/>
              </a:rPr>
              <a:t>Jonathan </a:t>
            </a:r>
            <a:r>
              <a:rPr lang="it-IT" altLang="it-IT" sz="2000" b="1" dirty="0" err="1">
                <a:latin typeface="Calibri" panose="020F0502020204030204" pitchFamily="34" charset="0"/>
                <a:cs typeface="Arial" panose="020B0604020202020204" pitchFamily="34" charset="0"/>
              </a:rPr>
              <a:t>Bergmaan</a:t>
            </a:r>
            <a:r>
              <a:rPr lang="it-IT" altLang="it-IT" sz="2000" b="1" dirty="0">
                <a:latin typeface="Calibri" panose="020F0502020204030204" pitchFamily="34" charset="0"/>
                <a:cs typeface="Arial" panose="020B0604020202020204" pitchFamily="34" charset="0"/>
              </a:rPr>
              <a:t> e Aaron </a:t>
            </a:r>
            <a:r>
              <a:rPr lang="it-IT" altLang="it-IT" sz="2000" b="1" dirty="0" err="1">
                <a:latin typeface="Calibri" panose="020F0502020204030204" pitchFamily="34" charset="0"/>
                <a:cs typeface="Arial" panose="020B0604020202020204" pitchFamily="34" charset="0"/>
              </a:rPr>
              <a:t>Sams</a:t>
            </a:r>
            <a:r>
              <a:rPr lang="it-IT" altLang="it-IT" sz="2000" b="0" dirty="0">
                <a:latin typeface="Calibri" panose="020F0502020204030204" pitchFamily="34" charset="0"/>
                <a:cs typeface="Arial" panose="020B0604020202020204" pitchFamily="34" charset="0"/>
              </a:rPr>
              <a:t>, </a:t>
            </a:r>
            <a:r>
              <a:rPr lang="it-IT" altLang="it-IT" sz="2000" dirty="0">
                <a:latin typeface="Calibri" panose="020F0502020204030204" pitchFamily="34" charset="0"/>
                <a:cs typeface="Arial" panose="020B0604020202020204" pitchFamily="34" charset="0"/>
              </a:rPr>
              <a:t>si sono accorti che entrambi percepivano la propria attività come troppo meccanica e arida.</a:t>
            </a:r>
          </a:p>
          <a:p>
            <a:pPr algn="just">
              <a:spcBef>
                <a:spcPct val="0"/>
              </a:spcBef>
            </a:pPr>
            <a:r>
              <a:rPr lang="it-IT" altLang="it-IT" sz="2000" dirty="0">
                <a:latin typeface="Calibri" panose="020F0502020204030204" pitchFamily="34" charset="0"/>
                <a:cs typeface="Arial" panose="020B0604020202020204" pitchFamily="34" charset="0"/>
              </a:rPr>
              <a:t>Giorno dopo giorno, i cicli continui di lezione e test di verifica limitavano il tempo necessario per conoscere in profondità i propri studenti e capire i loro bisogni, in termini sia di apprendimento sia di relazioni. </a:t>
            </a:r>
          </a:p>
          <a:p>
            <a:pPr algn="just">
              <a:spcBef>
                <a:spcPct val="0"/>
              </a:spcBef>
            </a:pPr>
            <a:r>
              <a:rPr lang="it-IT" altLang="it-IT" sz="2000" dirty="0">
                <a:latin typeface="Calibri" panose="020F0502020204030204" pitchFamily="34" charset="0"/>
                <a:cs typeface="Arial" panose="020B0604020202020204" pitchFamily="34" charset="0"/>
              </a:rPr>
              <a:t>Nel </a:t>
            </a:r>
            <a:r>
              <a:rPr lang="it-IT" altLang="it-IT" sz="2000" b="1" dirty="0">
                <a:latin typeface="Calibri" panose="020F0502020204030204" pitchFamily="34" charset="0"/>
                <a:cs typeface="Arial" panose="020B0604020202020204" pitchFamily="34" charset="0"/>
              </a:rPr>
              <a:t>2007</a:t>
            </a:r>
            <a:r>
              <a:rPr lang="it-IT" altLang="it-IT" sz="2000" dirty="0">
                <a:latin typeface="Calibri" panose="020F0502020204030204" pitchFamily="34" charset="0"/>
                <a:cs typeface="Arial" panose="020B0604020202020204" pitchFamily="34" charset="0"/>
              </a:rPr>
              <a:t> hanno pensato di trovare questo tempo mancante </a:t>
            </a:r>
            <a:r>
              <a:rPr lang="it-IT" altLang="it-IT" sz="2000" b="1" dirty="0">
                <a:latin typeface="Calibri" panose="020F0502020204030204" pitchFamily="34" charset="0"/>
                <a:cs typeface="Arial" panose="020B0604020202020204" pitchFamily="34" charset="0"/>
              </a:rPr>
              <a:t>spostando il momento dell’acquisizione dei </a:t>
            </a:r>
            <a:r>
              <a:rPr lang="it-IT" altLang="it-IT" sz="2000" b="1" dirty="0" err="1">
                <a:latin typeface="Calibri" panose="020F0502020204030204" pitchFamily="34" charset="0"/>
                <a:cs typeface="Arial" panose="020B0604020202020204" pitchFamily="34" charset="0"/>
              </a:rPr>
              <a:t>saperi</a:t>
            </a:r>
            <a:r>
              <a:rPr lang="it-IT" altLang="it-IT" sz="2000" b="1" dirty="0">
                <a:latin typeface="Calibri" panose="020F0502020204030204" pitchFamily="34" charset="0"/>
                <a:cs typeface="Arial" panose="020B0604020202020204" pitchFamily="34" charset="0"/>
              </a:rPr>
              <a:t> di base</a:t>
            </a:r>
            <a:r>
              <a:rPr lang="it-IT" altLang="it-IT" sz="2000" dirty="0">
                <a:latin typeface="Calibri" panose="020F0502020204030204" pitchFamily="34" charset="0"/>
                <a:cs typeface="Arial" panose="020B0604020202020204" pitchFamily="34" charset="0"/>
              </a:rPr>
              <a:t>, cioè della lezione tradizionale, oltre l’aula e hanno scelto di </a:t>
            </a:r>
            <a:r>
              <a:rPr lang="it-IT" altLang="it-IT" sz="2000" b="1" dirty="0">
                <a:latin typeface="Calibri" panose="020F0502020204030204" pitchFamily="34" charset="0"/>
                <a:cs typeface="Arial" panose="020B0604020202020204" pitchFamily="34" charset="0"/>
              </a:rPr>
              <a:t>responsabilizzare gli studenti proponendo come “compito a casa” l’utilizzo di materiali digitali in autoistruzione.</a:t>
            </a:r>
          </a:p>
        </p:txBody>
      </p:sp>
      <p:pic>
        <p:nvPicPr>
          <p:cNvPr id="5" name="Immagine 4">
            <a:extLst>
              <a:ext uri="{FF2B5EF4-FFF2-40B4-BE49-F238E27FC236}">
                <a16:creationId xmlns:a16="http://schemas.microsoft.com/office/drawing/2014/main" id="{20A53EC7-261B-BF4D-A5F5-D4BFB2D35637}"/>
              </a:ext>
            </a:extLst>
          </p:cNvPr>
          <p:cNvPicPr>
            <a:picLocks noChangeAspect="1"/>
          </p:cNvPicPr>
          <p:nvPr/>
        </p:nvPicPr>
        <p:blipFill>
          <a:blip r:embed="rId2"/>
          <a:stretch>
            <a:fillRect/>
          </a:stretch>
        </p:blipFill>
        <p:spPr>
          <a:xfrm>
            <a:off x="6902246" y="2307896"/>
            <a:ext cx="4663187" cy="3306977"/>
          </a:xfrm>
          <a:prstGeom prst="rect">
            <a:avLst/>
          </a:prstGeom>
        </p:spPr>
      </p:pic>
      <p:sp>
        <p:nvSpPr>
          <p:cNvPr id="8" name="CasellaDiTesto 7">
            <a:extLst>
              <a:ext uri="{FF2B5EF4-FFF2-40B4-BE49-F238E27FC236}">
                <a16:creationId xmlns:a16="http://schemas.microsoft.com/office/drawing/2014/main" id="{7CC9D1C4-8AA4-534F-BE4B-D312B476D92E}"/>
              </a:ext>
            </a:extLst>
          </p:cNvPr>
          <p:cNvSpPr txBox="1"/>
          <p:nvPr/>
        </p:nvSpPr>
        <p:spPr>
          <a:xfrm>
            <a:off x="3411793" y="501444"/>
            <a:ext cx="5717463" cy="769441"/>
          </a:xfrm>
          <a:prstGeom prst="rect">
            <a:avLst/>
          </a:prstGeom>
          <a:noFill/>
        </p:spPr>
        <p:txBody>
          <a:bodyPr wrap="none" rtlCol="0">
            <a:spAutoFit/>
          </a:bodyPr>
          <a:lstStyle/>
          <a:p>
            <a:pPr algn="ctr"/>
            <a:r>
              <a:rPr lang="it-IT" sz="2200" dirty="0"/>
              <a:t>Le origini dell’apprendimento capovolto:</a:t>
            </a:r>
          </a:p>
          <a:p>
            <a:pPr algn="ctr"/>
            <a:r>
              <a:rPr lang="it-IT" sz="2200" dirty="0"/>
              <a:t>L’intuizione di </a:t>
            </a:r>
            <a:r>
              <a:rPr lang="it-IT" altLang="it-IT" sz="2200" dirty="0">
                <a:cs typeface="Arial" panose="020B0604020202020204" pitchFamily="34" charset="0"/>
              </a:rPr>
              <a:t>Jonathan </a:t>
            </a:r>
            <a:r>
              <a:rPr lang="it-IT" altLang="it-IT" sz="2200" dirty="0" err="1">
                <a:cs typeface="Arial" panose="020B0604020202020204" pitchFamily="34" charset="0"/>
              </a:rPr>
              <a:t>Bergmaan</a:t>
            </a:r>
            <a:r>
              <a:rPr lang="it-IT" altLang="it-IT" sz="2200" dirty="0">
                <a:cs typeface="Arial" panose="020B0604020202020204" pitchFamily="34" charset="0"/>
              </a:rPr>
              <a:t> e Aaron </a:t>
            </a:r>
            <a:r>
              <a:rPr lang="it-IT" altLang="it-IT" sz="2200" dirty="0" err="1">
                <a:cs typeface="Arial" panose="020B0604020202020204" pitchFamily="34" charset="0"/>
              </a:rPr>
              <a:t>Sams</a:t>
            </a:r>
            <a:endParaRPr lang="it-IT" sz="2200" dirty="0"/>
          </a:p>
        </p:txBody>
      </p:sp>
      <p:sp>
        <p:nvSpPr>
          <p:cNvPr id="10" name="Rettangolo 9">
            <a:extLst>
              <a:ext uri="{FF2B5EF4-FFF2-40B4-BE49-F238E27FC236}">
                <a16:creationId xmlns:a16="http://schemas.microsoft.com/office/drawing/2014/main" id="{DC9F36CA-35B5-874C-A158-477248701810}"/>
              </a:ext>
            </a:extLst>
          </p:cNvPr>
          <p:cNvSpPr/>
          <p:nvPr/>
        </p:nvSpPr>
        <p:spPr>
          <a:xfrm>
            <a:off x="3259394" y="501444"/>
            <a:ext cx="6061587" cy="7694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2388130"/>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TotalTime>
  <Words>1384</Words>
  <Application>Microsoft Macintosh PowerPoint</Application>
  <PresentationFormat>Widescreen</PresentationFormat>
  <Paragraphs>125</Paragraphs>
  <Slides>46</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46</vt:i4>
      </vt:variant>
    </vt:vector>
  </HeadingPairs>
  <TitlesOfParts>
    <vt:vector size="51" baseType="lpstr">
      <vt:lpstr>Arial</vt:lpstr>
      <vt:lpstr>Calibri</vt:lpstr>
      <vt:lpstr>Calibri Light</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Elisa Coletta</dc:creator>
  <cp:lastModifiedBy>Elisa Coletta</cp:lastModifiedBy>
  <cp:revision>27</cp:revision>
  <dcterms:created xsi:type="dcterms:W3CDTF">2018-06-11T15:24:59Z</dcterms:created>
  <dcterms:modified xsi:type="dcterms:W3CDTF">2018-06-12T13:19:23Z</dcterms:modified>
</cp:coreProperties>
</file>