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4" r:id="rId6"/>
    <p:sldId id="262" r:id="rId7"/>
    <p:sldId id="263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89" r:id="rId17"/>
    <p:sldId id="282" r:id="rId18"/>
    <p:sldId id="274" r:id="rId19"/>
    <p:sldId id="278" r:id="rId20"/>
    <p:sldId id="275" r:id="rId21"/>
    <p:sldId id="276" r:id="rId22"/>
    <p:sldId id="279" r:id="rId23"/>
    <p:sldId id="281" r:id="rId24"/>
    <p:sldId id="283" r:id="rId25"/>
    <p:sldId id="284" r:id="rId26"/>
    <p:sldId id="285" r:id="rId27"/>
    <p:sldId id="292" r:id="rId28"/>
    <p:sldId id="290" r:id="rId29"/>
    <p:sldId id="286" r:id="rId30"/>
    <p:sldId id="288" r:id="rId31"/>
    <p:sldId id="293" r:id="rId32"/>
    <p:sldId id="291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8"/>
    <p:restoredTop sz="93141"/>
  </p:normalViewPr>
  <p:slideViewPr>
    <p:cSldViewPr snapToGrid="0" snapToObjects="1">
      <p:cViewPr varScale="1">
        <p:scale>
          <a:sx n="88" d="100"/>
          <a:sy n="88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22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58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08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21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8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78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2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07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78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47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23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1663-45E6-F146-81CE-716482524B51}" type="datetimeFigureOut">
              <a:rPr lang="it-IT" smtClean="0"/>
              <a:t>07/06/18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75173-CB6E-CE40-A60C-064EE538CB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036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65AD94-29A6-E643-B1BB-CD7C22810AFB}"/>
              </a:ext>
            </a:extLst>
          </p:cNvPr>
          <p:cNvSpPr txBox="1"/>
          <p:nvPr/>
        </p:nvSpPr>
        <p:spPr>
          <a:xfrm>
            <a:off x="3504455" y="2656114"/>
            <a:ext cx="49979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Cooperative </a:t>
            </a:r>
            <a:r>
              <a:rPr lang="it-IT" sz="3200" b="1" dirty="0" err="1"/>
              <a:t>learning</a:t>
            </a:r>
            <a:r>
              <a:rPr lang="it-IT" sz="3200" b="1" dirty="0"/>
              <a:t> </a:t>
            </a:r>
          </a:p>
          <a:p>
            <a:pPr algn="ctr"/>
            <a:r>
              <a:rPr lang="it-IT" sz="3200" b="1" i="1" dirty="0"/>
              <a:t>Apprendimento cooperativo</a:t>
            </a:r>
          </a:p>
        </p:txBody>
      </p:sp>
    </p:spTree>
    <p:extLst>
      <p:ext uri="{BB962C8B-B14F-4D97-AF65-F5344CB8AC3E}">
        <p14:creationId xmlns:p14="http://schemas.microsoft.com/office/powerpoint/2010/main" val="101201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3AD76B5-49AD-A247-81FC-83C6BCE0A79B}"/>
              </a:ext>
            </a:extLst>
          </p:cNvPr>
          <p:cNvSpPr/>
          <p:nvPr/>
        </p:nvSpPr>
        <p:spPr>
          <a:xfrm>
            <a:off x="269406" y="1619501"/>
            <a:ext cx="4689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4. Inserimento e uso di competenze sociali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D1DABCC-CB18-D447-BBE5-2FA410031BAC}"/>
              </a:ext>
            </a:extLst>
          </p:cNvPr>
          <p:cNvSpPr/>
          <p:nvPr/>
        </p:nvSpPr>
        <p:spPr>
          <a:xfrm>
            <a:off x="5574726" y="1597346"/>
            <a:ext cx="66172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ea typeface="Times New Roman" panose="02020603050405020304" pitchFamily="18" charset="0"/>
              </a:rPr>
              <a:t>Sono le abilità sociali a determinare la qualità del lavoro finale. Gli studenti dovranno imparare a gestire la comunicazione (es. turni di parola), la condivisione delle risorse, i conflitti interpersonali, le mancanze o le risorse di uno o più membri del gruppo.</a:t>
            </a:r>
            <a:endParaRPr lang="it-IT" sz="2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28F3A4-01CA-7342-9341-4E6823594ACF}"/>
              </a:ext>
            </a:extLst>
          </p:cNvPr>
          <p:cNvSpPr/>
          <p:nvPr/>
        </p:nvSpPr>
        <p:spPr>
          <a:xfrm>
            <a:off x="269407" y="4234436"/>
            <a:ext cx="4689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5. Revisione e controllo dell’attività e valutazione individuale e di gruppo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1FAFAB-7B36-2E47-B421-C63826F94AD3}"/>
              </a:ext>
            </a:extLst>
          </p:cNvPr>
          <p:cNvSpPr/>
          <p:nvPr/>
        </p:nvSpPr>
        <p:spPr>
          <a:xfrm>
            <a:off x="5646676" y="4234436"/>
            <a:ext cx="6545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230">
              <a:spcAft>
                <a:spcPts val="0"/>
              </a:spcAft>
              <a:tabLst>
                <a:tab pos="228600" algn="l"/>
              </a:tabLst>
            </a:pPr>
            <a:r>
              <a:rPr lang="it-IT" sz="2000" dirty="0">
                <a:ea typeface="Times New Roman" panose="02020603050405020304" pitchFamily="18" charset="0"/>
              </a:rPr>
              <a:t>I membri del gruppo dovranno monitorare periodicamente, dunque valutare l'efficacia del loro lavoro e il funzionamento del gruppo, e individuano i cambiamenti necessari per migliorarne l'efficienza. </a:t>
            </a:r>
          </a:p>
        </p:txBody>
      </p:sp>
    </p:spTree>
    <p:extLst>
      <p:ext uri="{BB962C8B-B14F-4D97-AF65-F5344CB8AC3E}">
        <p14:creationId xmlns:p14="http://schemas.microsoft.com/office/powerpoint/2010/main" val="95640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9D5C6A-AE51-A74D-BAA4-6AD98C616F71}"/>
              </a:ext>
            </a:extLst>
          </p:cNvPr>
          <p:cNvSpPr txBox="1"/>
          <p:nvPr/>
        </p:nvSpPr>
        <p:spPr>
          <a:xfrm>
            <a:off x="4702629" y="172154"/>
            <a:ext cx="249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Ruolo dell’insegnante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BEE853-E817-DA43-8E2E-B16AD9A71780}"/>
              </a:ext>
            </a:extLst>
          </p:cNvPr>
          <p:cNvSpPr txBox="1"/>
          <p:nvPr/>
        </p:nvSpPr>
        <p:spPr>
          <a:xfrm>
            <a:off x="362857" y="906180"/>
            <a:ext cx="66886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b="1" dirty="0"/>
              <a:t>Definizione degli obiettivi cognitivi e formativi dell’attività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b="1" dirty="0"/>
              <a:t>Formazione dei gruppi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BB3F2C3-5894-2D4A-8765-8442FAB33F09}"/>
              </a:ext>
            </a:extLst>
          </p:cNvPr>
          <p:cNvSpPr/>
          <p:nvPr/>
        </p:nvSpPr>
        <p:spPr>
          <a:xfrm>
            <a:off x="716787" y="4161668"/>
            <a:ext cx="225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Alcune regole/consigli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77A17C-273C-AD4D-A854-42326A712F2B}"/>
              </a:ext>
            </a:extLst>
          </p:cNvPr>
          <p:cNvSpPr txBox="1"/>
          <p:nvPr/>
        </p:nvSpPr>
        <p:spPr>
          <a:xfrm>
            <a:off x="3960584" y="1761011"/>
            <a:ext cx="78395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b="1" dirty="0"/>
              <a:t>*Gruppi numerosi </a:t>
            </a:r>
          </a:p>
          <a:p>
            <a:r>
              <a:rPr lang="it-IT" dirty="0"/>
              <a:t>Maggiori sono le dimensioni del gruppo maggiori sono le capacità, le conoscenze, le abilità, i punti di vista in campo. Se questa pluralità costituisce un indubbio valore e un grande potenziale, la gestione di tal ricchezza richiederà elevate capacità di coordinazione, relazione, ottimizzazione.</a:t>
            </a:r>
          </a:p>
          <a:p>
            <a:r>
              <a:rPr lang="it-IT" dirty="0"/>
              <a:t>L’aumento delle dimensioni del gruppo diminuisce l’interazione diretta e l’affiatamento.</a:t>
            </a:r>
          </a:p>
          <a:p>
            <a:endParaRPr lang="it-IT" dirty="0"/>
          </a:p>
          <a:p>
            <a:r>
              <a:rPr lang="it-IT" b="1" dirty="0"/>
              <a:t>*Gruppi di ridotte dimensioni </a:t>
            </a:r>
          </a:p>
          <a:p>
            <a:r>
              <a:rPr lang="it-IT" dirty="0"/>
              <a:t>Nel caso si disponga di poco tempo sarà opportuno ridurre il numero dei componenti. Questo permetterà di migliorare l’efficacia e la produttività.</a:t>
            </a:r>
          </a:p>
          <a:p>
            <a:r>
              <a:rPr lang="it-IT" dirty="0"/>
              <a:t>Il gruppo di modeste dimensioni riduce la possibilità per gli studenti di «nascondersi», dunque la possibilità di non partecipare attivamente all’attività</a:t>
            </a:r>
          </a:p>
          <a:p>
            <a:endParaRPr lang="it-IT" dirty="0"/>
          </a:p>
          <a:p>
            <a:r>
              <a:rPr lang="it-IT" dirty="0"/>
              <a:t>***** Indipendentemente dal numero i gruppi dovranno essere </a:t>
            </a:r>
            <a:r>
              <a:rPr lang="it-IT" b="1" dirty="0"/>
              <a:t>ETEROGENEI dal punto di vista etnico, sociale, cognitivo!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AEEF850-7F78-E444-B2FA-FB922BC63165}"/>
              </a:ext>
            </a:extLst>
          </p:cNvPr>
          <p:cNvCxnSpPr>
            <a:cxnSpLocks/>
          </p:cNvCxnSpPr>
          <p:nvPr/>
        </p:nvCxnSpPr>
        <p:spPr>
          <a:xfrm>
            <a:off x="1843314" y="2931973"/>
            <a:ext cx="0" cy="1045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AB95435-A8A9-EC40-B1BE-169FF71C0C76}"/>
              </a:ext>
            </a:extLst>
          </p:cNvPr>
          <p:cNvCxnSpPr>
            <a:cxnSpLocks/>
          </p:cNvCxnSpPr>
          <p:nvPr/>
        </p:nvCxnSpPr>
        <p:spPr>
          <a:xfrm>
            <a:off x="3871683" y="1804957"/>
            <a:ext cx="0" cy="4857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8C5789-70CD-D744-8895-B64B5DA66B48}"/>
              </a:ext>
            </a:extLst>
          </p:cNvPr>
          <p:cNvCxnSpPr>
            <a:cxnSpLocks/>
          </p:cNvCxnSpPr>
          <p:nvPr/>
        </p:nvCxnSpPr>
        <p:spPr>
          <a:xfrm>
            <a:off x="2969840" y="4346334"/>
            <a:ext cx="5996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65CF1F86-E9EB-E14A-B95E-5FE1A780A429}"/>
              </a:ext>
            </a:extLst>
          </p:cNvPr>
          <p:cNvSpPr/>
          <p:nvPr/>
        </p:nvSpPr>
        <p:spPr>
          <a:xfrm>
            <a:off x="4702629" y="172154"/>
            <a:ext cx="24913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96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A75EF95-E6CF-2B4A-ABD6-EA7E4630B218}"/>
              </a:ext>
            </a:extLst>
          </p:cNvPr>
          <p:cNvSpPr/>
          <p:nvPr/>
        </p:nvSpPr>
        <p:spPr>
          <a:xfrm>
            <a:off x="537030" y="502867"/>
            <a:ext cx="294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3. Assegnazione dei ruoli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8D6A7F6-DD8D-B649-A8C4-F87C93B413C8}"/>
              </a:ext>
            </a:extLst>
          </p:cNvPr>
          <p:cNvSpPr/>
          <p:nvPr/>
        </p:nvSpPr>
        <p:spPr>
          <a:xfrm>
            <a:off x="4818741" y="275950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u="sng" dirty="0"/>
              <a:t>Tipologie di Ruoli</a:t>
            </a:r>
            <a:r>
              <a:rPr lang="it-IT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Relatore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Sintetizzatore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Verbalizzatore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Disegnatore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Lettore/presentatore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Moderatore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Incoraggiatore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Controllore del tempo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Controllore del volume della voce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Responsabile dei materiali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6532F2B-C222-0447-8DE6-A68B15CD4E19}"/>
              </a:ext>
            </a:extLst>
          </p:cNvPr>
          <p:cNvSpPr/>
          <p:nvPr/>
        </p:nvSpPr>
        <p:spPr>
          <a:xfrm>
            <a:off x="4818741" y="343210"/>
            <a:ext cx="7024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u="sng" dirty="0"/>
              <a:t>Criteri/regole: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valorizzare i talenti, le abilità di ciascuno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Legittimare i ruoli sottolineandone l’importanza (la leadership deve essere riconosciuta)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Valutare la possibilità di far ruotare i ruoli</a:t>
            </a:r>
          </a:p>
        </p:txBody>
      </p:sp>
    </p:spTree>
    <p:extLst>
      <p:ext uri="{BB962C8B-B14F-4D97-AF65-F5344CB8AC3E}">
        <p14:creationId xmlns:p14="http://schemas.microsoft.com/office/powerpoint/2010/main" val="77048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A8C1DD8-DEDB-9B40-B6BE-7FB502BD5772}"/>
              </a:ext>
            </a:extLst>
          </p:cNvPr>
          <p:cNvSpPr/>
          <p:nvPr/>
        </p:nvSpPr>
        <p:spPr>
          <a:xfrm>
            <a:off x="537028" y="1050222"/>
            <a:ext cx="40785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4. Organizzazione degli spazi e predisposizione dei materiali</a:t>
            </a:r>
          </a:p>
          <a:p>
            <a:pPr marL="342900" indent="-342900">
              <a:buFont typeface="+mj-lt"/>
              <a:buAutoNum type="arabicPeriod"/>
            </a:pPr>
            <a:endParaRPr lang="it-IT" sz="2000" b="1" dirty="0"/>
          </a:p>
          <a:p>
            <a:pPr marL="342900" indent="-342900">
              <a:buFont typeface="+mj-lt"/>
              <a:buAutoNum type="arabicPeriod"/>
            </a:pPr>
            <a:endParaRPr lang="it-IT" sz="2000" b="1" dirty="0"/>
          </a:p>
          <a:p>
            <a:pPr marL="342900" indent="-342900">
              <a:buFont typeface="+mj-lt"/>
              <a:buAutoNum type="arabicPeriod"/>
            </a:pPr>
            <a:endParaRPr lang="it-IT" sz="2000" b="1" dirty="0"/>
          </a:p>
          <a:p>
            <a:pPr marL="342900" indent="-342900">
              <a:buFont typeface="+mj-lt"/>
              <a:buAutoNum type="arabicPeriod"/>
            </a:pPr>
            <a:endParaRPr lang="it-IT" sz="2000" b="1" dirty="0"/>
          </a:p>
          <a:p>
            <a:r>
              <a:rPr lang="it-IT" sz="2000" b="1" dirty="0"/>
              <a:t>5. Osservazione</a:t>
            </a:r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r>
              <a:rPr lang="it-IT" sz="2000" b="1" dirty="0"/>
              <a:t>6. Valutazione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A92898-55C7-4F4F-BBC3-A906F26FF2A5}"/>
              </a:ext>
            </a:extLst>
          </p:cNvPr>
          <p:cNvSpPr txBox="1"/>
          <p:nvPr/>
        </p:nvSpPr>
        <p:spPr>
          <a:xfrm>
            <a:off x="4615543" y="2763108"/>
            <a:ext cx="6879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Durante i lavori di gruppo l’insegnate deve </a:t>
            </a:r>
            <a:r>
              <a:rPr lang="it-IT" b="1" dirty="0"/>
              <a:t>osservare senza intervenire, prendendo nota </a:t>
            </a:r>
            <a:r>
              <a:rPr lang="it-IT" dirty="0"/>
              <a:t>della gestione del lavoro (comportamenti, competenze sociali, contenuti…). L’osservazione deve essere effettuata con regolarità e può anche essere formalizzata in una scheda. </a:t>
            </a:r>
          </a:p>
          <a:p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0B0E242-BCC6-4545-974A-B620BDDBCADB}"/>
              </a:ext>
            </a:extLst>
          </p:cNvPr>
          <p:cNvCxnSpPr>
            <a:cxnSpLocks/>
          </p:cNvCxnSpPr>
          <p:nvPr/>
        </p:nvCxnSpPr>
        <p:spPr>
          <a:xfrm>
            <a:off x="2576285" y="3096936"/>
            <a:ext cx="17925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2FBAF1-FB5A-6443-8BC6-7BFC2E05FBD8}"/>
              </a:ext>
            </a:extLst>
          </p:cNvPr>
          <p:cNvSpPr txBox="1"/>
          <p:nvPr/>
        </p:nvSpPr>
        <p:spPr>
          <a:xfrm>
            <a:off x="4615543" y="4543485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valutazione deve essere individuale oltre e prima che di gruppo. Il CL si conclude con una valutazione dell’apprendimento del singolo (prestazione individuale 70-80%; lavoro di gruppo 20-30% es.)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A355B37-E006-CF4F-8879-ED0EC7DB9A21}"/>
              </a:ext>
            </a:extLst>
          </p:cNvPr>
          <p:cNvCxnSpPr>
            <a:cxnSpLocks/>
          </p:cNvCxnSpPr>
          <p:nvPr/>
        </p:nvCxnSpPr>
        <p:spPr>
          <a:xfrm>
            <a:off x="2467428" y="4860421"/>
            <a:ext cx="17925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65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D8B80F-82DB-BB45-B339-728C0C486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64" y="245532"/>
            <a:ext cx="5205187" cy="34701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E0DBBB-5B2E-6F40-9F83-7D9EF83C4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86" y="3035408"/>
            <a:ext cx="6212114" cy="36541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44741E-A9E9-FD48-BA71-6D474011E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142" y="3973286"/>
            <a:ext cx="3302000" cy="254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1BEA871-C61F-5147-A45B-1BA5566E72B2}"/>
              </a:ext>
            </a:extLst>
          </p:cNvPr>
          <p:cNvSpPr/>
          <p:nvPr/>
        </p:nvSpPr>
        <p:spPr>
          <a:xfrm>
            <a:off x="6734629" y="754742"/>
            <a:ext cx="3802743" cy="142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219C778-3EBB-0344-A224-3D1CD7ABD84F}"/>
              </a:ext>
            </a:extLst>
          </p:cNvPr>
          <p:cNvSpPr/>
          <p:nvPr/>
        </p:nvSpPr>
        <p:spPr>
          <a:xfrm>
            <a:off x="6679251" y="804222"/>
            <a:ext cx="3802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Specificità del CL:</a:t>
            </a:r>
          </a:p>
          <a:p>
            <a:pPr algn="ctr"/>
            <a:r>
              <a:rPr lang="it-IT" sz="2000" dirty="0"/>
              <a:t>metodo di apprendimento</a:t>
            </a:r>
          </a:p>
          <a:p>
            <a:pPr algn="ctr"/>
            <a:r>
              <a:rPr lang="it-IT" sz="2000" dirty="0"/>
              <a:t> </a:t>
            </a:r>
            <a:r>
              <a:rPr lang="it-IT" sz="2000" b="1" dirty="0"/>
              <a:t>la cui variabile significativa è</a:t>
            </a:r>
          </a:p>
          <a:p>
            <a:pPr algn="ctr"/>
            <a:r>
              <a:rPr lang="it-IT" sz="2000" b="1" dirty="0"/>
              <a:t> la cooperazione tra gli studenti</a:t>
            </a:r>
          </a:p>
        </p:txBody>
      </p:sp>
    </p:spTree>
    <p:extLst>
      <p:ext uri="{BB962C8B-B14F-4D97-AF65-F5344CB8AC3E}">
        <p14:creationId xmlns:p14="http://schemas.microsoft.com/office/powerpoint/2010/main" val="3904928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40CD36-28AD-AB48-AEC5-F2780C1A5E0B}"/>
              </a:ext>
            </a:extLst>
          </p:cNvPr>
          <p:cNvSpPr txBox="1"/>
          <p:nvPr/>
        </p:nvSpPr>
        <p:spPr>
          <a:xfrm>
            <a:off x="3570515" y="3018972"/>
            <a:ext cx="546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Ipotesi di Cooperative Learning</a:t>
            </a:r>
          </a:p>
        </p:txBody>
      </p:sp>
    </p:spTree>
    <p:extLst>
      <p:ext uri="{BB962C8B-B14F-4D97-AF65-F5344CB8AC3E}">
        <p14:creationId xmlns:p14="http://schemas.microsoft.com/office/powerpoint/2010/main" val="1962652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7D09BA3-FDEB-AB40-8314-FCB4F1301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3057" r="17500" b="11727"/>
          <a:stretch/>
        </p:blipFill>
        <p:spPr>
          <a:xfrm>
            <a:off x="130627" y="145142"/>
            <a:ext cx="11890167" cy="6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1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2D77F9-2E84-1C45-AED4-7B7AD234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6" t="26020" r="15310" b="26098"/>
          <a:stretch/>
        </p:blipFill>
        <p:spPr>
          <a:xfrm>
            <a:off x="130626" y="1059543"/>
            <a:ext cx="11887201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5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71E2D5-0228-F047-9EF5-F88B06DF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7" y="1117600"/>
            <a:ext cx="6170318" cy="49362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2F5D6B5-777F-FA42-9A10-64F7E798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617" y="1117600"/>
            <a:ext cx="5554153" cy="49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43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000072-B170-9D45-A9DA-898DEC67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2" y="847444"/>
            <a:ext cx="6008600" cy="45214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C85AF6-0A8E-B848-94D5-E3B1ADA53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501" y="780488"/>
            <a:ext cx="5550384" cy="46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6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9C3AD8-2E50-2A4C-9AF5-1CA4026CAD06}"/>
              </a:ext>
            </a:extLst>
          </p:cNvPr>
          <p:cNvSpPr txBox="1"/>
          <p:nvPr/>
        </p:nvSpPr>
        <p:spPr>
          <a:xfrm>
            <a:off x="4180114" y="2913930"/>
            <a:ext cx="36439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Quadro teorico di riferimento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D720275-9DE7-234A-AB76-CD0422C29C57}"/>
              </a:ext>
            </a:extLst>
          </p:cNvPr>
          <p:cNvSpPr/>
          <p:nvPr/>
        </p:nvSpPr>
        <p:spPr>
          <a:xfrm>
            <a:off x="2954087" y="381580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it-IT" sz="2200" b="1" dirty="0"/>
            </a:br>
            <a:r>
              <a:rPr lang="it-IT" sz="2200" b="1" dirty="0"/>
              <a:t>Teoria dell’apprendimento di tipo costruttivista</a:t>
            </a:r>
          </a:p>
          <a:p>
            <a:pPr algn="ctr"/>
            <a:r>
              <a:rPr lang="it-IT" sz="2200" b="1" dirty="0"/>
              <a:t>(</a:t>
            </a:r>
            <a:r>
              <a:rPr lang="it-IT" sz="2200" b="1" dirty="0" err="1"/>
              <a:t>J</a:t>
            </a:r>
            <a:r>
              <a:rPr lang="it-IT" sz="2200" b="1" dirty="0"/>
              <a:t>. </a:t>
            </a:r>
            <a:r>
              <a:rPr lang="it-IT" sz="2200" b="1" dirty="0" err="1"/>
              <a:t>Piaget</a:t>
            </a:r>
            <a:r>
              <a:rPr lang="it-IT" sz="2200" b="1" dirty="0"/>
              <a:t>, L.. S. </a:t>
            </a:r>
            <a:r>
              <a:rPr lang="it-IT" sz="2200" b="1" dirty="0" err="1"/>
              <a:t>Vygotski</a:t>
            </a:r>
            <a:r>
              <a:rPr lang="it-IT" sz="2200" b="1" dirty="0"/>
              <a:t>)</a:t>
            </a:r>
          </a:p>
          <a:p>
            <a:pPr algn="ctr"/>
            <a:endParaRPr lang="it-IT" sz="2200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69AC568-4788-E94D-9B5A-06D94932FAA7}"/>
              </a:ext>
            </a:extLst>
          </p:cNvPr>
          <p:cNvSpPr/>
          <p:nvPr/>
        </p:nvSpPr>
        <p:spPr>
          <a:xfrm>
            <a:off x="2954087" y="13220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200" b="1" dirty="0"/>
              <a:t>Cooperative </a:t>
            </a:r>
            <a:r>
              <a:rPr lang="it-IT" sz="2200" b="1" dirty="0" err="1"/>
              <a:t>learning</a:t>
            </a:r>
            <a:r>
              <a:rPr lang="it-IT" sz="2200" b="1" dirty="0"/>
              <a:t> </a:t>
            </a:r>
          </a:p>
          <a:p>
            <a:pPr algn="ctr"/>
            <a:r>
              <a:rPr lang="it-IT" sz="2200" b="1" i="1" dirty="0"/>
              <a:t>Apprendimento cooperativo</a:t>
            </a:r>
            <a:endParaRPr lang="it-IT" sz="22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095BF9D-E24C-2645-B9B0-A22CB0E3A2FE}"/>
              </a:ext>
            </a:extLst>
          </p:cNvPr>
          <p:cNvCxnSpPr/>
          <p:nvPr/>
        </p:nvCxnSpPr>
        <p:spPr>
          <a:xfrm>
            <a:off x="5987573" y="2091480"/>
            <a:ext cx="0" cy="620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882E755-6CC0-CC4C-8D5A-168C7A830B29}"/>
              </a:ext>
            </a:extLst>
          </p:cNvPr>
          <p:cNvCxnSpPr/>
          <p:nvPr/>
        </p:nvCxnSpPr>
        <p:spPr>
          <a:xfrm>
            <a:off x="5842000" y="3417122"/>
            <a:ext cx="0" cy="620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877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17ED9E-B936-424B-A11A-2E9637877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563" y="0"/>
            <a:ext cx="861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6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C83D33-B62F-DE4D-BA15-86C85475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1" y="1669143"/>
            <a:ext cx="6596849" cy="39333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0D10340-B92C-6C46-B359-0BB3E37B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16" y="1669143"/>
            <a:ext cx="5073753" cy="40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7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21586E8-B537-9049-8CD5-22238CB9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18" y="0"/>
            <a:ext cx="747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4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E7F12A-3647-3D49-A58F-CF50D563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6" y="0"/>
            <a:ext cx="5280462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DDF4D5-CD7A-8447-80B4-54D95F80C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93" y="1727200"/>
            <a:ext cx="5998169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84E274-7D92-D442-B5A4-55D810B9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5" t="35760" r="15120" b="25915"/>
          <a:stretch/>
        </p:blipFill>
        <p:spPr>
          <a:xfrm>
            <a:off x="0" y="1654629"/>
            <a:ext cx="12180935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9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5F1672-380A-C04D-B253-762F80034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8" t="25809" r="15833" b="3045"/>
          <a:stretch/>
        </p:blipFill>
        <p:spPr>
          <a:xfrm>
            <a:off x="217714" y="175263"/>
            <a:ext cx="11515787" cy="66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B0967C-6F5D-BD41-A640-CF63EBFA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7" t="26021" r="14762" b="51535"/>
          <a:stretch/>
        </p:blipFill>
        <p:spPr>
          <a:xfrm>
            <a:off x="-25180" y="1669144"/>
            <a:ext cx="12217180" cy="22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34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5B93E3-0574-1B40-9B61-460679D5C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2" t="36607" r="16186" b="22492"/>
          <a:stretch/>
        </p:blipFill>
        <p:spPr>
          <a:xfrm>
            <a:off x="201404" y="1088572"/>
            <a:ext cx="11656767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94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B903F36-0DEF-DB45-B86E-6FAA3E3E5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2" t="20938" r="16905" b="9187"/>
          <a:stretch/>
        </p:blipFill>
        <p:spPr>
          <a:xfrm>
            <a:off x="139163" y="0"/>
            <a:ext cx="1192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2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3E8DA18-ECEF-8C4B-8923-B2338EEF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1" t="30043" r="16905" b="27820"/>
          <a:stretch/>
        </p:blipFill>
        <p:spPr>
          <a:xfrm>
            <a:off x="145144" y="1481345"/>
            <a:ext cx="11908274" cy="41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6440B09-B2EE-0A4C-8849-6F84EC8FD658}"/>
              </a:ext>
            </a:extLst>
          </p:cNvPr>
          <p:cNvSpPr/>
          <p:nvPr/>
        </p:nvSpPr>
        <p:spPr>
          <a:xfrm>
            <a:off x="1045025" y="1032309"/>
            <a:ext cx="9826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costruttivismo, in voga dagli inizi degli anni Novanta, </a:t>
            </a:r>
          </a:p>
          <a:p>
            <a:pPr algn="ctr"/>
            <a:r>
              <a:rPr lang="it-IT" dirty="0"/>
              <a:t>vede </a:t>
            </a:r>
            <a:r>
              <a:rPr lang="it-IT" b="1" dirty="0"/>
              <a:t>l’apprendimento come un processo attivo di costruzione delle conoscenze </a:t>
            </a:r>
          </a:p>
          <a:p>
            <a:pPr algn="ctr"/>
            <a:r>
              <a:rPr lang="it-IT" b="1" dirty="0"/>
              <a:t>piuttosto che un processo di acquisizione del sapere</a:t>
            </a:r>
            <a:r>
              <a:rPr lang="it-IT" dirty="0"/>
              <a:t>. 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La conoscenza viene costruita dal discente </a:t>
            </a:r>
            <a:r>
              <a:rPr lang="it-IT" dirty="0"/>
              <a:t>e non è trasmessa. </a:t>
            </a:r>
          </a:p>
          <a:p>
            <a:pPr algn="ctr"/>
            <a:r>
              <a:rPr lang="it-IT" dirty="0"/>
              <a:t>Tale modello di apprendimento prevede e favorisce un discente attivo che costruisce le proprie rappresentazioni grazie a delle interazioni con il materiale, le persone e il contesto. </a:t>
            </a:r>
          </a:p>
          <a:p>
            <a:pPr algn="ctr"/>
            <a:r>
              <a:rPr lang="it-IT" dirty="0"/>
              <a:t>L’insegnante gioca il ruolo di un tutore a distanza.</a:t>
            </a:r>
          </a:p>
          <a:p>
            <a:pPr algn="ctr"/>
            <a:br>
              <a:rPr lang="it-IT" dirty="0"/>
            </a:br>
            <a:r>
              <a:rPr lang="it-IT" dirty="0"/>
              <a:t>Le nuove tecnologie hanno dato al costruttivismo un nuovo slancio.</a:t>
            </a:r>
          </a:p>
          <a:p>
            <a:pPr algn="ctr"/>
            <a:r>
              <a:rPr lang="it-IT" dirty="0"/>
              <a:t> I nuovi strumenti ampliano le possibilità di apprendimento autonomo,</a:t>
            </a:r>
          </a:p>
          <a:p>
            <a:pPr algn="ctr"/>
            <a:r>
              <a:rPr lang="it-IT" dirty="0"/>
              <a:t> spostando sempre di più la responsabilità̀ dell’apprendimento sull’allievo.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D3E0A9B-81CE-9B49-8EE3-97A73D3D57E7}"/>
              </a:ext>
            </a:extLst>
          </p:cNvPr>
          <p:cNvSpPr/>
          <p:nvPr/>
        </p:nvSpPr>
        <p:spPr>
          <a:xfrm>
            <a:off x="2772228" y="496799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L’apprendimento si definisce in termini </a:t>
            </a:r>
          </a:p>
          <a:p>
            <a:pPr algn="ctr"/>
            <a:r>
              <a:rPr lang="it-IT" b="1" dirty="0"/>
              <a:t>  di costruzione piuttosto che trasmissione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L’alunno è costruttore attivo di conoscenza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l’insegnante predispone situazioni attive di apprendimento e svolge attività di controllo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FAA1EAF-0920-454E-B82C-177D48EEDCA4}"/>
              </a:ext>
            </a:extLst>
          </p:cNvPr>
          <p:cNvSpPr/>
          <p:nvPr/>
        </p:nvSpPr>
        <p:spPr>
          <a:xfrm>
            <a:off x="3226698" y="316031"/>
            <a:ext cx="5187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Teoria dell’apprendimento di tipo costruttivista</a:t>
            </a:r>
            <a:endParaRPr lang="it-IT" sz="20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D03640B-EA81-6A44-A932-67CB651A397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820228" y="4448629"/>
            <a:ext cx="0" cy="5193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63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758EC68-DE08-E449-860F-9A318C46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8" t="37030" r="14405" b="21045"/>
          <a:stretch/>
        </p:blipFill>
        <p:spPr>
          <a:xfrm>
            <a:off x="0" y="1088571"/>
            <a:ext cx="12192000" cy="40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12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6159C6-A281-B447-A5FC-38A7AA3DFAC3}"/>
              </a:ext>
            </a:extLst>
          </p:cNvPr>
          <p:cNvSpPr txBox="1"/>
          <p:nvPr/>
        </p:nvSpPr>
        <p:spPr>
          <a:xfrm>
            <a:off x="2249714" y="3091542"/>
            <a:ext cx="751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Esempio di un prodotto realmente realizzato al termine di un’unità di apprendimento realizzata secondo il cooperative </a:t>
            </a:r>
            <a:r>
              <a:rPr lang="it-IT" sz="2000" dirty="0" err="1"/>
              <a:t>learning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44898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F51895-D637-424C-8A6A-DB764DBAA83B}"/>
              </a:ext>
            </a:extLst>
          </p:cNvPr>
          <p:cNvSpPr txBox="1"/>
          <p:nvPr/>
        </p:nvSpPr>
        <p:spPr>
          <a:xfrm>
            <a:off x="5293554" y="1567543"/>
            <a:ext cx="15468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Laboratorio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AD538B-359C-CA44-8838-1A647E4789A5}"/>
              </a:ext>
            </a:extLst>
          </p:cNvPr>
          <p:cNvSpPr txBox="1"/>
          <p:nvPr/>
        </p:nvSpPr>
        <p:spPr>
          <a:xfrm>
            <a:off x="3047999" y="2336801"/>
            <a:ext cx="6037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Sulla base dell’Unità di apprendimento elaborata la scorsa volta o scegliendo un tema nuovo, struttura un’unità di apprendimento che preveda il cooperative </a:t>
            </a:r>
            <a:r>
              <a:rPr lang="it-IT" sz="2200" dirty="0" err="1"/>
              <a:t>learning</a:t>
            </a:r>
            <a:r>
              <a:rPr lang="it-IT" sz="2200" dirty="0"/>
              <a:t> quale strategia didattica</a:t>
            </a:r>
          </a:p>
        </p:txBody>
      </p:sp>
    </p:spTree>
    <p:extLst>
      <p:ext uri="{BB962C8B-B14F-4D97-AF65-F5344CB8AC3E}">
        <p14:creationId xmlns:p14="http://schemas.microsoft.com/office/powerpoint/2010/main" val="23697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57A3872-1D25-2943-AEDA-3F28D00FB14F}"/>
              </a:ext>
            </a:extLst>
          </p:cNvPr>
          <p:cNvSpPr/>
          <p:nvPr/>
        </p:nvSpPr>
        <p:spPr>
          <a:xfrm>
            <a:off x="8959041" y="1400584"/>
            <a:ext cx="2761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Modalità di insegnamento a mediazione del docente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01DC420-DB21-D245-8002-5861A2C367CE}"/>
              </a:ext>
            </a:extLst>
          </p:cNvPr>
          <p:cNvSpPr/>
          <p:nvPr/>
        </p:nvSpPr>
        <p:spPr>
          <a:xfrm>
            <a:off x="3750674" y="1652340"/>
            <a:ext cx="3045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Modalità di</a:t>
            </a:r>
          </a:p>
          <a:p>
            <a:pPr algn="ctr"/>
            <a:r>
              <a:rPr lang="it-IT" sz="2000" b="1" dirty="0"/>
              <a:t> insegnamento a</a:t>
            </a:r>
          </a:p>
          <a:p>
            <a:pPr algn="ctr"/>
            <a:r>
              <a:rPr lang="it-IT" sz="2000" b="1" dirty="0"/>
              <a:t> mediazione sociale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9081098-3B89-AF4B-B37F-04E502AED146}"/>
              </a:ext>
            </a:extLst>
          </p:cNvPr>
          <p:cNvSpPr/>
          <p:nvPr/>
        </p:nvSpPr>
        <p:spPr>
          <a:xfrm>
            <a:off x="3817593" y="1613987"/>
            <a:ext cx="2979058" cy="1026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0638EFF-EBE1-A444-9B4A-5D9216AF9081}"/>
              </a:ext>
            </a:extLst>
          </p:cNvPr>
          <p:cNvSpPr/>
          <p:nvPr/>
        </p:nvSpPr>
        <p:spPr>
          <a:xfrm>
            <a:off x="8866748" y="1371847"/>
            <a:ext cx="2946400" cy="1012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C52B34-BC21-D946-BBF3-BA47DF524DCF}"/>
              </a:ext>
            </a:extLst>
          </p:cNvPr>
          <p:cNvSpPr txBox="1"/>
          <p:nvPr/>
        </p:nvSpPr>
        <p:spPr>
          <a:xfrm>
            <a:off x="8604995" y="5868253"/>
            <a:ext cx="3344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(Lezione tradizionale/frontale)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C0185E3-6CDA-6943-AD00-B72D71695D3E}"/>
              </a:ext>
            </a:extLst>
          </p:cNvPr>
          <p:cNvCxnSpPr>
            <a:cxnSpLocks/>
          </p:cNvCxnSpPr>
          <p:nvPr/>
        </p:nvCxnSpPr>
        <p:spPr>
          <a:xfrm>
            <a:off x="10277216" y="2588762"/>
            <a:ext cx="0" cy="449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F86EF60A-7B68-3140-866B-154D923AC85C}"/>
              </a:ext>
            </a:extLst>
          </p:cNvPr>
          <p:cNvSpPr/>
          <p:nvPr/>
        </p:nvSpPr>
        <p:spPr>
          <a:xfrm>
            <a:off x="8614431" y="3321717"/>
            <a:ext cx="3198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L’insegnante è la principale fonte della conoscenza e del sapere, stabilisce e valuta cosa deve essere conosciuto, fissa il ritmo dell’apprendimento e la presentazione dei contenuti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8CF82A4-FA8B-A74A-80D1-15C6AE113AE6}"/>
              </a:ext>
            </a:extLst>
          </p:cNvPr>
          <p:cNvSpPr/>
          <p:nvPr/>
        </p:nvSpPr>
        <p:spPr>
          <a:xfrm>
            <a:off x="3224129" y="3380125"/>
            <a:ext cx="41659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le risorse e l’origine dell’apprendimento sono degli allievi, che acquisiscono un ruolo di primo piano. All’insegnate è demandato il ruolo di tutor e facilitatore.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B294110-1EBF-CD4F-B017-C0F4F224E564}"/>
              </a:ext>
            </a:extLst>
          </p:cNvPr>
          <p:cNvSpPr/>
          <p:nvPr/>
        </p:nvSpPr>
        <p:spPr>
          <a:xfrm>
            <a:off x="2975040" y="294457"/>
            <a:ext cx="4664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Cooperative </a:t>
            </a:r>
            <a:r>
              <a:rPr lang="it-IT" sz="2000" dirty="0" err="1"/>
              <a:t>learning</a:t>
            </a:r>
            <a:r>
              <a:rPr lang="it-IT" sz="2000" dirty="0"/>
              <a:t> figura tra le cosiddette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C7AC9C0-BF44-CA4A-AACE-8401DF2CC2CF}"/>
              </a:ext>
            </a:extLst>
          </p:cNvPr>
          <p:cNvCxnSpPr>
            <a:cxnSpLocks/>
          </p:cNvCxnSpPr>
          <p:nvPr/>
        </p:nvCxnSpPr>
        <p:spPr>
          <a:xfrm>
            <a:off x="7344229" y="1878059"/>
            <a:ext cx="100148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6D3993F9-D355-3343-9AB5-52EFB8BCB481}"/>
              </a:ext>
            </a:extLst>
          </p:cNvPr>
          <p:cNvCxnSpPr>
            <a:cxnSpLocks/>
          </p:cNvCxnSpPr>
          <p:nvPr/>
        </p:nvCxnSpPr>
        <p:spPr>
          <a:xfrm>
            <a:off x="5307122" y="2871774"/>
            <a:ext cx="0" cy="449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14295190-156A-6C4D-8928-7C812F220BFE}"/>
              </a:ext>
            </a:extLst>
          </p:cNvPr>
          <p:cNvCxnSpPr>
            <a:cxnSpLocks/>
          </p:cNvCxnSpPr>
          <p:nvPr/>
        </p:nvCxnSpPr>
        <p:spPr>
          <a:xfrm>
            <a:off x="5307122" y="1002343"/>
            <a:ext cx="0" cy="449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98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5EEBE2-051D-2C4E-90D4-49E488654AD7}"/>
              </a:ext>
            </a:extLst>
          </p:cNvPr>
          <p:cNvSpPr txBox="1"/>
          <p:nvPr/>
        </p:nvSpPr>
        <p:spPr>
          <a:xfrm>
            <a:off x="2510971" y="2452915"/>
            <a:ext cx="7350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Possiamo definire il cooperative </a:t>
            </a:r>
            <a:r>
              <a:rPr lang="it-IT" sz="2200" dirty="0" err="1"/>
              <a:t>learning</a:t>
            </a:r>
            <a:r>
              <a:rPr lang="it-IT" sz="2200" dirty="0"/>
              <a:t> come </a:t>
            </a:r>
          </a:p>
          <a:p>
            <a:pPr algn="ctr"/>
            <a:r>
              <a:rPr lang="it-IT" sz="2200" dirty="0"/>
              <a:t>una </a:t>
            </a:r>
            <a:r>
              <a:rPr lang="it-IT" sz="2200" b="1" dirty="0"/>
              <a:t>tecnica della gestione della classe </a:t>
            </a:r>
            <a:r>
              <a:rPr lang="it-IT" sz="2200" dirty="0"/>
              <a:t>nella quale </a:t>
            </a:r>
          </a:p>
          <a:p>
            <a:pPr algn="ctr"/>
            <a:r>
              <a:rPr lang="it-IT" sz="2200" b="1" dirty="0"/>
              <a:t>gli studenti lavorano in gruppi per attività di apprendimento </a:t>
            </a:r>
          </a:p>
          <a:p>
            <a:pPr algn="ctr"/>
            <a:r>
              <a:rPr lang="it-IT" sz="2200" dirty="0"/>
              <a:t>e </a:t>
            </a:r>
            <a:r>
              <a:rPr lang="it-IT" sz="2200" b="1" dirty="0"/>
              <a:t>ricevono valutazioni in base ai risultati conseguiti.</a:t>
            </a:r>
          </a:p>
        </p:txBody>
      </p:sp>
    </p:spTree>
    <p:extLst>
      <p:ext uri="{BB962C8B-B14F-4D97-AF65-F5344CB8AC3E}">
        <p14:creationId xmlns:p14="http://schemas.microsoft.com/office/powerpoint/2010/main" val="96209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D71855-05DA-0D48-A5E2-5BCBC9CFF2D7}"/>
              </a:ext>
            </a:extLst>
          </p:cNvPr>
          <p:cNvSpPr txBox="1"/>
          <p:nvPr/>
        </p:nvSpPr>
        <p:spPr>
          <a:xfrm>
            <a:off x="3483429" y="2714171"/>
            <a:ext cx="51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Cosa distingue dunque il </a:t>
            </a:r>
            <a:r>
              <a:rPr lang="it-IT" sz="3000" i="1" dirty="0"/>
              <a:t>cooperative </a:t>
            </a:r>
            <a:r>
              <a:rPr lang="it-IT" sz="3000" i="1" dirty="0" err="1"/>
              <a:t>learning</a:t>
            </a:r>
            <a:r>
              <a:rPr lang="it-IT" sz="3000" i="1" dirty="0"/>
              <a:t> </a:t>
            </a:r>
            <a:r>
              <a:rPr lang="it-IT" sz="3000" dirty="0"/>
              <a:t>da un tradizionale lavoro di gruppo?</a:t>
            </a:r>
          </a:p>
        </p:txBody>
      </p:sp>
    </p:spTree>
    <p:extLst>
      <p:ext uri="{BB962C8B-B14F-4D97-AF65-F5344CB8AC3E}">
        <p14:creationId xmlns:p14="http://schemas.microsoft.com/office/powerpoint/2010/main" val="73326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7C8A089-A6D9-F540-819B-0B3BDED99134}"/>
              </a:ext>
            </a:extLst>
          </p:cNvPr>
          <p:cNvSpPr/>
          <p:nvPr/>
        </p:nvSpPr>
        <p:spPr>
          <a:xfrm>
            <a:off x="2123206" y="907745"/>
            <a:ext cx="7924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Non possiamo parlare di CL ogniqualvolta in classe si formano gruppi per discutere un tema, studiare una lezione, aiutarsi o produrre un lavoro scritto da consegnare dopo un’attività di gruppo.</a:t>
            </a:r>
          </a:p>
          <a:p>
            <a:pPr algn="ctr"/>
            <a:r>
              <a:rPr lang="it-IT" sz="2000" dirty="0"/>
              <a:t>Perché si parli di cooperative </a:t>
            </a:r>
            <a:r>
              <a:rPr lang="it-IT" sz="2000" dirty="0" err="1"/>
              <a:t>learning</a:t>
            </a:r>
            <a:r>
              <a:rPr lang="it-IT" sz="2000" dirty="0"/>
              <a:t> è necessario che la strategia presenti alcune caratteristiche specifiche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F700D25-33F0-FD41-8DAD-B29D7264893F}"/>
              </a:ext>
            </a:extLst>
          </p:cNvPr>
          <p:cNvSpPr/>
          <p:nvPr/>
        </p:nvSpPr>
        <p:spPr>
          <a:xfrm>
            <a:off x="2405672" y="3506965"/>
            <a:ext cx="86977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AutoNum type="arabicPeriod"/>
            </a:pPr>
            <a:r>
              <a:rPr lang="it-IT" sz="2000" dirty="0"/>
              <a:t>Interdipendenza positiva</a:t>
            </a:r>
          </a:p>
          <a:p>
            <a:pPr marL="342900" indent="-342900">
              <a:buAutoNum type="arabicPeriod"/>
            </a:pPr>
            <a:endParaRPr lang="it-IT" sz="2000" dirty="0"/>
          </a:p>
          <a:p>
            <a:pPr marL="342900" indent="-342900">
              <a:buFontTx/>
              <a:buAutoNum type="arabicPeriod"/>
            </a:pPr>
            <a:r>
              <a:rPr lang="it-IT" sz="2000" dirty="0"/>
              <a:t>Responsabilità individuale e di gruppo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AutoNum type="arabicPeriod"/>
            </a:pPr>
            <a:r>
              <a:rPr lang="it-IT" sz="2000" dirty="0"/>
              <a:t>Interazione costruttiva diretta faccia a faccia</a:t>
            </a:r>
          </a:p>
          <a:p>
            <a:pPr marL="342900" indent="-342900">
              <a:buAutoNum type="arabicPeriod"/>
            </a:pPr>
            <a:endParaRPr lang="it-IT" sz="2000" dirty="0"/>
          </a:p>
          <a:p>
            <a:pPr marL="342900" indent="-342900">
              <a:buAutoNum type="arabicPeriod"/>
            </a:pPr>
            <a:r>
              <a:rPr lang="it-IT" sz="2000" dirty="0"/>
              <a:t>Inserimento e uso di competenze sociali</a:t>
            </a:r>
          </a:p>
          <a:p>
            <a:pPr marL="342900" indent="-342900">
              <a:buAutoNum type="arabicPeriod"/>
            </a:pPr>
            <a:endParaRPr lang="it-IT" sz="2000" dirty="0"/>
          </a:p>
          <a:p>
            <a:pPr marL="342900" indent="-342900">
              <a:buAutoNum type="arabicPeriod"/>
            </a:pPr>
            <a:r>
              <a:rPr lang="it-IT" sz="2000" dirty="0"/>
              <a:t>Revisione e controllo dell’attività e valutazione individuale e di gruppo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84F916-9400-0642-9533-3C36C4437035}"/>
              </a:ext>
            </a:extLst>
          </p:cNvPr>
          <p:cNvSpPr txBox="1"/>
          <p:nvPr/>
        </p:nvSpPr>
        <p:spPr>
          <a:xfrm>
            <a:off x="4035719" y="391003"/>
            <a:ext cx="420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Lavori di gruppo/cooperative </a:t>
            </a:r>
            <a:r>
              <a:rPr lang="it-IT" sz="2000" b="1" dirty="0" err="1"/>
              <a:t>learning</a:t>
            </a:r>
            <a:endParaRPr lang="it-IT" sz="2000" b="1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565DF3B-CAB8-054D-908C-F325C0676A90}"/>
              </a:ext>
            </a:extLst>
          </p:cNvPr>
          <p:cNvCxnSpPr>
            <a:stCxn id="2" idx="2"/>
          </p:cNvCxnSpPr>
          <p:nvPr/>
        </p:nvCxnSpPr>
        <p:spPr>
          <a:xfrm flipH="1">
            <a:off x="6085606" y="2538961"/>
            <a:ext cx="1" cy="392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5AA230EE-DCA5-1F4B-AB48-EB7C072F3A00}"/>
              </a:ext>
            </a:extLst>
          </p:cNvPr>
          <p:cNvSpPr/>
          <p:nvPr/>
        </p:nvSpPr>
        <p:spPr>
          <a:xfrm>
            <a:off x="4363276" y="3106855"/>
            <a:ext cx="3545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/>
              <a:t>Caratteristiche specifiche del CL</a:t>
            </a:r>
          </a:p>
        </p:txBody>
      </p:sp>
    </p:spTree>
    <p:extLst>
      <p:ext uri="{BB962C8B-B14F-4D97-AF65-F5344CB8AC3E}">
        <p14:creationId xmlns:p14="http://schemas.microsoft.com/office/powerpoint/2010/main" val="74405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31277CF-63AA-E24E-B972-1E5B047714A1}"/>
              </a:ext>
            </a:extLst>
          </p:cNvPr>
          <p:cNvSpPr/>
          <p:nvPr/>
        </p:nvSpPr>
        <p:spPr>
          <a:xfrm>
            <a:off x="342680" y="446246"/>
            <a:ext cx="3169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it-IT" sz="2000" b="1" dirty="0"/>
              <a:t>Interdipendenza positiva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5F5D95-3475-D743-907A-243ED4C43644}"/>
              </a:ext>
            </a:extLst>
          </p:cNvPr>
          <p:cNvSpPr txBox="1"/>
          <p:nvPr/>
        </p:nvSpPr>
        <p:spPr>
          <a:xfrm>
            <a:off x="3686629" y="486092"/>
            <a:ext cx="8055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Condizione che fa sì che </a:t>
            </a:r>
            <a:r>
              <a:rPr lang="it-IT" sz="2000" b="1" dirty="0"/>
              <a:t>ogni membro del gruppo agisca e si comporti in modo collaborativo</a:t>
            </a:r>
            <a:r>
              <a:rPr lang="it-IT" sz="2000" dirty="0"/>
              <a:t> perché convinto che solo dalla collaborazione possa scaturire il proprio successo e quello degli altri membri del gruppo. Ogni ragazzo ha la consapevolezza </a:t>
            </a:r>
            <a:r>
              <a:rPr lang="it-IT" sz="2000" b="0" i="0" u="none" strike="noStrike" dirty="0">
                <a:effectLst/>
              </a:rPr>
              <a:t>di essere parte fondamentale e indispensabile per il gruppo, con effetti positivi in termini di motivazione, impegno e nelle relazioni interpersonali.</a:t>
            </a:r>
            <a:endParaRPr lang="it-IT" sz="2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EC7C29-7A8E-714F-BF2D-5A1CE20215AD}"/>
              </a:ext>
            </a:extLst>
          </p:cNvPr>
          <p:cNvSpPr/>
          <p:nvPr/>
        </p:nvSpPr>
        <p:spPr>
          <a:xfrm>
            <a:off x="3686629" y="2861476"/>
            <a:ext cx="743131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Interdipendenza di risorse e materiali  </a:t>
            </a:r>
          </a:p>
          <a:p>
            <a:r>
              <a:rPr lang="it-IT" b="1" dirty="0"/>
              <a:t>     </a:t>
            </a:r>
            <a:r>
              <a:rPr lang="it-IT" dirty="0"/>
              <a:t>(ogni componente  riceve e possiede una parte delle informazioni o</a:t>
            </a:r>
          </a:p>
          <a:p>
            <a:r>
              <a:rPr lang="it-IT" dirty="0"/>
              <a:t>    di materiali. La distribuzione delle informazioni o dei materiali</a:t>
            </a:r>
          </a:p>
          <a:p>
            <a:r>
              <a:rPr lang="it-IT" dirty="0"/>
              <a:t>    obbligherà gli studenti a cooperare, a condividere risorse destinate </a:t>
            </a:r>
          </a:p>
          <a:p>
            <a:r>
              <a:rPr lang="it-IT" dirty="0"/>
              <a:t>    a divenire patrimonio comune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Interdipendenza dei ruoli  o leadership condivisa</a:t>
            </a:r>
          </a:p>
          <a:p>
            <a:r>
              <a:rPr lang="it-IT" b="1" dirty="0"/>
              <a:t>     </a:t>
            </a:r>
            <a:r>
              <a:rPr lang="it-IT" dirty="0"/>
              <a:t>(ai componenti del gruppo verranno affidati ruoli diversi e</a:t>
            </a:r>
          </a:p>
          <a:p>
            <a:r>
              <a:rPr lang="it-IT" dirty="0"/>
              <a:t>     complementari, tutti necessari alla realizzazione del lavoro)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Interdipendenza di valutazione </a:t>
            </a:r>
          </a:p>
          <a:p>
            <a:r>
              <a:rPr lang="it-IT" b="1" dirty="0"/>
              <a:t>     </a:t>
            </a:r>
            <a:r>
              <a:rPr lang="it-IT" dirty="0"/>
              <a:t>(il gruppo viene valutato tanto per il lavoro individuale quanto per</a:t>
            </a:r>
          </a:p>
          <a:p>
            <a:r>
              <a:rPr lang="it-IT" dirty="0"/>
              <a:t>     quello collettivo)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1C9005C-7C68-E441-9595-2FFE639897BA}"/>
              </a:ext>
            </a:extLst>
          </p:cNvPr>
          <p:cNvSpPr/>
          <p:nvPr/>
        </p:nvSpPr>
        <p:spPr>
          <a:xfrm>
            <a:off x="337017" y="3946565"/>
            <a:ext cx="299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L’interdipendenza positiva può essere favorita diversi modi. Alcuni esempi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F7CE8E35-69FB-3042-9B7F-168107ED4B5F}"/>
              </a:ext>
            </a:extLst>
          </p:cNvPr>
          <p:cNvSpPr/>
          <p:nvPr/>
        </p:nvSpPr>
        <p:spPr>
          <a:xfrm>
            <a:off x="3403601" y="2595893"/>
            <a:ext cx="217714" cy="402045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83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8BF4805-4B8D-9A41-BCA4-D5252B38A09E}"/>
              </a:ext>
            </a:extLst>
          </p:cNvPr>
          <p:cNvSpPr/>
          <p:nvPr/>
        </p:nvSpPr>
        <p:spPr>
          <a:xfrm>
            <a:off x="254892" y="4241591"/>
            <a:ext cx="5131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3. Interazione costruttiva diretta faccia a faccia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AC8871-C147-7743-8159-FEEDAA3C4E07}"/>
              </a:ext>
            </a:extLst>
          </p:cNvPr>
          <p:cNvSpPr txBox="1"/>
          <p:nvPr/>
        </p:nvSpPr>
        <p:spPr>
          <a:xfrm>
            <a:off x="5719869" y="4241591"/>
            <a:ext cx="6239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Gli studenti devono </a:t>
            </a:r>
            <a:r>
              <a:rPr lang="it-IT" sz="2000" b="1" dirty="0"/>
              <a:t>lavorare realmente insieme, condividendo risorse, </a:t>
            </a:r>
            <a:r>
              <a:rPr lang="it-IT" sz="2000" dirty="0"/>
              <a:t>verificando gli uni con gli altri la catena del ragionamento, le conclusioni, le difficoltà come i risultati. 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F6D3DCB-F927-7147-B48B-AC83361425B0}"/>
              </a:ext>
            </a:extLst>
          </p:cNvPr>
          <p:cNvSpPr/>
          <p:nvPr/>
        </p:nvSpPr>
        <p:spPr>
          <a:xfrm>
            <a:off x="254892" y="1258960"/>
            <a:ext cx="450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2. Responsabilità individuale e di gruppo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F2120BB-5499-7048-8085-99B46B2E3F44}"/>
              </a:ext>
            </a:extLst>
          </p:cNvPr>
          <p:cNvSpPr/>
          <p:nvPr/>
        </p:nvSpPr>
        <p:spPr>
          <a:xfrm>
            <a:off x="5878286" y="1258960"/>
            <a:ext cx="6081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CL che favorisce l'autorealizzazione di ciascuno. </a:t>
            </a:r>
          </a:p>
          <a:p>
            <a:r>
              <a:rPr lang="it-IT" sz="2000" dirty="0"/>
              <a:t>A questa si unisce un senso di responsabilità verso l'altro e verso il gruppo. Tale consapevolezza stimola a un miglioramento delle performance individuali.</a:t>
            </a:r>
          </a:p>
        </p:txBody>
      </p:sp>
    </p:spTree>
    <p:extLst>
      <p:ext uri="{BB962C8B-B14F-4D97-AF65-F5344CB8AC3E}">
        <p14:creationId xmlns:p14="http://schemas.microsoft.com/office/powerpoint/2010/main" val="3655108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1052</Words>
  <Application>Microsoft Macintosh PowerPoint</Application>
  <PresentationFormat>Widescreen</PresentationFormat>
  <Paragraphs>133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Coletta</dc:creator>
  <cp:lastModifiedBy>Elisa Coletta</cp:lastModifiedBy>
  <cp:revision>26</cp:revision>
  <dcterms:created xsi:type="dcterms:W3CDTF">2018-06-07T05:49:14Z</dcterms:created>
  <dcterms:modified xsi:type="dcterms:W3CDTF">2018-06-07T10:57:52Z</dcterms:modified>
</cp:coreProperties>
</file>