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84" r:id="rId2"/>
    <p:sldId id="290" r:id="rId3"/>
    <p:sldId id="292" r:id="rId4"/>
    <p:sldId id="291" r:id="rId5"/>
    <p:sldId id="296" r:id="rId6"/>
    <p:sldId id="293" r:id="rId7"/>
    <p:sldId id="294" r:id="rId8"/>
    <p:sldId id="295" r:id="rId9"/>
    <p:sldId id="256" r:id="rId10"/>
    <p:sldId id="267" r:id="rId11"/>
    <p:sldId id="285" r:id="rId12"/>
    <p:sldId id="283" r:id="rId13"/>
    <p:sldId id="288" r:id="rId14"/>
    <p:sldId id="269" r:id="rId15"/>
    <p:sldId id="266" r:id="rId16"/>
    <p:sldId id="298" r:id="rId17"/>
    <p:sldId id="268" r:id="rId18"/>
    <p:sldId id="281" r:id="rId19"/>
    <p:sldId id="280" r:id="rId20"/>
    <p:sldId id="271" r:id="rId21"/>
    <p:sldId id="279" r:id="rId22"/>
    <p:sldId id="273" r:id="rId23"/>
    <p:sldId id="274" r:id="rId24"/>
    <p:sldId id="275" r:id="rId25"/>
    <p:sldId id="277" r:id="rId26"/>
    <p:sldId id="278" r:id="rId27"/>
    <p:sldId id="270" r:id="rId28"/>
    <p:sldId id="262" r:id="rId29"/>
    <p:sldId id="263" r:id="rId30"/>
    <p:sldId id="297" r:id="rId31"/>
    <p:sldId id="300" r:id="rId32"/>
    <p:sldId id="299" r:id="rId3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6"/>
    <p:restoredTop sz="94727"/>
  </p:normalViewPr>
  <p:slideViewPr>
    <p:cSldViewPr snapToGrid="0" snapToObjects="1">
      <p:cViewPr varScale="1">
        <p:scale>
          <a:sx n="85" d="100"/>
          <a:sy n="85" d="100"/>
        </p:scale>
        <p:origin x="7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8F55-6DCF-0A42-B6DC-5774CB96AF6D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5011-A048-D449-A2BC-886D71503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3603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8F55-6DCF-0A42-B6DC-5774CB96AF6D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5011-A048-D449-A2BC-886D71503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1034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8F55-6DCF-0A42-B6DC-5774CB96AF6D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5011-A048-D449-A2BC-886D71503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909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8F55-6DCF-0A42-B6DC-5774CB96AF6D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5011-A048-D449-A2BC-886D71503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5833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8F55-6DCF-0A42-B6DC-5774CB96AF6D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5011-A048-D449-A2BC-886D71503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78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8F55-6DCF-0A42-B6DC-5774CB96AF6D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5011-A048-D449-A2BC-886D71503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0942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8F55-6DCF-0A42-B6DC-5774CB96AF6D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5011-A048-D449-A2BC-886D71503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782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8F55-6DCF-0A42-B6DC-5774CB96AF6D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5011-A048-D449-A2BC-886D71503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30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8F55-6DCF-0A42-B6DC-5774CB96AF6D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5011-A048-D449-A2BC-886D71503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4532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8F55-6DCF-0A42-B6DC-5774CB96AF6D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5011-A048-D449-A2BC-886D71503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0482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78F55-6DCF-0A42-B6DC-5774CB96AF6D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05011-A048-D449-A2BC-886D71503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4733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78F55-6DCF-0A42-B6DC-5774CB96AF6D}" type="datetimeFigureOut">
              <a:rPr lang="it-IT" smtClean="0"/>
              <a:t>04/06/18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05011-A048-D449-A2BC-886D715039C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75735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339151-FC9F-D040-80EA-295611122142}"/>
              </a:ext>
            </a:extLst>
          </p:cNvPr>
          <p:cNvSpPr txBox="1"/>
          <p:nvPr/>
        </p:nvSpPr>
        <p:spPr>
          <a:xfrm>
            <a:off x="3387777" y="2458388"/>
            <a:ext cx="55162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Quadro Europeo delle qualifiche</a:t>
            </a:r>
          </a:p>
          <a:p>
            <a:pPr algn="ctr"/>
            <a:r>
              <a:rPr lang="it-IT" sz="2800" b="1" i="0" u="none" strike="noStrike" dirty="0">
                <a:effectLst/>
              </a:rPr>
              <a:t>​</a:t>
            </a:r>
            <a:r>
              <a:rPr lang="it-IT" sz="2800" b="1" i="1" u="none" strike="noStrike" dirty="0" err="1">
                <a:effectLst/>
              </a:rPr>
              <a:t>European</a:t>
            </a:r>
            <a:r>
              <a:rPr lang="it-IT" sz="2800" b="1" i="1" u="none" strike="noStrike" dirty="0">
                <a:effectLst/>
              </a:rPr>
              <a:t> </a:t>
            </a:r>
            <a:r>
              <a:rPr lang="it-IT" sz="2800" b="1" i="1" u="none" strike="noStrike" dirty="0" err="1">
                <a:effectLst/>
              </a:rPr>
              <a:t>Qualifications</a:t>
            </a:r>
            <a:r>
              <a:rPr lang="it-IT" sz="2800" b="1" i="1" u="none" strike="noStrike" dirty="0">
                <a:effectLst/>
              </a:rPr>
              <a:t> Framework</a:t>
            </a:r>
            <a:endParaRPr lang="it-IT" sz="2800" b="1" i="1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5915687D-5566-EE48-9369-7B7ED025EBE1}"/>
              </a:ext>
            </a:extLst>
          </p:cNvPr>
          <p:cNvSpPr/>
          <p:nvPr/>
        </p:nvSpPr>
        <p:spPr>
          <a:xfrm>
            <a:off x="3097904" y="3679686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it-IT" sz="2000" dirty="0"/>
          </a:p>
          <a:p>
            <a:pPr algn="ctr"/>
            <a:r>
              <a:rPr lang="it-IT" sz="2000" dirty="0"/>
              <a:t>(EQF Istituito con la Raccomandazione del Parlamento europeo e del Consiglio del 23 aprile </a:t>
            </a:r>
            <a:r>
              <a:rPr lang="it-IT" sz="2000" b="1" dirty="0"/>
              <a:t>2008</a:t>
            </a:r>
            <a:r>
              <a:rPr lang="it-IT" sz="2000" dirty="0"/>
              <a:t> e aggiornato con la Raccomandazione del 22 maggio 2017)</a:t>
            </a:r>
          </a:p>
        </p:txBody>
      </p:sp>
    </p:spTree>
    <p:extLst>
      <p:ext uri="{BB962C8B-B14F-4D97-AF65-F5344CB8AC3E}">
        <p14:creationId xmlns:p14="http://schemas.microsoft.com/office/powerpoint/2010/main" val="11659284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36D73FDF-0649-1744-9D93-944787B256E3}"/>
              </a:ext>
            </a:extLst>
          </p:cNvPr>
          <p:cNvSpPr txBox="1"/>
          <p:nvPr/>
        </p:nvSpPr>
        <p:spPr>
          <a:xfrm>
            <a:off x="2370179" y="1019330"/>
            <a:ext cx="7048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/>
              <a:t>Dall’unità didattica all’unità di apprendimento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FF5CACF-C724-F744-B94E-3293D912E331}"/>
              </a:ext>
            </a:extLst>
          </p:cNvPr>
          <p:cNvSpPr/>
          <p:nvPr/>
        </p:nvSpPr>
        <p:spPr>
          <a:xfrm>
            <a:off x="2268624" y="2654696"/>
            <a:ext cx="7295101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/>
              <a:t>La </a:t>
            </a:r>
            <a:r>
              <a:rPr lang="it-IT" sz="2200" b="1" dirty="0"/>
              <a:t>Legge 53/2003</a:t>
            </a:r>
            <a:r>
              <a:rPr lang="it-IT" sz="2200" dirty="0"/>
              <a:t>, altrimenti nota come Riforma Moratti, introduce sul piano normativo le </a:t>
            </a:r>
            <a:r>
              <a:rPr lang="it-IT" sz="2200" b="1" i="1" dirty="0"/>
              <a:t>unità di apprendimento </a:t>
            </a:r>
            <a:r>
              <a:rPr lang="it-IT" sz="2200" dirty="0"/>
              <a:t>in sostituzione delle  pregresse </a:t>
            </a:r>
            <a:r>
              <a:rPr lang="it-IT" sz="2200" b="1" i="1" dirty="0"/>
              <a:t>unità didattiche. </a:t>
            </a:r>
          </a:p>
          <a:p>
            <a:pPr algn="ctr"/>
            <a:endParaRPr lang="it-IT" sz="2000" b="1" i="1" dirty="0"/>
          </a:p>
          <a:p>
            <a:pPr algn="ctr"/>
            <a:endParaRPr lang="it-IT" sz="2000" b="1" i="1" dirty="0"/>
          </a:p>
          <a:p>
            <a:pPr algn="ctr"/>
            <a:r>
              <a:rPr lang="it-IT" sz="2200" dirty="0"/>
              <a:t>Introdotte solo nel 2003, le unità di apprendimento trovano il loro fondamento nel discorso socio–psico-pedagogico degli ultimi tre secoli, ossia nelle ricerche che  da Rousseau alla Montessori passano attraverso  l’attivismo pedagogico sviluppatosi in Europa e nei paesi anglosassoni sul finire del secolo XIX e l’inizio del secolo XX. 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9BACCE1-0805-1143-B789-6CD27D3AE53F}"/>
              </a:ext>
            </a:extLst>
          </p:cNvPr>
          <p:cNvSpPr/>
          <p:nvPr/>
        </p:nvSpPr>
        <p:spPr>
          <a:xfrm>
            <a:off x="2370179" y="1019330"/>
            <a:ext cx="7193546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B347E9A1-D361-4941-8F2B-AFC9897DC6E3}"/>
              </a:ext>
            </a:extLst>
          </p:cNvPr>
          <p:cNvCxnSpPr/>
          <p:nvPr/>
        </p:nvCxnSpPr>
        <p:spPr>
          <a:xfrm>
            <a:off x="5876144" y="1693889"/>
            <a:ext cx="0" cy="8094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1437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C1984101-9902-564B-AF35-01FFDF7D2D64}"/>
              </a:ext>
            </a:extLst>
          </p:cNvPr>
          <p:cNvSpPr/>
          <p:nvPr/>
        </p:nvSpPr>
        <p:spPr>
          <a:xfrm>
            <a:off x="2988039" y="2367728"/>
            <a:ext cx="6096000" cy="212365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200" dirty="0"/>
              <a:t>Cosa distingue </a:t>
            </a:r>
          </a:p>
          <a:p>
            <a:pPr algn="ctr"/>
            <a:r>
              <a:rPr lang="it-IT" sz="2200" dirty="0"/>
              <a:t>un’Unità Didattica da un’Unità di Apprendimento?</a:t>
            </a:r>
          </a:p>
          <a:p>
            <a:pPr algn="ctr"/>
            <a:endParaRPr lang="it-IT" sz="2200" dirty="0"/>
          </a:p>
          <a:p>
            <a:pPr algn="ctr"/>
            <a:endParaRPr lang="it-IT" sz="2200" dirty="0"/>
          </a:p>
          <a:p>
            <a:pPr algn="ctr"/>
            <a:r>
              <a:rPr lang="it-IT" sz="2200" dirty="0"/>
              <a:t>Si tratta di un maquillage o </a:t>
            </a:r>
          </a:p>
          <a:p>
            <a:pPr algn="ctr"/>
            <a:r>
              <a:rPr lang="it-IT" sz="2200" dirty="0"/>
              <a:t>di un cambiamento sostanziale?</a:t>
            </a:r>
          </a:p>
        </p:txBody>
      </p:sp>
    </p:spTree>
    <p:extLst>
      <p:ext uri="{BB962C8B-B14F-4D97-AF65-F5344CB8AC3E}">
        <p14:creationId xmlns:p14="http://schemas.microsoft.com/office/powerpoint/2010/main" val="1980971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00471B14-8582-D848-942E-E6E05A1930D8}"/>
              </a:ext>
            </a:extLst>
          </p:cNvPr>
          <p:cNvSpPr txBox="1"/>
          <p:nvPr/>
        </p:nvSpPr>
        <p:spPr>
          <a:xfrm>
            <a:off x="9653924" y="5073650"/>
            <a:ext cx="23659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 4.    Valutazione dei risultati.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55B3DA6-0EAD-974E-A85A-D0841591FD96}"/>
              </a:ext>
            </a:extLst>
          </p:cNvPr>
          <p:cNvSpPr/>
          <p:nvPr/>
        </p:nvSpPr>
        <p:spPr>
          <a:xfrm>
            <a:off x="4746860" y="696007"/>
            <a:ext cx="209474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/>
              <a:t>Unità Didattiche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E5CA0C71-5F4A-B147-8CCC-38A39440A043}"/>
              </a:ext>
            </a:extLst>
          </p:cNvPr>
          <p:cNvSpPr/>
          <p:nvPr/>
        </p:nvSpPr>
        <p:spPr>
          <a:xfrm>
            <a:off x="4913601" y="1215421"/>
            <a:ext cx="169617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/>
              <a:t>Fasi/passaggi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3ED95C21-A4AF-B646-B03C-61520867F569}"/>
              </a:ext>
            </a:extLst>
          </p:cNvPr>
          <p:cNvSpPr/>
          <p:nvPr/>
        </p:nvSpPr>
        <p:spPr>
          <a:xfrm>
            <a:off x="4746860" y="696007"/>
            <a:ext cx="2094741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1851C87-BE13-9C4A-9017-C279A958731B}"/>
              </a:ext>
            </a:extLst>
          </p:cNvPr>
          <p:cNvSpPr/>
          <p:nvPr/>
        </p:nvSpPr>
        <p:spPr>
          <a:xfrm>
            <a:off x="159384" y="1637225"/>
            <a:ext cx="24384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it-IT" sz="2200" dirty="0"/>
              <a:t>Punto d’avvio, costante punto di riferimento, quasi l’obiettivo del processo è</a:t>
            </a:r>
          </a:p>
          <a:p>
            <a:pPr algn="ctr" fontAlgn="base"/>
            <a:endParaRPr lang="it-IT" sz="2200" b="1" dirty="0"/>
          </a:p>
          <a:p>
            <a:pPr algn="ctr" fontAlgn="base"/>
            <a:r>
              <a:rPr lang="it-IT" sz="2200" b="1" dirty="0">
                <a:solidFill>
                  <a:srgbClr val="FF0000"/>
                </a:solidFill>
              </a:rPr>
              <a:t> il programma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A5440EA-1A95-3F4E-8398-379CFAD521E8}"/>
              </a:ext>
            </a:extLst>
          </p:cNvPr>
          <p:cNvSpPr/>
          <p:nvPr/>
        </p:nvSpPr>
        <p:spPr>
          <a:xfrm>
            <a:off x="180320" y="3653355"/>
            <a:ext cx="2448868" cy="396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FF0000"/>
              </a:solidFill>
            </a:endParaRPr>
          </a:p>
        </p:txBody>
      </p:sp>
      <p:cxnSp>
        <p:nvCxnSpPr>
          <p:cNvPr id="11" name="Connettore 2 10">
            <a:extLst>
              <a:ext uri="{FF2B5EF4-FFF2-40B4-BE49-F238E27FC236}">
                <a16:creationId xmlns:a16="http://schemas.microsoft.com/office/drawing/2014/main" id="{F4A181B1-59E6-0A44-BFE4-5699DE76D91E}"/>
              </a:ext>
            </a:extLst>
          </p:cNvPr>
          <p:cNvCxnSpPr>
            <a:cxnSpLocks/>
          </p:cNvCxnSpPr>
          <p:nvPr/>
        </p:nvCxnSpPr>
        <p:spPr>
          <a:xfrm>
            <a:off x="874426" y="5076925"/>
            <a:ext cx="87942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tangolo 12">
            <a:extLst>
              <a:ext uri="{FF2B5EF4-FFF2-40B4-BE49-F238E27FC236}">
                <a16:creationId xmlns:a16="http://schemas.microsoft.com/office/drawing/2014/main" id="{322077CC-D459-C74A-9421-5A513CA94937}"/>
              </a:ext>
            </a:extLst>
          </p:cNvPr>
          <p:cNvSpPr/>
          <p:nvPr/>
        </p:nvSpPr>
        <p:spPr>
          <a:xfrm>
            <a:off x="1684984" y="5058262"/>
            <a:ext cx="237581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+mj-lt"/>
              <a:buAutoNum type="arabicPeriod"/>
            </a:pPr>
            <a:r>
              <a:rPr lang="it-IT" sz="2200" dirty="0"/>
              <a:t>Definizione </a:t>
            </a:r>
          </a:p>
          <a:p>
            <a:pPr algn="ctr"/>
            <a:r>
              <a:rPr lang="it-IT" sz="2200" dirty="0"/>
              <a:t>degli obiettivi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00689BDE-9E45-5045-994F-990939613858}"/>
              </a:ext>
            </a:extLst>
          </p:cNvPr>
          <p:cNvSpPr/>
          <p:nvPr/>
        </p:nvSpPr>
        <p:spPr>
          <a:xfrm>
            <a:off x="4224961" y="5093226"/>
            <a:ext cx="207098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/>
              <a:t>2.     Selezione dei contenuti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CAD400BE-84FF-654A-8137-11578F1BCBA8}"/>
              </a:ext>
            </a:extLst>
          </p:cNvPr>
          <p:cNvSpPr/>
          <p:nvPr/>
        </p:nvSpPr>
        <p:spPr>
          <a:xfrm>
            <a:off x="6844246" y="5093226"/>
            <a:ext cx="235113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/>
              <a:t>3.  Indicazione della metodologia</a:t>
            </a:r>
          </a:p>
        </p:txBody>
      </p: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5E5BEFE6-D1E2-264E-BE8C-1ECF719472D9}"/>
              </a:ext>
            </a:extLst>
          </p:cNvPr>
          <p:cNvCxnSpPr>
            <a:cxnSpLocks/>
          </p:cNvCxnSpPr>
          <p:nvPr/>
        </p:nvCxnSpPr>
        <p:spPr>
          <a:xfrm>
            <a:off x="874426" y="4206055"/>
            <a:ext cx="0" cy="8708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ttangolo 18">
            <a:extLst>
              <a:ext uri="{FF2B5EF4-FFF2-40B4-BE49-F238E27FC236}">
                <a16:creationId xmlns:a16="http://schemas.microsoft.com/office/drawing/2014/main" id="{E8C52311-A341-AB47-B0AA-441998D56A26}"/>
              </a:ext>
            </a:extLst>
          </p:cNvPr>
          <p:cNvSpPr/>
          <p:nvPr/>
        </p:nvSpPr>
        <p:spPr>
          <a:xfrm>
            <a:off x="1939526" y="4923948"/>
            <a:ext cx="1896184" cy="10523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08DB60C8-905C-884C-85C4-CD4E8C495F95}"/>
              </a:ext>
            </a:extLst>
          </p:cNvPr>
          <p:cNvSpPr/>
          <p:nvPr/>
        </p:nvSpPr>
        <p:spPr>
          <a:xfrm>
            <a:off x="4245648" y="5004699"/>
            <a:ext cx="2070983" cy="94649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3C973F63-DFA0-1B46-90F6-D881BC4BB6B1}"/>
              </a:ext>
            </a:extLst>
          </p:cNvPr>
          <p:cNvSpPr/>
          <p:nvPr/>
        </p:nvSpPr>
        <p:spPr>
          <a:xfrm>
            <a:off x="6844245" y="4999357"/>
            <a:ext cx="2351137" cy="9180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8A528555-7393-004F-AECF-9BBA859533F7}"/>
              </a:ext>
            </a:extLst>
          </p:cNvPr>
          <p:cNvSpPr/>
          <p:nvPr/>
        </p:nvSpPr>
        <p:spPr>
          <a:xfrm>
            <a:off x="9722996" y="5042872"/>
            <a:ext cx="2227820" cy="80021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000CE5E2-B298-BB46-B226-182611F1A966}"/>
              </a:ext>
            </a:extLst>
          </p:cNvPr>
          <p:cNvCxnSpPr>
            <a:cxnSpLocks/>
          </p:cNvCxnSpPr>
          <p:nvPr/>
        </p:nvCxnSpPr>
        <p:spPr>
          <a:xfrm>
            <a:off x="3913599" y="5415070"/>
            <a:ext cx="3113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AE0690BE-F1FA-3F42-9508-0C5B848B9365}"/>
              </a:ext>
            </a:extLst>
          </p:cNvPr>
          <p:cNvCxnSpPr>
            <a:cxnSpLocks/>
          </p:cNvCxnSpPr>
          <p:nvPr/>
        </p:nvCxnSpPr>
        <p:spPr>
          <a:xfrm>
            <a:off x="6454090" y="5442982"/>
            <a:ext cx="3113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>
            <a:extLst>
              <a:ext uri="{FF2B5EF4-FFF2-40B4-BE49-F238E27FC236}">
                <a16:creationId xmlns:a16="http://schemas.microsoft.com/office/drawing/2014/main" id="{F4C41EF9-A8A7-2442-B073-3328483E3B7E}"/>
              </a:ext>
            </a:extLst>
          </p:cNvPr>
          <p:cNvCxnSpPr>
            <a:cxnSpLocks/>
          </p:cNvCxnSpPr>
          <p:nvPr/>
        </p:nvCxnSpPr>
        <p:spPr>
          <a:xfrm>
            <a:off x="9335115" y="5436595"/>
            <a:ext cx="311362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>
            <a:extLst>
              <a:ext uri="{FF2B5EF4-FFF2-40B4-BE49-F238E27FC236}">
                <a16:creationId xmlns:a16="http://schemas.microsoft.com/office/drawing/2014/main" id="{BD0F2A3D-19B9-B343-A233-61FEB4641ACD}"/>
              </a:ext>
            </a:extLst>
          </p:cNvPr>
          <p:cNvCxnSpPr/>
          <p:nvPr/>
        </p:nvCxnSpPr>
        <p:spPr>
          <a:xfrm flipV="1">
            <a:off x="11617377" y="3820533"/>
            <a:ext cx="0" cy="1103415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C262B11D-61F1-E440-8477-3722AD34647D}"/>
              </a:ext>
            </a:extLst>
          </p:cNvPr>
          <p:cNvCxnSpPr>
            <a:cxnSpLocks/>
          </p:cNvCxnSpPr>
          <p:nvPr/>
        </p:nvCxnSpPr>
        <p:spPr>
          <a:xfrm flipH="1">
            <a:off x="3117954" y="3820533"/>
            <a:ext cx="8520360" cy="0"/>
          </a:xfrm>
          <a:prstGeom prst="straightConnector1">
            <a:avLst/>
          </a:prstGeom>
          <a:ln>
            <a:solidFill>
              <a:schemeClr val="tx1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>
            <a:extLst>
              <a:ext uri="{FF2B5EF4-FFF2-40B4-BE49-F238E27FC236}">
                <a16:creationId xmlns:a16="http://schemas.microsoft.com/office/drawing/2014/main" id="{1C480073-834D-3D41-A098-8A2B4BEDB682}"/>
              </a:ext>
            </a:extLst>
          </p:cNvPr>
          <p:cNvCxnSpPr>
            <a:cxnSpLocks/>
          </p:cNvCxnSpPr>
          <p:nvPr/>
        </p:nvCxnSpPr>
        <p:spPr>
          <a:xfrm>
            <a:off x="1378584" y="911450"/>
            <a:ext cx="0" cy="3661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>
            <a:extLst>
              <a:ext uri="{FF2B5EF4-FFF2-40B4-BE49-F238E27FC236}">
                <a16:creationId xmlns:a16="http://schemas.microsoft.com/office/drawing/2014/main" id="{62570E7D-D426-8442-9E5E-BE647C8D1A0B}"/>
              </a:ext>
            </a:extLst>
          </p:cNvPr>
          <p:cNvCxnSpPr>
            <a:cxnSpLocks/>
          </p:cNvCxnSpPr>
          <p:nvPr/>
        </p:nvCxnSpPr>
        <p:spPr>
          <a:xfrm flipH="1">
            <a:off x="1378584" y="911450"/>
            <a:ext cx="324232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36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8F4F0FA2-B612-C843-A5B4-92BB90BE9320}"/>
              </a:ext>
            </a:extLst>
          </p:cNvPr>
          <p:cNvSpPr/>
          <p:nvPr/>
        </p:nvSpPr>
        <p:spPr>
          <a:xfrm>
            <a:off x="653474" y="1277342"/>
            <a:ext cx="10847883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000" dirty="0"/>
              <a:t>“Le Unità di apprendimento... [sono] costituite dalla </a:t>
            </a:r>
            <a:r>
              <a:rPr lang="it-IT" sz="2000" b="1" dirty="0"/>
              <a:t>progettazione</a:t>
            </a:r>
            <a:r>
              <a:rPr lang="it-IT" sz="2000" dirty="0"/>
              <a:t>: </a:t>
            </a:r>
          </a:p>
          <a:p>
            <a:pPr marL="457200" indent="-457200" algn="ctr">
              <a:buAutoNum type="alphaLcParenR"/>
            </a:pPr>
            <a:r>
              <a:rPr lang="it-IT" sz="2000" dirty="0"/>
              <a:t>di uno o </a:t>
            </a:r>
            <a:r>
              <a:rPr lang="it-IT" sz="2000" dirty="0" err="1"/>
              <a:t>piu</a:t>
            </a:r>
            <a:r>
              <a:rPr lang="it-IT" sz="2000" dirty="0"/>
              <a:t>̀ obiettivi formativi tra loro integrati (definiti anche con i relativi standard di apprendimento, riferiti alle conoscenze e alle abilità coinvolte); </a:t>
            </a:r>
          </a:p>
          <a:p>
            <a:pPr marL="457200" indent="-457200" algn="ctr">
              <a:buAutoNum type="alphaLcParenR"/>
            </a:pPr>
            <a:r>
              <a:rPr lang="it-IT" sz="2000" dirty="0"/>
              <a:t>b) dalle </a:t>
            </a:r>
            <a:r>
              <a:rPr lang="it-IT" sz="2000" b="1" dirty="0" err="1"/>
              <a:t>attivita</a:t>
            </a:r>
            <a:r>
              <a:rPr lang="it-IT" sz="2000" b="1" dirty="0"/>
              <a:t>̀</a:t>
            </a:r>
            <a:r>
              <a:rPr lang="it-IT" sz="2000" dirty="0"/>
              <a:t> </a:t>
            </a:r>
            <a:r>
              <a:rPr lang="it-IT" sz="2000" b="1" dirty="0"/>
              <a:t>educative e didattiche unitarie</a:t>
            </a:r>
            <a:r>
              <a:rPr lang="it-IT" sz="2000" dirty="0"/>
              <a:t>, dai metodi, dalle soluzioni organizzative ritenute necessarie per concretizzare gli obiettivi formativi formulati; </a:t>
            </a:r>
          </a:p>
          <a:p>
            <a:pPr marL="457200" indent="-457200" algn="ctr">
              <a:buAutoNum type="alphaLcParenR"/>
            </a:pPr>
            <a:r>
              <a:rPr lang="it-IT" sz="2000" dirty="0"/>
              <a:t>c) dalle </a:t>
            </a:r>
            <a:r>
              <a:rPr lang="it-IT" sz="2000" b="1" dirty="0" err="1"/>
              <a:t>modalita</a:t>
            </a:r>
            <a:r>
              <a:rPr lang="it-IT" sz="2000" b="1" dirty="0"/>
              <a:t>̀ con cui verificare</a:t>
            </a:r>
            <a:r>
              <a:rPr lang="it-IT" sz="2000" dirty="0"/>
              <a:t> sia i livelli delle conoscenze e delle abilità acquisite, sia se e quanto tali conoscenze e abilità si siano trasformate in competenze personali di ciascuno.” </a:t>
            </a:r>
          </a:p>
          <a:p>
            <a:pPr algn="ctr"/>
            <a:r>
              <a:rPr lang="it-IT" sz="2000" dirty="0"/>
              <a:t>(Indicazioni Nazionali)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454B223B-00F4-A842-83E6-42A0666E8B0F}"/>
              </a:ext>
            </a:extLst>
          </p:cNvPr>
          <p:cNvSpPr/>
          <p:nvPr/>
        </p:nvSpPr>
        <p:spPr>
          <a:xfrm>
            <a:off x="4899526" y="5869730"/>
            <a:ext cx="30069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2. fase di realizzazione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87DEBBEF-FCAD-084D-99E3-236DDC74A532}"/>
              </a:ext>
            </a:extLst>
          </p:cNvPr>
          <p:cNvSpPr/>
          <p:nvPr/>
        </p:nvSpPr>
        <p:spPr>
          <a:xfrm>
            <a:off x="4320755" y="396203"/>
            <a:ext cx="29899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/>
              <a:t>Unità di apprendimento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E16741D-A512-3B4C-8DA8-996B217F3BE6}"/>
              </a:ext>
            </a:extLst>
          </p:cNvPr>
          <p:cNvSpPr/>
          <p:nvPr/>
        </p:nvSpPr>
        <p:spPr>
          <a:xfrm>
            <a:off x="4320755" y="396203"/>
            <a:ext cx="2989921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10C40DB-0C77-0C4C-B913-712080A7A7B9}"/>
              </a:ext>
            </a:extLst>
          </p:cNvPr>
          <p:cNvSpPr/>
          <p:nvPr/>
        </p:nvSpPr>
        <p:spPr>
          <a:xfrm>
            <a:off x="983258" y="5129222"/>
            <a:ext cx="28581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1. fase di progettazione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814B2707-B050-FE41-8352-CA1D09DA9210}"/>
              </a:ext>
            </a:extLst>
          </p:cNvPr>
          <p:cNvSpPr/>
          <p:nvPr/>
        </p:nvSpPr>
        <p:spPr>
          <a:xfrm>
            <a:off x="8665303" y="5083173"/>
            <a:ext cx="260142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3. fase di controllo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414802AA-3689-4E45-9F92-F858CDAC6471}"/>
              </a:ext>
            </a:extLst>
          </p:cNvPr>
          <p:cNvSpPr/>
          <p:nvPr/>
        </p:nvSpPr>
        <p:spPr>
          <a:xfrm>
            <a:off x="4121591" y="4071681"/>
            <a:ext cx="43284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dirty="0"/>
              <a:t>L’UA è formalmente scandita in tre fasi: </a:t>
            </a: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90CC2FD2-5DDC-794E-963A-439E835EF78A}"/>
              </a:ext>
            </a:extLst>
          </p:cNvPr>
          <p:cNvSpPr/>
          <p:nvPr/>
        </p:nvSpPr>
        <p:spPr>
          <a:xfrm>
            <a:off x="926206" y="5089097"/>
            <a:ext cx="2915177" cy="529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B5B46CAC-635C-B547-A36C-891FD9FCD8AB}"/>
              </a:ext>
            </a:extLst>
          </p:cNvPr>
          <p:cNvSpPr/>
          <p:nvPr/>
        </p:nvSpPr>
        <p:spPr>
          <a:xfrm>
            <a:off x="4771638" y="5820512"/>
            <a:ext cx="2915177" cy="529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BB6B1B84-A839-3842-9E31-3A1C3B4185BB}"/>
              </a:ext>
            </a:extLst>
          </p:cNvPr>
          <p:cNvSpPr/>
          <p:nvPr/>
        </p:nvSpPr>
        <p:spPr>
          <a:xfrm>
            <a:off x="8450020" y="5005506"/>
            <a:ext cx="2671793" cy="529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D6D1EBB9-D162-3240-A747-CFAA905735B2}"/>
              </a:ext>
            </a:extLst>
          </p:cNvPr>
          <p:cNvCxnSpPr>
            <a:cxnSpLocks/>
          </p:cNvCxnSpPr>
          <p:nvPr/>
        </p:nvCxnSpPr>
        <p:spPr>
          <a:xfrm>
            <a:off x="2158584" y="6068545"/>
            <a:ext cx="2323475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F940C8F0-4A60-0447-80FF-DB01195F6BF7}"/>
              </a:ext>
            </a:extLst>
          </p:cNvPr>
          <p:cNvCxnSpPr/>
          <p:nvPr/>
        </p:nvCxnSpPr>
        <p:spPr>
          <a:xfrm flipV="1">
            <a:off x="2158584" y="5637658"/>
            <a:ext cx="0" cy="4308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A4AF09A7-9978-DC43-B0A7-D19562D6CD4D}"/>
              </a:ext>
            </a:extLst>
          </p:cNvPr>
          <p:cNvCxnSpPr>
            <a:cxnSpLocks/>
          </p:cNvCxnSpPr>
          <p:nvPr/>
        </p:nvCxnSpPr>
        <p:spPr>
          <a:xfrm flipV="1">
            <a:off x="9852896" y="5718296"/>
            <a:ext cx="0" cy="3897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9FDC8BD4-1F73-5E41-AFCA-5C9F15AC7D1D}"/>
              </a:ext>
            </a:extLst>
          </p:cNvPr>
          <p:cNvCxnSpPr>
            <a:cxnSpLocks/>
          </p:cNvCxnSpPr>
          <p:nvPr/>
        </p:nvCxnSpPr>
        <p:spPr>
          <a:xfrm flipH="1">
            <a:off x="7776799" y="6108041"/>
            <a:ext cx="208318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002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6589679-D2FE-0B4D-ADD2-2274136EAC2C}"/>
              </a:ext>
            </a:extLst>
          </p:cNvPr>
          <p:cNvSpPr/>
          <p:nvPr/>
        </p:nvSpPr>
        <p:spPr>
          <a:xfrm>
            <a:off x="1124261" y="800379"/>
            <a:ext cx="1004341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it-IT" sz="2400" b="1" dirty="0"/>
          </a:p>
          <a:p>
            <a:pPr algn="ctr"/>
            <a:endParaRPr lang="it-IT" sz="2400" b="1" dirty="0"/>
          </a:p>
          <a:p>
            <a:pPr algn="ctr"/>
            <a:endParaRPr lang="it-IT" sz="2400" b="1" dirty="0"/>
          </a:p>
          <a:p>
            <a:pPr algn="ctr"/>
            <a:r>
              <a:rPr lang="it-IT" sz="2400" b="1" dirty="0"/>
              <a:t>Dall’insegnamento                                      all’apprendimento</a:t>
            </a:r>
          </a:p>
        </p:txBody>
      </p:sp>
      <p:sp>
        <p:nvSpPr>
          <p:cNvPr id="4" name="Freccia destra 3">
            <a:extLst>
              <a:ext uri="{FF2B5EF4-FFF2-40B4-BE49-F238E27FC236}">
                <a16:creationId xmlns:a16="http://schemas.microsoft.com/office/drawing/2014/main" id="{A18D8B59-7243-D542-BE20-512D574A601F}"/>
              </a:ext>
            </a:extLst>
          </p:cNvPr>
          <p:cNvSpPr/>
          <p:nvPr/>
        </p:nvSpPr>
        <p:spPr>
          <a:xfrm>
            <a:off x="5486397" y="1980295"/>
            <a:ext cx="1319135" cy="389744"/>
          </a:xfrm>
          <a:prstGeom prst="right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DD27B7-FA7F-FF41-A325-7E39E3969A1A}"/>
              </a:ext>
            </a:extLst>
          </p:cNvPr>
          <p:cNvSpPr txBox="1"/>
          <p:nvPr/>
        </p:nvSpPr>
        <p:spPr>
          <a:xfrm>
            <a:off x="3537679" y="1214203"/>
            <a:ext cx="5469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/>
              <a:t>UD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5CC1110-9176-8340-AD91-C5FE742F9764}"/>
              </a:ext>
            </a:extLst>
          </p:cNvPr>
          <p:cNvSpPr txBox="1"/>
          <p:nvPr/>
        </p:nvSpPr>
        <p:spPr>
          <a:xfrm>
            <a:off x="7995506" y="1154322"/>
            <a:ext cx="53251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/>
              <a:t>UA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E73A7DBD-60A3-7741-BD11-6E59FA5F8412}"/>
              </a:ext>
            </a:extLst>
          </p:cNvPr>
          <p:cNvSpPr/>
          <p:nvPr/>
        </p:nvSpPr>
        <p:spPr>
          <a:xfrm>
            <a:off x="3097965" y="3414091"/>
            <a:ext cx="6096000" cy="280076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t-IT" sz="2200" dirty="0"/>
              <a:t>Le </a:t>
            </a:r>
            <a:r>
              <a:rPr lang="it-IT" sz="2200" b="1" dirty="0"/>
              <a:t>unità di apprendimento </a:t>
            </a:r>
            <a:r>
              <a:rPr lang="it-IT" sz="2200" dirty="0"/>
              <a:t>documentano e realizzano lo spostamento dalla </a:t>
            </a:r>
            <a:r>
              <a:rPr lang="it-IT" sz="2200" b="1" dirty="0"/>
              <a:t>lezione </a:t>
            </a:r>
            <a:r>
              <a:rPr lang="it-IT" sz="2200" dirty="0"/>
              <a:t>dei docenti ai </a:t>
            </a:r>
            <a:r>
              <a:rPr lang="it-IT" sz="2200" b="1" dirty="0"/>
              <a:t>processi di apprendimento </a:t>
            </a:r>
            <a:r>
              <a:rPr lang="it-IT" sz="2200" dirty="0"/>
              <a:t>degli alunni</a:t>
            </a:r>
          </a:p>
          <a:p>
            <a:pPr algn="ctr"/>
            <a:endParaRPr lang="it-IT" sz="2200" b="1" dirty="0"/>
          </a:p>
          <a:p>
            <a:pPr algn="ctr"/>
            <a:endParaRPr lang="it-IT" sz="2200" b="1" dirty="0"/>
          </a:p>
          <a:p>
            <a:pPr algn="ctr"/>
            <a:endParaRPr lang="it-IT" sz="2200" b="1" dirty="0"/>
          </a:p>
          <a:p>
            <a:pPr algn="ctr"/>
            <a:endParaRPr lang="it-IT" sz="2200" b="1" dirty="0"/>
          </a:p>
          <a:p>
            <a:pPr algn="ctr"/>
            <a:r>
              <a:rPr lang="it-IT" sz="2200" b="1" dirty="0"/>
              <a:t>Cambiamento di prospettiva e finalità</a:t>
            </a:r>
            <a:endParaRPr lang="it-IT" sz="2200" dirty="0"/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3338A461-882B-2946-AFDC-49762F09FAF7}"/>
              </a:ext>
            </a:extLst>
          </p:cNvPr>
          <p:cNvCxnSpPr/>
          <p:nvPr/>
        </p:nvCxnSpPr>
        <p:spPr>
          <a:xfrm>
            <a:off x="6086000" y="4631961"/>
            <a:ext cx="0" cy="103432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3758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F1EAC458-43F6-394D-9662-20414BC9CB30}"/>
              </a:ext>
            </a:extLst>
          </p:cNvPr>
          <p:cNvSpPr txBox="1"/>
          <p:nvPr/>
        </p:nvSpPr>
        <p:spPr>
          <a:xfrm>
            <a:off x="1648919" y="815367"/>
            <a:ext cx="19287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/>
              <a:t>Unità Didattica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156BF3D-6EB3-B14E-B238-A64180F6213F}"/>
              </a:ext>
            </a:extLst>
          </p:cNvPr>
          <p:cNvSpPr txBox="1"/>
          <p:nvPr/>
        </p:nvSpPr>
        <p:spPr>
          <a:xfrm>
            <a:off x="648726" y="1988135"/>
            <a:ext cx="5047536" cy="2578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dirty="0"/>
              <a:t>Centrata sui contenuti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dirty="0"/>
              <a:t>Centrata sull’insegnante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dirty="0"/>
              <a:t>Centrata sulle conoscenze e le abilità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dirty="0"/>
              <a:t>Elaborata sulla base del criterio di razionalità ed efficacia/</a:t>
            </a:r>
            <a:r>
              <a:rPr lang="it-IT" sz="2200" dirty="0" err="1"/>
              <a:t>stadardizzazione</a:t>
            </a:r>
            <a:endParaRPr lang="it-IT" sz="2200" dirty="0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6B3DCE20-48F8-C343-9FFA-844372AC7C55}"/>
              </a:ext>
            </a:extLst>
          </p:cNvPr>
          <p:cNvSpPr/>
          <p:nvPr/>
        </p:nvSpPr>
        <p:spPr>
          <a:xfrm>
            <a:off x="6725067" y="1988135"/>
            <a:ext cx="5466933" cy="3086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dirty="0"/>
              <a:t>Centrata sul processo di apprendimento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dirty="0"/>
              <a:t>Centrata sull’allievo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dirty="0"/>
              <a:t>Centrata sulle competenze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it-IT" sz="2200" dirty="0"/>
              <a:t>Elaborata secondo il criterio della personalizzazione  e della considerazione del contesto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809582D-25B6-3545-A35D-A3207D42A983}"/>
              </a:ext>
            </a:extLst>
          </p:cNvPr>
          <p:cNvSpPr/>
          <p:nvPr/>
        </p:nvSpPr>
        <p:spPr>
          <a:xfrm>
            <a:off x="7692969" y="865405"/>
            <a:ext cx="302198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b="1" dirty="0"/>
              <a:t>Unità di Apprendimento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39BC6E19-BC07-9346-91EC-512B20D2C151}"/>
              </a:ext>
            </a:extLst>
          </p:cNvPr>
          <p:cNvSpPr/>
          <p:nvPr/>
        </p:nvSpPr>
        <p:spPr>
          <a:xfrm>
            <a:off x="1618938" y="815367"/>
            <a:ext cx="1978701" cy="4677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00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FA40E102-43A3-7F4F-AC2B-1CE3F202C62A}"/>
              </a:ext>
            </a:extLst>
          </p:cNvPr>
          <p:cNvSpPr/>
          <p:nvPr/>
        </p:nvSpPr>
        <p:spPr>
          <a:xfrm>
            <a:off x="7540052" y="852207"/>
            <a:ext cx="3327817" cy="430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00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3511304-FDB0-6946-AFEF-8F0AF4C914DC}"/>
              </a:ext>
            </a:extLst>
          </p:cNvPr>
          <p:cNvSpPr/>
          <p:nvPr/>
        </p:nvSpPr>
        <p:spPr>
          <a:xfrm>
            <a:off x="1303421" y="5820055"/>
            <a:ext cx="22942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/>
              <a:t> funzione didattica</a:t>
            </a:r>
          </a:p>
        </p:txBody>
      </p:sp>
      <p:sp>
        <p:nvSpPr>
          <p:cNvPr id="16" name="Rettangolo 15">
            <a:extLst>
              <a:ext uri="{FF2B5EF4-FFF2-40B4-BE49-F238E27FC236}">
                <a16:creationId xmlns:a16="http://schemas.microsoft.com/office/drawing/2014/main" id="{4496198D-B64E-1C49-8777-99295D97CBAE}"/>
              </a:ext>
            </a:extLst>
          </p:cNvPr>
          <p:cNvSpPr/>
          <p:nvPr/>
        </p:nvSpPr>
        <p:spPr>
          <a:xfrm>
            <a:off x="7540052" y="5802455"/>
            <a:ext cx="36647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/>
              <a:t> funzione formativa e didattica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4AB49BC9-07E4-2B41-BBA9-B8792D7DAE1F}"/>
              </a:ext>
            </a:extLst>
          </p:cNvPr>
          <p:cNvCxnSpPr/>
          <p:nvPr/>
        </p:nvCxnSpPr>
        <p:spPr>
          <a:xfrm>
            <a:off x="2608287" y="4795504"/>
            <a:ext cx="0" cy="933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>
            <a:extLst>
              <a:ext uri="{FF2B5EF4-FFF2-40B4-BE49-F238E27FC236}">
                <a16:creationId xmlns:a16="http://schemas.microsoft.com/office/drawing/2014/main" id="{4C8E9614-37F2-4342-B66C-F32472106111}"/>
              </a:ext>
            </a:extLst>
          </p:cNvPr>
          <p:cNvCxnSpPr/>
          <p:nvPr/>
        </p:nvCxnSpPr>
        <p:spPr>
          <a:xfrm>
            <a:off x="9203959" y="4795504"/>
            <a:ext cx="0" cy="9333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EB134921-A644-5443-A575-24B9C0A8C1AF}"/>
              </a:ext>
            </a:extLst>
          </p:cNvPr>
          <p:cNvCxnSpPr/>
          <p:nvPr/>
        </p:nvCxnSpPr>
        <p:spPr>
          <a:xfrm>
            <a:off x="4047344" y="1000316"/>
            <a:ext cx="305799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646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F65FBCE9-03D0-E445-A49C-0C0E995B333B}"/>
              </a:ext>
            </a:extLst>
          </p:cNvPr>
          <p:cNvSpPr txBox="1"/>
          <p:nvPr/>
        </p:nvSpPr>
        <p:spPr>
          <a:xfrm>
            <a:off x="3865122" y="337842"/>
            <a:ext cx="43121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Nelle UA distinguiamo </a:t>
            </a:r>
          </a:p>
          <a:p>
            <a:pPr algn="ctr"/>
            <a:r>
              <a:rPr lang="it-IT" sz="2200" dirty="0"/>
              <a:t>due livelli dell’apprendimento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1FEE8557-609F-F441-BDD4-F150C1256206}"/>
              </a:ext>
            </a:extLst>
          </p:cNvPr>
          <p:cNvSpPr/>
          <p:nvPr/>
        </p:nvSpPr>
        <p:spPr>
          <a:xfrm>
            <a:off x="2268901" y="2371237"/>
            <a:ext cx="20762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AutoNum type="arabicPeriod"/>
            </a:pPr>
            <a:r>
              <a:rPr lang="it-IT" sz="2200" dirty="0"/>
              <a:t>Acquisizione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3F488E5-1313-A245-9E69-2F353D664FB5}"/>
              </a:ext>
            </a:extLst>
          </p:cNvPr>
          <p:cNvSpPr/>
          <p:nvPr/>
        </p:nvSpPr>
        <p:spPr>
          <a:xfrm>
            <a:off x="7459762" y="2356566"/>
            <a:ext cx="221887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/>
              <a:t>2. Trasformazione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A61032A-5ACB-2749-B16D-23547ED03B72}"/>
              </a:ext>
            </a:extLst>
          </p:cNvPr>
          <p:cNvSpPr/>
          <p:nvPr/>
        </p:nvSpPr>
        <p:spPr>
          <a:xfrm>
            <a:off x="789635" y="4702522"/>
            <a:ext cx="104631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dirty="0"/>
              <a:t>L’acquisizione di conoscenze e abilità è funzionale </a:t>
            </a:r>
          </a:p>
          <a:p>
            <a:pPr algn="ctr"/>
            <a:r>
              <a:rPr lang="it-IT" sz="2200" dirty="0"/>
              <a:t>all’acquisizione e sviluppo delle competenze.</a:t>
            </a:r>
          </a:p>
          <a:p>
            <a:pPr algn="ctr"/>
            <a:r>
              <a:rPr lang="it-IT" sz="2200" dirty="0"/>
              <a:t> L’apprendimento cui mira l’UA permane, </a:t>
            </a:r>
          </a:p>
          <a:p>
            <a:pPr algn="ctr"/>
            <a:r>
              <a:rPr lang="it-IT" sz="2200" dirty="0"/>
              <a:t>si personalizza e si traduce in competenze</a:t>
            </a:r>
          </a:p>
          <a:p>
            <a:pPr algn="ctr"/>
            <a:endParaRPr lang="it-IT" sz="2200" dirty="0"/>
          </a:p>
          <a:p>
            <a:pPr algn="ctr"/>
            <a:r>
              <a:rPr lang="it-IT" sz="2200" dirty="0"/>
              <a:t>N. B. Le UD rimanevano invece sul terreno dell’acquisizione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7125DA74-5476-FF49-9B5E-B8F776C97179}"/>
              </a:ext>
            </a:extLst>
          </p:cNvPr>
          <p:cNvSpPr/>
          <p:nvPr/>
        </p:nvSpPr>
        <p:spPr>
          <a:xfrm>
            <a:off x="7867223" y="3554674"/>
            <a:ext cx="162416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200" dirty="0"/>
              <a:t>Competenze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A9B0611-9DC9-8544-9CB1-A0BDE9D70152}"/>
              </a:ext>
            </a:extLst>
          </p:cNvPr>
          <p:cNvSpPr/>
          <p:nvPr/>
        </p:nvSpPr>
        <p:spPr>
          <a:xfrm>
            <a:off x="2167754" y="2379649"/>
            <a:ext cx="2278505" cy="384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2EB43A8-93EE-054A-BA4C-00BF129472ED}"/>
              </a:ext>
            </a:extLst>
          </p:cNvPr>
          <p:cNvSpPr/>
          <p:nvPr/>
        </p:nvSpPr>
        <p:spPr>
          <a:xfrm>
            <a:off x="7400134" y="2379649"/>
            <a:ext cx="2278505" cy="3847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0387EA0D-093C-6247-893B-C91082F7D808}"/>
              </a:ext>
            </a:extLst>
          </p:cNvPr>
          <p:cNvCxnSpPr/>
          <p:nvPr/>
        </p:nvCxnSpPr>
        <p:spPr>
          <a:xfrm>
            <a:off x="3222885" y="2945226"/>
            <a:ext cx="0" cy="396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26A9C6E2-8A76-3C43-8C99-1FD7CF990038}"/>
              </a:ext>
            </a:extLst>
          </p:cNvPr>
          <p:cNvCxnSpPr>
            <a:cxnSpLocks/>
          </p:cNvCxnSpPr>
          <p:nvPr/>
        </p:nvCxnSpPr>
        <p:spPr>
          <a:xfrm>
            <a:off x="4658838" y="2549668"/>
            <a:ext cx="2407993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id="{F2071D4B-2168-D24D-9756-D82244263F50}"/>
              </a:ext>
            </a:extLst>
          </p:cNvPr>
          <p:cNvCxnSpPr/>
          <p:nvPr/>
        </p:nvCxnSpPr>
        <p:spPr>
          <a:xfrm>
            <a:off x="3267856" y="1573967"/>
            <a:ext cx="0" cy="6655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3B87EEF6-B46D-B547-BC65-FEF766732446}"/>
              </a:ext>
            </a:extLst>
          </p:cNvPr>
          <p:cNvCxnSpPr/>
          <p:nvPr/>
        </p:nvCxnSpPr>
        <p:spPr>
          <a:xfrm flipV="1">
            <a:off x="3267856" y="1107283"/>
            <a:ext cx="1319134" cy="46668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D003477F-D74C-A64C-8C57-6D1E036B194D}"/>
              </a:ext>
            </a:extLst>
          </p:cNvPr>
          <p:cNvCxnSpPr>
            <a:cxnSpLocks/>
          </p:cNvCxnSpPr>
          <p:nvPr/>
        </p:nvCxnSpPr>
        <p:spPr>
          <a:xfrm>
            <a:off x="7446585" y="1127936"/>
            <a:ext cx="1232720" cy="4865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>
            <a:extLst>
              <a:ext uri="{FF2B5EF4-FFF2-40B4-BE49-F238E27FC236}">
                <a16:creationId xmlns:a16="http://schemas.microsoft.com/office/drawing/2014/main" id="{F106082E-BBE9-294A-A7F0-3C0B01F144C9}"/>
              </a:ext>
            </a:extLst>
          </p:cNvPr>
          <p:cNvCxnSpPr/>
          <p:nvPr/>
        </p:nvCxnSpPr>
        <p:spPr>
          <a:xfrm>
            <a:off x="8679305" y="1614474"/>
            <a:ext cx="0" cy="6655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ttangolo 22">
            <a:extLst>
              <a:ext uri="{FF2B5EF4-FFF2-40B4-BE49-F238E27FC236}">
                <a16:creationId xmlns:a16="http://schemas.microsoft.com/office/drawing/2014/main" id="{985A1084-68B7-7F4B-A86C-742144B62A3D}"/>
              </a:ext>
            </a:extLst>
          </p:cNvPr>
          <p:cNvSpPr/>
          <p:nvPr/>
        </p:nvSpPr>
        <p:spPr>
          <a:xfrm>
            <a:off x="1844623" y="3579103"/>
            <a:ext cx="275652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200" dirty="0"/>
              <a:t>di conoscenze e abilità</a:t>
            </a:r>
          </a:p>
        </p:txBody>
      </p:sp>
      <p:cxnSp>
        <p:nvCxnSpPr>
          <p:cNvPr id="24" name="Connettore 2 23">
            <a:extLst>
              <a:ext uri="{FF2B5EF4-FFF2-40B4-BE49-F238E27FC236}">
                <a16:creationId xmlns:a16="http://schemas.microsoft.com/office/drawing/2014/main" id="{EEAECA8D-5E63-C146-8A94-2329EE4F3E34}"/>
              </a:ext>
            </a:extLst>
          </p:cNvPr>
          <p:cNvCxnSpPr/>
          <p:nvPr/>
        </p:nvCxnSpPr>
        <p:spPr>
          <a:xfrm>
            <a:off x="8679305" y="2945226"/>
            <a:ext cx="0" cy="3963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tangolo 28">
            <a:extLst>
              <a:ext uri="{FF2B5EF4-FFF2-40B4-BE49-F238E27FC236}">
                <a16:creationId xmlns:a16="http://schemas.microsoft.com/office/drawing/2014/main" id="{433533C3-5B7F-4840-A047-3979C30AA6A7}"/>
              </a:ext>
            </a:extLst>
          </p:cNvPr>
          <p:cNvSpPr/>
          <p:nvPr/>
        </p:nvSpPr>
        <p:spPr>
          <a:xfrm>
            <a:off x="4227226" y="378238"/>
            <a:ext cx="3529892" cy="7119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1" name="Connettore 1 30">
            <a:extLst>
              <a:ext uri="{FF2B5EF4-FFF2-40B4-BE49-F238E27FC236}">
                <a16:creationId xmlns:a16="http://schemas.microsoft.com/office/drawing/2014/main" id="{7C36649B-7C72-AD49-8F77-0263568A2D4E}"/>
              </a:ext>
            </a:extLst>
          </p:cNvPr>
          <p:cNvCxnSpPr/>
          <p:nvPr/>
        </p:nvCxnSpPr>
        <p:spPr>
          <a:xfrm>
            <a:off x="1801543" y="4009990"/>
            <a:ext cx="285729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>
            <a:extLst>
              <a:ext uri="{FF2B5EF4-FFF2-40B4-BE49-F238E27FC236}">
                <a16:creationId xmlns:a16="http://schemas.microsoft.com/office/drawing/2014/main" id="{F3E2C33C-5CA8-EC49-8B1B-8D2CB7FB3A22}"/>
              </a:ext>
            </a:extLst>
          </p:cNvPr>
          <p:cNvCxnSpPr>
            <a:cxnSpLocks/>
          </p:cNvCxnSpPr>
          <p:nvPr/>
        </p:nvCxnSpPr>
        <p:spPr>
          <a:xfrm>
            <a:off x="7790991" y="4018282"/>
            <a:ext cx="17766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76101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91B6F7-091C-6A49-A1FF-560B8D80BBB7}"/>
              </a:ext>
            </a:extLst>
          </p:cNvPr>
          <p:cNvSpPr txBox="1"/>
          <p:nvPr/>
        </p:nvSpPr>
        <p:spPr>
          <a:xfrm>
            <a:off x="3019057" y="2571380"/>
            <a:ext cx="491073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200" dirty="0"/>
              <a:t>Occasione didattica significativa, basata </a:t>
            </a:r>
            <a:r>
              <a:rPr lang="it-IT" sz="2200" b="1" dirty="0"/>
              <a:t>sull’unitarietà del sapere </a:t>
            </a:r>
          </a:p>
          <a:p>
            <a:pPr algn="ctr"/>
            <a:r>
              <a:rPr lang="it-IT" sz="2200" dirty="0"/>
              <a:t>e </a:t>
            </a:r>
            <a:r>
              <a:rPr lang="it-IT" sz="2200" b="1" dirty="0"/>
              <a:t>finalizzata alla formazione integrale</a:t>
            </a:r>
          </a:p>
          <a:p>
            <a:pPr algn="ctr"/>
            <a:r>
              <a:rPr lang="it-IT" sz="2200" b="1" dirty="0"/>
              <a:t> della persona </a:t>
            </a:r>
            <a:r>
              <a:rPr lang="it-IT" sz="2200" dirty="0"/>
              <a:t>attraverso </a:t>
            </a:r>
          </a:p>
          <a:p>
            <a:pPr algn="ctr"/>
            <a:r>
              <a:rPr lang="it-IT" sz="2200" dirty="0"/>
              <a:t>lo </a:t>
            </a:r>
            <a:r>
              <a:rPr lang="it-IT" sz="2200" b="1" dirty="0"/>
              <a:t>sviluppo di competenze </a:t>
            </a:r>
          </a:p>
          <a:p>
            <a:pPr algn="ctr"/>
            <a:r>
              <a:rPr lang="it-IT" sz="2200" b="1" dirty="0"/>
              <a:t>disciplinari e trasversali</a:t>
            </a:r>
          </a:p>
          <a:p>
            <a:pPr algn="ctr"/>
            <a:endParaRPr lang="it-IT" sz="2200" b="1" dirty="0"/>
          </a:p>
          <a:p>
            <a:pPr algn="ctr"/>
            <a:endParaRPr lang="it-IT" sz="2200" b="1" dirty="0"/>
          </a:p>
          <a:p>
            <a:pPr algn="ctr"/>
            <a:endParaRPr lang="it-IT" sz="2200" b="1" dirty="0"/>
          </a:p>
          <a:p>
            <a:pPr algn="ctr"/>
            <a:r>
              <a:rPr lang="it-IT" sz="2200" dirty="0"/>
              <a:t>Funzione formativa e didattica</a:t>
            </a:r>
          </a:p>
          <a:p>
            <a:pPr algn="ctr"/>
            <a:endParaRPr lang="it-IT" sz="2200" b="1" dirty="0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8D9DF2D7-1DFC-E44B-A140-328E39A29E2F}"/>
              </a:ext>
            </a:extLst>
          </p:cNvPr>
          <p:cNvCxnSpPr/>
          <p:nvPr/>
        </p:nvCxnSpPr>
        <p:spPr>
          <a:xfrm>
            <a:off x="5675237" y="1885730"/>
            <a:ext cx="0" cy="569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50AD0E7D-499E-644E-AE53-0C7BBF691312}"/>
              </a:ext>
            </a:extLst>
          </p:cNvPr>
          <p:cNvSpPr txBox="1"/>
          <p:nvPr/>
        </p:nvSpPr>
        <p:spPr>
          <a:xfrm>
            <a:off x="4215415" y="1338820"/>
            <a:ext cx="291964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Unità di apprendimento</a:t>
            </a:r>
          </a:p>
        </p:txBody>
      </p: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A5C2E5BC-F0D3-BD45-9150-1FAE43008A49}"/>
              </a:ext>
            </a:extLst>
          </p:cNvPr>
          <p:cNvCxnSpPr>
            <a:cxnSpLocks/>
          </p:cNvCxnSpPr>
          <p:nvPr/>
        </p:nvCxnSpPr>
        <p:spPr>
          <a:xfrm>
            <a:off x="7929796" y="3241311"/>
            <a:ext cx="12741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95D2BB68-E8A9-1549-B935-6034B2990AA2}"/>
              </a:ext>
            </a:extLst>
          </p:cNvPr>
          <p:cNvSpPr txBox="1"/>
          <p:nvPr/>
        </p:nvSpPr>
        <p:spPr>
          <a:xfrm>
            <a:off x="9464826" y="2571380"/>
            <a:ext cx="272717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dirty="0"/>
              <a:t>N. B. </a:t>
            </a:r>
          </a:p>
          <a:p>
            <a:r>
              <a:rPr lang="it-IT" sz="2200" dirty="0"/>
              <a:t>Le unità didattiche posso coinvolgere più discipline ed sono finalizzata all’accrescimento delle competenze di base dell’alunno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C19A6DA6-786D-C643-B019-4BE501005D83}"/>
              </a:ext>
            </a:extLst>
          </p:cNvPr>
          <p:cNvSpPr/>
          <p:nvPr/>
        </p:nvSpPr>
        <p:spPr>
          <a:xfrm>
            <a:off x="4215415" y="1338820"/>
            <a:ext cx="291964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200"/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4DE65DBF-FCC3-9A47-9E19-AD6ECC02572C}"/>
              </a:ext>
            </a:extLst>
          </p:cNvPr>
          <p:cNvCxnSpPr/>
          <p:nvPr/>
        </p:nvCxnSpPr>
        <p:spPr>
          <a:xfrm>
            <a:off x="5557814" y="4802520"/>
            <a:ext cx="0" cy="5696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7743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0EF11CA0-4117-F546-BBD6-DB167CC135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320" t="19604" r="12251" b="4168"/>
          <a:stretch/>
        </p:blipFill>
        <p:spPr>
          <a:xfrm>
            <a:off x="326573" y="131916"/>
            <a:ext cx="11586754" cy="6583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394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C2A2E1A8-6CD8-7440-8179-3E9EBE66AE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94" t="37749" r="20099" b="38705"/>
          <a:stretch/>
        </p:blipFill>
        <p:spPr>
          <a:xfrm>
            <a:off x="0" y="2353456"/>
            <a:ext cx="12296339" cy="2668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4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AEAE1B54-54F7-1949-80E4-3D3962860B7E}"/>
              </a:ext>
            </a:extLst>
          </p:cNvPr>
          <p:cNvSpPr/>
          <p:nvPr/>
        </p:nvSpPr>
        <p:spPr>
          <a:xfrm>
            <a:off x="2058648" y="440777"/>
            <a:ext cx="8629339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200" b="0" i="0" u="none" strike="noStrike" dirty="0">
                <a:effectLst/>
              </a:rPr>
              <a:t>​</a:t>
            </a:r>
            <a:r>
              <a:rPr lang="it-IT" sz="2200" b="0" i="0" u="none" strike="noStrike" dirty="0" err="1">
                <a:effectLst/>
              </a:rPr>
              <a:t>European</a:t>
            </a:r>
            <a:r>
              <a:rPr lang="it-IT" sz="2200" b="0" i="0" u="none" strike="noStrike" dirty="0">
                <a:effectLst/>
              </a:rPr>
              <a:t> </a:t>
            </a:r>
            <a:r>
              <a:rPr lang="it-IT" sz="2200" b="0" i="0" u="none" strike="noStrike" dirty="0" err="1">
                <a:effectLst/>
              </a:rPr>
              <a:t>Qualifications</a:t>
            </a:r>
            <a:r>
              <a:rPr lang="it-IT" sz="2200" b="0" i="0" u="none" strike="noStrike" dirty="0">
                <a:effectLst/>
              </a:rPr>
              <a:t> Framework (EQF) costituisce il </a:t>
            </a:r>
            <a:r>
              <a:rPr lang="it-IT" sz="2200" b="1" i="0" u="none" strike="noStrike" dirty="0">
                <a:effectLst/>
              </a:rPr>
              <a:t>Quadro europeo delle qualificazioni per l'apprendimento permanente</a:t>
            </a:r>
            <a:r>
              <a:rPr lang="it-IT" sz="2200" b="0" i="0" u="none" strike="noStrike" dirty="0">
                <a:effectLst/>
              </a:rPr>
              <a:t>, cioè un quadro di riferimento comunitario che serve a mettere in relazione i sistemi e i quadri nazionali delle qualificazioni dei Paesi aderenti.</a:t>
            </a:r>
          </a:p>
          <a:p>
            <a:pPr algn="ctr"/>
            <a:endParaRPr lang="it-IT" sz="2200" b="0" i="0" u="none" strike="noStrike" dirty="0">
              <a:effectLst/>
            </a:endParaRPr>
          </a:p>
          <a:p>
            <a:pPr algn="ctr"/>
            <a:r>
              <a:rPr lang="it-IT" sz="2200" b="0" i="0" u="none" strike="noStrike" dirty="0">
                <a:effectLst/>
              </a:rPr>
              <a:t>Tecnicamente è una griglia di descrizione ad otto livelli, nei quali i Paesi posizionano, secondo un ordine crescente che va dalla minima alla massima complessità, le qualificazioni rilasciate al termine dei percorsi educativi e formativi basandosi sui risultati dell'apprendimento.</a:t>
            </a:r>
          </a:p>
          <a:p>
            <a:pPr algn="ctr"/>
            <a:r>
              <a:rPr lang="it-IT" sz="2200" b="0" i="0" u="none" strike="noStrike" dirty="0">
                <a:effectLst/>
              </a:rPr>
              <a:t> Il Quadro si applica a tutte le qualificazioni, da quelle ottenute al termine di un percorso scolastico, fino ai livelli più alti di istruzione e formazione accademica e professionale.</a:t>
            </a:r>
          </a:p>
          <a:p>
            <a:pPr algn="ctr"/>
            <a:endParaRPr lang="it-IT" sz="2200" b="0" i="0" u="none" strike="noStrike" dirty="0">
              <a:effectLst/>
            </a:endParaRPr>
          </a:p>
          <a:p>
            <a:pPr algn="ctr"/>
            <a:r>
              <a:rPr lang="it-IT" sz="2200" b="0" i="0" u="none" strike="noStrike" dirty="0">
                <a:effectLst/>
              </a:rPr>
              <a:t>EQF è definito un meta-quadro perché rappresenta un riferimento per i quadri e i sistemi nazionali di qualificazioni, rispetto ai quali i vari Stati sono chiamati a classificare i propri sistemi d'istruzione e formazione, in modo da collegarli all'EQF.  </a:t>
            </a:r>
          </a:p>
        </p:txBody>
      </p:sp>
    </p:spTree>
    <p:extLst>
      <p:ext uri="{BB962C8B-B14F-4D97-AF65-F5344CB8AC3E}">
        <p14:creationId xmlns:p14="http://schemas.microsoft.com/office/powerpoint/2010/main" val="6329422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921890A-8DE1-8949-810C-5BAB682A70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15" t="64832" r="20502" b="3662"/>
          <a:stretch/>
        </p:blipFill>
        <p:spPr>
          <a:xfrm>
            <a:off x="23920" y="1748823"/>
            <a:ext cx="12168080" cy="355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270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811FDDE-8329-6C43-9F06-C35EDA14E2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106" t="29717" r="17624" b="15393"/>
          <a:stretch/>
        </p:blipFill>
        <p:spPr>
          <a:xfrm>
            <a:off x="0" y="468432"/>
            <a:ext cx="12192000" cy="56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66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C304D3B-935F-AA43-9AB1-A206976C6A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88" t="35724" r="20145" b="29323"/>
          <a:stretch/>
        </p:blipFill>
        <p:spPr>
          <a:xfrm>
            <a:off x="554637" y="0"/>
            <a:ext cx="11302584" cy="3661168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76DD7109-CA2A-1348-955C-D3E7227DF48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995" t="19032" r="20168" b="50286"/>
          <a:stretch/>
        </p:blipFill>
        <p:spPr>
          <a:xfrm>
            <a:off x="554637" y="3661168"/>
            <a:ext cx="11302584" cy="320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865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FD58291-8455-B342-89EB-35C36FC050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30" t="28405" r="18238" b="44916"/>
          <a:stretch/>
        </p:blipFill>
        <p:spPr>
          <a:xfrm>
            <a:off x="14004" y="1499015"/>
            <a:ext cx="12115618" cy="277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61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0C73EE68-D7AF-784F-9F05-607FEA94F6C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5" t="18589" r="20172" b="22527"/>
          <a:stretch/>
        </p:blipFill>
        <p:spPr>
          <a:xfrm>
            <a:off x="0" y="126904"/>
            <a:ext cx="12192000" cy="661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180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99FE272-D0D1-B249-AE44-2C8F6CE87F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329" t="34930" r="18053" b="17441"/>
          <a:stretch/>
        </p:blipFill>
        <p:spPr>
          <a:xfrm>
            <a:off x="0" y="1191534"/>
            <a:ext cx="12192000" cy="566646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69B0ABC-2DB0-A84A-AA54-D5F0F5EF0E2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74" t="18958" r="63320" b="72493"/>
          <a:stretch/>
        </p:blipFill>
        <p:spPr>
          <a:xfrm>
            <a:off x="0" y="179882"/>
            <a:ext cx="3522689" cy="94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05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96DE2F0-D740-8B4B-BEE4-96F9651091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64" t="42285" r="17265" b="34418"/>
          <a:stretch/>
        </p:blipFill>
        <p:spPr>
          <a:xfrm>
            <a:off x="31118" y="1981794"/>
            <a:ext cx="12074047" cy="297995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753B01E-FE73-2D46-8888-DB42CF1D7B9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774" t="18958" r="63320" b="72493"/>
          <a:stretch/>
        </p:blipFill>
        <p:spPr>
          <a:xfrm>
            <a:off x="31118" y="431568"/>
            <a:ext cx="3522689" cy="94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368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9BDD9644-3FAC-BA46-A539-62079ED9D2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11" t="36882" r="19991" b="44315"/>
          <a:stretch/>
        </p:blipFill>
        <p:spPr>
          <a:xfrm>
            <a:off x="0" y="2173573"/>
            <a:ext cx="12235844" cy="2113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826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91A4BD10-3F66-F843-AE0F-0FB4307456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950" t="56221" r="20080" b="29050"/>
          <a:stretch/>
        </p:blipFill>
        <p:spPr>
          <a:xfrm>
            <a:off x="0" y="2263514"/>
            <a:ext cx="12250935" cy="166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9358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DB47F8B-BFAB-D34B-8AFD-3DF4C32F34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11" t="71090" r="20015" b="15199"/>
          <a:stretch/>
        </p:blipFill>
        <p:spPr>
          <a:xfrm>
            <a:off x="0" y="2758189"/>
            <a:ext cx="12134375" cy="152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39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094F9EC-B9A2-A44D-909E-BE358DD210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30" t="13534" r="2008" b="2053"/>
          <a:stretch/>
        </p:blipFill>
        <p:spPr>
          <a:xfrm>
            <a:off x="0" y="0"/>
            <a:ext cx="12192000" cy="6941168"/>
          </a:xfrm>
          <a:prstGeom prst="rect">
            <a:avLst/>
          </a:prstGeom>
        </p:spPr>
      </p:pic>
      <p:cxnSp>
        <p:nvCxnSpPr>
          <p:cNvPr id="5" name="Connettore 1 4">
            <a:extLst>
              <a:ext uri="{FF2B5EF4-FFF2-40B4-BE49-F238E27FC236}">
                <a16:creationId xmlns:a16="http://schemas.microsoft.com/office/drawing/2014/main" id="{DC7E8416-47EE-884A-AAC7-EAD7BAE94537}"/>
              </a:ext>
            </a:extLst>
          </p:cNvPr>
          <p:cNvCxnSpPr/>
          <p:nvPr/>
        </p:nvCxnSpPr>
        <p:spPr>
          <a:xfrm>
            <a:off x="9683646" y="614597"/>
            <a:ext cx="22335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842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C9B55BC1-6156-634C-99C7-DB5AC8D96B2E}"/>
              </a:ext>
            </a:extLst>
          </p:cNvPr>
          <p:cNvSpPr txBox="1"/>
          <p:nvPr/>
        </p:nvSpPr>
        <p:spPr>
          <a:xfrm>
            <a:off x="4949662" y="1723868"/>
            <a:ext cx="154561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b="1" dirty="0"/>
              <a:t>Laboratorio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9FB4F76-1C8F-DA4E-9A88-236EB7444EAA}"/>
              </a:ext>
            </a:extLst>
          </p:cNvPr>
          <p:cNvSpPr txBox="1"/>
          <p:nvPr/>
        </p:nvSpPr>
        <p:spPr>
          <a:xfrm>
            <a:off x="2743930" y="3132945"/>
            <a:ext cx="59570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200" dirty="0"/>
              <a:t>Considerando la programmazione redatta giovedì, </a:t>
            </a:r>
          </a:p>
          <a:p>
            <a:pPr algn="ctr"/>
            <a:r>
              <a:rPr lang="it-IT" sz="2200" dirty="0"/>
              <a:t>costruisci un’unità di apprendimento</a:t>
            </a:r>
          </a:p>
          <a:p>
            <a:pPr algn="ctr"/>
            <a:endParaRPr lang="it-IT" sz="2200" dirty="0"/>
          </a:p>
        </p:txBody>
      </p:sp>
    </p:spTree>
    <p:extLst>
      <p:ext uri="{BB962C8B-B14F-4D97-AF65-F5344CB8AC3E}">
        <p14:creationId xmlns:p14="http://schemas.microsoft.com/office/powerpoint/2010/main" val="1419855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B60CFF6-34C1-B64B-ABA7-645D84511D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88" t="-24" r="11967" b="10145"/>
          <a:stretch/>
        </p:blipFill>
        <p:spPr>
          <a:xfrm>
            <a:off x="1049310" y="0"/>
            <a:ext cx="104288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690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150415C1-4D4E-744A-B56E-1749879D4A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73" t="22302" r="11353" b="17798"/>
          <a:stretch/>
        </p:blipFill>
        <p:spPr>
          <a:xfrm>
            <a:off x="0" y="944380"/>
            <a:ext cx="12192000" cy="5306518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FC96B4E0-211D-1142-88EF-C10F44B7182D}"/>
              </a:ext>
            </a:extLst>
          </p:cNvPr>
          <p:cNvSpPr txBox="1"/>
          <p:nvPr/>
        </p:nvSpPr>
        <p:spPr>
          <a:xfrm>
            <a:off x="4226577" y="3057994"/>
            <a:ext cx="1869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Lezione frontale</a:t>
            </a:r>
          </a:p>
        </p:txBody>
      </p:sp>
    </p:spTree>
    <p:extLst>
      <p:ext uri="{BB962C8B-B14F-4D97-AF65-F5344CB8AC3E}">
        <p14:creationId xmlns:p14="http://schemas.microsoft.com/office/powerpoint/2010/main" val="1339029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82D4B042-E651-7C4F-B46F-DA31CA50E9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877" t="15503" r="2868" b="15392"/>
          <a:stretch/>
        </p:blipFill>
        <p:spPr>
          <a:xfrm>
            <a:off x="0" y="567317"/>
            <a:ext cx="12223058" cy="5773522"/>
          </a:xfrm>
          <a:prstGeom prst="rect">
            <a:avLst/>
          </a:prstGeom>
        </p:spPr>
      </p:pic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B69A216F-68F7-644C-A924-5E0B0A0C4C63}"/>
              </a:ext>
            </a:extLst>
          </p:cNvPr>
          <p:cNvCxnSpPr/>
          <p:nvPr/>
        </p:nvCxnSpPr>
        <p:spPr>
          <a:xfrm>
            <a:off x="9728617" y="3180414"/>
            <a:ext cx="22335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ttore 1 6">
            <a:extLst>
              <a:ext uri="{FF2B5EF4-FFF2-40B4-BE49-F238E27FC236}">
                <a16:creationId xmlns:a16="http://schemas.microsoft.com/office/drawing/2014/main" id="{7D373860-C444-7F40-A876-F134890D249E}"/>
              </a:ext>
            </a:extLst>
          </p:cNvPr>
          <p:cNvCxnSpPr/>
          <p:nvPr/>
        </p:nvCxnSpPr>
        <p:spPr>
          <a:xfrm>
            <a:off x="9728617" y="1636427"/>
            <a:ext cx="22335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7">
            <a:extLst>
              <a:ext uri="{FF2B5EF4-FFF2-40B4-BE49-F238E27FC236}">
                <a16:creationId xmlns:a16="http://schemas.microsoft.com/office/drawing/2014/main" id="{63BD9484-3791-9D48-BE74-1C27071A58D4}"/>
              </a:ext>
            </a:extLst>
          </p:cNvPr>
          <p:cNvCxnSpPr/>
          <p:nvPr/>
        </p:nvCxnSpPr>
        <p:spPr>
          <a:xfrm>
            <a:off x="9728617" y="4859312"/>
            <a:ext cx="22335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7292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049DDD1B-9522-7D46-A96E-395D5C683D66}"/>
              </a:ext>
            </a:extLst>
          </p:cNvPr>
          <p:cNvSpPr/>
          <p:nvPr/>
        </p:nvSpPr>
        <p:spPr>
          <a:xfrm>
            <a:off x="2993036" y="5222399"/>
            <a:ext cx="885419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comprovata capacità di utilizzare conoscenze, abilità e capacità personali, sociali e/o metodologiche, in situazioni di lavoro o di studio e nello sviluppo professionale e personale. Nel contesto del Quadro europeo delle qualifiche le competenze sono descritte in termini di </a:t>
            </a:r>
            <a:r>
              <a:rPr lang="it-IT" sz="2200" dirty="0" err="1"/>
              <a:t>responsabilita</a:t>
            </a:r>
            <a:r>
              <a:rPr lang="it-IT" sz="2200" dirty="0"/>
              <a:t>̀ e autonomia.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CA9FB80C-862C-9D42-ACC5-1DF928F6D639}"/>
              </a:ext>
            </a:extLst>
          </p:cNvPr>
          <p:cNvSpPr/>
          <p:nvPr/>
        </p:nvSpPr>
        <p:spPr>
          <a:xfrm>
            <a:off x="300783" y="5711912"/>
            <a:ext cx="20737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Competenza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7E9D5DB0-BC3B-F243-8CE1-83C223B4671C}"/>
              </a:ext>
            </a:extLst>
          </p:cNvPr>
          <p:cNvSpPr/>
          <p:nvPr/>
        </p:nvSpPr>
        <p:spPr>
          <a:xfrm>
            <a:off x="293382" y="5730230"/>
            <a:ext cx="159945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B802AC9-4B3D-7D43-8641-5EF4BDAA9468}"/>
              </a:ext>
            </a:extLst>
          </p:cNvPr>
          <p:cNvSpPr txBox="1"/>
          <p:nvPr/>
        </p:nvSpPr>
        <p:spPr>
          <a:xfrm>
            <a:off x="329784" y="957536"/>
            <a:ext cx="16049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Conoscenza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B600108E-789F-6C43-8224-36AA4CC0BF1A}"/>
              </a:ext>
            </a:extLst>
          </p:cNvPr>
          <p:cNvSpPr/>
          <p:nvPr/>
        </p:nvSpPr>
        <p:spPr>
          <a:xfrm>
            <a:off x="2883107" y="449705"/>
            <a:ext cx="90940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risultato dell’assimilazione di informazioni attraverso l’apprendimento. Le conoscenze sono un insieme di fatti, principi, teorie e pratiche relative ad un settore di lavoro o di studio. Nel contesto del Quadro europeo delle qualifiche le conoscenze sono descritte come teoriche e/o pratiche</a:t>
            </a:r>
            <a:endParaRPr lang="it-IT" sz="2200" dirty="0">
              <a:effectLst/>
            </a:endParaRP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BCC8C6A9-F650-7547-A2F9-8A17F61CECC7}"/>
              </a:ext>
            </a:extLst>
          </p:cNvPr>
          <p:cNvSpPr/>
          <p:nvPr/>
        </p:nvSpPr>
        <p:spPr>
          <a:xfrm>
            <a:off x="300784" y="952931"/>
            <a:ext cx="1633927" cy="423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BCEAF533-9973-5849-9F15-2D9202805FB6}"/>
              </a:ext>
            </a:extLst>
          </p:cNvPr>
          <p:cNvSpPr/>
          <p:nvPr/>
        </p:nvSpPr>
        <p:spPr>
          <a:xfrm>
            <a:off x="2993036" y="2666775"/>
            <a:ext cx="91989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indicano le capacità di applicare conoscenze e di utilizzare know-how per portare a termine compiti e risolvere problemi. Nel contesto del Quadro europeo delle qualifiche le abilità sono descritte come cognitive </a:t>
            </a:r>
          </a:p>
          <a:p>
            <a:r>
              <a:rPr lang="it-IT" sz="2200" dirty="0"/>
              <a:t>(comprendenti l’uso del pensiero logico, intuitivo e creativo) o pratiche (comprendenti l’abilità manuale e l’uso di metodi, materiali, strumenti</a:t>
            </a:r>
            <a:endParaRPr lang="it-IT" sz="2200" dirty="0">
              <a:effectLst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F70DA134-228F-0840-85A2-A94811C31B7E}"/>
              </a:ext>
            </a:extLst>
          </p:cNvPr>
          <p:cNvSpPr/>
          <p:nvPr/>
        </p:nvSpPr>
        <p:spPr>
          <a:xfrm>
            <a:off x="370791" y="3128440"/>
            <a:ext cx="10463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Abilità </a:t>
            </a: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BF13B02C-DE67-8D47-805E-C508C4C77171}"/>
              </a:ext>
            </a:extLst>
          </p:cNvPr>
          <p:cNvSpPr/>
          <p:nvPr/>
        </p:nvSpPr>
        <p:spPr>
          <a:xfrm>
            <a:off x="300783" y="3128440"/>
            <a:ext cx="104635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1 11">
            <a:extLst>
              <a:ext uri="{FF2B5EF4-FFF2-40B4-BE49-F238E27FC236}">
                <a16:creationId xmlns:a16="http://schemas.microsoft.com/office/drawing/2014/main" id="{9BC9A5BD-5920-9F4C-9D90-91C8F129D7CD}"/>
              </a:ext>
            </a:extLst>
          </p:cNvPr>
          <p:cNvCxnSpPr>
            <a:cxnSpLocks/>
          </p:cNvCxnSpPr>
          <p:nvPr/>
        </p:nvCxnSpPr>
        <p:spPr>
          <a:xfrm>
            <a:off x="2137254" y="1103446"/>
            <a:ext cx="6758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69306E08-E7E8-1244-A8FD-1D71E6E9B43C}"/>
              </a:ext>
            </a:extLst>
          </p:cNvPr>
          <p:cNvCxnSpPr>
            <a:cxnSpLocks/>
          </p:cNvCxnSpPr>
          <p:nvPr/>
        </p:nvCxnSpPr>
        <p:spPr>
          <a:xfrm>
            <a:off x="2813152" y="449705"/>
            <a:ext cx="0" cy="1307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>
            <a:extLst>
              <a:ext uri="{FF2B5EF4-FFF2-40B4-BE49-F238E27FC236}">
                <a16:creationId xmlns:a16="http://schemas.microsoft.com/office/drawing/2014/main" id="{D8C18ADA-3473-4F46-AC8E-A7733C6D7156}"/>
              </a:ext>
            </a:extLst>
          </p:cNvPr>
          <p:cNvCxnSpPr>
            <a:cxnSpLocks/>
          </p:cNvCxnSpPr>
          <p:nvPr/>
        </p:nvCxnSpPr>
        <p:spPr>
          <a:xfrm>
            <a:off x="2207209" y="3355545"/>
            <a:ext cx="6758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194FE383-3877-2F40-B258-E82394658763}"/>
              </a:ext>
            </a:extLst>
          </p:cNvPr>
          <p:cNvCxnSpPr>
            <a:cxnSpLocks/>
          </p:cNvCxnSpPr>
          <p:nvPr/>
        </p:nvCxnSpPr>
        <p:spPr>
          <a:xfrm>
            <a:off x="2883107" y="2701804"/>
            <a:ext cx="0" cy="160037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>
            <a:extLst>
              <a:ext uri="{FF2B5EF4-FFF2-40B4-BE49-F238E27FC236}">
                <a16:creationId xmlns:a16="http://schemas.microsoft.com/office/drawing/2014/main" id="{E2CD5A99-E06C-2644-9CF5-EC1588C06052}"/>
              </a:ext>
            </a:extLst>
          </p:cNvPr>
          <p:cNvCxnSpPr>
            <a:cxnSpLocks/>
          </p:cNvCxnSpPr>
          <p:nvPr/>
        </p:nvCxnSpPr>
        <p:spPr>
          <a:xfrm>
            <a:off x="2207209" y="5927356"/>
            <a:ext cx="6758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>
            <a:extLst>
              <a:ext uri="{FF2B5EF4-FFF2-40B4-BE49-F238E27FC236}">
                <a16:creationId xmlns:a16="http://schemas.microsoft.com/office/drawing/2014/main" id="{752C5177-71F5-6C49-A07C-044E2E582790}"/>
              </a:ext>
            </a:extLst>
          </p:cNvPr>
          <p:cNvCxnSpPr>
            <a:cxnSpLocks/>
          </p:cNvCxnSpPr>
          <p:nvPr/>
        </p:nvCxnSpPr>
        <p:spPr>
          <a:xfrm>
            <a:off x="2883107" y="5273615"/>
            <a:ext cx="0" cy="13074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2469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D7A590B5-65E4-BC4C-BB99-DD67E28E0C4E}"/>
              </a:ext>
            </a:extLst>
          </p:cNvPr>
          <p:cNvSpPr txBox="1"/>
          <p:nvPr/>
        </p:nvSpPr>
        <p:spPr>
          <a:xfrm>
            <a:off x="329783" y="3050578"/>
            <a:ext cx="16049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200" dirty="0"/>
              <a:t>Conoscenza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9B8FD6D2-766A-304C-8508-40B11C84C310}"/>
              </a:ext>
            </a:extLst>
          </p:cNvPr>
          <p:cNvSpPr/>
          <p:nvPr/>
        </p:nvSpPr>
        <p:spPr>
          <a:xfrm>
            <a:off x="2568314" y="2758190"/>
            <a:ext cx="90940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risultato dell’assimilazione di informazioni attraverso l’apprendimento. Le conoscenze sono un insieme di fatti, principi, teorie e pratiche relative ad un settore di lavoro o di studio. Nel contesto del Quadro europeo delle qualifiche le conoscenze sono descritte come teoriche e/o pratiche</a:t>
            </a:r>
            <a:endParaRPr lang="it-IT" sz="2200" dirty="0">
              <a:effectLst/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87D13721-1483-1340-9C84-8EC6990D23F8}"/>
              </a:ext>
            </a:extLst>
          </p:cNvPr>
          <p:cNvSpPr/>
          <p:nvPr/>
        </p:nvSpPr>
        <p:spPr>
          <a:xfrm>
            <a:off x="329784" y="3057993"/>
            <a:ext cx="1633927" cy="4234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208977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11ECE1C1-F0F1-F34C-ABA0-54BFB5A3811C}"/>
              </a:ext>
            </a:extLst>
          </p:cNvPr>
          <p:cNvSpPr/>
          <p:nvPr/>
        </p:nvSpPr>
        <p:spPr>
          <a:xfrm>
            <a:off x="1998688" y="2523452"/>
            <a:ext cx="91989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indicano le capacità di applicare conoscenze e di utilizzare know-how per portare a termine compiti e risolvere problemi. Nel contesto del Quadro europeo delle qualifiche le abilità sono descritte come cognitive (comprendenti l’uso del pensiero logico, intuitivo e creativo) o pratiche (comprendenti l’abilità manuale e l’uso di metodi, materiali, strumenti</a:t>
            </a:r>
            <a:endParaRPr lang="it-IT" sz="2200" dirty="0">
              <a:effectLst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B9B407BD-BB12-EC42-A58D-A6E1EEA34418}"/>
              </a:ext>
            </a:extLst>
          </p:cNvPr>
          <p:cNvSpPr/>
          <p:nvPr/>
        </p:nvSpPr>
        <p:spPr>
          <a:xfrm>
            <a:off x="551621" y="2985117"/>
            <a:ext cx="104635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Abilità 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3F91A2B4-E1A1-5E42-BD01-099D27D8869E}"/>
              </a:ext>
            </a:extLst>
          </p:cNvPr>
          <p:cNvSpPr/>
          <p:nvPr/>
        </p:nvSpPr>
        <p:spPr>
          <a:xfrm>
            <a:off x="551620" y="2985117"/>
            <a:ext cx="1046357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58612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202BD535-D469-8D4C-BBE5-1666C0E89880}"/>
              </a:ext>
            </a:extLst>
          </p:cNvPr>
          <p:cNvSpPr/>
          <p:nvPr/>
        </p:nvSpPr>
        <p:spPr>
          <a:xfrm>
            <a:off x="3047999" y="2690336"/>
            <a:ext cx="8854191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comprovata capacità di utilizzare conoscenze, abilità e capacità personali, sociali e/o metodologiche, in situazioni di lavoro o di studio e nello sviluppo professionale e personale. </a:t>
            </a:r>
          </a:p>
          <a:p>
            <a:r>
              <a:rPr lang="it-IT" sz="2200" dirty="0"/>
              <a:t>Nel contesto del Quadro europeo delle qualifiche le competenze sono descritte in termini di </a:t>
            </a:r>
            <a:r>
              <a:rPr lang="it-IT" sz="2200" dirty="0" err="1"/>
              <a:t>responsabilita</a:t>
            </a:r>
            <a:r>
              <a:rPr lang="it-IT" sz="2200" dirty="0"/>
              <a:t>̀ e autonomia.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9820D1C-5D9D-6947-810C-496087C684D0}"/>
              </a:ext>
            </a:extLst>
          </p:cNvPr>
          <p:cNvSpPr/>
          <p:nvPr/>
        </p:nvSpPr>
        <p:spPr>
          <a:xfrm>
            <a:off x="903903" y="3244334"/>
            <a:ext cx="207379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200" dirty="0"/>
              <a:t>Competenza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CEFFDD08-327C-3B45-93C4-EBDED146FFD8}"/>
              </a:ext>
            </a:extLst>
          </p:cNvPr>
          <p:cNvSpPr/>
          <p:nvPr/>
        </p:nvSpPr>
        <p:spPr>
          <a:xfrm>
            <a:off x="903903" y="3244334"/>
            <a:ext cx="1599454" cy="4308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2114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C5E657FE-2CA1-6042-8991-BBD55E3EC2FB}"/>
              </a:ext>
            </a:extLst>
          </p:cNvPr>
          <p:cNvSpPr txBox="1"/>
          <p:nvPr/>
        </p:nvSpPr>
        <p:spPr>
          <a:xfrm>
            <a:off x="4017364" y="2683239"/>
            <a:ext cx="42504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/>
              <a:t>Unità di apprendimento</a:t>
            </a:r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54A4AA52-27DE-1049-9DFC-C3888A69006E}"/>
              </a:ext>
            </a:extLst>
          </p:cNvPr>
          <p:cNvSpPr/>
          <p:nvPr/>
        </p:nvSpPr>
        <p:spPr>
          <a:xfrm>
            <a:off x="3657600" y="2413416"/>
            <a:ext cx="4841823" cy="121420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54004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967</TotalTime>
  <Words>818</Words>
  <Application>Microsoft Macintosh PowerPoint</Application>
  <PresentationFormat>Widescreen</PresentationFormat>
  <Paragraphs>108</Paragraphs>
  <Slides>32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Times New Roman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Elisa Coletta</dc:creator>
  <cp:lastModifiedBy>Elisa Coletta</cp:lastModifiedBy>
  <cp:revision>22</cp:revision>
  <dcterms:created xsi:type="dcterms:W3CDTF">2018-06-04T13:57:55Z</dcterms:created>
  <dcterms:modified xsi:type="dcterms:W3CDTF">2018-06-05T06:05:31Z</dcterms:modified>
</cp:coreProperties>
</file>