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9" r:id="rId7"/>
    <p:sldId id="262" r:id="rId8"/>
    <p:sldId id="270" r:id="rId9"/>
    <p:sldId id="271" r:id="rId10"/>
    <p:sldId id="277" r:id="rId11"/>
    <p:sldId id="276" r:id="rId12"/>
    <p:sldId id="278" r:id="rId13"/>
    <p:sldId id="272" r:id="rId14"/>
    <p:sldId id="279" r:id="rId15"/>
    <p:sldId id="280" r:id="rId16"/>
    <p:sldId id="281" r:id="rId17"/>
    <p:sldId id="289" r:id="rId18"/>
    <p:sldId id="290" r:id="rId19"/>
    <p:sldId id="291" r:id="rId20"/>
    <p:sldId id="293" r:id="rId21"/>
    <p:sldId id="294" r:id="rId22"/>
    <p:sldId id="295" r:id="rId23"/>
    <p:sldId id="292" r:id="rId24"/>
    <p:sldId id="296" r:id="rId25"/>
    <p:sldId id="301" r:id="rId26"/>
    <p:sldId id="302" r:id="rId27"/>
    <p:sldId id="303" r:id="rId28"/>
    <p:sldId id="304" r:id="rId29"/>
    <p:sldId id="305" r:id="rId30"/>
    <p:sldId id="299" r:id="rId31"/>
    <p:sldId id="297" r:id="rId32"/>
    <p:sldId id="300" r:id="rId33"/>
    <p:sldId id="298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/>
    <p:restoredTop sz="94727"/>
  </p:normalViewPr>
  <p:slideViewPr>
    <p:cSldViewPr snapToGrid="0" snapToObjects="1">
      <p:cViewPr varScale="1">
        <p:scale>
          <a:sx n="85" d="100"/>
          <a:sy n="85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17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0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83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09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40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25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10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13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98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28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70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C30D-BEB6-9447-8DBB-623BEFA6D736}" type="datetimeFigureOut">
              <a:rPr lang="it-IT" smtClean="0"/>
              <a:t>31/05/18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E260-4633-484C-A46F-2AD56E78D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790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santoni.org/Linee_guida/secondo_ciclo/licei_Indicazioni_nazionali/Indicazioni_nazionali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santoni.org/Linee_guida/secondo_ciclo/tecnici_linee_guida/linee_guida_triennio/SCHEDE_DISCIPLINARI_Ist_Tecnici/settore%20economico/B2_%20Turismo.pdf" TargetMode="External"/><Relationship Id="rId2" Type="http://schemas.openxmlformats.org/officeDocument/2006/relationships/hyperlink" Target="http://www.e-santoni.org/Linee_guida/secondo_ciclo/tecnici_linee_guida/LINEE_GUIDA_TECNICI_primo_biennio.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santoni.org/Linee_guida/secondo_ciclo/professionali_linee_guida/LINEE_GUIDA_ISTITUTI_PROFESSIONALI_primo_biennio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26A853-5E1A-FA4A-B0E0-FE726FDE9F50}"/>
              </a:ext>
            </a:extLst>
          </p:cNvPr>
          <p:cNvSpPr txBox="1"/>
          <p:nvPr/>
        </p:nvSpPr>
        <p:spPr>
          <a:xfrm>
            <a:off x="2774865" y="2593299"/>
            <a:ext cx="6370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Profilo culturale, educativo, professionale</a:t>
            </a:r>
          </a:p>
          <a:p>
            <a:pPr algn="ctr"/>
            <a:r>
              <a:rPr lang="it-IT" sz="2800" b="1" dirty="0"/>
              <a:t>Indicazioni Nazionali</a:t>
            </a:r>
          </a:p>
          <a:p>
            <a:pPr algn="ctr"/>
            <a:r>
              <a:rPr lang="it-IT" sz="2800" b="1" dirty="0"/>
              <a:t>Programmazione</a:t>
            </a:r>
          </a:p>
        </p:txBody>
      </p:sp>
    </p:spTree>
    <p:extLst>
      <p:ext uri="{BB962C8B-B14F-4D97-AF65-F5344CB8AC3E}">
        <p14:creationId xmlns:p14="http://schemas.microsoft.com/office/powerpoint/2010/main" val="24551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FEC453-5E12-8841-A786-C983F3D1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0" t="2772" r="17741"/>
          <a:stretch/>
        </p:blipFill>
        <p:spPr>
          <a:xfrm>
            <a:off x="2035277" y="0"/>
            <a:ext cx="8134538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B339E98-A3D4-DA43-A38D-5BE37BDA29BF}"/>
              </a:ext>
            </a:extLst>
          </p:cNvPr>
          <p:cNvSpPr/>
          <p:nvPr/>
        </p:nvSpPr>
        <p:spPr>
          <a:xfrm>
            <a:off x="4480223" y="3028335"/>
            <a:ext cx="3244646" cy="658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18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9D9E06-CBB1-9B4B-8260-AF901739E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7" t="3417" r="8185" b="8152"/>
          <a:stretch/>
        </p:blipFill>
        <p:spPr>
          <a:xfrm>
            <a:off x="324464" y="0"/>
            <a:ext cx="11513431" cy="6858000"/>
          </a:xfrm>
          <a:prstGeom prst="rect">
            <a:avLst/>
          </a:prstGeom>
        </p:spPr>
      </p:pic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A57E4185-2584-8041-B650-2E038B9D1424}"/>
              </a:ext>
            </a:extLst>
          </p:cNvPr>
          <p:cNvCxnSpPr/>
          <p:nvPr/>
        </p:nvCxnSpPr>
        <p:spPr>
          <a:xfrm>
            <a:off x="324464" y="4734232"/>
            <a:ext cx="1179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049CA07-8CE3-2645-BB7B-31F20CC56A37}"/>
              </a:ext>
            </a:extLst>
          </p:cNvPr>
          <p:cNvCxnSpPr/>
          <p:nvPr/>
        </p:nvCxnSpPr>
        <p:spPr>
          <a:xfrm>
            <a:off x="6553200" y="403122"/>
            <a:ext cx="1179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F55950D-C7A1-5E4D-A87B-FC120FD68DFB}"/>
              </a:ext>
            </a:extLst>
          </p:cNvPr>
          <p:cNvCxnSpPr/>
          <p:nvPr/>
        </p:nvCxnSpPr>
        <p:spPr>
          <a:xfrm>
            <a:off x="6440128" y="5933767"/>
            <a:ext cx="1179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E2EDF92D-DE10-F64F-B416-BA4822B02B28}"/>
              </a:ext>
            </a:extLst>
          </p:cNvPr>
          <p:cNvSpPr/>
          <p:nvPr/>
        </p:nvSpPr>
        <p:spPr>
          <a:xfrm>
            <a:off x="324464" y="4247535"/>
            <a:ext cx="3244646" cy="235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C04335A-55C4-2B44-A0F0-12B506914224}"/>
              </a:ext>
            </a:extLst>
          </p:cNvPr>
          <p:cNvSpPr/>
          <p:nvPr/>
        </p:nvSpPr>
        <p:spPr>
          <a:xfrm>
            <a:off x="324464" y="963561"/>
            <a:ext cx="2507226" cy="260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85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F07307-DC82-034C-8DBB-82A4BE730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2" t="-24" r="7339" b="10303"/>
          <a:stretch/>
        </p:blipFill>
        <p:spPr>
          <a:xfrm>
            <a:off x="411682" y="0"/>
            <a:ext cx="11545121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C9883F5-D4E9-0A44-9615-73C5E916699C}"/>
              </a:ext>
            </a:extLst>
          </p:cNvPr>
          <p:cNvSpPr/>
          <p:nvPr/>
        </p:nvSpPr>
        <p:spPr>
          <a:xfrm>
            <a:off x="1224116" y="624348"/>
            <a:ext cx="4350774" cy="349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86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8B1795-5BBC-AC44-9F88-206B4AA82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7" t="22353" r="7581" b="12454"/>
          <a:stretch/>
        </p:blipFill>
        <p:spPr>
          <a:xfrm>
            <a:off x="0" y="781665"/>
            <a:ext cx="12182023" cy="523567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6005334-D5FA-AB4A-96B3-70B2FB135AAB}"/>
              </a:ext>
            </a:extLst>
          </p:cNvPr>
          <p:cNvSpPr/>
          <p:nvPr/>
        </p:nvSpPr>
        <p:spPr>
          <a:xfrm>
            <a:off x="1096297" y="899652"/>
            <a:ext cx="5658464" cy="353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7C113063-5FD9-2E4C-A272-C0BC64E28F4B}"/>
              </a:ext>
            </a:extLst>
          </p:cNvPr>
          <p:cNvCxnSpPr>
            <a:cxnSpLocks/>
          </p:cNvCxnSpPr>
          <p:nvPr/>
        </p:nvCxnSpPr>
        <p:spPr>
          <a:xfrm>
            <a:off x="1096297" y="1774722"/>
            <a:ext cx="17648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8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A09C16A-B8D5-9E43-906D-FFAD8807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t="38273" r="1170" b="33327"/>
          <a:stretch/>
        </p:blipFill>
        <p:spPr>
          <a:xfrm>
            <a:off x="162233" y="280219"/>
            <a:ext cx="11828206" cy="19467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0EC77F9-3893-DF43-A01A-C0CEABFB3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" t="19770" r="1655" b="15683"/>
          <a:stretch/>
        </p:blipFill>
        <p:spPr>
          <a:xfrm>
            <a:off x="162233" y="2227006"/>
            <a:ext cx="11828206" cy="4424517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ECA739D7-F75B-134A-A8D0-1C21F3723523}"/>
              </a:ext>
            </a:extLst>
          </p:cNvPr>
          <p:cNvCxnSpPr>
            <a:cxnSpLocks/>
          </p:cNvCxnSpPr>
          <p:nvPr/>
        </p:nvCxnSpPr>
        <p:spPr>
          <a:xfrm>
            <a:off x="1081549" y="580102"/>
            <a:ext cx="17648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1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5D36748-0192-664D-9C5E-0940C26BA318}"/>
              </a:ext>
            </a:extLst>
          </p:cNvPr>
          <p:cNvCxnSpPr>
            <a:cxnSpLocks/>
          </p:cNvCxnSpPr>
          <p:nvPr/>
        </p:nvCxnSpPr>
        <p:spPr>
          <a:xfrm>
            <a:off x="2824769" y="3731342"/>
            <a:ext cx="0" cy="884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C5154D-C05A-E948-B128-956E37CDA882}"/>
              </a:ext>
            </a:extLst>
          </p:cNvPr>
          <p:cNvSpPr txBox="1"/>
          <p:nvPr/>
        </p:nvSpPr>
        <p:spPr>
          <a:xfrm>
            <a:off x="1651819" y="4819538"/>
            <a:ext cx="2177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/>
              <a:t>Programmazione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124239D-56B0-3E40-B144-17829E993A71}"/>
              </a:ext>
            </a:extLst>
          </p:cNvPr>
          <p:cNvCxnSpPr>
            <a:cxnSpLocks/>
          </p:cNvCxnSpPr>
          <p:nvPr/>
        </p:nvCxnSpPr>
        <p:spPr>
          <a:xfrm>
            <a:off x="2824769" y="1407106"/>
            <a:ext cx="0" cy="12476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9E319C85-7439-1C44-9822-959372AF7334}"/>
              </a:ext>
            </a:extLst>
          </p:cNvPr>
          <p:cNvSpPr/>
          <p:nvPr/>
        </p:nvSpPr>
        <p:spPr>
          <a:xfrm>
            <a:off x="1488050" y="2927525"/>
            <a:ext cx="282286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A04163A-B780-3747-8A17-4F76D5432A1A}"/>
              </a:ext>
            </a:extLst>
          </p:cNvPr>
          <p:cNvSpPr/>
          <p:nvPr/>
        </p:nvSpPr>
        <p:spPr>
          <a:xfrm>
            <a:off x="1712722" y="4817709"/>
            <a:ext cx="2094270" cy="476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EEB449C-7715-9E43-8596-AB2E1FEE10B1}"/>
              </a:ext>
            </a:extLst>
          </p:cNvPr>
          <p:cNvSpPr/>
          <p:nvPr/>
        </p:nvSpPr>
        <p:spPr>
          <a:xfrm>
            <a:off x="1278630" y="2958303"/>
            <a:ext cx="32417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/>
              <a:t>Indicazioni Nazionali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0C672AD-379E-9E4F-9B6F-432B12D64824}"/>
              </a:ext>
            </a:extLst>
          </p:cNvPr>
          <p:cNvSpPr/>
          <p:nvPr/>
        </p:nvSpPr>
        <p:spPr>
          <a:xfrm>
            <a:off x="521635" y="730185"/>
            <a:ext cx="50527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/>
              <a:t>Profilo educativo, culturale, professionale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E4227E3-AC74-434F-84E0-D3A228FE356C}"/>
              </a:ext>
            </a:extLst>
          </p:cNvPr>
          <p:cNvSpPr/>
          <p:nvPr/>
        </p:nvSpPr>
        <p:spPr>
          <a:xfrm>
            <a:off x="521635" y="774431"/>
            <a:ext cx="505273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E6355AD-1560-7A41-87A8-D562F5505B9E}"/>
              </a:ext>
            </a:extLst>
          </p:cNvPr>
          <p:cNvSpPr/>
          <p:nvPr/>
        </p:nvSpPr>
        <p:spPr>
          <a:xfrm>
            <a:off x="6105831" y="528208"/>
            <a:ext cx="5928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Risultati di apprendimento </a:t>
            </a:r>
            <a:r>
              <a:rPr lang="it-IT" sz="2000" b="1" dirty="0"/>
              <a:t>comuni</a:t>
            </a:r>
            <a:r>
              <a:rPr lang="it-IT" sz="2000" dirty="0"/>
              <a:t> a tutti i licei</a:t>
            </a: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Risultati di apprendimento </a:t>
            </a:r>
            <a:r>
              <a:rPr lang="it-IT" sz="2000" b="1" dirty="0"/>
              <a:t>distinti </a:t>
            </a:r>
            <a:r>
              <a:rPr lang="it-IT" sz="2000" dirty="0"/>
              <a:t>per liceo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6F2E8C0-C766-D749-81CD-990498268050}"/>
              </a:ext>
            </a:extLst>
          </p:cNvPr>
          <p:cNvSpPr/>
          <p:nvPr/>
        </p:nvSpPr>
        <p:spPr>
          <a:xfrm>
            <a:off x="6105831" y="2654710"/>
            <a:ext cx="55864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Linee generali e competenze (disciplina)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Obiettivi specifici di apprendimento (disciplina)</a:t>
            </a:r>
          </a:p>
        </p:txBody>
      </p:sp>
      <p:sp>
        <p:nvSpPr>
          <p:cNvPr id="25" name="Parentesi graffa aperta 24">
            <a:extLst>
              <a:ext uri="{FF2B5EF4-FFF2-40B4-BE49-F238E27FC236}">
                <a16:creationId xmlns:a16="http://schemas.microsoft.com/office/drawing/2014/main" id="{4D6CC83D-3BEF-0A4A-8E97-0C9780A4337A}"/>
              </a:ext>
            </a:extLst>
          </p:cNvPr>
          <p:cNvSpPr/>
          <p:nvPr/>
        </p:nvSpPr>
        <p:spPr>
          <a:xfrm>
            <a:off x="5786282" y="261283"/>
            <a:ext cx="250723" cy="14571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9C1D3765-88D7-0B4A-8BA6-13828D7572EE}"/>
              </a:ext>
            </a:extLst>
          </p:cNvPr>
          <p:cNvSpPr/>
          <p:nvPr/>
        </p:nvSpPr>
        <p:spPr>
          <a:xfrm>
            <a:off x="5786282" y="2414377"/>
            <a:ext cx="250723" cy="14571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38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B462EA-E3BE-3A46-992E-8BF477D727AA}"/>
              </a:ext>
            </a:extLst>
          </p:cNvPr>
          <p:cNvSpPr txBox="1"/>
          <p:nvPr/>
        </p:nvSpPr>
        <p:spPr>
          <a:xfrm>
            <a:off x="2380857" y="984958"/>
            <a:ext cx="2499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La programmazione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7E7C3DC-76A1-1343-B8EF-A5D044101E87}"/>
              </a:ext>
            </a:extLst>
          </p:cNvPr>
          <p:cNvSpPr/>
          <p:nvPr/>
        </p:nvSpPr>
        <p:spPr>
          <a:xfrm>
            <a:off x="801258" y="1919320"/>
            <a:ext cx="5658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i="0" u="none" strike="noStrike" dirty="0">
                <a:effectLst/>
              </a:rPr>
              <a:t>La programmazione è un atto dovuto della funzione docente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È il docente a fare la programmazione didattica, non il libro in adozione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i="0" u="none" strike="noStrike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Il docente fa la programmazione a partire dalla classe reale e non immaginaria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La programmazione non è il fine della nostra didattica ma un mezzo</a:t>
            </a:r>
          </a:p>
          <a:p>
            <a:endParaRPr lang="it-IT" sz="2200" i="0" u="none" strike="noStrike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65FABA-2434-E446-BD67-82510A78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543" y="1200401"/>
            <a:ext cx="5200747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8E3D323-4FFA-9942-9BC8-C79860E30CF5}"/>
              </a:ext>
            </a:extLst>
          </p:cNvPr>
          <p:cNvSpPr/>
          <p:nvPr/>
        </p:nvSpPr>
        <p:spPr>
          <a:xfrm>
            <a:off x="1471466" y="458727"/>
            <a:ext cx="1016501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Analisi della classe e della situazione di partenza</a:t>
            </a:r>
            <a:br>
              <a:rPr lang="it-IT" sz="2000" dirty="0">
                <a:effectLst/>
              </a:rPr>
            </a:br>
            <a:r>
              <a:rPr lang="it-IT" sz="2000" dirty="0">
                <a:effectLst/>
              </a:rPr>
              <a:t>Presenza di alunni diversamente abili, provenienza geografica, ripetenti, nuovi inserimenti</a:t>
            </a:r>
            <a:br>
              <a:rPr lang="it-IT" sz="2000" dirty="0">
                <a:effectLst/>
              </a:rPr>
            </a:br>
            <a:r>
              <a:rPr lang="it-IT" sz="2000" dirty="0">
                <a:effectLst/>
              </a:rPr>
              <a:t>Conoscenze (test d’ingresso)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Descrizione della finalità dell’azione didattica</a:t>
            </a:r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Definizione degli obiettivi formativi specifici</a:t>
            </a:r>
          </a:p>
          <a:p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Definizione dei contenuti</a:t>
            </a:r>
            <a:br>
              <a:rPr lang="it-IT" sz="2000" dirty="0">
                <a:effectLst/>
              </a:rPr>
            </a:br>
            <a:r>
              <a:rPr lang="it-IT" sz="2000" dirty="0">
                <a:effectLst/>
              </a:rPr>
              <a:t>Scansione temporale dei contenuti, articolati in percorsi didattici </a:t>
            </a:r>
            <a:r>
              <a:rPr lang="it-IT" sz="2000" dirty="0" err="1">
                <a:effectLst/>
              </a:rPr>
              <a:t>autoconsistenti</a:t>
            </a:r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Indicazione delle strategie didattiche o modalità</a:t>
            </a:r>
            <a:br>
              <a:rPr lang="it-IT" sz="2000" dirty="0">
                <a:effectLst/>
              </a:rPr>
            </a:br>
            <a:r>
              <a:rPr lang="it-IT" sz="2000" dirty="0">
                <a:effectLst/>
              </a:rPr>
              <a:t>(lezione frontale, </a:t>
            </a:r>
            <a:r>
              <a:rPr lang="it-IT" sz="2000" dirty="0" err="1">
                <a:effectLst/>
              </a:rPr>
              <a:t>problem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solving</a:t>
            </a:r>
            <a:r>
              <a:rPr lang="it-IT" sz="2000" dirty="0">
                <a:effectLst/>
              </a:rPr>
              <a:t>, cooperative </a:t>
            </a:r>
            <a:r>
              <a:rPr lang="it-IT" sz="2000" dirty="0" err="1">
                <a:effectLst/>
              </a:rPr>
              <a:t>learning</a:t>
            </a:r>
            <a:r>
              <a:rPr lang="it-IT" sz="2000" dirty="0">
                <a:effectLst/>
              </a:rPr>
              <a:t>, </a:t>
            </a:r>
            <a:r>
              <a:rPr lang="it-IT" sz="2000" dirty="0" err="1">
                <a:effectLst/>
              </a:rPr>
              <a:t>flipped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classroom</a:t>
            </a:r>
            <a:r>
              <a:rPr lang="it-IT" sz="2000" dirty="0">
                <a:effectLst/>
              </a:rPr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Indicazione dei tempi e delle modalità di verifica</a:t>
            </a:r>
            <a:endParaRPr lang="it-IT" sz="2200" dirty="0">
              <a:effectLst/>
            </a:endParaRPr>
          </a:p>
          <a:p>
            <a:r>
              <a:rPr lang="it-IT" sz="2000" dirty="0">
                <a:effectLst/>
              </a:rPr>
              <a:t>     formativa, sommativa; orale o scritta (strutturata, </a:t>
            </a:r>
            <a:r>
              <a:rPr lang="it-IT" sz="2000" dirty="0" err="1">
                <a:effectLst/>
              </a:rPr>
              <a:t>semistrutturata</a:t>
            </a:r>
            <a:r>
              <a:rPr lang="it-IT" sz="2000" dirty="0">
                <a:effectLst/>
              </a:rPr>
              <a:t>, aperta)</a:t>
            </a:r>
          </a:p>
          <a:p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Criteri di valutazione</a:t>
            </a:r>
            <a:endParaRPr lang="it-IT" sz="2200" dirty="0">
              <a:effectLst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E79EB96-05C9-4447-BC4C-BF3ADD4C7CDE}"/>
              </a:ext>
            </a:extLst>
          </p:cNvPr>
          <p:cNvSpPr/>
          <p:nvPr/>
        </p:nvSpPr>
        <p:spPr>
          <a:xfrm rot="16200000">
            <a:off x="-838217" y="3345442"/>
            <a:ext cx="3318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effectLst/>
              </a:rPr>
              <a:t>Fasi della programmazione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81D21C1-A81E-9144-9B8F-DA8D09A63FD4}"/>
              </a:ext>
            </a:extLst>
          </p:cNvPr>
          <p:cNvSpPr/>
          <p:nvPr/>
        </p:nvSpPr>
        <p:spPr>
          <a:xfrm rot="16200000">
            <a:off x="-840659" y="3347884"/>
            <a:ext cx="3436375" cy="543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8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3B2553-CC77-E14E-BAD0-E9FED1E9D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6" t="8583" r="17621" b="5569"/>
          <a:stretch/>
        </p:blipFill>
        <p:spPr>
          <a:xfrm>
            <a:off x="1544849" y="13440"/>
            <a:ext cx="9280467" cy="6844559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A35B75F-BCDB-274F-9166-EA8093C63C9F}"/>
              </a:ext>
            </a:extLst>
          </p:cNvPr>
          <p:cNvCxnSpPr/>
          <p:nvPr/>
        </p:nvCxnSpPr>
        <p:spPr>
          <a:xfrm>
            <a:off x="2905432" y="1681316"/>
            <a:ext cx="2462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77C969C-B450-3C41-AB06-DFCED322BAEF}"/>
              </a:ext>
            </a:extLst>
          </p:cNvPr>
          <p:cNvCxnSpPr>
            <a:cxnSpLocks/>
          </p:cNvCxnSpPr>
          <p:nvPr/>
        </p:nvCxnSpPr>
        <p:spPr>
          <a:xfrm>
            <a:off x="2905432" y="4252451"/>
            <a:ext cx="909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A26A36BB-E49D-8C45-89FB-405EE15F255E}"/>
              </a:ext>
            </a:extLst>
          </p:cNvPr>
          <p:cNvCxnSpPr/>
          <p:nvPr/>
        </p:nvCxnSpPr>
        <p:spPr>
          <a:xfrm>
            <a:off x="2905432" y="2364658"/>
            <a:ext cx="2462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3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9F1204-1870-AD47-94AA-33665C6A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0" t="33972" r="3468" b="24287"/>
          <a:stretch/>
        </p:blipFill>
        <p:spPr>
          <a:xfrm>
            <a:off x="0" y="1843549"/>
            <a:ext cx="12193265" cy="31709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5B84D2-D97F-B849-B2A4-A41F494301DA}"/>
              </a:ext>
            </a:extLst>
          </p:cNvPr>
          <p:cNvSpPr txBox="1"/>
          <p:nvPr/>
        </p:nvSpPr>
        <p:spPr>
          <a:xfrm>
            <a:off x="8554065" y="501445"/>
            <a:ext cx="175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Competenze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9137449-A1DA-B34A-86DF-FBB7839AC584}"/>
              </a:ext>
            </a:extLst>
          </p:cNvPr>
          <p:cNvSpPr/>
          <p:nvPr/>
        </p:nvSpPr>
        <p:spPr>
          <a:xfrm>
            <a:off x="8539316" y="471948"/>
            <a:ext cx="1814052" cy="471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91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BD3D20-3C1A-4542-87FB-BE00948E269A}"/>
              </a:ext>
            </a:extLst>
          </p:cNvPr>
          <p:cNvSpPr txBox="1"/>
          <p:nvPr/>
        </p:nvSpPr>
        <p:spPr>
          <a:xfrm>
            <a:off x="4152275" y="644577"/>
            <a:ext cx="4106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Scuola superiore di secondo grado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3E7590-2435-0F48-80DE-4A5245E0E153}"/>
              </a:ext>
            </a:extLst>
          </p:cNvPr>
          <p:cNvSpPr txBox="1"/>
          <p:nvPr/>
        </p:nvSpPr>
        <p:spPr>
          <a:xfrm>
            <a:off x="1714468" y="1852920"/>
            <a:ext cx="89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Licei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04D719-B47E-B441-8C97-D6462ACA1907}"/>
              </a:ext>
            </a:extLst>
          </p:cNvPr>
          <p:cNvSpPr/>
          <p:nvPr/>
        </p:nvSpPr>
        <p:spPr>
          <a:xfrm>
            <a:off x="1054309" y="2529311"/>
            <a:ext cx="31129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Liceo artistico</a:t>
            </a:r>
          </a:p>
          <a:p>
            <a:r>
              <a:rPr lang="it-IT" sz="2000" dirty="0"/>
              <a:t>Liceo classico</a:t>
            </a:r>
          </a:p>
          <a:p>
            <a:r>
              <a:rPr lang="it-IT" sz="2000" dirty="0"/>
              <a:t>Liceo linguistico</a:t>
            </a:r>
          </a:p>
          <a:p>
            <a:r>
              <a:rPr lang="it-IT" sz="2000" dirty="0"/>
              <a:t>Liceo musicale e coreutico</a:t>
            </a:r>
          </a:p>
          <a:p>
            <a:r>
              <a:rPr lang="it-IT" sz="2000" dirty="0"/>
              <a:t>Liceo scientifico</a:t>
            </a:r>
          </a:p>
          <a:p>
            <a:r>
              <a:rPr lang="it-IT" sz="2000" dirty="0"/>
              <a:t>Liceo delle scienze umane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B53868B-558E-7840-95C1-888D36D1B0FA}"/>
              </a:ext>
            </a:extLst>
          </p:cNvPr>
          <p:cNvSpPr/>
          <p:nvPr/>
        </p:nvSpPr>
        <p:spPr>
          <a:xfrm>
            <a:off x="799475" y="5286981"/>
            <a:ext cx="362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(Il riordino dei licei è stato oggetto del D.P.R. 15 marzo 2010, n. 89)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0E5C8BE-24E3-424B-BCA3-DAE9A895303E}"/>
              </a:ext>
            </a:extLst>
          </p:cNvPr>
          <p:cNvSpPr/>
          <p:nvPr/>
        </p:nvSpPr>
        <p:spPr>
          <a:xfrm>
            <a:off x="1714468" y="1852920"/>
            <a:ext cx="89632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75F6A4D-680C-664C-BF4D-8C458F8A5026}"/>
              </a:ext>
            </a:extLst>
          </p:cNvPr>
          <p:cNvSpPr/>
          <p:nvPr/>
        </p:nvSpPr>
        <p:spPr>
          <a:xfrm>
            <a:off x="4152275" y="629587"/>
            <a:ext cx="4091582" cy="445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E563DF1-C240-414D-AF13-00815D915985}"/>
              </a:ext>
            </a:extLst>
          </p:cNvPr>
          <p:cNvSpPr/>
          <p:nvPr/>
        </p:nvSpPr>
        <p:spPr>
          <a:xfrm>
            <a:off x="6718092" y="2529311"/>
            <a:ext cx="3772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Indicazioni nazionali </a:t>
            </a:r>
          </a:p>
          <a:p>
            <a:pPr algn="ctr"/>
            <a:r>
              <a:rPr lang="it-IT" sz="2000" b="1" dirty="0"/>
              <a:t>degli obiettivi specifici di apprendimento </a:t>
            </a:r>
          </a:p>
          <a:p>
            <a:pPr algn="ctr"/>
            <a:r>
              <a:rPr lang="it-IT" sz="2000" b="1" dirty="0"/>
              <a:t>per il sistema dei licei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1F5301B-0EEC-6042-888A-53A2262FC339}"/>
              </a:ext>
            </a:extLst>
          </p:cNvPr>
          <p:cNvSpPr/>
          <p:nvPr/>
        </p:nvSpPr>
        <p:spPr>
          <a:xfrm>
            <a:off x="6350833" y="4468303"/>
            <a:ext cx="511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2"/>
              </a:rPr>
              <a:t>http://www.e-santoni.org/Linee_guida/secondo_ciclo/licei_Indicazioni_nazionali/Indicazioni_nazionali.pdf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1014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5BFE3A-BCE1-9743-8BCF-C4950EFD1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8" t="8151" r="4315" b="12669"/>
          <a:stretch/>
        </p:blipFill>
        <p:spPr>
          <a:xfrm>
            <a:off x="589934" y="825911"/>
            <a:ext cx="11076039" cy="54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426CB23-85E0-3F42-9C21-75D8B30CF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" t="9657" r="5041" b="6000"/>
          <a:stretch/>
        </p:blipFill>
        <p:spPr>
          <a:xfrm>
            <a:off x="545690" y="663677"/>
            <a:ext cx="11031794" cy="57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F3940A6-9D20-C444-8BDE-D4BD28D9A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9" t="23858" r="4677" b="36768"/>
          <a:stretch/>
        </p:blipFill>
        <p:spPr>
          <a:xfrm>
            <a:off x="575186" y="1637071"/>
            <a:ext cx="11046543" cy="2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7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FE6E9F-1986-8044-A2DD-4D2373D47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6" t="8152" r="12178" b="4064"/>
          <a:stretch/>
        </p:blipFill>
        <p:spPr>
          <a:xfrm>
            <a:off x="1489587" y="575189"/>
            <a:ext cx="9261987" cy="6017342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DEDF37DE-D7E9-514F-ADD2-BF2CD65544AE}"/>
              </a:ext>
            </a:extLst>
          </p:cNvPr>
          <p:cNvCxnSpPr>
            <a:cxnSpLocks/>
          </p:cNvCxnSpPr>
          <p:nvPr/>
        </p:nvCxnSpPr>
        <p:spPr>
          <a:xfrm flipH="1">
            <a:off x="8524568" y="3333135"/>
            <a:ext cx="18435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4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6A33BD-132F-8743-8814-F9E38F040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1" t="9013" r="21974" b="3633"/>
          <a:stretch/>
        </p:blipFill>
        <p:spPr>
          <a:xfrm>
            <a:off x="2306088" y="6604"/>
            <a:ext cx="7914544" cy="68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9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4018E4-AD3E-3D41-B249-5EC1D1814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6" t="18782" r="12091" b="11238"/>
          <a:stretch/>
        </p:blipFill>
        <p:spPr>
          <a:xfrm>
            <a:off x="9369" y="239843"/>
            <a:ext cx="11957934" cy="60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5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D95B82-7824-764D-961B-1D0826ACB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4" t="19657" r="11106" b="3365"/>
          <a:stretch/>
        </p:blipFill>
        <p:spPr>
          <a:xfrm>
            <a:off x="224853" y="164892"/>
            <a:ext cx="11583309" cy="6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104AE0-2EF0-C240-A702-76DB8EEDD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5" t="18126" r="12213" b="25672"/>
          <a:stretch/>
        </p:blipFill>
        <p:spPr>
          <a:xfrm>
            <a:off x="491411" y="1124263"/>
            <a:ext cx="11335829" cy="46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1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063EDC-E11D-6942-8382-F3CAE1AE3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8" t="19219" r="12828" b="6864"/>
          <a:stretch/>
        </p:blipFill>
        <p:spPr>
          <a:xfrm>
            <a:off x="164893" y="209862"/>
            <a:ext cx="11752642" cy="63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6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272D84-4DFC-C443-ACAF-8B657A938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2" t="17251" r="11353" b="13862"/>
          <a:stretch/>
        </p:blipFill>
        <p:spPr>
          <a:xfrm>
            <a:off x="1" y="501925"/>
            <a:ext cx="12192000" cy="60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C407A44-0A73-7048-BE73-2E006315BD0D}"/>
              </a:ext>
            </a:extLst>
          </p:cNvPr>
          <p:cNvSpPr/>
          <p:nvPr/>
        </p:nvSpPr>
        <p:spPr>
          <a:xfrm>
            <a:off x="8304550" y="482557"/>
            <a:ext cx="3387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(Il riordino degli Istituti Tecnici è stato oggetto del D.P.R. 15 marzo 2010, n. 88)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82A69D0-D1A9-934C-84AC-832C6F38F4A1}"/>
              </a:ext>
            </a:extLst>
          </p:cNvPr>
          <p:cNvSpPr/>
          <p:nvPr/>
        </p:nvSpPr>
        <p:spPr>
          <a:xfrm>
            <a:off x="2838138" y="52944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Istituti tecnici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30E5359-E036-9845-AA24-B058C2895BF7}"/>
              </a:ext>
            </a:extLst>
          </p:cNvPr>
          <p:cNvSpPr/>
          <p:nvPr/>
        </p:nvSpPr>
        <p:spPr>
          <a:xfrm>
            <a:off x="2495723" y="1674315"/>
            <a:ext cx="2183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Settore economico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EE47779-9911-6A42-A045-DA2796B252B9}"/>
              </a:ext>
            </a:extLst>
          </p:cNvPr>
          <p:cNvSpPr/>
          <p:nvPr/>
        </p:nvSpPr>
        <p:spPr>
          <a:xfrm>
            <a:off x="6770570" y="1674315"/>
            <a:ext cx="2245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Settore tecnologico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CDA6D8C-4F19-D849-96CA-049894B4AF8C}"/>
              </a:ext>
            </a:extLst>
          </p:cNvPr>
          <p:cNvSpPr/>
          <p:nvPr/>
        </p:nvSpPr>
        <p:spPr>
          <a:xfrm>
            <a:off x="4570331" y="529441"/>
            <a:ext cx="25200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6E0638E-7434-B541-88E7-7F827127B152}"/>
              </a:ext>
            </a:extLst>
          </p:cNvPr>
          <p:cNvSpPr/>
          <p:nvPr/>
        </p:nvSpPr>
        <p:spPr>
          <a:xfrm>
            <a:off x="6643141" y="1684323"/>
            <a:ext cx="25008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8F55F29-4E41-954D-9B5C-50E548D8BFB5}"/>
              </a:ext>
            </a:extLst>
          </p:cNvPr>
          <p:cNvSpPr/>
          <p:nvPr/>
        </p:nvSpPr>
        <p:spPr>
          <a:xfrm>
            <a:off x="2495723" y="1684323"/>
            <a:ext cx="2183739" cy="390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24B3177-3565-244D-8F98-867D30D0B09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090349" y="729496"/>
            <a:ext cx="1079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09D33E6B-BB32-B840-86D6-08A314BFC211}"/>
              </a:ext>
            </a:extLst>
          </p:cNvPr>
          <p:cNvCxnSpPr>
            <a:cxnSpLocks/>
          </p:cNvCxnSpPr>
          <p:nvPr/>
        </p:nvCxnSpPr>
        <p:spPr>
          <a:xfrm>
            <a:off x="8172139" y="729496"/>
            <a:ext cx="0" cy="70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FE3761EE-BCF6-094D-BF2D-7AE40D19313A}"/>
              </a:ext>
            </a:extLst>
          </p:cNvPr>
          <p:cNvCxnSpPr>
            <a:cxnSpLocks/>
          </p:cNvCxnSpPr>
          <p:nvPr/>
        </p:nvCxnSpPr>
        <p:spPr>
          <a:xfrm>
            <a:off x="3491040" y="729496"/>
            <a:ext cx="1079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B2F3979D-A230-834F-94A6-8722610C34B5}"/>
              </a:ext>
            </a:extLst>
          </p:cNvPr>
          <p:cNvCxnSpPr>
            <a:cxnSpLocks/>
          </p:cNvCxnSpPr>
          <p:nvPr/>
        </p:nvCxnSpPr>
        <p:spPr>
          <a:xfrm>
            <a:off x="3491040" y="729496"/>
            <a:ext cx="0" cy="70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14F7E107-1C51-8A43-997F-2BC198A8264E}"/>
              </a:ext>
            </a:extLst>
          </p:cNvPr>
          <p:cNvSpPr/>
          <p:nvPr/>
        </p:nvSpPr>
        <p:spPr>
          <a:xfrm>
            <a:off x="6435777" y="2531429"/>
            <a:ext cx="47169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Meccanica, Meccatronica ed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Trasporti e Logistica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Elettronica ed Elettrotecnica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Informatica e Telecomunicazioni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Grafica e Comunicazione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Chimica, Materiali e Biotecnologie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Sistema Moda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Agraria, Agroalimentare e Agroindustria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Costruzioni, Ambiente e Territorio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7FFECC3-D494-2549-AD73-4F2CF3C4B090}"/>
              </a:ext>
            </a:extLst>
          </p:cNvPr>
          <p:cNvSpPr/>
          <p:nvPr/>
        </p:nvSpPr>
        <p:spPr>
          <a:xfrm>
            <a:off x="1298174" y="2639151"/>
            <a:ext cx="3497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</a:rPr>
              <a:t>Amministrazione, Finanza e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</a:rPr>
              <a:t>Turismo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71C5C6C-CB81-D444-9CDC-587346C88692}"/>
              </a:ext>
            </a:extLst>
          </p:cNvPr>
          <p:cNvSpPr/>
          <p:nvPr/>
        </p:nvSpPr>
        <p:spPr>
          <a:xfrm>
            <a:off x="5830340" y="563359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444444"/>
                </a:solidFill>
                <a:effectLst/>
                <a:latin typeface="Helvetica, Arial, sans-serif"/>
                <a:hlinkClick r:id="rId2"/>
              </a:rPr>
              <a:t>Linee guida biennio (Direttiva MIUR 15.07.2010, n. 57: Linee guida per il passaggio al nuovo ordinamento degli istituti tecnici a norma dell'articolo 8, comma 3, del decreto del Presidente della Repubblica 15 marzo 2010, n. 88.)</a:t>
            </a:r>
            <a:endParaRPr lang="it-IT" sz="1600" b="0" i="0" u="none" strike="noStrike" dirty="0">
              <a:solidFill>
                <a:srgbClr val="444444"/>
              </a:solidFill>
              <a:effectLst/>
              <a:latin typeface="Helvetica, Arial, sans-serif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1EE732F-5F14-5B41-914C-1ACCF6537D99}"/>
              </a:ext>
            </a:extLst>
          </p:cNvPr>
          <p:cNvSpPr/>
          <p:nvPr/>
        </p:nvSpPr>
        <p:spPr>
          <a:xfrm>
            <a:off x="539592" y="4074142"/>
            <a:ext cx="47219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3"/>
              </a:rPr>
              <a:t>http://www.e-santoni.org/Linee_guida/secondo_ciclo/tecnici_linee_guida/linee_guida_triennio/SCHEDE_DISCIPLINARI_Ist_Tecnici/settore%20economico/B2_%20Turismo.pdf</a:t>
            </a:r>
            <a:endParaRPr lang="it-IT" sz="1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497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24FB41-0D03-F344-8474-D9F94F2BDAD8}"/>
              </a:ext>
            </a:extLst>
          </p:cNvPr>
          <p:cNvSpPr txBox="1"/>
          <p:nvPr/>
        </p:nvSpPr>
        <p:spPr>
          <a:xfrm>
            <a:off x="4911213" y="3052916"/>
            <a:ext cx="2163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Laboratorio</a:t>
            </a:r>
          </a:p>
        </p:txBody>
      </p:sp>
    </p:spTree>
    <p:extLst>
      <p:ext uri="{BB962C8B-B14F-4D97-AF65-F5344CB8AC3E}">
        <p14:creationId xmlns:p14="http://schemas.microsoft.com/office/powerpoint/2010/main" val="1238114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C7DD88-F125-5349-83FD-026D380F32D6}"/>
              </a:ext>
            </a:extLst>
          </p:cNvPr>
          <p:cNvSpPr txBox="1"/>
          <p:nvPr/>
        </p:nvSpPr>
        <p:spPr>
          <a:xfrm>
            <a:off x="6297562" y="1076630"/>
            <a:ext cx="56050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3. Liceo Linguistico p. 279</a:t>
            </a:r>
          </a:p>
          <a:p>
            <a:endParaRPr lang="it-IT" sz="2200" dirty="0"/>
          </a:p>
          <a:p>
            <a:r>
              <a:rPr lang="it-IT" sz="2200" dirty="0"/>
              <a:t>4. Liceo coreutico e musicale p. 302</a:t>
            </a:r>
          </a:p>
          <a:p>
            <a:endParaRPr lang="it-IT" sz="2200" dirty="0"/>
          </a:p>
          <a:p>
            <a:r>
              <a:rPr lang="it-IT" sz="2200" dirty="0"/>
              <a:t>5. Liceo scientifico p. 347</a:t>
            </a:r>
          </a:p>
          <a:p>
            <a:endParaRPr lang="it-IT" sz="2200" dirty="0"/>
          </a:p>
          <a:p>
            <a:r>
              <a:rPr lang="it-IT" sz="2200" dirty="0"/>
              <a:t>6. Liceo scientifico opzionale scienze applicate p. 376</a:t>
            </a:r>
          </a:p>
          <a:p>
            <a:endParaRPr lang="it-IT" sz="2200" dirty="0"/>
          </a:p>
          <a:p>
            <a:r>
              <a:rPr lang="it-IT" sz="2200" dirty="0"/>
              <a:t>7. Lice delle scienze umane p. 409</a:t>
            </a:r>
          </a:p>
          <a:p>
            <a:endParaRPr lang="it-IT" sz="2200" dirty="0"/>
          </a:p>
          <a:p>
            <a:r>
              <a:rPr lang="it-IT" sz="2200" dirty="0"/>
              <a:t>8. Liceo delle scienze umane opzione  </a:t>
            </a:r>
          </a:p>
          <a:p>
            <a:r>
              <a:rPr lang="it-IT" sz="2200" dirty="0"/>
              <a:t>     economico-sociale p. 470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0EE8DBC-C055-0B47-9DBF-70A1F56E21E1}"/>
              </a:ext>
            </a:extLst>
          </p:cNvPr>
          <p:cNvSpPr/>
          <p:nvPr/>
        </p:nvSpPr>
        <p:spPr>
          <a:xfrm>
            <a:off x="201562" y="92697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/>
              <a:t>1. Liceo artistico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indirizzo arti figurative p. 30 (I. 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Indirizzo architettura e ambiente p. 62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Indirizzo design pp. 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Indirizzo audiovisivo e multimediale p. 122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Indirizzo grafica p. 152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Indirizzo scenografia p. 181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CFEE517-CDD3-6348-8943-53E37E02C0EE}"/>
              </a:ext>
            </a:extLst>
          </p:cNvPr>
          <p:cNvSpPr/>
          <p:nvPr/>
        </p:nvSpPr>
        <p:spPr>
          <a:xfrm>
            <a:off x="4447570" y="205811"/>
            <a:ext cx="25121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Licei/Istituto tecnico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8483C8-A8BF-634E-942B-A3D9040CD121}"/>
              </a:ext>
            </a:extLst>
          </p:cNvPr>
          <p:cNvSpPr/>
          <p:nvPr/>
        </p:nvSpPr>
        <p:spPr>
          <a:xfrm>
            <a:off x="312511" y="4080866"/>
            <a:ext cx="2049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2. Liceo classico </a:t>
            </a:r>
          </a:p>
          <a:p>
            <a:r>
              <a:rPr lang="it-IT" sz="2200" dirty="0"/>
              <a:t>p. 219 e 250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474D98-E371-7E4C-ABCA-10C3F4D5C55E}"/>
              </a:ext>
            </a:extLst>
          </p:cNvPr>
          <p:cNvSpPr txBox="1"/>
          <p:nvPr/>
        </p:nvSpPr>
        <p:spPr>
          <a:xfrm>
            <a:off x="6297562" y="5877364"/>
            <a:ext cx="5043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9. Istituto tecnico per il turismo (L.G.)</a:t>
            </a:r>
          </a:p>
          <a:p>
            <a:r>
              <a:rPr lang="it-IT" sz="2200" dirty="0"/>
              <a:t>    Arte e territorio </a:t>
            </a:r>
          </a:p>
        </p:txBody>
      </p:sp>
    </p:spTree>
    <p:extLst>
      <p:ext uri="{BB962C8B-B14F-4D97-AF65-F5344CB8AC3E}">
        <p14:creationId xmlns:p14="http://schemas.microsoft.com/office/powerpoint/2010/main" val="210117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4A38B2-6D0C-2348-A1F4-5429A6377E16}"/>
              </a:ext>
            </a:extLst>
          </p:cNvPr>
          <p:cNvSpPr txBox="1"/>
          <p:nvPr/>
        </p:nvSpPr>
        <p:spPr>
          <a:xfrm>
            <a:off x="250720" y="943894"/>
            <a:ext cx="118666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Divisione in gruppi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Scelta del liceo (dello specifico indirizzo) o dell’Istituto tecnico sul quale si desidera lavorare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Lettura del profilo culturale, educativo, e professionale del liceo o istituto tecnico scelto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Lettura degli obiettivi specifici di apprendimento relativi all’indirizzo scelto  contenuti nelle indicazioni nazionali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Scelta dell’anno (classe) per la quale si intende stilare la programmazione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Costruzione di una programmazione esplicitando solo : </a:t>
            </a:r>
          </a:p>
          <a:p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AC1005B-3582-284F-9F19-E3E42A687C51}"/>
              </a:ext>
            </a:extLst>
          </p:cNvPr>
          <p:cNvSpPr/>
          <p:nvPr/>
        </p:nvSpPr>
        <p:spPr>
          <a:xfrm>
            <a:off x="5285722" y="4926761"/>
            <a:ext cx="5651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finalità dell’azione didattica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obiettivi formativi specifici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Elenco dei contenuti</a:t>
            </a:r>
            <a:br>
              <a:rPr lang="it-IT" sz="2000" dirty="0"/>
            </a:br>
            <a:r>
              <a:rPr lang="it-IT" sz="2000" dirty="0"/>
              <a:t>NON articolati in percorsi didattici </a:t>
            </a:r>
            <a:r>
              <a:rPr lang="it-IT" sz="2000" dirty="0" err="1"/>
              <a:t>autoconsistenti</a:t>
            </a:r>
            <a:r>
              <a:rPr lang="it-IT" sz="2000" dirty="0"/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DFB486B-A792-AD46-AA83-4E3C2DB69EA0}"/>
              </a:ext>
            </a:extLst>
          </p:cNvPr>
          <p:cNvSpPr/>
          <p:nvPr/>
        </p:nvSpPr>
        <p:spPr>
          <a:xfrm>
            <a:off x="4658169" y="368399"/>
            <a:ext cx="188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Fasi del lavoro:</a:t>
            </a:r>
          </a:p>
        </p:txBody>
      </p:sp>
    </p:spTree>
    <p:extLst>
      <p:ext uri="{BB962C8B-B14F-4D97-AF65-F5344CB8AC3E}">
        <p14:creationId xmlns:p14="http://schemas.microsoft.com/office/powerpoint/2010/main" val="3274086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8E3D323-4FFA-9942-9BC8-C79860E30CF5}"/>
              </a:ext>
            </a:extLst>
          </p:cNvPr>
          <p:cNvSpPr/>
          <p:nvPr/>
        </p:nvSpPr>
        <p:spPr>
          <a:xfrm>
            <a:off x="1471466" y="458727"/>
            <a:ext cx="1016501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Analisi della classe e della situazione di partenza</a:t>
            </a:r>
            <a:br>
              <a:rPr lang="it-IT" sz="2000" dirty="0">
                <a:effectLst/>
              </a:rPr>
            </a:br>
            <a:r>
              <a:rPr lang="it-IT" sz="2000" dirty="0">
                <a:effectLst/>
              </a:rPr>
              <a:t>Presenza di alunni diversamente abili, provenienza geografica, ripetenti, nuovi inserimenti</a:t>
            </a:r>
            <a:br>
              <a:rPr lang="it-IT" sz="2000" dirty="0">
                <a:effectLst/>
              </a:rPr>
            </a:br>
            <a:r>
              <a:rPr lang="it-IT" sz="2000" dirty="0">
                <a:effectLst/>
              </a:rPr>
              <a:t>Conoscenze (test d’ingresso)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Descrizione della finalità dell’azione didattica</a:t>
            </a:r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  <a:effectLst/>
              </a:rPr>
              <a:t>Definizione degli obiettivi formativi specifici</a:t>
            </a:r>
          </a:p>
          <a:p>
            <a:endParaRPr lang="it-IT" sz="2000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  <a:effectLst/>
              </a:rPr>
              <a:t>Definizione dei contenuti</a:t>
            </a:r>
            <a:br>
              <a:rPr lang="it-IT" sz="2000" dirty="0">
                <a:solidFill>
                  <a:srgbClr val="FF0000"/>
                </a:solidFill>
                <a:effectLst/>
              </a:rPr>
            </a:br>
            <a:r>
              <a:rPr lang="it-IT" sz="2000" dirty="0">
                <a:solidFill>
                  <a:srgbClr val="FF0000"/>
                </a:solidFill>
                <a:effectLst/>
              </a:rPr>
              <a:t>Scansione temporale dei contenuti, articolati in percorsi didattici </a:t>
            </a:r>
            <a:r>
              <a:rPr lang="it-IT" sz="2000" dirty="0" err="1">
                <a:solidFill>
                  <a:srgbClr val="FF0000"/>
                </a:solidFill>
                <a:effectLst/>
              </a:rPr>
              <a:t>autoconsistenti</a:t>
            </a:r>
            <a:endParaRPr lang="it-IT" sz="2000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Indicazione delle strategie didattiche o modalità</a:t>
            </a:r>
            <a:br>
              <a:rPr lang="it-IT" sz="2000" dirty="0">
                <a:effectLst/>
              </a:rPr>
            </a:br>
            <a:r>
              <a:rPr lang="it-IT" sz="2000" dirty="0">
                <a:effectLst/>
              </a:rPr>
              <a:t>(lezione frontale, </a:t>
            </a:r>
            <a:r>
              <a:rPr lang="it-IT" sz="2000" dirty="0" err="1">
                <a:effectLst/>
              </a:rPr>
              <a:t>problem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solving</a:t>
            </a:r>
            <a:r>
              <a:rPr lang="it-IT" sz="2000" dirty="0">
                <a:effectLst/>
              </a:rPr>
              <a:t>, cooperative </a:t>
            </a:r>
            <a:r>
              <a:rPr lang="it-IT" sz="2000" dirty="0" err="1">
                <a:effectLst/>
              </a:rPr>
              <a:t>learning</a:t>
            </a:r>
            <a:r>
              <a:rPr lang="it-IT" sz="2000" dirty="0">
                <a:effectLst/>
              </a:rPr>
              <a:t>, </a:t>
            </a:r>
            <a:r>
              <a:rPr lang="it-IT" sz="2000" dirty="0" err="1">
                <a:effectLst/>
              </a:rPr>
              <a:t>flipped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classroom</a:t>
            </a:r>
            <a:r>
              <a:rPr lang="it-IT" sz="2000" dirty="0">
                <a:effectLst/>
              </a:rPr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</a:rPr>
              <a:t>Indicazione dei tempi e delle modalità di verifica</a:t>
            </a:r>
            <a:endParaRPr lang="it-IT" sz="2200" dirty="0">
              <a:effectLst/>
            </a:endParaRPr>
          </a:p>
          <a:p>
            <a:r>
              <a:rPr lang="it-IT" sz="2000" dirty="0">
                <a:effectLst/>
              </a:rPr>
              <a:t>     formativa, sommativa; orale o scritta (strutturata, </a:t>
            </a:r>
            <a:r>
              <a:rPr lang="it-IT" sz="2000" dirty="0" err="1">
                <a:effectLst/>
              </a:rPr>
              <a:t>semistrutturata</a:t>
            </a:r>
            <a:r>
              <a:rPr lang="it-IT" sz="2000" dirty="0">
                <a:effectLst/>
              </a:rPr>
              <a:t>, aperta)</a:t>
            </a:r>
          </a:p>
          <a:p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Criteri di valutazione</a:t>
            </a:r>
            <a:endParaRPr lang="it-IT" sz="2200" dirty="0">
              <a:effectLst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E79EB96-05C9-4447-BC4C-BF3ADD4C7CDE}"/>
              </a:ext>
            </a:extLst>
          </p:cNvPr>
          <p:cNvSpPr/>
          <p:nvPr/>
        </p:nvSpPr>
        <p:spPr>
          <a:xfrm rot="16200000">
            <a:off x="-838217" y="3345442"/>
            <a:ext cx="3318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effectLst/>
              </a:rPr>
              <a:t>Fasi della programmazione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81D21C1-A81E-9144-9B8F-DA8D09A63FD4}"/>
              </a:ext>
            </a:extLst>
          </p:cNvPr>
          <p:cNvSpPr/>
          <p:nvPr/>
        </p:nvSpPr>
        <p:spPr>
          <a:xfrm rot="16200000">
            <a:off x="-840659" y="3347884"/>
            <a:ext cx="3436375" cy="543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10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D01B0B-8D8C-D441-B345-E510AC27C882}"/>
              </a:ext>
            </a:extLst>
          </p:cNvPr>
          <p:cNvSpPr/>
          <p:nvPr/>
        </p:nvSpPr>
        <p:spPr>
          <a:xfrm>
            <a:off x="2838138" y="52944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Istituti professionali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7E2CD82-FD6E-9841-B36E-E40680E15250}"/>
              </a:ext>
            </a:extLst>
          </p:cNvPr>
          <p:cNvSpPr/>
          <p:nvPr/>
        </p:nvSpPr>
        <p:spPr>
          <a:xfrm>
            <a:off x="494676" y="2372914"/>
            <a:ext cx="46769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Servizi per l’agricoltura e lo sviluppo rurale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Servizi socio-sanitari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Servizi per l’enogastronomia e l’ospitalità alberghiera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Servizi commerciali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C59E200-79E9-624D-B307-1BC1CBBA4991}"/>
              </a:ext>
            </a:extLst>
          </p:cNvPr>
          <p:cNvSpPr/>
          <p:nvPr/>
        </p:nvSpPr>
        <p:spPr>
          <a:xfrm>
            <a:off x="6643141" y="2788412"/>
            <a:ext cx="4104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Produzioni artigianali e industriali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Manutenzione e assistenza tecnica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1E6367-A75A-0441-AE61-E0EB541A9877}"/>
              </a:ext>
            </a:extLst>
          </p:cNvPr>
          <p:cNvSpPr/>
          <p:nvPr/>
        </p:nvSpPr>
        <p:spPr>
          <a:xfrm>
            <a:off x="2495723" y="1674315"/>
            <a:ext cx="2074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Settore dei servizi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36D0DF5-2A74-3446-BA1E-1F27578A95DC}"/>
              </a:ext>
            </a:extLst>
          </p:cNvPr>
          <p:cNvSpPr/>
          <p:nvPr/>
        </p:nvSpPr>
        <p:spPr>
          <a:xfrm>
            <a:off x="6645820" y="1684323"/>
            <a:ext cx="3374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Settore industria e artigianato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A7BA0C8-3B89-9042-A5C6-3C20AA9B17B2}"/>
              </a:ext>
            </a:extLst>
          </p:cNvPr>
          <p:cNvSpPr/>
          <p:nvPr/>
        </p:nvSpPr>
        <p:spPr>
          <a:xfrm>
            <a:off x="4570331" y="529441"/>
            <a:ext cx="25200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7D10A67-1271-4640-933E-89BE4C3DEFA0}"/>
              </a:ext>
            </a:extLst>
          </p:cNvPr>
          <p:cNvSpPr/>
          <p:nvPr/>
        </p:nvSpPr>
        <p:spPr>
          <a:xfrm>
            <a:off x="6643141" y="1684323"/>
            <a:ext cx="33770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1478706-8BD1-5C48-8192-36C62F84D6AA}"/>
              </a:ext>
            </a:extLst>
          </p:cNvPr>
          <p:cNvSpPr/>
          <p:nvPr/>
        </p:nvSpPr>
        <p:spPr>
          <a:xfrm>
            <a:off x="2495723" y="1684323"/>
            <a:ext cx="2074607" cy="390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7C9C974-0A2A-B541-A7BE-9C70FCFA58F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090349" y="729496"/>
            <a:ext cx="1079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BC7F51F9-4293-4B46-8DA9-69183E4565EE}"/>
              </a:ext>
            </a:extLst>
          </p:cNvPr>
          <p:cNvCxnSpPr>
            <a:cxnSpLocks/>
          </p:cNvCxnSpPr>
          <p:nvPr/>
        </p:nvCxnSpPr>
        <p:spPr>
          <a:xfrm>
            <a:off x="8172139" y="729496"/>
            <a:ext cx="0" cy="70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D9174967-4D77-E04F-B6A9-D73429291830}"/>
              </a:ext>
            </a:extLst>
          </p:cNvPr>
          <p:cNvCxnSpPr>
            <a:cxnSpLocks/>
          </p:cNvCxnSpPr>
          <p:nvPr/>
        </p:nvCxnSpPr>
        <p:spPr>
          <a:xfrm>
            <a:off x="3491040" y="729496"/>
            <a:ext cx="1079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1D809FFD-3AEC-BF4A-91A1-B98593720B57}"/>
              </a:ext>
            </a:extLst>
          </p:cNvPr>
          <p:cNvCxnSpPr>
            <a:cxnSpLocks/>
          </p:cNvCxnSpPr>
          <p:nvPr/>
        </p:nvCxnSpPr>
        <p:spPr>
          <a:xfrm>
            <a:off x="3491040" y="729496"/>
            <a:ext cx="0" cy="70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E1D3200C-14BD-A741-A707-568538F4F826}"/>
              </a:ext>
            </a:extLst>
          </p:cNvPr>
          <p:cNvSpPr/>
          <p:nvPr/>
        </p:nvSpPr>
        <p:spPr>
          <a:xfrm>
            <a:off x="8934138" y="67776"/>
            <a:ext cx="3257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(Il riordino degli istituti professionali è stato oggetto del D.P.R. 15 marzo 2010, n. 87)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3BC505E-049B-4041-842F-7026E2A2D89E}"/>
              </a:ext>
            </a:extLst>
          </p:cNvPr>
          <p:cNvSpPr/>
          <p:nvPr/>
        </p:nvSpPr>
        <p:spPr>
          <a:xfrm>
            <a:off x="5283673" y="450829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444444"/>
                </a:solidFill>
                <a:effectLst/>
                <a:latin typeface="Helvetica, Arial, sans-serif"/>
                <a:hlinkClick r:id="rId2"/>
              </a:rPr>
              <a:t>Linee guida biennio (Direttiva MIUR n. 65: Linee guida per il passaggio al nuovo ordinamento degli istituti professionali a norma dell'articolo 8, comma 6, del decreto del Presidente della Repubblica 15 marzo 2010, n. 87</a:t>
            </a:r>
            <a:endParaRPr lang="it-IT" sz="1600" b="0" i="0" u="none" strike="noStrike" dirty="0">
              <a:solidFill>
                <a:srgbClr val="444444"/>
              </a:solidFill>
              <a:effectLst/>
              <a:latin typeface="Helvetica, Arial, 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95377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649992-12CC-394B-9255-95B71DEC0BD3}"/>
              </a:ext>
            </a:extLst>
          </p:cNvPr>
          <p:cNvSpPr txBox="1"/>
          <p:nvPr/>
        </p:nvSpPr>
        <p:spPr>
          <a:xfrm>
            <a:off x="3105462" y="2548328"/>
            <a:ext cx="68205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Risultati di apprendimento </a:t>
            </a:r>
            <a:r>
              <a:rPr lang="it-IT" sz="2200" b="1" dirty="0"/>
              <a:t>comuni</a:t>
            </a:r>
            <a:r>
              <a:rPr lang="it-IT" sz="2200" dirty="0"/>
              <a:t> a tutti i percorsi liceali/Istituti tecnici/Istituti professionali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Risultati di apprendimento </a:t>
            </a:r>
            <a:r>
              <a:rPr lang="it-IT" sz="2200" b="1" dirty="0"/>
              <a:t>distinti </a:t>
            </a:r>
            <a:r>
              <a:rPr lang="it-IT" sz="2200" dirty="0"/>
              <a:t>per tipologie di liceo, per settore tecnico e professionale</a:t>
            </a:r>
            <a:endParaRPr lang="it-IT" sz="2200" dirty="0">
              <a:effectLst/>
            </a:endParaRPr>
          </a:p>
          <a:p>
            <a:endParaRPr lang="it-IT" sz="2200" b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11D7D7-3051-FD43-A957-FC9B591F770D}"/>
              </a:ext>
            </a:extLst>
          </p:cNvPr>
          <p:cNvSpPr/>
          <p:nvPr/>
        </p:nvSpPr>
        <p:spPr>
          <a:xfrm>
            <a:off x="3105462" y="11049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200" b="1" dirty="0"/>
              <a:t>Profilo educativo, culturale, professionale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18999A6-9B5F-DE4F-ABE1-B8C948405624}"/>
              </a:ext>
            </a:extLst>
          </p:cNvPr>
          <p:cNvSpPr/>
          <p:nvPr/>
        </p:nvSpPr>
        <p:spPr>
          <a:xfrm>
            <a:off x="3567659" y="1094282"/>
            <a:ext cx="5066676" cy="410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7579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BEE57C-10A3-1041-A328-37BCAB9756F0}"/>
              </a:ext>
            </a:extLst>
          </p:cNvPr>
          <p:cNvSpPr txBox="1"/>
          <p:nvPr/>
        </p:nvSpPr>
        <p:spPr>
          <a:xfrm>
            <a:off x="2717636" y="293443"/>
            <a:ext cx="689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Risultati di apprendimento comuni a tutti i percorsi liceali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2EDF17-75F1-874C-AB13-D2D73A048E65}"/>
              </a:ext>
            </a:extLst>
          </p:cNvPr>
          <p:cNvSpPr/>
          <p:nvPr/>
        </p:nvSpPr>
        <p:spPr>
          <a:xfrm>
            <a:off x="2960426" y="2482565"/>
            <a:ext cx="64107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Risultati di apprendimento dei distinti percorsi liceali </a:t>
            </a:r>
            <a:endParaRPr lang="it-IT" sz="2200" dirty="0">
              <a:effectLst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086CF22-79E4-0445-8742-FECF5B0C1380}"/>
              </a:ext>
            </a:extLst>
          </p:cNvPr>
          <p:cNvSpPr/>
          <p:nvPr/>
        </p:nvSpPr>
        <p:spPr>
          <a:xfrm>
            <a:off x="5465617" y="3778460"/>
            <a:ext cx="4732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rabicPeriod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>
              <a:effectLst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09D458-5A14-4F48-B6DB-B3C42992FECD}"/>
              </a:ext>
            </a:extLst>
          </p:cNvPr>
          <p:cNvSpPr txBox="1"/>
          <p:nvPr/>
        </p:nvSpPr>
        <p:spPr>
          <a:xfrm>
            <a:off x="249021" y="4147792"/>
            <a:ext cx="2944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Indirizzo Arti figurative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Indirizzo Architettura e ambiente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Indirizzo Audiovisivo e multimediale 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Indirizzo Design 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Indirizzo Grafica 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Indirizzo Scenografia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5787C8A-DD85-2349-A127-F7BAAF45C6D8}"/>
              </a:ext>
            </a:extLst>
          </p:cNvPr>
          <p:cNvSpPr/>
          <p:nvPr/>
        </p:nvSpPr>
        <p:spPr>
          <a:xfrm>
            <a:off x="3386472" y="3778460"/>
            <a:ext cx="165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Liceo classico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0FDAC59-A008-854D-9F65-EBF2EC6D7E0F}"/>
              </a:ext>
            </a:extLst>
          </p:cNvPr>
          <p:cNvSpPr/>
          <p:nvPr/>
        </p:nvSpPr>
        <p:spPr>
          <a:xfrm>
            <a:off x="4002694" y="878895"/>
            <a:ext cx="4326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Area metodologica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Area logico-argomentativa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Area linguistica e comunicativa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Area storico-umanistica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033CF6-4AD6-C04F-A934-BE1E827BB05A}"/>
              </a:ext>
            </a:extLst>
          </p:cNvPr>
          <p:cNvSpPr/>
          <p:nvPr/>
        </p:nvSpPr>
        <p:spPr>
          <a:xfrm>
            <a:off x="6189826" y="3814658"/>
            <a:ext cx="1926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Liceo linguistico </a:t>
            </a:r>
            <a:endParaRPr lang="it-IT" sz="2000" dirty="0">
              <a:effectLst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EDA1123-0B5A-5644-B900-2E434FB10E44}"/>
              </a:ext>
            </a:extLst>
          </p:cNvPr>
          <p:cNvSpPr/>
          <p:nvPr/>
        </p:nvSpPr>
        <p:spPr>
          <a:xfrm>
            <a:off x="8944635" y="3681819"/>
            <a:ext cx="30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Liceo musicale e coreutico </a:t>
            </a:r>
            <a:endParaRPr lang="it-IT" sz="2000" dirty="0">
              <a:effectLst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31B3987-62DD-8D45-9A5E-CB7ED204496E}"/>
              </a:ext>
            </a:extLst>
          </p:cNvPr>
          <p:cNvSpPr/>
          <p:nvPr/>
        </p:nvSpPr>
        <p:spPr>
          <a:xfrm>
            <a:off x="4715661" y="5434678"/>
            <a:ext cx="1923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Liceo scientifico </a:t>
            </a:r>
            <a:endParaRPr lang="it-IT" sz="2000" dirty="0">
              <a:effectLst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056C4D9-8A60-E44E-951F-CFB9396D8352}"/>
              </a:ext>
            </a:extLst>
          </p:cNvPr>
          <p:cNvSpPr/>
          <p:nvPr/>
        </p:nvSpPr>
        <p:spPr>
          <a:xfrm>
            <a:off x="7900676" y="5038581"/>
            <a:ext cx="3426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Liceo delle scienze umane 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497755F0-0C1B-9C45-9C00-0246806B950C}"/>
              </a:ext>
            </a:extLst>
          </p:cNvPr>
          <p:cNvCxnSpPr>
            <a:cxnSpLocks/>
          </p:cNvCxnSpPr>
          <p:nvPr/>
        </p:nvCxnSpPr>
        <p:spPr>
          <a:xfrm flipV="1">
            <a:off x="2494702" y="3032947"/>
            <a:ext cx="456260" cy="455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EB9F2157-3632-1F4E-AC33-AFE483A89FF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213942" y="3005266"/>
            <a:ext cx="238502" cy="77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8A730567-9A05-4E42-AB1B-DC7508709674}"/>
              </a:ext>
            </a:extLst>
          </p:cNvPr>
          <p:cNvCxnSpPr>
            <a:cxnSpLocks/>
          </p:cNvCxnSpPr>
          <p:nvPr/>
        </p:nvCxnSpPr>
        <p:spPr>
          <a:xfrm flipH="1" flipV="1">
            <a:off x="6977118" y="2990845"/>
            <a:ext cx="224028" cy="763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381A948A-4FB1-6344-A6FA-519C263DCBF8}"/>
              </a:ext>
            </a:extLst>
          </p:cNvPr>
          <p:cNvCxnSpPr>
            <a:cxnSpLocks/>
          </p:cNvCxnSpPr>
          <p:nvPr/>
        </p:nvCxnSpPr>
        <p:spPr>
          <a:xfrm flipV="1">
            <a:off x="5571963" y="2974457"/>
            <a:ext cx="210873" cy="231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1F6237A1-5D3E-3848-8085-6A1881F5DB51}"/>
              </a:ext>
            </a:extLst>
          </p:cNvPr>
          <p:cNvCxnSpPr>
            <a:cxnSpLocks/>
          </p:cNvCxnSpPr>
          <p:nvPr/>
        </p:nvCxnSpPr>
        <p:spPr>
          <a:xfrm flipH="1" flipV="1">
            <a:off x="8985898" y="3030247"/>
            <a:ext cx="426520" cy="564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A4DF57F7-57BF-9848-8045-66AE12DD9CBE}"/>
              </a:ext>
            </a:extLst>
          </p:cNvPr>
          <p:cNvCxnSpPr>
            <a:cxnSpLocks/>
          </p:cNvCxnSpPr>
          <p:nvPr/>
        </p:nvCxnSpPr>
        <p:spPr>
          <a:xfrm flipH="1" flipV="1">
            <a:off x="8015126" y="3005266"/>
            <a:ext cx="1184032" cy="1918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036FB080-6FCB-1B4F-883F-E50A661FC42C}"/>
              </a:ext>
            </a:extLst>
          </p:cNvPr>
          <p:cNvSpPr/>
          <p:nvPr/>
        </p:nvSpPr>
        <p:spPr>
          <a:xfrm>
            <a:off x="1024320" y="3488566"/>
            <a:ext cx="1652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BookAntiqua"/>
              </a:rPr>
              <a:t>Liceo artistico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3E8AA1E-B57D-4E40-85DC-4FFB36C77B88}"/>
              </a:ext>
            </a:extLst>
          </p:cNvPr>
          <p:cNvSpPr/>
          <p:nvPr/>
        </p:nvSpPr>
        <p:spPr>
          <a:xfrm>
            <a:off x="2616800" y="231263"/>
            <a:ext cx="7146051" cy="540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D395ED2-666F-0147-A5F9-346D8309321B}"/>
              </a:ext>
            </a:extLst>
          </p:cNvPr>
          <p:cNvSpPr/>
          <p:nvPr/>
        </p:nvSpPr>
        <p:spPr>
          <a:xfrm>
            <a:off x="2676376" y="2408115"/>
            <a:ext cx="6694780" cy="562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58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D648E9-EF48-9D46-9079-2BD6F0A5E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0" t="1780" r="6554"/>
          <a:stretch/>
        </p:blipFill>
        <p:spPr>
          <a:xfrm>
            <a:off x="506627" y="0"/>
            <a:ext cx="10663881" cy="673275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F4244F1-16D7-3946-9BCB-8303FF7F4B96}"/>
              </a:ext>
            </a:extLst>
          </p:cNvPr>
          <p:cNvSpPr/>
          <p:nvPr/>
        </p:nvSpPr>
        <p:spPr>
          <a:xfrm>
            <a:off x="617838" y="568411"/>
            <a:ext cx="3002692" cy="222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3E02941-9566-E143-9061-20A1ED28A945}"/>
              </a:ext>
            </a:extLst>
          </p:cNvPr>
          <p:cNvSpPr/>
          <p:nvPr/>
        </p:nvSpPr>
        <p:spPr>
          <a:xfrm>
            <a:off x="617838" y="1149178"/>
            <a:ext cx="1198605" cy="210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EECBC3A-42B3-9C4B-A3AE-4505DC372202}"/>
              </a:ext>
            </a:extLst>
          </p:cNvPr>
          <p:cNvSpPr/>
          <p:nvPr/>
        </p:nvSpPr>
        <p:spPr>
          <a:xfrm>
            <a:off x="506627" y="2977979"/>
            <a:ext cx="1649627" cy="251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0DB5757-7FFD-B84A-8439-773BABD31EB1}"/>
              </a:ext>
            </a:extLst>
          </p:cNvPr>
          <p:cNvSpPr/>
          <p:nvPr/>
        </p:nvSpPr>
        <p:spPr>
          <a:xfrm>
            <a:off x="506628" y="4460789"/>
            <a:ext cx="1909118" cy="275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AC46791-3CFA-C947-A0A2-1B8A42912F5C}"/>
              </a:ext>
            </a:extLst>
          </p:cNvPr>
          <p:cNvSpPr/>
          <p:nvPr/>
        </p:nvSpPr>
        <p:spPr>
          <a:xfrm>
            <a:off x="6466704" y="1486930"/>
            <a:ext cx="1909118" cy="275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59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D4EAF2-E3F2-3542-8465-CA10A20773E3}"/>
              </a:ext>
            </a:extLst>
          </p:cNvPr>
          <p:cNvSpPr txBox="1"/>
          <p:nvPr/>
        </p:nvSpPr>
        <p:spPr>
          <a:xfrm>
            <a:off x="4645741" y="1111911"/>
            <a:ext cx="2595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Indicazioni Nazionali</a:t>
            </a:r>
            <a:endParaRPr lang="it-IT" b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AEFF1E2-90E9-1F4F-A89E-6BF1AFA56447}"/>
              </a:ext>
            </a:extLst>
          </p:cNvPr>
          <p:cNvSpPr/>
          <p:nvPr/>
        </p:nvSpPr>
        <p:spPr>
          <a:xfrm>
            <a:off x="2620297" y="1997839"/>
            <a:ext cx="6538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Le Indicazioni nazionali degli obiettivi specifici di apprendimento per i licei rappresentano la </a:t>
            </a:r>
            <a:r>
              <a:rPr lang="it-IT" sz="2000" b="1" dirty="0"/>
              <a:t>declinazione disciplinare del Profilo </a:t>
            </a:r>
            <a:r>
              <a:rPr lang="it-IT" sz="2000" dirty="0"/>
              <a:t>educativo, culturale e professionale dello studente a conclusione dei percorsi liceali. </a:t>
            </a:r>
          </a:p>
          <a:p>
            <a:pPr algn="ctr"/>
            <a:endParaRPr lang="it-IT" sz="2000" dirty="0"/>
          </a:p>
          <a:p>
            <a:pPr algn="ctr"/>
            <a:r>
              <a:rPr lang="it-IT" sz="2000" b="1" dirty="0"/>
              <a:t>Il Profilo e le Indicazioni costituiscono, dunque, l’intelaiatura sulla quale </a:t>
            </a:r>
            <a:r>
              <a:rPr lang="it-IT" sz="2000" dirty="0"/>
              <a:t>le istituzioni scolastiche disegnano il proprio Piano dell’offerta formativa</a:t>
            </a:r>
            <a:r>
              <a:rPr lang="it-IT" sz="2000" b="1" dirty="0"/>
              <a:t>, i docenti costruiscono i propri percorsi didattici </a:t>
            </a:r>
            <a:r>
              <a:rPr lang="it-IT" sz="2000" dirty="0"/>
              <a:t>e gli studenti sono messi in condizione di raggiungere gli obiettivi di apprendimento e di maturare le competenze proprie dell’istruzione liceale e delle sue articolazioni.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332F9F-E26A-834A-86BB-BC4FF6C2E61D}"/>
              </a:ext>
            </a:extLst>
          </p:cNvPr>
          <p:cNvSpPr/>
          <p:nvPr/>
        </p:nvSpPr>
        <p:spPr>
          <a:xfrm>
            <a:off x="4572000" y="1032387"/>
            <a:ext cx="2743200" cy="589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95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604EE6D-7B5A-DB44-937E-DCDD6AE98DC4}"/>
              </a:ext>
            </a:extLst>
          </p:cNvPr>
          <p:cNvSpPr/>
          <p:nvPr/>
        </p:nvSpPr>
        <p:spPr>
          <a:xfrm>
            <a:off x="3136491" y="1915113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200" dirty="0"/>
              <a:t>Indicazioni nazionali indicano </a:t>
            </a:r>
            <a:r>
              <a:rPr lang="it-IT" sz="2200" b="1" dirty="0"/>
              <a:t>per ogni disciplina, </a:t>
            </a:r>
          </a:p>
          <a:p>
            <a:pPr algn="ctr"/>
            <a:r>
              <a:rPr lang="it-IT" sz="2200" dirty="0"/>
              <a:t>nei diversi licei </a:t>
            </a:r>
          </a:p>
          <a:p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le competenze attese alla fine del percorso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gli obiettivi specifici di apprendimento relativi a ciascun biennio e al quinto anno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967509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842</Words>
  <Application>Microsoft Macintosh PowerPoint</Application>
  <PresentationFormat>Widescreen</PresentationFormat>
  <Paragraphs>178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BookAntiqua</vt:lpstr>
      <vt:lpstr>Calibri</vt:lpstr>
      <vt:lpstr>Calibri Light</vt:lpstr>
      <vt:lpstr>Helvetica, Arial, sans-serif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Coletta</dc:creator>
  <cp:lastModifiedBy>Elisa Coletta</cp:lastModifiedBy>
  <cp:revision>26</cp:revision>
  <dcterms:created xsi:type="dcterms:W3CDTF">2018-05-30T14:17:19Z</dcterms:created>
  <dcterms:modified xsi:type="dcterms:W3CDTF">2018-05-31T13:51:53Z</dcterms:modified>
</cp:coreProperties>
</file>