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9" r:id="rId3"/>
    <p:sldId id="257" r:id="rId4"/>
    <p:sldId id="258" r:id="rId5"/>
    <p:sldId id="260" r:id="rId6"/>
    <p:sldId id="261" r:id="rId7"/>
    <p:sldId id="262" r:id="rId8"/>
    <p:sldId id="263" r:id="rId9"/>
    <p:sldId id="264" r:id="rId10"/>
    <p:sldId id="270" r:id="rId11"/>
    <p:sldId id="267" r:id="rId12"/>
    <p:sldId id="271" r:id="rId13"/>
    <p:sldId id="272" r:id="rId14"/>
    <p:sldId id="274" r:id="rId15"/>
    <p:sldId id="275" r:id="rId16"/>
    <p:sldId id="276" r:id="rId17"/>
    <p:sldId id="277" r:id="rId18"/>
    <p:sldId id="279" r:id="rId19"/>
    <p:sldId id="278" r:id="rId20"/>
    <p:sldId id="346" r:id="rId21"/>
    <p:sldId id="348" r:id="rId22"/>
    <p:sldId id="280" r:id="rId23"/>
    <p:sldId id="282" r:id="rId24"/>
    <p:sldId id="281" r:id="rId25"/>
    <p:sldId id="289" r:id="rId26"/>
    <p:sldId id="283" r:id="rId27"/>
    <p:sldId id="287" r:id="rId28"/>
    <p:sldId id="290" r:id="rId29"/>
    <p:sldId id="284" r:id="rId30"/>
    <p:sldId id="298" r:id="rId31"/>
    <p:sldId id="292" r:id="rId32"/>
    <p:sldId id="294" r:id="rId33"/>
    <p:sldId id="295" r:id="rId34"/>
    <p:sldId id="300" r:id="rId35"/>
    <p:sldId id="297" r:id="rId36"/>
    <p:sldId id="285" r:id="rId37"/>
    <p:sldId id="301" r:id="rId38"/>
    <p:sldId id="302" r:id="rId39"/>
    <p:sldId id="303" r:id="rId40"/>
    <p:sldId id="304" r:id="rId41"/>
    <p:sldId id="305" r:id="rId42"/>
    <p:sldId id="306" r:id="rId43"/>
    <p:sldId id="307" r:id="rId44"/>
    <p:sldId id="308" r:id="rId45"/>
    <p:sldId id="311" r:id="rId46"/>
    <p:sldId id="312" r:id="rId47"/>
    <p:sldId id="313" r:id="rId48"/>
    <p:sldId id="314" r:id="rId49"/>
    <p:sldId id="316" r:id="rId50"/>
    <p:sldId id="317" r:id="rId51"/>
    <p:sldId id="318" r:id="rId52"/>
    <p:sldId id="319" r:id="rId53"/>
    <p:sldId id="320" r:id="rId54"/>
    <p:sldId id="321" r:id="rId55"/>
    <p:sldId id="322" r:id="rId56"/>
    <p:sldId id="323" r:id="rId57"/>
    <p:sldId id="324" r:id="rId58"/>
    <p:sldId id="325" r:id="rId59"/>
    <p:sldId id="326" r:id="rId60"/>
    <p:sldId id="327" r:id="rId61"/>
    <p:sldId id="315" r:id="rId62"/>
    <p:sldId id="328" r:id="rId63"/>
    <p:sldId id="329" r:id="rId64"/>
    <p:sldId id="338" r:id="rId65"/>
    <p:sldId id="339" r:id="rId66"/>
    <p:sldId id="340" r:id="rId67"/>
    <p:sldId id="337" r:id="rId68"/>
    <p:sldId id="336" r:id="rId69"/>
    <p:sldId id="332" r:id="rId70"/>
    <p:sldId id="335" r:id="rId71"/>
    <p:sldId id="309" r:id="rId72"/>
    <p:sldId id="330" r:id="rId73"/>
    <p:sldId id="331" r:id="rId74"/>
    <p:sldId id="333" r:id="rId75"/>
    <p:sldId id="349" r:id="rId76"/>
    <p:sldId id="341" r:id="rId77"/>
    <p:sldId id="310" r:id="rId78"/>
    <p:sldId id="342" r:id="rId79"/>
    <p:sldId id="343" r:id="rId80"/>
    <p:sldId id="344" r:id="rId81"/>
    <p:sldId id="345" r:id="rId8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43"/>
    <p:restoredTop sz="94737"/>
  </p:normalViewPr>
  <p:slideViewPr>
    <p:cSldViewPr snapToGrid="0" snapToObjects="1">
      <p:cViewPr>
        <p:scale>
          <a:sx n="95" d="100"/>
          <a:sy n="95" d="100"/>
        </p:scale>
        <p:origin x="76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9446B90-CE3B-874A-9EB7-5891C157B19F}" type="datetimeFigureOut">
              <a:rPr lang="it-IT" smtClean="0"/>
              <a:t>28/05/18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05C3E3B-096C-914D-8DFC-30820B24712E}" type="slidenum">
              <a:rPr lang="it-IT" smtClean="0"/>
              <a:t>‹N›</a:t>
            </a:fld>
            <a:endParaRPr lang="it-IT"/>
          </a:p>
        </p:txBody>
      </p:sp>
    </p:spTree>
    <p:extLst>
      <p:ext uri="{BB962C8B-B14F-4D97-AF65-F5344CB8AC3E}">
        <p14:creationId xmlns:p14="http://schemas.microsoft.com/office/powerpoint/2010/main" val="3306944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9446B90-CE3B-874A-9EB7-5891C157B19F}" type="datetimeFigureOut">
              <a:rPr lang="it-IT" smtClean="0"/>
              <a:t>28/05/18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05C3E3B-096C-914D-8DFC-30820B24712E}" type="slidenum">
              <a:rPr lang="it-IT" smtClean="0"/>
              <a:t>‹N›</a:t>
            </a:fld>
            <a:endParaRPr lang="it-IT"/>
          </a:p>
        </p:txBody>
      </p:sp>
    </p:spTree>
    <p:extLst>
      <p:ext uri="{BB962C8B-B14F-4D97-AF65-F5344CB8AC3E}">
        <p14:creationId xmlns:p14="http://schemas.microsoft.com/office/powerpoint/2010/main" val="1213646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9446B90-CE3B-874A-9EB7-5891C157B19F}" type="datetimeFigureOut">
              <a:rPr lang="it-IT" smtClean="0"/>
              <a:t>28/05/18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05C3E3B-096C-914D-8DFC-30820B24712E}" type="slidenum">
              <a:rPr lang="it-IT" smtClean="0"/>
              <a:t>‹N›</a:t>
            </a:fld>
            <a:endParaRPr lang="it-IT"/>
          </a:p>
        </p:txBody>
      </p:sp>
    </p:spTree>
    <p:extLst>
      <p:ext uri="{BB962C8B-B14F-4D97-AF65-F5344CB8AC3E}">
        <p14:creationId xmlns:p14="http://schemas.microsoft.com/office/powerpoint/2010/main" val="965309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9446B90-CE3B-874A-9EB7-5891C157B19F}" type="datetimeFigureOut">
              <a:rPr lang="it-IT" smtClean="0"/>
              <a:t>28/05/18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05C3E3B-096C-914D-8DFC-30820B24712E}" type="slidenum">
              <a:rPr lang="it-IT" smtClean="0"/>
              <a:t>‹N›</a:t>
            </a:fld>
            <a:endParaRPr lang="it-IT"/>
          </a:p>
        </p:txBody>
      </p:sp>
    </p:spTree>
    <p:extLst>
      <p:ext uri="{BB962C8B-B14F-4D97-AF65-F5344CB8AC3E}">
        <p14:creationId xmlns:p14="http://schemas.microsoft.com/office/powerpoint/2010/main" val="4033594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9446B90-CE3B-874A-9EB7-5891C157B19F}" type="datetimeFigureOut">
              <a:rPr lang="it-IT" smtClean="0"/>
              <a:t>28/05/18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05C3E3B-096C-914D-8DFC-30820B24712E}" type="slidenum">
              <a:rPr lang="it-IT" smtClean="0"/>
              <a:t>‹N›</a:t>
            </a:fld>
            <a:endParaRPr lang="it-IT"/>
          </a:p>
        </p:txBody>
      </p:sp>
    </p:spTree>
    <p:extLst>
      <p:ext uri="{BB962C8B-B14F-4D97-AF65-F5344CB8AC3E}">
        <p14:creationId xmlns:p14="http://schemas.microsoft.com/office/powerpoint/2010/main" val="2818495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89446B90-CE3B-874A-9EB7-5891C157B19F}" type="datetimeFigureOut">
              <a:rPr lang="it-IT" smtClean="0"/>
              <a:t>28/05/18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05C3E3B-096C-914D-8DFC-30820B24712E}" type="slidenum">
              <a:rPr lang="it-IT" smtClean="0"/>
              <a:t>‹N›</a:t>
            </a:fld>
            <a:endParaRPr lang="it-IT"/>
          </a:p>
        </p:txBody>
      </p:sp>
    </p:spTree>
    <p:extLst>
      <p:ext uri="{BB962C8B-B14F-4D97-AF65-F5344CB8AC3E}">
        <p14:creationId xmlns:p14="http://schemas.microsoft.com/office/powerpoint/2010/main" val="1189369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89446B90-CE3B-874A-9EB7-5891C157B19F}" type="datetimeFigureOut">
              <a:rPr lang="it-IT" smtClean="0"/>
              <a:t>28/05/18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05C3E3B-096C-914D-8DFC-30820B24712E}" type="slidenum">
              <a:rPr lang="it-IT" smtClean="0"/>
              <a:t>‹N›</a:t>
            </a:fld>
            <a:endParaRPr lang="it-IT"/>
          </a:p>
        </p:txBody>
      </p:sp>
    </p:spTree>
    <p:extLst>
      <p:ext uri="{BB962C8B-B14F-4D97-AF65-F5344CB8AC3E}">
        <p14:creationId xmlns:p14="http://schemas.microsoft.com/office/powerpoint/2010/main" val="3761113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9446B90-CE3B-874A-9EB7-5891C157B19F}" type="datetimeFigureOut">
              <a:rPr lang="it-IT" smtClean="0"/>
              <a:t>28/05/18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E05C3E3B-096C-914D-8DFC-30820B24712E}" type="slidenum">
              <a:rPr lang="it-IT" smtClean="0"/>
              <a:t>‹N›</a:t>
            </a:fld>
            <a:endParaRPr lang="it-IT"/>
          </a:p>
        </p:txBody>
      </p:sp>
    </p:spTree>
    <p:extLst>
      <p:ext uri="{BB962C8B-B14F-4D97-AF65-F5344CB8AC3E}">
        <p14:creationId xmlns:p14="http://schemas.microsoft.com/office/powerpoint/2010/main" val="2528467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446B90-CE3B-874A-9EB7-5891C157B19F}" type="datetimeFigureOut">
              <a:rPr lang="it-IT" smtClean="0"/>
              <a:t>28/05/18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E05C3E3B-096C-914D-8DFC-30820B24712E}" type="slidenum">
              <a:rPr lang="it-IT" smtClean="0"/>
              <a:t>‹N›</a:t>
            </a:fld>
            <a:endParaRPr lang="it-IT"/>
          </a:p>
        </p:txBody>
      </p:sp>
    </p:spTree>
    <p:extLst>
      <p:ext uri="{BB962C8B-B14F-4D97-AF65-F5344CB8AC3E}">
        <p14:creationId xmlns:p14="http://schemas.microsoft.com/office/powerpoint/2010/main" val="166041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89446B90-CE3B-874A-9EB7-5891C157B19F}" type="datetimeFigureOut">
              <a:rPr lang="it-IT" smtClean="0"/>
              <a:t>28/05/18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05C3E3B-096C-914D-8DFC-30820B24712E}" type="slidenum">
              <a:rPr lang="it-IT" smtClean="0"/>
              <a:t>‹N›</a:t>
            </a:fld>
            <a:endParaRPr lang="it-IT"/>
          </a:p>
        </p:txBody>
      </p:sp>
    </p:spTree>
    <p:extLst>
      <p:ext uri="{BB962C8B-B14F-4D97-AF65-F5344CB8AC3E}">
        <p14:creationId xmlns:p14="http://schemas.microsoft.com/office/powerpoint/2010/main" val="2787218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89446B90-CE3B-874A-9EB7-5891C157B19F}" type="datetimeFigureOut">
              <a:rPr lang="it-IT" smtClean="0"/>
              <a:t>28/05/18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05C3E3B-096C-914D-8DFC-30820B24712E}" type="slidenum">
              <a:rPr lang="it-IT" smtClean="0"/>
              <a:t>‹N›</a:t>
            </a:fld>
            <a:endParaRPr lang="it-IT"/>
          </a:p>
        </p:txBody>
      </p:sp>
    </p:spTree>
    <p:extLst>
      <p:ext uri="{BB962C8B-B14F-4D97-AF65-F5344CB8AC3E}">
        <p14:creationId xmlns:p14="http://schemas.microsoft.com/office/powerpoint/2010/main" val="10538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46B90-CE3B-874A-9EB7-5891C157B19F}" type="datetimeFigureOut">
              <a:rPr lang="it-IT" smtClean="0"/>
              <a:t>28/05/18</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5C3E3B-096C-914D-8DFC-30820B24712E}" type="slidenum">
              <a:rPr lang="it-IT" smtClean="0"/>
              <a:t>‹N›</a:t>
            </a:fld>
            <a:endParaRPr lang="it-IT"/>
          </a:p>
        </p:txBody>
      </p:sp>
    </p:spTree>
    <p:extLst>
      <p:ext uri="{BB962C8B-B14F-4D97-AF65-F5344CB8AC3E}">
        <p14:creationId xmlns:p14="http://schemas.microsoft.com/office/powerpoint/2010/main" val="29529568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 Id="rId5" Type="http://schemas.openxmlformats.org/officeDocument/2006/relationships/image" Target="../media/image21.tiff"/><Relationship Id="rId4" Type="http://schemas.openxmlformats.org/officeDocument/2006/relationships/image" Target="../media/image2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74C6682-6E68-C942-9D9C-AA92F1D4CE23}"/>
              </a:ext>
            </a:extLst>
          </p:cNvPr>
          <p:cNvSpPr txBox="1"/>
          <p:nvPr/>
        </p:nvSpPr>
        <p:spPr>
          <a:xfrm>
            <a:off x="3477718" y="2773180"/>
            <a:ext cx="5191421" cy="1384995"/>
          </a:xfrm>
          <a:prstGeom prst="rect">
            <a:avLst/>
          </a:prstGeom>
          <a:noFill/>
        </p:spPr>
        <p:txBody>
          <a:bodyPr wrap="none" rtlCol="0">
            <a:spAutoFit/>
          </a:bodyPr>
          <a:lstStyle/>
          <a:p>
            <a:pPr algn="ctr"/>
            <a:r>
              <a:rPr lang="it-IT" sz="2800" dirty="0"/>
              <a:t>Dalla storia dell’arte</a:t>
            </a:r>
          </a:p>
          <a:p>
            <a:pPr algn="ctr"/>
            <a:endParaRPr lang="it-IT" sz="2800" dirty="0"/>
          </a:p>
          <a:p>
            <a:pPr algn="ctr"/>
            <a:r>
              <a:rPr lang="it-IT" sz="2800" dirty="0"/>
              <a:t> alla storia delle arti e dei paesaggi</a:t>
            </a:r>
          </a:p>
        </p:txBody>
      </p:sp>
    </p:spTree>
    <p:extLst>
      <p:ext uri="{BB962C8B-B14F-4D97-AF65-F5344CB8AC3E}">
        <p14:creationId xmlns:p14="http://schemas.microsoft.com/office/powerpoint/2010/main" val="1275555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82EC21B-8415-4D42-AECD-9E030B9AB2F9}"/>
              </a:ext>
            </a:extLst>
          </p:cNvPr>
          <p:cNvSpPr txBox="1"/>
          <p:nvPr/>
        </p:nvSpPr>
        <p:spPr>
          <a:xfrm>
            <a:off x="4293605" y="340150"/>
            <a:ext cx="3216468" cy="707886"/>
          </a:xfrm>
          <a:prstGeom prst="rect">
            <a:avLst/>
          </a:prstGeom>
          <a:noFill/>
        </p:spPr>
        <p:txBody>
          <a:bodyPr wrap="square" rtlCol="0">
            <a:spAutoFit/>
          </a:bodyPr>
          <a:lstStyle/>
          <a:p>
            <a:pPr algn="ctr"/>
            <a:r>
              <a:rPr lang="it-IT" sz="2000" dirty="0"/>
              <a:t>Formulazione del concetto di </a:t>
            </a:r>
            <a:r>
              <a:rPr lang="it-IT" sz="2000" b="1" dirty="0"/>
              <a:t>bene culturale</a:t>
            </a:r>
          </a:p>
        </p:txBody>
      </p:sp>
      <p:sp>
        <p:nvSpPr>
          <p:cNvPr id="3" name="Rettangolo 2">
            <a:extLst>
              <a:ext uri="{FF2B5EF4-FFF2-40B4-BE49-F238E27FC236}">
                <a16:creationId xmlns:a16="http://schemas.microsoft.com/office/drawing/2014/main" id="{ABD3CF46-E4AF-6D47-A80E-3EC46385787D}"/>
              </a:ext>
            </a:extLst>
          </p:cNvPr>
          <p:cNvSpPr/>
          <p:nvPr/>
        </p:nvSpPr>
        <p:spPr>
          <a:xfrm>
            <a:off x="4293604" y="338387"/>
            <a:ext cx="3259966" cy="7078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7" name="CasellaDiTesto 6">
            <a:extLst>
              <a:ext uri="{FF2B5EF4-FFF2-40B4-BE49-F238E27FC236}">
                <a16:creationId xmlns:a16="http://schemas.microsoft.com/office/drawing/2014/main" id="{993C448D-1695-D74F-A5C6-3C7D22A97049}"/>
              </a:ext>
            </a:extLst>
          </p:cNvPr>
          <p:cNvSpPr txBox="1"/>
          <p:nvPr/>
        </p:nvSpPr>
        <p:spPr>
          <a:xfrm>
            <a:off x="266595" y="2080527"/>
            <a:ext cx="3940277" cy="4524315"/>
          </a:xfrm>
          <a:prstGeom prst="rect">
            <a:avLst/>
          </a:prstGeom>
          <a:noFill/>
        </p:spPr>
        <p:txBody>
          <a:bodyPr wrap="square" rtlCol="0">
            <a:spAutoFit/>
          </a:bodyPr>
          <a:lstStyle/>
          <a:p>
            <a:r>
              <a:rPr lang="it-IT" dirty="0"/>
              <a:t>Il termine bene culturale è utilizzato la prima volta alla fine della II Guerra Mondiale dalla </a:t>
            </a:r>
            <a:r>
              <a:rPr lang="it-IT" b="1" dirty="0"/>
              <a:t>Commissione Interalleata (Berlino 1945), </a:t>
            </a:r>
            <a:r>
              <a:rPr lang="it-IT" dirty="0"/>
              <a:t>ed è poi ripreso nel </a:t>
            </a:r>
            <a:r>
              <a:rPr lang="it-IT" b="1" dirty="0"/>
              <a:t>1954 dalla Convenzione Unesco dell’</a:t>
            </a:r>
            <a:r>
              <a:rPr lang="it-IT" b="1" dirty="0" err="1"/>
              <a:t>Aja</a:t>
            </a:r>
            <a:r>
              <a:rPr lang="it-IT" dirty="0"/>
              <a:t> relativamente alla protezione, in caso di conflitto armato, di monumenti, musei, collezioni, biblioteche, libri rari e archivi.</a:t>
            </a:r>
          </a:p>
          <a:p>
            <a:endParaRPr lang="it-IT" dirty="0"/>
          </a:p>
          <a:p>
            <a:r>
              <a:rPr lang="it-IT" dirty="0"/>
              <a:t>Il termine è poi esteso al patrimonio e alle attività culturali dalla </a:t>
            </a:r>
            <a:r>
              <a:rPr lang="it-IT" b="1" dirty="0"/>
              <a:t>Convenzione Europea dell’Unesco adottata a Parigi nel 1954 </a:t>
            </a:r>
            <a:r>
              <a:rPr lang="it-IT" dirty="0"/>
              <a:t>per lo “studio della lingua, della storia e della civiltà dei paesi aderenti”.</a:t>
            </a:r>
          </a:p>
        </p:txBody>
      </p:sp>
      <p:sp>
        <p:nvSpPr>
          <p:cNvPr id="8" name="Parentesi quadra aperta 7">
            <a:extLst>
              <a:ext uri="{FF2B5EF4-FFF2-40B4-BE49-F238E27FC236}">
                <a16:creationId xmlns:a16="http://schemas.microsoft.com/office/drawing/2014/main" id="{C3B566E2-5B72-724F-B63B-7D2B253CBACD}"/>
              </a:ext>
            </a:extLst>
          </p:cNvPr>
          <p:cNvSpPr/>
          <p:nvPr/>
        </p:nvSpPr>
        <p:spPr>
          <a:xfrm>
            <a:off x="5809084" y="1872394"/>
            <a:ext cx="516476" cy="4198596"/>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a:lstStyle/>
          <a:p>
            <a:endParaRPr lang="it-IT" sz="2000"/>
          </a:p>
        </p:txBody>
      </p:sp>
      <p:sp>
        <p:nvSpPr>
          <p:cNvPr id="9" name="Freccia sinistra 8">
            <a:extLst>
              <a:ext uri="{FF2B5EF4-FFF2-40B4-BE49-F238E27FC236}">
                <a16:creationId xmlns:a16="http://schemas.microsoft.com/office/drawing/2014/main" id="{97C20850-8C89-374F-858B-248D5CDEA49B}"/>
              </a:ext>
            </a:extLst>
          </p:cNvPr>
          <p:cNvSpPr/>
          <p:nvPr/>
        </p:nvSpPr>
        <p:spPr>
          <a:xfrm rot="10800000">
            <a:off x="4354334" y="3236223"/>
            <a:ext cx="2106426" cy="411480"/>
          </a:xfrm>
          <a:prstGeom prst="lef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it-IT" sz="2000">
              <a:solidFill>
                <a:schemeClr val="tx1"/>
              </a:solidFill>
            </a:endParaRPr>
          </a:p>
        </p:txBody>
      </p:sp>
      <p:sp>
        <p:nvSpPr>
          <p:cNvPr id="10" name="CasellaDiTesto 9">
            <a:extLst>
              <a:ext uri="{FF2B5EF4-FFF2-40B4-BE49-F238E27FC236}">
                <a16:creationId xmlns:a16="http://schemas.microsoft.com/office/drawing/2014/main" id="{A41128E6-58BC-BB4D-9287-5878C1DD523D}"/>
              </a:ext>
            </a:extLst>
          </p:cNvPr>
          <p:cNvSpPr txBox="1"/>
          <p:nvPr/>
        </p:nvSpPr>
        <p:spPr>
          <a:xfrm>
            <a:off x="7197946" y="1642194"/>
            <a:ext cx="3266856" cy="400110"/>
          </a:xfrm>
          <a:prstGeom prst="rect">
            <a:avLst/>
          </a:prstGeom>
          <a:noFill/>
        </p:spPr>
        <p:txBody>
          <a:bodyPr wrap="none" rtlCol="0">
            <a:spAutoFit/>
          </a:bodyPr>
          <a:lstStyle/>
          <a:p>
            <a:r>
              <a:rPr lang="it-IT" sz="2000" dirty="0"/>
              <a:t>Ricezione italiana del termine</a:t>
            </a:r>
          </a:p>
        </p:txBody>
      </p:sp>
      <p:sp>
        <p:nvSpPr>
          <p:cNvPr id="11" name="CasellaDiTesto 10">
            <a:extLst>
              <a:ext uri="{FF2B5EF4-FFF2-40B4-BE49-F238E27FC236}">
                <a16:creationId xmlns:a16="http://schemas.microsoft.com/office/drawing/2014/main" id="{C5858C33-CC38-F749-A3E3-620B91DB61A3}"/>
              </a:ext>
            </a:extLst>
          </p:cNvPr>
          <p:cNvSpPr txBox="1"/>
          <p:nvPr/>
        </p:nvSpPr>
        <p:spPr>
          <a:xfrm>
            <a:off x="6894305" y="2318579"/>
            <a:ext cx="3874138" cy="2246769"/>
          </a:xfrm>
          <a:prstGeom prst="rect">
            <a:avLst/>
          </a:prstGeom>
          <a:noFill/>
        </p:spPr>
        <p:txBody>
          <a:bodyPr wrap="square" rtlCol="0">
            <a:spAutoFit/>
          </a:bodyPr>
          <a:lstStyle/>
          <a:p>
            <a:pPr algn="ctr"/>
            <a:r>
              <a:rPr lang="it-IT" sz="2000" b="1" dirty="0"/>
              <a:t>Commissione Franceschini</a:t>
            </a:r>
          </a:p>
          <a:p>
            <a:pPr algn="ctr"/>
            <a:r>
              <a:rPr lang="it-IT" sz="2000" b="1" dirty="0"/>
              <a:t> </a:t>
            </a:r>
            <a:r>
              <a:rPr lang="it-IT" sz="2000" dirty="0"/>
              <a:t>(1964-1966)</a:t>
            </a:r>
          </a:p>
          <a:p>
            <a:pPr algn="ctr"/>
            <a:endParaRPr lang="it-IT" sz="2000" dirty="0"/>
          </a:p>
          <a:p>
            <a:pPr algn="ctr"/>
            <a:r>
              <a:rPr lang="it-IT" sz="2000" dirty="0"/>
              <a:t>Commissione di indagine per la tutela e la valorizzazione del </a:t>
            </a:r>
            <a:r>
              <a:rPr lang="it-IT" sz="2000" u="sng" dirty="0"/>
              <a:t>patrimonio storico artistico e del paesaggio</a:t>
            </a:r>
          </a:p>
        </p:txBody>
      </p:sp>
      <p:cxnSp>
        <p:nvCxnSpPr>
          <p:cNvPr id="12" name="Connettore 1 11">
            <a:extLst>
              <a:ext uri="{FF2B5EF4-FFF2-40B4-BE49-F238E27FC236}">
                <a16:creationId xmlns:a16="http://schemas.microsoft.com/office/drawing/2014/main" id="{D2AB622D-1B76-8547-A8EE-823FB644C554}"/>
              </a:ext>
            </a:extLst>
          </p:cNvPr>
          <p:cNvCxnSpPr/>
          <p:nvPr/>
        </p:nvCxnSpPr>
        <p:spPr>
          <a:xfrm>
            <a:off x="11377152" y="4342685"/>
            <a:ext cx="0" cy="405722"/>
          </a:xfrm>
          <a:prstGeom prst="line">
            <a:avLst/>
          </a:prstGeom>
          <a:ln>
            <a:solidFill>
              <a:srgbClr val="2F2B20"/>
            </a:solidFill>
            <a:prstDash val="dot"/>
            <a:tailEnd type="triangle" w="lg"/>
          </a:ln>
        </p:spPr>
        <p:style>
          <a:lnRef idx="2">
            <a:schemeClr val="accent1"/>
          </a:lnRef>
          <a:fillRef idx="0">
            <a:schemeClr val="accent1"/>
          </a:fillRef>
          <a:effectRef idx="1">
            <a:schemeClr val="accent1"/>
          </a:effectRef>
          <a:fontRef idx="minor">
            <a:schemeClr val="tx1"/>
          </a:fontRef>
        </p:style>
      </p:cxnSp>
      <p:sp>
        <p:nvSpPr>
          <p:cNvPr id="13" name="CasellaDiTesto 12">
            <a:extLst>
              <a:ext uri="{FF2B5EF4-FFF2-40B4-BE49-F238E27FC236}">
                <a16:creationId xmlns:a16="http://schemas.microsoft.com/office/drawing/2014/main" id="{7815CF6E-DE38-B94F-99A5-8FA76DC9A8A4}"/>
              </a:ext>
            </a:extLst>
          </p:cNvPr>
          <p:cNvSpPr txBox="1"/>
          <p:nvPr/>
        </p:nvSpPr>
        <p:spPr>
          <a:xfrm>
            <a:off x="7203986" y="5493883"/>
            <a:ext cx="3500148" cy="707886"/>
          </a:xfrm>
          <a:prstGeom prst="rect">
            <a:avLst/>
          </a:prstGeom>
          <a:noFill/>
        </p:spPr>
        <p:txBody>
          <a:bodyPr wrap="square" rtlCol="0">
            <a:spAutoFit/>
          </a:bodyPr>
          <a:lstStyle/>
          <a:p>
            <a:pPr algn="ctr"/>
            <a:r>
              <a:rPr lang="it-IT" sz="2000" dirty="0"/>
              <a:t>Testimonianza materiale </a:t>
            </a:r>
          </a:p>
          <a:p>
            <a:pPr algn="ctr"/>
            <a:r>
              <a:rPr lang="it-IT" sz="2000" dirty="0"/>
              <a:t>avente valore di civiltà</a:t>
            </a:r>
          </a:p>
        </p:txBody>
      </p:sp>
      <p:sp>
        <p:nvSpPr>
          <p:cNvPr id="14" name="CasellaDiTesto 13">
            <a:extLst>
              <a:ext uri="{FF2B5EF4-FFF2-40B4-BE49-F238E27FC236}">
                <a16:creationId xmlns:a16="http://schemas.microsoft.com/office/drawing/2014/main" id="{B7E8B7BA-5A6D-294A-9F26-33A6C98BD5E8}"/>
              </a:ext>
            </a:extLst>
          </p:cNvPr>
          <p:cNvSpPr txBox="1"/>
          <p:nvPr/>
        </p:nvSpPr>
        <p:spPr>
          <a:xfrm>
            <a:off x="1025805" y="1247485"/>
            <a:ext cx="1486068" cy="707886"/>
          </a:xfrm>
          <a:prstGeom prst="rect">
            <a:avLst/>
          </a:prstGeom>
          <a:noFill/>
          <a:ln>
            <a:solidFill>
              <a:schemeClr val="tx1"/>
            </a:solidFill>
          </a:ln>
        </p:spPr>
        <p:txBody>
          <a:bodyPr wrap="square" rtlCol="0">
            <a:spAutoFit/>
          </a:bodyPr>
          <a:lstStyle/>
          <a:p>
            <a:pPr algn="ctr"/>
            <a:r>
              <a:rPr lang="it-IT" sz="2000" dirty="0"/>
              <a:t>origine del termine</a:t>
            </a:r>
          </a:p>
        </p:txBody>
      </p:sp>
      <p:sp>
        <p:nvSpPr>
          <p:cNvPr id="17" name="Rettangolo 16">
            <a:extLst>
              <a:ext uri="{FF2B5EF4-FFF2-40B4-BE49-F238E27FC236}">
                <a16:creationId xmlns:a16="http://schemas.microsoft.com/office/drawing/2014/main" id="{4049D1A4-BDB6-C644-B6B9-E206B08EE572}"/>
              </a:ext>
            </a:extLst>
          </p:cNvPr>
          <p:cNvSpPr/>
          <p:nvPr/>
        </p:nvSpPr>
        <p:spPr>
          <a:xfrm>
            <a:off x="7553570" y="5436346"/>
            <a:ext cx="2800981" cy="82296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it-IT" sz="2000">
              <a:solidFill>
                <a:schemeClr val="tx1"/>
              </a:solidFill>
            </a:endParaRPr>
          </a:p>
        </p:txBody>
      </p:sp>
      <p:sp>
        <p:nvSpPr>
          <p:cNvPr id="18" name="Rettangolo 17">
            <a:extLst>
              <a:ext uri="{FF2B5EF4-FFF2-40B4-BE49-F238E27FC236}">
                <a16:creationId xmlns:a16="http://schemas.microsoft.com/office/drawing/2014/main" id="{B6504074-7CE4-CD4A-BC26-D0F7E97A1FFC}"/>
              </a:ext>
            </a:extLst>
          </p:cNvPr>
          <p:cNvSpPr/>
          <p:nvPr/>
        </p:nvSpPr>
        <p:spPr>
          <a:xfrm>
            <a:off x="7197946" y="4973560"/>
            <a:ext cx="3327817" cy="400110"/>
          </a:xfrm>
          <a:prstGeom prst="rect">
            <a:avLst/>
          </a:prstGeom>
        </p:spPr>
        <p:txBody>
          <a:bodyPr wrap="square">
            <a:spAutoFit/>
          </a:bodyPr>
          <a:lstStyle/>
          <a:p>
            <a:pPr algn="ctr"/>
            <a:r>
              <a:rPr lang="it-IT" sz="2000" dirty="0"/>
              <a:t>Definizione di bene culturale</a:t>
            </a:r>
          </a:p>
        </p:txBody>
      </p:sp>
      <p:cxnSp>
        <p:nvCxnSpPr>
          <p:cNvPr id="20" name="Connettore 2 19">
            <a:extLst>
              <a:ext uri="{FF2B5EF4-FFF2-40B4-BE49-F238E27FC236}">
                <a16:creationId xmlns:a16="http://schemas.microsoft.com/office/drawing/2014/main" id="{8931FF2E-2132-A24D-AB21-03B9A2F5D5FC}"/>
              </a:ext>
            </a:extLst>
          </p:cNvPr>
          <p:cNvCxnSpPr>
            <a:cxnSpLocks/>
          </p:cNvCxnSpPr>
          <p:nvPr/>
        </p:nvCxnSpPr>
        <p:spPr>
          <a:xfrm>
            <a:off x="8754557" y="4565348"/>
            <a:ext cx="0" cy="3652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ttangolo 21">
            <a:extLst>
              <a:ext uri="{FF2B5EF4-FFF2-40B4-BE49-F238E27FC236}">
                <a16:creationId xmlns:a16="http://schemas.microsoft.com/office/drawing/2014/main" id="{401AC4DB-7EB6-6843-B9ED-6A9BD2DF9874}"/>
              </a:ext>
            </a:extLst>
          </p:cNvPr>
          <p:cNvSpPr/>
          <p:nvPr/>
        </p:nvSpPr>
        <p:spPr>
          <a:xfrm>
            <a:off x="7197946" y="1633928"/>
            <a:ext cx="3327817" cy="4465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15678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4644" y="1538823"/>
            <a:ext cx="5722442" cy="1015663"/>
          </a:xfrm>
          <a:prstGeom prst="rect">
            <a:avLst/>
          </a:prstGeom>
        </p:spPr>
        <p:txBody>
          <a:bodyPr wrap="square">
            <a:spAutoFit/>
          </a:bodyPr>
          <a:lstStyle/>
          <a:p>
            <a:pPr algn="ctr"/>
            <a:r>
              <a:rPr lang="it-IT" sz="2000" dirty="0"/>
              <a:t>Bene culturale:</a:t>
            </a:r>
          </a:p>
          <a:p>
            <a:pPr algn="ctr"/>
            <a:r>
              <a:rPr lang="it-IT" sz="2000" b="1" dirty="0"/>
              <a:t>Testimonianza materiale </a:t>
            </a:r>
          </a:p>
          <a:p>
            <a:pPr algn="ctr"/>
            <a:r>
              <a:rPr lang="it-IT" sz="2000" b="1" dirty="0"/>
              <a:t>avente valore di civiltà</a:t>
            </a:r>
          </a:p>
        </p:txBody>
      </p:sp>
      <p:sp>
        <p:nvSpPr>
          <p:cNvPr id="3" name="CasellaDiTesto 2"/>
          <p:cNvSpPr txBox="1"/>
          <p:nvPr/>
        </p:nvSpPr>
        <p:spPr>
          <a:xfrm>
            <a:off x="1017285" y="3234026"/>
            <a:ext cx="4023470" cy="707886"/>
          </a:xfrm>
          <a:prstGeom prst="rect">
            <a:avLst/>
          </a:prstGeom>
          <a:noFill/>
        </p:spPr>
        <p:txBody>
          <a:bodyPr wrap="square" rtlCol="0">
            <a:spAutoFit/>
          </a:bodyPr>
          <a:lstStyle/>
          <a:p>
            <a:pPr algn="ctr"/>
            <a:r>
              <a:rPr lang="it-IT" sz="2000" b="1" dirty="0"/>
              <a:t>Superamento della concezione estetizzante di bene da tutelare</a:t>
            </a:r>
            <a:r>
              <a:rPr lang="it-IT" sz="2000" dirty="0"/>
              <a:t>. </a:t>
            </a:r>
          </a:p>
        </p:txBody>
      </p:sp>
      <p:cxnSp>
        <p:nvCxnSpPr>
          <p:cNvPr id="4" name="Connettore 1 3"/>
          <p:cNvCxnSpPr>
            <a:cxnSpLocks/>
            <a:endCxn id="3" idx="0"/>
          </p:cNvCxnSpPr>
          <p:nvPr/>
        </p:nvCxnSpPr>
        <p:spPr>
          <a:xfrm flipH="1">
            <a:off x="3029020" y="2639696"/>
            <a:ext cx="809048" cy="594330"/>
          </a:xfrm>
          <a:prstGeom prst="line">
            <a:avLst/>
          </a:prstGeom>
          <a:ln>
            <a:solidFill>
              <a:srgbClr val="2F2B20"/>
            </a:solidFill>
            <a:prstDash val="dot"/>
            <a:tailEnd type="triangle" w="lg"/>
          </a:ln>
        </p:spPr>
        <p:style>
          <a:lnRef idx="2">
            <a:schemeClr val="accent1"/>
          </a:lnRef>
          <a:fillRef idx="0">
            <a:schemeClr val="accent1"/>
          </a:fillRef>
          <a:effectRef idx="1">
            <a:schemeClr val="accent1"/>
          </a:effectRef>
          <a:fontRef idx="minor">
            <a:schemeClr val="tx1"/>
          </a:fontRef>
        </p:style>
      </p:cxnSp>
      <p:cxnSp>
        <p:nvCxnSpPr>
          <p:cNvPr id="5" name="Connettore 1 4"/>
          <p:cNvCxnSpPr/>
          <p:nvPr/>
        </p:nvCxnSpPr>
        <p:spPr>
          <a:xfrm flipH="1">
            <a:off x="3870085" y="923449"/>
            <a:ext cx="1712362" cy="458646"/>
          </a:xfrm>
          <a:prstGeom prst="line">
            <a:avLst/>
          </a:prstGeom>
          <a:ln>
            <a:solidFill>
              <a:srgbClr val="2F2B20"/>
            </a:solidFill>
            <a:prstDash val="dot"/>
            <a:tailEnd type="triangle" w="lg"/>
          </a:ln>
        </p:spPr>
        <p:style>
          <a:lnRef idx="2">
            <a:schemeClr val="accent1"/>
          </a:lnRef>
          <a:fillRef idx="0">
            <a:schemeClr val="accent1"/>
          </a:fillRef>
          <a:effectRef idx="1">
            <a:schemeClr val="accent1"/>
          </a:effectRef>
          <a:fontRef idx="minor">
            <a:schemeClr val="tx1"/>
          </a:fontRef>
        </p:style>
      </p:cxnSp>
      <p:sp>
        <p:nvSpPr>
          <p:cNvPr id="9" name="CasellaDiTesto 8"/>
          <p:cNvSpPr txBox="1"/>
          <p:nvPr/>
        </p:nvSpPr>
        <p:spPr>
          <a:xfrm>
            <a:off x="6873720" y="821766"/>
            <a:ext cx="4920658" cy="5632311"/>
          </a:xfrm>
          <a:prstGeom prst="rect">
            <a:avLst/>
          </a:prstGeom>
          <a:noFill/>
          <a:ln>
            <a:solidFill>
              <a:srgbClr val="2F2B20"/>
            </a:solidFill>
          </a:ln>
        </p:spPr>
        <p:txBody>
          <a:bodyPr wrap="square" rtlCol="0">
            <a:spAutoFit/>
          </a:bodyPr>
          <a:lstStyle/>
          <a:p>
            <a:pPr algn="ctr"/>
            <a:r>
              <a:rPr lang="it-IT" dirty="0"/>
              <a:t>Sono considerati beni culturali solo </a:t>
            </a:r>
            <a:r>
              <a:rPr lang="it-IT" b="1" dirty="0"/>
              <a:t>beni aventi qualità materiale</a:t>
            </a:r>
            <a:r>
              <a:rPr lang="it-IT" dirty="0"/>
              <a:t>. Sono esclusi e rinviati ad altre forme e istituzioni di tutela i beni aventi carattere immateriale (linguaggio, musica, canti, danze, spettacoli teatrali).</a:t>
            </a:r>
          </a:p>
          <a:p>
            <a:pPr algn="ctr"/>
            <a:endParaRPr lang="it-IT" dirty="0"/>
          </a:p>
          <a:p>
            <a:pPr algn="ctr"/>
            <a:r>
              <a:rPr lang="it-IT" b="1" dirty="0"/>
              <a:t>La definizione degli anni Sessanta considera esclusivamente beni di carattere reale.</a:t>
            </a:r>
          </a:p>
          <a:p>
            <a:pPr algn="ctr"/>
            <a:endParaRPr lang="it-IT" b="1" dirty="0"/>
          </a:p>
          <a:p>
            <a:pPr algn="ctr"/>
            <a:endParaRPr lang="it-IT" dirty="0"/>
          </a:p>
          <a:p>
            <a:pPr algn="ctr"/>
            <a:r>
              <a:rPr lang="it-IT" dirty="0"/>
              <a:t>Breve periodo di apertura all’immateriale:</a:t>
            </a:r>
          </a:p>
          <a:p>
            <a:pPr algn="ctr"/>
            <a:endParaRPr lang="it-IT" dirty="0"/>
          </a:p>
          <a:p>
            <a:pPr algn="ctr"/>
            <a:r>
              <a:rPr lang="it-IT" dirty="0"/>
              <a:t>D. </a:t>
            </a:r>
            <a:r>
              <a:rPr lang="it-IT" dirty="0" err="1"/>
              <a:t>Legs</a:t>
            </a:r>
            <a:r>
              <a:rPr lang="it-IT" dirty="0"/>
              <a:t>. 112/98</a:t>
            </a:r>
          </a:p>
          <a:p>
            <a:pPr algn="ctr"/>
            <a:r>
              <a:rPr lang="it-IT" dirty="0"/>
              <a:t>elimina l’aggettivo materiale che non figura nel Testo Unico del 1999</a:t>
            </a:r>
          </a:p>
          <a:p>
            <a:pPr algn="ctr"/>
            <a:endParaRPr lang="it-IT" dirty="0"/>
          </a:p>
          <a:p>
            <a:pPr algn="ctr"/>
            <a:endParaRPr lang="it-IT" dirty="0"/>
          </a:p>
          <a:p>
            <a:pPr algn="ctr"/>
            <a:r>
              <a:rPr lang="it-IT" dirty="0"/>
              <a:t>Il codice dei Beni culturali del 2004 ha riaffermato la </a:t>
            </a:r>
            <a:r>
              <a:rPr lang="it-IT" b="1" dirty="0"/>
              <a:t>natura materiale</a:t>
            </a:r>
            <a:r>
              <a:rPr lang="it-IT" dirty="0"/>
              <a:t>, reale (da </a:t>
            </a:r>
            <a:r>
              <a:rPr lang="it-IT" i="1" dirty="0"/>
              <a:t>res</a:t>
            </a:r>
            <a:r>
              <a:rPr lang="it-IT" dirty="0"/>
              <a:t>) del bene culturale</a:t>
            </a:r>
          </a:p>
        </p:txBody>
      </p:sp>
      <p:cxnSp>
        <p:nvCxnSpPr>
          <p:cNvPr id="10" name="Connettore 1 9"/>
          <p:cNvCxnSpPr/>
          <p:nvPr/>
        </p:nvCxnSpPr>
        <p:spPr>
          <a:xfrm>
            <a:off x="3515077" y="3902754"/>
            <a:ext cx="0" cy="244475"/>
          </a:xfrm>
          <a:prstGeom prst="line">
            <a:avLst/>
          </a:prstGeom>
          <a:ln>
            <a:solidFill>
              <a:srgbClr val="000000"/>
            </a:solidFill>
            <a:prstDash val="dot"/>
            <a:tailEnd type="triangle" w="lg"/>
          </a:ln>
        </p:spPr>
        <p:style>
          <a:lnRef idx="2">
            <a:schemeClr val="accent1"/>
          </a:lnRef>
          <a:fillRef idx="0">
            <a:schemeClr val="accent1"/>
          </a:fillRef>
          <a:effectRef idx="1">
            <a:schemeClr val="accent1"/>
          </a:effectRef>
          <a:fontRef idx="minor">
            <a:schemeClr val="tx1"/>
          </a:fontRef>
        </p:style>
      </p:cxnSp>
      <p:cxnSp>
        <p:nvCxnSpPr>
          <p:cNvPr id="8" name="Connettore 1 7"/>
          <p:cNvCxnSpPr/>
          <p:nvPr/>
        </p:nvCxnSpPr>
        <p:spPr>
          <a:xfrm>
            <a:off x="3507316" y="5402792"/>
            <a:ext cx="0" cy="241653"/>
          </a:xfrm>
          <a:prstGeom prst="line">
            <a:avLst/>
          </a:prstGeom>
          <a:ln>
            <a:solidFill>
              <a:srgbClr val="000000"/>
            </a:solidFill>
            <a:prstDash val="dot"/>
            <a:tailEnd type="triangle" w="lg"/>
          </a:ln>
        </p:spPr>
        <p:style>
          <a:lnRef idx="2">
            <a:schemeClr val="accent1"/>
          </a:lnRef>
          <a:fillRef idx="0">
            <a:schemeClr val="accent1"/>
          </a:fillRef>
          <a:effectRef idx="1">
            <a:schemeClr val="accent1"/>
          </a:effectRef>
          <a:fontRef idx="minor">
            <a:schemeClr val="tx1"/>
          </a:fontRef>
        </p:style>
      </p:cxnSp>
      <p:sp>
        <p:nvSpPr>
          <p:cNvPr id="7" name="Parentesi graffa aperta 6">
            <a:extLst>
              <a:ext uri="{FF2B5EF4-FFF2-40B4-BE49-F238E27FC236}">
                <a16:creationId xmlns:a16="http://schemas.microsoft.com/office/drawing/2014/main" id="{E6058381-16A0-C14A-9FC6-2DF99B0A250F}"/>
              </a:ext>
            </a:extLst>
          </p:cNvPr>
          <p:cNvSpPr/>
          <p:nvPr/>
        </p:nvSpPr>
        <p:spPr>
          <a:xfrm>
            <a:off x="6574193" y="719362"/>
            <a:ext cx="374658" cy="5734716"/>
          </a:xfrm>
          <a:prstGeom prst="leftBrace">
            <a:avLst>
              <a:gd name="adj1" fmla="val 8333"/>
              <a:gd name="adj2" fmla="val 2278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12" name="Connettore 1 11">
            <a:extLst>
              <a:ext uri="{FF2B5EF4-FFF2-40B4-BE49-F238E27FC236}">
                <a16:creationId xmlns:a16="http://schemas.microsoft.com/office/drawing/2014/main" id="{113E8CAE-D891-EA49-B0DF-AA0E1FA0FBDD}"/>
              </a:ext>
            </a:extLst>
          </p:cNvPr>
          <p:cNvCxnSpPr>
            <a:cxnSpLocks/>
          </p:cNvCxnSpPr>
          <p:nvPr/>
        </p:nvCxnSpPr>
        <p:spPr>
          <a:xfrm>
            <a:off x="4726142" y="2023686"/>
            <a:ext cx="184805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ttangolo 13">
            <a:extLst>
              <a:ext uri="{FF2B5EF4-FFF2-40B4-BE49-F238E27FC236}">
                <a16:creationId xmlns:a16="http://schemas.microsoft.com/office/drawing/2014/main" id="{EFDF3EC6-074C-0F41-B6A8-A83545486AD7}"/>
              </a:ext>
            </a:extLst>
          </p:cNvPr>
          <p:cNvSpPr/>
          <p:nvPr/>
        </p:nvSpPr>
        <p:spPr>
          <a:xfrm>
            <a:off x="3217099" y="1921683"/>
            <a:ext cx="1162660" cy="233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Connettore 2 16">
            <a:extLst>
              <a:ext uri="{FF2B5EF4-FFF2-40B4-BE49-F238E27FC236}">
                <a16:creationId xmlns:a16="http://schemas.microsoft.com/office/drawing/2014/main" id="{32F37F85-F407-9E43-8BE9-7F04372E86E4}"/>
              </a:ext>
            </a:extLst>
          </p:cNvPr>
          <p:cNvCxnSpPr>
            <a:stCxn id="2" idx="2"/>
          </p:cNvCxnSpPr>
          <p:nvPr/>
        </p:nvCxnSpPr>
        <p:spPr>
          <a:xfrm>
            <a:off x="3015865" y="2554486"/>
            <a:ext cx="13155" cy="3201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073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46A01D1-D722-974B-90ED-11D09F2200F4}"/>
              </a:ext>
            </a:extLst>
          </p:cNvPr>
          <p:cNvSpPr txBox="1"/>
          <p:nvPr/>
        </p:nvSpPr>
        <p:spPr>
          <a:xfrm>
            <a:off x="343752" y="404735"/>
            <a:ext cx="5490799" cy="400110"/>
          </a:xfrm>
          <a:prstGeom prst="rect">
            <a:avLst/>
          </a:prstGeom>
          <a:noFill/>
        </p:spPr>
        <p:txBody>
          <a:bodyPr wrap="none" rtlCol="0">
            <a:spAutoFit/>
          </a:bodyPr>
          <a:lstStyle/>
          <a:p>
            <a:r>
              <a:rPr lang="it-IT" sz="2000" i="1" dirty="0"/>
              <a:t>La storia dell’arte </a:t>
            </a:r>
            <a:r>
              <a:rPr lang="it-IT" sz="2000" dirty="0"/>
              <a:t>di Giulio Carlo Argan (1968-1970)</a:t>
            </a:r>
          </a:p>
        </p:txBody>
      </p:sp>
      <p:pic>
        <p:nvPicPr>
          <p:cNvPr id="4" name="Immagine 3">
            <a:extLst>
              <a:ext uri="{FF2B5EF4-FFF2-40B4-BE49-F238E27FC236}">
                <a16:creationId xmlns:a16="http://schemas.microsoft.com/office/drawing/2014/main" id="{7712C52E-49B5-254F-81EF-B9BC47C68664}"/>
              </a:ext>
            </a:extLst>
          </p:cNvPr>
          <p:cNvPicPr>
            <a:picLocks noChangeAspect="1"/>
          </p:cNvPicPr>
          <p:nvPr/>
        </p:nvPicPr>
        <p:blipFill>
          <a:blip r:embed="rId2"/>
          <a:stretch>
            <a:fillRect/>
          </a:stretch>
        </p:blipFill>
        <p:spPr>
          <a:xfrm>
            <a:off x="343752" y="1065967"/>
            <a:ext cx="3810000" cy="5537200"/>
          </a:xfrm>
          <a:prstGeom prst="rect">
            <a:avLst/>
          </a:prstGeom>
        </p:spPr>
      </p:pic>
      <p:sp>
        <p:nvSpPr>
          <p:cNvPr id="5" name="CasellaDiTesto 4">
            <a:extLst>
              <a:ext uri="{FF2B5EF4-FFF2-40B4-BE49-F238E27FC236}">
                <a16:creationId xmlns:a16="http://schemas.microsoft.com/office/drawing/2014/main" id="{92645C5F-C613-F047-9D10-BDF002197EAE}"/>
              </a:ext>
            </a:extLst>
          </p:cNvPr>
          <p:cNvSpPr txBox="1"/>
          <p:nvPr/>
        </p:nvSpPr>
        <p:spPr>
          <a:xfrm>
            <a:off x="5955575" y="575917"/>
            <a:ext cx="5621312" cy="5940088"/>
          </a:xfrm>
          <a:prstGeom prst="rect">
            <a:avLst/>
          </a:prstGeom>
          <a:noFill/>
        </p:spPr>
        <p:txBody>
          <a:bodyPr wrap="square" rtlCol="0">
            <a:spAutoFit/>
          </a:bodyPr>
          <a:lstStyle/>
          <a:p>
            <a:pPr algn="ctr"/>
            <a:r>
              <a:rPr lang="it-IT" sz="2000" dirty="0"/>
              <a:t>L’obiettivo </a:t>
            </a:r>
          </a:p>
          <a:p>
            <a:pPr algn="ctr"/>
            <a:endParaRPr lang="it-IT" sz="2000" dirty="0"/>
          </a:p>
          <a:p>
            <a:pPr algn="ctr"/>
            <a:endParaRPr lang="it-IT" sz="2000" dirty="0"/>
          </a:p>
          <a:p>
            <a:pPr algn="ctr"/>
            <a:r>
              <a:rPr lang="it-IT" sz="2000" dirty="0"/>
              <a:t>«era fare un lavoro di sintesi, di dare una prospettiva critica, di presentare la storia dell’arte italiana come una storia di idee espresse nell’arte, ma collegata con lo sviluppo generale del pensiero e della cultura.</a:t>
            </a:r>
          </a:p>
          <a:p>
            <a:pPr algn="ctr"/>
            <a:r>
              <a:rPr lang="it-IT" sz="2000" dirty="0"/>
              <a:t>Sono persuaso che quando si afferma una grande idea non si afferma mai in un settore della cultura: </a:t>
            </a:r>
          </a:p>
          <a:p>
            <a:pPr algn="ctr"/>
            <a:r>
              <a:rPr lang="it-IT" sz="2000" dirty="0"/>
              <a:t>la troviamo, sia pur configurata diversamente, </a:t>
            </a:r>
          </a:p>
          <a:p>
            <a:pPr algn="ctr"/>
            <a:r>
              <a:rPr lang="it-IT" sz="2000" dirty="0"/>
              <a:t>in tutti settori»</a:t>
            </a:r>
          </a:p>
          <a:p>
            <a:pPr algn="ctr"/>
            <a:endParaRPr lang="it-IT" sz="2000" dirty="0"/>
          </a:p>
          <a:p>
            <a:pPr algn="ctr"/>
            <a:endParaRPr lang="it-IT" sz="2000" dirty="0"/>
          </a:p>
          <a:p>
            <a:pPr algn="ctr"/>
            <a:r>
              <a:rPr lang="it-IT" sz="2000" dirty="0"/>
              <a:t>Superamento del formalismo </a:t>
            </a:r>
          </a:p>
          <a:p>
            <a:pPr algn="ctr"/>
            <a:r>
              <a:rPr lang="it-IT" sz="2000" dirty="0"/>
              <a:t>di impostazione crociana.</a:t>
            </a:r>
          </a:p>
          <a:p>
            <a:pPr algn="ctr"/>
            <a:endParaRPr lang="it-IT" sz="2000" dirty="0"/>
          </a:p>
          <a:p>
            <a:pPr algn="ctr"/>
            <a:r>
              <a:rPr lang="it-IT" sz="2000" dirty="0"/>
              <a:t> Idea del </a:t>
            </a:r>
            <a:r>
              <a:rPr lang="it-IT" sz="2000" b="1" dirty="0"/>
              <a:t>prodotto artistico come </a:t>
            </a:r>
          </a:p>
          <a:p>
            <a:pPr algn="ctr"/>
            <a:r>
              <a:rPr lang="it-IT" sz="2000" b="1" dirty="0"/>
              <a:t>luogo in cui si condensano istanze culturali </a:t>
            </a:r>
          </a:p>
          <a:p>
            <a:pPr algn="ctr"/>
            <a:r>
              <a:rPr lang="it-IT" sz="2000" b="1" dirty="0"/>
              <a:t>di tipo generale</a:t>
            </a:r>
          </a:p>
        </p:txBody>
      </p:sp>
    </p:spTree>
    <p:extLst>
      <p:ext uri="{BB962C8B-B14F-4D97-AF65-F5344CB8AC3E}">
        <p14:creationId xmlns:p14="http://schemas.microsoft.com/office/powerpoint/2010/main" val="3019787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5F14122-6ED1-B640-A4C5-9225E005B88B}"/>
              </a:ext>
            </a:extLst>
          </p:cNvPr>
          <p:cNvPicPr>
            <a:picLocks noChangeAspect="1"/>
          </p:cNvPicPr>
          <p:nvPr/>
        </p:nvPicPr>
        <p:blipFill>
          <a:blip r:embed="rId2"/>
          <a:stretch>
            <a:fillRect/>
          </a:stretch>
        </p:blipFill>
        <p:spPr>
          <a:xfrm>
            <a:off x="3905395" y="0"/>
            <a:ext cx="5400541" cy="6858000"/>
          </a:xfrm>
          <a:prstGeom prst="rect">
            <a:avLst/>
          </a:prstGeom>
        </p:spPr>
      </p:pic>
      <p:sp>
        <p:nvSpPr>
          <p:cNvPr id="3" name="CasellaDiTesto 2">
            <a:extLst>
              <a:ext uri="{FF2B5EF4-FFF2-40B4-BE49-F238E27FC236}">
                <a16:creationId xmlns:a16="http://schemas.microsoft.com/office/drawing/2014/main" id="{98542BC9-055C-6142-8431-A0D40A677B3C}"/>
              </a:ext>
            </a:extLst>
          </p:cNvPr>
          <p:cNvSpPr txBox="1"/>
          <p:nvPr/>
        </p:nvSpPr>
        <p:spPr>
          <a:xfrm>
            <a:off x="634334" y="1394084"/>
            <a:ext cx="2866325" cy="4708981"/>
          </a:xfrm>
          <a:prstGeom prst="rect">
            <a:avLst/>
          </a:prstGeom>
          <a:noFill/>
        </p:spPr>
        <p:txBody>
          <a:bodyPr wrap="square" rtlCol="0">
            <a:spAutoFit/>
          </a:bodyPr>
          <a:lstStyle/>
          <a:p>
            <a:r>
              <a:rPr lang="it-IT" sz="2000" dirty="0" err="1"/>
              <a:t>F</a:t>
            </a:r>
            <a:r>
              <a:rPr lang="it-IT" sz="2000" dirty="0"/>
              <a:t>. Negri </a:t>
            </a:r>
            <a:r>
              <a:rPr lang="it-IT" sz="2000" dirty="0" err="1"/>
              <a:t>Arnoldi</a:t>
            </a:r>
            <a:r>
              <a:rPr lang="it-IT" sz="2000" dirty="0"/>
              <a:t>, </a:t>
            </a:r>
          </a:p>
          <a:p>
            <a:r>
              <a:rPr lang="it-IT" sz="2000" i="1" dirty="0"/>
              <a:t>Storia dell’arte</a:t>
            </a:r>
            <a:r>
              <a:rPr lang="it-IT" sz="2000" dirty="0"/>
              <a:t>, 1968</a:t>
            </a:r>
          </a:p>
          <a:p>
            <a:endParaRPr lang="it-IT" sz="2000" dirty="0"/>
          </a:p>
          <a:p>
            <a:r>
              <a:rPr lang="it-IT" sz="2000" dirty="0"/>
              <a:t>(dei tre volumi solo i primi due furono scritti da Francesco Negri </a:t>
            </a:r>
            <a:r>
              <a:rPr lang="it-IT" sz="2000" dirty="0" err="1"/>
              <a:t>Arnoldi</a:t>
            </a:r>
            <a:r>
              <a:rPr lang="it-IT" sz="2000" dirty="0"/>
              <a:t>. Il terzo fu opera di M. Bacci, G. Falcidia e B. Toscano)</a:t>
            </a:r>
          </a:p>
          <a:p>
            <a:endParaRPr lang="it-IT" sz="2000" dirty="0"/>
          </a:p>
          <a:p>
            <a:r>
              <a:rPr lang="it-IT" sz="2000" dirty="0"/>
              <a:t>Il volume rifletteva l’aggiornamento della disciplina, elaborando un testo più attento alle esigenze didattiche </a:t>
            </a:r>
          </a:p>
        </p:txBody>
      </p:sp>
    </p:spTree>
    <p:extLst>
      <p:ext uri="{BB962C8B-B14F-4D97-AF65-F5344CB8AC3E}">
        <p14:creationId xmlns:p14="http://schemas.microsoft.com/office/powerpoint/2010/main" val="2754481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A301CA8-2579-C248-8001-4791AD1D3689}"/>
              </a:ext>
            </a:extLst>
          </p:cNvPr>
          <p:cNvSpPr txBox="1"/>
          <p:nvPr/>
        </p:nvSpPr>
        <p:spPr>
          <a:xfrm>
            <a:off x="4465812" y="2219303"/>
            <a:ext cx="3612720" cy="769441"/>
          </a:xfrm>
          <a:prstGeom prst="rect">
            <a:avLst/>
          </a:prstGeom>
          <a:noFill/>
        </p:spPr>
        <p:txBody>
          <a:bodyPr wrap="none" rtlCol="0">
            <a:spAutoFit/>
          </a:bodyPr>
          <a:lstStyle/>
          <a:p>
            <a:pPr algn="ctr"/>
            <a:r>
              <a:rPr lang="it-IT" sz="2200" dirty="0"/>
              <a:t>Anni Settanta</a:t>
            </a:r>
          </a:p>
          <a:p>
            <a:pPr algn="ctr"/>
            <a:r>
              <a:rPr lang="it-IT" sz="2200" dirty="0"/>
              <a:t>Nuove prospettive di indagine</a:t>
            </a:r>
          </a:p>
        </p:txBody>
      </p:sp>
      <p:sp>
        <p:nvSpPr>
          <p:cNvPr id="3" name="Rettangolo 2">
            <a:extLst>
              <a:ext uri="{FF2B5EF4-FFF2-40B4-BE49-F238E27FC236}">
                <a16:creationId xmlns:a16="http://schemas.microsoft.com/office/drawing/2014/main" id="{55213F73-E6B8-D840-8DEF-8303B74A0506}"/>
              </a:ext>
            </a:extLst>
          </p:cNvPr>
          <p:cNvSpPr/>
          <p:nvPr/>
        </p:nvSpPr>
        <p:spPr>
          <a:xfrm>
            <a:off x="1359958" y="3724657"/>
            <a:ext cx="2207702" cy="646331"/>
          </a:xfrm>
          <a:prstGeom prst="rect">
            <a:avLst/>
          </a:prstGeom>
        </p:spPr>
        <p:txBody>
          <a:bodyPr wrap="square">
            <a:spAutoFit/>
          </a:bodyPr>
          <a:lstStyle/>
          <a:p>
            <a:pPr algn="ctr"/>
            <a:r>
              <a:rPr lang="it-IT" dirty="0"/>
              <a:t>Storia dell’arte come storia delle cose</a:t>
            </a:r>
          </a:p>
        </p:txBody>
      </p:sp>
      <p:sp>
        <p:nvSpPr>
          <p:cNvPr id="4" name="Rettangolo 3">
            <a:extLst>
              <a:ext uri="{FF2B5EF4-FFF2-40B4-BE49-F238E27FC236}">
                <a16:creationId xmlns:a16="http://schemas.microsoft.com/office/drawing/2014/main" id="{E8AAD202-38E1-F443-80D7-61E9A787BAD6}"/>
              </a:ext>
            </a:extLst>
          </p:cNvPr>
          <p:cNvSpPr/>
          <p:nvPr/>
        </p:nvSpPr>
        <p:spPr>
          <a:xfrm>
            <a:off x="5455183" y="4704840"/>
            <a:ext cx="1833772" cy="369332"/>
          </a:xfrm>
          <a:prstGeom prst="rect">
            <a:avLst/>
          </a:prstGeom>
        </p:spPr>
        <p:txBody>
          <a:bodyPr wrap="none">
            <a:spAutoFit/>
          </a:bodyPr>
          <a:lstStyle/>
          <a:p>
            <a:r>
              <a:rPr lang="it-IT" dirty="0"/>
              <a:t>Centro e periferia</a:t>
            </a:r>
          </a:p>
        </p:txBody>
      </p:sp>
      <p:sp>
        <p:nvSpPr>
          <p:cNvPr id="5" name="Rettangolo 4">
            <a:extLst>
              <a:ext uri="{FF2B5EF4-FFF2-40B4-BE49-F238E27FC236}">
                <a16:creationId xmlns:a16="http://schemas.microsoft.com/office/drawing/2014/main" id="{3602A4A6-C7BC-F24C-923A-8EFCFD10FD1C}"/>
              </a:ext>
            </a:extLst>
          </p:cNvPr>
          <p:cNvSpPr/>
          <p:nvPr/>
        </p:nvSpPr>
        <p:spPr>
          <a:xfrm>
            <a:off x="7749916" y="3724657"/>
            <a:ext cx="3362793" cy="923330"/>
          </a:xfrm>
          <a:prstGeom prst="rect">
            <a:avLst/>
          </a:prstGeom>
        </p:spPr>
        <p:txBody>
          <a:bodyPr wrap="square">
            <a:spAutoFit/>
          </a:bodyPr>
          <a:lstStyle/>
          <a:p>
            <a:pPr algn="ctr"/>
            <a:r>
              <a:rPr lang="it-IT" dirty="0"/>
              <a:t>Progetto Pilota per la conservazione dei centri storici della dorsale appenninica</a:t>
            </a:r>
          </a:p>
        </p:txBody>
      </p:sp>
      <p:sp>
        <p:nvSpPr>
          <p:cNvPr id="6" name="Ovale 5">
            <a:extLst>
              <a:ext uri="{FF2B5EF4-FFF2-40B4-BE49-F238E27FC236}">
                <a16:creationId xmlns:a16="http://schemas.microsoft.com/office/drawing/2014/main" id="{25043E70-11EE-7445-9FCE-BDF42ABAB60F}"/>
              </a:ext>
            </a:extLst>
          </p:cNvPr>
          <p:cNvSpPr/>
          <p:nvPr/>
        </p:nvSpPr>
        <p:spPr>
          <a:xfrm>
            <a:off x="1109272" y="3724657"/>
            <a:ext cx="2665753" cy="72742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46D3330B-4FAA-6A45-A781-211E8904805C}"/>
              </a:ext>
            </a:extLst>
          </p:cNvPr>
          <p:cNvSpPr/>
          <p:nvPr/>
        </p:nvSpPr>
        <p:spPr>
          <a:xfrm>
            <a:off x="5276538" y="4480625"/>
            <a:ext cx="2057389" cy="72742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a16="http://schemas.microsoft.com/office/drawing/2014/main" id="{0FAD9970-362D-7947-9779-D92896A1480E}"/>
              </a:ext>
            </a:extLst>
          </p:cNvPr>
          <p:cNvSpPr/>
          <p:nvPr/>
        </p:nvSpPr>
        <p:spPr>
          <a:xfrm>
            <a:off x="7904815" y="3567181"/>
            <a:ext cx="3207894" cy="13223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2 9">
            <a:extLst>
              <a:ext uri="{FF2B5EF4-FFF2-40B4-BE49-F238E27FC236}">
                <a16:creationId xmlns:a16="http://schemas.microsoft.com/office/drawing/2014/main" id="{D8BFDCDE-694E-2745-9225-FE4774B8DC3E}"/>
              </a:ext>
            </a:extLst>
          </p:cNvPr>
          <p:cNvCxnSpPr/>
          <p:nvPr/>
        </p:nvCxnSpPr>
        <p:spPr>
          <a:xfrm>
            <a:off x="7333927" y="3073522"/>
            <a:ext cx="970624" cy="3292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89BBEC9E-2051-C447-B706-725AA81AE76E}"/>
              </a:ext>
            </a:extLst>
          </p:cNvPr>
          <p:cNvCxnSpPr>
            <a:cxnSpLocks/>
          </p:cNvCxnSpPr>
          <p:nvPr/>
        </p:nvCxnSpPr>
        <p:spPr>
          <a:xfrm>
            <a:off x="6305232" y="3048336"/>
            <a:ext cx="0" cy="1040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0D94AB56-CFE4-B040-BA02-BFBA21ED7800}"/>
              </a:ext>
            </a:extLst>
          </p:cNvPr>
          <p:cNvCxnSpPr>
            <a:cxnSpLocks/>
          </p:cNvCxnSpPr>
          <p:nvPr/>
        </p:nvCxnSpPr>
        <p:spPr>
          <a:xfrm flipH="1">
            <a:off x="4151973" y="3048336"/>
            <a:ext cx="888156" cy="4936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637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F171AF8-7972-584E-9A0E-007C32826BA0}"/>
              </a:ext>
            </a:extLst>
          </p:cNvPr>
          <p:cNvSpPr txBox="1"/>
          <p:nvPr/>
        </p:nvSpPr>
        <p:spPr>
          <a:xfrm>
            <a:off x="426721" y="1427835"/>
            <a:ext cx="3912433" cy="1631216"/>
          </a:xfrm>
          <a:prstGeom prst="rect">
            <a:avLst/>
          </a:prstGeom>
          <a:noFill/>
        </p:spPr>
        <p:txBody>
          <a:bodyPr wrap="square" rtlCol="0">
            <a:spAutoFit/>
          </a:bodyPr>
          <a:lstStyle/>
          <a:p>
            <a:r>
              <a:rPr lang="it-IT" sz="2000" dirty="0"/>
              <a:t>George </a:t>
            </a:r>
            <a:r>
              <a:rPr lang="it-IT" sz="2000" dirty="0" err="1"/>
              <a:t>Kubler</a:t>
            </a:r>
            <a:r>
              <a:rPr lang="it-IT" sz="2000" dirty="0"/>
              <a:t>, </a:t>
            </a:r>
            <a:r>
              <a:rPr lang="it-IT" sz="2000" i="1" dirty="0"/>
              <a:t>The </a:t>
            </a:r>
            <a:r>
              <a:rPr lang="it-IT" sz="2000" i="1" dirty="0" err="1"/>
              <a:t>shape</a:t>
            </a:r>
            <a:r>
              <a:rPr lang="it-IT" sz="2000" i="1" dirty="0"/>
              <a:t> of Time. </a:t>
            </a:r>
            <a:r>
              <a:rPr lang="it-IT" sz="2000" i="1" dirty="0" err="1"/>
              <a:t>Remarks</a:t>
            </a:r>
            <a:r>
              <a:rPr lang="it-IT" sz="2000" i="1" dirty="0"/>
              <a:t> on the </a:t>
            </a:r>
            <a:r>
              <a:rPr lang="it-IT" sz="2000" i="1" dirty="0" err="1"/>
              <a:t>history</a:t>
            </a:r>
            <a:r>
              <a:rPr lang="it-IT" sz="2000" i="1" dirty="0"/>
              <a:t> of </a:t>
            </a:r>
            <a:r>
              <a:rPr lang="it-IT" sz="2000" i="1" dirty="0" err="1"/>
              <a:t>things</a:t>
            </a:r>
            <a:r>
              <a:rPr lang="it-IT" sz="2000" i="1" dirty="0"/>
              <a:t> </a:t>
            </a:r>
            <a:r>
              <a:rPr lang="it-IT" sz="2000" dirty="0"/>
              <a:t>(1970); </a:t>
            </a:r>
            <a:r>
              <a:rPr lang="it-IT" sz="2000" dirty="0" err="1"/>
              <a:t>trad</a:t>
            </a:r>
            <a:r>
              <a:rPr lang="it-IT" sz="2000" dirty="0"/>
              <a:t>. </a:t>
            </a:r>
            <a:r>
              <a:rPr lang="it-IT" sz="2000" dirty="0" err="1"/>
              <a:t>it</a:t>
            </a:r>
            <a:r>
              <a:rPr lang="it-IT" sz="2000" dirty="0"/>
              <a:t>, </a:t>
            </a:r>
            <a:r>
              <a:rPr lang="it-IT" sz="2000" i="1" dirty="0"/>
              <a:t>La forma del tempo. La storia dell’arte e la storia delle cose</a:t>
            </a:r>
            <a:r>
              <a:rPr lang="it-IT" sz="2000" dirty="0"/>
              <a:t>, Einaudi, Torino (1976)</a:t>
            </a:r>
          </a:p>
        </p:txBody>
      </p:sp>
      <p:pic>
        <p:nvPicPr>
          <p:cNvPr id="3" name="Immagine 2">
            <a:extLst>
              <a:ext uri="{FF2B5EF4-FFF2-40B4-BE49-F238E27FC236}">
                <a16:creationId xmlns:a16="http://schemas.microsoft.com/office/drawing/2014/main" id="{C73D8017-EC7D-F846-842A-E88D40821E12}"/>
              </a:ext>
            </a:extLst>
          </p:cNvPr>
          <p:cNvPicPr>
            <a:picLocks noChangeAspect="1"/>
          </p:cNvPicPr>
          <p:nvPr/>
        </p:nvPicPr>
        <p:blipFill>
          <a:blip r:embed="rId2"/>
          <a:stretch>
            <a:fillRect/>
          </a:stretch>
        </p:blipFill>
        <p:spPr>
          <a:xfrm>
            <a:off x="969240" y="3306034"/>
            <a:ext cx="1987268" cy="3091305"/>
          </a:xfrm>
          <a:prstGeom prst="rect">
            <a:avLst/>
          </a:prstGeom>
        </p:spPr>
      </p:pic>
      <p:pic>
        <p:nvPicPr>
          <p:cNvPr id="6" name="Immagine 5">
            <a:extLst>
              <a:ext uri="{FF2B5EF4-FFF2-40B4-BE49-F238E27FC236}">
                <a16:creationId xmlns:a16="http://schemas.microsoft.com/office/drawing/2014/main" id="{30D13C1F-AB47-BD47-AFEF-AC6418F3D8D4}"/>
              </a:ext>
            </a:extLst>
          </p:cNvPr>
          <p:cNvPicPr>
            <a:picLocks noChangeAspect="1"/>
          </p:cNvPicPr>
          <p:nvPr/>
        </p:nvPicPr>
        <p:blipFill>
          <a:blip r:embed="rId3"/>
          <a:stretch>
            <a:fillRect/>
          </a:stretch>
        </p:blipFill>
        <p:spPr>
          <a:xfrm>
            <a:off x="3499027" y="3059051"/>
            <a:ext cx="1969769" cy="3391889"/>
          </a:xfrm>
          <a:prstGeom prst="rect">
            <a:avLst/>
          </a:prstGeom>
        </p:spPr>
      </p:pic>
      <p:sp>
        <p:nvSpPr>
          <p:cNvPr id="8" name="Rettangolo 7">
            <a:extLst>
              <a:ext uri="{FF2B5EF4-FFF2-40B4-BE49-F238E27FC236}">
                <a16:creationId xmlns:a16="http://schemas.microsoft.com/office/drawing/2014/main" id="{7583EE30-3D9D-6643-AC04-17F12F7D52AB}"/>
              </a:ext>
            </a:extLst>
          </p:cNvPr>
          <p:cNvSpPr/>
          <p:nvPr/>
        </p:nvSpPr>
        <p:spPr>
          <a:xfrm>
            <a:off x="6430780" y="782295"/>
            <a:ext cx="5356486" cy="5632311"/>
          </a:xfrm>
          <a:prstGeom prst="rect">
            <a:avLst/>
          </a:prstGeom>
        </p:spPr>
        <p:txBody>
          <a:bodyPr wrap="square">
            <a:spAutoFit/>
          </a:bodyPr>
          <a:lstStyle/>
          <a:p>
            <a:pPr algn="ctr"/>
            <a:r>
              <a:rPr lang="it-IT" sz="2000" b="0" i="0" u="none" strike="noStrike" dirty="0">
                <a:effectLst/>
              </a:rPr>
              <a:t>«Supponiamo che il nostro concetto di arte possa essere esteso a comprendere, oltre alle tante cose belle poetiche e inutili di questo mondo, tutti i manufatti umani in genere, dagli strumenti di lavoro alle scritture. Accettare questo significa far coincidere l'universo delle cose fatte dall'uomo con la storia dell'arte, con la immediata e conseguente necessità di formulare una nuova linea di interpretazione nello studio di queste stesse cose</a:t>
            </a:r>
          </a:p>
          <a:p>
            <a:pPr algn="ctr"/>
            <a:r>
              <a:rPr lang="it-IT" sz="2000" dirty="0"/>
              <a:t>[…]</a:t>
            </a:r>
          </a:p>
          <a:p>
            <a:pPr algn="ctr"/>
            <a:r>
              <a:rPr lang="it-IT" sz="2000" dirty="0"/>
              <a:t>Oggi appare di nuovo chiaro che l'artista è un artigiano e che egli appartiene a un raggruppamento umano distinto quale </a:t>
            </a:r>
            <a:r>
              <a:rPr lang="it-IT" sz="2000" i="1" dirty="0"/>
              <a:t>homo </a:t>
            </a:r>
            <a:r>
              <a:rPr lang="it-IT" sz="2000" i="1" dirty="0" err="1"/>
              <a:t>faber</a:t>
            </a:r>
            <a:r>
              <a:rPr lang="it-IT" sz="2000" dirty="0"/>
              <a:t>, il cui compito è quello di evocare un perpetuo rinnovamento di forme della materia»</a:t>
            </a:r>
            <a:endParaRPr lang="it-IT" sz="2000" b="0" i="0" u="none" strike="noStrike" dirty="0">
              <a:effectLst/>
            </a:endParaRPr>
          </a:p>
          <a:p>
            <a:pPr algn="ctr"/>
            <a:endParaRPr lang="it-IT" sz="2000" dirty="0"/>
          </a:p>
          <a:p>
            <a:pPr algn="ctr"/>
            <a:r>
              <a:rPr lang="it-IT" sz="2000" b="0" i="0" u="none" strike="noStrike" dirty="0">
                <a:effectLst/>
              </a:rPr>
              <a:t>(G. </a:t>
            </a:r>
            <a:r>
              <a:rPr lang="it-IT" sz="2000" b="0" i="0" u="none" strike="noStrike" dirty="0" err="1">
                <a:effectLst/>
              </a:rPr>
              <a:t>Kubler</a:t>
            </a:r>
            <a:r>
              <a:rPr lang="it-IT" sz="2000" b="0" i="0" u="none" strike="noStrike" dirty="0">
                <a:effectLst/>
              </a:rPr>
              <a:t>)</a:t>
            </a:r>
            <a:endParaRPr lang="it-IT" sz="2000" dirty="0"/>
          </a:p>
        </p:txBody>
      </p:sp>
      <p:sp>
        <p:nvSpPr>
          <p:cNvPr id="9" name="CasellaDiTesto 8">
            <a:extLst>
              <a:ext uri="{FF2B5EF4-FFF2-40B4-BE49-F238E27FC236}">
                <a16:creationId xmlns:a16="http://schemas.microsoft.com/office/drawing/2014/main" id="{6A2EDEDB-8B02-F046-8C4C-CCC356114B33}"/>
              </a:ext>
            </a:extLst>
          </p:cNvPr>
          <p:cNvSpPr txBox="1"/>
          <p:nvPr/>
        </p:nvSpPr>
        <p:spPr>
          <a:xfrm>
            <a:off x="426721" y="582240"/>
            <a:ext cx="4080091" cy="400110"/>
          </a:xfrm>
          <a:prstGeom prst="rect">
            <a:avLst/>
          </a:prstGeom>
          <a:noFill/>
        </p:spPr>
        <p:txBody>
          <a:bodyPr wrap="none" rtlCol="0">
            <a:spAutoFit/>
          </a:bodyPr>
          <a:lstStyle/>
          <a:p>
            <a:r>
              <a:rPr lang="it-IT" sz="2000" dirty="0"/>
              <a:t>Storia dell’arte come storia delle cose</a:t>
            </a:r>
          </a:p>
        </p:txBody>
      </p:sp>
      <p:sp>
        <p:nvSpPr>
          <p:cNvPr id="10" name="Rettangolo 9">
            <a:extLst>
              <a:ext uri="{FF2B5EF4-FFF2-40B4-BE49-F238E27FC236}">
                <a16:creationId xmlns:a16="http://schemas.microsoft.com/office/drawing/2014/main" id="{39E5BF77-5951-B349-A95D-5AA832F18F8C}"/>
              </a:ext>
            </a:extLst>
          </p:cNvPr>
          <p:cNvSpPr/>
          <p:nvPr/>
        </p:nvSpPr>
        <p:spPr>
          <a:xfrm>
            <a:off x="426721" y="582240"/>
            <a:ext cx="4034563"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57709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4E2C5A9-5579-E84F-B3AE-D15448894457}"/>
              </a:ext>
            </a:extLst>
          </p:cNvPr>
          <p:cNvSpPr txBox="1"/>
          <p:nvPr/>
        </p:nvSpPr>
        <p:spPr>
          <a:xfrm>
            <a:off x="5831174" y="779489"/>
            <a:ext cx="6225614" cy="5909310"/>
          </a:xfrm>
          <a:prstGeom prst="rect">
            <a:avLst/>
          </a:prstGeom>
          <a:noFill/>
        </p:spPr>
        <p:txBody>
          <a:bodyPr wrap="square" rtlCol="0">
            <a:spAutoFit/>
          </a:bodyPr>
          <a:lstStyle/>
          <a:p>
            <a:r>
              <a:rPr lang="it-IT" dirty="0"/>
              <a:t>Lo studio delle </a:t>
            </a:r>
            <a:r>
              <a:rPr lang="it-IT" b="1" dirty="0"/>
              <a:t>diverse manifestazioni dell’umana attività </a:t>
            </a:r>
            <a:r>
              <a:rPr lang="it-IT" dirty="0"/>
              <a:t>ci restituirà </a:t>
            </a:r>
            <a:r>
              <a:rPr lang="it-IT" b="1" dirty="0"/>
              <a:t>la forma del tempo</a:t>
            </a:r>
            <a:r>
              <a:rPr lang="it-IT" dirty="0"/>
              <a:t>, l’azione delle forme sul tempo e del tempo sulle forme.</a:t>
            </a:r>
          </a:p>
          <a:p>
            <a:endParaRPr lang="it-IT" dirty="0"/>
          </a:p>
          <a:p>
            <a:r>
              <a:rPr lang="it-IT" b="1" dirty="0"/>
              <a:t>Il tempo non è più necessariamente quello cronologico </a:t>
            </a:r>
            <a:r>
              <a:rPr lang="it-IT" dirty="0"/>
              <a:t>e viene indagato nella sua forma.</a:t>
            </a:r>
          </a:p>
          <a:p>
            <a:endParaRPr lang="it-IT" dirty="0"/>
          </a:p>
          <a:p>
            <a:endParaRPr lang="it-IT" dirty="0"/>
          </a:p>
          <a:p>
            <a:r>
              <a:rPr lang="it-IT" dirty="0"/>
              <a:t>Resta evidente la </a:t>
            </a:r>
            <a:r>
              <a:rPr lang="it-IT" b="1" dirty="0"/>
              <a:t>distinzione tra oggetti di uso comune e opere d’arte.</a:t>
            </a:r>
            <a:r>
              <a:rPr lang="it-IT" dirty="0"/>
              <a:t> I metodi per indagare tali oggetti sono ne restano necessariamente diversi. Diversa è tuttavia l’orizzonte in cui tanto gli uni quanto gli altri sono indagati</a:t>
            </a:r>
          </a:p>
          <a:p>
            <a:endParaRPr lang="it-IT" dirty="0"/>
          </a:p>
          <a:p>
            <a:r>
              <a:rPr lang="it-IT" b="1" dirty="0"/>
              <a:t>Reazione nei confronti di una storia dell’arte di impostazione </a:t>
            </a:r>
            <a:r>
              <a:rPr lang="it-IT" b="1" dirty="0" err="1"/>
              <a:t>cassiseriana</a:t>
            </a:r>
            <a:r>
              <a:rPr lang="it-IT" dirty="0"/>
              <a:t>, volta ad indagare il significato in luogo della relazioni formali che costituiscono l’opera d’arte, che ci ricordano come l’arte sia opera.</a:t>
            </a:r>
          </a:p>
          <a:p>
            <a:endParaRPr lang="it-IT" dirty="0"/>
          </a:p>
          <a:p>
            <a:r>
              <a:rPr lang="it-IT" b="1" dirty="0"/>
              <a:t>L’arte è indagata per la sua specificità tecnica, visiva, materiale, e collocata all’interno di una cultura materiale di cui fa parte.</a:t>
            </a:r>
          </a:p>
          <a:p>
            <a:endParaRPr lang="it-IT" dirty="0"/>
          </a:p>
        </p:txBody>
      </p:sp>
      <p:pic>
        <p:nvPicPr>
          <p:cNvPr id="1025" name="Picture 1" descr="page1image3386775504">
            <a:extLst>
              <a:ext uri="{FF2B5EF4-FFF2-40B4-BE49-F238E27FC236}">
                <a16:creationId xmlns:a16="http://schemas.microsoft.com/office/drawing/2014/main" id="{F0F915FA-A4B5-E043-9FF4-6A4BF3B3E6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621" b="70643"/>
          <a:stretch/>
        </p:blipFill>
        <p:spPr bwMode="auto">
          <a:xfrm>
            <a:off x="353305" y="779489"/>
            <a:ext cx="5268007" cy="5426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501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E872EE3-7BF5-3849-AF81-77E9B1A68740}"/>
              </a:ext>
            </a:extLst>
          </p:cNvPr>
          <p:cNvSpPr txBox="1"/>
          <p:nvPr/>
        </p:nvSpPr>
        <p:spPr>
          <a:xfrm>
            <a:off x="239841" y="2492196"/>
            <a:ext cx="4137286" cy="1938992"/>
          </a:xfrm>
          <a:prstGeom prst="rect">
            <a:avLst/>
          </a:prstGeom>
          <a:noFill/>
        </p:spPr>
        <p:txBody>
          <a:bodyPr wrap="square" rtlCol="0">
            <a:spAutoFit/>
          </a:bodyPr>
          <a:lstStyle/>
          <a:p>
            <a:r>
              <a:rPr lang="it-IT" sz="2000" dirty="0"/>
              <a:t>Saggio di Enrico Castelnuovo e Carlo Ginzburg, </a:t>
            </a:r>
            <a:r>
              <a:rPr lang="it-IT" sz="2000" i="1" dirty="0"/>
              <a:t>Centro e periferia, </a:t>
            </a:r>
            <a:r>
              <a:rPr lang="it-IT" sz="2000" dirty="0"/>
              <a:t>in </a:t>
            </a:r>
          </a:p>
          <a:p>
            <a:r>
              <a:rPr lang="it-IT" sz="2000" i="1" dirty="0"/>
              <a:t>Storia dell’arte italiana, </a:t>
            </a:r>
            <a:r>
              <a:rPr lang="it-IT" sz="2000" dirty="0"/>
              <a:t>Primo volume  </a:t>
            </a:r>
            <a:r>
              <a:rPr lang="it-IT" sz="2000" i="1" dirty="0"/>
              <a:t>Materiali e problemi, Questioni e metodi</a:t>
            </a:r>
            <a:r>
              <a:rPr lang="it-IT" sz="2000" dirty="0"/>
              <a:t>, (a cura di) Giovanni </a:t>
            </a:r>
            <a:r>
              <a:rPr lang="it-IT" sz="2000" dirty="0" err="1"/>
              <a:t>Previtali</a:t>
            </a:r>
            <a:r>
              <a:rPr lang="it-IT" sz="2000" dirty="0"/>
              <a:t>,</a:t>
            </a:r>
          </a:p>
          <a:p>
            <a:r>
              <a:rPr lang="it-IT" sz="2000" dirty="0"/>
              <a:t> Einaudi, Torino 1979, pp. 283-352</a:t>
            </a:r>
          </a:p>
        </p:txBody>
      </p:sp>
      <p:pic>
        <p:nvPicPr>
          <p:cNvPr id="4" name="Immagine 3">
            <a:extLst>
              <a:ext uri="{FF2B5EF4-FFF2-40B4-BE49-F238E27FC236}">
                <a16:creationId xmlns:a16="http://schemas.microsoft.com/office/drawing/2014/main" id="{9682EBF4-515E-2240-BF1F-2470DE0B8ED1}"/>
              </a:ext>
            </a:extLst>
          </p:cNvPr>
          <p:cNvPicPr>
            <a:picLocks noChangeAspect="1"/>
          </p:cNvPicPr>
          <p:nvPr/>
        </p:nvPicPr>
        <p:blipFill>
          <a:blip r:embed="rId2"/>
          <a:stretch>
            <a:fillRect/>
          </a:stretch>
        </p:blipFill>
        <p:spPr>
          <a:xfrm>
            <a:off x="8324065" y="329784"/>
            <a:ext cx="2348931" cy="3131908"/>
          </a:xfrm>
          <a:prstGeom prst="rect">
            <a:avLst/>
          </a:prstGeom>
        </p:spPr>
      </p:pic>
      <p:pic>
        <p:nvPicPr>
          <p:cNvPr id="5" name="Immagine 4">
            <a:extLst>
              <a:ext uri="{FF2B5EF4-FFF2-40B4-BE49-F238E27FC236}">
                <a16:creationId xmlns:a16="http://schemas.microsoft.com/office/drawing/2014/main" id="{9234C69A-FD61-D744-BA82-952B12F725FF}"/>
              </a:ext>
            </a:extLst>
          </p:cNvPr>
          <p:cNvPicPr>
            <a:picLocks noChangeAspect="1"/>
          </p:cNvPicPr>
          <p:nvPr/>
        </p:nvPicPr>
        <p:blipFill>
          <a:blip r:embed="rId3"/>
          <a:stretch>
            <a:fillRect/>
          </a:stretch>
        </p:blipFill>
        <p:spPr>
          <a:xfrm>
            <a:off x="5563612" y="3756620"/>
            <a:ext cx="6100997" cy="2641223"/>
          </a:xfrm>
          <a:prstGeom prst="rect">
            <a:avLst/>
          </a:prstGeom>
        </p:spPr>
      </p:pic>
      <p:sp>
        <p:nvSpPr>
          <p:cNvPr id="6" name="Rettangolo 5">
            <a:extLst>
              <a:ext uri="{FF2B5EF4-FFF2-40B4-BE49-F238E27FC236}">
                <a16:creationId xmlns:a16="http://schemas.microsoft.com/office/drawing/2014/main" id="{F7812284-3913-6441-BAAA-DDA8A0919DB4}"/>
              </a:ext>
            </a:extLst>
          </p:cNvPr>
          <p:cNvSpPr/>
          <p:nvPr/>
        </p:nvSpPr>
        <p:spPr>
          <a:xfrm>
            <a:off x="3921490" y="348397"/>
            <a:ext cx="2016834" cy="400110"/>
          </a:xfrm>
          <a:prstGeom prst="rect">
            <a:avLst/>
          </a:prstGeom>
        </p:spPr>
        <p:txBody>
          <a:bodyPr wrap="none">
            <a:spAutoFit/>
          </a:bodyPr>
          <a:lstStyle/>
          <a:p>
            <a:r>
              <a:rPr lang="it-IT" sz="2000" dirty="0"/>
              <a:t>Centro e periferia</a:t>
            </a:r>
          </a:p>
        </p:txBody>
      </p:sp>
      <p:sp>
        <p:nvSpPr>
          <p:cNvPr id="7" name="Rettangolo 6">
            <a:extLst>
              <a:ext uri="{FF2B5EF4-FFF2-40B4-BE49-F238E27FC236}">
                <a16:creationId xmlns:a16="http://schemas.microsoft.com/office/drawing/2014/main" id="{9FE9E7C7-5818-314F-AA3A-D92D9148FB31}"/>
              </a:ext>
            </a:extLst>
          </p:cNvPr>
          <p:cNvSpPr/>
          <p:nvPr/>
        </p:nvSpPr>
        <p:spPr>
          <a:xfrm>
            <a:off x="3927423" y="329784"/>
            <a:ext cx="2023672" cy="4388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98363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8E3DF29-5093-9A41-BB66-4476E108B639}"/>
              </a:ext>
            </a:extLst>
          </p:cNvPr>
          <p:cNvSpPr/>
          <p:nvPr/>
        </p:nvSpPr>
        <p:spPr>
          <a:xfrm>
            <a:off x="0" y="387924"/>
            <a:ext cx="6182347" cy="3170099"/>
          </a:xfrm>
          <a:prstGeom prst="rect">
            <a:avLst/>
          </a:prstGeom>
        </p:spPr>
        <p:txBody>
          <a:bodyPr wrap="square">
            <a:spAutoFit/>
          </a:bodyPr>
          <a:lstStyle/>
          <a:p>
            <a:pPr algn="ctr"/>
            <a:r>
              <a:rPr lang="it-IT" sz="2000" dirty="0"/>
              <a:t>Riscoperta e valorizzazione della complessità della geografia artistica italiana; analisi dei delle relazioni tra i centri, con particolare attenzione alle zone di cerniera. </a:t>
            </a:r>
          </a:p>
          <a:p>
            <a:pPr algn="ctr"/>
            <a:endParaRPr lang="it-IT" sz="2000" dirty="0"/>
          </a:p>
          <a:p>
            <a:pPr algn="ctr"/>
            <a:r>
              <a:rPr lang="it-IT" sz="2000" dirty="0"/>
              <a:t>Castelnuovo pone le basi per una riformulazione policentrica della storia dell’arte. La sua analisi, come le ricerche che effettuerà negli anni a venire, spostano lo sguardo, rompono polarità, invertono linee di lettura, obbligando la storia dell’arte a rivedere la propria storia, l’immagine che di essa aveva contribuito a costruire</a:t>
            </a:r>
          </a:p>
        </p:txBody>
      </p:sp>
      <p:sp>
        <p:nvSpPr>
          <p:cNvPr id="3" name="Rettangolo 2">
            <a:extLst>
              <a:ext uri="{FF2B5EF4-FFF2-40B4-BE49-F238E27FC236}">
                <a16:creationId xmlns:a16="http://schemas.microsoft.com/office/drawing/2014/main" id="{6318C28F-AD68-5747-9DBE-294C81A8B876}"/>
              </a:ext>
            </a:extLst>
          </p:cNvPr>
          <p:cNvSpPr/>
          <p:nvPr/>
        </p:nvSpPr>
        <p:spPr>
          <a:xfrm>
            <a:off x="8577970" y="4357347"/>
            <a:ext cx="3434148" cy="1631216"/>
          </a:xfrm>
          <a:prstGeom prst="rect">
            <a:avLst/>
          </a:prstGeom>
        </p:spPr>
        <p:txBody>
          <a:bodyPr wrap="square">
            <a:spAutoFit/>
          </a:bodyPr>
          <a:lstStyle/>
          <a:p>
            <a:r>
              <a:rPr lang="it-IT" sz="2000" b="1" dirty="0"/>
              <a:t>Commissione Franceschini (1964-1966) </a:t>
            </a:r>
            <a:r>
              <a:rPr lang="it-IT" sz="2000" dirty="0"/>
              <a:t>elabora la definizione di </a:t>
            </a:r>
            <a:r>
              <a:rPr lang="it-IT" sz="2000" b="1" dirty="0"/>
              <a:t>Bene Ambientale come concreta espressione di civiltà</a:t>
            </a:r>
          </a:p>
        </p:txBody>
      </p:sp>
      <p:pic>
        <p:nvPicPr>
          <p:cNvPr id="5" name="Immagine 4">
            <a:extLst>
              <a:ext uri="{FF2B5EF4-FFF2-40B4-BE49-F238E27FC236}">
                <a16:creationId xmlns:a16="http://schemas.microsoft.com/office/drawing/2014/main" id="{764BD889-C965-654B-A524-30E4733CFBDA}"/>
              </a:ext>
            </a:extLst>
          </p:cNvPr>
          <p:cNvPicPr>
            <a:picLocks noChangeAspect="1"/>
          </p:cNvPicPr>
          <p:nvPr/>
        </p:nvPicPr>
        <p:blipFill>
          <a:blip r:embed="rId2"/>
          <a:stretch>
            <a:fillRect/>
          </a:stretch>
        </p:blipFill>
        <p:spPr>
          <a:xfrm>
            <a:off x="6867841" y="244627"/>
            <a:ext cx="3775811" cy="3230380"/>
          </a:xfrm>
          <a:prstGeom prst="rect">
            <a:avLst/>
          </a:prstGeom>
        </p:spPr>
      </p:pic>
      <p:cxnSp>
        <p:nvCxnSpPr>
          <p:cNvPr id="7" name="Connettore 2 6">
            <a:extLst>
              <a:ext uri="{FF2B5EF4-FFF2-40B4-BE49-F238E27FC236}">
                <a16:creationId xmlns:a16="http://schemas.microsoft.com/office/drawing/2014/main" id="{3462429E-5209-7E48-B914-FDF9DCD4B9D6}"/>
              </a:ext>
            </a:extLst>
          </p:cNvPr>
          <p:cNvCxnSpPr/>
          <p:nvPr/>
        </p:nvCxnSpPr>
        <p:spPr>
          <a:xfrm>
            <a:off x="3072982" y="3712616"/>
            <a:ext cx="0" cy="3696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A6264882-F7F7-E647-A738-6F4E061C3C98}"/>
              </a:ext>
            </a:extLst>
          </p:cNvPr>
          <p:cNvCxnSpPr/>
          <p:nvPr/>
        </p:nvCxnSpPr>
        <p:spPr>
          <a:xfrm>
            <a:off x="3072982" y="4819442"/>
            <a:ext cx="0" cy="3696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1 9">
            <a:extLst>
              <a:ext uri="{FF2B5EF4-FFF2-40B4-BE49-F238E27FC236}">
                <a16:creationId xmlns:a16="http://schemas.microsoft.com/office/drawing/2014/main" id="{20847AA4-90C2-4047-AA39-42AD9E1C7EB1}"/>
              </a:ext>
            </a:extLst>
          </p:cNvPr>
          <p:cNvCxnSpPr/>
          <p:nvPr/>
        </p:nvCxnSpPr>
        <p:spPr>
          <a:xfrm>
            <a:off x="6580682" y="3897443"/>
            <a:ext cx="0" cy="25183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44B23361-850D-6F4C-8C9E-B32F1B4E0734}"/>
              </a:ext>
            </a:extLst>
          </p:cNvPr>
          <p:cNvCxnSpPr/>
          <p:nvPr/>
        </p:nvCxnSpPr>
        <p:spPr>
          <a:xfrm>
            <a:off x="6580682" y="5093920"/>
            <a:ext cx="178382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2B5BE910-F709-B34F-83BA-AF975ACC73C5}"/>
              </a:ext>
            </a:extLst>
          </p:cNvPr>
          <p:cNvSpPr/>
          <p:nvPr/>
        </p:nvSpPr>
        <p:spPr>
          <a:xfrm>
            <a:off x="1967807" y="4357347"/>
            <a:ext cx="2210349" cy="400110"/>
          </a:xfrm>
          <a:prstGeom prst="rect">
            <a:avLst/>
          </a:prstGeom>
        </p:spPr>
        <p:txBody>
          <a:bodyPr wrap="none">
            <a:spAutoFit/>
          </a:bodyPr>
          <a:lstStyle/>
          <a:p>
            <a:pPr algn="ctr"/>
            <a:r>
              <a:rPr lang="it-IT" sz="2000" dirty="0"/>
              <a:t>L’opera nello spazio</a:t>
            </a:r>
          </a:p>
        </p:txBody>
      </p:sp>
      <p:sp>
        <p:nvSpPr>
          <p:cNvPr id="14" name="Rettangolo 13">
            <a:extLst>
              <a:ext uri="{FF2B5EF4-FFF2-40B4-BE49-F238E27FC236}">
                <a16:creationId xmlns:a16="http://schemas.microsoft.com/office/drawing/2014/main" id="{E4D38A08-67D6-4544-BFF0-2C93BDDD4E38}"/>
              </a:ext>
            </a:extLst>
          </p:cNvPr>
          <p:cNvSpPr/>
          <p:nvPr/>
        </p:nvSpPr>
        <p:spPr>
          <a:xfrm>
            <a:off x="2366315" y="5150574"/>
            <a:ext cx="1413336" cy="400110"/>
          </a:xfrm>
          <a:prstGeom prst="rect">
            <a:avLst/>
          </a:prstGeom>
        </p:spPr>
        <p:txBody>
          <a:bodyPr wrap="none">
            <a:spAutoFit/>
          </a:bodyPr>
          <a:lstStyle/>
          <a:p>
            <a:pPr algn="ctr"/>
            <a:r>
              <a:rPr lang="it-IT" sz="2000" dirty="0"/>
              <a:t>Il paesaggio</a:t>
            </a:r>
          </a:p>
        </p:txBody>
      </p:sp>
      <p:sp>
        <p:nvSpPr>
          <p:cNvPr id="15" name="Rettangolo 14">
            <a:extLst>
              <a:ext uri="{FF2B5EF4-FFF2-40B4-BE49-F238E27FC236}">
                <a16:creationId xmlns:a16="http://schemas.microsoft.com/office/drawing/2014/main" id="{A0BD0075-8CB2-8149-8D61-69010366F237}"/>
              </a:ext>
            </a:extLst>
          </p:cNvPr>
          <p:cNvSpPr/>
          <p:nvPr/>
        </p:nvSpPr>
        <p:spPr>
          <a:xfrm>
            <a:off x="610559" y="5722334"/>
            <a:ext cx="4961227" cy="1015663"/>
          </a:xfrm>
          <a:prstGeom prst="rect">
            <a:avLst/>
          </a:prstGeom>
        </p:spPr>
        <p:txBody>
          <a:bodyPr wrap="square">
            <a:spAutoFit/>
          </a:bodyPr>
          <a:lstStyle/>
          <a:p>
            <a:pPr algn="ctr"/>
            <a:r>
              <a:rPr lang="it-IT" sz="2000" dirty="0"/>
              <a:t>Si fa avanti il riconoscimento del paesaggio come componente fondamentale della nostra cultura e della nostra identità</a:t>
            </a:r>
          </a:p>
        </p:txBody>
      </p:sp>
    </p:spTree>
    <p:extLst>
      <p:ext uri="{BB962C8B-B14F-4D97-AF65-F5344CB8AC3E}">
        <p14:creationId xmlns:p14="http://schemas.microsoft.com/office/powerpoint/2010/main" val="3489535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7289FB6-99CC-414D-A991-F623FABD912F}"/>
              </a:ext>
            </a:extLst>
          </p:cNvPr>
          <p:cNvSpPr txBox="1"/>
          <p:nvPr/>
        </p:nvSpPr>
        <p:spPr>
          <a:xfrm>
            <a:off x="404735" y="620114"/>
            <a:ext cx="4272196" cy="1323439"/>
          </a:xfrm>
          <a:prstGeom prst="rect">
            <a:avLst/>
          </a:prstGeom>
          <a:noFill/>
        </p:spPr>
        <p:txBody>
          <a:bodyPr wrap="square" rtlCol="0">
            <a:spAutoFit/>
          </a:bodyPr>
          <a:lstStyle/>
          <a:p>
            <a:r>
              <a:rPr lang="it-IT" sz="2000" i="1" dirty="0"/>
              <a:t>Storia dell’arte italiana</a:t>
            </a:r>
            <a:r>
              <a:rPr lang="it-IT" sz="2000" dirty="0"/>
              <a:t>, (a cura di) </a:t>
            </a:r>
          </a:p>
          <a:p>
            <a:r>
              <a:rPr lang="it-IT" sz="2000" dirty="0"/>
              <a:t>Carlo Bertelli, Giuliano Briganti, Antonio Giuliano, 3 vol., 1986, Mondadori, Milano</a:t>
            </a:r>
          </a:p>
        </p:txBody>
      </p:sp>
      <p:pic>
        <p:nvPicPr>
          <p:cNvPr id="10" name="Immagine 9">
            <a:extLst>
              <a:ext uri="{FF2B5EF4-FFF2-40B4-BE49-F238E27FC236}">
                <a16:creationId xmlns:a16="http://schemas.microsoft.com/office/drawing/2014/main" id="{BBEB9493-1E36-A149-AFCB-C3E751092847}"/>
              </a:ext>
            </a:extLst>
          </p:cNvPr>
          <p:cNvPicPr>
            <a:picLocks noChangeAspect="1"/>
          </p:cNvPicPr>
          <p:nvPr/>
        </p:nvPicPr>
        <p:blipFill>
          <a:blip r:embed="rId2"/>
          <a:stretch>
            <a:fillRect/>
          </a:stretch>
        </p:blipFill>
        <p:spPr>
          <a:xfrm>
            <a:off x="9572093" y="332794"/>
            <a:ext cx="2620687" cy="3602319"/>
          </a:xfrm>
          <a:prstGeom prst="rect">
            <a:avLst/>
          </a:prstGeom>
        </p:spPr>
      </p:pic>
      <p:pic>
        <p:nvPicPr>
          <p:cNvPr id="11" name="Immagine 10">
            <a:extLst>
              <a:ext uri="{FF2B5EF4-FFF2-40B4-BE49-F238E27FC236}">
                <a16:creationId xmlns:a16="http://schemas.microsoft.com/office/drawing/2014/main" id="{91E9601E-E438-0047-B723-304CC66D3326}"/>
              </a:ext>
            </a:extLst>
          </p:cNvPr>
          <p:cNvPicPr>
            <a:picLocks noChangeAspect="1"/>
          </p:cNvPicPr>
          <p:nvPr/>
        </p:nvPicPr>
        <p:blipFill>
          <a:blip r:embed="rId3"/>
          <a:stretch>
            <a:fillRect/>
          </a:stretch>
        </p:blipFill>
        <p:spPr>
          <a:xfrm>
            <a:off x="6521170" y="1210468"/>
            <a:ext cx="2835907" cy="3898154"/>
          </a:xfrm>
          <a:prstGeom prst="rect">
            <a:avLst/>
          </a:prstGeom>
        </p:spPr>
      </p:pic>
      <p:pic>
        <p:nvPicPr>
          <p:cNvPr id="12" name="Immagine 11">
            <a:extLst>
              <a:ext uri="{FF2B5EF4-FFF2-40B4-BE49-F238E27FC236}">
                <a16:creationId xmlns:a16="http://schemas.microsoft.com/office/drawing/2014/main" id="{59AC1FB5-6F71-244A-9EF9-95A2B4094FDA}"/>
              </a:ext>
            </a:extLst>
          </p:cNvPr>
          <p:cNvPicPr>
            <a:picLocks noChangeAspect="1"/>
          </p:cNvPicPr>
          <p:nvPr/>
        </p:nvPicPr>
        <p:blipFill>
          <a:blip r:embed="rId4"/>
          <a:stretch>
            <a:fillRect/>
          </a:stretch>
        </p:blipFill>
        <p:spPr>
          <a:xfrm>
            <a:off x="3380455" y="2321466"/>
            <a:ext cx="2943785" cy="4131628"/>
          </a:xfrm>
          <a:prstGeom prst="rect">
            <a:avLst/>
          </a:prstGeom>
        </p:spPr>
      </p:pic>
      <p:pic>
        <p:nvPicPr>
          <p:cNvPr id="13" name="Immagine 12">
            <a:extLst>
              <a:ext uri="{FF2B5EF4-FFF2-40B4-BE49-F238E27FC236}">
                <a16:creationId xmlns:a16="http://schemas.microsoft.com/office/drawing/2014/main" id="{B221276D-FFC7-884F-8CD7-7FB8C6523C94}"/>
              </a:ext>
            </a:extLst>
          </p:cNvPr>
          <p:cNvPicPr>
            <a:picLocks noChangeAspect="1"/>
          </p:cNvPicPr>
          <p:nvPr/>
        </p:nvPicPr>
        <p:blipFill>
          <a:blip r:embed="rId5"/>
          <a:stretch>
            <a:fillRect/>
          </a:stretch>
        </p:blipFill>
        <p:spPr>
          <a:xfrm>
            <a:off x="263240" y="2585574"/>
            <a:ext cx="2813621" cy="3867520"/>
          </a:xfrm>
          <a:prstGeom prst="rect">
            <a:avLst/>
          </a:prstGeom>
        </p:spPr>
      </p:pic>
    </p:spTree>
    <p:extLst>
      <p:ext uri="{BB962C8B-B14F-4D97-AF65-F5344CB8AC3E}">
        <p14:creationId xmlns:p14="http://schemas.microsoft.com/office/powerpoint/2010/main" val="580918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3E0F03E6-B5B2-534A-AEBD-EFA6E84A133E}"/>
              </a:ext>
            </a:extLst>
          </p:cNvPr>
          <p:cNvSpPr/>
          <p:nvPr/>
        </p:nvSpPr>
        <p:spPr>
          <a:xfrm>
            <a:off x="5099682" y="2854590"/>
            <a:ext cx="2110193" cy="430887"/>
          </a:xfrm>
          <a:prstGeom prst="rect">
            <a:avLst/>
          </a:prstGeom>
        </p:spPr>
        <p:txBody>
          <a:bodyPr wrap="none">
            <a:spAutoFit/>
          </a:bodyPr>
          <a:lstStyle/>
          <a:p>
            <a:r>
              <a:rPr lang="it-IT" sz="2200" dirty="0"/>
              <a:t>Gli anni Sessanta</a:t>
            </a:r>
          </a:p>
        </p:txBody>
      </p:sp>
      <p:sp>
        <p:nvSpPr>
          <p:cNvPr id="3" name="Rettangolo 2">
            <a:extLst>
              <a:ext uri="{FF2B5EF4-FFF2-40B4-BE49-F238E27FC236}">
                <a16:creationId xmlns:a16="http://schemas.microsoft.com/office/drawing/2014/main" id="{7C6D22DE-19DE-B54A-9285-7F4188F8049F}"/>
              </a:ext>
            </a:extLst>
          </p:cNvPr>
          <p:cNvSpPr/>
          <p:nvPr/>
        </p:nvSpPr>
        <p:spPr>
          <a:xfrm>
            <a:off x="640969" y="2538328"/>
            <a:ext cx="3267856" cy="1200329"/>
          </a:xfrm>
          <a:prstGeom prst="rect">
            <a:avLst/>
          </a:prstGeom>
        </p:spPr>
        <p:txBody>
          <a:bodyPr wrap="square">
            <a:spAutoFit/>
          </a:bodyPr>
          <a:lstStyle/>
          <a:p>
            <a:pPr algn="ctr"/>
            <a:r>
              <a:rPr lang="it-IT" dirty="0"/>
              <a:t>1962. Abolizione della scuola di avviamento professionale e Istituzione della scuola media unica</a:t>
            </a:r>
          </a:p>
        </p:txBody>
      </p:sp>
      <p:sp>
        <p:nvSpPr>
          <p:cNvPr id="4" name="Ovale 3">
            <a:extLst>
              <a:ext uri="{FF2B5EF4-FFF2-40B4-BE49-F238E27FC236}">
                <a16:creationId xmlns:a16="http://schemas.microsoft.com/office/drawing/2014/main" id="{A0CB173E-1381-7946-9B6A-D565DBFBEF78}"/>
              </a:ext>
            </a:extLst>
          </p:cNvPr>
          <p:cNvSpPr/>
          <p:nvPr/>
        </p:nvSpPr>
        <p:spPr>
          <a:xfrm>
            <a:off x="396586" y="2320314"/>
            <a:ext cx="3867463" cy="140110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F599258E-ED67-A04D-BD96-326D763DF8A8}"/>
              </a:ext>
            </a:extLst>
          </p:cNvPr>
          <p:cNvSpPr/>
          <p:nvPr/>
        </p:nvSpPr>
        <p:spPr>
          <a:xfrm>
            <a:off x="2539923" y="4262947"/>
            <a:ext cx="2873115" cy="646331"/>
          </a:xfrm>
          <a:prstGeom prst="rect">
            <a:avLst/>
          </a:prstGeom>
        </p:spPr>
        <p:txBody>
          <a:bodyPr wrap="square">
            <a:spAutoFit/>
          </a:bodyPr>
          <a:lstStyle/>
          <a:p>
            <a:pPr algn="ctr"/>
            <a:r>
              <a:rPr lang="it-IT" dirty="0"/>
              <a:t>L’acculturazione di massa:</a:t>
            </a:r>
          </a:p>
          <a:p>
            <a:pPr algn="ctr"/>
            <a:r>
              <a:rPr lang="it-IT" dirty="0"/>
              <a:t>l’arte nelle edicole </a:t>
            </a:r>
          </a:p>
        </p:txBody>
      </p:sp>
      <p:sp>
        <p:nvSpPr>
          <p:cNvPr id="6" name="Ovale 5">
            <a:extLst>
              <a:ext uri="{FF2B5EF4-FFF2-40B4-BE49-F238E27FC236}">
                <a16:creationId xmlns:a16="http://schemas.microsoft.com/office/drawing/2014/main" id="{D7D7CCB4-CBB2-4F4D-B96F-A7142F5DA29B}"/>
              </a:ext>
            </a:extLst>
          </p:cNvPr>
          <p:cNvSpPr/>
          <p:nvPr/>
        </p:nvSpPr>
        <p:spPr>
          <a:xfrm>
            <a:off x="2289293" y="4099292"/>
            <a:ext cx="3132944" cy="9443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07D43157-69A0-CA4B-BAAE-F798F45EBF64}"/>
              </a:ext>
            </a:extLst>
          </p:cNvPr>
          <p:cNvSpPr/>
          <p:nvPr/>
        </p:nvSpPr>
        <p:spPr>
          <a:xfrm>
            <a:off x="8111518" y="2797779"/>
            <a:ext cx="3517692" cy="646331"/>
          </a:xfrm>
          <a:prstGeom prst="rect">
            <a:avLst/>
          </a:prstGeom>
        </p:spPr>
        <p:txBody>
          <a:bodyPr wrap="square">
            <a:spAutoFit/>
          </a:bodyPr>
          <a:lstStyle/>
          <a:p>
            <a:pPr algn="ctr"/>
            <a:r>
              <a:rPr lang="it-IT" dirty="0"/>
              <a:t>Indagine sui musei e il loro pubblico </a:t>
            </a:r>
          </a:p>
          <a:p>
            <a:pPr algn="ctr"/>
            <a:r>
              <a:rPr lang="it-IT" dirty="0"/>
              <a:t>di Pierre </a:t>
            </a:r>
            <a:r>
              <a:rPr lang="it-IT" dirty="0" err="1"/>
              <a:t>Bourdieu</a:t>
            </a:r>
            <a:r>
              <a:rPr lang="it-IT" dirty="0"/>
              <a:t> e Alain </a:t>
            </a:r>
            <a:r>
              <a:rPr lang="it-IT" dirty="0" err="1"/>
              <a:t>Darbel</a:t>
            </a:r>
            <a:r>
              <a:rPr lang="it-IT" dirty="0"/>
              <a:t> </a:t>
            </a:r>
          </a:p>
        </p:txBody>
      </p:sp>
      <p:sp>
        <p:nvSpPr>
          <p:cNvPr id="8" name="Ovale 7">
            <a:extLst>
              <a:ext uri="{FF2B5EF4-FFF2-40B4-BE49-F238E27FC236}">
                <a16:creationId xmlns:a16="http://schemas.microsoft.com/office/drawing/2014/main" id="{823E55DC-551A-0143-AA5C-E08A3EE6E23D}"/>
              </a:ext>
            </a:extLst>
          </p:cNvPr>
          <p:cNvSpPr/>
          <p:nvPr/>
        </p:nvSpPr>
        <p:spPr>
          <a:xfrm>
            <a:off x="7967929" y="2573406"/>
            <a:ext cx="3804870" cy="10863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CAF061C5-3F78-EA4C-8CE0-83CD039F35B9}"/>
              </a:ext>
            </a:extLst>
          </p:cNvPr>
          <p:cNvSpPr/>
          <p:nvPr/>
        </p:nvSpPr>
        <p:spPr>
          <a:xfrm>
            <a:off x="7277066" y="4397341"/>
            <a:ext cx="2676403" cy="646331"/>
          </a:xfrm>
          <a:prstGeom prst="rect">
            <a:avLst/>
          </a:prstGeom>
        </p:spPr>
        <p:txBody>
          <a:bodyPr wrap="square">
            <a:spAutoFit/>
          </a:bodyPr>
          <a:lstStyle/>
          <a:p>
            <a:pPr algn="ctr"/>
            <a:r>
              <a:rPr lang="it-IT" dirty="0"/>
              <a:t>Ricezione del concetto di bene culturale</a:t>
            </a:r>
          </a:p>
        </p:txBody>
      </p:sp>
      <p:sp>
        <p:nvSpPr>
          <p:cNvPr id="10" name="Ovale 9">
            <a:extLst>
              <a:ext uri="{FF2B5EF4-FFF2-40B4-BE49-F238E27FC236}">
                <a16:creationId xmlns:a16="http://schemas.microsoft.com/office/drawing/2014/main" id="{DD8A02C4-47E2-094D-A29C-FB38F0A338CD}"/>
              </a:ext>
            </a:extLst>
          </p:cNvPr>
          <p:cNvSpPr/>
          <p:nvPr/>
        </p:nvSpPr>
        <p:spPr>
          <a:xfrm>
            <a:off x="7114808" y="4176634"/>
            <a:ext cx="2838661" cy="9350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A60C9C49-25B9-BB4F-8F93-ED05325C9FF8}"/>
              </a:ext>
            </a:extLst>
          </p:cNvPr>
          <p:cNvSpPr/>
          <p:nvPr/>
        </p:nvSpPr>
        <p:spPr>
          <a:xfrm>
            <a:off x="4340085" y="5611662"/>
            <a:ext cx="3477382" cy="646331"/>
          </a:xfrm>
          <a:prstGeom prst="rect">
            <a:avLst/>
          </a:prstGeom>
        </p:spPr>
        <p:txBody>
          <a:bodyPr wrap="square">
            <a:spAutoFit/>
          </a:bodyPr>
          <a:lstStyle/>
          <a:p>
            <a:pPr algn="ctr"/>
            <a:r>
              <a:rPr lang="it-IT" dirty="0"/>
              <a:t>La storia dell’arte di Giulio Carlo Argan (1968-1970)</a:t>
            </a:r>
          </a:p>
        </p:txBody>
      </p:sp>
      <p:sp>
        <p:nvSpPr>
          <p:cNvPr id="12" name="Ovale 11">
            <a:extLst>
              <a:ext uri="{FF2B5EF4-FFF2-40B4-BE49-F238E27FC236}">
                <a16:creationId xmlns:a16="http://schemas.microsoft.com/office/drawing/2014/main" id="{87DC1947-F14B-6A43-9813-C2F2A9124936}"/>
              </a:ext>
            </a:extLst>
          </p:cNvPr>
          <p:cNvSpPr/>
          <p:nvPr/>
        </p:nvSpPr>
        <p:spPr>
          <a:xfrm>
            <a:off x="4195143" y="5462638"/>
            <a:ext cx="3767266" cy="94438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2 13">
            <a:extLst>
              <a:ext uri="{FF2B5EF4-FFF2-40B4-BE49-F238E27FC236}">
                <a16:creationId xmlns:a16="http://schemas.microsoft.com/office/drawing/2014/main" id="{64EE98DE-85C4-D542-86D7-4DBA90C3025D}"/>
              </a:ext>
            </a:extLst>
          </p:cNvPr>
          <p:cNvCxnSpPr>
            <a:cxnSpLocks/>
          </p:cNvCxnSpPr>
          <p:nvPr/>
        </p:nvCxnSpPr>
        <p:spPr>
          <a:xfrm flipV="1">
            <a:off x="7209875" y="3088285"/>
            <a:ext cx="495069" cy="2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AC8F4A9D-1118-F54E-BA60-80C33D485AB1}"/>
              </a:ext>
            </a:extLst>
          </p:cNvPr>
          <p:cNvCxnSpPr/>
          <p:nvPr/>
        </p:nvCxnSpPr>
        <p:spPr>
          <a:xfrm>
            <a:off x="6940446" y="3339727"/>
            <a:ext cx="336620" cy="8278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FF7F3C96-A192-D048-81EF-6B13CE490FEA}"/>
              </a:ext>
            </a:extLst>
          </p:cNvPr>
          <p:cNvCxnSpPr>
            <a:cxnSpLocks/>
          </p:cNvCxnSpPr>
          <p:nvPr/>
        </p:nvCxnSpPr>
        <p:spPr>
          <a:xfrm flipH="1">
            <a:off x="5230791" y="3363394"/>
            <a:ext cx="384475" cy="7505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BFF6D842-E4AB-EC43-9DBD-5FC68DD73DF1}"/>
              </a:ext>
            </a:extLst>
          </p:cNvPr>
          <p:cNvCxnSpPr>
            <a:cxnSpLocks/>
          </p:cNvCxnSpPr>
          <p:nvPr/>
        </p:nvCxnSpPr>
        <p:spPr>
          <a:xfrm flipH="1">
            <a:off x="4571415" y="3041485"/>
            <a:ext cx="420122" cy="82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041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44B37A4-AA84-F941-A56B-AF1CF660F2A1}"/>
              </a:ext>
            </a:extLst>
          </p:cNvPr>
          <p:cNvPicPr>
            <a:picLocks noChangeAspect="1"/>
          </p:cNvPicPr>
          <p:nvPr/>
        </p:nvPicPr>
        <p:blipFill>
          <a:blip r:embed="rId2"/>
          <a:stretch>
            <a:fillRect/>
          </a:stretch>
        </p:blipFill>
        <p:spPr>
          <a:xfrm>
            <a:off x="1638659" y="0"/>
            <a:ext cx="9667716" cy="6858000"/>
          </a:xfrm>
          <a:prstGeom prst="rect">
            <a:avLst/>
          </a:prstGeom>
        </p:spPr>
      </p:pic>
    </p:spTree>
    <p:extLst>
      <p:ext uri="{BB962C8B-B14F-4D97-AF65-F5344CB8AC3E}">
        <p14:creationId xmlns:p14="http://schemas.microsoft.com/office/powerpoint/2010/main" val="2421523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page2image3817216">
            <a:extLst>
              <a:ext uri="{FF2B5EF4-FFF2-40B4-BE49-F238E27FC236}">
                <a16:creationId xmlns:a16="http://schemas.microsoft.com/office/drawing/2014/main" id="{A88E4C34-3239-1E4C-9A19-CB2F85953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789" y="0"/>
            <a:ext cx="10031506" cy="711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212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4A8F62A-31FD-3A4C-9236-B00296ED327D}"/>
              </a:ext>
            </a:extLst>
          </p:cNvPr>
          <p:cNvSpPr txBox="1"/>
          <p:nvPr/>
        </p:nvSpPr>
        <p:spPr>
          <a:xfrm>
            <a:off x="809470" y="1004340"/>
            <a:ext cx="3867462" cy="1323439"/>
          </a:xfrm>
          <a:prstGeom prst="rect">
            <a:avLst/>
          </a:prstGeom>
          <a:noFill/>
        </p:spPr>
        <p:txBody>
          <a:bodyPr wrap="square" rtlCol="0">
            <a:spAutoFit/>
          </a:bodyPr>
          <a:lstStyle/>
          <a:p>
            <a:r>
              <a:rPr lang="it-IT" sz="2000" dirty="0"/>
              <a:t>Progetto Pilota per la conservazione dei centri storici della dorsale appenninica, CRURES, Perugua1976</a:t>
            </a:r>
          </a:p>
        </p:txBody>
      </p:sp>
      <p:sp>
        <p:nvSpPr>
          <p:cNvPr id="3" name="Rettangolo 2">
            <a:extLst>
              <a:ext uri="{FF2B5EF4-FFF2-40B4-BE49-F238E27FC236}">
                <a16:creationId xmlns:a16="http://schemas.microsoft.com/office/drawing/2014/main" id="{3FDC5CB7-3A4F-5949-A1DA-187DF490383E}"/>
              </a:ext>
            </a:extLst>
          </p:cNvPr>
          <p:cNvSpPr/>
          <p:nvPr/>
        </p:nvSpPr>
        <p:spPr>
          <a:xfrm>
            <a:off x="809470" y="961519"/>
            <a:ext cx="3837482" cy="13662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3E11F68F-8A08-CC4A-B806-6149B186258B}"/>
              </a:ext>
            </a:extLst>
          </p:cNvPr>
          <p:cNvSpPr txBox="1"/>
          <p:nvPr/>
        </p:nvSpPr>
        <p:spPr>
          <a:xfrm>
            <a:off x="809470" y="2608288"/>
            <a:ext cx="3912434" cy="707886"/>
          </a:xfrm>
          <a:prstGeom prst="rect">
            <a:avLst/>
          </a:prstGeom>
          <a:noFill/>
        </p:spPr>
        <p:txBody>
          <a:bodyPr wrap="square" rtlCol="0">
            <a:spAutoFit/>
          </a:bodyPr>
          <a:lstStyle/>
          <a:p>
            <a:r>
              <a:rPr lang="it-IT" sz="2000" dirty="0"/>
              <a:t>Progetto coordinato da Italo </a:t>
            </a:r>
            <a:r>
              <a:rPr lang="it-IT" sz="2000" dirty="0" err="1"/>
              <a:t>Insolera</a:t>
            </a:r>
            <a:r>
              <a:rPr lang="it-IT" sz="2000" dirty="0"/>
              <a:t> e Bruno Toscano</a:t>
            </a:r>
          </a:p>
        </p:txBody>
      </p:sp>
      <p:pic>
        <p:nvPicPr>
          <p:cNvPr id="5" name="Immagine 4">
            <a:extLst>
              <a:ext uri="{FF2B5EF4-FFF2-40B4-BE49-F238E27FC236}">
                <a16:creationId xmlns:a16="http://schemas.microsoft.com/office/drawing/2014/main" id="{1A84F229-A7C6-3044-B358-675F80B43CC6}"/>
              </a:ext>
            </a:extLst>
          </p:cNvPr>
          <p:cNvPicPr>
            <a:picLocks noChangeAspect="1"/>
          </p:cNvPicPr>
          <p:nvPr/>
        </p:nvPicPr>
        <p:blipFill>
          <a:blip r:embed="rId2"/>
          <a:stretch>
            <a:fillRect/>
          </a:stretch>
        </p:blipFill>
        <p:spPr>
          <a:xfrm>
            <a:off x="809470" y="3596683"/>
            <a:ext cx="2072581" cy="2841258"/>
          </a:xfrm>
          <a:prstGeom prst="rect">
            <a:avLst/>
          </a:prstGeom>
        </p:spPr>
      </p:pic>
      <p:sp>
        <p:nvSpPr>
          <p:cNvPr id="6" name="Rettangolo 5">
            <a:extLst>
              <a:ext uri="{FF2B5EF4-FFF2-40B4-BE49-F238E27FC236}">
                <a16:creationId xmlns:a16="http://schemas.microsoft.com/office/drawing/2014/main" id="{C254AE99-4267-5645-B929-67ACE9DC6C89}"/>
              </a:ext>
            </a:extLst>
          </p:cNvPr>
          <p:cNvSpPr/>
          <p:nvPr/>
        </p:nvSpPr>
        <p:spPr>
          <a:xfrm>
            <a:off x="5496393" y="503528"/>
            <a:ext cx="6552171" cy="6186309"/>
          </a:xfrm>
          <a:prstGeom prst="rect">
            <a:avLst/>
          </a:prstGeom>
        </p:spPr>
        <p:txBody>
          <a:bodyPr wrap="square">
            <a:spAutoFit/>
          </a:bodyPr>
          <a:lstStyle/>
          <a:p>
            <a:r>
              <a:rPr lang="it-IT" b="0" i="0" u="none" strike="noStrike" dirty="0">
                <a:effectLst/>
              </a:rPr>
              <a:t>Nel 1976 l' </a:t>
            </a:r>
            <a:r>
              <a:rPr lang="it-IT" b="1" i="0" u="none" strike="noStrike" dirty="0">
                <a:effectLst/>
              </a:rPr>
              <a:t>Istituto centrale del Restauro pubblicava il </a:t>
            </a:r>
            <a:r>
              <a:rPr lang="it-IT" b="1" i="1" u="none" strike="noStrike" dirty="0">
                <a:effectLst/>
              </a:rPr>
              <a:t>Piano pilota per la conservazione programmata dei beni culturali in Umbria</a:t>
            </a:r>
            <a:r>
              <a:rPr lang="it-IT" b="0" i="0" u="none" strike="noStrike" dirty="0">
                <a:effectLst/>
              </a:rPr>
              <a:t>, ideato, coordinato e in gran parte redatto da Giovanni Urbani. Qualche mese dopo, per parte sua, la </a:t>
            </a:r>
            <a:r>
              <a:rPr lang="it-IT" b="1" i="0" u="none" strike="noStrike" dirty="0">
                <a:effectLst/>
              </a:rPr>
              <a:t>Regione Umbria </a:t>
            </a:r>
            <a:r>
              <a:rPr lang="it-IT" b="0" i="0" u="none" strike="noStrike" dirty="0">
                <a:effectLst/>
              </a:rPr>
              <a:t>presentava il </a:t>
            </a:r>
            <a:r>
              <a:rPr lang="it-IT" b="1" i="1" u="none" strike="noStrike" dirty="0">
                <a:effectLst/>
              </a:rPr>
              <a:t>Progetto pilota per la conservazione e la rivitalizzazione dei centri storici della dorsale appenninica umbra</a:t>
            </a:r>
            <a:r>
              <a:rPr lang="it-IT" b="1" i="0" u="none" strike="noStrike" dirty="0">
                <a:effectLst/>
              </a:rPr>
              <a:t>.</a:t>
            </a:r>
          </a:p>
          <a:p>
            <a:endParaRPr lang="it-IT" b="1" dirty="0"/>
          </a:p>
          <a:p>
            <a:br>
              <a:rPr lang="it-IT" b="1" dirty="0"/>
            </a:br>
            <a:r>
              <a:rPr lang="it-IT" b="0" i="0" u="none" strike="noStrike" dirty="0">
                <a:effectLst/>
              </a:rPr>
              <a:t>In entrambi i documenti veniva posto al centro dell' attenzione il problema del "rischio sismico" cui la regione oggetto di quei piani era esposta. Il destino subito dall'Umbria, vale a dire il grave dissesto della </a:t>
            </a:r>
            <a:r>
              <a:rPr lang="it-IT" b="0" i="0" u="none" strike="noStrike" dirty="0" err="1">
                <a:effectLst/>
              </a:rPr>
              <a:t>Valnerina</a:t>
            </a:r>
            <a:r>
              <a:rPr lang="it-IT" b="0" i="0" u="none" strike="noStrike" dirty="0">
                <a:effectLst/>
              </a:rPr>
              <a:t> a causa del terremoto del 1979 e i numerosi altri eventi sismici succedutisi con cadenza quasi annuale, riportano in forte evidenza l' importanza di quei due piani, dove per la </a:t>
            </a:r>
            <a:r>
              <a:rPr lang="it-IT" b="1" i="0" u="none" strike="noStrike" dirty="0">
                <a:effectLst/>
              </a:rPr>
              <a:t>prima volta il problema della tutela del patrimonio culturale veniva affrontato in termini sistematici</a:t>
            </a:r>
            <a:r>
              <a:rPr lang="it-IT" b="0" i="0" u="none" strike="noStrike" dirty="0">
                <a:effectLst/>
              </a:rPr>
              <a:t>. In essi era infatti sottolineata la </a:t>
            </a:r>
            <a:r>
              <a:rPr lang="it-IT" b="1" i="0" u="none" strike="noStrike" dirty="0">
                <a:effectLst/>
              </a:rPr>
              <a:t>necessità di predisporre in Umbria - ma anche in ogni altra regione, visto il carattere di esemplarità di quei piani - una capillare rete di presidi, ai quali era affidato il compito di svolgere ispezioni periodiche e all' occorrenza interventi </a:t>
            </a:r>
            <a:r>
              <a:rPr lang="it-IT" b="0" i="0" u="none" strike="noStrike" dirty="0">
                <a:effectLst/>
              </a:rPr>
              <a:t>di manutenzione degli edifici storici, variamente dislocati nel territorio, e delle opere d' arte mobili e immobili che ne costituiscono l' arredo.</a:t>
            </a:r>
            <a:endParaRPr lang="it-IT" dirty="0"/>
          </a:p>
        </p:txBody>
      </p:sp>
    </p:spTree>
    <p:extLst>
      <p:ext uri="{BB962C8B-B14F-4D97-AF65-F5344CB8AC3E}">
        <p14:creationId xmlns:p14="http://schemas.microsoft.com/office/powerpoint/2010/main" val="2542162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4E0AA24-B676-784D-98BA-26C949CE141E}"/>
              </a:ext>
            </a:extLst>
          </p:cNvPr>
          <p:cNvPicPr>
            <a:picLocks noChangeAspect="1"/>
          </p:cNvPicPr>
          <p:nvPr/>
        </p:nvPicPr>
        <p:blipFill>
          <a:blip r:embed="rId2"/>
          <a:stretch>
            <a:fillRect/>
          </a:stretch>
        </p:blipFill>
        <p:spPr>
          <a:xfrm>
            <a:off x="-1" y="0"/>
            <a:ext cx="6007443" cy="4946754"/>
          </a:xfrm>
          <a:prstGeom prst="rect">
            <a:avLst/>
          </a:prstGeom>
        </p:spPr>
      </p:pic>
      <p:pic>
        <p:nvPicPr>
          <p:cNvPr id="3" name="Immagine 2">
            <a:extLst>
              <a:ext uri="{FF2B5EF4-FFF2-40B4-BE49-F238E27FC236}">
                <a16:creationId xmlns:a16="http://schemas.microsoft.com/office/drawing/2014/main" id="{89352191-AB93-134D-8F57-0448AB513C19}"/>
              </a:ext>
            </a:extLst>
          </p:cNvPr>
          <p:cNvPicPr>
            <a:picLocks noChangeAspect="1"/>
          </p:cNvPicPr>
          <p:nvPr/>
        </p:nvPicPr>
        <p:blipFill>
          <a:blip r:embed="rId3"/>
          <a:stretch>
            <a:fillRect/>
          </a:stretch>
        </p:blipFill>
        <p:spPr>
          <a:xfrm>
            <a:off x="4749384" y="3102964"/>
            <a:ext cx="7442616" cy="3721308"/>
          </a:xfrm>
          <a:prstGeom prst="rect">
            <a:avLst/>
          </a:prstGeom>
        </p:spPr>
      </p:pic>
    </p:spTree>
    <p:extLst>
      <p:ext uri="{BB962C8B-B14F-4D97-AF65-F5344CB8AC3E}">
        <p14:creationId xmlns:p14="http://schemas.microsoft.com/office/powerpoint/2010/main" val="4144668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6AF0493-8EEE-9C4F-8E22-69540548956C}"/>
              </a:ext>
            </a:extLst>
          </p:cNvPr>
          <p:cNvSpPr/>
          <p:nvPr/>
        </p:nvSpPr>
        <p:spPr>
          <a:xfrm>
            <a:off x="3482715" y="1104571"/>
            <a:ext cx="5016708" cy="707886"/>
          </a:xfrm>
          <a:prstGeom prst="rect">
            <a:avLst/>
          </a:prstGeom>
        </p:spPr>
        <p:txBody>
          <a:bodyPr wrap="square">
            <a:spAutoFit/>
          </a:bodyPr>
          <a:lstStyle/>
          <a:p>
            <a:pPr algn="ctr"/>
            <a:r>
              <a:rPr lang="it-IT" sz="2000" dirty="0"/>
              <a:t>Il dialogo organi di tutela e istituzioni scolastiche</a:t>
            </a:r>
          </a:p>
        </p:txBody>
      </p:sp>
      <p:sp>
        <p:nvSpPr>
          <p:cNvPr id="3" name="CasellaDiTesto 2">
            <a:extLst>
              <a:ext uri="{FF2B5EF4-FFF2-40B4-BE49-F238E27FC236}">
                <a16:creationId xmlns:a16="http://schemas.microsoft.com/office/drawing/2014/main" id="{2DC38425-6369-F846-AE9F-75EE791B4D5D}"/>
              </a:ext>
            </a:extLst>
          </p:cNvPr>
          <p:cNvSpPr txBox="1"/>
          <p:nvPr/>
        </p:nvSpPr>
        <p:spPr>
          <a:xfrm>
            <a:off x="2488367" y="2413417"/>
            <a:ext cx="7450111" cy="2862322"/>
          </a:xfrm>
          <a:prstGeom prst="rect">
            <a:avLst/>
          </a:prstGeom>
          <a:noFill/>
        </p:spPr>
        <p:txBody>
          <a:bodyPr wrap="square" rtlCol="0">
            <a:spAutoFit/>
          </a:bodyPr>
          <a:lstStyle/>
          <a:p>
            <a:pPr algn="ctr"/>
            <a:r>
              <a:rPr lang="it-IT" sz="2000" dirty="0"/>
              <a:t>« A ben vedere quel dialogo sperimentale che iniziava tra organi di tutela e istituzioni scolastiche (dalle elementari alle media unica recentemente riformata, fino ai licei e agli istituti di istruzione professionale) fu uno dei fattori dinamici della trasformazione che investì anche l’insegnamento della storia dell’arte nelle scuole, invitando il superamento di una didattica nozionistica, storicista, formalistica appoggiata ai manuali vecchi e nuovi»</a:t>
            </a:r>
          </a:p>
          <a:p>
            <a:pPr algn="ctr"/>
            <a:endParaRPr lang="it-IT" sz="2000" dirty="0"/>
          </a:p>
          <a:p>
            <a:pPr algn="ctr"/>
            <a:r>
              <a:rPr lang="it-IT" sz="2000" dirty="0"/>
              <a:t>(M. Dalai Emiliani)</a:t>
            </a:r>
          </a:p>
        </p:txBody>
      </p:sp>
      <p:sp>
        <p:nvSpPr>
          <p:cNvPr id="4" name="Rettangolo 3">
            <a:extLst>
              <a:ext uri="{FF2B5EF4-FFF2-40B4-BE49-F238E27FC236}">
                <a16:creationId xmlns:a16="http://schemas.microsoft.com/office/drawing/2014/main" id="{8F320955-6CD1-534A-9621-2096B8E3E460}"/>
              </a:ext>
            </a:extLst>
          </p:cNvPr>
          <p:cNvSpPr/>
          <p:nvPr/>
        </p:nvSpPr>
        <p:spPr>
          <a:xfrm>
            <a:off x="3957403" y="1104572"/>
            <a:ext cx="4122295" cy="7078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57138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2911C91-C751-2A46-AFC8-AABDCB20F6CE}"/>
              </a:ext>
            </a:extLst>
          </p:cNvPr>
          <p:cNvSpPr/>
          <p:nvPr/>
        </p:nvSpPr>
        <p:spPr>
          <a:xfrm>
            <a:off x="1798990" y="3244334"/>
            <a:ext cx="8594020" cy="523220"/>
          </a:xfrm>
          <a:prstGeom prst="rect">
            <a:avLst/>
          </a:prstGeom>
        </p:spPr>
        <p:txBody>
          <a:bodyPr wrap="none">
            <a:spAutoFit/>
          </a:bodyPr>
          <a:lstStyle/>
          <a:p>
            <a:pPr algn="ctr"/>
            <a:r>
              <a:rPr lang="it-IT" sz="2800" dirty="0"/>
              <a:t>Nuove prospettive dell’insegnamento della storia dell’arte</a:t>
            </a:r>
          </a:p>
        </p:txBody>
      </p:sp>
    </p:spTree>
    <p:extLst>
      <p:ext uri="{BB962C8B-B14F-4D97-AF65-F5344CB8AC3E}">
        <p14:creationId xmlns:p14="http://schemas.microsoft.com/office/powerpoint/2010/main" val="41074711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01525D10-F2D9-1243-8369-56F2C39FF600}"/>
              </a:ext>
            </a:extLst>
          </p:cNvPr>
          <p:cNvSpPr/>
          <p:nvPr/>
        </p:nvSpPr>
        <p:spPr>
          <a:xfrm>
            <a:off x="242939" y="634772"/>
            <a:ext cx="4494757" cy="400110"/>
          </a:xfrm>
          <a:prstGeom prst="rect">
            <a:avLst/>
          </a:prstGeom>
        </p:spPr>
        <p:txBody>
          <a:bodyPr wrap="none">
            <a:spAutoFit/>
          </a:bodyPr>
          <a:lstStyle/>
          <a:p>
            <a:pPr marL="285750" indent="-285750">
              <a:buFont typeface="Arial" panose="020B0604020202020204" pitchFamily="34" charset="0"/>
              <a:buChar char="•"/>
            </a:pPr>
            <a:r>
              <a:rPr lang="it-IT" sz="2000" dirty="0"/>
              <a:t>Necessità di un’apertura antropologica</a:t>
            </a:r>
          </a:p>
        </p:txBody>
      </p:sp>
      <p:sp>
        <p:nvSpPr>
          <p:cNvPr id="4" name="CasellaDiTesto 3">
            <a:extLst>
              <a:ext uri="{FF2B5EF4-FFF2-40B4-BE49-F238E27FC236}">
                <a16:creationId xmlns:a16="http://schemas.microsoft.com/office/drawing/2014/main" id="{5D3BE1C2-8D26-2446-A47D-B8243265AF1B}"/>
              </a:ext>
            </a:extLst>
          </p:cNvPr>
          <p:cNvSpPr txBox="1"/>
          <p:nvPr/>
        </p:nvSpPr>
        <p:spPr>
          <a:xfrm>
            <a:off x="4983487" y="350757"/>
            <a:ext cx="7000882" cy="6524863"/>
          </a:xfrm>
          <a:prstGeom prst="rect">
            <a:avLst/>
          </a:prstGeom>
          <a:noFill/>
        </p:spPr>
        <p:txBody>
          <a:bodyPr wrap="square" rtlCol="0">
            <a:spAutoFit/>
          </a:bodyPr>
          <a:lstStyle/>
          <a:p>
            <a:pPr algn="ctr"/>
            <a:r>
              <a:rPr lang="it-IT" sz="2000" dirty="0"/>
              <a:t>«va ribadito con energia che sarebbe autolesionistico non prendere consapevolezza che un’apertura di tipo antropologico, capace cioè di riflettere sulla storia delle cose e sulla storia dell’ambiente in cui si vive, è particolarmente idonea a un insegnamento che voglia essere </a:t>
            </a:r>
            <a:r>
              <a:rPr lang="it-IT" sz="2000" b="1" dirty="0"/>
              <a:t>cultura comune di ogni cittadino. </a:t>
            </a:r>
          </a:p>
          <a:p>
            <a:pPr algn="ctr"/>
            <a:endParaRPr lang="it-IT" sz="2000" b="1" dirty="0"/>
          </a:p>
          <a:p>
            <a:pPr algn="ctr"/>
            <a:r>
              <a:rPr lang="it-IT" sz="2000" dirty="0"/>
              <a:t>[…] </a:t>
            </a:r>
          </a:p>
          <a:p>
            <a:pPr algn="ctr"/>
            <a:endParaRPr lang="it-IT" sz="2000" dirty="0"/>
          </a:p>
          <a:p>
            <a:pPr algn="ctr"/>
            <a:r>
              <a:rPr lang="it-IT" sz="2000" b="1" dirty="0"/>
              <a:t>L’attenzione al mondo delle cose e all’ambiente costruito dall’uomo è la prima imprescindibile esigenza di un’educazione che sia comune a tutti e che voglia essere veramente essenziale strumento di formazione civile per le nuove generazioni</a:t>
            </a:r>
            <a:r>
              <a:rPr lang="it-IT" sz="2000" dirty="0"/>
              <a:t>»</a:t>
            </a:r>
          </a:p>
          <a:p>
            <a:pPr algn="ctr"/>
            <a:endParaRPr lang="it-IT" sz="2000" dirty="0"/>
          </a:p>
          <a:p>
            <a:pPr algn="ctr"/>
            <a:r>
              <a:rPr lang="it-IT" sz="2000" dirty="0"/>
              <a:t>[…] </a:t>
            </a:r>
          </a:p>
          <a:p>
            <a:pPr algn="ctr"/>
            <a:r>
              <a:rPr lang="it-IT" sz="2000" dirty="0"/>
              <a:t>«occorre rinunciare a qualunque sistema metodologico che abbia come fine esclusivo e privilegiato la ricerca del «valore» non perché il problema del valore, della qualità e dell’unicità dell’opera non esista ma perché una tale metodica è fortemente tendenziosa e fuorviante» </a:t>
            </a:r>
          </a:p>
          <a:p>
            <a:pPr algn="ctr"/>
            <a:endParaRPr lang="it-IT" sz="2000" dirty="0"/>
          </a:p>
          <a:p>
            <a:pPr algn="ctr"/>
            <a:r>
              <a:rPr lang="it-IT" dirty="0"/>
              <a:t>(Cesare De Seta)</a:t>
            </a:r>
          </a:p>
        </p:txBody>
      </p:sp>
      <p:sp>
        <p:nvSpPr>
          <p:cNvPr id="5" name="CasellaDiTesto 4">
            <a:extLst>
              <a:ext uri="{FF2B5EF4-FFF2-40B4-BE49-F238E27FC236}">
                <a16:creationId xmlns:a16="http://schemas.microsoft.com/office/drawing/2014/main" id="{6493B7CA-E306-5A43-AB9E-FA6F96C91CA7}"/>
              </a:ext>
            </a:extLst>
          </p:cNvPr>
          <p:cNvSpPr txBox="1"/>
          <p:nvPr/>
        </p:nvSpPr>
        <p:spPr>
          <a:xfrm>
            <a:off x="1034320" y="2442836"/>
            <a:ext cx="2638269" cy="2862322"/>
          </a:xfrm>
          <a:prstGeom prst="rect">
            <a:avLst/>
          </a:prstGeom>
          <a:noFill/>
        </p:spPr>
        <p:txBody>
          <a:bodyPr wrap="square" rtlCol="0">
            <a:spAutoFit/>
          </a:bodyPr>
          <a:lstStyle/>
          <a:p>
            <a:pPr algn="ctr"/>
            <a:r>
              <a:rPr lang="it-IT" sz="2000" dirty="0"/>
              <a:t>Considerazione dei beni culturali </a:t>
            </a:r>
          </a:p>
          <a:p>
            <a:pPr algn="ctr"/>
            <a:r>
              <a:rPr lang="it-IT" sz="2000" dirty="0"/>
              <a:t>(’arte maggiore, arti minori, oggetto d’uso)</a:t>
            </a:r>
          </a:p>
          <a:p>
            <a:pPr algn="ctr"/>
            <a:endParaRPr lang="it-IT" sz="2000" dirty="0"/>
          </a:p>
          <a:p>
            <a:pPr algn="ctr"/>
            <a:endParaRPr lang="it-IT" sz="2000" dirty="0"/>
          </a:p>
          <a:p>
            <a:pPr algn="ctr"/>
            <a:r>
              <a:rPr lang="it-IT" sz="2000" dirty="0"/>
              <a:t>Rottura delle gerarchie di crociana memoria: «poesia/non poesia»</a:t>
            </a:r>
          </a:p>
        </p:txBody>
      </p:sp>
      <p:cxnSp>
        <p:nvCxnSpPr>
          <p:cNvPr id="7" name="Connettore 1 6">
            <a:extLst>
              <a:ext uri="{FF2B5EF4-FFF2-40B4-BE49-F238E27FC236}">
                <a16:creationId xmlns:a16="http://schemas.microsoft.com/office/drawing/2014/main" id="{30DAD651-9C47-A242-9062-04863363EE7A}"/>
              </a:ext>
            </a:extLst>
          </p:cNvPr>
          <p:cNvCxnSpPr/>
          <p:nvPr/>
        </p:nvCxnSpPr>
        <p:spPr>
          <a:xfrm>
            <a:off x="4961745" y="404735"/>
            <a:ext cx="0" cy="61399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DFACC577-67A5-A74D-8D3F-1D22A7B3A572}"/>
              </a:ext>
            </a:extLst>
          </p:cNvPr>
          <p:cNvCxnSpPr/>
          <p:nvPr/>
        </p:nvCxnSpPr>
        <p:spPr>
          <a:xfrm>
            <a:off x="2353455" y="1289154"/>
            <a:ext cx="0" cy="8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014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370204C-BFC7-2A45-98B7-A4C8DA15FACC}"/>
              </a:ext>
            </a:extLst>
          </p:cNvPr>
          <p:cNvSpPr/>
          <p:nvPr/>
        </p:nvSpPr>
        <p:spPr>
          <a:xfrm>
            <a:off x="409731" y="698638"/>
            <a:ext cx="6096000" cy="400110"/>
          </a:xfrm>
          <a:prstGeom prst="rect">
            <a:avLst/>
          </a:prstGeom>
        </p:spPr>
        <p:txBody>
          <a:bodyPr>
            <a:spAutoFit/>
          </a:bodyPr>
          <a:lstStyle/>
          <a:p>
            <a:pPr marL="285750" indent="-285750">
              <a:buFont typeface="Arial" panose="020B0604020202020204" pitchFamily="34" charset="0"/>
              <a:buChar char="•"/>
            </a:pPr>
            <a:r>
              <a:rPr lang="it-IT" sz="2000" dirty="0"/>
              <a:t>Necessità di una storia dell’arte legata al territorio</a:t>
            </a:r>
          </a:p>
        </p:txBody>
      </p:sp>
      <p:sp>
        <p:nvSpPr>
          <p:cNvPr id="3" name="Rettangolo 2">
            <a:extLst>
              <a:ext uri="{FF2B5EF4-FFF2-40B4-BE49-F238E27FC236}">
                <a16:creationId xmlns:a16="http://schemas.microsoft.com/office/drawing/2014/main" id="{A508E208-2A0E-0B4F-9626-67EC89E65CCD}"/>
              </a:ext>
            </a:extLst>
          </p:cNvPr>
          <p:cNvSpPr/>
          <p:nvPr/>
        </p:nvSpPr>
        <p:spPr>
          <a:xfrm>
            <a:off x="1093034" y="4765685"/>
            <a:ext cx="3874956" cy="1323439"/>
          </a:xfrm>
          <a:prstGeom prst="rect">
            <a:avLst/>
          </a:prstGeom>
        </p:spPr>
        <p:txBody>
          <a:bodyPr wrap="square">
            <a:spAutoFit/>
          </a:bodyPr>
          <a:lstStyle/>
          <a:p>
            <a:pPr algn="ctr"/>
            <a:r>
              <a:rPr lang="it-IT" sz="2000" b="1" dirty="0"/>
              <a:t>conoscenza per familiarità  </a:t>
            </a:r>
          </a:p>
          <a:p>
            <a:pPr algn="ctr"/>
            <a:r>
              <a:rPr lang="it-IT" sz="2000" dirty="0"/>
              <a:t>(Gilbert </a:t>
            </a:r>
            <a:r>
              <a:rPr lang="it-IT" sz="2000" dirty="0" err="1"/>
              <a:t>Rylee</a:t>
            </a:r>
            <a:r>
              <a:rPr lang="it-IT" sz="2000" dirty="0"/>
              <a:t>)</a:t>
            </a:r>
          </a:p>
          <a:p>
            <a:pPr algn="ctr"/>
            <a:r>
              <a:rPr lang="it-IT" sz="2000" dirty="0"/>
              <a:t>come viatico di una</a:t>
            </a:r>
          </a:p>
          <a:p>
            <a:pPr algn="ctr"/>
            <a:r>
              <a:rPr lang="it-IT" sz="2000" dirty="0"/>
              <a:t>conoscenza consapevole</a:t>
            </a:r>
          </a:p>
        </p:txBody>
      </p:sp>
      <p:sp>
        <p:nvSpPr>
          <p:cNvPr id="4" name="CasellaDiTesto 3">
            <a:extLst>
              <a:ext uri="{FF2B5EF4-FFF2-40B4-BE49-F238E27FC236}">
                <a16:creationId xmlns:a16="http://schemas.microsoft.com/office/drawing/2014/main" id="{2EC9F330-6483-5546-B0BF-973F3F269CCB}"/>
              </a:ext>
            </a:extLst>
          </p:cNvPr>
          <p:cNvSpPr txBox="1"/>
          <p:nvPr/>
        </p:nvSpPr>
        <p:spPr>
          <a:xfrm>
            <a:off x="6350834" y="1695350"/>
            <a:ext cx="5401456" cy="4708981"/>
          </a:xfrm>
          <a:prstGeom prst="rect">
            <a:avLst/>
          </a:prstGeom>
          <a:noFill/>
        </p:spPr>
        <p:txBody>
          <a:bodyPr wrap="square" rtlCol="0">
            <a:spAutoFit/>
          </a:bodyPr>
          <a:lstStyle/>
          <a:p>
            <a:pPr algn="ctr"/>
            <a:r>
              <a:rPr lang="it-IT" sz="2000" dirty="0"/>
              <a:t>«…in un Paese così profondamente differenziato come la nostra penisola non si può pretendere che lo studente della Sicilia segua un programma pluriennale in tutto e per tutto identico a quello di uno studente del Veneto.</a:t>
            </a:r>
          </a:p>
          <a:p>
            <a:pPr algn="ctr"/>
            <a:endParaRPr lang="it-IT" sz="2000" dirty="0"/>
          </a:p>
          <a:p>
            <a:pPr algn="ctr"/>
            <a:r>
              <a:rPr lang="it-IT" sz="2000" dirty="0"/>
              <a:t>[…] si dia il giusto peso al particolarismo della nostra storia, a «centro e  periferia» come teorizzato da Castelnuovo e Ginzburg.</a:t>
            </a:r>
          </a:p>
          <a:p>
            <a:pPr algn="ctr"/>
            <a:r>
              <a:rPr lang="it-IT" sz="2000" dirty="0"/>
              <a:t>[…]</a:t>
            </a:r>
          </a:p>
          <a:p>
            <a:pPr algn="ctr"/>
            <a:r>
              <a:rPr lang="it-IT" sz="2000" dirty="0"/>
              <a:t>In questo modo si ricondurrebbe lo studio della storia, dell’ambiente, dell’arte all’esperienza reale e più prossima di ogni allievo»</a:t>
            </a:r>
          </a:p>
          <a:p>
            <a:pPr algn="ctr"/>
            <a:endParaRPr lang="it-IT" sz="2000" dirty="0"/>
          </a:p>
          <a:p>
            <a:pPr algn="ctr"/>
            <a:r>
              <a:rPr lang="it-IT" sz="2000" dirty="0"/>
              <a:t>(Cesare De Seta)</a:t>
            </a:r>
          </a:p>
        </p:txBody>
      </p:sp>
      <p:sp>
        <p:nvSpPr>
          <p:cNvPr id="5" name="Rettangolo 4">
            <a:extLst>
              <a:ext uri="{FF2B5EF4-FFF2-40B4-BE49-F238E27FC236}">
                <a16:creationId xmlns:a16="http://schemas.microsoft.com/office/drawing/2014/main" id="{AC664112-6B4F-594F-AC52-C674559F6DB1}"/>
              </a:ext>
            </a:extLst>
          </p:cNvPr>
          <p:cNvSpPr/>
          <p:nvPr/>
        </p:nvSpPr>
        <p:spPr>
          <a:xfrm>
            <a:off x="727024" y="2318336"/>
            <a:ext cx="4572000" cy="1015663"/>
          </a:xfrm>
          <a:prstGeom prst="rect">
            <a:avLst/>
          </a:prstGeom>
        </p:spPr>
        <p:txBody>
          <a:bodyPr wrap="square">
            <a:spAutoFit/>
          </a:bodyPr>
          <a:lstStyle/>
          <a:p>
            <a:pPr algn="ctr"/>
            <a:r>
              <a:rPr lang="it-IT" sz="2000" dirty="0"/>
              <a:t>Proposta di programma storico-artistico ancorato alla specificità del territorio legato al territorio </a:t>
            </a:r>
          </a:p>
        </p:txBody>
      </p:sp>
      <p:cxnSp>
        <p:nvCxnSpPr>
          <p:cNvPr id="7" name="Connettore 2 6">
            <a:extLst>
              <a:ext uri="{FF2B5EF4-FFF2-40B4-BE49-F238E27FC236}">
                <a16:creationId xmlns:a16="http://schemas.microsoft.com/office/drawing/2014/main" id="{A5122834-A030-F345-AC1C-2A9FC9772775}"/>
              </a:ext>
            </a:extLst>
          </p:cNvPr>
          <p:cNvCxnSpPr/>
          <p:nvPr/>
        </p:nvCxnSpPr>
        <p:spPr>
          <a:xfrm>
            <a:off x="3132944" y="1214203"/>
            <a:ext cx="0" cy="8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C1C98427-D7A8-B343-A6F9-52F417A91D88}"/>
              </a:ext>
            </a:extLst>
          </p:cNvPr>
          <p:cNvCxnSpPr/>
          <p:nvPr/>
        </p:nvCxnSpPr>
        <p:spPr>
          <a:xfrm>
            <a:off x="3030512" y="3600137"/>
            <a:ext cx="0" cy="8994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1 9">
            <a:extLst>
              <a:ext uri="{FF2B5EF4-FFF2-40B4-BE49-F238E27FC236}">
                <a16:creationId xmlns:a16="http://schemas.microsoft.com/office/drawing/2014/main" id="{E22E8546-EECE-3F44-809F-8E675C3ABC81}"/>
              </a:ext>
            </a:extLst>
          </p:cNvPr>
          <p:cNvCxnSpPr/>
          <p:nvPr/>
        </p:nvCxnSpPr>
        <p:spPr>
          <a:xfrm>
            <a:off x="5471410" y="2713220"/>
            <a:ext cx="5546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1 11">
            <a:extLst>
              <a:ext uri="{FF2B5EF4-FFF2-40B4-BE49-F238E27FC236}">
                <a16:creationId xmlns:a16="http://schemas.microsoft.com/office/drawing/2014/main" id="{A442685E-8B30-B44F-8004-2F5CB0E45A8C}"/>
              </a:ext>
            </a:extLst>
          </p:cNvPr>
          <p:cNvCxnSpPr/>
          <p:nvPr/>
        </p:nvCxnSpPr>
        <p:spPr>
          <a:xfrm>
            <a:off x="6041037" y="1538989"/>
            <a:ext cx="0" cy="50217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182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6584B75B-950B-3C46-A4D0-5BDD4B8098EB}"/>
              </a:ext>
            </a:extLst>
          </p:cNvPr>
          <p:cNvSpPr/>
          <p:nvPr/>
        </p:nvSpPr>
        <p:spPr>
          <a:xfrm>
            <a:off x="1285808" y="1691934"/>
            <a:ext cx="1727215" cy="707886"/>
          </a:xfrm>
          <a:prstGeom prst="rect">
            <a:avLst/>
          </a:prstGeom>
        </p:spPr>
        <p:txBody>
          <a:bodyPr wrap="square">
            <a:spAutoFit/>
          </a:bodyPr>
          <a:lstStyle/>
          <a:p>
            <a:pPr algn="ctr"/>
            <a:r>
              <a:rPr lang="it-IT" sz="2000" dirty="0"/>
              <a:t>Apertura antropologica</a:t>
            </a:r>
          </a:p>
        </p:txBody>
      </p:sp>
      <p:sp>
        <p:nvSpPr>
          <p:cNvPr id="4" name="Rettangolo 3">
            <a:extLst>
              <a:ext uri="{FF2B5EF4-FFF2-40B4-BE49-F238E27FC236}">
                <a16:creationId xmlns:a16="http://schemas.microsoft.com/office/drawing/2014/main" id="{B858AEE6-46FF-E949-8E37-0F537CF40F33}"/>
              </a:ext>
            </a:extLst>
          </p:cNvPr>
          <p:cNvSpPr/>
          <p:nvPr/>
        </p:nvSpPr>
        <p:spPr>
          <a:xfrm>
            <a:off x="8169639" y="4890402"/>
            <a:ext cx="2237060" cy="707886"/>
          </a:xfrm>
          <a:prstGeom prst="rect">
            <a:avLst/>
          </a:prstGeom>
        </p:spPr>
        <p:txBody>
          <a:bodyPr wrap="square">
            <a:spAutoFit/>
          </a:bodyPr>
          <a:lstStyle/>
          <a:p>
            <a:pPr algn="ctr"/>
            <a:r>
              <a:rPr lang="it-IT" sz="2000" dirty="0"/>
              <a:t>Storia dell’arte legata al territorio</a:t>
            </a:r>
          </a:p>
        </p:txBody>
      </p:sp>
      <p:sp>
        <p:nvSpPr>
          <p:cNvPr id="5" name="CasellaDiTesto 4">
            <a:extLst>
              <a:ext uri="{FF2B5EF4-FFF2-40B4-BE49-F238E27FC236}">
                <a16:creationId xmlns:a16="http://schemas.microsoft.com/office/drawing/2014/main" id="{E0BCDC12-E565-3B4E-87A3-7A5C6A9397ED}"/>
              </a:ext>
            </a:extLst>
          </p:cNvPr>
          <p:cNvSpPr txBox="1"/>
          <p:nvPr/>
        </p:nvSpPr>
        <p:spPr>
          <a:xfrm>
            <a:off x="4640508" y="1691934"/>
            <a:ext cx="2209998" cy="1015663"/>
          </a:xfrm>
          <a:prstGeom prst="rect">
            <a:avLst/>
          </a:prstGeom>
          <a:noFill/>
        </p:spPr>
        <p:txBody>
          <a:bodyPr wrap="square" rtlCol="0">
            <a:spAutoFit/>
          </a:bodyPr>
          <a:lstStyle/>
          <a:p>
            <a:pPr algn="ctr"/>
            <a:r>
              <a:rPr lang="it-IT" sz="2000" dirty="0"/>
              <a:t>Dal capolavoro all’oggetto di uso comune</a:t>
            </a:r>
          </a:p>
        </p:txBody>
      </p:sp>
      <p:sp>
        <p:nvSpPr>
          <p:cNvPr id="6" name="Rettangolo 5">
            <a:extLst>
              <a:ext uri="{FF2B5EF4-FFF2-40B4-BE49-F238E27FC236}">
                <a16:creationId xmlns:a16="http://schemas.microsoft.com/office/drawing/2014/main" id="{CBE66AA4-17DA-594D-9558-9FF242BCD2EE}"/>
              </a:ext>
            </a:extLst>
          </p:cNvPr>
          <p:cNvSpPr/>
          <p:nvPr/>
        </p:nvSpPr>
        <p:spPr>
          <a:xfrm>
            <a:off x="4609474" y="5106723"/>
            <a:ext cx="2203554" cy="707886"/>
          </a:xfrm>
          <a:prstGeom prst="rect">
            <a:avLst/>
          </a:prstGeom>
        </p:spPr>
        <p:txBody>
          <a:bodyPr wrap="square">
            <a:spAutoFit/>
          </a:bodyPr>
          <a:lstStyle/>
          <a:p>
            <a:pPr algn="ctr"/>
            <a:r>
              <a:rPr lang="it-IT" sz="2000" dirty="0"/>
              <a:t>Dal particolare al generale</a:t>
            </a:r>
          </a:p>
        </p:txBody>
      </p:sp>
      <p:sp>
        <p:nvSpPr>
          <p:cNvPr id="7" name="CasellaDiTesto 6">
            <a:extLst>
              <a:ext uri="{FF2B5EF4-FFF2-40B4-BE49-F238E27FC236}">
                <a16:creationId xmlns:a16="http://schemas.microsoft.com/office/drawing/2014/main" id="{A4405081-D03B-684C-96CD-8575B6956FEF}"/>
              </a:ext>
            </a:extLst>
          </p:cNvPr>
          <p:cNvSpPr txBox="1"/>
          <p:nvPr/>
        </p:nvSpPr>
        <p:spPr>
          <a:xfrm>
            <a:off x="4844039" y="3603558"/>
            <a:ext cx="1704441" cy="400110"/>
          </a:xfrm>
          <a:prstGeom prst="rect">
            <a:avLst/>
          </a:prstGeom>
          <a:noFill/>
        </p:spPr>
        <p:txBody>
          <a:bodyPr wrap="none" rtlCol="0">
            <a:spAutoFit/>
          </a:bodyPr>
          <a:lstStyle/>
          <a:p>
            <a:r>
              <a:rPr lang="it-IT" sz="2000" dirty="0"/>
              <a:t>Storia dell’arte</a:t>
            </a:r>
          </a:p>
        </p:txBody>
      </p:sp>
      <p:sp>
        <p:nvSpPr>
          <p:cNvPr id="8" name="Ovale 7">
            <a:extLst>
              <a:ext uri="{FF2B5EF4-FFF2-40B4-BE49-F238E27FC236}">
                <a16:creationId xmlns:a16="http://schemas.microsoft.com/office/drawing/2014/main" id="{F8E48745-6C63-084C-9C4E-7E726970A5A6}"/>
              </a:ext>
            </a:extLst>
          </p:cNvPr>
          <p:cNvSpPr/>
          <p:nvPr/>
        </p:nvSpPr>
        <p:spPr>
          <a:xfrm>
            <a:off x="4332157" y="1573967"/>
            <a:ext cx="2758191" cy="11336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a16="http://schemas.microsoft.com/office/drawing/2014/main" id="{6042275A-2DD5-8F46-B8F3-531EC29ADF8F}"/>
              </a:ext>
            </a:extLst>
          </p:cNvPr>
          <p:cNvSpPr/>
          <p:nvPr/>
        </p:nvSpPr>
        <p:spPr>
          <a:xfrm>
            <a:off x="4508818" y="4899630"/>
            <a:ext cx="2473378" cy="9743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2 10">
            <a:extLst>
              <a:ext uri="{FF2B5EF4-FFF2-40B4-BE49-F238E27FC236}">
                <a16:creationId xmlns:a16="http://schemas.microsoft.com/office/drawing/2014/main" id="{FF0CF94D-C1A2-0444-AE74-6F4F0BC65BF0}"/>
              </a:ext>
            </a:extLst>
          </p:cNvPr>
          <p:cNvCxnSpPr/>
          <p:nvPr/>
        </p:nvCxnSpPr>
        <p:spPr>
          <a:xfrm>
            <a:off x="3314374" y="1978702"/>
            <a:ext cx="77794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6F6FF603-8C44-EA4E-B3A1-2D2CC7B01996}"/>
              </a:ext>
            </a:extLst>
          </p:cNvPr>
          <p:cNvCxnSpPr/>
          <p:nvPr/>
        </p:nvCxnSpPr>
        <p:spPr>
          <a:xfrm flipH="1">
            <a:off x="7270229" y="5244345"/>
            <a:ext cx="74950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ttangolo 13">
            <a:extLst>
              <a:ext uri="{FF2B5EF4-FFF2-40B4-BE49-F238E27FC236}">
                <a16:creationId xmlns:a16="http://schemas.microsoft.com/office/drawing/2014/main" id="{F68C29BC-8F2A-3F4A-9712-21B89301EE87}"/>
              </a:ext>
            </a:extLst>
          </p:cNvPr>
          <p:cNvSpPr/>
          <p:nvPr/>
        </p:nvSpPr>
        <p:spPr>
          <a:xfrm>
            <a:off x="4826831" y="3603558"/>
            <a:ext cx="1768839" cy="3846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24425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1EE2276-B416-C340-877C-016E8E9C8BAE}"/>
              </a:ext>
            </a:extLst>
          </p:cNvPr>
          <p:cNvSpPr txBox="1"/>
          <p:nvPr/>
        </p:nvSpPr>
        <p:spPr>
          <a:xfrm>
            <a:off x="2848133" y="2413417"/>
            <a:ext cx="5546360" cy="3170099"/>
          </a:xfrm>
          <a:prstGeom prst="rect">
            <a:avLst/>
          </a:prstGeom>
          <a:noFill/>
        </p:spPr>
        <p:txBody>
          <a:bodyPr wrap="square" rtlCol="0">
            <a:spAutoFit/>
          </a:bodyPr>
          <a:lstStyle/>
          <a:p>
            <a:pPr algn="ctr"/>
            <a:r>
              <a:rPr lang="it-IT" sz="2000" dirty="0"/>
              <a:t>«… il problema resta quello </a:t>
            </a:r>
            <a:r>
              <a:rPr lang="it-IT" sz="2000" b="1" dirty="0"/>
              <a:t>di ridefinire il ruolo e la funzione che l’insegnamento della storia dell’arte deve assumere nella formazione delle nuove generazioni.</a:t>
            </a:r>
          </a:p>
          <a:p>
            <a:pPr algn="ctr"/>
            <a:r>
              <a:rPr lang="it-IT" sz="2000" dirty="0"/>
              <a:t>…il problema non è esclusivamente didattico perché, se così fosse, si tratterebbe di trovare strumenti di comunicazione idonei per rendere esplicito e chiaro ciò che è già noto e acquisito»</a:t>
            </a:r>
          </a:p>
          <a:p>
            <a:pPr algn="ctr"/>
            <a:endParaRPr lang="it-IT" sz="2000" dirty="0"/>
          </a:p>
          <a:p>
            <a:pPr algn="ctr"/>
            <a:r>
              <a:rPr lang="it-IT" sz="2000" dirty="0"/>
              <a:t>(Cesare De Seta)</a:t>
            </a:r>
          </a:p>
        </p:txBody>
      </p:sp>
      <p:sp>
        <p:nvSpPr>
          <p:cNvPr id="3" name="CasellaDiTesto 2">
            <a:extLst>
              <a:ext uri="{FF2B5EF4-FFF2-40B4-BE49-F238E27FC236}">
                <a16:creationId xmlns:a16="http://schemas.microsoft.com/office/drawing/2014/main" id="{08AC0FCA-ED79-4B49-8D6B-5E6871D260A2}"/>
              </a:ext>
            </a:extLst>
          </p:cNvPr>
          <p:cNvSpPr txBox="1"/>
          <p:nvPr/>
        </p:nvSpPr>
        <p:spPr>
          <a:xfrm>
            <a:off x="3957404" y="1424065"/>
            <a:ext cx="3591561" cy="400110"/>
          </a:xfrm>
          <a:prstGeom prst="rect">
            <a:avLst/>
          </a:prstGeom>
          <a:noFill/>
        </p:spPr>
        <p:txBody>
          <a:bodyPr wrap="none" rtlCol="0">
            <a:spAutoFit/>
          </a:bodyPr>
          <a:lstStyle/>
          <a:p>
            <a:r>
              <a:rPr lang="it-IT" sz="2000" dirty="0"/>
              <a:t>Non solo come ma anche perché</a:t>
            </a:r>
          </a:p>
        </p:txBody>
      </p:sp>
      <p:sp>
        <p:nvSpPr>
          <p:cNvPr id="4" name="Rettangolo 3">
            <a:extLst>
              <a:ext uri="{FF2B5EF4-FFF2-40B4-BE49-F238E27FC236}">
                <a16:creationId xmlns:a16="http://schemas.microsoft.com/office/drawing/2014/main" id="{410E425E-1F98-DA44-9BE9-79728F3D89D0}"/>
              </a:ext>
            </a:extLst>
          </p:cNvPr>
          <p:cNvSpPr/>
          <p:nvPr/>
        </p:nvSpPr>
        <p:spPr>
          <a:xfrm>
            <a:off x="3972394" y="1379095"/>
            <a:ext cx="3582649" cy="4946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30250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327BE69-4866-3441-A288-008275D6D6BB}"/>
              </a:ext>
            </a:extLst>
          </p:cNvPr>
          <p:cNvSpPr txBox="1"/>
          <p:nvPr/>
        </p:nvSpPr>
        <p:spPr>
          <a:xfrm>
            <a:off x="7012856" y="212418"/>
            <a:ext cx="5009255" cy="6555641"/>
          </a:xfrm>
          <a:prstGeom prst="rect">
            <a:avLst/>
          </a:prstGeom>
          <a:noFill/>
        </p:spPr>
        <p:txBody>
          <a:bodyPr wrap="square" rtlCol="0">
            <a:spAutoFit/>
          </a:bodyPr>
          <a:lstStyle/>
          <a:p>
            <a:r>
              <a:rPr lang="it-IT" sz="2000" b="1" i="0" u="none" strike="noStrike" dirty="0">
                <a:effectLst/>
              </a:rPr>
              <a:t>La scuola media unica della Riforma Bottai</a:t>
            </a:r>
          </a:p>
          <a:p>
            <a:endParaRPr lang="it-IT" sz="2000" b="0" i="0" u="none" strike="noStrike" dirty="0">
              <a:effectLst/>
            </a:endParaRPr>
          </a:p>
          <a:p>
            <a:r>
              <a:rPr lang="it-IT" sz="2000" b="0" i="0" u="none" strike="noStrike" dirty="0">
                <a:effectLst/>
              </a:rPr>
              <a:t>La scuola media, istituita nel 1940 dalla Riforma Bottai, univa i primi tre anni del Ginnasio, dell’Istituto tecnico inferiore e dell’Istituto magistrale inferiore, ossia le tre scuole che consentivano il proseguimento degli studi. Vi si accedeva dopo il superamento dell'esame di licenza elementare e, conseguentemente, dell'esame di ammissione. </a:t>
            </a:r>
          </a:p>
          <a:p>
            <a:endParaRPr lang="it-IT" sz="2000" dirty="0"/>
          </a:p>
          <a:p>
            <a:r>
              <a:rPr lang="it-IT" sz="2000" b="0" i="0" u="none" strike="noStrike" dirty="0">
                <a:effectLst/>
              </a:rPr>
              <a:t>Esisteva tuttavia una quarta scuola media inferiore: la scuola d'avviamento professionale; quest’ultima non consentiva il proseguimento degli studi.</a:t>
            </a:r>
          </a:p>
          <a:p>
            <a:endParaRPr lang="it-IT" sz="2000" dirty="0"/>
          </a:p>
          <a:p>
            <a:r>
              <a:rPr lang="it-IT" sz="2000" dirty="0"/>
              <a:t>M</a:t>
            </a:r>
            <a:r>
              <a:rPr lang="it-IT" sz="2000" b="0" i="0" u="none" strike="noStrike" dirty="0">
                <a:effectLst/>
              </a:rPr>
              <a:t>algrado la dizione </a:t>
            </a:r>
            <a:r>
              <a:rPr lang="it-IT" sz="2000" b="0" i="1" u="none" strike="noStrike" dirty="0">
                <a:effectLst/>
              </a:rPr>
              <a:t>scuola media unica</a:t>
            </a:r>
            <a:r>
              <a:rPr lang="it-IT" sz="2000" b="0" i="0" u="none" strike="noStrike" dirty="0">
                <a:effectLst/>
              </a:rPr>
              <a:t>, la scuola media unica descritta dalla Riforma Bottai non era l'unica scuola media inferiore prevista.</a:t>
            </a:r>
            <a:endParaRPr lang="it-IT" sz="2000" dirty="0"/>
          </a:p>
        </p:txBody>
      </p:sp>
      <p:sp>
        <p:nvSpPr>
          <p:cNvPr id="4" name="Rettangolo 3">
            <a:extLst>
              <a:ext uri="{FF2B5EF4-FFF2-40B4-BE49-F238E27FC236}">
                <a16:creationId xmlns:a16="http://schemas.microsoft.com/office/drawing/2014/main" id="{B9AF81F2-75EB-E84C-80E6-B9C78B124DF0}"/>
              </a:ext>
            </a:extLst>
          </p:cNvPr>
          <p:cNvSpPr/>
          <p:nvPr/>
        </p:nvSpPr>
        <p:spPr>
          <a:xfrm>
            <a:off x="242383" y="212418"/>
            <a:ext cx="5738692" cy="707886"/>
          </a:xfrm>
          <a:prstGeom prst="rect">
            <a:avLst/>
          </a:prstGeom>
        </p:spPr>
        <p:txBody>
          <a:bodyPr wrap="square">
            <a:spAutoFit/>
          </a:bodyPr>
          <a:lstStyle/>
          <a:p>
            <a:r>
              <a:rPr lang="it-IT" sz="2000" dirty="0"/>
              <a:t>1962. Abolizione della scuola di avviamento professionale e Istituzione della scuola media unica</a:t>
            </a:r>
          </a:p>
        </p:txBody>
      </p:sp>
      <p:pic>
        <p:nvPicPr>
          <p:cNvPr id="5" name="Immagine 4">
            <a:extLst>
              <a:ext uri="{FF2B5EF4-FFF2-40B4-BE49-F238E27FC236}">
                <a16:creationId xmlns:a16="http://schemas.microsoft.com/office/drawing/2014/main" id="{A476EC66-93DF-064D-95EB-701E407F21FF}"/>
              </a:ext>
            </a:extLst>
          </p:cNvPr>
          <p:cNvPicPr>
            <a:picLocks noChangeAspect="1"/>
          </p:cNvPicPr>
          <p:nvPr/>
        </p:nvPicPr>
        <p:blipFill>
          <a:blip r:embed="rId2"/>
          <a:stretch>
            <a:fillRect/>
          </a:stretch>
        </p:blipFill>
        <p:spPr>
          <a:xfrm>
            <a:off x="272279" y="1349439"/>
            <a:ext cx="5708796" cy="4281597"/>
          </a:xfrm>
          <a:prstGeom prst="rect">
            <a:avLst/>
          </a:prstGeom>
        </p:spPr>
      </p:pic>
      <p:sp>
        <p:nvSpPr>
          <p:cNvPr id="6" name="Rettangolo 5">
            <a:extLst>
              <a:ext uri="{FF2B5EF4-FFF2-40B4-BE49-F238E27FC236}">
                <a16:creationId xmlns:a16="http://schemas.microsoft.com/office/drawing/2014/main" id="{F3521793-B5BC-4749-8343-F2EFF80593EA}"/>
              </a:ext>
            </a:extLst>
          </p:cNvPr>
          <p:cNvSpPr/>
          <p:nvPr/>
        </p:nvSpPr>
        <p:spPr>
          <a:xfrm>
            <a:off x="242383" y="212418"/>
            <a:ext cx="5501390" cy="8368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1 7">
            <a:extLst>
              <a:ext uri="{FF2B5EF4-FFF2-40B4-BE49-F238E27FC236}">
                <a16:creationId xmlns:a16="http://schemas.microsoft.com/office/drawing/2014/main" id="{0BA783E7-B6ED-FA4B-8A3C-7504283DAB70}"/>
              </a:ext>
            </a:extLst>
          </p:cNvPr>
          <p:cNvCxnSpPr/>
          <p:nvPr/>
        </p:nvCxnSpPr>
        <p:spPr>
          <a:xfrm>
            <a:off x="6775554" y="212418"/>
            <a:ext cx="0" cy="63918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3F54DFA5-0B2F-7C48-B8F6-DD81D72A9728}"/>
              </a:ext>
            </a:extLst>
          </p:cNvPr>
          <p:cNvSpPr/>
          <p:nvPr/>
        </p:nvSpPr>
        <p:spPr>
          <a:xfrm>
            <a:off x="282315" y="5680947"/>
            <a:ext cx="6096000" cy="923330"/>
          </a:xfrm>
          <a:prstGeom prst="rect">
            <a:avLst/>
          </a:prstGeom>
        </p:spPr>
        <p:txBody>
          <a:bodyPr>
            <a:spAutoFit/>
          </a:bodyPr>
          <a:lstStyle/>
          <a:p>
            <a:r>
              <a:rPr lang="it-IT" dirty="0"/>
              <a:t>Primo segnale di una rivoluzione  che di lì a qualche anno  avrebbe messo definitivamente in crisi la scuola d’élite descritta dalla Riforma di Gentile</a:t>
            </a:r>
          </a:p>
        </p:txBody>
      </p:sp>
    </p:spTree>
    <p:extLst>
      <p:ext uri="{BB962C8B-B14F-4D97-AF65-F5344CB8AC3E}">
        <p14:creationId xmlns:p14="http://schemas.microsoft.com/office/powerpoint/2010/main" val="3912977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329F638-2A49-1841-80B2-A2A78C83AC3E}"/>
              </a:ext>
            </a:extLst>
          </p:cNvPr>
          <p:cNvSpPr txBox="1"/>
          <p:nvPr/>
        </p:nvSpPr>
        <p:spPr>
          <a:xfrm>
            <a:off x="3242658" y="2728209"/>
            <a:ext cx="5491824" cy="400110"/>
          </a:xfrm>
          <a:prstGeom prst="rect">
            <a:avLst/>
          </a:prstGeom>
          <a:noFill/>
        </p:spPr>
        <p:txBody>
          <a:bodyPr wrap="none" rtlCol="0">
            <a:spAutoFit/>
          </a:bodyPr>
          <a:lstStyle/>
          <a:p>
            <a:pPr algn="ctr"/>
            <a:r>
              <a:rPr lang="it-IT" sz="2000" dirty="0"/>
              <a:t>Gli obiettivi dell’insegnamento della storia dell’arte</a:t>
            </a:r>
          </a:p>
        </p:txBody>
      </p:sp>
      <p:sp>
        <p:nvSpPr>
          <p:cNvPr id="3" name="Rettangolo 2">
            <a:extLst>
              <a:ext uri="{FF2B5EF4-FFF2-40B4-BE49-F238E27FC236}">
                <a16:creationId xmlns:a16="http://schemas.microsoft.com/office/drawing/2014/main" id="{B958176C-E8C5-FA47-9647-3BA6FB697D9D}"/>
              </a:ext>
            </a:extLst>
          </p:cNvPr>
          <p:cNvSpPr/>
          <p:nvPr/>
        </p:nvSpPr>
        <p:spPr>
          <a:xfrm>
            <a:off x="3242658" y="2693604"/>
            <a:ext cx="5491824" cy="4347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02704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10DC49D-54B6-5344-BC58-F527D07445A2}"/>
              </a:ext>
            </a:extLst>
          </p:cNvPr>
          <p:cNvSpPr/>
          <p:nvPr/>
        </p:nvSpPr>
        <p:spPr>
          <a:xfrm>
            <a:off x="454701" y="515845"/>
            <a:ext cx="4417102" cy="400110"/>
          </a:xfrm>
          <a:prstGeom prst="rect">
            <a:avLst/>
          </a:prstGeom>
        </p:spPr>
        <p:txBody>
          <a:bodyPr wrap="square">
            <a:spAutoFit/>
          </a:bodyPr>
          <a:lstStyle/>
          <a:p>
            <a:pPr marL="342900" indent="-342900">
              <a:buFont typeface="Arial" panose="020B0604020202020204" pitchFamily="34" charset="0"/>
              <a:buChar char="•"/>
            </a:pPr>
            <a:r>
              <a:rPr lang="it-IT" sz="2000" dirty="0"/>
              <a:t>Educare a uno sguardo consapevole</a:t>
            </a:r>
          </a:p>
        </p:txBody>
      </p:sp>
      <p:sp>
        <p:nvSpPr>
          <p:cNvPr id="6" name="Rettangolo 5">
            <a:extLst>
              <a:ext uri="{FF2B5EF4-FFF2-40B4-BE49-F238E27FC236}">
                <a16:creationId xmlns:a16="http://schemas.microsoft.com/office/drawing/2014/main" id="{ED34A27C-174E-7947-A5F2-C9E57676605C}"/>
              </a:ext>
            </a:extLst>
          </p:cNvPr>
          <p:cNvSpPr/>
          <p:nvPr/>
        </p:nvSpPr>
        <p:spPr>
          <a:xfrm>
            <a:off x="7195278" y="1105964"/>
            <a:ext cx="4392117" cy="3970318"/>
          </a:xfrm>
          <a:prstGeom prst="rect">
            <a:avLst/>
          </a:prstGeom>
        </p:spPr>
        <p:txBody>
          <a:bodyPr wrap="square">
            <a:spAutoFit/>
          </a:bodyPr>
          <a:lstStyle/>
          <a:p>
            <a:pPr algn="ctr"/>
            <a:r>
              <a:rPr lang="it-IT" sz="2000" dirty="0"/>
              <a:t>La cecità</a:t>
            </a:r>
          </a:p>
          <a:p>
            <a:pPr algn="ctr"/>
            <a:endParaRPr lang="it-IT" dirty="0"/>
          </a:p>
          <a:p>
            <a:pPr algn="ctr"/>
            <a:r>
              <a:rPr lang="it-IT" dirty="0"/>
              <a:t> «In generale bisogna constatare che, se l’esistenza di uomini con cattivo orecchio è generalmente riconosciuta, </a:t>
            </a:r>
          </a:p>
          <a:p>
            <a:pPr algn="ctr"/>
            <a:r>
              <a:rPr lang="it-IT" dirty="0"/>
              <a:t>tutti ritengono in grado di vedere spontaneamente e correttamente le forme. Tuttavia ciò è ben lontano dal corrispondere al vero, e il grande numero di uomini intelligenti che non vedono le forme e i colori è sconcertante – mentre altri, poco colti, vedono giusto»</a:t>
            </a:r>
          </a:p>
          <a:p>
            <a:pPr algn="ctr"/>
            <a:endParaRPr lang="it-IT" dirty="0"/>
          </a:p>
          <a:p>
            <a:pPr algn="ctr"/>
            <a:r>
              <a:rPr lang="it-IT" dirty="0"/>
              <a:t>(P. </a:t>
            </a:r>
            <a:r>
              <a:rPr lang="it-IT" dirty="0" err="1"/>
              <a:t>Francastel</a:t>
            </a:r>
            <a:r>
              <a:rPr lang="it-IT" dirty="0"/>
              <a:t>)</a:t>
            </a:r>
          </a:p>
        </p:txBody>
      </p:sp>
      <p:sp>
        <p:nvSpPr>
          <p:cNvPr id="12" name="Rettangolo 11">
            <a:extLst>
              <a:ext uri="{FF2B5EF4-FFF2-40B4-BE49-F238E27FC236}">
                <a16:creationId xmlns:a16="http://schemas.microsoft.com/office/drawing/2014/main" id="{01A77FAF-688E-EB47-82CD-0ED53D68645A}"/>
              </a:ext>
            </a:extLst>
          </p:cNvPr>
          <p:cNvSpPr/>
          <p:nvPr/>
        </p:nvSpPr>
        <p:spPr>
          <a:xfrm>
            <a:off x="717030" y="1282375"/>
            <a:ext cx="5413946" cy="4247317"/>
          </a:xfrm>
          <a:prstGeom prst="rect">
            <a:avLst/>
          </a:prstGeom>
        </p:spPr>
        <p:txBody>
          <a:bodyPr wrap="square">
            <a:spAutoFit/>
          </a:bodyPr>
          <a:lstStyle/>
          <a:p>
            <a:endParaRPr lang="it-IT" dirty="0"/>
          </a:p>
          <a:p>
            <a:r>
              <a:rPr lang="it-IT" dirty="0"/>
              <a:t>Educare all’osservazione per riuscire a vedere</a:t>
            </a:r>
          </a:p>
          <a:p>
            <a:endParaRPr lang="it-IT" dirty="0"/>
          </a:p>
          <a:p>
            <a:r>
              <a:rPr lang="it-IT" dirty="0"/>
              <a:t>Impostare esercizi di durata crescente che inducano l’occhio distratto a sostare davanti a un’immagine.</a:t>
            </a:r>
          </a:p>
          <a:p>
            <a:r>
              <a:rPr lang="it-IT" dirty="0"/>
              <a:t>Insegnare a sostare, a osservare un oggetto per un tempo più lungo di quello cui la tecnologia e la vita ci portano a dedicare ad oggetti, paesaggi, opere. </a:t>
            </a:r>
          </a:p>
          <a:p>
            <a:endParaRPr lang="it-IT" dirty="0"/>
          </a:p>
          <a:p>
            <a:r>
              <a:rPr lang="it-IT" dirty="0"/>
              <a:t>Per arrivare a riconoscere iconografie, a notare un gesto, un’espressione, una scelta cromatica, dunque comprendere il senso di una forma.</a:t>
            </a:r>
          </a:p>
          <a:p>
            <a:endParaRPr lang="it-IT" dirty="0"/>
          </a:p>
          <a:p>
            <a:r>
              <a:rPr lang="it-IT" dirty="0"/>
              <a:t>Orientarsi in modo consapevole nella realtà delle immagini</a:t>
            </a:r>
          </a:p>
        </p:txBody>
      </p:sp>
      <p:cxnSp>
        <p:nvCxnSpPr>
          <p:cNvPr id="14" name="Connettore 1 13">
            <a:extLst>
              <a:ext uri="{FF2B5EF4-FFF2-40B4-BE49-F238E27FC236}">
                <a16:creationId xmlns:a16="http://schemas.microsoft.com/office/drawing/2014/main" id="{CC5EC350-D25A-D04E-9BBD-D239BD3F0B54}"/>
              </a:ext>
            </a:extLst>
          </p:cNvPr>
          <p:cNvCxnSpPr>
            <a:cxnSpLocks/>
          </p:cNvCxnSpPr>
          <p:nvPr/>
        </p:nvCxnSpPr>
        <p:spPr>
          <a:xfrm>
            <a:off x="7000408" y="1105964"/>
            <a:ext cx="0" cy="4350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ttangolo 16">
            <a:extLst>
              <a:ext uri="{FF2B5EF4-FFF2-40B4-BE49-F238E27FC236}">
                <a16:creationId xmlns:a16="http://schemas.microsoft.com/office/drawing/2014/main" id="{4DD84669-6D77-C54A-A5A0-D108289A109C}"/>
              </a:ext>
            </a:extLst>
          </p:cNvPr>
          <p:cNvSpPr/>
          <p:nvPr/>
        </p:nvSpPr>
        <p:spPr>
          <a:xfrm>
            <a:off x="847165" y="515845"/>
            <a:ext cx="3859306"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54937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94E3C91-915A-C442-8893-5F399991815D}"/>
              </a:ext>
            </a:extLst>
          </p:cNvPr>
          <p:cNvSpPr/>
          <p:nvPr/>
        </p:nvSpPr>
        <p:spPr>
          <a:xfrm>
            <a:off x="454701" y="703821"/>
            <a:ext cx="5106650" cy="1938992"/>
          </a:xfrm>
          <a:prstGeom prst="rect">
            <a:avLst/>
          </a:prstGeom>
        </p:spPr>
        <p:txBody>
          <a:bodyPr wrap="square">
            <a:spAutoFit/>
          </a:bodyPr>
          <a:lstStyle/>
          <a:p>
            <a:pPr marL="285750" indent="-285750">
              <a:buFont typeface="Arial" panose="020B0604020202020204" pitchFamily="34" charset="0"/>
              <a:buChar char="•"/>
            </a:pPr>
            <a:r>
              <a:rPr lang="it-IT" sz="2000" dirty="0"/>
              <a:t>Educare alla conoscenza del patrimonio culturale  (Beni culturali e paesaggistici) per acquisire consapevolezza dell’identità storico-culturale e agire in modo consapevole al cospetto di opere, oggetti, paesaggi, ambiente</a:t>
            </a:r>
          </a:p>
        </p:txBody>
      </p:sp>
      <p:sp>
        <p:nvSpPr>
          <p:cNvPr id="4" name="CasellaDiTesto 3">
            <a:extLst>
              <a:ext uri="{FF2B5EF4-FFF2-40B4-BE49-F238E27FC236}">
                <a16:creationId xmlns:a16="http://schemas.microsoft.com/office/drawing/2014/main" id="{A41BC5CC-7806-1D47-BE51-98F9E90106F1}"/>
              </a:ext>
            </a:extLst>
          </p:cNvPr>
          <p:cNvSpPr txBox="1"/>
          <p:nvPr/>
        </p:nvSpPr>
        <p:spPr>
          <a:xfrm>
            <a:off x="6775556" y="4721901"/>
            <a:ext cx="2848131" cy="1754326"/>
          </a:xfrm>
          <a:prstGeom prst="rect">
            <a:avLst/>
          </a:prstGeom>
          <a:noFill/>
        </p:spPr>
        <p:txBody>
          <a:bodyPr wrap="square" rtlCol="0">
            <a:spAutoFit/>
          </a:bodyPr>
          <a:lstStyle/>
          <a:p>
            <a:pPr algn="ctr"/>
            <a:r>
              <a:rPr lang="it-IT" dirty="0"/>
              <a:t>Proposta (Irene </a:t>
            </a:r>
            <a:r>
              <a:rPr lang="it-IT" dirty="0" err="1"/>
              <a:t>Baldriga</a:t>
            </a:r>
            <a:r>
              <a:rPr lang="it-IT" dirty="0"/>
              <a:t>)  di affidare agli insegnati di Storia dell’arte le ore di costituzione e cittadinanza; insegnamento  istituito dalla legge 169/2008</a:t>
            </a:r>
          </a:p>
        </p:txBody>
      </p:sp>
      <p:sp>
        <p:nvSpPr>
          <p:cNvPr id="5" name="Rettangolo 4">
            <a:extLst>
              <a:ext uri="{FF2B5EF4-FFF2-40B4-BE49-F238E27FC236}">
                <a16:creationId xmlns:a16="http://schemas.microsoft.com/office/drawing/2014/main" id="{0D71F767-26CD-FF43-B08B-8D41AF684F3C}"/>
              </a:ext>
            </a:extLst>
          </p:cNvPr>
          <p:cNvSpPr/>
          <p:nvPr/>
        </p:nvSpPr>
        <p:spPr>
          <a:xfrm>
            <a:off x="6775556" y="1022959"/>
            <a:ext cx="4358174" cy="2862322"/>
          </a:xfrm>
          <a:prstGeom prst="rect">
            <a:avLst/>
          </a:prstGeom>
        </p:spPr>
        <p:txBody>
          <a:bodyPr wrap="square">
            <a:spAutoFit/>
          </a:bodyPr>
          <a:lstStyle/>
          <a:p>
            <a:r>
              <a:rPr lang="it-IT" sz="2000" dirty="0"/>
              <a:t>Storia dell’arte come viatico alla conoscenza di una cultura che è identità</a:t>
            </a:r>
          </a:p>
          <a:p>
            <a:endParaRPr lang="it-IT" sz="2000" dirty="0"/>
          </a:p>
          <a:p>
            <a:endParaRPr lang="it-IT" sz="2000" dirty="0"/>
          </a:p>
          <a:p>
            <a:r>
              <a:rPr lang="it-IT" sz="2000" dirty="0"/>
              <a:t>Storia dell’arte come parte di una educazione ai valori di cittadinanza (responsabilità, sostenibilità,</a:t>
            </a:r>
          </a:p>
          <a:p>
            <a:r>
              <a:rPr lang="it-IT" sz="2000" dirty="0"/>
              <a:t>tutela, democrazia, patrimonio pubblico, rispetto…)</a:t>
            </a:r>
          </a:p>
        </p:txBody>
      </p:sp>
      <p:cxnSp>
        <p:nvCxnSpPr>
          <p:cNvPr id="7" name="Connettore 1 6">
            <a:extLst>
              <a:ext uri="{FF2B5EF4-FFF2-40B4-BE49-F238E27FC236}">
                <a16:creationId xmlns:a16="http://schemas.microsoft.com/office/drawing/2014/main" id="{1857DFE2-1977-6A4A-BD0F-D9B52DB2394A}"/>
              </a:ext>
            </a:extLst>
          </p:cNvPr>
          <p:cNvCxnSpPr/>
          <p:nvPr/>
        </p:nvCxnSpPr>
        <p:spPr>
          <a:xfrm>
            <a:off x="5561351" y="1873770"/>
            <a:ext cx="10043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1 8">
            <a:extLst>
              <a:ext uri="{FF2B5EF4-FFF2-40B4-BE49-F238E27FC236}">
                <a16:creationId xmlns:a16="http://schemas.microsoft.com/office/drawing/2014/main" id="{754A6AFF-323D-9744-A346-1864173E2E17}"/>
              </a:ext>
            </a:extLst>
          </p:cNvPr>
          <p:cNvCxnSpPr>
            <a:cxnSpLocks/>
          </p:cNvCxnSpPr>
          <p:nvPr/>
        </p:nvCxnSpPr>
        <p:spPr>
          <a:xfrm>
            <a:off x="6565692" y="920856"/>
            <a:ext cx="0" cy="30665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96539EDB-7626-004C-B70E-A0D77C35A984}"/>
              </a:ext>
            </a:extLst>
          </p:cNvPr>
          <p:cNvCxnSpPr/>
          <p:nvPr/>
        </p:nvCxnSpPr>
        <p:spPr>
          <a:xfrm>
            <a:off x="7944787" y="3987384"/>
            <a:ext cx="0" cy="5396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ttangolo 14">
            <a:extLst>
              <a:ext uri="{FF2B5EF4-FFF2-40B4-BE49-F238E27FC236}">
                <a16:creationId xmlns:a16="http://schemas.microsoft.com/office/drawing/2014/main" id="{CF20E04D-21AA-B14A-BD9F-D6C7F8B01B25}"/>
              </a:ext>
            </a:extLst>
          </p:cNvPr>
          <p:cNvSpPr/>
          <p:nvPr/>
        </p:nvSpPr>
        <p:spPr>
          <a:xfrm>
            <a:off x="739588" y="703821"/>
            <a:ext cx="4821763" cy="20797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54685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B3C92FB1-32A4-5046-A653-4E9028CC302F}"/>
              </a:ext>
            </a:extLst>
          </p:cNvPr>
          <p:cNvSpPr/>
          <p:nvPr/>
        </p:nvSpPr>
        <p:spPr>
          <a:xfrm>
            <a:off x="225083" y="3092079"/>
            <a:ext cx="3001847" cy="707886"/>
          </a:xfrm>
          <a:prstGeom prst="rect">
            <a:avLst/>
          </a:prstGeom>
        </p:spPr>
        <p:txBody>
          <a:bodyPr wrap="none">
            <a:spAutoFit/>
          </a:bodyPr>
          <a:lstStyle/>
          <a:p>
            <a:r>
              <a:rPr lang="it-IT" sz="2000" dirty="0"/>
              <a:t>La Luce vince sull’ombra. </a:t>
            </a:r>
          </a:p>
          <a:p>
            <a:r>
              <a:rPr lang="it-IT" sz="2000" dirty="0"/>
              <a:t>Gli Uffizi a Casal di Principe</a:t>
            </a:r>
          </a:p>
        </p:txBody>
      </p:sp>
      <p:sp>
        <p:nvSpPr>
          <p:cNvPr id="8" name="CasellaDiTesto 7">
            <a:extLst>
              <a:ext uri="{FF2B5EF4-FFF2-40B4-BE49-F238E27FC236}">
                <a16:creationId xmlns:a16="http://schemas.microsoft.com/office/drawing/2014/main" id="{4600DAF0-40AA-6341-9D5E-A47038D4280F}"/>
              </a:ext>
            </a:extLst>
          </p:cNvPr>
          <p:cNvSpPr txBox="1"/>
          <p:nvPr/>
        </p:nvSpPr>
        <p:spPr>
          <a:xfrm>
            <a:off x="8281111" y="1370815"/>
            <a:ext cx="3367790" cy="4524315"/>
          </a:xfrm>
          <a:prstGeom prst="rect">
            <a:avLst/>
          </a:prstGeom>
          <a:noFill/>
        </p:spPr>
        <p:txBody>
          <a:bodyPr wrap="square" rtlCol="0">
            <a:spAutoFit/>
          </a:bodyPr>
          <a:lstStyle/>
          <a:p>
            <a:r>
              <a:rPr lang="it-IT" dirty="0"/>
              <a:t>Mostra organizzata (</a:t>
            </a:r>
            <a:r>
              <a:rPr lang="it-IT" b="1" dirty="0"/>
              <a:t>21 giugno al 21 ottobre) </a:t>
            </a:r>
            <a:r>
              <a:rPr lang="it-IT" dirty="0"/>
              <a:t>nel 2015 con il concorso del Museo dei Uffizi, del Museo di Capodimonte e del Louvre .</a:t>
            </a:r>
          </a:p>
          <a:p>
            <a:r>
              <a:rPr lang="it-IT" dirty="0"/>
              <a:t>La mostra prevedeva l’esposizione di capolavori (</a:t>
            </a:r>
            <a:r>
              <a:rPr lang="it-IT" dirty="0">
                <a:latin typeface="-apple-system"/>
              </a:rPr>
              <a:t>Mattia Preti, Artemisia Gentileschi, Ribera, Warhol, la Mater </a:t>
            </a:r>
            <a:r>
              <a:rPr lang="it-IT" dirty="0" err="1">
                <a:latin typeface="-apple-system"/>
              </a:rPr>
              <a:t>Matuta</a:t>
            </a:r>
            <a:r>
              <a:rPr lang="it-IT" dirty="0">
                <a:latin typeface="-apple-system"/>
              </a:rPr>
              <a:t> di Capua) </a:t>
            </a:r>
            <a:r>
              <a:rPr lang="it-IT" dirty="0"/>
              <a:t>nella </a:t>
            </a:r>
            <a:r>
              <a:rPr lang="it-IT" b="1" dirty="0">
                <a:latin typeface="-apple-system"/>
              </a:rPr>
              <a:t>Casa Don Diana</a:t>
            </a:r>
            <a:r>
              <a:rPr lang="it-IT" dirty="0">
                <a:latin typeface="-apple-system"/>
              </a:rPr>
              <a:t>, la villa di Brutus, il boss di camorra, confiscata e dedicata alla </a:t>
            </a:r>
            <a:r>
              <a:rPr lang="it-IT" b="1" dirty="0">
                <a:latin typeface="-apple-system"/>
              </a:rPr>
              <a:t>memoria di Don Peppe Diana, </a:t>
            </a:r>
            <a:r>
              <a:rPr lang="it-IT" dirty="0">
                <a:latin typeface="-apple-system"/>
              </a:rPr>
              <a:t>assassinato sul sagrato della sua chiesa il 19 marzo 1994.</a:t>
            </a:r>
          </a:p>
          <a:p>
            <a:endParaRPr lang="it-IT" dirty="0">
              <a:latin typeface="-apple-system"/>
            </a:endParaRPr>
          </a:p>
        </p:txBody>
      </p:sp>
      <p:pic>
        <p:nvPicPr>
          <p:cNvPr id="9" name="Immagine 8">
            <a:extLst>
              <a:ext uri="{FF2B5EF4-FFF2-40B4-BE49-F238E27FC236}">
                <a16:creationId xmlns:a16="http://schemas.microsoft.com/office/drawing/2014/main" id="{2B765071-B96A-734C-9E4C-6318EB2A3CE3}"/>
              </a:ext>
            </a:extLst>
          </p:cNvPr>
          <p:cNvPicPr>
            <a:picLocks noChangeAspect="1"/>
          </p:cNvPicPr>
          <p:nvPr/>
        </p:nvPicPr>
        <p:blipFill>
          <a:blip r:embed="rId2"/>
          <a:stretch>
            <a:fillRect/>
          </a:stretch>
        </p:blipFill>
        <p:spPr>
          <a:xfrm>
            <a:off x="3226930" y="0"/>
            <a:ext cx="4828478" cy="6858000"/>
          </a:xfrm>
          <a:prstGeom prst="rect">
            <a:avLst/>
          </a:prstGeom>
        </p:spPr>
      </p:pic>
    </p:spTree>
    <p:extLst>
      <p:ext uri="{BB962C8B-B14F-4D97-AF65-F5344CB8AC3E}">
        <p14:creationId xmlns:p14="http://schemas.microsoft.com/office/powerpoint/2010/main" val="702841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297B089-24CB-A64C-82CD-291A77167268}"/>
              </a:ext>
            </a:extLst>
          </p:cNvPr>
          <p:cNvSpPr/>
          <p:nvPr/>
        </p:nvSpPr>
        <p:spPr>
          <a:xfrm>
            <a:off x="484682" y="1000035"/>
            <a:ext cx="4117299" cy="400110"/>
          </a:xfrm>
          <a:prstGeom prst="rect">
            <a:avLst/>
          </a:prstGeom>
        </p:spPr>
        <p:txBody>
          <a:bodyPr wrap="square">
            <a:spAutoFit/>
          </a:bodyPr>
          <a:lstStyle/>
          <a:p>
            <a:r>
              <a:rPr lang="it-IT" sz="2000" dirty="0">
                <a:latin typeface="-apple-system"/>
              </a:rPr>
              <a:t>Un edificio simbolo dell’abuso edilizio</a:t>
            </a:r>
            <a:endParaRPr lang="it-IT" sz="2000" dirty="0"/>
          </a:p>
        </p:txBody>
      </p:sp>
      <p:pic>
        <p:nvPicPr>
          <p:cNvPr id="3" name="Immagine 2">
            <a:extLst>
              <a:ext uri="{FF2B5EF4-FFF2-40B4-BE49-F238E27FC236}">
                <a16:creationId xmlns:a16="http://schemas.microsoft.com/office/drawing/2014/main" id="{2D0EBE9E-B6F6-6745-BC41-6BF819741F99}"/>
              </a:ext>
            </a:extLst>
          </p:cNvPr>
          <p:cNvPicPr>
            <a:picLocks noChangeAspect="1"/>
          </p:cNvPicPr>
          <p:nvPr/>
        </p:nvPicPr>
        <p:blipFill>
          <a:blip r:embed="rId2"/>
          <a:stretch>
            <a:fillRect/>
          </a:stretch>
        </p:blipFill>
        <p:spPr>
          <a:xfrm>
            <a:off x="3507699" y="3652261"/>
            <a:ext cx="5447362" cy="3055837"/>
          </a:xfrm>
          <a:prstGeom prst="rect">
            <a:avLst/>
          </a:prstGeom>
        </p:spPr>
      </p:pic>
      <p:pic>
        <p:nvPicPr>
          <p:cNvPr id="4" name="Immagine 3">
            <a:extLst>
              <a:ext uri="{FF2B5EF4-FFF2-40B4-BE49-F238E27FC236}">
                <a16:creationId xmlns:a16="http://schemas.microsoft.com/office/drawing/2014/main" id="{70060B2E-BA55-FE4A-BA07-771E55966CB0}"/>
              </a:ext>
            </a:extLst>
          </p:cNvPr>
          <p:cNvPicPr>
            <a:picLocks noChangeAspect="1"/>
          </p:cNvPicPr>
          <p:nvPr/>
        </p:nvPicPr>
        <p:blipFill>
          <a:blip r:embed="rId3"/>
          <a:stretch>
            <a:fillRect/>
          </a:stretch>
        </p:blipFill>
        <p:spPr>
          <a:xfrm>
            <a:off x="5741231" y="203810"/>
            <a:ext cx="5791201" cy="3204148"/>
          </a:xfrm>
          <a:prstGeom prst="rect">
            <a:avLst/>
          </a:prstGeom>
        </p:spPr>
      </p:pic>
      <p:sp>
        <p:nvSpPr>
          <p:cNvPr id="5" name="Rettangolo 4">
            <a:extLst>
              <a:ext uri="{FF2B5EF4-FFF2-40B4-BE49-F238E27FC236}">
                <a16:creationId xmlns:a16="http://schemas.microsoft.com/office/drawing/2014/main" id="{9C818F36-3112-1B45-94CF-9284434DC9B9}"/>
              </a:ext>
            </a:extLst>
          </p:cNvPr>
          <p:cNvSpPr/>
          <p:nvPr/>
        </p:nvSpPr>
        <p:spPr>
          <a:xfrm>
            <a:off x="607666" y="3783980"/>
            <a:ext cx="2382896" cy="400110"/>
          </a:xfrm>
          <a:prstGeom prst="rect">
            <a:avLst/>
          </a:prstGeom>
        </p:spPr>
        <p:txBody>
          <a:bodyPr wrap="none">
            <a:spAutoFit/>
          </a:bodyPr>
          <a:lstStyle/>
          <a:p>
            <a:r>
              <a:rPr lang="it-IT" sz="2000" dirty="0"/>
              <a:t>Il biglietto «sospeso»</a:t>
            </a:r>
          </a:p>
        </p:txBody>
      </p:sp>
    </p:spTree>
    <p:extLst>
      <p:ext uri="{BB962C8B-B14F-4D97-AF65-F5344CB8AC3E}">
        <p14:creationId xmlns:p14="http://schemas.microsoft.com/office/powerpoint/2010/main" val="3419476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DD4F921-0314-6D42-9E8A-A73E0A26C95E}"/>
              </a:ext>
            </a:extLst>
          </p:cNvPr>
          <p:cNvPicPr>
            <a:picLocks noChangeAspect="1"/>
          </p:cNvPicPr>
          <p:nvPr/>
        </p:nvPicPr>
        <p:blipFill>
          <a:blip r:embed="rId2"/>
          <a:stretch>
            <a:fillRect/>
          </a:stretch>
        </p:blipFill>
        <p:spPr>
          <a:xfrm>
            <a:off x="4631960" y="3741790"/>
            <a:ext cx="7454875" cy="2981949"/>
          </a:xfrm>
          <a:prstGeom prst="rect">
            <a:avLst/>
          </a:prstGeom>
        </p:spPr>
      </p:pic>
      <p:pic>
        <p:nvPicPr>
          <p:cNvPr id="4" name="Immagine 3">
            <a:extLst>
              <a:ext uri="{FF2B5EF4-FFF2-40B4-BE49-F238E27FC236}">
                <a16:creationId xmlns:a16="http://schemas.microsoft.com/office/drawing/2014/main" id="{D721D57E-3202-B144-9DA0-A9B3E8F12E87}"/>
              </a:ext>
            </a:extLst>
          </p:cNvPr>
          <p:cNvPicPr>
            <a:picLocks noChangeAspect="1"/>
          </p:cNvPicPr>
          <p:nvPr/>
        </p:nvPicPr>
        <p:blipFill>
          <a:blip r:embed="rId3"/>
          <a:stretch>
            <a:fillRect/>
          </a:stretch>
        </p:blipFill>
        <p:spPr>
          <a:xfrm>
            <a:off x="0" y="121665"/>
            <a:ext cx="4826833" cy="3620125"/>
          </a:xfrm>
          <a:prstGeom prst="rect">
            <a:avLst/>
          </a:prstGeom>
        </p:spPr>
      </p:pic>
      <p:sp>
        <p:nvSpPr>
          <p:cNvPr id="5" name="Rettangolo 4">
            <a:extLst>
              <a:ext uri="{FF2B5EF4-FFF2-40B4-BE49-F238E27FC236}">
                <a16:creationId xmlns:a16="http://schemas.microsoft.com/office/drawing/2014/main" id="{7AE6EFF4-0F25-294E-ACB5-6A28FF23C117}"/>
              </a:ext>
            </a:extLst>
          </p:cNvPr>
          <p:cNvSpPr/>
          <p:nvPr/>
        </p:nvSpPr>
        <p:spPr>
          <a:xfrm>
            <a:off x="211895" y="3848093"/>
            <a:ext cx="3371436" cy="400110"/>
          </a:xfrm>
          <a:prstGeom prst="rect">
            <a:avLst/>
          </a:prstGeom>
        </p:spPr>
        <p:txBody>
          <a:bodyPr wrap="none">
            <a:spAutoFit/>
          </a:bodyPr>
          <a:lstStyle/>
          <a:p>
            <a:r>
              <a:rPr lang="it-IT" sz="2000" dirty="0"/>
              <a:t>Gli ambasciatori della rinascita</a:t>
            </a:r>
          </a:p>
        </p:txBody>
      </p:sp>
      <p:sp>
        <p:nvSpPr>
          <p:cNvPr id="7" name="Rettangolo 6">
            <a:extLst>
              <a:ext uri="{FF2B5EF4-FFF2-40B4-BE49-F238E27FC236}">
                <a16:creationId xmlns:a16="http://schemas.microsoft.com/office/drawing/2014/main" id="{F80C1E7A-C5CD-1449-B93B-117E724023F2}"/>
              </a:ext>
            </a:extLst>
          </p:cNvPr>
          <p:cNvSpPr/>
          <p:nvPr/>
        </p:nvSpPr>
        <p:spPr>
          <a:xfrm>
            <a:off x="5104879" y="777565"/>
            <a:ext cx="6509038" cy="2585323"/>
          </a:xfrm>
          <a:prstGeom prst="rect">
            <a:avLst/>
          </a:prstGeom>
        </p:spPr>
        <p:txBody>
          <a:bodyPr wrap="square">
            <a:spAutoFit/>
          </a:bodyPr>
          <a:lstStyle/>
          <a:p>
            <a:endParaRPr lang="it-IT" dirty="0"/>
          </a:p>
          <a:p>
            <a:r>
              <a:rPr lang="it-IT" dirty="0"/>
              <a:t>Compito: </a:t>
            </a:r>
          </a:p>
          <a:p>
            <a:r>
              <a:rPr lang="it-IT" dirty="0"/>
              <a:t>accogliere i turisti e narrare delle eccellenze locali e delle sfide vinte contro la camorra; nello specifico dovevano raccontare dei disastri ambientali e sociali provocati dal clan dei Casalesi e di come lo Stato e la cittadinanza hanno reagito innescando una vera e propria rinascita culminata con la vittoria di Natale, sindaco da sempre impegnato contro i clan, alle elezioni del 2014, dopo anni di commissariamento per infiltrazioni camorristiche. T</a:t>
            </a:r>
          </a:p>
        </p:txBody>
      </p:sp>
      <p:sp>
        <p:nvSpPr>
          <p:cNvPr id="9" name="Rettangolo 8">
            <a:extLst>
              <a:ext uri="{FF2B5EF4-FFF2-40B4-BE49-F238E27FC236}">
                <a16:creationId xmlns:a16="http://schemas.microsoft.com/office/drawing/2014/main" id="{F84531EB-3E19-7F44-977A-549505BAEE79}"/>
              </a:ext>
            </a:extLst>
          </p:cNvPr>
          <p:cNvSpPr/>
          <p:nvPr/>
        </p:nvSpPr>
        <p:spPr>
          <a:xfrm>
            <a:off x="211895" y="4529107"/>
            <a:ext cx="4085961" cy="1754326"/>
          </a:xfrm>
          <a:prstGeom prst="rect">
            <a:avLst/>
          </a:prstGeom>
        </p:spPr>
        <p:txBody>
          <a:bodyPr wrap="square">
            <a:spAutoFit/>
          </a:bodyPr>
          <a:lstStyle/>
          <a:p>
            <a:r>
              <a:rPr lang="it-IT" dirty="0"/>
              <a:t>Criteri della selezione: </a:t>
            </a:r>
          </a:p>
          <a:p>
            <a:r>
              <a:rPr lang="it-IT" dirty="0"/>
              <a:t>non avere carichi penali o aver riportato condanne, né avere legami di parentela con criminali, camorristi in particolare. Aver effettuato attività effettive dirette di impegno civile contro la cultura mafiosa</a:t>
            </a:r>
          </a:p>
        </p:txBody>
      </p:sp>
    </p:spTree>
    <p:extLst>
      <p:ext uri="{BB962C8B-B14F-4D97-AF65-F5344CB8AC3E}">
        <p14:creationId xmlns:p14="http://schemas.microsoft.com/office/powerpoint/2010/main" val="3531867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0B7D242-A6A3-BD4D-B2DC-5074835C7150}"/>
              </a:ext>
            </a:extLst>
          </p:cNvPr>
          <p:cNvSpPr/>
          <p:nvPr/>
        </p:nvSpPr>
        <p:spPr>
          <a:xfrm>
            <a:off x="388568" y="470091"/>
            <a:ext cx="7460105" cy="1015663"/>
          </a:xfrm>
          <a:prstGeom prst="rect">
            <a:avLst/>
          </a:prstGeom>
        </p:spPr>
        <p:txBody>
          <a:bodyPr wrap="square">
            <a:spAutoFit/>
          </a:bodyPr>
          <a:lstStyle/>
          <a:p>
            <a:pPr marL="285750" indent="-285750">
              <a:buFont typeface="Arial" panose="020B0604020202020204" pitchFamily="34" charset="0"/>
              <a:buChar char="•"/>
            </a:pPr>
            <a:r>
              <a:rPr lang="it-IT" sz="2000" dirty="0"/>
              <a:t>Fornire a tutti gli strumenti in grado di educare quel «bisogno culturale» che costituisce il presupposto necessario di un’accessibilità alla cultura che sia reale e non solo teorica</a:t>
            </a:r>
          </a:p>
        </p:txBody>
      </p:sp>
      <p:sp>
        <p:nvSpPr>
          <p:cNvPr id="3" name="CasellaDiTesto 2">
            <a:extLst>
              <a:ext uri="{FF2B5EF4-FFF2-40B4-BE49-F238E27FC236}">
                <a16:creationId xmlns:a16="http://schemas.microsoft.com/office/drawing/2014/main" id="{01BE310A-8DC6-064C-BB58-FF5F81DB99B6}"/>
              </a:ext>
            </a:extLst>
          </p:cNvPr>
          <p:cNvSpPr txBox="1"/>
          <p:nvPr/>
        </p:nvSpPr>
        <p:spPr>
          <a:xfrm>
            <a:off x="3372787" y="2533338"/>
            <a:ext cx="4736892" cy="707886"/>
          </a:xfrm>
          <a:prstGeom prst="rect">
            <a:avLst/>
          </a:prstGeom>
          <a:noFill/>
        </p:spPr>
        <p:txBody>
          <a:bodyPr wrap="square" rtlCol="0">
            <a:spAutoFit/>
          </a:bodyPr>
          <a:lstStyle/>
          <a:p>
            <a:pPr algn="ctr"/>
            <a:r>
              <a:rPr lang="it-IT" sz="2000" dirty="0"/>
              <a:t>Dalla possibilità di accedere alla cultura alla possibilità reale di accedere alla cultura</a:t>
            </a:r>
          </a:p>
        </p:txBody>
      </p:sp>
      <p:sp>
        <p:nvSpPr>
          <p:cNvPr id="4" name="CasellaDiTesto 3">
            <a:extLst>
              <a:ext uri="{FF2B5EF4-FFF2-40B4-BE49-F238E27FC236}">
                <a16:creationId xmlns:a16="http://schemas.microsoft.com/office/drawing/2014/main" id="{2C2CC74F-5070-164F-A6B2-48E82A425E4E}"/>
              </a:ext>
            </a:extLst>
          </p:cNvPr>
          <p:cNvSpPr txBox="1"/>
          <p:nvPr/>
        </p:nvSpPr>
        <p:spPr>
          <a:xfrm>
            <a:off x="1454046" y="3777521"/>
            <a:ext cx="8229600" cy="2862322"/>
          </a:xfrm>
          <a:prstGeom prst="rect">
            <a:avLst/>
          </a:prstGeom>
          <a:noFill/>
        </p:spPr>
        <p:txBody>
          <a:bodyPr wrap="square" rtlCol="0">
            <a:spAutoFit/>
          </a:bodyPr>
          <a:lstStyle/>
          <a:p>
            <a:pPr algn="ctr"/>
            <a:r>
              <a:rPr lang="it-IT" sz="2000" dirty="0"/>
              <a:t>«Sono esclusi solo colore che si escludono. Poiché nulla è più accessibile dei musei e gli ostacoli economici […] in questo caso sono di poco conto, appare fondato appellarsi alla ineguaglianza dei bisogni naturali»</a:t>
            </a:r>
          </a:p>
          <a:p>
            <a:pPr algn="ctr"/>
            <a:endParaRPr lang="it-IT" sz="2000" dirty="0"/>
          </a:p>
          <a:p>
            <a:pPr algn="ctr"/>
            <a:r>
              <a:rPr lang="it-IT" sz="2000" dirty="0"/>
              <a:t>La prevaricazione sociale implicita in tale ideologia è bene evidente nel fatto che se la società offre a tutti la possibilità di godere di una galleria antiquaria o di una pinacoteca, »resta il fatto che solo alcuni hanno la possibilità reale di realizzare questa possibilità.</a:t>
            </a:r>
          </a:p>
          <a:p>
            <a:pPr algn="ctr"/>
            <a:endParaRPr lang="it-IT" sz="2000" dirty="0"/>
          </a:p>
        </p:txBody>
      </p:sp>
      <p:sp>
        <p:nvSpPr>
          <p:cNvPr id="5" name="Rettangolo 4">
            <a:extLst>
              <a:ext uri="{FF2B5EF4-FFF2-40B4-BE49-F238E27FC236}">
                <a16:creationId xmlns:a16="http://schemas.microsoft.com/office/drawing/2014/main" id="{ACB6BDF7-A75F-BD47-8C5F-1AE4256CE179}"/>
              </a:ext>
            </a:extLst>
          </p:cNvPr>
          <p:cNvSpPr/>
          <p:nvPr/>
        </p:nvSpPr>
        <p:spPr>
          <a:xfrm>
            <a:off x="3372787" y="2533338"/>
            <a:ext cx="4736892" cy="7195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73172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9C64A1B-50A8-8144-A8DE-F47A5A2575E3}"/>
              </a:ext>
            </a:extLst>
          </p:cNvPr>
          <p:cNvSpPr/>
          <p:nvPr/>
        </p:nvSpPr>
        <p:spPr>
          <a:xfrm>
            <a:off x="2823146" y="1554672"/>
            <a:ext cx="6905469" cy="3170099"/>
          </a:xfrm>
          <a:prstGeom prst="rect">
            <a:avLst/>
          </a:prstGeom>
        </p:spPr>
        <p:txBody>
          <a:bodyPr wrap="square">
            <a:spAutoFit/>
          </a:bodyPr>
          <a:lstStyle/>
          <a:p>
            <a:pPr algn="ctr"/>
            <a:r>
              <a:rPr lang="it-IT" sz="2000" dirty="0"/>
              <a:t>Rari non sono gli oggetti, rara è la propensione a consumarli, cioè quel «bisogno culturale» che, a differenza dei «bisogni primari», è il prodotto dell’educazione.</a:t>
            </a:r>
          </a:p>
          <a:p>
            <a:pPr algn="ctr"/>
            <a:endParaRPr lang="it-IT" sz="2000" dirty="0"/>
          </a:p>
          <a:p>
            <a:pPr algn="ctr"/>
            <a:r>
              <a:rPr lang="it-IT" sz="2000" dirty="0"/>
              <a:t>Ne consegue che le ineguaglianze davanti alle opere di cultura non sono che un aspetto delle ineguaglianze davanti alla scuola che crea il bisogno culturale nel momento stesso in cui fornisce il mezzo per soddisfarlo»</a:t>
            </a:r>
          </a:p>
          <a:p>
            <a:pPr algn="ctr"/>
            <a:endParaRPr lang="it-IT" sz="2000" dirty="0"/>
          </a:p>
          <a:p>
            <a:pPr algn="ctr"/>
            <a:r>
              <a:rPr lang="it-IT" sz="2000" dirty="0"/>
              <a:t>(</a:t>
            </a:r>
            <a:r>
              <a:rPr lang="it-IT" sz="2000" dirty="0" err="1"/>
              <a:t>Bourdieu-Darbel</a:t>
            </a:r>
            <a:r>
              <a:rPr lang="it-IT" sz="2000" dirty="0"/>
              <a:t>)</a:t>
            </a:r>
          </a:p>
        </p:txBody>
      </p:sp>
    </p:spTree>
    <p:extLst>
      <p:ext uri="{BB962C8B-B14F-4D97-AF65-F5344CB8AC3E}">
        <p14:creationId xmlns:p14="http://schemas.microsoft.com/office/powerpoint/2010/main" val="581316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001070A-EBF4-764F-9AC9-6D1F89B6C0BD}"/>
              </a:ext>
            </a:extLst>
          </p:cNvPr>
          <p:cNvSpPr txBox="1"/>
          <p:nvPr/>
        </p:nvSpPr>
        <p:spPr>
          <a:xfrm>
            <a:off x="4103603" y="3215711"/>
            <a:ext cx="3769943" cy="400110"/>
          </a:xfrm>
          <a:prstGeom prst="rect">
            <a:avLst/>
          </a:prstGeom>
          <a:noFill/>
        </p:spPr>
        <p:txBody>
          <a:bodyPr wrap="none" rtlCol="0">
            <a:spAutoFit/>
          </a:bodyPr>
          <a:lstStyle/>
          <a:p>
            <a:pPr algn="ctr"/>
            <a:r>
              <a:rPr lang="it-IT" sz="2000" dirty="0"/>
              <a:t>Perché insegnare la storia dell’arte</a:t>
            </a:r>
          </a:p>
        </p:txBody>
      </p:sp>
      <p:sp>
        <p:nvSpPr>
          <p:cNvPr id="3" name="Rettangolo 2">
            <a:extLst>
              <a:ext uri="{FF2B5EF4-FFF2-40B4-BE49-F238E27FC236}">
                <a16:creationId xmlns:a16="http://schemas.microsoft.com/office/drawing/2014/main" id="{3257BBB2-11EA-7946-A765-E9D17A8CA96A}"/>
              </a:ext>
            </a:extLst>
          </p:cNvPr>
          <p:cNvSpPr/>
          <p:nvPr/>
        </p:nvSpPr>
        <p:spPr>
          <a:xfrm>
            <a:off x="3837482" y="3215711"/>
            <a:ext cx="4257207" cy="4347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37AB645A-76C5-E641-BA4F-D1941BF1F1CF}"/>
              </a:ext>
            </a:extLst>
          </p:cNvPr>
          <p:cNvSpPr/>
          <p:nvPr/>
        </p:nvSpPr>
        <p:spPr>
          <a:xfrm>
            <a:off x="586989" y="2186014"/>
            <a:ext cx="1575327" cy="923330"/>
          </a:xfrm>
          <a:prstGeom prst="rect">
            <a:avLst/>
          </a:prstGeom>
        </p:spPr>
        <p:txBody>
          <a:bodyPr wrap="square">
            <a:spAutoFit/>
          </a:bodyPr>
          <a:lstStyle/>
          <a:p>
            <a:pPr algn="ctr"/>
            <a:r>
              <a:rPr lang="it-IT" dirty="0"/>
              <a:t>Per educare a uno sguardo consapevole</a:t>
            </a:r>
          </a:p>
        </p:txBody>
      </p:sp>
      <p:sp>
        <p:nvSpPr>
          <p:cNvPr id="5" name="Rettangolo 4">
            <a:extLst>
              <a:ext uri="{FF2B5EF4-FFF2-40B4-BE49-F238E27FC236}">
                <a16:creationId xmlns:a16="http://schemas.microsoft.com/office/drawing/2014/main" id="{57ABC776-BDDA-AE46-9014-4F0803540ED2}"/>
              </a:ext>
            </a:extLst>
          </p:cNvPr>
          <p:cNvSpPr/>
          <p:nvPr/>
        </p:nvSpPr>
        <p:spPr>
          <a:xfrm>
            <a:off x="7270230" y="4562908"/>
            <a:ext cx="2353456" cy="923330"/>
          </a:xfrm>
          <a:prstGeom prst="rect">
            <a:avLst/>
          </a:prstGeom>
        </p:spPr>
        <p:txBody>
          <a:bodyPr wrap="square">
            <a:spAutoFit/>
          </a:bodyPr>
          <a:lstStyle/>
          <a:p>
            <a:pPr algn="ctr"/>
            <a:r>
              <a:rPr lang="it-IT" dirty="0"/>
              <a:t>Per accrescere la nostra coscienza civica civica</a:t>
            </a:r>
          </a:p>
        </p:txBody>
      </p:sp>
      <p:sp>
        <p:nvSpPr>
          <p:cNvPr id="8" name="Rettangolo 7">
            <a:extLst>
              <a:ext uri="{FF2B5EF4-FFF2-40B4-BE49-F238E27FC236}">
                <a16:creationId xmlns:a16="http://schemas.microsoft.com/office/drawing/2014/main" id="{6504B1A2-A1EB-6B4A-9B35-FE9950BD8878}"/>
              </a:ext>
            </a:extLst>
          </p:cNvPr>
          <p:cNvSpPr/>
          <p:nvPr/>
        </p:nvSpPr>
        <p:spPr>
          <a:xfrm>
            <a:off x="9424029" y="1308851"/>
            <a:ext cx="2298278" cy="1754326"/>
          </a:xfrm>
          <a:prstGeom prst="rect">
            <a:avLst/>
          </a:prstGeom>
        </p:spPr>
        <p:txBody>
          <a:bodyPr wrap="square">
            <a:spAutoFit/>
          </a:bodyPr>
          <a:lstStyle/>
          <a:p>
            <a:pPr algn="ctr"/>
            <a:r>
              <a:rPr lang="it-IT" dirty="0"/>
              <a:t>Per prendere coscienza ed esercitare  il «bisogno culturale»  connaturato all’uomo ma non automatico</a:t>
            </a:r>
          </a:p>
        </p:txBody>
      </p:sp>
      <p:sp>
        <p:nvSpPr>
          <p:cNvPr id="9" name="Rettangolo 8">
            <a:extLst>
              <a:ext uri="{FF2B5EF4-FFF2-40B4-BE49-F238E27FC236}">
                <a16:creationId xmlns:a16="http://schemas.microsoft.com/office/drawing/2014/main" id="{055F36C5-4525-204A-9C78-A82B3F2C54B3}"/>
              </a:ext>
            </a:extLst>
          </p:cNvPr>
          <p:cNvSpPr/>
          <p:nvPr/>
        </p:nvSpPr>
        <p:spPr>
          <a:xfrm>
            <a:off x="1769860" y="4424408"/>
            <a:ext cx="2945596" cy="1200329"/>
          </a:xfrm>
          <a:prstGeom prst="rect">
            <a:avLst/>
          </a:prstGeom>
        </p:spPr>
        <p:txBody>
          <a:bodyPr wrap="square">
            <a:spAutoFit/>
          </a:bodyPr>
          <a:lstStyle/>
          <a:p>
            <a:pPr algn="ctr"/>
            <a:r>
              <a:rPr lang="it-IT" dirty="0"/>
              <a:t>Per educare alla conoscenza del patrimonio culturale  per acquisire consapevolezza dell’identità storico-culturale</a:t>
            </a:r>
          </a:p>
        </p:txBody>
      </p:sp>
      <p:sp>
        <p:nvSpPr>
          <p:cNvPr id="11" name="Ovale 10">
            <a:extLst>
              <a:ext uri="{FF2B5EF4-FFF2-40B4-BE49-F238E27FC236}">
                <a16:creationId xmlns:a16="http://schemas.microsoft.com/office/drawing/2014/main" id="{AACC1362-7F15-D84E-903B-A9A636DE4A1C}"/>
              </a:ext>
            </a:extLst>
          </p:cNvPr>
          <p:cNvSpPr/>
          <p:nvPr/>
        </p:nvSpPr>
        <p:spPr>
          <a:xfrm>
            <a:off x="374754" y="2068644"/>
            <a:ext cx="2083633" cy="114706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439D60BC-DE01-804B-804E-50AD9F2BADBF}"/>
              </a:ext>
            </a:extLst>
          </p:cNvPr>
          <p:cNvSpPr/>
          <p:nvPr/>
        </p:nvSpPr>
        <p:spPr>
          <a:xfrm>
            <a:off x="1409075" y="4182256"/>
            <a:ext cx="3537679" cy="173885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AECA4F6B-110A-2B42-AB3C-241A2BC2F4D2}"/>
              </a:ext>
            </a:extLst>
          </p:cNvPr>
          <p:cNvSpPr/>
          <p:nvPr/>
        </p:nvSpPr>
        <p:spPr>
          <a:xfrm>
            <a:off x="9424029" y="974361"/>
            <a:ext cx="2298278" cy="28031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a:extLst>
              <a:ext uri="{FF2B5EF4-FFF2-40B4-BE49-F238E27FC236}">
                <a16:creationId xmlns:a16="http://schemas.microsoft.com/office/drawing/2014/main" id="{33A0FAF2-EEFD-054B-B52A-5CAC4A0FEDA6}"/>
              </a:ext>
            </a:extLst>
          </p:cNvPr>
          <p:cNvSpPr/>
          <p:nvPr/>
        </p:nvSpPr>
        <p:spPr>
          <a:xfrm>
            <a:off x="7270230" y="4424408"/>
            <a:ext cx="2353456" cy="10618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Connettore 2 16">
            <a:extLst>
              <a:ext uri="{FF2B5EF4-FFF2-40B4-BE49-F238E27FC236}">
                <a16:creationId xmlns:a16="http://schemas.microsoft.com/office/drawing/2014/main" id="{C783EC21-4A25-D847-9813-5931A3E590E7}"/>
              </a:ext>
            </a:extLst>
          </p:cNvPr>
          <p:cNvCxnSpPr>
            <a:cxnSpLocks/>
          </p:cNvCxnSpPr>
          <p:nvPr/>
        </p:nvCxnSpPr>
        <p:spPr>
          <a:xfrm flipV="1">
            <a:off x="8220924" y="2923082"/>
            <a:ext cx="1013017" cy="4926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23C89457-34DD-214F-B3B8-F6B858C28DC0}"/>
              </a:ext>
            </a:extLst>
          </p:cNvPr>
          <p:cNvCxnSpPr>
            <a:cxnSpLocks/>
          </p:cNvCxnSpPr>
          <p:nvPr/>
        </p:nvCxnSpPr>
        <p:spPr>
          <a:xfrm flipH="1">
            <a:off x="4103603" y="3777521"/>
            <a:ext cx="428423" cy="4047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B9B087A8-87ED-0B4B-B10B-E95E84BD4CFC}"/>
              </a:ext>
            </a:extLst>
          </p:cNvPr>
          <p:cNvCxnSpPr>
            <a:cxnSpLocks/>
          </p:cNvCxnSpPr>
          <p:nvPr/>
        </p:nvCxnSpPr>
        <p:spPr>
          <a:xfrm>
            <a:off x="7713651" y="3792948"/>
            <a:ext cx="319790" cy="4047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2 20">
            <a:extLst>
              <a:ext uri="{FF2B5EF4-FFF2-40B4-BE49-F238E27FC236}">
                <a16:creationId xmlns:a16="http://schemas.microsoft.com/office/drawing/2014/main" id="{16B57D5E-4A02-4645-8A14-3A5C91E198E5}"/>
              </a:ext>
            </a:extLst>
          </p:cNvPr>
          <p:cNvCxnSpPr>
            <a:cxnSpLocks/>
          </p:cNvCxnSpPr>
          <p:nvPr/>
        </p:nvCxnSpPr>
        <p:spPr>
          <a:xfrm flipH="1" flipV="1">
            <a:off x="2719663" y="2923082"/>
            <a:ext cx="993136" cy="2926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624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B1BD0C9-BA5C-9A4B-8DF4-E244B880F10F}"/>
              </a:ext>
            </a:extLst>
          </p:cNvPr>
          <p:cNvSpPr txBox="1"/>
          <p:nvPr/>
        </p:nvSpPr>
        <p:spPr>
          <a:xfrm>
            <a:off x="4422100" y="734518"/>
            <a:ext cx="2808013" cy="430887"/>
          </a:xfrm>
          <a:prstGeom prst="rect">
            <a:avLst/>
          </a:prstGeom>
          <a:noFill/>
        </p:spPr>
        <p:txBody>
          <a:bodyPr wrap="none" rtlCol="0">
            <a:spAutoFit/>
          </a:bodyPr>
          <a:lstStyle/>
          <a:p>
            <a:r>
              <a:rPr lang="it-IT" sz="2200" dirty="0"/>
              <a:t>Le Indicazioni nazionali</a:t>
            </a:r>
          </a:p>
        </p:txBody>
      </p:sp>
      <p:sp>
        <p:nvSpPr>
          <p:cNvPr id="3" name="CasellaDiTesto 2">
            <a:extLst>
              <a:ext uri="{FF2B5EF4-FFF2-40B4-BE49-F238E27FC236}">
                <a16:creationId xmlns:a16="http://schemas.microsoft.com/office/drawing/2014/main" id="{41FC7275-5A53-BE41-83EF-5EF5642C1CD6}"/>
              </a:ext>
            </a:extLst>
          </p:cNvPr>
          <p:cNvSpPr txBox="1"/>
          <p:nvPr/>
        </p:nvSpPr>
        <p:spPr>
          <a:xfrm>
            <a:off x="299804" y="2098623"/>
            <a:ext cx="9069048" cy="2708434"/>
          </a:xfrm>
          <a:prstGeom prst="rect">
            <a:avLst/>
          </a:prstGeom>
          <a:noFill/>
        </p:spPr>
        <p:txBody>
          <a:bodyPr wrap="square" rtlCol="0">
            <a:spAutoFit/>
          </a:bodyPr>
          <a:lstStyle/>
          <a:p>
            <a:r>
              <a:rPr lang="it-IT" dirty="0"/>
              <a:t>D. </a:t>
            </a:r>
            <a:r>
              <a:rPr lang="it-IT" dirty="0" err="1"/>
              <a:t>Lgs</a:t>
            </a:r>
            <a:r>
              <a:rPr lang="it-IT" dirty="0"/>
              <a:t> 59 del 2004. Indicazioni nazionali per l’infanzia e per il primo ciclo d’istruzione</a:t>
            </a:r>
          </a:p>
          <a:p>
            <a:endParaRPr lang="it-IT" dirty="0"/>
          </a:p>
          <a:p>
            <a:r>
              <a:rPr lang="it-IT" dirty="0"/>
              <a:t>DM. 31 luglio 2007. Indicazioni nazionali per l’infanzia e per il primo ciclo d’istruzione</a:t>
            </a:r>
          </a:p>
          <a:p>
            <a:endParaRPr lang="it-IT" dirty="0"/>
          </a:p>
          <a:p>
            <a:endParaRPr lang="it-IT" dirty="0"/>
          </a:p>
          <a:p>
            <a:r>
              <a:rPr lang="it-IT" sz="2000" b="1" dirty="0"/>
              <a:t>DM 254 del 2012 Indicazioni nazionali per l’infanzia e per il primo ciclo d’istruzione</a:t>
            </a:r>
          </a:p>
          <a:p>
            <a:endParaRPr lang="it-IT" sz="2000" b="1" dirty="0"/>
          </a:p>
          <a:p>
            <a:endParaRPr lang="it-IT" sz="2000" b="1" dirty="0"/>
          </a:p>
          <a:p>
            <a:r>
              <a:rPr lang="it-IT" sz="2000" b="1" dirty="0"/>
              <a:t>DM 211 del 2010 Indicazioni Nazionali dei licei</a:t>
            </a:r>
          </a:p>
        </p:txBody>
      </p:sp>
      <p:sp>
        <p:nvSpPr>
          <p:cNvPr id="4" name="Rettangolo 3">
            <a:extLst>
              <a:ext uri="{FF2B5EF4-FFF2-40B4-BE49-F238E27FC236}">
                <a16:creationId xmlns:a16="http://schemas.microsoft.com/office/drawing/2014/main" id="{C108A0EB-59FF-2E4D-BC69-3D033AF6D065}"/>
              </a:ext>
            </a:extLst>
          </p:cNvPr>
          <p:cNvSpPr/>
          <p:nvPr/>
        </p:nvSpPr>
        <p:spPr>
          <a:xfrm>
            <a:off x="6399604" y="4437725"/>
            <a:ext cx="3470117" cy="369332"/>
          </a:xfrm>
          <a:prstGeom prst="rect">
            <a:avLst/>
          </a:prstGeom>
        </p:spPr>
        <p:txBody>
          <a:bodyPr wrap="none">
            <a:spAutoFit/>
          </a:bodyPr>
          <a:lstStyle/>
          <a:p>
            <a:r>
              <a:rPr lang="it-IT" b="1" dirty="0"/>
              <a:t>DPR. 89 del 2010 Riforma dei licei</a:t>
            </a:r>
            <a:endParaRPr lang="it-IT" dirty="0"/>
          </a:p>
        </p:txBody>
      </p:sp>
      <p:sp>
        <p:nvSpPr>
          <p:cNvPr id="5" name="Rettangolo 4">
            <a:extLst>
              <a:ext uri="{FF2B5EF4-FFF2-40B4-BE49-F238E27FC236}">
                <a16:creationId xmlns:a16="http://schemas.microsoft.com/office/drawing/2014/main" id="{7A3AC6F9-718F-6643-9429-B9981BCF9E75}"/>
              </a:ext>
            </a:extLst>
          </p:cNvPr>
          <p:cNvSpPr/>
          <p:nvPr/>
        </p:nvSpPr>
        <p:spPr>
          <a:xfrm>
            <a:off x="4452079" y="734518"/>
            <a:ext cx="2773180" cy="4646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a:extLst>
              <a:ext uri="{FF2B5EF4-FFF2-40B4-BE49-F238E27FC236}">
                <a16:creationId xmlns:a16="http://schemas.microsoft.com/office/drawing/2014/main" id="{1D44400E-8ACB-504F-85BD-2F2B50B09B6E}"/>
              </a:ext>
            </a:extLst>
          </p:cNvPr>
          <p:cNvCxnSpPr/>
          <p:nvPr/>
        </p:nvCxnSpPr>
        <p:spPr>
          <a:xfrm>
            <a:off x="5561351" y="4572000"/>
            <a:ext cx="59960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238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AF154EEB-B14C-6F4C-9346-50F02E5EB714}"/>
              </a:ext>
            </a:extLst>
          </p:cNvPr>
          <p:cNvSpPr/>
          <p:nvPr/>
        </p:nvSpPr>
        <p:spPr>
          <a:xfrm>
            <a:off x="274819" y="545708"/>
            <a:ext cx="4671934" cy="5632311"/>
          </a:xfrm>
          <a:prstGeom prst="rect">
            <a:avLst/>
          </a:prstGeom>
        </p:spPr>
        <p:txBody>
          <a:bodyPr wrap="square">
            <a:spAutoFit/>
          </a:bodyPr>
          <a:lstStyle/>
          <a:p>
            <a:r>
              <a:rPr lang="it-IT" sz="2000" b="1" i="0" dirty="0">
                <a:effectLst/>
              </a:rPr>
              <a:t>1969. La legge </a:t>
            </a:r>
            <a:r>
              <a:rPr lang="it-IT" sz="2000" b="1" i="0" dirty="0" err="1">
                <a:effectLst/>
              </a:rPr>
              <a:t>Codignola</a:t>
            </a:r>
            <a:r>
              <a:rPr lang="it-IT" sz="2000" b="1" dirty="0"/>
              <a:t> apre l’</a:t>
            </a:r>
            <a:r>
              <a:rPr lang="it-IT" sz="2000" b="1" i="0" u="none" strike="noStrike" dirty="0">
                <a:effectLst/>
              </a:rPr>
              <a:t>accesso all'università a tutti i diplomati. </a:t>
            </a:r>
            <a:br>
              <a:rPr lang="it-IT" sz="2000" b="0" i="0" u="none" strike="noStrike" dirty="0">
                <a:effectLst/>
              </a:rPr>
            </a:br>
            <a:endParaRPr lang="it-IT" sz="2000" b="0" i="0" u="none" strike="noStrike" dirty="0">
              <a:effectLst/>
            </a:endParaRPr>
          </a:p>
          <a:p>
            <a:endParaRPr lang="it-IT" sz="2000" b="0" i="0" u="none" strike="noStrike" dirty="0">
              <a:effectLst/>
            </a:endParaRPr>
          </a:p>
          <a:p>
            <a:r>
              <a:rPr lang="it-IT" sz="2000" b="0" i="0" u="none" strike="noStrike" dirty="0">
                <a:effectLst/>
              </a:rPr>
              <a:t>Fino a questa data, l'accesso al mondo universitario era permesso esclusivamente agli studenti in possesso di un diploma liceale.</a:t>
            </a:r>
          </a:p>
          <a:p>
            <a:endParaRPr lang="it-IT" sz="2000" b="0" i="0" u="none" strike="noStrike" dirty="0">
              <a:effectLst/>
            </a:endParaRPr>
          </a:p>
          <a:p>
            <a:r>
              <a:rPr lang="it-IT" sz="2000" b="0" i="0" u="none" strike="noStrike" dirty="0">
                <a:effectLst/>
              </a:rPr>
              <a:t>Promosso dal deputato socialista Tristano </a:t>
            </a:r>
            <a:r>
              <a:rPr lang="it-IT" sz="2000" b="0" i="0" u="none" strike="noStrike" dirty="0" err="1">
                <a:effectLst/>
              </a:rPr>
              <a:t>Codignola</a:t>
            </a:r>
            <a:r>
              <a:rPr lang="it-IT" sz="2000" b="0" i="0" u="none" strike="noStrike" dirty="0">
                <a:effectLst/>
              </a:rPr>
              <a:t>, il provvedimento introdusse la liberalizzazione degli accessi universitari e dei piani di studio, senz'alcuna distinzione tra le tipologie di diploma. Nacque così l'università di massa, fenomeno che interessò gran parte dell'Europa e che vide crescere negli anni il numero degli iscritti agli atenei.</a:t>
            </a:r>
          </a:p>
        </p:txBody>
      </p:sp>
      <p:pic>
        <p:nvPicPr>
          <p:cNvPr id="5" name="Immagine 4">
            <a:extLst>
              <a:ext uri="{FF2B5EF4-FFF2-40B4-BE49-F238E27FC236}">
                <a16:creationId xmlns:a16="http://schemas.microsoft.com/office/drawing/2014/main" id="{D221FB5D-4D13-384C-95AA-F85080C7DFED}"/>
              </a:ext>
            </a:extLst>
          </p:cNvPr>
          <p:cNvPicPr>
            <a:picLocks noChangeAspect="1"/>
          </p:cNvPicPr>
          <p:nvPr/>
        </p:nvPicPr>
        <p:blipFill>
          <a:blip r:embed="rId2"/>
          <a:stretch>
            <a:fillRect/>
          </a:stretch>
        </p:blipFill>
        <p:spPr>
          <a:xfrm>
            <a:off x="5081665" y="1394716"/>
            <a:ext cx="6914818" cy="3934293"/>
          </a:xfrm>
          <a:prstGeom prst="rect">
            <a:avLst/>
          </a:prstGeom>
        </p:spPr>
      </p:pic>
    </p:spTree>
    <p:extLst>
      <p:ext uri="{BB962C8B-B14F-4D97-AF65-F5344CB8AC3E}">
        <p14:creationId xmlns:p14="http://schemas.microsoft.com/office/powerpoint/2010/main" val="1259070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A7464C30-8FB5-8A43-ACFC-609F7FD26014}"/>
              </a:ext>
            </a:extLst>
          </p:cNvPr>
          <p:cNvSpPr/>
          <p:nvPr/>
        </p:nvSpPr>
        <p:spPr>
          <a:xfrm>
            <a:off x="3802081" y="882349"/>
            <a:ext cx="4318555" cy="400110"/>
          </a:xfrm>
          <a:prstGeom prst="rect">
            <a:avLst/>
          </a:prstGeom>
        </p:spPr>
        <p:txBody>
          <a:bodyPr wrap="none">
            <a:spAutoFit/>
          </a:bodyPr>
          <a:lstStyle/>
          <a:p>
            <a:r>
              <a:rPr lang="it-IT" sz="2000" dirty="0"/>
              <a:t>Dai Programmi alle Indicazioni nazionali</a:t>
            </a:r>
          </a:p>
        </p:txBody>
      </p:sp>
      <p:sp>
        <p:nvSpPr>
          <p:cNvPr id="4" name="Rettangolo 3">
            <a:extLst>
              <a:ext uri="{FF2B5EF4-FFF2-40B4-BE49-F238E27FC236}">
                <a16:creationId xmlns:a16="http://schemas.microsoft.com/office/drawing/2014/main" id="{06D91D34-610A-A144-9433-335B2260AB7A}"/>
              </a:ext>
            </a:extLst>
          </p:cNvPr>
          <p:cNvSpPr/>
          <p:nvPr/>
        </p:nvSpPr>
        <p:spPr>
          <a:xfrm>
            <a:off x="3671216" y="2067648"/>
            <a:ext cx="4347146" cy="707886"/>
          </a:xfrm>
          <a:prstGeom prst="rect">
            <a:avLst/>
          </a:prstGeom>
        </p:spPr>
        <p:txBody>
          <a:bodyPr wrap="square">
            <a:spAutoFit/>
          </a:bodyPr>
          <a:lstStyle/>
          <a:p>
            <a:pPr algn="ctr"/>
            <a:r>
              <a:rPr lang="it-IT" sz="2000" dirty="0"/>
              <a:t>Fino al 1999 i programmi ministeriali regolavano l’azione didattica</a:t>
            </a:r>
          </a:p>
        </p:txBody>
      </p:sp>
      <p:sp>
        <p:nvSpPr>
          <p:cNvPr id="6" name="Rettangolo 5">
            <a:extLst>
              <a:ext uri="{FF2B5EF4-FFF2-40B4-BE49-F238E27FC236}">
                <a16:creationId xmlns:a16="http://schemas.microsoft.com/office/drawing/2014/main" id="{90999115-9586-EB40-8581-4E860C86348B}"/>
              </a:ext>
            </a:extLst>
          </p:cNvPr>
          <p:cNvSpPr/>
          <p:nvPr/>
        </p:nvSpPr>
        <p:spPr>
          <a:xfrm>
            <a:off x="5251066" y="3496379"/>
            <a:ext cx="1420582" cy="707886"/>
          </a:xfrm>
          <a:prstGeom prst="rect">
            <a:avLst/>
          </a:prstGeom>
        </p:spPr>
        <p:txBody>
          <a:bodyPr wrap="none">
            <a:spAutoFit/>
          </a:bodyPr>
          <a:lstStyle/>
          <a:p>
            <a:pPr algn="ctr"/>
            <a:r>
              <a:rPr lang="it-IT" sz="2000" dirty="0"/>
              <a:t>Svolta </a:t>
            </a:r>
          </a:p>
          <a:p>
            <a:pPr algn="ctr"/>
            <a:r>
              <a:rPr lang="it-IT" sz="2000" dirty="0"/>
              <a:t>DPR 275/99</a:t>
            </a:r>
          </a:p>
        </p:txBody>
      </p:sp>
      <p:sp>
        <p:nvSpPr>
          <p:cNvPr id="7" name="Rettangolo 6">
            <a:extLst>
              <a:ext uri="{FF2B5EF4-FFF2-40B4-BE49-F238E27FC236}">
                <a16:creationId xmlns:a16="http://schemas.microsoft.com/office/drawing/2014/main" id="{C1EF8BFB-D6A7-314F-B38B-D940159F6FC7}"/>
              </a:ext>
            </a:extLst>
          </p:cNvPr>
          <p:cNvSpPr/>
          <p:nvPr/>
        </p:nvSpPr>
        <p:spPr>
          <a:xfrm>
            <a:off x="5485906" y="4209571"/>
            <a:ext cx="950901" cy="400110"/>
          </a:xfrm>
          <a:prstGeom prst="rect">
            <a:avLst/>
          </a:prstGeom>
        </p:spPr>
        <p:txBody>
          <a:bodyPr wrap="none">
            <a:spAutoFit/>
          </a:bodyPr>
          <a:lstStyle/>
          <a:p>
            <a:r>
              <a:rPr lang="it-IT" sz="2000" dirty="0"/>
              <a:t>(art. 8) </a:t>
            </a:r>
          </a:p>
        </p:txBody>
      </p:sp>
      <p:sp>
        <p:nvSpPr>
          <p:cNvPr id="8" name="CasellaDiTesto 7">
            <a:extLst>
              <a:ext uri="{FF2B5EF4-FFF2-40B4-BE49-F238E27FC236}">
                <a16:creationId xmlns:a16="http://schemas.microsoft.com/office/drawing/2014/main" id="{6E09C17F-119C-A646-A527-8908273401E0}"/>
              </a:ext>
            </a:extLst>
          </p:cNvPr>
          <p:cNvSpPr txBox="1"/>
          <p:nvPr/>
        </p:nvSpPr>
        <p:spPr>
          <a:xfrm>
            <a:off x="3983660" y="4827880"/>
            <a:ext cx="3955391" cy="707886"/>
          </a:xfrm>
          <a:prstGeom prst="rect">
            <a:avLst/>
          </a:prstGeom>
          <a:noFill/>
        </p:spPr>
        <p:txBody>
          <a:bodyPr wrap="square" rtlCol="0">
            <a:spAutoFit/>
          </a:bodyPr>
          <a:lstStyle/>
          <a:p>
            <a:pPr algn="ctr"/>
            <a:r>
              <a:rPr lang="it-IT" sz="2000" dirty="0"/>
              <a:t>Distinzione delle funzioni e dei ruoli dello Stato e delle scuole </a:t>
            </a:r>
          </a:p>
        </p:txBody>
      </p:sp>
      <p:sp>
        <p:nvSpPr>
          <p:cNvPr id="9" name="Rettangolo 8">
            <a:extLst>
              <a:ext uri="{FF2B5EF4-FFF2-40B4-BE49-F238E27FC236}">
                <a16:creationId xmlns:a16="http://schemas.microsoft.com/office/drawing/2014/main" id="{9E13F5E4-56E3-A54E-A5FD-3BBB506E64A7}"/>
              </a:ext>
            </a:extLst>
          </p:cNvPr>
          <p:cNvSpPr/>
          <p:nvPr/>
        </p:nvSpPr>
        <p:spPr>
          <a:xfrm>
            <a:off x="3802081" y="882350"/>
            <a:ext cx="4318555" cy="4179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2 13">
            <a:extLst>
              <a:ext uri="{FF2B5EF4-FFF2-40B4-BE49-F238E27FC236}">
                <a16:creationId xmlns:a16="http://schemas.microsoft.com/office/drawing/2014/main" id="{7DA46E7A-9AFB-EA4E-945B-690E2CE862A7}"/>
              </a:ext>
            </a:extLst>
          </p:cNvPr>
          <p:cNvCxnSpPr>
            <a:cxnSpLocks/>
          </p:cNvCxnSpPr>
          <p:nvPr/>
        </p:nvCxnSpPr>
        <p:spPr>
          <a:xfrm>
            <a:off x="5886410" y="2793354"/>
            <a:ext cx="0" cy="524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ttangolo 15">
            <a:extLst>
              <a:ext uri="{FF2B5EF4-FFF2-40B4-BE49-F238E27FC236}">
                <a16:creationId xmlns:a16="http://schemas.microsoft.com/office/drawing/2014/main" id="{A9F9673B-7D44-6444-ABA6-CCD2E0D021EB}"/>
              </a:ext>
            </a:extLst>
          </p:cNvPr>
          <p:cNvSpPr/>
          <p:nvPr/>
        </p:nvSpPr>
        <p:spPr>
          <a:xfrm>
            <a:off x="5036695" y="3496379"/>
            <a:ext cx="1783830" cy="7078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291449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287AB5B-75BA-AE4F-810E-3B6161983BAA}"/>
              </a:ext>
            </a:extLst>
          </p:cNvPr>
          <p:cNvSpPr/>
          <p:nvPr/>
        </p:nvSpPr>
        <p:spPr>
          <a:xfrm>
            <a:off x="276634" y="1330377"/>
            <a:ext cx="5569530" cy="5478423"/>
          </a:xfrm>
          <a:prstGeom prst="rect">
            <a:avLst/>
          </a:prstGeom>
        </p:spPr>
        <p:txBody>
          <a:bodyPr wrap="square">
            <a:spAutoFit/>
          </a:bodyPr>
          <a:lstStyle/>
          <a:p>
            <a:endParaRPr lang="it-IT" sz="2000" dirty="0"/>
          </a:p>
          <a:p>
            <a:pPr algn="ctr"/>
            <a:r>
              <a:rPr lang="it-IT" sz="2000" dirty="0"/>
              <a:t>riservava allo Stato funzioni di ordine generale, nello specifico l’indicazione :</a:t>
            </a:r>
          </a:p>
          <a:p>
            <a:pPr>
              <a:lnSpc>
                <a:spcPct val="150000"/>
              </a:lnSpc>
            </a:pPr>
            <a:endParaRPr lang="it-IT" sz="2000" dirty="0"/>
          </a:p>
          <a:p>
            <a:pPr marL="342900" indent="-342900">
              <a:buFont typeface="Arial" panose="020B0604020202020204" pitchFamily="34" charset="0"/>
              <a:buChar char="•"/>
            </a:pPr>
            <a:r>
              <a:rPr lang="it-IT" sz="2000" dirty="0"/>
              <a:t>Degli obiettivi generali del processo formativo</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Degli obiettivi specifici di apprendimento relativi alle competenze degli alunni</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Delle discipline e attività costituenti la quota nazionale dei curricoli e il relativo monte ore annuale</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dell’orario obbligatorio annuale</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Degli indirizzi generali per la valutazione degli alunni e il riconoscimento dei crediti formativi</a:t>
            </a:r>
          </a:p>
        </p:txBody>
      </p:sp>
      <p:sp>
        <p:nvSpPr>
          <p:cNvPr id="3" name="Rettangolo 2">
            <a:extLst>
              <a:ext uri="{FF2B5EF4-FFF2-40B4-BE49-F238E27FC236}">
                <a16:creationId xmlns:a16="http://schemas.microsoft.com/office/drawing/2014/main" id="{6D54C0D9-F20A-D04E-B691-188F2A9A4165}"/>
              </a:ext>
            </a:extLst>
          </p:cNvPr>
          <p:cNvSpPr/>
          <p:nvPr/>
        </p:nvSpPr>
        <p:spPr>
          <a:xfrm>
            <a:off x="7105338" y="1670367"/>
            <a:ext cx="4642412" cy="3785652"/>
          </a:xfrm>
          <a:prstGeom prst="rect">
            <a:avLst/>
          </a:prstGeom>
        </p:spPr>
        <p:txBody>
          <a:bodyPr wrap="square">
            <a:spAutoFit/>
          </a:bodyPr>
          <a:lstStyle/>
          <a:p>
            <a:pPr algn="ctr"/>
            <a:r>
              <a:rPr lang="it-IT" sz="2000" dirty="0"/>
              <a:t>affidava alle scuole l’indicazione :</a:t>
            </a:r>
          </a:p>
          <a:p>
            <a:pPr algn="ctr"/>
            <a:endParaRPr lang="it-IT" sz="2000" dirty="0"/>
          </a:p>
          <a:p>
            <a:pPr algn="ctr"/>
            <a:endParaRPr lang="it-IT" sz="2000" dirty="0"/>
          </a:p>
          <a:p>
            <a:pPr algn="ctr"/>
            <a:r>
              <a:rPr lang="it-IT" sz="2000" dirty="0"/>
              <a:t>La responsabilità di determinare nel Piano dell’Offerta Formativa, il curricolo obbligatorio in modo da integrare la quota obbligatoria nazionale con quella loro riservata; quota stabilita sulla base delle esigenze socio-culturali del contesto di appartenenza, come della specificità dell’offerta formativa che si intende proporre</a:t>
            </a:r>
          </a:p>
        </p:txBody>
      </p:sp>
      <p:sp>
        <p:nvSpPr>
          <p:cNvPr id="4" name="Rettangolo 3">
            <a:extLst>
              <a:ext uri="{FF2B5EF4-FFF2-40B4-BE49-F238E27FC236}">
                <a16:creationId xmlns:a16="http://schemas.microsoft.com/office/drawing/2014/main" id="{ABEC35B4-C21D-1C49-ADFF-B84FF5E1C519}"/>
              </a:ext>
            </a:extLst>
          </p:cNvPr>
          <p:cNvSpPr/>
          <p:nvPr/>
        </p:nvSpPr>
        <p:spPr>
          <a:xfrm>
            <a:off x="5518194" y="445481"/>
            <a:ext cx="1169679" cy="400110"/>
          </a:xfrm>
          <a:prstGeom prst="rect">
            <a:avLst/>
          </a:prstGeom>
        </p:spPr>
        <p:txBody>
          <a:bodyPr wrap="none">
            <a:spAutoFit/>
          </a:bodyPr>
          <a:lstStyle/>
          <a:p>
            <a:r>
              <a:rPr lang="it-IT" sz="2000" dirty="0"/>
              <a:t>Il decreto</a:t>
            </a:r>
          </a:p>
        </p:txBody>
      </p:sp>
      <p:sp>
        <p:nvSpPr>
          <p:cNvPr id="5" name="Rettangolo 4">
            <a:extLst>
              <a:ext uri="{FF2B5EF4-FFF2-40B4-BE49-F238E27FC236}">
                <a16:creationId xmlns:a16="http://schemas.microsoft.com/office/drawing/2014/main" id="{AC2CC843-9C0A-7348-BEF5-2E3E6503BC4A}"/>
              </a:ext>
            </a:extLst>
          </p:cNvPr>
          <p:cNvSpPr/>
          <p:nvPr/>
        </p:nvSpPr>
        <p:spPr>
          <a:xfrm>
            <a:off x="5450961" y="430491"/>
            <a:ext cx="1304144" cy="4347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9D1FD2A8-C6ED-7649-B327-64CB2C5D1DD9}"/>
              </a:ext>
            </a:extLst>
          </p:cNvPr>
          <p:cNvSpPr/>
          <p:nvPr/>
        </p:nvSpPr>
        <p:spPr>
          <a:xfrm>
            <a:off x="2382663" y="930267"/>
            <a:ext cx="726481" cy="400110"/>
          </a:xfrm>
          <a:prstGeom prst="rect">
            <a:avLst/>
          </a:prstGeom>
        </p:spPr>
        <p:txBody>
          <a:bodyPr wrap="none">
            <a:spAutoFit/>
          </a:bodyPr>
          <a:lstStyle/>
          <a:p>
            <a:r>
              <a:rPr lang="it-IT" sz="2000" dirty="0"/>
              <a:t>Stato</a:t>
            </a:r>
          </a:p>
        </p:txBody>
      </p:sp>
      <p:sp>
        <p:nvSpPr>
          <p:cNvPr id="7" name="Rettangolo 6">
            <a:extLst>
              <a:ext uri="{FF2B5EF4-FFF2-40B4-BE49-F238E27FC236}">
                <a16:creationId xmlns:a16="http://schemas.microsoft.com/office/drawing/2014/main" id="{BAC29A0D-F157-634B-97FC-86C9E41E5917}"/>
              </a:ext>
            </a:extLst>
          </p:cNvPr>
          <p:cNvSpPr/>
          <p:nvPr/>
        </p:nvSpPr>
        <p:spPr>
          <a:xfrm>
            <a:off x="9034449" y="845591"/>
            <a:ext cx="851515" cy="400110"/>
          </a:xfrm>
          <a:prstGeom prst="rect">
            <a:avLst/>
          </a:prstGeom>
        </p:spPr>
        <p:txBody>
          <a:bodyPr wrap="none">
            <a:spAutoFit/>
          </a:bodyPr>
          <a:lstStyle/>
          <a:p>
            <a:r>
              <a:rPr lang="it-IT" sz="2000" dirty="0"/>
              <a:t>scuole</a:t>
            </a:r>
          </a:p>
        </p:txBody>
      </p:sp>
      <p:sp>
        <p:nvSpPr>
          <p:cNvPr id="8" name="Rettangolo 7">
            <a:extLst>
              <a:ext uri="{FF2B5EF4-FFF2-40B4-BE49-F238E27FC236}">
                <a16:creationId xmlns:a16="http://schemas.microsoft.com/office/drawing/2014/main" id="{CCECE054-467E-2F44-A0D3-97A1BA48B188}"/>
              </a:ext>
            </a:extLst>
          </p:cNvPr>
          <p:cNvSpPr/>
          <p:nvPr/>
        </p:nvSpPr>
        <p:spPr>
          <a:xfrm>
            <a:off x="2382664" y="930267"/>
            <a:ext cx="726481"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C7B152CD-E86D-FF46-859D-52B73B0F2A64}"/>
              </a:ext>
            </a:extLst>
          </p:cNvPr>
          <p:cNvSpPr/>
          <p:nvPr/>
        </p:nvSpPr>
        <p:spPr>
          <a:xfrm>
            <a:off x="9034449" y="845591"/>
            <a:ext cx="851515"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1 10">
            <a:extLst>
              <a:ext uri="{FF2B5EF4-FFF2-40B4-BE49-F238E27FC236}">
                <a16:creationId xmlns:a16="http://schemas.microsoft.com/office/drawing/2014/main" id="{C2A6B3BA-34E4-2C42-9626-799DB8550077}"/>
              </a:ext>
            </a:extLst>
          </p:cNvPr>
          <p:cNvCxnSpPr>
            <a:stCxn id="5" idx="3"/>
          </p:cNvCxnSpPr>
          <p:nvPr/>
        </p:nvCxnSpPr>
        <p:spPr>
          <a:xfrm flipV="1">
            <a:off x="6755105" y="645536"/>
            <a:ext cx="2671439" cy="2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1 11">
            <a:extLst>
              <a:ext uri="{FF2B5EF4-FFF2-40B4-BE49-F238E27FC236}">
                <a16:creationId xmlns:a16="http://schemas.microsoft.com/office/drawing/2014/main" id="{74CB1818-A87E-B148-8B26-BBF1273151AB}"/>
              </a:ext>
            </a:extLst>
          </p:cNvPr>
          <p:cNvCxnSpPr/>
          <p:nvPr/>
        </p:nvCxnSpPr>
        <p:spPr>
          <a:xfrm flipV="1">
            <a:off x="2745905" y="643223"/>
            <a:ext cx="2671439" cy="2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1 13">
            <a:extLst>
              <a:ext uri="{FF2B5EF4-FFF2-40B4-BE49-F238E27FC236}">
                <a16:creationId xmlns:a16="http://schemas.microsoft.com/office/drawing/2014/main" id="{90D88373-610D-2E49-AC58-E4FC6DB31C23}"/>
              </a:ext>
            </a:extLst>
          </p:cNvPr>
          <p:cNvCxnSpPr>
            <a:cxnSpLocks/>
          </p:cNvCxnSpPr>
          <p:nvPr/>
        </p:nvCxnSpPr>
        <p:spPr>
          <a:xfrm>
            <a:off x="9426544" y="645536"/>
            <a:ext cx="0" cy="219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ttore 1 15">
            <a:extLst>
              <a:ext uri="{FF2B5EF4-FFF2-40B4-BE49-F238E27FC236}">
                <a16:creationId xmlns:a16="http://schemas.microsoft.com/office/drawing/2014/main" id="{25EDA81D-9800-F349-BBB2-E1CE57FEFC72}"/>
              </a:ext>
            </a:extLst>
          </p:cNvPr>
          <p:cNvCxnSpPr>
            <a:cxnSpLocks/>
          </p:cNvCxnSpPr>
          <p:nvPr/>
        </p:nvCxnSpPr>
        <p:spPr>
          <a:xfrm>
            <a:off x="2746134" y="645536"/>
            <a:ext cx="0" cy="2196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1296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164FCE62-2CF5-EE4C-B415-D3CF7C735B28}"/>
              </a:ext>
            </a:extLst>
          </p:cNvPr>
          <p:cNvSpPr/>
          <p:nvPr/>
        </p:nvSpPr>
        <p:spPr>
          <a:xfrm>
            <a:off x="1975412" y="366222"/>
            <a:ext cx="2284087" cy="400110"/>
          </a:xfrm>
          <a:prstGeom prst="rect">
            <a:avLst/>
          </a:prstGeom>
        </p:spPr>
        <p:txBody>
          <a:bodyPr wrap="none">
            <a:spAutoFit/>
          </a:bodyPr>
          <a:lstStyle/>
          <a:p>
            <a:r>
              <a:rPr lang="it-IT" sz="2000" dirty="0"/>
              <a:t>Indicazioni nazionali</a:t>
            </a:r>
          </a:p>
        </p:txBody>
      </p:sp>
      <p:sp>
        <p:nvSpPr>
          <p:cNvPr id="4" name="CasellaDiTesto 3">
            <a:extLst>
              <a:ext uri="{FF2B5EF4-FFF2-40B4-BE49-F238E27FC236}">
                <a16:creationId xmlns:a16="http://schemas.microsoft.com/office/drawing/2014/main" id="{86F8D0A8-82F7-D04E-9CE8-3150757C16F7}"/>
              </a:ext>
            </a:extLst>
          </p:cNvPr>
          <p:cNvSpPr txBox="1"/>
          <p:nvPr/>
        </p:nvSpPr>
        <p:spPr>
          <a:xfrm>
            <a:off x="809469" y="2014942"/>
            <a:ext cx="5426439" cy="1323439"/>
          </a:xfrm>
          <a:prstGeom prst="rect">
            <a:avLst/>
          </a:prstGeom>
          <a:noFill/>
        </p:spPr>
        <p:txBody>
          <a:bodyPr wrap="square" rtlCol="0">
            <a:spAutoFit/>
          </a:bodyPr>
          <a:lstStyle/>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La definizione delle discipline d’insegnamento</a:t>
            </a:r>
          </a:p>
          <a:p>
            <a:pPr marL="342900" indent="-342900">
              <a:buFont typeface="Arial" panose="020B0604020202020204" pitchFamily="34" charset="0"/>
              <a:buChar char="•"/>
            </a:pPr>
            <a:r>
              <a:rPr lang="it-IT" sz="2000" dirty="0"/>
              <a:t>La formulazione dei traguardi di competenza</a:t>
            </a:r>
          </a:p>
          <a:p>
            <a:pPr marL="342900" indent="-342900">
              <a:buFont typeface="Arial" panose="020B0604020202020204" pitchFamily="34" charset="0"/>
              <a:buChar char="•"/>
            </a:pPr>
            <a:r>
              <a:rPr lang="it-IT" sz="2000" dirty="0"/>
              <a:t>La definizione del profilo dello studente </a:t>
            </a:r>
          </a:p>
        </p:txBody>
      </p:sp>
      <p:sp>
        <p:nvSpPr>
          <p:cNvPr id="5" name="CasellaDiTesto 4">
            <a:extLst>
              <a:ext uri="{FF2B5EF4-FFF2-40B4-BE49-F238E27FC236}">
                <a16:creationId xmlns:a16="http://schemas.microsoft.com/office/drawing/2014/main" id="{7FA8481D-74C3-5E40-9B9E-C0327C396673}"/>
              </a:ext>
            </a:extLst>
          </p:cNvPr>
          <p:cNvSpPr txBox="1"/>
          <p:nvPr/>
        </p:nvSpPr>
        <p:spPr>
          <a:xfrm>
            <a:off x="1194715" y="4096839"/>
            <a:ext cx="3845477" cy="2246769"/>
          </a:xfrm>
          <a:prstGeom prst="rect">
            <a:avLst/>
          </a:prstGeom>
          <a:noFill/>
        </p:spPr>
        <p:txBody>
          <a:bodyPr wrap="square" rtlCol="0">
            <a:spAutoFit/>
          </a:bodyPr>
          <a:lstStyle/>
          <a:p>
            <a:pPr algn="ctr"/>
            <a:r>
              <a:rPr lang="it-IT" sz="2000" dirty="0"/>
              <a:t>documento </a:t>
            </a:r>
          </a:p>
          <a:p>
            <a:pPr algn="ctr"/>
            <a:r>
              <a:rPr lang="it-IT" sz="2000" dirty="0"/>
              <a:t>di orientamento e di indirizzo </a:t>
            </a:r>
          </a:p>
          <a:p>
            <a:pPr algn="ctr"/>
            <a:r>
              <a:rPr lang="it-IT" sz="2000" dirty="0"/>
              <a:t>posto a garanzia dell’uniformità del sistema di istruzione nazionale</a:t>
            </a:r>
          </a:p>
          <a:p>
            <a:pPr algn="ctr"/>
            <a:endParaRPr lang="it-IT" sz="2000" dirty="0"/>
          </a:p>
          <a:p>
            <a:pPr algn="ctr"/>
            <a:r>
              <a:rPr lang="it-IT" sz="2000" dirty="0" err="1"/>
              <a:t>N.b.</a:t>
            </a:r>
            <a:r>
              <a:rPr lang="it-IT" sz="2000" dirty="0"/>
              <a:t> strumento aperto, per questo diverso dai Programmi ministeriali</a:t>
            </a:r>
          </a:p>
        </p:txBody>
      </p:sp>
      <p:sp>
        <p:nvSpPr>
          <p:cNvPr id="6" name="Rettangolo 5">
            <a:extLst>
              <a:ext uri="{FF2B5EF4-FFF2-40B4-BE49-F238E27FC236}">
                <a16:creationId xmlns:a16="http://schemas.microsoft.com/office/drawing/2014/main" id="{D3FC9936-83CA-754D-8E95-E88719627B97}"/>
              </a:ext>
            </a:extLst>
          </p:cNvPr>
          <p:cNvSpPr/>
          <p:nvPr/>
        </p:nvSpPr>
        <p:spPr>
          <a:xfrm>
            <a:off x="1303148" y="1173620"/>
            <a:ext cx="3628613" cy="646331"/>
          </a:xfrm>
          <a:prstGeom prst="rect">
            <a:avLst/>
          </a:prstGeom>
        </p:spPr>
        <p:txBody>
          <a:bodyPr wrap="square">
            <a:spAutoFit/>
          </a:bodyPr>
          <a:lstStyle/>
          <a:p>
            <a:pPr algn="ctr"/>
            <a:r>
              <a:rPr lang="it-IT" dirty="0"/>
              <a:t>Le indicazioni nazionali sono prescrittive per quanto concerne</a:t>
            </a:r>
          </a:p>
        </p:txBody>
      </p:sp>
      <p:sp>
        <p:nvSpPr>
          <p:cNvPr id="7" name="Rettangolo 6">
            <a:extLst>
              <a:ext uri="{FF2B5EF4-FFF2-40B4-BE49-F238E27FC236}">
                <a16:creationId xmlns:a16="http://schemas.microsoft.com/office/drawing/2014/main" id="{89B53A57-3ADA-BA49-808F-91E8ABFF62BF}"/>
              </a:ext>
            </a:extLst>
          </p:cNvPr>
          <p:cNvSpPr/>
          <p:nvPr/>
        </p:nvSpPr>
        <p:spPr>
          <a:xfrm>
            <a:off x="1975412" y="366222"/>
            <a:ext cx="2284087"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2 8">
            <a:extLst>
              <a:ext uri="{FF2B5EF4-FFF2-40B4-BE49-F238E27FC236}">
                <a16:creationId xmlns:a16="http://schemas.microsoft.com/office/drawing/2014/main" id="{1E2AC510-462E-6E4E-85C6-3B55E277B8FD}"/>
              </a:ext>
            </a:extLst>
          </p:cNvPr>
          <p:cNvCxnSpPr/>
          <p:nvPr/>
        </p:nvCxnSpPr>
        <p:spPr>
          <a:xfrm>
            <a:off x="3117454" y="3492807"/>
            <a:ext cx="0" cy="4496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702F1BFF-9266-924E-B80F-B26F87D0A44A}"/>
              </a:ext>
            </a:extLst>
          </p:cNvPr>
          <p:cNvSpPr txBox="1"/>
          <p:nvPr/>
        </p:nvSpPr>
        <p:spPr>
          <a:xfrm>
            <a:off x="8604354" y="413026"/>
            <a:ext cx="1129925" cy="400110"/>
          </a:xfrm>
          <a:prstGeom prst="rect">
            <a:avLst/>
          </a:prstGeom>
          <a:noFill/>
        </p:spPr>
        <p:txBody>
          <a:bodyPr wrap="none" rtlCol="0">
            <a:spAutoFit/>
          </a:bodyPr>
          <a:lstStyle/>
          <a:p>
            <a:r>
              <a:rPr lang="it-IT" sz="2000" dirty="0"/>
              <a:t>Curricolo</a:t>
            </a:r>
          </a:p>
        </p:txBody>
      </p:sp>
      <p:sp>
        <p:nvSpPr>
          <p:cNvPr id="11" name="CasellaDiTesto 10">
            <a:extLst>
              <a:ext uri="{FF2B5EF4-FFF2-40B4-BE49-F238E27FC236}">
                <a16:creationId xmlns:a16="http://schemas.microsoft.com/office/drawing/2014/main" id="{0CE0E180-5551-504F-A549-E1D6FC7E7E83}"/>
              </a:ext>
            </a:extLst>
          </p:cNvPr>
          <p:cNvSpPr txBox="1"/>
          <p:nvPr/>
        </p:nvSpPr>
        <p:spPr>
          <a:xfrm>
            <a:off x="7655309" y="2200006"/>
            <a:ext cx="3028013" cy="1631216"/>
          </a:xfrm>
          <a:prstGeom prst="rect">
            <a:avLst/>
          </a:prstGeom>
          <a:noFill/>
        </p:spPr>
        <p:txBody>
          <a:bodyPr wrap="square" rtlCol="0">
            <a:spAutoFit/>
          </a:bodyPr>
          <a:lstStyle/>
          <a:p>
            <a:r>
              <a:rPr lang="it-IT" sz="2000" dirty="0"/>
              <a:t>Strumento con il quale la scuola progetta la propria offerta formativa (aspetti organizzativi, didattici, educativi, programmatici)</a:t>
            </a:r>
          </a:p>
        </p:txBody>
      </p:sp>
      <p:sp>
        <p:nvSpPr>
          <p:cNvPr id="12" name="Rettangolo 11">
            <a:extLst>
              <a:ext uri="{FF2B5EF4-FFF2-40B4-BE49-F238E27FC236}">
                <a16:creationId xmlns:a16="http://schemas.microsoft.com/office/drawing/2014/main" id="{5D2D4643-5CE8-B94A-A96D-C7A7ACF771D9}"/>
              </a:ext>
            </a:extLst>
          </p:cNvPr>
          <p:cNvSpPr/>
          <p:nvPr/>
        </p:nvSpPr>
        <p:spPr>
          <a:xfrm>
            <a:off x="8559384" y="413026"/>
            <a:ext cx="1174895" cy="3533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88307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e 1">
            <a:extLst>
              <a:ext uri="{FF2B5EF4-FFF2-40B4-BE49-F238E27FC236}">
                <a16:creationId xmlns:a16="http://schemas.microsoft.com/office/drawing/2014/main" id="{3DA5B148-CAA7-C444-AA34-0A8A939EE941}"/>
              </a:ext>
            </a:extLst>
          </p:cNvPr>
          <p:cNvSpPr/>
          <p:nvPr/>
        </p:nvSpPr>
        <p:spPr>
          <a:xfrm>
            <a:off x="3642610" y="2508781"/>
            <a:ext cx="2578308" cy="150858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3" name="Rettangolo 2">
            <a:extLst>
              <a:ext uri="{FF2B5EF4-FFF2-40B4-BE49-F238E27FC236}">
                <a16:creationId xmlns:a16="http://schemas.microsoft.com/office/drawing/2014/main" id="{1022B717-1ADD-AD40-9582-B5C3C4F281DB}"/>
              </a:ext>
            </a:extLst>
          </p:cNvPr>
          <p:cNvSpPr/>
          <p:nvPr/>
        </p:nvSpPr>
        <p:spPr>
          <a:xfrm>
            <a:off x="3789720" y="3078407"/>
            <a:ext cx="2284087" cy="400110"/>
          </a:xfrm>
          <a:prstGeom prst="rect">
            <a:avLst/>
          </a:prstGeom>
        </p:spPr>
        <p:txBody>
          <a:bodyPr wrap="none">
            <a:spAutoFit/>
          </a:bodyPr>
          <a:lstStyle/>
          <a:p>
            <a:r>
              <a:rPr lang="it-IT" sz="2000" dirty="0"/>
              <a:t>Indicazioni nazionali</a:t>
            </a:r>
          </a:p>
        </p:txBody>
      </p:sp>
      <p:sp>
        <p:nvSpPr>
          <p:cNvPr id="4" name="Rettangolo 3">
            <a:extLst>
              <a:ext uri="{FF2B5EF4-FFF2-40B4-BE49-F238E27FC236}">
                <a16:creationId xmlns:a16="http://schemas.microsoft.com/office/drawing/2014/main" id="{603457D4-7B65-4741-9162-49C7CEA4DF41}"/>
              </a:ext>
            </a:extLst>
          </p:cNvPr>
          <p:cNvSpPr/>
          <p:nvPr/>
        </p:nvSpPr>
        <p:spPr>
          <a:xfrm>
            <a:off x="6642531" y="3078407"/>
            <a:ext cx="1129925" cy="400110"/>
          </a:xfrm>
          <a:prstGeom prst="rect">
            <a:avLst/>
          </a:prstGeom>
        </p:spPr>
        <p:txBody>
          <a:bodyPr wrap="none">
            <a:spAutoFit/>
          </a:bodyPr>
          <a:lstStyle/>
          <a:p>
            <a:r>
              <a:rPr lang="it-IT" sz="2000" dirty="0"/>
              <a:t>Curricolo</a:t>
            </a:r>
          </a:p>
        </p:txBody>
      </p:sp>
      <p:sp>
        <p:nvSpPr>
          <p:cNvPr id="5" name="Ovale 4">
            <a:extLst>
              <a:ext uri="{FF2B5EF4-FFF2-40B4-BE49-F238E27FC236}">
                <a16:creationId xmlns:a16="http://schemas.microsoft.com/office/drawing/2014/main" id="{AC9C4812-C226-9646-AF17-8667D4681073}"/>
              </a:ext>
            </a:extLst>
          </p:cNvPr>
          <p:cNvSpPr/>
          <p:nvPr/>
        </p:nvSpPr>
        <p:spPr>
          <a:xfrm>
            <a:off x="3642610" y="2038664"/>
            <a:ext cx="4497049" cy="23984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p>
        </p:txBody>
      </p:sp>
      <p:sp>
        <p:nvSpPr>
          <p:cNvPr id="7" name="Rettangolo 6">
            <a:extLst>
              <a:ext uri="{FF2B5EF4-FFF2-40B4-BE49-F238E27FC236}">
                <a16:creationId xmlns:a16="http://schemas.microsoft.com/office/drawing/2014/main" id="{C43131D2-80A6-0F4A-9CB7-655FDDEA7AC5}"/>
              </a:ext>
            </a:extLst>
          </p:cNvPr>
          <p:cNvSpPr/>
          <p:nvPr/>
        </p:nvSpPr>
        <p:spPr>
          <a:xfrm rot="20716406">
            <a:off x="6488323" y="2213691"/>
            <a:ext cx="2568267" cy="369332"/>
          </a:xfrm>
          <a:prstGeom prst="rect">
            <a:avLst/>
          </a:prstGeom>
        </p:spPr>
        <p:txBody>
          <a:bodyPr wrap="none">
            <a:spAutoFit/>
          </a:bodyPr>
          <a:lstStyle/>
          <a:p>
            <a:r>
              <a:rPr lang="it-IT" dirty="0"/>
              <a:t>contesto di appartenenza</a:t>
            </a:r>
          </a:p>
        </p:txBody>
      </p:sp>
      <p:sp>
        <p:nvSpPr>
          <p:cNvPr id="8" name="Rettangolo 7">
            <a:extLst>
              <a:ext uri="{FF2B5EF4-FFF2-40B4-BE49-F238E27FC236}">
                <a16:creationId xmlns:a16="http://schemas.microsoft.com/office/drawing/2014/main" id="{06C9678B-591B-EB4B-956D-3DB0CF9F756D}"/>
              </a:ext>
            </a:extLst>
          </p:cNvPr>
          <p:cNvSpPr/>
          <p:nvPr/>
        </p:nvSpPr>
        <p:spPr>
          <a:xfrm rot="1582056">
            <a:off x="6400992" y="4336933"/>
            <a:ext cx="3164008" cy="369332"/>
          </a:xfrm>
          <a:prstGeom prst="rect">
            <a:avLst/>
          </a:prstGeom>
        </p:spPr>
        <p:txBody>
          <a:bodyPr wrap="none">
            <a:spAutoFit/>
          </a:bodyPr>
          <a:lstStyle/>
          <a:p>
            <a:r>
              <a:rPr lang="it-IT" dirty="0"/>
              <a:t>Specificità dell’offerta formativa</a:t>
            </a:r>
          </a:p>
        </p:txBody>
      </p:sp>
    </p:spTree>
    <p:extLst>
      <p:ext uri="{BB962C8B-B14F-4D97-AF65-F5344CB8AC3E}">
        <p14:creationId xmlns:p14="http://schemas.microsoft.com/office/powerpoint/2010/main" val="786051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F3A9C6C3-8283-6D4D-A974-87446E271746}"/>
              </a:ext>
            </a:extLst>
          </p:cNvPr>
          <p:cNvSpPr/>
          <p:nvPr/>
        </p:nvSpPr>
        <p:spPr>
          <a:xfrm>
            <a:off x="3003030" y="497546"/>
            <a:ext cx="6096000" cy="1015663"/>
          </a:xfrm>
          <a:prstGeom prst="rect">
            <a:avLst/>
          </a:prstGeom>
        </p:spPr>
        <p:txBody>
          <a:bodyPr>
            <a:spAutoFit/>
          </a:bodyPr>
          <a:lstStyle/>
          <a:p>
            <a:pPr algn="ctr"/>
            <a:r>
              <a:rPr lang="it-IT" sz="2000" b="1" dirty="0"/>
              <a:t>Indicazioni nazionali per il curricolo</a:t>
            </a:r>
            <a:br>
              <a:rPr lang="it-IT" sz="2000" b="1" dirty="0"/>
            </a:br>
            <a:r>
              <a:rPr lang="it-IT" sz="2000" b="1" dirty="0"/>
              <a:t>della scuola dell’infanzia e del primo ciclo d’istruzione</a:t>
            </a:r>
          </a:p>
          <a:p>
            <a:pPr algn="ctr"/>
            <a:r>
              <a:rPr lang="it-IT" sz="2000" b="1" dirty="0"/>
              <a:t>(2012) </a:t>
            </a:r>
          </a:p>
        </p:txBody>
      </p:sp>
      <p:pic>
        <p:nvPicPr>
          <p:cNvPr id="9" name="Immagine 8">
            <a:extLst>
              <a:ext uri="{FF2B5EF4-FFF2-40B4-BE49-F238E27FC236}">
                <a16:creationId xmlns:a16="http://schemas.microsoft.com/office/drawing/2014/main" id="{5573BEDC-0B09-4745-969F-8E19915784B0}"/>
              </a:ext>
            </a:extLst>
          </p:cNvPr>
          <p:cNvPicPr>
            <a:picLocks noChangeAspect="1"/>
          </p:cNvPicPr>
          <p:nvPr/>
        </p:nvPicPr>
        <p:blipFill rotWithShape="1">
          <a:blip r:embed="rId2"/>
          <a:srcRect l="20533" t="17034" r="20820" b="18453"/>
          <a:stretch/>
        </p:blipFill>
        <p:spPr>
          <a:xfrm>
            <a:off x="2173574" y="1699391"/>
            <a:ext cx="7989758" cy="4941254"/>
          </a:xfrm>
          <a:prstGeom prst="rect">
            <a:avLst/>
          </a:prstGeom>
        </p:spPr>
      </p:pic>
    </p:spTree>
    <p:extLst>
      <p:ext uri="{BB962C8B-B14F-4D97-AF65-F5344CB8AC3E}">
        <p14:creationId xmlns:p14="http://schemas.microsoft.com/office/powerpoint/2010/main" val="8079585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353AEB8-FBBE-2546-9A66-F65835264030}"/>
              </a:ext>
            </a:extLst>
          </p:cNvPr>
          <p:cNvPicPr>
            <a:picLocks noChangeAspect="1"/>
          </p:cNvPicPr>
          <p:nvPr/>
        </p:nvPicPr>
        <p:blipFill rotWithShape="1">
          <a:blip r:embed="rId2"/>
          <a:srcRect l="20256" t="17085" r="21080" b="2929"/>
          <a:stretch/>
        </p:blipFill>
        <p:spPr>
          <a:xfrm>
            <a:off x="2458387" y="569625"/>
            <a:ext cx="7724085" cy="5921115"/>
          </a:xfrm>
          <a:prstGeom prst="rect">
            <a:avLst/>
          </a:prstGeom>
        </p:spPr>
      </p:pic>
    </p:spTree>
    <p:extLst>
      <p:ext uri="{BB962C8B-B14F-4D97-AF65-F5344CB8AC3E}">
        <p14:creationId xmlns:p14="http://schemas.microsoft.com/office/powerpoint/2010/main" val="627442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E8D3A31-92FB-C541-B9F4-214A77CFB502}"/>
              </a:ext>
            </a:extLst>
          </p:cNvPr>
          <p:cNvSpPr txBox="1"/>
          <p:nvPr/>
        </p:nvSpPr>
        <p:spPr>
          <a:xfrm>
            <a:off x="4581189" y="356257"/>
            <a:ext cx="2755819" cy="400110"/>
          </a:xfrm>
          <a:prstGeom prst="rect">
            <a:avLst/>
          </a:prstGeom>
          <a:noFill/>
        </p:spPr>
        <p:txBody>
          <a:bodyPr wrap="none" rtlCol="0">
            <a:spAutoFit/>
          </a:bodyPr>
          <a:lstStyle/>
          <a:p>
            <a:r>
              <a:rPr lang="it-IT" sz="2000" b="1" dirty="0"/>
              <a:t>Cultura, Scuola, Persona</a:t>
            </a:r>
          </a:p>
        </p:txBody>
      </p:sp>
      <p:sp>
        <p:nvSpPr>
          <p:cNvPr id="3" name="CasellaDiTesto 2">
            <a:extLst>
              <a:ext uri="{FF2B5EF4-FFF2-40B4-BE49-F238E27FC236}">
                <a16:creationId xmlns:a16="http://schemas.microsoft.com/office/drawing/2014/main" id="{F99EF3A9-0FE0-8B47-BB0F-0D2EC622863A}"/>
              </a:ext>
            </a:extLst>
          </p:cNvPr>
          <p:cNvSpPr txBox="1"/>
          <p:nvPr/>
        </p:nvSpPr>
        <p:spPr>
          <a:xfrm>
            <a:off x="509666" y="1978702"/>
            <a:ext cx="7764904" cy="4062651"/>
          </a:xfrm>
          <a:prstGeom prst="rect">
            <a:avLst/>
          </a:prstGeom>
          <a:noFill/>
        </p:spPr>
        <p:txBody>
          <a:bodyPr wrap="square" rtlCol="0">
            <a:spAutoFit/>
          </a:bodyPr>
          <a:lstStyle/>
          <a:p>
            <a:pPr marL="285750" indent="-285750">
              <a:buFont typeface="Arial" panose="020B0604020202020204" pitchFamily="34" charset="0"/>
              <a:buChar char="•"/>
            </a:pPr>
            <a:r>
              <a:rPr lang="it-IT" sz="2000" dirty="0"/>
              <a:t>La scuola nella società dell’informazione della comunicazione rappresenta solo una delle vie d’accesso alla conoscenza.</a:t>
            </a:r>
          </a:p>
          <a:p>
            <a:r>
              <a:rPr lang="it-IT" sz="2000" dirty="0"/>
              <a:t>     Essa dovrà fornire conoscenze, ma anche e forse</a:t>
            </a:r>
          </a:p>
          <a:p>
            <a:r>
              <a:rPr lang="it-IT" sz="2000" dirty="0"/>
              <a:t>     soprattutto strumenti per apprendere  e</a:t>
            </a:r>
          </a:p>
          <a:p>
            <a:r>
              <a:rPr lang="it-IT" sz="2000" dirty="0"/>
              <a:t>     orientarsi nel vasto panorama.</a:t>
            </a:r>
          </a:p>
          <a:p>
            <a:endParaRPr lang="it-IT" sz="2000" b="1" dirty="0"/>
          </a:p>
          <a:p>
            <a:endParaRPr lang="it-IT" sz="2000" b="1" dirty="0"/>
          </a:p>
          <a:p>
            <a:pPr marL="285750" indent="-285750">
              <a:buFont typeface="Arial" panose="020B0604020202020204" pitchFamily="34" charset="0"/>
              <a:buChar char="•"/>
            </a:pPr>
            <a:r>
              <a:rPr lang="it-IT" sz="2000" dirty="0"/>
              <a:t>La scuola è chiamata a garantire l’accesso di tutti ai </a:t>
            </a:r>
            <a:r>
              <a:rPr lang="it-IT" sz="2000" dirty="0" err="1"/>
              <a:t>saperi</a:t>
            </a:r>
            <a:r>
              <a:rPr lang="it-IT" sz="2000" dirty="0"/>
              <a:t> di base</a:t>
            </a:r>
          </a:p>
          <a:p>
            <a:endParaRPr lang="it-IT" sz="2000" dirty="0"/>
          </a:p>
          <a:p>
            <a:endParaRPr lang="it-IT" sz="2000" dirty="0"/>
          </a:p>
          <a:p>
            <a:endParaRPr lang="it-IT" sz="2000" dirty="0"/>
          </a:p>
          <a:p>
            <a:pPr marL="285750" indent="-285750">
              <a:buFont typeface="Arial" panose="020B0604020202020204" pitchFamily="34" charset="0"/>
              <a:buChar char="•"/>
            </a:pPr>
            <a:r>
              <a:rPr lang="it-IT" sz="2000" dirty="0"/>
              <a:t>Personalizzazione della didattica</a:t>
            </a:r>
          </a:p>
          <a:p>
            <a:endParaRPr lang="it-IT" dirty="0"/>
          </a:p>
        </p:txBody>
      </p:sp>
      <p:sp>
        <p:nvSpPr>
          <p:cNvPr id="4" name="Rettangolo 3">
            <a:extLst>
              <a:ext uri="{FF2B5EF4-FFF2-40B4-BE49-F238E27FC236}">
                <a16:creationId xmlns:a16="http://schemas.microsoft.com/office/drawing/2014/main" id="{C1EE66EE-1947-9D48-B0DC-33D99B4F66B0}"/>
              </a:ext>
            </a:extLst>
          </p:cNvPr>
          <p:cNvSpPr/>
          <p:nvPr/>
        </p:nvSpPr>
        <p:spPr>
          <a:xfrm>
            <a:off x="509666" y="1134469"/>
            <a:ext cx="3222421" cy="400110"/>
          </a:xfrm>
          <a:prstGeom prst="rect">
            <a:avLst/>
          </a:prstGeom>
        </p:spPr>
        <p:txBody>
          <a:bodyPr wrap="none">
            <a:spAutoFit/>
          </a:bodyPr>
          <a:lstStyle/>
          <a:p>
            <a:r>
              <a:rPr lang="it-IT" sz="2000" b="1" dirty="0"/>
              <a:t>La scuola nel nuovo scenario</a:t>
            </a:r>
          </a:p>
        </p:txBody>
      </p:sp>
      <p:sp>
        <p:nvSpPr>
          <p:cNvPr id="5" name="Rettangolo 4">
            <a:extLst>
              <a:ext uri="{FF2B5EF4-FFF2-40B4-BE49-F238E27FC236}">
                <a16:creationId xmlns:a16="http://schemas.microsoft.com/office/drawing/2014/main" id="{C8DA0BE1-DF8E-2446-89C4-D23AA98B0D7E}"/>
              </a:ext>
            </a:extLst>
          </p:cNvPr>
          <p:cNvSpPr/>
          <p:nvPr/>
        </p:nvSpPr>
        <p:spPr>
          <a:xfrm>
            <a:off x="6370820" y="5008148"/>
            <a:ext cx="5501389" cy="1477328"/>
          </a:xfrm>
          <a:prstGeom prst="rect">
            <a:avLst/>
          </a:prstGeom>
        </p:spPr>
        <p:txBody>
          <a:bodyPr wrap="square">
            <a:spAutoFit/>
          </a:bodyPr>
          <a:lstStyle/>
          <a:p>
            <a:pPr algn="ctr"/>
            <a:r>
              <a:rPr lang="it-IT" dirty="0"/>
              <a:t> « La trasmissione standardizzata delle conoscenze non è più adeguata…la scuola è chiamata a realizzare percorsi formativi sempre più rispondenti alle inclinazioni personali degli studenti, nella prospettiva di valorizzare gli aspetti peculiari della personalità di ognuno»</a:t>
            </a:r>
          </a:p>
        </p:txBody>
      </p:sp>
      <p:cxnSp>
        <p:nvCxnSpPr>
          <p:cNvPr id="8" name="Connettore 2 7">
            <a:extLst>
              <a:ext uri="{FF2B5EF4-FFF2-40B4-BE49-F238E27FC236}">
                <a16:creationId xmlns:a16="http://schemas.microsoft.com/office/drawing/2014/main" id="{8CBA1E93-DE66-C743-A136-8C8DA5523D66}"/>
              </a:ext>
            </a:extLst>
          </p:cNvPr>
          <p:cNvCxnSpPr/>
          <p:nvPr/>
        </p:nvCxnSpPr>
        <p:spPr>
          <a:xfrm>
            <a:off x="4691921" y="5501390"/>
            <a:ext cx="126717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ttangolo 8">
            <a:extLst>
              <a:ext uri="{FF2B5EF4-FFF2-40B4-BE49-F238E27FC236}">
                <a16:creationId xmlns:a16="http://schemas.microsoft.com/office/drawing/2014/main" id="{5D310128-4FEE-4F45-A2E6-A8AACC7809BA}"/>
              </a:ext>
            </a:extLst>
          </p:cNvPr>
          <p:cNvSpPr/>
          <p:nvPr/>
        </p:nvSpPr>
        <p:spPr>
          <a:xfrm>
            <a:off x="509666" y="1167480"/>
            <a:ext cx="3222885" cy="3670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E80869DD-2EB1-8941-9C0A-C27FF44EC725}"/>
              </a:ext>
            </a:extLst>
          </p:cNvPr>
          <p:cNvSpPr/>
          <p:nvPr/>
        </p:nvSpPr>
        <p:spPr>
          <a:xfrm>
            <a:off x="4581189" y="356257"/>
            <a:ext cx="2755819"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23100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5D5F3F3-21CA-3647-B6AC-FE151AADBC33}"/>
              </a:ext>
            </a:extLst>
          </p:cNvPr>
          <p:cNvSpPr txBox="1"/>
          <p:nvPr/>
        </p:nvSpPr>
        <p:spPr>
          <a:xfrm>
            <a:off x="599607" y="899410"/>
            <a:ext cx="2663806" cy="400110"/>
          </a:xfrm>
          <a:prstGeom prst="rect">
            <a:avLst/>
          </a:prstGeom>
          <a:noFill/>
        </p:spPr>
        <p:txBody>
          <a:bodyPr wrap="none" rtlCol="0">
            <a:spAutoFit/>
          </a:bodyPr>
          <a:lstStyle/>
          <a:p>
            <a:r>
              <a:rPr lang="it-IT" sz="2000" dirty="0"/>
              <a:t>Centralità della persona</a:t>
            </a:r>
          </a:p>
        </p:txBody>
      </p:sp>
      <p:sp>
        <p:nvSpPr>
          <p:cNvPr id="3" name="CasellaDiTesto 2">
            <a:extLst>
              <a:ext uri="{FF2B5EF4-FFF2-40B4-BE49-F238E27FC236}">
                <a16:creationId xmlns:a16="http://schemas.microsoft.com/office/drawing/2014/main" id="{B5F36F74-577C-174B-AF96-5B69F1832201}"/>
              </a:ext>
            </a:extLst>
          </p:cNvPr>
          <p:cNvSpPr txBox="1"/>
          <p:nvPr/>
        </p:nvSpPr>
        <p:spPr>
          <a:xfrm>
            <a:off x="599607" y="2263514"/>
            <a:ext cx="5066675" cy="3477875"/>
          </a:xfrm>
          <a:prstGeom prst="rect">
            <a:avLst/>
          </a:prstGeom>
          <a:noFill/>
        </p:spPr>
        <p:txBody>
          <a:bodyPr wrap="square" rtlCol="0">
            <a:spAutoFit/>
          </a:bodyPr>
          <a:lstStyle/>
          <a:p>
            <a:pPr marL="342900" indent="-342900">
              <a:buFont typeface="Arial" panose="020B0604020202020204" pitchFamily="34" charset="0"/>
              <a:buChar char="•"/>
            </a:pPr>
            <a:r>
              <a:rPr lang="it-IT" sz="2000" dirty="0"/>
              <a:t>L’alluno è al centro dell’azione educativa. </a:t>
            </a:r>
          </a:p>
          <a:p>
            <a:r>
              <a:rPr lang="it-IT" sz="2000" dirty="0"/>
              <a:t>      Le finalità della scuola e il curriculo devono</a:t>
            </a:r>
          </a:p>
          <a:p>
            <a:r>
              <a:rPr lang="it-IT" sz="2000" dirty="0"/>
              <a:t>      essere formulate tenendo conto della</a:t>
            </a:r>
          </a:p>
          <a:p>
            <a:r>
              <a:rPr lang="it-IT" sz="2000" dirty="0"/>
              <a:t>      persona che apprende con le sue</a:t>
            </a:r>
          </a:p>
          <a:p>
            <a:r>
              <a:rPr lang="it-IT" sz="2000" dirty="0"/>
              <a:t>      specificità, la sua rete di relazioni, </a:t>
            </a:r>
          </a:p>
          <a:p>
            <a:r>
              <a:rPr lang="it-IT" sz="2000" dirty="0"/>
              <a:t>      la sua specificità. </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endParaRPr lang="it-IT" sz="2000" dirty="0"/>
          </a:p>
          <a:p>
            <a:pPr marL="342900" indent="-342900">
              <a:buFont typeface="Arial" panose="020B0604020202020204" pitchFamily="34" charset="0"/>
              <a:buChar char="•"/>
            </a:pPr>
            <a:r>
              <a:rPr lang="it-IT" sz="2000" dirty="0"/>
              <a:t>Attenzione per la dimensione sociale dell’apprendimento</a:t>
            </a:r>
          </a:p>
        </p:txBody>
      </p:sp>
      <p:sp>
        <p:nvSpPr>
          <p:cNvPr id="4" name="Rettangolo 3">
            <a:extLst>
              <a:ext uri="{FF2B5EF4-FFF2-40B4-BE49-F238E27FC236}">
                <a16:creationId xmlns:a16="http://schemas.microsoft.com/office/drawing/2014/main" id="{ABE9993F-BA6E-DA4B-8B52-578545F9C2AF}"/>
              </a:ext>
            </a:extLst>
          </p:cNvPr>
          <p:cNvSpPr/>
          <p:nvPr/>
        </p:nvSpPr>
        <p:spPr>
          <a:xfrm>
            <a:off x="599607" y="884420"/>
            <a:ext cx="2698229" cy="3897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69059A18-AF07-A345-9217-CE0B479EB76D}"/>
              </a:ext>
            </a:extLst>
          </p:cNvPr>
          <p:cNvSpPr txBox="1"/>
          <p:nvPr/>
        </p:nvSpPr>
        <p:spPr>
          <a:xfrm>
            <a:off x="6051030" y="4796853"/>
            <a:ext cx="4826832" cy="1477328"/>
          </a:xfrm>
          <a:prstGeom prst="rect">
            <a:avLst/>
          </a:prstGeom>
          <a:noFill/>
        </p:spPr>
        <p:txBody>
          <a:bodyPr wrap="square" rtlCol="0">
            <a:spAutoFit/>
          </a:bodyPr>
          <a:lstStyle/>
          <a:p>
            <a:r>
              <a:rPr lang="it-IT" dirty="0"/>
              <a:t>«Particolare cura è necessario dedicare alla formazione della classe come gruppo, alla promozione dei legami cooperativi fra i suoi componenti, alla gestione degli inevitabili conflitti indotti dalla socializzazione»</a:t>
            </a:r>
          </a:p>
        </p:txBody>
      </p:sp>
      <p:sp>
        <p:nvSpPr>
          <p:cNvPr id="11" name="Rettangolo 10">
            <a:extLst>
              <a:ext uri="{FF2B5EF4-FFF2-40B4-BE49-F238E27FC236}">
                <a16:creationId xmlns:a16="http://schemas.microsoft.com/office/drawing/2014/main" id="{F514F768-B437-6C42-8AFA-68CC1C71FB37}"/>
              </a:ext>
            </a:extLst>
          </p:cNvPr>
          <p:cNvSpPr/>
          <p:nvPr/>
        </p:nvSpPr>
        <p:spPr>
          <a:xfrm>
            <a:off x="6051030" y="2263514"/>
            <a:ext cx="6096000" cy="1200329"/>
          </a:xfrm>
          <a:prstGeom prst="rect">
            <a:avLst/>
          </a:prstGeom>
        </p:spPr>
        <p:txBody>
          <a:bodyPr>
            <a:spAutoFit/>
          </a:bodyPr>
          <a:lstStyle/>
          <a:p>
            <a:r>
              <a:rPr lang="it-IT" dirty="0"/>
              <a:t>«… i docenti dovranno pensare e realizzare i lo- ro progetti educativi e didattici non per individui astratti, ma per persone che vivono qui e ora, che sollevano precise domande esistenziali, che vanno alla ricerca di orizzonti di significato.»</a:t>
            </a:r>
            <a:endParaRPr lang="it-IT" dirty="0">
              <a:effectLst/>
            </a:endParaRPr>
          </a:p>
        </p:txBody>
      </p:sp>
    </p:spTree>
    <p:extLst>
      <p:ext uri="{BB962C8B-B14F-4D97-AF65-F5344CB8AC3E}">
        <p14:creationId xmlns:p14="http://schemas.microsoft.com/office/powerpoint/2010/main" val="35948375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6FC2224-1806-734D-B2E5-FA7BB2CB66A9}"/>
              </a:ext>
            </a:extLst>
          </p:cNvPr>
          <p:cNvSpPr/>
          <p:nvPr/>
        </p:nvSpPr>
        <p:spPr>
          <a:xfrm>
            <a:off x="7150308" y="2755161"/>
            <a:ext cx="4781861" cy="3970318"/>
          </a:xfrm>
          <a:prstGeom prst="rect">
            <a:avLst/>
          </a:prstGeom>
        </p:spPr>
        <p:txBody>
          <a:bodyPr wrap="square">
            <a:spAutoFit/>
          </a:bodyPr>
          <a:lstStyle/>
          <a:p>
            <a:r>
              <a:rPr lang="it-IT" dirty="0"/>
              <a:t>«Per educare a questa cittadinanza unitaria e plurale a un tempo, una via privilegiata è proprio la conoscenza e la trasmissione delle nostre tradizioni e memorie nazionali: non si possono realizzare appieno le possibilità del presente senza una profonda memoria e condivisione delle radici storiche. A tal fine sarà indispensabile una piena valorizzazione dei beni culturali presenti sul territorio nazionale, proprio per arricchire l’esperienza quotidiana dello studente con culture materiali, espressioni artistiche, idee, valori che sono il lascito </a:t>
            </a:r>
          </a:p>
          <a:p>
            <a:r>
              <a:rPr lang="it-IT" dirty="0"/>
              <a:t>vitale di altri tempi e di altri luoghi»</a:t>
            </a:r>
            <a:br>
              <a:rPr lang="it-IT" dirty="0"/>
            </a:br>
            <a:endParaRPr lang="it-IT" dirty="0">
              <a:effectLst/>
            </a:endParaRPr>
          </a:p>
        </p:txBody>
      </p:sp>
      <p:sp>
        <p:nvSpPr>
          <p:cNvPr id="3" name="CasellaDiTesto 2">
            <a:extLst>
              <a:ext uri="{FF2B5EF4-FFF2-40B4-BE49-F238E27FC236}">
                <a16:creationId xmlns:a16="http://schemas.microsoft.com/office/drawing/2014/main" id="{291EB02B-A7D2-D54A-A4D3-DC58E55571E1}"/>
              </a:ext>
            </a:extLst>
          </p:cNvPr>
          <p:cNvSpPr txBox="1"/>
          <p:nvPr/>
        </p:nvSpPr>
        <p:spPr>
          <a:xfrm>
            <a:off x="599607" y="809469"/>
            <a:ext cx="2983041" cy="400110"/>
          </a:xfrm>
          <a:prstGeom prst="rect">
            <a:avLst/>
          </a:prstGeom>
          <a:noFill/>
        </p:spPr>
        <p:txBody>
          <a:bodyPr wrap="square" rtlCol="0">
            <a:spAutoFit/>
          </a:bodyPr>
          <a:lstStyle/>
          <a:p>
            <a:r>
              <a:rPr lang="it-IT" sz="2000" dirty="0"/>
              <a:t>Per una nuova cittadinanza</a:t>
            </a:r>
          </a:p>
        </p:txBody>
      </p:sp>
      <p:sp>
        <p:nvSpPr>
          <p:cNvPr id="4" name="Rettangolo 3">
            <a:extLst>
              <a:ext uri="{FF2B5EF4-FFF2-40B4-BE49-F238E27FC236}">
                <a16:creationId xmlns:a16="http://schemas.microsoft.com/office/drawing/2014/main" id="{C10BDFB0-644B-5D4D-8EA5-6A6ED41D3EEA}"/>
              </a:ext>
            </a:extLst>
          </p:cNvPr>
          <p:cNvSpPr/>
          <p:nvPr/>
        </p:nvSpPr>
        <p:spPr>
          <a:xfrm>
            <a:off x="614597" y="809468"/>
            <a:ext cx="2968051" cy="4001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A02095DF-8A09-034F-A991-A99FA5DBF222}"/>
              </a:ext>
            </a:extLst>
          </p:cNvPr>
          <p:cNvSpPr txBox="1"/>
          <p:nvPr/>
        </p:nvSpPr>
        <p:spPr>
          <a:xfrm>
            <a:off x="469692" y="1889639"/>
            <a:ext cx="5281533" cy="3477875"/>
          </a:xfrm>
          <a:prstGeom prst="rect">
            <a:avLst/>
          </a:prstGeom>
          <a:noFill/>
        </p:spPr>
        <p:txBody>
          <a:bodyPr wrap="square" rtlCol="0">
            <a:spAutoFit/>
          </a:bodyPr>
          <a:lstStyle/>
          <a:p>
            <a:pPr marL="342900" indent="-342900">
              <a:buFont typeface="Arial" panose="020B0604020202020204" pitchFamily="34" charset="0"/>
              <a:buChar char="•"/>
            </a:pPr>
            <a:r>
              <a:rPr lang="it-IT" sz="2000" dirty="0"/>
              <a:t>La doppia linea formativa della scuola: verticale e orizzontale. </a:t>
            </a:r>
          </a:p>
          <a:p>
            <a:br>
              <a:rPr lang="it-IT" sz="2000" dirty="0"/>
            </a:br>
            <a:endParaRPr lang="it-IT" sz="2000" dirty="0"/>
          </a:p>
          <a:p>
            <a:pPr marL="342900" indent="-342900">
              <a:buFont typeface="Arial" panose="020B0604020202020204" pitchFamily="34" charset="0"/>
              <a:buChar char="•"/>
            </a:pPr>
            <a:r>
              <a:rPr lang="it-IT" sz="2000" dirty="0"/>
              <a:t>La scuola si apre alle famiglie e al territorio circostante. </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Valorizzazione delle differenze, educazione al confronto nella consapevolezza della propria identità culturale</a:t>
            </a:r>
          </a:p>
        </p:txBody>
      </p:sp>
      <p:cxnSp>
        <p:nvCxnSpPr>
          <p:cNvPr id="7" name="Connettore 2 6">
            <a:extLst>
              <a:ext uri="{FF2B5EF4-FFF2-40B4-BE49-F238E27FC236}">
                <a16:creationId xmlns:a16="http://schemas.microsoft.com/office/drawing/2014/main" id="{A999AFFA-CCD5-7347-9EC6-5DC5EE116760}"/>
              </a:ext>
            </a:extLst>
          </p:cNvPr>
          <p:cNvCxnSpPr/>
          <p:nvPr/>
        </p:nvCxnSpPr>
        <p:spPr>
          <a:xfrm>
            <a:off x="6006058" y="4691921"/>
            <a:ext cx="8394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22516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B81B5F6-6848-2547-A61A-3515B649D3AC}"/>
              </a:ext>
            </a:extLst>
          </p:cNvPr>
          <p:cNvSpPr/>
          <p:nvPr/>
        </p:nvSpPr>
        <p:spPr>
          <a:xfrm>
            <a:off x="1174229" y="988875"/>
            <a:ext cx="9034072" cy="646331"/>
          </a:xfrm>
          <a:prstGeom prst="rect">
            <a:avLst/>
          </a:prstGeom>
        </p:spPr>
        <p:txBody>
          <a:bodyPr wrap="square">
            <a:spAutoFit/>
          </a:bodyPr>
          <a:lstStyle/>
          <a:p>
            <a:br>
              <a:rPr lang="it-IT" dirty="0"/>
            </a:br>
            <a:endParaRPr lang="it-IT" dirty="0">
              <a:effectLst/>
            </a:endParaRPr>
          </a:p>
        </p:txBody>
      </p:sp>
      <p:sp>
        <p:nvSpPr>
          <p:cNvPr id="3" name="Rettangolo 2">
            <a:extLst>
              <a:ext uri="{FF2B5EF4-FFF2-40B4-BE49-F238E27FC236}">
                <a16:creationId xmlns:a16="http://schemas.microsoft.com/office/drawing/2014/main" id="{BCE3E501-D0E8-E249-B652-5AAD8127FA16}"/>
              </a:ext>
            </a:extLst>
          </p:cNvPr>
          <p:cNvSpPr/>
          <p:nvPr/>
        </p:nvSpPr>
        <p:spPr>
          <a:xfrm>
            <a:off x="674557" y="1949121"/>
            <a:ext cx="4701915" cy="4339650"/>
          </a:xfrm>
          <a:prstGeom prst="rect">
            <a:avLst/>
          </a:prstGeom>
        </p:spPr>
        <p:txBody>
          <a:bodyPr wrap="square">
            <a:spAutoFit/>
          </a:bodyPr>
          <a:lstStyle/>
          <a:p>
            <a:pPr marL="285750" indent="-285750">
              <a:buFont typeface="Arial" panose="020B0604020202020204" pitchFamily="34" charset="0"/>
              <a:buChar char="•"/>
            </a:pPr>
            <a:r>
              <a:rPr lang="it-IT" sz="2000" dirty="0"/>
              <a:t>Relazioni fra il microcosmo personale e il macrocosmo dell’umanità</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a:t>Educare all’interazione dei </a:t>
            </a:r>
            <a:r>
              <a:rPr lang="it-IT" sz="2000" dirty="0" err="1"/>
              <a:t>saperi</a:t>
            </a:r>
            <a:r>
              <a:rPr lang="it-IT" sz="2000" dirty="0"/>
              <a:t> </a:t>
            </a:r>
          </a:p>
          <a:p>
            <a:r>
              <a:rPr lang="it-IT" sz="2000" dirty="0"/>
              <a:t>     (es. Incontro delle discipline attorno a</a:t>
            </a:r>
          </a:p>
          <a:p>
            <a:r>
              <a:rPr lang="it-IT" sz="2000" dirty="0"/>
              <a:t>      problemi più che temi)</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a:t>Formare gli studenti per agire, progettare, mettere in relazione informazioni e </a:t>
            </a:r>
            <a:r>
              <a:rPr lang="it-IT" sz="2000" dirty="0" err="1"/>
              <a:t>saperi</a:t>
            </a:r>
            <a:endParaRPr lang="it-IT" sz="2000" dirty="0"/>
          </a:p>
          <a:p>
            <a:endParaRPr lang="it-IT" dirty="0"/>
          </a:p>
          <a:p>
            <a:endParaRPr lang="it-IT" dirty="0">
              <a:effectLst/>
            </a:endParaRPr>
          </a:p>
        </p:txBody>
      </p:sp>
      <p:sp>
        <p:nvSpPr>
          <p:cNvPr id="4" name="Rettangolo 3">
            <a:extLst>
              <a:ext uri="{FF2B5EF4-FFF2-40B4-BE49-F238E27FC236}">
                <a16:creationId xmlns:a16="http://schemas.microsoft.com/office/drawing/2014/main" id="{28DE62AF-77EC-974A-9E24-006240286B72}"/>
              </a:ext>
            </a:extLst>
          </p:cNvPr>
          <p:cNvSpPr/>
          <p:nvPr/>
        </p:nvSpPr>
        <p:spPr>
          <a:xfrm>
            <a:off x="6950439" y="4234482"/>
            <a:ext cx="2983043" cy="1754326"/>
          </a:xfrm>
          <a:prstGeom prst="rect">
            <a:avLst/>
          </a:prstGeom>
        </p:spPr>
        <p:txBody>
          <a:bodyPr wrap="square">
            <a:spAutoFit/>
          </a:bodyPr>
          <a:lstStyle/>
          <a:p>
            <a:pPr algn="ctr"/>
            <a:r>
              <a:rPr lang="it-IT" dirty="0"/>
              <a:t>«È quindi decisiva una nuova alleanza fra scienza, storia, discipline umanistiche, arti e tecnologia, in grado di delineare la prospettiva di un nuovo umanesimo»</a:t>
            </a:r>
            <a:endParaRPr lang="it-IT" dirty="0">
              <a:effectLst/>
            </a:endParaRPr>
          </a:p>
        </p:txBody>
      </p:sp>
      <p:sp>
        <p:nvSpPr>
          <p:cNvPr id="5" name="CasellaDiTesto 4">
            <a:extLst>
              <a:ext uri="{FF2B5EF4-FFF2-40B4-BE49-F238E27FC236}">
                <a16:creationId xmlns:a16="http://schemas.microsoft.com/office/drawing/2014/main" id="{9782CA65-2407-364B-8C05-426C241ACD00}"/>
              </a:ext>
            </a:extLst>
          </p:cNvPr>
          <p:cNvSpPr txBox="1"/>
          <p:nvPr/>
        </p:nvSpPr>
        <p:spPr>
          <a:xfrm>
            <a:off x="717840" y="788819"/>
            <a:ext cx="2849819" cy="400110"/>
          </a:xfrm>
          <a:prstGeom prst="rect">
            <a:avLst/>
          </a:prstGeom>
          <a:noFill/>
        </p:spPr>
        <p:txBody>
          <a:bodyPr wrap="none" rtlCol="0">
            <a:spAutoFit/>
          </a:bodyPr>
          <a:lstStyle/>
          <a:p>
            <a:r>
              <a:rPr lang="it-IT" sz="2000" dirty="0"/>
              <a:t>Per un nuovo umanesimo</a:t>
            </a:r>
          </a:p>
        </p:txBody>
      </p:sp>
      <p:sp>
        <p:nvSpPr>
          <p:cNvPr id="6" name="Rettangolo 5">
            <a:extLst>
              <a:ext uri="{FF2B5EF4-FFF2-40B4-BE49-F238E27FC236}">
                <a16:creationId xmlns:a16="http://schemas.microsoft.com/office/drawing/2014/main" id="{F9558959-B961-2648-B114-2224C22D9433}"/>
              </a:ext>
            </a:extLst>
          </p:cNvPr>
          <p:cNvSpPr/>
          <p:nvPr/>
        </p:nvSpPr>
        <p:spPr>
          <a:xfrm>
            <a:off x="674557" y="756527"/>
            <a:ext cx="2893102" cy="4646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2 7">
            <a:extLst>
              <a:ext uri="{FF2B5EF4-FFF2-40B4-BE49-F238E27FC236}">
                <a16:creationId xmlns:a16="http://schemas.microsoft.com/office/drawing/2014/main" id="{0735ADF9-794B-244A-AEAB-24B569E9982B}"/>
              </a:ext>
            </a:extLst>
          </p:cNvPr>
          <p:cNvCxnSpPr/>
          <p:nvPr/>
        </p:nvCxnSpPr>
        <p:spPr>
          <a:xfrm>
            <a:off x="5231567" y="5111645"/>
            <a:ext cx="13641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588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EEE4854-9BA8-494D-8425-FEBD105E361E}"/>
              </a:ext>
            </a:extLst>
          </p:cNvPr>
          <p:cNvSpPr txBox="1"/>
          <p:nvPr/>
        </p:nvSpPr>
        <p:spPr>
          <a:xfrm>
            <a:off x="503079" y="512277"/>
            <a:ext cx="2873864" cy="707886"/>
          </a:xfrm>
          <a:prstGeom prst="rect">
            <a:avLst/>
          </a:prstGeom>
          <a:noFill/>
        </p:spPr>
        <p:txBody>
          <a:bodyPr wrap="none" rtlCol="0">
            <a:spAutoFit/>
          </a:bodyPr>
          <a:lstStyle/>
          <a:p>
            <a:r>
              <a:rPr lang="it-IT" sz="2000" dirty="0"/>
              <a:t>L’acculturazione di massa:</a:t>
            </a:r>
          </a:p>
          <a:p>
            <a:r>
              <a:rPr lang="it-IT" sz="2000" dirty="0"/>
              <a:t>l’arte nelle edicole </a:t>
            </a:r>
          </a:p>
        </p:txBody>
      </p:sp>
      <p:pic>
        <p:nvPicPr>
          <p:cNvPr id="5" name="Immagine 4">
            <a:extLst>
              <a:ext uri="{FF2B5EF4-FFF2-40B4-BE49-F238E27FC236}">
                <a16:creationId xmlns:a16="http://schemas.microsoft.com/office/drawing/2014/main" id="{7C14EA79-7C13-B044-ACBA-AD9D1E0332C3}"/>
              </a:ext>
            </a:extLst>
          </p:cNvPr>
          <p:cNvPicPr>
            <a:picLocks noChangeAspect="1"/>
          </p:cNvPicPr>
          <p:nvPr/>
        </p:nvPicPr>
        <p:blipFill>
          <a:blip r:embed="rId2"/>
          <a:stretch>
            <a:fillRect/>
          </a:stretch>
        </p:blipFill>
        <p:spPr>
          <a:xfrm>
            <a:off x="314771" y="3192280"/>
            <a:ext cx="4904970" cy="3375124"/>
          </a:xfrm>
          <a:prstGeom prst="rect">
            <a:avLst/>
          </a:prstGeom>
        </p:spPr>
      </p:pic>
      <p:pic>
        <p:nvPicPr>
          <p:cNvPr id="6" name="Immagine 5">
            <a:extLst>
              <a:ext uri="{FF2B5EF4-FFF2-40B4-BE49-F238E27FC236}">
                <a16:creationId xmlns:a16="http://schemas.microsoft.com/office/drawing/2014/main" id="{9D879C67-29BA-2F4C-ABF1-CDDC43268023}"/>
              </a:ext>
            </a:extLst>
          </p:cNvPr>
          <p:cNvPicPr>
            <a:picLocks noChangeAspect="1"/>
          </p:cNvPicPr>
          <p:nvPr/>
        </p:nvPicPr>
        <p:blipFill>
          <a:blip r:embed="rId3"/>
          <a:stretch>
            <a:fillRect/>
          </a:stretch>
        </p:blipFill>
        <p:spPr>
          <a:xfrm>
            <a:off x="7276668" y="111869"/>
            <a:ext cx="4765430" cy="4062334"/>
          </a:xfrm>
          <a:prstGeom prst="rect">
            <a:avLst/>
          </a:prstGeom>
        </p:spPr>
      </p:pic>
      <p:pic>
        <p:nvPicPr>
          <p:cNvPr id="7" name="Immagine 6">
            <a:extLst>
              <a:ext uri="{FF2B5EF4-FFF2-40B4-BE49-F238E27FC236}">
                <a16:creationId xmlns:a16="http://schemas.microsoft.com/office/drawing/2014/main" id="{B1B46181-803B-D64F-8705-C11483DCAA63}"/>
              </a:ext>
            </a:extLst>
          </p:cNvPr>
          <p:cNvPicPr>
            <a:picLocks noChangeAspect="1"/>
          </p:cNvPicPr>
          <p:nvPr/>
        </p:nvPicPr>
        <p:blipFill>
          <a:blip r:embed="rId4"/>
          <a:stretch>
            <a:fillRect/>
          </a:stretch>
        </p:blipFill>
        <p:spPr>
          <a:xfrm>
            <a:off x="8699945" y="4521200"/>
            <a:ext cx="3467100" cy="2336800"/>
          </a:xfrm>
          <a:prstGeom prst="rect">
            <a:avLst/>
          </a:prstGeom>
        </p:spPr>
      </p:pic>
      <p:pic>
        <p:nvPicPr>
          <p:cNvPr id="8" name="Immagine 7">
            <a:extLst>
              <a:ext uri="{FF2B5EF4-FFF2-40B4-BE49-F238E27FC236}">
                <a16:creationId xmlns:a16="http://schemas.microsoft.com/office/drawing/2014/main" id="{BD90C5FF-D623-E147-A0C1-E92DB63ADCF9}"/>
              </a:ext>
            </a:extLst>
          </p:cNvPr>
          <p:cNvPicPr>
            <a:picLocks noChangeAspect="1"/>
          </p:cNvPicPr>
          <p:nvPr/>
        </p:nvPicPr>
        <p:blipFill>
          <a:blip r:embed="rId5"/>
          <a:stretch>
            <a:fillRect/>
          </a:stretch>
        </p:blipFill>
        <p:spPr>
          <a:xfrm>
            <a:off x="5732129" y="3192280"/>
            <a:ext cx="2799558" cy="3665720"/>
          </a:xfrm>
          <a:prstGeom prst="rect">
            <a:avLst/>
          </a:prstGeom>
        </p:spPr>
      </p:pic>
      <p:sp>
        <p:nvSpPr>
          <p:cNvPr id="9" name="Rettangolo 8">
            <a:extLst>
              <a:ext uri="{FF2B5EF4-FFF2-40B4-BE49-F238E27FC236}">
                <a16:creationId xmlns:a16="http://schemas.microsoft.com/office/drawing/2014/main" id="{A8D535EC-52E2-0F41-9F1F-4D0E0EE6B4B8}"/>
              </a:ext>
            </a:extLst>
          </p:cNvPr>
          <p:cNvSpPr/>
          <p:nvPr/>
        </p:nvSpPr>
        <p:spPr>
          <a:xfrm>
            <a:off x="1503739" y="2467981"/>
            <a:ext cx="2199256" cy="400110"/>
          </a:xfrm>
          <a:prstGeom prst="rect">
            <a:avLst/>
          </a:prstGeom>
        </p:spPr>
        <p:txBody>
          <a:bodyPr wrap="none">
            <a:spAutoFit/>
          </a:bodyPr>
          <a:lstStyle/>
          <a:p>
            <a:r>
              <a:rPr lang="it-IT" sz="2000" dirty="0"/>
              <a:t>I Maestri del colore</a:t>
            </a:r>
          </a:p>
        </p:txBody>
      </p:sp>
      <p:sp>
        <p:nvSpPr>
          <p:cNvPr id="10" name="Rettangolo 9">
            <a:extLst>
              <a:ext uri="{FF2B5EF4-FFF2-40B4-BE49-F238E27FC236}">
                <a16:creationId xmlns:a16="http://schemas.microsoft.com/office/drawing/2014/main" id="{CE948F46-038C-7E4C-A7A9-920010066A20}"/>
              </a:ext>
            </a:extLst>
          </p:cNvPr>
          <p:cNvSpPr/>
          <p:nvPr/>
        </p:nvSpPr>
        <p:spPr>
          <a:xfrm>
            <a:off x="4800916" y="512277"/>
            <a:ext cx="2140586" cy="400110"/>
          </a:xfrm>
          <a:prstGeom prst="rect">
            <a:avLst/>
          </a:prstGeom>
        </p:spPr>
        <p:txBody>
          <a:bodyPr wrap="none">
            <a:spAutoFit/>
          </a:bodyPr>
          <a:lstStyle/>
          <a:p>
            <a:r>
              <a:rPr lang="it-IT" sz="2000" dirty="0"/>
              <a:t>I diamanti dell’arte</a:t>
            </a:r>
          </a:p>
        </p:txBody>
      </p:sp>
      <p:sp>
        <p:nvSpPr>
          <p:cNvPr id="11" name="Rettangolo 10">
            <a:extLst>
              <a:ext uri="{FF2B5EF4-FFF2-40B4-BE49-F238E27FC236}">
                <a16:creationId xmlns:a16="http://schemas.microsoft.com/office/drawing/2014/main" id="{888C3D52-DE91-D240-99D6-1C0CDFD83470}"/>
              </a:ext>
            </a:extLst>
          </p:cNvPr>
          <p:cNvSpPr/>
          <p:nvPr/>
        </p:nvSpPr>
        <p:spPr>
          <a:xfrm>
            <a:off x="5158506" y="2484394"/>
            <a:ext cx="1937775" cy="400110"/>
          </a:xfrm>
          <a:prstGeom prst="rect">
            <a:avLst/>
          </a:prstGeom>
        </p:spPr>
        <p:txBody>
          <a:bodyPr wrap="none">
            <a:spAutoFit/>
          </a:bodyPr>
          <a:lstStyle/>
          <a:p>
            <a:r>
              <a:rPr lang="it-IT" sz="2000" dirty="0"/>
              <a:t>I classici dell’arte</a:t>
            </a:r>
          </a:p>
        </p:txBody>
      </p:sp>
      <p:sp>
        <p:nvSpPr>
          <p:cNvPr id="12" name="Rettangolo 11">
            <a:extLst>
              <a:ext uri="{FF2B5EF4-FFF2-40B4-BE49-F238E27FC236}">
                <a16:creationId xmlns:a16="http://schemas.microsoft.com/office/drawing/2014/main" id="{004E6FC5-616C-2C4D-A306-C1443A719723}"/>
              </a:ext>
            </a:extLst>
          </p:cNvPr>
          <p:cNvSpPr/>
          <p:nvPr/>
        </p:nvSpPr>
        <p:spPr>
          <a:xfrm>
            <a:off x="4826833" y="524656"/>
            <a:ext cx="2114669" cy="3877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a:extLst>
              <a:ext uri="{FF2B5EF4-FFF2-40B4-BE49-F238E27FC236}">
                <a16:creationId xmlns:a16="http://schemas.microsoft.com/office/drawing/2014/main" id="{904EA161-70C9-DC40-99B2-E3CFF20B10A4}"/>
              </a:ext>
            </a:extLst>
          </p:cNvPr>
          <p:cNvSpPr/>
          <p:nvPr/>
        </p:nvSpPr>
        <p:spPr>
          <a:xfrm>
            <a:off x="5184114" y="2484394"/>
            <a:ext cx="1912167"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23BD930-F901-DB4D-952C-BB78B5D6E85F}"/>
              </a:ext>
            </a:extLst>
          </p:cNvPr>
          <p:cNvSpPr/>
          <p:nvPr/>
        </p:nvSpPr>
        <p:spPr>
          <a:xfrm>
            <a:off x="1503739" y="2467981"/>
            <a:ext cx="2199256"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2A5B497F-D06C-AA4C-B0F3-52B794F14BC8}"/>
              </a:ext>
            </a:extLst>
          </p:cNvPr>
          <p:cNvSpPr/>
          <p:nvPr/>
        </p:nvSpPr>
        <p:spPr>
          <a:xfrm>
            <a:off x="494675" y="512277"/>
            <a:ext cx="2953063" cy="7169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654327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13EE3A9-8D10-634F-A47B-46AB578E151C}"/>
              </a:ext>
            </a:extLst>
          </p:cNvPr>
          <p:cNvSpPr txBox="1"/>
          <p:nvPr/>
        </p:nvSpPr>
        <p:spPr>
          <a:xfrm>
            <a:off x="3435206" y="944380"/>
            <a:ext cx="4974275" cy="707886"/>
          </a:xfrm>
          <a:prstGeom prst="rect">
            <a:avLst/>
          </a:prstGeom>
          <a:noFill/>
        </p:spPr>
        <p:txBody>
          <a:bodyPr wrap="square" rtlCol="0">
            <a:spAutoFit/>
          </a:bodyPr>
          <a:lstStyle/>
          <a:p>
            <a:pPr algn="ctr"/>
            <a:r>
              <a:rPr lang="it-IT" sz="2000" b="1" dirty="0"/>
              <a:t>Raccomandazione del Parlamento e del Consiglio Europeo (2006)</a:t>
            </a:r>
          </a:p>
        </p:txBody>
      </p:sp>
      <p:sp>
        <p:nvSpPr>
          <p:cNvPr id="3" name="Rettangolo 2">
            <a:extLst>
              <a:ext uri="{FF2B5EF4-FFF2-40B4-BE49-F238E27FC236}">
                <a16:creationId xmlns:a16="http://schemas.microsoft.com/office/drawing/2014/main" id="{8FF9C365-6803-C842-BA38-2EA40B8B44E7}"/>
              </a:ext>
            </a:extLst>
          </p:cNvPr>
          <p:cNvSpPr/>
          <p:nvPr/>
        </p:nvSpPr>
        <p:spPr>
          <a:xfrm>
            <a:off x="4347147" y="2161455"/>
            <a:ext cx="3372787" cy="1015663"/>
          </a:xfrm>
          <a:prstGeom prst="rect">
            <a:avLst/>
          </a:prstGeom>
        </p:spPr>
        <p:txBody>
          <a:bodyPr wrap="square">
            <a:spAutoFit/>
          </a:bodyPr>
          <a:lstStyle/>
          <a:p>
            <a:pPr algn="ctr"/>
            <a:r>
              <a:rPr lang="it-IT" sz="2000" dirty="0"/>
              <a:t>Competenze chiave per la cittadinanza e l’apprendimento permanente </a:t>
            </a:r>
          </a:p>
        </p:txBody>
      </p:sp>
      <p:sp>
        <p:nvSpPr>
          <p:cNvPr id="4" name="Rettangolo 3">
            <a:extLst>
              <a:ext uri="{FF2B5EF4-FFF2-40B4-BE49-F238E27FC236}">
                <a16:creationId xmlns:a16="http://schemas.microsoft.com/office/drawing/2014/main" id="{4685B29D-1C32-3548-83D2-51CD85F0E383}"/>
              </a:ext>
            </a:extLst>
          </p:cNvPr>
          <p:cNvSpPr/>
          <p:nvPr/>
        </p:nvSpPr>
        <p:spPr>
          <a:xfrm>
            <a:off x="3182912" y="3686307"/>
            <a:ext cx="6096000" cy="2862322"/>
          </a:xfrm>
          <a:prstGeom prst="rect">
            <a:avLst/>
          </a:prstGeom>
        </p:spPr>
        <p:txBody>
          <a:bodyPr>
            <a:spAutoFit/>
          </a:bodyPr>
          <a:lstStyle/>
          <a:p>
            <a:pPr>
              <a:buFont typeface="+mj-lt"/>
              <a:buAutoNum type="arabicPeriod"/>
            </a:pPr>
            <a:r>
              <a:rPr lang="it-IT" sz="2000" dirty="0"/>
              <a:t>comunicazione nella madrelingua;</a:t>
            </a:r>
          </a:p>
          <a:p>
            <a:pPr>
              <a:buFont typeface="+mj-lt"/>
              <a:buAutoNum type="arabicPeriod"/>
            </a:pPr>
            <a:r>
              <a:rPr lang="it-IT" sz="2000" dirty="0"/>
              <a:t>comunicazione nelle lingue straniere;</a:t>
            </a:r>
          </a:p>
          <a:p>
            <a:pPr>
              <a:buFont typeface="+mj-lt"/>
              <a:buAutoNum type="arabicPeriod"/>
            </a:pPr>
            <a:r>
              <a:rPr lang="it-IT" sz="2000" dirty="0"/>
              <a:t>competenza matematica e competenze di base in scienza e tecnologia;</a:t>
            </a:r>
          </a:p>
          <a:p>
            <a:pPr>
              <a:buFont typeface="+mj-lt"/>
              <a:buAutoNum type="arabicPeriod"/>
            </a:pPr>
            <a:r>
              <a:rPr lang="it-IT" sz="2000" dirty="0"/>
              <a:t>competenza digitale;</a:t>
            </a:r>
          </a:p>
          <a:p>
            <a:pPr>
              <a:buFont typeface="+mj-lt"/>
              <a:buAutoNum type="arabicPeriod"/>
            </a:pPr>
            <a:r>
              <a:rPr lang="it-IT" sz="2000" dirty="0"/>
              <a:t>imparare a imparare;</a:t>
            </a:r>
          </a:p>
          <a:p>
            <a:pPr>
              <a:buFont typeface="+mj-lt"/>
              <a:buAutoNum type="arabicPeriod"/>
            </a:pPr>
            <a:r>
              <a:rPr lang="it-IT" sz="2000" dirty="0"/>
              <a:t>competenze sociali e civiche;</a:t>
            </a:r>
          </a:p>
          <a:p>
            <a:pPr>
              <a:buFont typeface="+mj-lt"/>
              <a:buAutoNum type="arabicPeriod"/>
            </a:pPr>
            <a:r>
              <a:rPr lang="it-IT" sz="2000" dirty="0"/>
              <a:t>spirito di iniziativa e imprenditorialità;</a:t>
            </a:r>
          </a:p>
          <a:p>
            <a:pPr>
              <a:buFont typeface="+mj-lt"/>
              <a:buAutoNum type="arabicPeriod"/>
            </a:pPr>
            <a:r>
              <a:rPr lang="it-IT" sz="2000" dirty="0"/>
              <a:t>consapevolezza ed espressione culturale.</a:t>
            </a:r>
            <a:endParaRPr lang="it-IT" sz="2000" dirty="0">
              <a:effectLst/>
            </a:endParaRPr>
          </a:p>
        </p:txBody>
      </p:sp>
      <p:sp>
        <p:nvSpPr>
          <p:cNvPr id="5" name="Rettangolo 4">
            <a:extLst>
              <a:ext uri="{FF2B5EF4-FFF2-40B4-BE49-F238E27FC236}">
                <a16:creationId xmlns:a16="http://schemas.microsoft.com/office/drawing/2014/main" id="{0810282C-9B34-5E45-8229-BFA65CF78546}"/>
              </a:ext>
            </a:extLst>
          </p:cNvPr>
          <p:cNvSpPr/>
          <p:nvPr/>
        </p:nvSpPr>
        <p:spPr>
          <a:xfrm>
            <a:off x="3832412" y="944380"/>
            <a:ext cx="4329953" cy="7078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41C2792F-DE4D-944B-A412-0BDDC7A0B1EB}"/>
              </a:ext>
            </a:extLst>
          </p:cNvPr>
          <p:cNvSpPr/>
          <p:nvPr/>
        </p:nvSpPr>
        <p:spPr>
          <a:xfrm>
            <a:off x="4347147" y="2161455"/>
            <a:ext cx="3372787" cy="10156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15479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ABB3B60-D900-CD43-9D48-A2DF6B48AA9F}"/>
              </a:ext>
            </a:extLst>
          </p:cNvPr>
          <p:cNvSpPr/>
          <p:nvPr/>
        </p:nvSpPr>
        <p:spPr>
          <a:xfrm>
            <a:off x="409731" y="745842"/>
            <a:ext cx="8299554" cy="2092881"/>
          </a:xfrm>
          <a:prstGeom prst="rect">
            <a:avLst/>
          </a:prstGeom>
        </p:spPr>
        <p:txBody>
          <a:bodyPr wrap="square">
            <a:spAutoFit/>
          </a:bodyPr>
          <a:lstStyle/>
          <a:p>
            <a:r>
              <a:rPr lang="it-IT" sz="2000" b="1" dirty="0"/>
              <a:t>La comunicazione nella madrelingua</a:t>
            </a:r>
          </a:p>
          <a:p>
            <a:r>
              <a:rPr lang="it-IT" sz="2000" b="1" dirty="0"/>
              <a:t> </a:t>
            </a:r>
          </a:p>
          <a:p>
            <a:r>
              <a:rPr lang="it-IT" dirty="0"/>
              <a:t>è la capacità di esprimere e interpretare concetti, pensieri, sentimenti, fatti e opinioni in forma sia orale sia scritta (comprensione orale, espressione orale, comprensione scritta ed espressione scritta) e di interagire adeguatamente e in modo creativo sul piano linguistico in un’intera gamma di contesti culturali e sociali, quali istruzione e formazione, lavoro, vita domestica e tempo libero. </a:t>
            </a:r>
            <a:endParaRPr lang="it-IT" dirty="0">
              <a:effectLst/>
            </a:endParaRPr>
          </a:p>
        </p:txBody>
      </p:sp>
      <p:sp>
        <p:nvSpPr>
          <p:cNvPr id="3" name="Rettangolo 2">
            <a:extLst>
              <a:ext uri="{FF2B5EF4-FFF2-40B4-BE49-F238E27FC236}">
                <a16:creationId xmlns:a16="http://schemas.microsoft.com/office/drawing/2014/main" id="{3A1E4AC9-0AD1-4341-86CC-E4300470A43B}"/>
              </a:ext>
            </a:extLst>
          </p:cNvPr>
          <p:cNvSpPr/>
          <p:nvPr/>
        </p:nvSpPr>
        <p:spPr>
          <a:xfrm>
            <a:off x="409731" y="3784094"/>
            <a:ext cx="8299554" cy="2369880"/>
          </a:xfrm>
          <a:prstGeom prst="rect">
            <a:avLst/>
          </a:prstGeom>
        </p:spPr>
        <p:txBody>
          <a:bodyPr wrap="square">
            <a:spAutoFit/>
          </a:bodyPr>
          <a:lstStyle/>
          <a:p>
            <a:r>
              <a:rPr lang="it-IT" sz="2000" b="1" dirty="0"/>
              <a:t>La comunicazione nelle lingue straniere </a:t>
            </a:r>
          </a:p>
          <a:p>
            <a:endParaRPr lang="it-IT" sz="2000" b="1" dirty="0"/>
          </a:p>
          <a:p>
            <a:r>
              <a:rPr lang="it-IT" dirty="0"/>
              <a:t>condivide essenzialmente le principali abilità richieste per la comunicazione nella madrelingua. La comunicazione nelle lingue straniere richiede anche abilità quali la mediazione e la comprensione interculturale. Il livello di padronanza di un individuo varia inevitabilmente tra le quattro dimensioni (comprensione orale, espressione orale, comprensione scritta ed espressione scritta) e tra le diverse lingue e a seconda del suo retroterra sociale e culturale, del suo ambiente e delle sue esigenze ed interessi. </a:t>
            </a:r>
          </a:p>
        </p:txBody>
      </p:sp>
    </p:spTree>
    <p:extLst>
      <p:ext uri="{BB962C8B-B14F-4D97-AF65-F5344CB8AC3E}">
        <p14:creationId xmlns:p14="http://schemas.microsoft.com/office/powerpoint/2010/main" val="31534812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390FF08-E4BD-CE4F-9583-9AB80E5C25A9}"/>
              </a:ext>
            </a:extLst>
          </p:cNvPr>
          <p:cNvSpPr/>
          <p:nvPr/>
        </p:nvSpPr>
        <p:spPr>
          <a:xfrm>
            <a:off x="499672" y="1452294"/>
            <a:ext cx="10323226" cy="3754874"/>
          </a:xfrm>
          <a:prstGeom prst="rect">
            <a:avLst/>
          </a:prstGeom>
        </p:spPr>
        <p:txBody>
          <a:bodyPr wrap="square">
            <a:spAutoFit/>
          </a:bodyPr>
          <a:lstStyle/>
          <a:p>
            <a:r>
              <a:rPr lang="it-IT" sz="2000" b="1" dirty="0"/>
              <a:t>La competenza matematica </a:t>
            </a:r>
          </a:p>
          <a:p>
            <a:endParaRPr lang="it-IT" sz="2000" b="1" dirty="0"/>
          </a:p>
          <a:p>
            <a:r>
              <a:rPr lang="it-IT" dirty="0"/>
              <a:t>è l’abilità di sviluppare e applicare il pensiero matematico per risolvere una serie di problemi in situazioni quotidiane. Partendo da una solida padronanza delle competenze aritmetico-matematiche, l’accento è posto sugli aspetti del processo e dell’</a:t>
            </a:r>
            <a:r>
              <a:rPr lang="it-IT" dirty="0" err="1"/>
              <a:t>attivita</a:t>
            </a:r>
            <a:r>
              <a:rPr lang="it-IT" dirty="0"/>
              <a:t>̀ oltre che su quelli della conoscenza. La competenza matematica comporta, in misura variabile, la capacità e la </a:t>
            </a:r>
            <a:r>
              <a:rPr lang="it-IT" dirty="0" err="1"/>
              <a:t>disponibilita</a:t>
            </a:r>
            <a:r>
              <a:rPr lang="it-IT" dirty="0"/>
              <a:t>̀ a usare modelli matematici di pensiero (pensiero logico e spaziale) e di presentazione (formule, modelli, schemi, grafici, rappresentazioni). </a:t>
            </a:r>
            <a:r>
              <a:rPr lang="it-IT" b="1" dirty="0"/>
              <a:t>La competenza in campo scientifico </a:t>
            </a:r>
            <a:r>
              <a:rPr lang="it-IT" dirty="0"/>
              <a:t>si riferisce alla capacità e alla </a:t>
            </a:r>
            <a:r>
              <a:rPr lang="it-IT" dirty="0" err="1"/>
              <a:t>disponibilita</a:t>
            </a:r>
            <a:r>
              <a:rPr lang="it-IT" dirty="0"/>
              <a:t>̀ a usare l’insieme delle conoscenze e delle metodologie possedute per spiegare il mondo che ci circonda sapendo identificare le problematiche e traendo le conclusioni che siano basate su fatti comprovati. </a:t>
            </a:r>
            <a:r>
              <a:rPr lang="it-IT" b="1" dirty="0"/>
              <a:t>La competenza in campo tecnologico </a:t>
            </a:r>
            <a:r>
              <a:rPr lang="it-IT" dirty="0"/>
              <a:t>è considerata l’applicazione di tale conoscenza e metodologia per dare risposta ai desideri o bisogni avvertiti dagli esseri umani. La competenza in campo scientifico e tecnologico comporta la comprensione dei cambiamenti determinati dall’</a:t>
            </a:r>
            <a:r>
              <a:rPr lang="it-IT" dirty="0" err="1"/>
              <a:t>attivita</a:t>
            </a:r>
            <a:r>
              <a:rPr lang="it-IT" dirty="0"/>
              <a:t>̀ umana e la consapevolezza della </a:t>
            </a:r>
            <a:r>
              <a:rPr lang="it-IT" dirty="0" err="1"/>
              <a:t>responsabilita</a:t>
            </a:r>
            <a:r>
              <a:rPr lang="it-IT" dirty="0"/>
              <a:t>̀ di ciascun cittadino. </a:t>
            </a:r>
          </a:p>
        </p:txBody>
      </p:sp>
    </p:spTree>
    <p:extLst>
      <p:ext uri="{BB962C8B-B14F-4D97-AF65-F5344CB8AC3E}">
        <p14:creationId xmlns:p14="http://schemas.microsoft.com/office/powerpoint/2010/main" val="30529732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2130917-79C9-4A41-8004-5E0273277FA7}"/>
              </a:ext>
            </a:extLst>
          </p:cNvPr>
          <p:cNvSpPr/>
          <p:nvPr/>
        </p:nvSpPr>
        <p:spPr>
          <a:xfrm>
            <a:off x="634583" y="534943"/>
            <a:ext cx="11102715" cy="1785104"/>
          </a:xfrm>
          <a:prstGeom prst="rect">
            <a:avLst/>
          </a:prstGeom>
        </p:spPr>
        <p:txBody>
          <a:bodyPr wrap="square">
            <a:spAutoFit/>
          </a:bodyPr>
          <a:lstStyle/>
          <a:p>
            <a:r>
              <a:rPr lang="it-IT" sz="2000" b="1" dirty="0"/>
              <a:t>La competenza digitale </a:t>
            </a:r>
          </a:p>
          <a:p>
            <a:endParaRPr lang="it-IT" b="1" dirty="0"/>
          </a:p>
          <a:p>
            <a:r>
              <a:rPr lang="it-IT" dirty="0"/>
              <a:t>consiste nel saper utilizzare con dimestichezza e spirito critico le tecnologie della </a:t>
            </a:r>
            <a:r>
              <a:rPr lang="it-IT" dirty="0" err="1"/>
              <a:t>societa</a:t>
            </a:r>
            <a:r>
              <a:rPr lang="it-IT" dirty="0"/>
              <a:t>̀ dell’informazione per il lavoro, il tempo libero e la comunicazione. Essa implica abilità di base nelle tecnologie dell’informazione e della comunicazione (TIC): l’uso del computer per reperire, valutare, conservare, produrre, presentare e scambiare informazioni </a:t>
            </a:r>
            <a:r>
              <a:rPr lang="it-IT" dirty="0" err="1"/>
              <a:t>nonche</a:t>
            </a:r>
            <a:r>
              <a:rPr lang="it-IT" dirty="0"/>
              <a:t>́ per comunicare e partecipare a reti collaborative tramite Internet. </a:t>
            </a:r>
          </a:p>
        </p:txBody>
      </p:sp>
      <p:sp>
        <p:nvSpPr>
          <p:cNvPr id="3" name="Rettangolo 2">
            <a:extLst>
              <a:ext uri="{FF2B5EF4-FFF2-40B4-BE49-F238E27FC236}">
                <a16:creationId xmlns:a16="http://schemas.microsoft.com/office/drawing/2014/main" id="{5FBEF753-F806-254E-8299-0471FA2D3C2C}"/>
              </a:ext>
            </a:extLst>
          </p:cNvPr>
          <p:cNvSpPr/>
          <p:nvPr/>
        </p:nvSpPr>
        <p:spPr>
          <a:xfrm>
            <a:off x="634583" y="3111976"/>
            <a:ext cx="10907843" cy="3170099"/>
          </a:xfrm>
          <a:prstGeom prst="rect">
            <a:avLst/>
          </a:prstGeom>
        </p:spPr>
        <p:txBody>
          <a:bodyPr wrap="square">
            <a:spAutoFit/>
          </a:bodyPr>
          <a:lstStyle/>
          <a:p>
            <a:r>
              <a:rPr lang="it-IT" sz="2000" b="1" dirty="0"/>
              <a:t>Imparare a imparare </a:t>
            </a:r>
          </a:p>
          <a:p>
            <a:endParaRPr lang="it-IT" b="1" dirty="0"/>
          </a:p>
          <a:p>
            <a:r>
              <a:rPr lang="it-IT" dirty="0"/>
              <a:t>è l’abilità di perseverare nell’apprendimento, di organizzare il proprio apprendimento anche mediante una gestione efficace del tempo e delle informazioni, sia a livello individuale che in gruppo. Questa competenza comprende la consapevolezza del proprio processo di apprendimento e dei propri bisogni, l’identificazione delle </a:t>
            </a:r>
            <a:r>
              <a:rPr lang="it-IT" dirty="0" err="1"/>
              <a:t>opportunita</a:t>
            </a:r>
            <a:r>
              <a:rPr lang="it-IT" dirty="0"/>
              <a:t>̀ disponibili e la capacità di sormontare gli ostacoli per apprendere in modo efficace. Questa competenza comporta l’acquisizione, l’elaborazione e l’assimilazione di nuove conoscenze e abilità come anche la ricerca e l’uso delle </a:t>
            </a:r>
            <a:r>
              <a:rPr lang="it-IT" dirty="0" err="1"/>
              <a:t>opportunita</a:t>
            </a:r>
            <a:r>
              <a:rPr lang="it-IT" dirty="0"/>
              <a:t>̀ di orientamento. Il fatto di imparare a imparare fa sì che i discenti prendano le mosse da quanto hanno appreso in precedenza e dalle loro esperienze di vita per usare e applicare conoscenze e abilità in tutta una serie di contesti: a casa, sul lavoro, nell’istruzione e nella formazione. La motivazione e la fiducia sono elementi essenziali </a:t>
            </a:r>
            <a:r>
              <a:rPr lang="it-IT" dirty="0" err="1"/>
              <a:t>perche</a:t>
            </a:r>
            <a:r>
              <a:rPr lang="it-IT" dirty="0"/>
              <a:t>́ una persona possa acquisire tale competenza. </a:t>
            </a:r>
          </a:p>
        </p:txBody>
      </p:sp>
    </p:spTree>
    <p:extLst>
      <p:ext uri="{BB962C8B-B14F-4D97-AF65-F5344CB8AC3E}">
        <p14:creationId xmlns:p14="http://schemas.microsoft.com/office/powerpoint/2010/main" val="11196145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2B0E406-8DF3-224C-B071-A27D281F9E9C}"/>
              </a:ext>
            </a:extLst>
          </p:cNvPr>
          <p:cNvSpPr/>
          <p:nvPr/>
        </p:nvSpPr>
        <p:spPr>
          <a:xfrm>
            <a:off x="574622" y="612846"/>
            <a:ext cx="11012775" cy="2092881"/>
          </a:xfrm>
          <a:prstGeom prst="rect">
            <a:avLst/>
          </a:prstGeom>
        </p:spPr>
        <p:txBody>
          <a:bodyPr wrap="square">
            <a:spAutoFit/>
          </a:bodyPr>
          <a:lstStyle/>
          <a:p>
            <a:r>
              <a:rPr lang="it-IT" sz="2000" b="1" dirty="0"/>
              <a:t>Le competenze sociali e civiche</a:t>
            </a:r>
          </a:p>
          <a:p>
            <a:r>
              <a:rPr lang="it-IT" sz="2000" b="1" dirty="0"/>
              <a:t> </a:t>
            </a:r>
          </a:p>
          <a:p>
            <a:r>
              <a:rPr lang="it-IT" dirty="0"/>
              <a:t>includono competenze personali, interpersonali e interculturali e riguardano tutte le forme di comportamento che consentono alle persone di partecipare in modo efficace e costruttivo alla vita sociale e lavorativa, in particolare alla vita in </a:t>
            </a:r>
            <a:r>
              <a:rPr lang="it-IT" dirty="0" err="1"/>
              <a:t>societa</a:t>
            </a:r>
            <a:r>
              <a:rPr lang="it-IT" dirty="0"/>
              <a:t>̀ sempre </a:t>
            </a:r>
            <a:r>
              <a:rPr lang="it-IT" dirty="0" err="1"/>
              <a:t>piu</a:t>
            </a:r>
            <a:r>
              <a:rPr lang="it-IT" dirty="0"/>
              <a:t>̀ diversificate, come anche a risolvere i conflitti ove </a:t>
            </a:r>
            <a:r>
              <a:rPr lang="it-IT" dirty="0" err="1"/>
              <a:t>cio</a:t>
            </a:r>
            <a:r>
              <a:rPr lang="it-IT" dirty="0"/>
              <a:t>̀ sia necessario. </a:t>
            </a:r>
            <a:r>
              <a:rPr lang="it-IT" b="1" dirty="0"/>
              <a:t>La competenza civica </a:t>
            </a:r>
            <a:r>
              <a:rPr lang="it-IT" dirty="0"/>
              <a:t>dota le persone degli strumenti per partecipare appieno alla vita civile grazie alla conoscenza dei concetti e delle strutture sociopolitici e all’impegno a una partecipazione attiva e democratica. </a:t>
            </a:r>
          </a:p>
        </p:txBody>
      </p:sp>
      <p:sp>
        <p:nvSpPr>
          <p:cNvPr id="4" name="Rettangolo 3">
            <a:extLst>
              <a:ext uri="{FF2B5EF4-FFF2-40B4-BE49-F238E27FC236}">
                <a16:creationId xmlns:a16="http://schemas.microsoft.com/office/drawing/2014/main" id="{886E73EA-1EA5-7440-A29C-B70F504CE8E1}"/>
              </a:ext>
            </a:extLst>
          </p:cNvPr>
          <p:cNvSpPr/>
          <p:nvPr/>
        </p:nvSpPr>
        <p:spPr>
          <a:xfrm>
            <a:off x="574622" y="3648512"/>
            <a:ext cx="11012775" cy="2616101"/>
          </a:xfrm>
          <a:prstGeom prst="rect">
            <a:avLst/>
          </a:prstGeom>
        </p:spPr>
        <p:txBody>
          <a:bodyPr wrap="square">
            <a:spAutoFit/>
          </a:bodyPr>
          <a:lstStyle/>
          <a:p>
            <a:r>
              <a:rPr lang="it-IT" sz="2000" b="1" dirty="0"/>
              <a:t>Il senso di iniziativa e l’</a:t>
            </a:r>
            <a:r>
              <a:rPr lang="it-IT" sz="2000" b="1" dirty="0" err="1"/>
              <a:t>imprenditorialita</a:t>
            </a:r>
            <a:r>
              <a:rPr lang="it-IT" sz="2000" b="1" dirty="0"/>
              <a:t>̀ </a:t>
            </a:r>
            <a:endParaRPr lang="it-IT" sz="2000" dirty="0"/>
          </a:p>
          <a:p>
            <a:endParaRPr lang="it-IT" dirty="0"/>
          </a:p>
          <a:p>
            <a:r>
              <a:rPr lang="it-IT" dirty="0"/>
              <a:t>concernono la capacità di una persona di tradurre le idee in azione. In </a:t>
            </a:r>
            <a:r>
              <a:rPr lang="it-IT" dirty="0" err="1"/>
              <a:t>cio</a:t>
            </a:r>
            <a:r>
              <a:rPr lang="it-IT" dirty="0"/>
              <a:t>̀ rientrano la </a:t>
            </a:r>
            <a:r>
              <a:rPr lang="it-IT" dirty="0" err="1"/>
              <a:t>creativita</a:t>
            </a:r>
            <a:r>
              <a:rPr lang="it-IT" dirty="0"/>
              <a:t>̀, l’innovazione e l’assunzione di rischi, come anche la capacità di pianificare e di gestire progetti per raggiungere obiettivi. È una competenza che aiuta gli individui, non solo nella loro vita quotidiana, nella sfera domestica e nella </a:t>
            </a:r>
            <a:r>
              <a:rPr lang="it-IT" dirty="0" err="1"/>
              <a:t>societa</a:t>
            </a:r>
            <a:r>
              <a:rPr lang="it-IT" dirty="0"/>
              <a:t>̀, ma anche nel posto di lavoro, ad avere consapevolezza del contesto in cui operano e a poter cogliere le </a:t>
            </a:r>
            <a:r>
              <a:rPr lang="it-IT" dirty="0" err="1"/>
              <a:t>opportunita</a:t>
            </a:r>
            <a:r>
              <a:rPr lang="it-IT" dirty="0"/>
              <a:t>̀ che si offrono ed è un punto di partenza per le abilità e le conoscenze </a:t>
            </a:r>
            <a:r>
              <a:rPr lang="it-IT" dirty="0" err="1"/>
              <a:t>piu</a:t>
            </a:r>
            <a:r>
              <a:rPr lang="it-IT" dirty="0"/>
              <a:t>̀ specifiche di cui hanno bisogno coloro che avviano o contribuiscono ad un’</a:t>
            </a:r>
            <a:r>
              <a:rPr lang="it-IT" dirty="0" err="1"/>
              <a:t>attivita</a:t>
            </a:r>
            <a:r>
              <a:rPr lang="it-IT" dirty="0"/>
              <a:t>̀ sociale o commerciale. Essa dovrebbe includere la consapevolezza dei valori etici e promuovere il buon governo. </a:t>
            </a:r>
          </a:p>
        </p:txBody>
      </p:sp>
    </p:spTree>
    <p:extLst>
      <p:ext uri="{BB962C8B-B14F-4D97-AF65-F5344CB8AC3E}">
        <p14:creationId xmlns:p14="http://schemas.microsoft.com/office/powerpoint/2010/main" val="1938996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1ECC7EE-8FC7-F447-8D0E-C91F15A2A4D9}"/>
              </a:ext>
            </a:extLst>
          </p:cNvPr>
          <p:cNvSpPr/>
          <p:nvPr/>
        </p:nvSpPr>
        <p:spPr>
          <a:xfrm>
            <a:off x="844446" y="2633964"/>
            <a:ext cx="8074702" cy="1508105"/>
          </a:xfrm>
          <a:prstGeom prst="rect">
            <a:avLst/>
          </a:prstGeom>
        </p:spPr>
        <p:txBody>
          <a:bodyPr wrap="square">
            <a:spAutoFit/>
          </a:bodyPr>
          <a:lstStyle/>
          <a:p>
            <a:r>
              <a:rPr lang="it-IT" sz="2000" b="1" dirty="0"/>
              <a:t>Consapevolezza ed espressione culturale</a:t>
            </a:r>
          </a:p>
          <a:p>
            <a:endParaRPr lang="it-IT" b="1" dirty="0"/>
          </a:p>
          <a:p>
            <a:r>
              <a:rPr lang="it-IT" dirty="0"/>
              <a:t>riguarda l’importanza dell’espressione creativa di idee, esperienze ed emozioni in un’ampia </a:t>
            </a:r>
            <a:r>
              <a:rPr lang="it-IT" dirty="0" err="1"/>
              <a:t>varieta</a:t>
            </a:r>
            <a:r>
              <a:rPr lang="it-IT" dirty="0"/>
              <a:t>̀ di mezzi di comunicazione, compresi la musica, le arti dello spettacolo, la letteratura e le arti visive. </a:t>
            </a:r>
          </a:p>
        </p:txBody>
      </p:sp>
    </p:spTree>
    <p:extLst>
      <p:ext uri="{BB962C8B-B14F-4D97-AF65-F5344CB8AC3E}">
        <p14:creationId xmlns:p14="http://schemas.microsoft.com/office/powerpoint/2010/main" val="26431961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8DE96E5-4602-8641-AC48-9FEFFAD3CC5A}"/>
              </a:ext>
            </a:extLst>
          </p:cNvPr>
          <p:cNvSpPr/>
          <p:nvPr/>
        </p:nvSpPr>
        <p:spPr>
          <a:xfrm>
            <a:off x="4774364" y="3918930"/>
            <a:ext cx="2593297" cy="400110"/>
          </a:xfrm>
          <a:prstGeom prst="rect">
            <a:avLst/>
          </a:prstGeom>
        </p:spPr>
        <p:txBody>
          <a:bodyPr wrap="square">
            <a:spAutoFit/>
          </a:bodyPr>
          <a:lstStyle/>
          <a:p>
            <a:pPr fontAlgn="base"/>
            <a:r>
              <a:rPr lang="it-IT" sz="2000" dirty="0"/>
              <a:t>Le </a:t>
            </a:r>
            <a:r>
              <a:rPr lang="it-IT" sz="2000" b="1" dirty="0"/>
              <a:t>competenze di base</a:t>
            </a:r>
            <a:endParaRPr lang="it-IT" sz="2000" dirty="0"/>
          </a:p>
        </p:txBody>
      </p:sp>
      <p:sp>
        <p:nvSpPr>
          <p:cNvPr id="3" name="CasellaDiTesto 2">
            <a:extLst>
              <a:ext uri="{FF2B5EF4-FFF2-40B4-BE49-F238E27FC236}">
                <a16:creationId xmlns:a16="http://schemas.microsoft.com/office/drawing/2014/main" id="{67BAC33E-632E-1D43-BA88-939EC2A9B79E}"/>
              </a:ext>
            </a:extLst>
          </p:cNvPr>
          <p:cNvSpPr txBox="1"/>
          <p:nvPr/>
        </p:nvSpPr>
        <p:spPr>
          <a:xfrm>
            <a:off x="3401198" y="705974"/>
            <a:ext cx="5816184" cy="707886"/>
          </a:xfrm>
          <a:prstGeom prst="rect">
            <a:avLst/>
          </a:prstGeom>
          <a:noFill/>
        </p:spPr>
        <p:txBody>
          <a:bodyPr wrap="square" rtlCol="0">
            <a:spAutoFit/>
          </a:bodyPr>
          <a:lstStyle/>
          <a:p>
            <a:pPr algn="ctr"/>
            <a:r>
              <a:rPr lang="it-IT" sz="2000" b="1" dirty="0"/>
              <a:t>D.M. 139/2007 </a:t>
            </a:r>
          </a:p>
          <a:p>
            <a:pPr algn="ctr"/>
            <a:r>
              <a:rPr lang="it-IT" sz="2000" b="1" dirty="0"/>
              <a:t>Regolamento sul nuovo obbligo di istruzione </a:t>
            </a:r>
          </a:p>
        </p:txBody>
      </p:sp>
      <p:sp>
        <p:nvSpPr>
          <p:cNvPr id="4" name="CasellaDiTesto 3">
            <a:extLst>
              <a:ext uri="{FF2B5EF4-FFF2-40B4-BE49-F238E27FC236}">
                <a16:creationId xmlns:a16="http://schemas.microsoft.com/office/drawing/2014/main" id="{662D2FE4-C860-634F-BECF-926BDEB63878}"/>
              </a:ext>
            </a:extLst>
          </p:cNvPr>
          <p:cNvSpPr txBox="1"/>
          <p:nvPr/>
        </p:nvSpPr>
        <p:spPr>
          <a:xfrm>
            <a:off x="4932375" y="4805782"/>
            <a:ext cx="2474011" cy="400110"/>
          </a:xfrm>
          <a:prstGeom prst="rect">
            <a:avLst/>
          </a:prstGeom>
          <a:noFill/>
        </p:spPr>
        <p:txBody>
          <a:bodyPr wrap="none" rtlCol="0">
            <a:spAutoFit/>
          </a:bodyPr>
          <a:lstStyle/>
          <a:p>
            <a:pPr algn="ctr"/>
            <a:r>
              <a:rPr lang="it-IT" sz="2000" b="1" dirty="0"/>
              <a:t>Quattro assi culturali:</a:t>
            </a:r>
          </a:p>
        </p:txBody>
      </p:sp>
      <p:sp>
        <p:nvSpPr>
          <p:cNvPr id="5" name="Rettangolo 4">
            <a:extLst>
              <a:ext uri="{FF2B5EF4-FFF2-40B4-BE49-F238E27FC236}">
                <a16:creationId xmlns:a16="http://schemas.microsoft.com/office/drawing/2014/main" id="{31C6F46B-A78A-8E42-AAEC-3836744296BD}"/>
              </a:ext>
            </a:extLst>
          </p:cNvPr>
          <p:cNvSpPr/>
          <p:nvPr/>
        </p:nvSpPr>
        <p:spPr>
          <a:xfrm>
            <a:off x="3121382" y="2608274"/>
            <a:ext cx="6096000" cy="707886"/>
          </a:xfrm>
          <a:prstGeom prst="rect">
            <a:avLst/>
          </a:prstGeom>
        </p:spPr>
        <p:txBody>
          <a:bodyPr>
            <a:spAutoFit/>
          </a:bodyPr>
          <a:lstStyle/>
          <a:p>
            <a:pPr algn="ctr"/>
            <a:r>
              <a:rPr lang="it-IT" sz="2000" dirty="0"/>
              <a:t>Indicazioni nazionali sulle competenze e i </a:t>
            </a:r>
            <a:r>
              <a:rPr lang="it-IT" sz="2000" dirty="0" err="1"/>
              <a:t>saperi</a:t>
            </a:r>
            <a:r>
              <a:rPr lang="it-IT" sz="2000" dirty="0"/>
              <a:t> </a:t>
            </a:r>
          </a:p>
          <a:p>
            <a:pPr algn="ctr"/>
            <a:r>
              <a:rPr lang="it-IT" sz="2000" dirty="0"/>
              <a:t>che tutti i giovani devono avere a 16 anni</a:t>
            </a:r>
          </a:p>
        </p:txBody>
      </p:sp>
      <p:sp>
        <p:nvSpPr>
          <p:cNvPr id="6" name="Rettangolo 5">
            <a:extLst>
              <a:ext uri="{FF2B5EF4-FFF2-40B4-BE49-F238E27FC236}">
                <a16:creationId xmlns:a16="http://schemas.microsoft.com/office/drawing/2014/main" id="{43BBBACA-BE8E-0749-B3E4-9EC6BB1A498C}"/>
              </a:ext>
            </a:extLst>
          </p:cNvPr>
          <p:cNvSpPr/>
          <p:nvPr/>
        </p:nvSpPr>
        <p:spPr>
          <a:xfrm>
            <a:off x="3642610" y="734518"/>
            <a:ext cx="5276538" cy="6771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725C745F-5A1A-4740-AEE1-C4B2A0B8EF13}"/>
              </a:ext>
            </a:extLst>
          </p:cNvPr>
          <p:cNvSpPr/>
          <p:nvPr/>
        </p:nvSpPr>
        <p:spPr>
          <a:xfrm>
            <a:off x="3936487" y="1897968"/>
            <a:ext cx="4688784" cy="369332"/>
          </a:xfrm>
          <a:prstGeom prst="rect">
            <a:avLst/>
          </a:prstGeom>
        </p:spPr>
        <p:txBody>
          <a:bodyPr wrap="none">
            <a:spAutoFit/>
          </a:bodyPr>
          <a:lstStyle/>
          <a:p>
            <a:r>
              <a:rPr lang="it-IT" dirty="0"/>
              <a:t>L’obbligo scolastico è portato a 10 anni (16 anni)</a:t>
            </a:r>
          </a:p>
        </p:txBody>
      </p:sp>
      <p:sp>
        <p:nvSpPr>
          <p:cNvPr id="8" name="Rettangolo 7">
            <a:extLst>
              <a:ext uri="{FF2B5EF4-FFF2-40B4-BE49-F238E27FC236}">
                <a16:creationId xmlns:a16="http://schemas.microsoft.com/office/drawing/2014/main" id="{4D271A5D-E073-4646-ABFE-F33F1F54995A}"/>
              </a:ext>
            </a:extLst>
          </p:cNvPr>
          <p:cNvSpPr/>
          <p:nvPr/>
        </p:nvSpPr>
        <p:spPr>
          <a:xfrm>
            <a:off x="4774364" y="3896568"/>
            <a:ext cx="2623279" cy="4562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2 9">
            <a:extLst>
              <a:ext uri="{FF2B5EF4-FFF2-40B4-BE49-F238E27FC236}">
                <a16:creationId xmlns:a16="http://schemas.microsoft.com/office/drawing/2014/main" id="{A593EA9A-B1CB-C44C-A6C1-B94713E29B20}"/>
              </a:ext>
            </a:extLst>
          </p:cNvPr>
          <p:cNvCxnSpPr/>
          <p:nvPr/>
        </p:nvCxnSpPr>
        <p:spPr>
          <a:xfrm>
            <a:off x="6086003" y="3443637"/>
            <a:ext cx="0" cy="2889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ttangolo 10">
            <a:extLst>
              <a:ext uri="{FF2B5EF4-FFF2-40B4-BE49-F238E27FC236}">
                <a16:creationId xmlns:a16="http://schemas.microsoft.com/office/drawing/2014/main" id="{ED929033-B60C-2042-892D-A06FD5969446}"/>
              </a:ext>
            </a:extLst>
          </p:cNvPr>
          <p:cNvSpPr/>
          <p:nvPr/>
        </p:nvSpPr>
        <p:spPr>
          <a:xfrm>
            <a:off x="1033223" y="5405480"/>
            <a:ext cx="2077813" cy="400110"/>
          </a:xfrm>
          <a:prstGeom prst="rect">
            <a:avLst/>
          </a:prstGeom>
        </p:spPr>
        <p:txBody>
          <a:bodyPr wrap="none">
            <a:spAutoFit/>
          </a:bodyPr>
          <a:lstStyle/>
          <a:p>
            <a:r>
              <a:rPr lang="it-IT" sz="2000" b="1" dirty="0"/>
              <a:t>Asse dei linguaggi</a:t>
            </a:r>
            <a:endParaRPr lang="it-IT" sz="2000" dirty="0"/>
          </a:p>
        </p:txBody>
      </p:sp>
      <p:sp>
        <p:nvSpPr>
          <p:cNvPr id="12" name="Rettangolo 11">
            <a:extLst>
              <a:ext uri="{FF2B5EF4-FFF2-40B4-BE49-F238E27FC236}">
                <a16:creationId xmlns:a16="http://schemas.microsoft.com/office/drawing/2014/main" id="{68BECF3F-CC7B-5341-91CA-12A175CC6B3C}"/>
              </a:ext>
            </a:extLst>
          </p:cNvPr>
          <p:cNvSpPr/>
          <p:nvPr/>
        </p:nvSpPr>
        <p:spPr>
          <a:xfrm>
            <a:off x="3111036" y="6143517"/>
            <a:ext cx="2007729" cy="400110"/>
          </a:xfrm>
          <a:prstGeom prst="rect">
            <a:avLst/>
          </a:prstGeom>
        </p:spPr>
        <p:txBody>
          <a:bodyPr wrap="none">
            <a:spAutoFit/>
          </a:bodyPr>
          <a:lstStyle/>
          <a:p>
            <a:pPr algn="ctr"/>
            <a:r>
              <a:rPr lang="it-IT" sz="2000" b="1" dirty="0"/>
              <a:t>Asse matematico</a:t>
            </a:r>
          </a:p>
        </p:txBody>
      </p:sp>
      <p:sp>
        <p:nvSpPr>
          <p:cNvPr id="13" name="Rettangolo 12">
            <a:extLst>
              <a:ext uri="{FF2B5EF4-FFF2-40B4-BE49-F238E27FC236}">
                <a16:creationId xmlns:a16="http://schemas.microsoft.com/office/drawing/2014/main" id="{D90F70FA-B7EA-544B-84C4-6C70A0CF6003}"/>
              </a:ext>
            </a:extLst>
          </p:cNvPr>
          <p:cNvSpPr/>
          <p:nvPr/>
        </p:nvSpPr>
        <p:spPr>
          <a:xfrm>
            <a:off x="6123329" y="6143517"/>
            <a:ext cx="3094053" cy="400110"/>
          </a:xfrm>
          <a:prstGeom prst="rect">
            <a:avLst/>
          </a:prstGeom>
        </p:spPr>
        <p:txBody>
          <a:bodyPr wrap="none">
            <a:spAutoFit/>
          </a:bodyPr>
          <a:lstStyle/>
          <a:p>
            <a:pPr algn="ctr"/>
            <a:r>
              <a:rPr lang="it-IT" sz="2000" b="1" dirty="0"/>
              <a:t>Asse scientifico tecnologico</a:t>
            </a:r>
          </a:p>
        </p:txBody>
      </p:sp>
      <p:sp>
        <p:nvSpPr>
          <p:cNvPr id="14" name="Rettangolo 13">
            <a:extLst>
              <a:ext uri="{FF2B5EF4-FFF2-40B4-BE49-F238E27FC236}">
                <a16:creationId xmlns:a16="http://schemas.microsoft.com/office/drawing/2014/main" id="{EBE1BF81-A462-9F48-8422-3A06A1577C9D}"/>
              </a:ext>
            </a:extLst>
          </p:cNvPr>
          <p:cNvSpPr/>
          <p:nvPr/>
        </p:nvSpPr>
        <p:spPr>
          <a:xfrm>
            <a:off x="8518222" y="5407754"/>
            <a:ext cx="2241063" cy="400110"/>
          </a:xfrm>
          <a:prstGeom prst="rect">
            <a:avLst/>
          </a:prstGeom>
        </p:spPr>
        <p:txBody>
          <a:bodyPr wrap="none">
            <a:spAutoFit/>
          </a:bodyPr>
          <a:lstStyle/>
          <a:p>
            <a:pPr algn="ctr"/>
            <a:r>
              <a:rPr lang="it-IT" sz="2000" b="1" dirty="0"/>
              <a:t>Asse storico sociale</a:t>
            </a:r>
          </a:p>
        </p:txBody>
      </p:sp>
      <p:sp>
        <p:nvSpPr>
          <p:cNvPr id="15" name="Ovale 14">
            <a:extLst>
              <a:ext uri="{FF2B5EF4-FFF2-40B4-BE49-F238E27FC236}">
                <a16:creationId xmlns:a16="http://schemas.microsoft.com/office/drawing/2014/main" id="{0DAB88BD-7F2D-4044-8F60-C64A9BA65781}"/>
              </a:ext>
            </a:extLst>
          </p:cNvPr>
          <p:cNvSpPr/>
          <p:nvPr/>
        </p:nvSpPr>
        <p:spPr>
          <a:xfrm>
            <a:off x="809469" y="5405480"/>
            <a:ext cx="2591729" cy="43699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F83A0346-9A25-E242-9564-2B215861EDC5}"/>
              </a:ext>
            </a:extLst>
          </p:cNvPr>
          <p:cNvSpPr/>
          <p:nvPr/>
        </p:nvSpPr>
        <p:spPr>
          <a:xfrm>
            <a:off x="2819035" y="6106634"/>
            <a:ext cx="2591729" cy="43699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FB067454-D99B-9340-908D-59236CDE6FE8}"/>
              </a:ext>
            </a:extLst>
          </p:cNvPr>
          <p:cNvSpPr/>
          <p:nvPr/>
        </p:nvSpPr>
        <p:spPr>
          <a:xfrm>
            <a:off x="8342888" y="5368597"/>
            <a:ext cx="2591729" cy="43699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5B664DE2-1557-4C47-9D93-A1B853EED9AF}"/>
              </a:ext>
            </a:extLst>
          </p:cNvPr>
          <p:cNvSpPr/>
          <p:nvPr/>
        </p:nvSpPr>
        <p:spPr>
          <a:xfrm>
            <a:off x="5926493" y="6143517"/>
            <a:ext cx="3412379" cy="43699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1 19">
            <a:extLst>
              <a:ext uri="{FF2B5EF4-FFF2-40B4-BE49-F238E27FC236}">
                <a16:creationId xmlns:a16="http://schemas.microsoft.com/office/drawing/2014/main" id="{5D394D48-EFD0-5E4A-969C-1416412DCB37}"/>
              </a:ext>
            </a:extLst>
          </p:cNvPr>
          <p:cNvCxnSpPr>
            <a:endCxn id="4" idx="1"/>
          </p:cNvCxnSpPr>
          <p:nvPr/>
        </p:nvCxnSpPr>
        <p:spPr>
          <a:xfrm flipV="1">
            <a:off x="2819035" y="5005837"/>
            <a:ext cx="2113340" cy="3996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ttore 1 21">
            <a:extLst>
              <a:ext uri="{FF2B5EF4-FFF2-40B4-BE49-F238E27FC236}">
                <a16:creationId xmlns:a16="http://schemas.microsoft.com/office/drawing/2014/main" id="{0E60A660-05DC-C74A-A48F-F982FE1BA564}"/>
              </a:ext>
            </a:extLst>
          </p:cNvPr>
          <p:cNvCxnSpPr/>
          <p:nvPr/>
        </p:nvCxnSpPr>
        <p:spPr>
          <a:xfrm flipV="1">
            <a:off x="4586990" y="5368597"/>
            <a:ext cx="823774" cy="7380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1 23">
            <a:extLst>
              <a:ext uri="{FF2B5EF4-FFF2-40B4-BE49-F238E27FC236}">
                <a16:creationId xmlns:a16="http://schemas.microsoft.com/office/drawing/2014/main" id="{14E4E3E0-0CF9-6F4F-8358-60B2E8C7238B}"/>
              </a:ext>
            </a:extLst>
          </p:cNvPr>
          <p:cNvCxnSpPr/>
          <p:nvPr/>
        </p:nvCxnSpPr>
        <p:spPr>
          <a:xfrm>
            <a:off x="6811711" y="5368597"/>
            <a:ext cx="555950" cy="7380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DF054B7B-7EF5-3442-B8CD-93B9BA878065}"/>
              </a:ext>
            </a:extLst>
          </p:cNvPr>
          <p:cNvCxnSpPr>
            <a:stCxn id="4" idx="3"/>
          </p:cNvCxnSpPr>
          <p:nvPr/>
        </p:nvCxnSpPr>
        <p:spPr>
          <a:xfrm>
            <a:off x="7406386" y="5005837"/>
            <a:ext cx="1932486" cy="362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1539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6E1496C2-7437-0147-AFF0-8DBF41FEC39D}"/>
              </a:ext>
            </a:extLst>
          </p:cNvPr>
          <p:cNvSpPr/>
          <p:nvPr/>
        </p:nvSpPr>
        <p:spPr>
          <a:xfrm>
            <a:off x="3387774" y="927875"/>
            <a:ext cx="5035207" cy="5016758"/>
          </a:xfrm>
          <a:prstGeom prst="rect">
            <a:avLst/>
          </a:prstGeom>
        </p:spPr>
        <p:txBody>
          <a:bodyPr wrap="square">
            <a:spAutoFit/>
          </a:bodyPr>
          <a:lstStyle/>
          <a:p>
            <a:pPr algn="ctr" fontAlgn="base"/>
            <a:endParaRPr lang="it-IT" sz="2000" b="1" dirty="0"/>
          </a:p>
          <a:p>
            <a:pPr algn="ctr" fontAlgn="base"/>
            <a:r>
              <a:rPr lang="it-IT" sz="2000" b="1" dirty="0"/>
              <a:t>Asse dei linguaggi</a:t>
            </a:r>
          </a:p>
          <a:p>
            <a:pPr fontAlgn="base"/>
            <a:endParaRPr lang="it-IT" sz="2000" b="1" dirty="0"/>
          </a:p>
          <a:p>
            <a:pPr fontAlgn="base"/>
            <a:endParaRPr lang="it-IT" sz="2000" dirty="0"/>
          </a:p>
          <a:p>
            <a:pPr marL="800100" lvl="1" indent="-342900" fontAlgn="base">
              <a:buFont typeface="Arial" panose="020B0604020202020204" pitchFamily="34" charset="0"/>
              <a:buChar char="•"/>
            </a:pPr>
            <a:r>
              <a:rPr lang="it-IT" sz="2000" dirty="0"/>
              <a:t>Padronanza della lingua italiana</a:t>
            </a:r>
          </a:p>
          <a:p>
            <a:pPr marL="800100" lvl="1" indent="-342900" fontAlgn="base">
              <a:buFont typeface="Arial" panose="020B0604020202020204" pitchFamily="34" charset="0"/>
              <a:buChar char="•"/>
            </a:pPr>
            <a:endParaRPr lang="it-IT" sz="2000" dirty="0"/>
          </a:p>
          <a:p>
            <a:pPr marL="800100" lvl="1" indent="-342900" fontAlgn="base">
              <a:buFont typeface="Arial" panose="020B0604020202020204" pitchFamily="34" charset="0"/>
              <a:buChar char="•"/>
            </a:pPr>
            <a:r>
              <a:rPr lang="it-IT" sz="2000" dirty="0"/>
              <a:t>Utilizzare una lingua straniera per i principali scopi comunicativi ed operativi</a:t>
            </a:r>
          </a:p>
          <a:p>
            <a:pPr marL="800100" lvl="1" indent="-342900" fontAlgn="base">
              <a:buFont typeface="Arial" panose="020B0604020202020204" pitchFamily="34" charset="0"/>
              <a:buChar char="•"/>
            </a:pPr>
            <a:endParaRPr lang="it-IT" sz="2000" dirty="0"/>
          </a:p>
          <a:p>
            <a:pPr marL="800100" lvl="1" indent="-342900" fontAlgn="base">
              <a:buFont typeface="Arial" panose="020B0604020202020204" pitchFamily="34" charset="0"/>
              <a:buChar char="•"/>
            </a:pPr>
            <a:r>
              <a:rPr lang="it-IT" sz="2000" dirty="0"/>
              <a:t>Utilizzare gli strumenti fondamentali per una </a:t>
            </a:r>
            <a:r>
              <a:rPr lang="it-IT" sz="2000" b="1" dirty="0"/>
              <a:t>fruizione consapevole del patrimonio artistico e letterario</a:t>
            </a:r>
          </a:p>
          <a:p>
            <a:pPr marL="800100" lvl="1" indent="-342900" fontAlgn="base">
              <a:buFont typeface="Arial" panose="020B0604020202020204" pitchFamily="34" charset="0"/>
              <a:buChar char="•"/>
            </a:pPr>
            <a:endParaRPr lang="it-IT" sz="2000" b="1" dirty="0"/>
          </a:p>
          <a:p>
            <a:pPr marL="800100" lvl="1" indent="-342900" fontAlgn="base">
              <a:buFont typeface="Arial" panose="020B0604020202020204" pitchFamily="34" charset="0"/>
              <a:buChar char="•"/>
            </a:pPr>
            <a:r>
              <a:rPr lang="it-IT" sz="2000" dirty="0"/>
              <a:t>Utilizzare e produrre testi multimediali</a:t>
            </a:r>
          </a:p>
          <a:p>
            <a:pPr fontAlgn="base"/>
            <a:endParaRPr lang="it-IT" sz="2000" b="1" dirty="0"/>
          </a:p>
        </p:txBody>
      </p:sp>
      <p:sp>
        <p:nvSpPr>
          <p:cNvPr id="6" name="Rettangolo 5">
            <a:extLst>
              <a:ext uri="{FF2B5EF4-FFF2-40B4-BE49-F238E27FC236}">
                <a16:creationId xmlns:a16="http://schemas.microsoft.com/office/drawing/2014/main" id="{00885D7F-087C-8A47-8E5C-F097AB87F777}"/>
              </a:ext>
            </a:extLst>
          </p:cNvPr>
          <p:cNvSpPr/>
          <p:nvPr/>
        </p:nvSpPr>
        <p:spPr>
          <a:xfrm>
            <a:off x="3387774" y="927874"/>
            <a:ext cx="5396461" cy="51431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632498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66ED18AC-60C3-CA45-B1DF-42A33C0339E5}"/>
              </a:ext>
            </a:extLst>
          </p:cNvPr>
          <p:cNvSpPr/>
          <p:nvPr/>
        </p:nvSpPr>
        <p:spPr>
          <a:xfrm>
            <a:off x="2245546" y="742411"/>
            <a:ext cx="7018375" cy="5940088"/>
          </a:xfrm>
          <a:prstGeom prst="rect">
            <a:avLst/>
          </a:prstGeom>
        </p:spPr>
        <p:txBody>
          <a:bodyPr wrap="square">
            <a:spAutoFit/>
          </a:bodyPr>
          <a:lstStyle/>
          <a:p>
            <a:pPr algn="ctr" fontAlgn="base"/>
            <a:r>
              <a:rPr lang="it-IT" sz="2000" b="1" dirty="0"/>
              <a:t>Asse matematico</a:t>
            </a:r>
          </a:p>
          <a:p>
            <a:pPr algn="ctr" fontAlgn="base"/>
            <a:endParaRPr lang="it-IT" sz="2000" b="1" dirty="0"/>
          </a:p>
          <a:p>
            <a:pPr fontAlgn="base"/>
            <a:endParaRPr lang="it-IT" sz="2000" b="1" dirty="0"/>
          </a:p>
          <a:p>
            <a:pPr marL="800100" lvl="1" indent="-342900" fontAlgn="base">
              <a:buFont typeface="Arial" panose="020B0604020202020204" pitchFamily="34" charset="0"/>
              <a:buChar char="•"/>
            </a:pPr>
            <a:r>
              <a:rPr lang="it-IT" sz="2000" dirty="0"/>
              <a:t>Utilizzare le tecniche e le procedure del calcolo aritmetico ed algebrico, rappresentandole anche sotto forma grafica</a:t>
            </a:r>
          </a:p>
          <a:p>
            <a:pPr marL="800100" lvl="1" indent="-342900" fontAlgn="base">
              <a:buFont typeface="Arial" panose="020B0604020202020204" pitchFamily="34" charset="0"/>
              <a:buChar char="•"/>
            </a:pPr>
            <a:endParaRPr lang="it-IT" sz="2000" dirty="0"/>
          </a:p>
          <a:p>
            <a:pPr marL="800100" lvl="1" indent="-342900" fontAlgn="base">
              <a:buFont typeface="Arial" panose="020B0604020202020204" pitchFamily="34" charset="0"/>
              <a:buChar char="•"/>
            </a:pPr>
            <a:r>
              <a:rPr lang="it-IT" sz="2000" dirty="0"/>
              <a:t>Confrontare ed analizzare figure geometriche, individuando invarianti e relazioni.</a:t>
            </a:r>
          </a:p>
          <a:p>
            <a:pPr marL="800100" lvl="1" indent="-342900" fontAlgn="base">
              <a:buFont typeface="Arial" panose="020B0604020202020204" pitchFamily="34" charset="0"/>
              <a:buChar char="•"/>
            </a:pPr>
            <a:endParaRPr lang="it-IT" sz="2000" dirty="0"/>
          </a:p>
          <a:p>
            <a:pPr marL="800100" lvl="1" indent="-342900" fontAlgn="base">
              <a:buFont typeface="Arial" panose="020B0604020202020204" pitchFamily="34" charset="0"/>
              <a:buChar char="•"/>
            </a:pPr>
            <a:r>
              <a:rPr lang="it-IT" sz="2000" dirty="0"/>
              <a:t>Individuare le strategie appropriate per la soluzione di problemi</a:t>
            </a:r>
          </a:p>
          <a:p>
            <a:pPr marL="800100" lvl="1" indent="-342900" fontAlgn="base">
              <a:buFont typeface="Arial" panose="020B0604020202020204" pitchFamily="34" charset="0"/>
              <a:buChar char="•"/>
            </a:pPr>
            <a:endParaRPr lang="it-IT" sz="2000" dirty="0"/>
          </a:p>
          <a:p>
            <a:pPr marL="800100" lvl="1" indent="-342900" fontAlgn="base">
              <a:buFont typeface="Arial" panose="020B0604020202020204" pitchFamily="34" charset="0"/>
              <a:buChar char="•"/>
            </a:pPr>
            <a:r>
              <a:rPr lang="it-IT" sz="2000" dirty="0"/>
              <a:t>Analizzare dati e interpretarli sviluppando deduzioni e ragionamenti sugli stessi anche con l’ausilio di rappresentazioni grafiche, usando</a:t>
            </a:r>
            <a:br>
              <a:rPr lang="it-IT" sz="2000" dirty="0"/>
            </a:br>
            <a:r>
              <a:rPr lang="it-IT" sz="2000" dirty="0"/>
              <a:t>consapevolmente gli strumenti di calcolo e le potenzialità offerte da applicazioni specifiche di tipo informatico</a:t>
            </a:r>
          </a:p>
          <a:p>
            <a:pPr fontAlgn="base"/>
            <a:endParaRPr lang="it-IT" sz="2000" b="1" dirty="0"/>
          </a:p>
        </p:txBody>
      </p:sp>
      <p:sp>
        <p:nvSpPr>
          <p:cNvPr id="5" name="Rettangolo 4">
            <a:extLst>
              <a:ext uri="{FF2B5EF4-FFF2-40B4-BE49-F238E27FC236}">
                <a16:creationId xmlns:a16="http://schemas.microsoft.com/office/drawing/2014/main" id="{3AC08DE4-494A-F245-93F0-1063E1310C11}"/>
              </a:ext>
            </a:extLst>
          </p:cNvPr>
          <p:cNvSpPr/>
          <p:nvPr/>
        </p:nvSpPr>
        <p:spPr>
          <a:xfrm>
            <a:off x="2515371" y="526809"/>
            <a:ext cx="6748550" cy="59443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69369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1A6F58E-83F4-7942-BE06-09E24EE26D9F}"/>
              </a:ext>
            </a:extLst>
          </p:cNvPr>
          <p:cNvSpPr/>
          <p:nvPr/>
        </p:nvSpPr>
        <p:spPr>
          <a:xfrm>
            <a:off x="2823147" y="1379654"/>
            <a:ext cx="6155961" cy="4401205"/>
          </a:xfrm>
          <a:prstGeom prst="rect">
            <a:avLst/>
          </a:prstGeom>
        </p:spPr>
        <p:txBody>
          <a:bodyPr wrap="square">
            <a:spAutoFit/>
          </a:bodyPr>
          <a:lstStyle/>
          <a:p>
            <a:pPr algn="ctr" fontAlgn="base"/>
            <a:r>
              <a:rPr lang="it-IT" sz="2000" b="1" dirty="0"/>
              <a:t>Asse scientifico-tecnologico</a:t>
            </a:r>
          </a:p>
          <a:p>
            <a:pPr marL="800100" lvl="1" indent="-342900" fontAlgn="base">
              <a:buFont typeface="Arial" panose="020B0604020202020204" pitchFamily="34" charset="0"/>
              <a:buChar char="•"/>
            </a:pPr>
            <a:endParaRPr lang="it-IT" sz="2000" dirty="0"/>
          </a:p>
          <a:p>
            <a:pPr marL="800100" lvl="1" indent="-342900" fontAlgn="base">
              <a:buFont typeface="Arial" panose="020B0604020202020204" pitchFamily="34" charset="0"/>
              <a:buChar char="•"/>
            </a:pPr>
            <a:r>
              <a:rPr lang="it-IT" sz="2000" dirty="0"/>
              <a:t>Osservare, descrivere ed analizzare fenomeni appartenenti alla realtà naturale e artificiale e riconoscere nelle sue varie forme i concetti di</a:t>
            </a:r>
            <a:br>
              <a:rPr lang="it-IT" sz="2000" dirty="0"/>
            </a:br>
            <a:r>
              <a:rPr lang="it-IT" sz="2000" dirty="0"/>
              <a:t>sistema e di complessità</a:t>
            </a:r>
          </a:p>
          <a:p>
            <a:pPr marL="800100" lvl="1" indent="-342900" fontAlgn="base">
              <a:buFont typeface="Arial" panose="020B0604020202020204" pitchFamily="34" charset="0"/>
              <a:buChar char="•"/>
            </a:pPr>
            <a:endParaRPr lang="it-IT" sz="2000" dirty="0"/>
          </a:p>
          <a:p>
            <a:pPr marL="800100" lvl="1" indent="-342900" fontAlgn="base">
              <a:buFont typeface="Arial" panose="020B0604020202020204" pitchFamily="34" charset="0"/>
              <a:buChar char="•"/>
            </a:pPr>
            <a:r>
              <a:rPr lang="it-IT" sz="2000" dirty="0"/>
              <a:t>Analizzare qualitativamente e quantitativamente fenomeni legati alle trasformazioni di energia a partire dall’esperienza</a:t>
            </a:r>
          </a:p>
          <a:p>
            <a:pPr marL="800100" lvl="1" indent="-342900" fontAlgn="base">
              <a:buFont typeface="Arial" panose="020B0604020202020204" pitchFamily="34" charset="0"/>
              <a:buChar char="•"/>
            </a:pPr>
            <a:endParaRPr lang="it-IT" sz="2000" dirty="0"/>
          </a:p>
          <a:p>
            <a:pPr marL="800100" lvl="1" indent="-342900" fontAlgn="base">
              <a:buFont typeface="Arial" panose="020B0604020202020204" pitchFamily="34" charset="0"/>
              <a:buChar char="•"/>
            </a:pPr>
            <a:r>
              <a:rPr lang="it-IT" sz="2000" dirty="0"/>
              <a:t>Essere consapevole delle potenzialità e dei limiti delle tecnologie nel contesto culturale e sociale in cui vengono applicate</a:t>
            </a:r>
          </a:p>
        </p:txBody>
      </p:sp>
      <p:sp>
        <p:nvSpPr>
          <p:cNvPr id="3" name="Rettangolo 2">
            <a:extLst>
              <a:ext uri="{FF2B5EF4-FFF2-40B4-BE49-F238E27FC236}">
                <a16:creationId xmlns:a16="http://schemas.microsoft.com/office/drawing/2014/main" id="{042F879B-642D-9F41-AC30-960F756B362C}"/>
              </a:ext>
            </a:extLst>
          </p:cNvPr>
          <p:cNvSpPr/>
          <p:nvPr/>
        </p:nvSpPr>
        <p:spPr>
          <a:xfrm>
            <a:off x="3162925" y="1259174"/>
            <a:ext cx="6385809" cy="48118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55038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BF9A4E2-3B3F-9A47-AD45-34AB7557767E}"/>
              </a:ext>
            </a:extLst>
          </p:cNvPr>
          <p:cNvSpPr/>
          <p:nvPr/>
        </p:nvSpPr>
        <p:spPr>
          <a:xfrm>
            <a:off x="1154243" y="760950"/>
            <a:ext cx="1459054" cy="707886"/>
          </a:xfrm>
          <a:prstGeom prst="rect">
            <a:avLst/>
          </a:prstGeom>
        </p:spPr>
        <p:txBody>
          <a:bodyPr wrap="none">
            <a:spAutoFit/>
          </a:bodyPr>
          <a:lstStyle/>
          <a:p>
            <a:pPr algn="ctr"/>
            <a:r>
              <a:rPr lang="it-IT" sz="2000" dirty="0"/>
              <a:t>«</a:t>
            </a:r>
            <a:r>
              <a:rPr lang="it-IT" sz="2000" dirty="0" err="1"/>
              <a:t>SeleArte</a:t>
            </a:r>
            <a:r>
              <a:rPr lang="it-IT" sz="2000" dirty="0"/>
              <a:t>» </a:t>
            </a:r>
          </a:p>
          <a:p>
            <a:pPr algn="ctr"/>
            <a:r>
              <a:rPr lang="it-IT" sz="2000" dirty="0"/>
              <a:t>(1952-1966)</a:t>
            </a:r>
          </a:p>
        </p:txBody>
      </p:sp>
      <p:pic>
        <p:nvPicPr>
          <p:cNvPr id="3" name="Immagine 2">
            <a:extLst>
              <a:ext uri="{FF2B5EF4-FFF2-40B4-BE49-F238E27FC236}">
                <a16:creationId xmlns:a16="http://schemas.microsoft.com/office/drawing/2014/main" id="{AEE43E31-0E92-5545-BC5B-5D2E0F41801F}"/>
              </a:ext>
            </a:extLst>
          </p:cNvPr>
          <p:cNvPicPr>
            <a:picLocks noChangeAspect="1"/>
          </p:cNvPicPr>
          <p:nvPr/>
        </p:nvPicPr>
        <p:blipFill>
          <a:blip r:embed="rId2"/>
          <a:stretch>
            <a:fillRect/>
          </a:stretch>
        </p:blipFill>
        <p:spPr>
          <a:xfrm>
            <a:off x="4189751" y="385997"/>
            <a:ext cx="7620000" cy="5080000"/>
          </a:xfrm>
          <a:prstGeom prst="rect">
            <a:avLst/>
          </a:prstGeom>
        </p:spPr>
      </p:pic>
      <p:pic>
        <p:nvPicPr>
          <p:cNvPr id="4" name="Immagine 3">
            <a:extLst>
              <a:ext uri="{FF2B5EF4-FFF2-40B4-BE49-F238E27FC236}">
                <a16:creationId xmlns:a16="http://schemas.microsoft.com/office/drawing/2014/main" id="{DFE696E7-C9E3-F440-AD99-5853DCC64D86}"/>
              </a:ext>
            </a:extLst>
          </p:cNvPr>
          <p:cNvPicPr>
            <a:picLocks noChangeAspect="1"/>
          </p:cNvPicPr>
          <p:nvPr/>
        </p:nvPicPr>
        <p:blipFill>
          <a:blip r:embed="rId3"/>
          <a:stretch>
            <a:fillRect/>
          </a:stretch>
        </p:blipFill>
        <p:spPr>
          <a:xfrm>
            <a:off x="226485" y="2623279"/>
            <a:ext cx="5476971" cy="3874957"/>
          </a:xfrm>
          <a:prstGeom prst="rect">
            <a:avLst/>
          </a:prstGeom>
        </p:spPr>
      </p:pic>
      <p:sp>
        <p:nvSpPr>
          <p:cNvPr id="5" name="Rettangolo 4">
            <a:extLst>
              <a:ext uri="{FF2B5EF4-FFF2-40B4-BE49-F238E27FC236}">
                <a16:creationId xmlns:a16="http://schemas.microsoft.com/office/drawing/2014/main" id="{2BDFAAB8-BFFE-9040-B519-A8F264BB87E6}"/>
              </a:ext>
            </a:extLst>
          </p:cNvPr>
          <p:cNvSpPr/>
          <p:nvPr/>
        </p:nvSpPr>
        <p:spPr>
          <a:xfrm>
            <a:off x="1064302" y="725149"/>
            <a:ext cx="1543987" cy="779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49267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45FCD1B-57CA-284F-9D5A-A0C7CE547FBE}"/>
              </a:ext>
            </a:extLst>
          </p:cNvPr>
          <p:cNvSpPr/>
          <p:nvPr/>
        </p:nvSpPr>
        <p:spPr>
          <a:xfrm>
            <a:off x="2328471" y="1162616"/>
            <a:ext cx="7175292" cy="4708981"/>
          </a:xfrm>
          <a:prstGeom prst="rect">
            <a:avLst/>
          </a:prstGeom>
        </p:spPr>
        <p:txBody>
          <a:bodyPr wrap="square">
            <a:spAutoFit/>
          </a:bodyPr>
          <a:lstStyle/>
          <a:p>
            <a:pPr algn="ctr" fontAlgn="base"/>
            <a:r>
              <a:rPr lang="it-IT" sz="2000" b="1" dirty="0"/>
              <a:t>Asse storico e sociale</a:t>
            </a:r>
          </a:p>
          <a:p>
            <a:pPr marL="342900" indent="-342900" algn="ctr" fontAlgn="base">
              <a:buFont typeface="Arial" panose="020B0604020202020204" pitchFamily="34" charset="0"/>
              <a:buChar char="•"/>
            </a:pPr>
            <a:endParaRPr lang="it-IT" sz="2000" b="1" dirty="0"/>
          </a:p>
          <a:p>
            <a:pPr marL="800100" lvl="1" indent="-342900" fontAlgn="base">
              <a:buFont typeface="Arial" panose="020B0604020202020204" pitchFamily="34" charset="0"/>
              <a:buChar char="•"/>
            </a:pPr>
            <a:r>
              <a:rPr lang="it-IT" sz="2000" b="1" dirty="0"/>
              <a:t>Comprendere il cambiamento e la diversità dei tempi storici in una dimensione diacronica attraverso il confronto fra epoche e in una dimensione sincronica attraverso il confronto fra aree geografiche e culturali.</a:t>
            </a:r>
          </a:p>
          <a:p>
            <a:pPr lvl="1" fontAlgn="base"/>
            <a:endParaRPr lang="it-IT" sz="2000" dirty="0"/>
          </a:p>
          <a:p>
            <a:pPr marL="800100" lvl="1" indent="-342900" fontAlgn="base">
              <a:buFont typeface="Arial" panose="020B0604020202020204" pitchFamily="34" charset="0"/>
              <a:buChar char="•"/>
            </a:pPr>
            <a:r>
              <a:rPr lang="it-IT" sz="2000" dirty="0"/>
              <a:t>Collocare l’esperienza personale in un sistema di regole fondato sul reciproco riconoscimento dei diritti garantiti dalla Costituzione, a tutela della persona, della collettività e dell’ambiente.</a:t>
            </a:r>
          </a:p>
          <a:p>
            <a:pPr marL="800100" lvl="1" indent="-342900" fontAlgn="base">
              <a:buFont typeface="Arial" panose="020B0604020202020204" pitchFamily="34" charset="0"/>
              <a:buChar char="•"/>
            </a:pPr>
            <a:endParaRPr lang="it-IT" sz="2000" dirty="0"/>
          </a:p>
          <a:p>
            <a:pPr marL="800100" lvl="1" indent="-342900" fontAlgn="base">
              <a:buFont typeface="Arial" panose="020B0604020202020204" pitchFamily="34" charset="0"/>
              <a:buChar char="•"/>
            </a:pPr>
            <a:r>
              <a:rPr lang="it-IT" sz="2000" dirty="0"/>
              <a:t>Riconoscere le caratteristiche essenziali del sistema socio economico per orientarsi nel tessuto produttivo del proprio territorio.</a:t>
            </a:r>
          </a:p>
        </p:txBody>
      </p:sp>
      <p:sp>
        <p:nvSpPr>
          <p:cNvPr id="3" name="Rettangolo 2">
            <a:extLst>
              <a:ext uri="{FF2B5EF4-FFF2-40B4-BE49-F238E27FC236}">
                <a16:creationId xmlns:a16="http://schemas.microsoft.com/office/drawing/2014/main" id="{2B9A4179-1F33-754B-B871-3CCA69C806B1}"/>
              </a:ext>
            </a:extLst>
          </p:cNvPr>
          <p:cNvSpPr/>
          <p:nvPr/>
        </p:nvSpPr>
        <p:spPr>
          <a:xfrm>
            <a:off x="2278505" y="1169233"/>
            <a:ext cx="7959777" cy="49017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364080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CFE2E318-CF30-224E-A0EE-FF4B9BFB78C6}"/>
              </a:ext>
            </a:extLst>
          </p:cNvPr>
          <p:cNvSpPr/>
          <p:nvPr/>
        </p:nvSpPr>
        <p:spPr>
          <a:xfrm>
            <a:off x="2658255" y="812340"/>
            <a:ext cx="6096000" cy="707886"/>
          </a:xfrm>
          <a:prstGeom prst="rect">
            <a:avLst/>
          </a:prstGeom>
        </p:spPr>
        <p:txBody>
          <a:bodyPr>
            <a:spAutoFit/>
          </a:bodyPr>
          <a:lstStyle/>
          <a:p>
            <a:pPr indent="180340" algn="ctr">
              <a:spcAft>
                <a:spcPts val="0"/>
              </a:spcAft>
            </a:pPr>
            <a:r>
              <a:rPr lang="it-IT" sz="2000" b="1" dirty="0">
                <a:ea typeface="Times New Roman" panose="02020603050405020304" pitchFamily="18" charset="0"/>
                <a:cs typeface="Times New Roman" panose="02020603050405020304" pitchFamily="18" charset="0"/>
              </a:rPr>
              <a:t>Profilo delle competenze al termine del primo ciclo di istruzione</a:t>
            </a:r>
            <a:endParaRPr lang="it-IT" sz="2000" dirty="0">
              <a:effectLst/>
              <a:ea typeface="Times New Roman" panose="02020603050405020304" pitchFamily="18" charset="0"/>
              <a:cs typeface="Times New Roman" panose="02020603050405020304" pitchFamily="18" charset="0"/>
            </a:endParaRPr>
          </a:p>
        </p:txBody>
      </p:sp>
      <p:sp>
        <p:nvSpPr>
          <p:cNvPr id="8" name="Rettangolo 7">
            <a:extLst>
              <a:ext uri="{FF2B5EF4-FFF2-40B4-BE49-F238E27FC236}">
                <a16:creationId xmlns:a16="http://schemas.microsoft.com/office/drawing/2014/main" id="{D2F00DC3-993F-8544-BEB7-A625C8912B2D}"/>
              </a:ext>
            </a:extLst>
          </p:cNvPr>
          <p:cNvSpPr/>
          <p:nvPr/>
        </p:nvSpPr>
        <p:spPr>
          <a:xfrm>
            <a:off x="289810" y="1827048"/>
            <a:ext cx="11327567" cy="4308872"/>
          </a:xfrm>
          <a:prstGeom prst="rect">
            <a:avLst/>
          </a:prstGeom>
        </p:spPr>
        <p:txBody>
          <a:bodyPr wrap="square">
            <a:spAutoFit/>
          </a:bodyPr>
          <a:lstStyle/>
          <a:p>
            <a:pPr indent="180340" algn="just"/>
            <a:r>
              <a:rPr lang="it-IT" dirty="0"/>
              <a:t>1. Lo studente al termine del primo ciclo, attraverso gli apprendimenti sviluppati a scuola, lo studio personale, le esperienze educative vissute in famiglia e nella comunità, è in grado di iniziare ad affrontare in autonomia e con responsabilità, le situazioni di vita tipiche della propria età, riflettendo ed esprimendo la propria personalità in tutte le sue dimensioni.</a:t>
            </a:r>
            <a:endParaRPr lang="it-IT" dirty="0">
              <a:ea typeface="Times New Roman" panose="02020603050405020304" pitchFamily="18" charset="0"/>
              <a:cs typeface="Times New Roman" panose="02020603050405020304" pitchFamily="18" charset="0"/>
            </a:endParaRPr>
          </a:p>
          <a:p>
            <a:pPr indent="180340" algn="just">
              <a:spcAft>
                <a:spcPts val="0"/>
              </a:spcAft>
            </a:pPr>
            <a:endParaRPr lang="it-IT" dirty="0">
              <a:ea typeface="Times New Roman" panose="02020603050405020304" pitchFamily="18" charset="0"/>
              <a:cs typeface="Times New Roman" panose="02020603050405020304" pitchFamily="18" charset="0"/>
            </a:endParaRPr>
          </a:p>
          <a:p>
            <a:pPr indent="180340" algn="just">
              <a:spcAft>
                <a:spcPts val="0"/>
              </a:spcAft>
            </a:pPr>
            <a:r>
              <a:rPr lang="it-IT" dirty="0">
                <a:ea typeface="Times New Roman" panose="02020603050405020304" pitchFamily="18" charset="0"/>
                <a:cs typeface="Times New Roman" panose="02020603050405020304" pitchFamily="18" charset="0"/>
              </a:rPr>
              <a:t>2. Ha consapevolezza delle proprie potenzialità e dei propri limiti, utilizza gli strumenti di conoscenza per comprendere se stesso e gli altri, per riconoscere ed apprezzare le diverse identità, le tradizioni culturali e religiose, in un’ottica di dialogo e di rispetto reciproco. Interpreta i sistemi simbolici e culturali della società, orienta le proprie scelte in modo consapevole, rispetta le regole condivise, collabora con gli altri per la costruzione del bene comune esprimendo le proprie personali opinioni e sensibilità. Si impegna per portare a compimento il lavoro iniziato da solo o insieme ad altri.</a:t>
            </a:r>
          </a:p>
          <a:p>
            <a:pPr indent="180340" algn="just">
              <a:spcAft>
                <a:spcPts val="0"/>
              </a:spcAft>
            </a:pPr>
            <a:endParaRPr lang="it-IT" sz="2000" dirty="0">
              <a:ea typeface="Times New Roman" panose="02020603050405020304" pitchFamily="18" charset="0"/>
              <a:cs typeface="Times New Roman" panose="02020603050405020304" pitchFamily="18" charset="0"/>
            </a:endParaRPr>
          </a:p>
          <a:p>
            <a:pPr indent="180340" algn="just">
              <a:spcAft>
                <a:spcPts val="0"/>
              </a:spcAft>
            </a:pPr>
            <a:r>
              <a:rPr lang="it-IT" dirty="0">
                <a:ea typeface="Times New Roman" panose="02020603050405020304" pitchFamily="18" charset="0"/>
                <a:cs typeface="Times New Roman" panose="02020603050405020304" pitchFamily="18" charset="0"/>
              </a:rPr>
              <a:t>3. Dimostra una padronanza della lingua italiana tale da consentirgli di comprendere enunciati e testi di una certa complessità, di esprimere le proprie idee, di adottare un registro linguistico appropriato alle diverse situazioni. </a:t>
            </a:r>
          </a:p>
          <a:p>
            <a:pPr indent="180340" algn="just">
              <a:spcAft>
                <a:spcPts val="0"/>
              </a:spcAft>
            </a:pPr>
            <a:endParaRPr lang="it-IT" sz="2000" dirty="0">
              <a:ea typeface="Times New Roman" panose="02020603050405020304" pitchFamily="18" charset="0"/>
              <a:cs typeface="Times New Roman" panose="02020603050405020304" pitchFamily="18" charset="0"/>
            </a:endParaRPr>
          </a:p>
        </p:txBody>
      </p:sp>
      <p:sp>
        <p:nvSpPr>
          <p:cNvPr id="9" name="Rettangolo 8">
            <a:extLst>
              <a:ext uri="{FF2B5EF4-FFF2-40B4-BE49-F238E27FC236}">
                <a16:creationId xmlns:a16="http://schemas.microsoft.com/office/drawing/2014/main" id="{A9739795-A074-4F41-8EC3-4BDBF79059C2}"/>
              </a:ext>
            </a:extLst>
          </p:cNvPr>
          <p:cNvSpPr/>
          <p:nvPr/>
        </p:nvSpPr>
        <p:spPr>
          <a:xfrm>
            <a:off x="2848131" y="812340"/>
            <a:ext cx="5906124" cy="7078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233112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7004884-C70B-B644-82F7-0C12AE8ACEB4}"/>
              </a:ext>
            </a:extLst>
          </p:cNvPr>
          <p:cNvSpPr/>
          <p:nvPr/>
        </p:nvSpPr>
        <p:spPr>
          <a:xfrm>
            <a:off x="304799" y="468204"/>
            <a:ext cx="11582401" cy="5693866"/>
          </a:xfrm>
          <a:prstGeom prst="rect">
            <a:avLst/>
          </a:prstGeom>
        </p:spPr>
        <p:txBody>
          <a:bodyPr wrap="square">
            <a:spAutoFit/>
          </a:bodyPr>
          <a:lstStyle/>
          <a:p>
            <a:pPr indent="180340" algn="just">
              <a:spcAft>
                <a:spcPts val="0"/>
              </a:spcAft>
            </a:pPr>
            <a:r>
              <a:rPr lang="it-IT" dirty="0">
                <a:ea typeface="Times New Roman" panose="02020603050405020304" pitchFamily="18" charset="0"/>
                <a:cs typeface="Times New Roman" panose="02020603050405020304" pitchFamily="18" charset="0"/>
              </a:rPr>
              <a:t>4. Nell’incontro con persone di diverse nazionalità è in grado di esprimersi a livello elementare in lingua inglese e di affrontare una comunicazione essenziale, in semplici situazioni di vita quotidiana, in una seconda lingua europea.</a:t>
            </a:r>
          </a:p>
          <a:p>
            <a:pPr indent="180340" algn="just">
              <a:spcAft>
                <a:spcPts val="0"/>
              </a:spcAft>
            </a:pPr>
            <a:endParaRPr lang="it-IT" sz="2000" dirty="0">
              <a:ea typeface="Times New Roman" panose="02020603050405020304" pitchFamily="18" charset="0"/>
              <a:cs typeface="Times New Roman" panose="02020603050405020304" pitchFamily="18" charset="0"/>
            </a:endParaRPr>
          </a:p>
          <a:p>
            <a:pPr indent="180340" algn="just">
              <a:spcAft>
                <a:spcPts val="0"/>
              </a:spcAft>
            </a:pPr>
            <a:r>
              <a:rPr lang="it-IT" dirty="0">
                <a:ea typeface="Times New Roman" panose="02020603050405020304" pitchFamily="18" charset="0"/>
                <a:cs typeface="Times New Roman" panose="02020603050405020304" pitchFamily="18" charset="0"/>
              </a:rPr>
              <a:t>5. Utilizza la lingua inglese nell’uso delle tecnologie dell’informazione e della comunicazione.</a:t>
            </a:r>
          </a:p>
          <a:p>
            <a:pPr indent="180340" algn="just">
              <a:spcAft>
                <a:spcPts val="0"/>
              </a:spcAft>
            </a:pPr>
            <a:endParaRPr lang="it-IT" dirty="0">
              <a:ea typeface="Times New Roman" panose="02020603050405020304" pitchFamily="18" charset="0"/>
              <a:cs typeface="Times New Roman" panose="02020603050405020304" pitchFamily="18" charset="0"/>
            </a:endParaRPr>
          </a:p>
          <a:p>
            <a:pPr indent="180340" algn="just">
              <a:spcAft>
                <a:spcPts val="0"/>
              </a:spcAft>
            </a:pPr>
            <a:r>
              <a:rPr lang="it-IT" dirty="0">
                <a:cs typeface="Times New Roman" panose="02020603050405020304" pitchFamily="18" charset="0"/>
              </a:rPr>
              <a:t>6</a:t>
            </a:r>
            <a:r>
              <a:rPr lang="it-IT" dirty="0"/>
              <a:t>. Le sue conoscenze matematiche e scientifico-tecnologiche gli consentono di analizzare dati e fatti della realtà e di verificare l’attendibilità delle analisi quantitative e statistiche proposte da altri. Il possesso di un pensiero razionale gli consente di affrontare problemi e situazioni sulla base di elementi certi e di avere consapevolezza dei limiti delle affermazioni che riguardano questioni complesse che non si prestano a spiegazioni univoche.</a:t>
            </a:r>
          </a:p>
          <a:p>
            <a:pPr indent="180340" algn="just">
              <a:spcAft>
                <a:spcPts val="0"/>
              </a:spcAft>
            </a:pPr>
            <a:endParaRPr lang="it-IT" dirty="0"/>
          </a:p>
          <a:p>
            <a:pPr indent="180340" algn="just">
              <a:spcAft>
                <a:spcPts val="0"/>
              </a:spcAft>
            </a:pPr>
            <a:r>
              <a:rPr lang="it-IT" b="1" dirty="0"/>
              <a:t>7. Si orienta nello spazio e nel tempo dando espressione a curiosità e ricerca di senso; osserva ed interpreta ambienti, fatti, fenomeni e produzioni artistiche.</a:t>
            </a:r>
          </a:p>
          <a:p>
            <a:pPr indent="180340" algn="just">
              <a:spcAft>
                <a:spcPts val="0"/>
              </a:spcAft>
            </a:pPr>
            <a:endParaRPr lang="it-IT" dirty="0"/>
          </a:p>
          <a:p>
            <a:pPr indent="180340" algn="just">
              <a:spcAft>
                <a:spcPts val="0"/>
              </a:spcAft>
            </a:pPr>
            <a:r>
              <a:rPr lang="it-IT" dirty="0"/>
              <a:t>8. Ha buone competenze digitali, usa con consapevolezza le tecnologie della comunicazione per ricercare e analizzare dati ed informazioni, per distinguere informazioni attendibili da quelle che necessitano di approfondimento, di controllo e di verifica e per interagire con soggetti diversi nel mondo.</a:t>
            </a:r>
          </a:p>
          <a:p>
            <a:pPr indent="180340" algn="just">
              <a:spcAft>
                <a:spcPts val="0"/>
              </a:spcAft>
            </a:pPr>
            <a:endParaRPr lang="it-IT" dirty="0"/>
          </a:p>
          <a:p>
            <a:pPr indent="180340" algn="just">
              <a:spcAft>
                <a:spcPts val="0"/>
              </a:spcAft>
            </a:pPr>
            <a:r>
              <a:rPr lang="it-IT" dirty="0"/>
              <a:t>9. Possiede un patrimonio di conoscenze e nozioni di base ed è allo stesso tempo capace di ricercare e di procurarsi velocemente nuove informazioni ed impegnarsi in nuovi apprendimenti anche in modo autonomo. </a:t>
            </a:r>
          </a:p>
          <a:p>
            <a:pPr indent="180340" algn="just">
              <a:spcAft>
                <a:spcPts val="0"/>
              </a:spcAft>
            </a:pPr>
            <a:endParaRPr lang="it-IT" sz="20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42053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48D5D68-871D-624F-9D36-2DAF5EBEA95F}"/>
              </a:ext>
            </a:extLst>
          </p:cNvPr>
          <p:cNvSpPr/>
          <p:nvPr/>
        </p:nvSpPr>
        <p:spPr>
          <a:xfrm>
            <a:off x="509666" y="1305342"/>
            <a:ext cx="10313232" cy="3139321"/>
          </a:xfrm>
          <a:prstGeom prst="rect">
            <a:avLst/>
          </a:prstGeom>
        </p:spPr>
        <p:txBody>
          <a:bodyPr wrap="square">
            <a:spAutoFit/>
          </a:bodyPr>
          <a:lstStyle/>
          <a:p>
            <a:r>
              <a:rPr lang="it-IT" dirty="0"/>
              <a:t>10. Ha cura e rispetto di sé, come presupposto di un sano e corretto stile di vita. Assimila il senso e la necessità del rispetto della convivenza civile. Ha attenzione per le funzioni pubbliche alle quali partecipa nelle diverse forme in cui questo può avvenire: momenti educativi informali e non formali, esposizione pubblica del proprio lavoro, occasioni rituali nelle comunità che frequenta, azioni di solidarietà, manifestazioni sportive non agonistiche, volontariato, ecc.</a:t>
            </a:r>
          </a:p>
          <a:p>
            <a:endParaRPr lang="it-IT" dirty="0"/>
          </a:p>
          <a:p>
            <a:r>
              <a:rPr lang="it-IT" dirty="0"/>
              <a:t>11. Dimostra originalità e spirito di iniziativa. Si assume le proprie responsabilità e chiede aiuto quando si trova in difficoltà e sa fornire aiuto a chi lo chiede. </a:t>
            </a:r>
          </a:p>
          <a:p>
            <a:endParaRPr lang="it-IT" dirty="0"/>
          </a:p>
          <a:p>
            <a:r>
              <a:rPr lang="it-IT" dirty="0"/>
              <a:t>12. In relazione alle proprie potenzialità e al proprio talento </a:t>
            </a:r>
            <a:r>
              <a:rPr lang="it-IT" b="1" dirty="0"/>
              <a:t>si impegna in campi espressivi, motori ed artistici che gli sono congeniali.</a:t>
            </a:r>
            <a:r>
              <a:rPr lang="it-IT" dirty="0"/>
              <a:t> È disposto ad analizzare se stesso e a misurarsi con le novità e gli imprevisti.</a:t>
            </a:r>
          </a:p>
        </p:txBody>
      </p:sp>
    </p:spTree>
    <p:extLst>
      <p:ext uri="{BB962C8B-B14F-4D97-AF65-F5344CB8AC3E}">
        <p14:creationId xmlns:p14="http://schemas.microsoft.com/office/powerpoint/2010/main" val="30988605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23617D5-ECF5-1642-9301-6114CFA44CFD}"/>
              </a:ext>
            </a:extLst>
          </p:cNvPr>
          <p:cNvPicPr>
            <a:picLocks noChangeAspect="1"/>
          </p:cNvPicPr>
          <p:nvPr/>
        </p:nvPicPr>
        <p:blipFill rotWithShape="1">
          <a:blip r:embed="rId2"/>
          <a:srcRect l="30984" t="-24" r="31762" b="3146"/>
          <a:stretch/>
        </p:blipFill>
        <p:spPr>
          <a:xfrm>
            <a:off x="179881" y="0"/>
            <a:ext cx="4542021" cy="6640643"/>
          </a:xfrm>
          <a:prstGeom prst="rect">
            <a:avLst/>
          </a:prstGeom>
        </p:spPr>
      </p:pic>
      <p:pic>
        <p:nvPicPr>
          <p:cNvPr id="4" name="Immagine 3">
            <a:extLst>
              <a:ext uri="{FF2B5EF4-FFF2-40B4-BE49-F238E27FC236}">
                <a16:creationId xmlns:a16="http://schemas.microsoft.com/office/drawing/2014/main" id="{28E13149-5B23-914B-B502-6224E99057FA}"/>
              </a:ext>
            </a:extLst>
          </p:cNvPr>
          <p:cNvPicPr>
            <a:picLocks noChangeAspect="1"/>
          </p:cNvPicPr>
          <p:nvPr/>
        </p:nvPicPr>
        <p:blipFill rotWithShape="1">
          <a:blip r:embed="rId2"/>
          <a:srcRect l="30984" t="7594" r="31536" b="63760"/>
          <a:stretch/>
        </p:blipFill>
        <p:spPr>
          <a:xfrm>
            <a:off x="4955836" y="1903751"/>
            <a:ext cx="6976335" cy="2998031"/>
          </a:xfrm>
          <a:prstGeom prst="rect">
            <a:avLst/>
          </a:prstGeom>
        </p:spPr>
      </p:pic>
    </p:spTree>
    <p:extLst>
      <p:ext uri="{BB962C8B-B14F-4D97-AF65-F5344CB8AC3E}">
        <p14:creationId xmlns:p14="http://schemas.microsoft.com/office/powerpoint/2010/main" val="37777027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7A8E775-C35C-4640-9C35-2B109E26351E}"/>
              </a:ext>
            </a:extLst>
          </p:cNvPr>
          <p:cNvPicPr>
            <a:picLocks noChangeAspect="1"/>
          </p:cNvPicPr>
          <p:nvPr/>
        </p:nvPicPr>
        <p:blipFill rotWithShape="1">
          <a:blip r:embed="rId2"/>
          <a:srcRect l="9343" t="12223" r="9632" b="10582"/>
          <a:stretch/>
        </p:blipFill>
        <p:spPr>
          <a:xfrm>
            <a:off x="1139253" y="839450"/>
            <a:ext cx="9878518" cy="5291528"/>
          </a:xfrm>
          <a:prstGeom prst="rect">
            <a:avLst/>
          </a:prstGeom>
        </p:spPr>
      </p:pic>
    </p:spTree>
    <p:extLst>
      <p:ext uri="{BB962C8B-B14F-4D97-AF65-F5344CB8AC3E}">
        <p14:creationId xmlns:p14="http://schemas.microsoft.com/office/powerpoint/2010/main" val="836426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F0FB873-9CA3-DA42-96FE-0291E4774D26}"/>
              </a:ext>
            </a:extLst>
          </p:cNvPr>
          <p:cNvPicPr>
            <a:picLocks noChangeAspect="1"/>
          </p:cNvPicPr>
          <p:nvPr/>
        </p:nvPicPr>
        <p:blipFill rotWithShape="1">
          <a:blip r:embed="rId2"/>
          <a:srcRect l="9221" t="-24" r="9016" b="21078"/>
          <a:stretch/>
        </p:blipFill>
        <p:spPr>
          <a:xfrm>
            <a:off x="1049311" y="959370"/>
            <a:ext cx="9968459" cy="5411449"/>
          </a:xfrm>
          <a:prstGeom prst="rect">
            <a:avLst/>
          </a:prstGeom>
        </p:spPr>
      </p:pic>
    </p:spTree>
    <p:extLst>
      <p:ext uri="{BB962C8B-B14F-4D97-AF65-F5344CB8AC3E}">
        <p14:creationId xmlns:p14="http://schemas.microsoft.com/office/powerpoint/2010/main" val="6218898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75D5CBD-AEC6-5D4B-A3BF-6D782D39C18A}"/>
              </a:ext>
            </a:extLst>
          </p:cNvPr>
          <p:cNvPicPr>
            <a:picLocks noChangeAspect="1"/>
          </p:cNvPicPr>
          <p:nvPr/>
        </p:nvPicPr>
        <p:blipFill rotWithShape="1">
          <a:blip r:embed="rId2"/>
          <a:srcRect l="3197" t="16376" r="1640" b="50820"/>
          <a:stretch/>
        </p:blipFill>
        <p:spPr>
          <a:xfrm>
            <a:off x="269823" y="2233534"/>
            <a:ext cx="11602387" cy="2248525"/>
          </a:xfrm>
          <a:prstGeom prst="rect">
            <a:avLst/>
          </a:prstGeom>
        </p:spPr>
      </p:pic>
    </p:spTree>
    <p:extLst>
      <p:ext uri="{BB962C8B-B14F-4D97-AF65-F5344CB8AC3E}">
        <p14:creationId xmlns:p14="http://schemas.microsoft.com/office/powerpoint/2010/main" val="11701867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A74031B-7B35-0D4E-8DE9-B56A60E0FDF7}"/>
              </a:ext>
            </a:extLst>
          </p:cNvPr>
          <p:cNvPicPr>
            <a:picLocks noChangeAspect="1"/>
          </p:cNvPicPr>
          <p:nvPr/>
        </p:nvPicPr>
        <p:blipFill rotWithShape="1">
          <a:blip r:embed="rId2"/>
          <a:srcRect l="18567" t="17691" r="19016" b="3337"/>
          <a:stretch/>
        </p:blipFill>
        <p:spPr>
          <a:xfrm>
            <a:off x="1903751" y="284813"/>
            <a:ext cx="8724275" cy="6205928"/>
          </a:xfrm>
          <a:prstGeom prst="rect">
            <a:avLst/>
          </a:prstGeom>
        </p:spPr>
      </p:pic>
      <p:sp>
        <p:nvSpPr>
          <p:cNvPr id="4" name="Rettangolo 3">
            <a:extLst>
              <a:ext uri="{FF2B5EF4-FFF2-40B4-BE49-F238E27FC236}">
                <a16:creationId xmlns:a16="http://schemas.microsoft.com/office/drawing/2014/main" id="{F42D2039-E0D7-E341-886D-21B20176E239}"/>
              </a:ext>
            </a:extLst>
          </p:cNvPr>
          <p:cNvSpPr/>
          <p:nvPr/>
        </p:nvSpPr>
        <p:spPr>
          <a:xfrm>
            <a:off x="3342806" y="2518348"/>
            <a:ext cx="2038663" cy="149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764651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D295055-6BA0-0F40-B18C-A81E326C8FCE}"/>
              </a:ext>
            </a:extLst>
          </p:cNvPr>
          <p:cNvSpPr/>
          <p:nvPr/>
        </p:nvSpPr>
        <p:spPr>
          <a:xfrm>
            <a:off x="2868119" y="272693"/>
            <a:ext cx="6096000" cy="1323439"/>
          </a:xfrm>
          <a:prstGeom prst="rect">
            <a:avLst/>
          </a:prstGeom>
        </p:spPr>
        <p:txBody>
          <a:bodyPr>
            <a:spAutoFit/>
          </a:bodyPr>
          <a:lstStyle/>
          <a:p>
            <a:pPr algn="ctr"/>
            <a:r>
              <a:rPr lang="it-IT" sz="2000" b="1" dirty="0"/>
              <a:t>Certificazione delle Competenze di base acquisite nell’assolvimento dell’obbligo di istruzione</a:t>
            </a:r>
          </a:p>
          <a:p>
            <a:pPr algn="ctr"/>
            <a:endParaRPr lang="it-IT" sz="2000" b="1" dirty="0"/>
          </a:p>
          <a:p>
            <a:pPr algn="ctr"/>
            <a:r>
              <a:rPr lang="it-IT" dirty="0"/>
              <a:t>(D.M. n. 9/2010)</a:t>
            </a:r>
            <a:endParaRPr lang="it-IT" sz="2000" dirty="0"/>
          </a:p>
        </p:txBody>
      </p:sp>
      <p:sp>
        <p:nvSpPr>
          <p:cNvPr id="3" name="Rettangolo 2">
            <a:extLst>
              <a:ext uri="{FF2B5EF4-FFF2-40B4-BE49-F238E27FC236}">
                <a16:creationId xmlns:a16="http://schemas.microsoft.com/office/drawing/2014/main" id="{5A3CA03F-57D4-6E4A-930E-4DF81285E21C}"/>
              </a:ext>
            </a:extLst>
          </p:cNvPr>
          <p:cNvSpPr/>
          <p:nvPr/>
        </p:nvSpPr>
        <p:spPr>
          <a:xfrm>
            <a:off x="589612" y="1225689"/>
            <a:ext cx="11102716" cy="5355312"/>
          </a:xfrm>
          <a:prstGeom prst="rect">
            <a:avLst/>
          </a:prstGeom>
        </p:spPr>
        <p:txBody>
          <a:bodyPr wrap="square">
            <a:spAutoFit/>
          </a:bodyPr>
          <a:lstStyle/>
          <a:p>
            <a:pPr fontAlgn="base"/>
            <a:br>
              <a:rPr lang="it-IT" b="1" dirty="0">
                <a:latin typeface="inherit"/>
              </a:rPr>
            </a:br>
            <a:r>
              <a:rPr lang="it-IT" b="1" dirty="0">
                <a:latin typeface="inherit"/>
              </a:rPr>
              <a:t>Asse dei linguaggi</a:t>
            </a:r>
            <a:r>
              <a:rPr lang="it-IT" dirty="0"/>
              <a:t>:</a:t>
            </a:r>
          </a:p>
          <a:p>
            <a:pPr fontAlgn="base"/>
            <a:endParaRPr lang="it-IT" dirty="0"/>
          </a:p>
          <a:p>
            <a:pPr marL="285750" indent="-285750" fontAlgn="base">
              <a:buFont typeface="Arial" panose="020B0604020202020204" pitchFamily="34" charset="0"/>
              <a:buChar char="•"/>
            </a:pPr>
            <a:r>
              <a:rPr lang="it-IT" dirty="0">
                <a:latin typeface="inherit"/>
              </a:rPr>
              <a:t>padroneggiare gli strumenti espressivi ed argomentativi indispensabili per gestire l’interazione comunicativa verbale in vari contesti;</a:t>
            </a:r>
          </a:p>
          <a:p>
            <a:pPr marL="285750" indent="-285750" fontAlgn="base">
              <a:buFont typeface="Arial" panose="020B0604020202020204" pitchFamily="34" charset="0"/>
              <a:buChar char="•"/>
            </a:pPr>
            <a:r>
              <a:rPr lang="it-IT" dirty="0">
                <a:latin typeface="inherit"/>
              </a:rPr>
              <a:t>leggere comprendere e interpretare testi scritti di vario tipo;</a:t>
            </a:r>
          </a:p>
          <a:p>
            <a:pPr marL="285750" indent="-285750" fontAlgn="base">
              <a:buFont typeface="Arial" panose="020B0604020202020204" pitchFamily="34" charset="0"/>
              <a:buChar char="•"/>
            </a:pPr>
            <a:r>
              <a:rPr lang="it-IT" dirty="0">
                <a:latin typeface="inherit"/>
              </a:rPr>
              <a:t>produrre testi di vario tipo in relazione ai differenti scopi comunicativi;</a:t>
            </a:r>
          </a:p>
          <a:p>
            <a:pPr marL="285750" indent="-285750" fontAlgn="base">
              <a:buFont typeface="Arial" panose="020B0604020202020204" pitchFamily="34" charset="0"/>
              <a:buChar char="•"/>
            </a:pPr>
            <a:r>
              <a:rPr lang="it-IT" dirty="0">
                <a:latin typeface="inherit"/>
              </a:rPr>
              <a:t>utilizzare gli strumenti fondamentali per una fruizione consapevole del patrimonio artistico e letterario;</a:t>
            </a:r>
          </a:p>
          <a:p>
            <a:pPr marL="285750" indent="-285750" fontAlgn="base">
              <a:buFont typeface="Arial" panose="020B0604020202020204" pitchFamily="34" charset="0"/>
              <a:buChar char="•"/>
            </a:pPr>
            <a:r>
              <a:rPr lang="it-IT" dirty="0">
                <a:latin typeface="inherit"/>
              </a:rPr>
              <a:t>utilizzare e produrre testi multimediali;</a:t>
            </a:r>
          </a:p>
          <a:p>
            <a:pPr fontAlgn="base"/>
            <a:endParaRPr lang="it-IT" dirty="0">
              <a:latin typeface="inherit"/>
            </a:endParaRPr>
          </a:p>
          <a:p>
            <a:pPr fontAlgn="base"/>
            <a:r>
              <a:rPr lang="it-IT" b="1" dirty="0">
                <a:latin typeface="inherit"/>
              </a:rPr>
              <a:t>Asse matematico</a:t>
            </a:r>
            <a:r>
              <a:rPr lang="it-IT" dirty="0"/>
              <a:t>:</a:t>
            </a:r>
            <a:br>
              <a:rPr lang="it-IT" dirty="0"/>
            </a:br>
            <a:endParaRPr lang="it-IT" dirty="0"/>
          </a:p>
          <a:p>
            <a:pPr marL="285750" indent="-285750" fontAlgn="base">
              <a:buFont typeface="Arial" panose="020B0604020202020204" pitchFamily="34" charset="0"/>
              <a:buChar char="•"/>
            </a:pPr>
            <a:r>
              <a:rPr lang="it-IT" dirty="0">
                <a:latin typeface="inherit"/>
              </a:rPr>
              <a:t>utilizzare le tecniche e le procedure del calcolo aritmetico ed algebrico, rappresentandole anche sotto forma grafica;</a:t>
            </a:r>
          </a:p>
          <a:p>
            <a:pPr marL="285750" indent="-285750" fontAlgn="base">
              <a:buFont typeface="Arial" panose="020B0604020202020204" pitchFamily="34" charset="0"/>
              <a:buChar char="•"/>
            </a:pPr>
            <a:r>
              <a:rPr lang="it-IT" dirty="0">
                <a:latin typeface="inherit"/>
              </a:rPr>
              <a:t>confrontare ed analizzare figure geometriche, individuando invarianti e relazioni;</a:t>
            </a:r>
          </a:p>
          <a:p>
            <a:pPr marL="285750" indent="-285750" fontAlgn="base">
              <a:buFont typeface="Arial" panose="020B0604020202020204" pitchFamily="34" charset="0"/>
              <a:buChar char="•"/>
            </a:pPr>
            <a:r>
              <a:rPr lang="it-IT" dirty="0">
                <a:latin typeface="inherit"/>
              </a:rPr>
              <a:t>individuare le strategie appropriate per la soluzione dei problemi;</a:t>
            </a:r>
          </a:p>
          <a:p>
            <a:pPr marL="285750" indent="-285750" fontAlgn="base">
              <a:buFont typeface="Arial" panose="020B0604020202020204" pitchFamily="34" charset="0"/>
              <a:buChar char="•"/>
            </a:pPr>
            <a:r>
              <a:rPr lang="it-IT" dirty="0">
                <a:latin typeface="inherit"/>
              </a:rPr>
              <a:t>analizzare dati e interpretarli sviluppando deduzioni e ragionamenti sugli stessi anche con l’ausilio di rappresentazioni grafiche, usando consapevolmente gli strumenti di calcolo e le potenzialità offerte da applicazioni specifiche di tipo informatico;</a:t>
            </a:r>
          </a:p>
        </p:txBody>
      </p:sp>
      <p:sp>
        <p:nvSpPr>
          <p:cNvPr id="4" name="Rettangolo 3">
            <a:extLst>
              <a:ext uri="{FF2B5EF4-FFF2-40B4-BE49-F238E27FC236}">
                <a16:creationId xmlns:a16="http://schemas.microsoft.com/office/drawing/2014/main" id="{C6573B6C-7D05-B249-9950-A8271C642B5B}"/>
              </a:ext>
            </a:extLst>
          </p:cNvPr>
          <p:cNvSpPr/>
          <p:nvPr/>
        </p:nvSpPr>
        <p:spPr>
          <a:xfrm>
            <a:off x="3222885" y="284813"/>
            <a:ext cx="5606322" cy="7495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57018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98B6535-0CBC-244B-98AF-D758CF8C6D73}"/>
              </a:ext>
            </a:extLst>
          </p:cNvPr>
          <p:cNvSpPr txBox="1"/>
          <p:nvPr/>
        </p:nvSpPr>
        <p:spPr>
          <a:xfrm>
            <a:off x="584617" y="779489"/>
            <a:ext cx="3971152" cy="707886"/>
          </a:xfrm>
          <a:prstGeom prst="rect">
            <a:avLst/>
          </a:prstGeom>
          <a:noFill/>
        </p:spPr>
        <p:txBody>
          <a:bodyPr wrap="none" rtlCol="0">
            <a:spAutoFit/>
          </a:bodyPr>
          <a:lstStyle/>
          <a:p>
            <a:r>
              <a:rPr lang="it-IT" sz="2000" dirty="0"/>
              <a:t>Indagine sui musei e il loro pubblico </a:t>
            </a:r>
          </a:p>
          <a:p>
            <a:r>
              <a:rPr lang="it-IT" sz="2000" dirty="0"/>
              <a:t>di Pierre </a:t>
            </a:r>
            <a:r>
              <a:rPr lang="it-IT" sz="2000" dirty="0" err="1"/>
              <a:t>Bourdieu</a:t>
            </a:r>
            <a:r>
              <a:rPr lang="it-IT" sz="2000" dirty="0"/>
              <a:t> e Alain </a:t>
            </a:r>
            <a:r>
              <a:rPr lang="it-IT" sz="2000" dirty="0" err="1"/>
              <a:t>Darbel</a:t>
            </a:r>
            <a:r>
              <a:rPr lang="it-IT" sz="2000" dirty="0"/>
              <a:t> </a:t>
            </a:r>
          </a:p>
        </p:txBody>
      </p:sp>
      <p:sp>
        <p:nvSpPr>
          <p:cNvPr id="6" name="CasellaDiTesto 5">
            <a:extLst>
              <a:ext uri="{FF2B5EF4-FFF2-40B4-BE49-F238E27FC236}">
                <a16:creationId xmlns:a16="http://schemas.microsoft.com/office/drawing/2014/main" id="{3526FA67-DAE3-B249-9473-9050CE22938A}"/>
              </a:ext>
            </a:extLst>
          </p:cNvPr>
          <p:cNvSpPr txBox="1"/>
          <p:nvPr/>
        </p:nvSpPr>
        <p:spPr>
          <a:xfrm>
            <a:off x="572882" y="1708879"/>
            <a:ext cx="4616970" cy="4093428"/>
          </a:xfrm>
          <a:prstGeom prst="rect">
            <a:avLst/>
          </a:prstGeom>
          <a:noFill/>
        </p:spPr>
        <p:txBody>
          <a:bodyPr wrap="square" rtlCol="0">
            <a:spAutoFit/>
          </a:bodyPr>
          <a:lstStyle/>
          <a:p>
            <a:r>
              <a:rPr lang="it-IT" sz="2000" dirty="0"/>
              <a:t>Indagine condotta nel biennio 1964-1965 sull’uso dei musei in Francia, Spagna, Grecia, Italia, Paesi Bassi, Polonia</a:t>
            </a:r>
          </a:p>
          <a:p>
            <a:endParaRPr lang="it-IT" sz="2000" dirty="0"/>
          </a:p>
          <a:p>
            <a:r>
              <a:rPr lang="it-IT" sz="2000" dirty="0"/>
              <a:t>Questionario   (indagine non quantitativa ma qualitativa)</a:t>
            </a:r>
          </a:p>
          <a:p>
            <a:endParaRPr lang="it-IT" sz="2000" dirty="0"/>
          </a:p>
          <a:p>
            <a:r>
              <a:rPr lang="it-IT" sz="2000" i="1" dirty="0"/>
              <a:t>L’</a:t>
            </a:r>
            <a:r>
              <a:rPr lang="it-IT" sz="2000" i="1" dirty="0" err="1"/>
              <a:t>amour</a:t>
            </a:r>
            <a:r>
              <a:rPr lang="it-IT" sz="2000" i="1" dirty="0"/>
              <a:t> de l’art. </a:t>
            </a:r>
            <a:r>
              <a:rPr lang="it-IT" sz="2000" i="1" dirty="0" err="1"/>
              <a:t>les</a:t>
            </a:r>
            <a:r>
              <a:rPr lang="it-IT" sz="2000" i="1" dirty="0"/>
              <a:t> </a:t>
            </a:r>
            <a:r>
              <a:rPr lang="it-IT" sz="2000" i="1" dirty="0" err="1"/>
              <a:t>musées</a:t>
            </a:r>
            <a:r>
              <a:rPr lang="it-IT" sz="2000" i="1" dirty="0"/>
              <a:t> d’art </a:t>
            </a:r>
            <a:r>
              <a:rPr lang="it-IT" sz="2000" i="1" dirty="0" err="1"/>
              <a:t>européens</a:t>
            </a:r>
            <a:r>
              <a:rPr lang="it-IT" sz="2000" i="1" dirty="0"/>
              <a:t> et </a:t>
            </a:r>
            <a:r>
              <a:rPr lang="it-IT" sz="2000" i="1" dirty="0" err="1"/>
              <a:t>leur</a:t>
            </a:r>
            <a:r>
              <a:rPr lang="it-IT" sz="2000" i="1" dirty="0"/>
              <a:t> public</a:t>
            </a:r>
            <a:r>
              <a:rPr lang="it-IT" sz="2000" dirty="0"/>
              <a:t>, </a:t>
            </a:r>
            <a:r>
              <a:rPr lang="it-IT" sz="2000" dirty="0" err="1"/>
              <a:t>Minuit</a:t>
            </a:r>
            <a:r>
              <a:rPr lang="it-IT" sz="2000" dirty="0"/>
              <a:t> , Paris1969; </a:t>
            </a:r>
            <a:r>
              <a:rPr lang="it-IT" sz="2000" dirty="0" err="1"/>
              <a:t>trad</a:t>
            </a:r>
            <a:r>
              <a:rPr lang="it-IT" sz="2000" dirty="0"/>
              <a:t>. </a:t>
            </a:r>
            <a:r>
              <a:rPr lang="it-IT" sz="2000" dirty="0" err="1"/>
              <a:t>it</a:t>
            </a:r>
            <a:r>
              <a:rPr lang="it-IT" sz="2000" dirty="0"/>
              <a:t>. </a:t>
            </a:r>
            <a:r>
              <a:rPr lang="it-IT" sz="2000" i="1" dirty="0"/>
              <a:t>L’amore dell’arte: le leggi della diffusione culturale. I musei d’arte europei e il loro pubblico</a:t>
            </a:r>
            <a:r>
              <a:rPr lang="it-IT" sz="2000" dirty="0"/>
              <a:t>, </a:t>
            </a:r>
            <a:r>
              <a:rPr lang="it-IT" sz="2000" dirty="0" err="1"/>
              <a:t>Guaraldi</a:t>
            </a:r>
            <a:r>
              <a:rPr lang="it-IT" sz="2000" dirty="0"/>
              <a:t>, Rimini 1972</a:t>
            </a:r>
          </a:p>
        </p:txBody>
      </p:sp>
      <p:pic>
        <p:nvPicPr>
          <p:cNvPr id="7" name="Immagine 6">
            <a:extLst>
              <a:ext uri="{FF2B5EF4-FFF2-40B4-BE49-F238E27FC236}">
                <a16:creationId xmlns:a16="http://schemas.microsoft.com/office/drawing/2014/main" id="{49405016-CDF6-EB47-917D-209CBF4C2FE9}"/>
              </a:ext>
            </a:extLst>
          </p:cNvPr>
          <p:cNvPicPr>
            <a:picLocks noChangeAspect="1"/>
          </p:cNvPicPr>
          <p:nvPr/>
        </p:nvPicPr>
        <p:blipFill>
          <a:blip r:embed="rId2"/>
          <a:stretch>
            <a:fillRect/>
          </a:stretch>
        </p:blipFill>
        <p:spPr>
          <a:xfrm>
            <a:off x="7591477" y="171835"/>
            <a:ext cx="3784600" cy="6350000"/>
          </a:xfrm>
          <a:prstGeom prst="rect">
            <a:avLst/>
          </a:prstGeom>
        </p:spPr>
      </p:pic>
      <p:sp>
        <p:nvSpPr>
          <p:cNvPr id="8" name="Rettangolo 7">
            <a:extLst>
              <a:ext uri="{FF2B5EF4-FFF2-40B4-BE49-F238E27FC236}">
                <a16:creationId xmlns:a16="http://schemas.microsoft.com/office/drawing/2014/main" id="{4D13B07B-4327-944A-9FB9-CD42AA133C5C}"/>
              </a:ext>
            </a:extLst>
          </p:cNvPr>
          <p:cNvSpPr/>
          <p:nvPr/>
        </p:nvSpPr>
        <p:spPr>
          <a:xfrm>
            <a:off x="572882" y="779489"/>
            <a:ext cx="4616970" cy="7078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13545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D35CB2D-D82A-2A49-98FF-13F7AC0A8BEF}"/>
              </a:ext>
            </a:extLst>
          </p:cNvPr>
          <p:cNvSpPr/>
          <p:nvPr/>
        </p:nvSpPr>
        <p:spPr>
          <a:xfrm>
            <a:off x="869429" y="804129"/>
            <a:ext cx="8764249" cy="5355312"/>
          </a:xfrm>
          <a:prstGeom prst="rect">
            <a:avLst/>
          </a:prstGeom>
        </p:spPr>
        <p:txBody>
          <a:bodyPr wrap="square">
            <a:spAutoFit/>
          </a:bodyPr>
          <a:lstStyle/>
          <a:p>
            <a:pPr fontAlgn="base"/>
            <a:r>
              <a:rPr lang="it-IT" b="1" dirty="0">
                <a:latin typeface="inherit"/>
              </a:rPr>
              <a:t>Asse scientifico-tecnologico</a:t>
            </a:r>
            <a:r>
              <a:rPr lang="it-IT" dirty="0"/>
              <a:t>:</a:t>
            </a:r>
          </a:p>
          <a:p>
            <a:pPr fontAlgn="base"/>
            <a:endParaRPr lang="it-IT" dirty="0"/>
          </a:p>
          <a:p>
            <a:pPr marL="285750" indent="-285750" fontAlgn="base">
              <a:buFont typeface="Arial" panose="020B0604020202020204" pitchFamily="34" charset="0"/>
              <a:buChar char="•"/>
            </a:pPr>
            <a:r>
              <a:rPr lang="it-IT" dirty="0">
                <a:latin typeface="inherit"/>
              </a:rPr>
              <a:t>osservare, descrivere ed analizzare fenomeni appartenenti alla realtà naturale e artificiale e riconoscere nelle varie forme i concetti di sistema e di complessità;</a:t>
            </a:r>
          </a:p>
          <a:p>
            <a:pPr marL="285750" indent="-285750" fontAlgn="base">
              <a:buFont typeface="Arial" panose="020B0604020202020204" pitchFamily="34" charset="0"/>
              <a:buChar char="•"/>
            </a:pPr>
            <a:r>
              <a:rPr lang="it-IT" dirty="0">
                <a:latin typeface="inherit"/>
              </a:rPr>
              <a:t>analizzare qualitativamente e quantitativamente fenomeni legati alle trasformazioni di energia a partire dall’esperienza;</a:t>
            </a:r>
          </a:p>
          <a:p>
            <a:pPr marL="285750" indent="-285750" fontAlgn="base">
              <a:buFont typeface="Arial" panose="020B0604020202020204" pitchFamily="34" charset="0"/>
              <a:buChar char="•"/>
            </a:pPr>
            <a:r>
              <a:rPr lang="it-IT" dirty="0">
                <a:latin typeface="inherit"/>
              </a:rPr>
              <a:t>essere consapevoli delle potenzialità e dei limiti delle tecnologie nel contesto culturale e sociale in cui vengono applicate;</a:t>
            </a:r>
          </a:p>
          <a:p>
            <a:pPr fontAlgn="base"/>
            <a:endParaRPr lang="it-IT" dirty="0">
              <a:latin typeface="inherit"/>
            </a:endParaRPr>
          </a:p>
          <a:p>
            <a:pPr fontAlgn="base"/>
            <a:r>
              <a:rPr lang="it-IT" b="1" dirty="0">
                <a:latin typeface="inherit"/>
              </a:rPr>
              <a:t>Asse storico-sociale</a:t>
            </a:r>
            <a:r>
              <a:rPr lang="it-IT" dirty="0"/>
              <a:t>:</a:t>
            </a:r>
          </a:p>
          <a:p>
            <a:pPr fontAlgn="base"/>
            <a:endParaRPr lang="it-IT" dirty="0"/>
          </a:p>
          <a:p>
            <a:pPr marL="285750" indent="-285750" fontAlgn="base">
              <a:buFont typeface="Arial" panose="020B0604020202020204" pitchFamily="34" charset="0"/>
              <a:buChar char="•"/>
            </a:pPr>
            <a:r>
              <a:rPr lang="it-IT" dirty="0">
                <a:latin typeface="inherit"/>
              </a:rPr>
              <a:t>comprendere il cambiamento e la diversità dei tempi storici in una dimensione diacronica attraverso il confronto fra epoche e in una dimensione sincronica attraverso il confronto fra aree geografiche e culturali;</a:t>
            </a:r>
          </a:p>
          <a:p>
            <a:pPr marL="285750" indent="-285750" fontAlgn="base">
              <a:buFont typeface="Arial" panose="020B0604020202020204" pitchFamily="34" charset="0"/>
              <a:buChar char="•"/>
            </a:pPr>
            <a:r>
              <a:rPr lang="it-IT" dirty="0">
                <a:latin typeface="inherit"/>
              </a:rPr>
              <a:t>collocare l’esperienza personale in un sistema di regole fondato sul reciproco riconoscimento dei diritti garantiti dalla Costituzione, a tutela della persona, della collettività e dell’ambiente;</a:t>
            </a:r>
          </a:p>
          <a:p>
            <a:pPr marL="285750" indent="-285750" fontAlgn="base">
              <a:buFont typeface="Arial" panose="020B0604020202020204" pitchFamily="34" charset="0"/>
              <a:buChar char="•"/>
            </a:pPr>
            <a:r>
              <a:rPr lang="it-IT" dirty="0">
                <a:latin typeface="inherit"/>
              </a:rPr>
              <a:t>riconoscere le caratteristiche essenziali del sistema socio economico per orientarsi nel tessuto produttivo del proprio territorio.</a:t>
            </a:r>
          </a:p>
        </p:txBody>
      </p:sp>
    </p:spTree>
    <p:extLst>
      <p:ext uri="{BB962C8B-B14F-4D97-AF65-F5344CB8AC3E}">
        <p14:creationId xmlns:p14="http://schemas.microsoft.com/office/powerpoint/2010/main" val="24972876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CE0B6EF-9C85-A048-B549-2C7EB5C23743}"/>
              </a:ext>
            </a:extLst>
          </p:cNvPr>
          <p:cNvPicPr>
            <a:picLocks noChangeAspect="1"/>
          </p:cNvPicPr>
          <p:nvPr/>
        </p:nvPicPr>
        <p:blipFill rotWithShape="1">
          <a:blip r:embed="rId2"/>
          <a:srcRect l="26435" t="24468" r="23033" b="10144"/>
          <a:stretch/>
        </p:blipFill>
        <p:spPr>
          <a:xfrm>
            <a:off x="2443396" y="576119"/>
            <a:ext cx="7615005" cy="5539868"/>
          </a:xfrm>
          <a:prstGeom prst="rect">
            <a:avLst/>
          </a:prstGeom>
        </p:spPr>
      </p:pic>
    </p:spTree>
    <p:extLst>
      <p:ext uri="{BB962C8B-B14F-4D97-AF65-F5344CB8AC3E}">
        <p14:creationId xmlns:p14="http://schemas.microsoft.com/office/powerpoint/2010/main" val="31253452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A8CFF89-A103-2E4E-8D98-494B7D7F1876}"/>
              </a:ext>
            </a:extLst>
          </p:cNvPr>
          <p:cNvPicPr>
            <a:picLocks noChangeAspect="1"/>
          </p:cNvPicPr>
          <p:nvPr/>
        </p:nvPicPr>
        <p:blipFill rotWithShape="1">
          <a:blip r:embed="rId2"/>
          <a:srcRect l="23731" t="8285" r="24507" b="4021"/>
          <a:stretch/>
        </p:blipFill>
        <p:spPr>
          <a:xfrm>
            <a:off x="2563319" y="-15773"/>
            <a:ext cx="7216604" cy="6873773"/>
          </a:xfrm>
          <a:prstGeom prst="rect">
            <a:avLst/>
          </a:prstGeom>
        </p:spPr>
      </p:pic>
    </p:spTree>
    <p:extLst>
      <p:ext uri="{BB962C8B-B14F-4D97-AF65-F5344CB8AC3E}">
        <p14:creationId xmlns:p14="http://schemas.microsoft.com/office/powerpoint/2010/main" val="15970254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4CE5CB9-6B88-A54F-B65C-F623B5206F46}"/>
              </a:ext>
            </a:extLst>
          </p:cNvPr>
          <p:cNvPicPr>
            <a:picLocks noChangeAspect="1"/>
          </p:cNvPicPr>
          <p:nvPr/>
        </p:nvPicPr>
        <p:blipFill rotWithShape="1">
          <a:blip r:embed="rId2"/>
          <a:srcRect l="24590" t="45049" r="20573" b="14275"/>
          <a:stretch/>
        </p:blipFill>
        <p:spPr>
          <a:xfrm>
            <a:off x="1484026" y="1633928"/>
            <a:ext cx="9129816" cy="3807501"/>
          </a:xfrm>
          <a:prstGeom prst="rect">
            <a:avLst/>
          </a:prstGeom>
        </p:spPr>
      </p:pic>
    </p:spTree>
    <p:extLst>
      <p:ext uri="{BB962C8B-B14F-4D97-AF65-F5344CB8AC3E}">
        <p14:creationId xmlns:p14="http://schemas.microsoft.com/office/powerpoint/2010/main" val="5636588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9B8552B-B2E4-EB46-AD5E-2166854BD588}"/>
              </a:ext>
            </a:extLst>
          </p:cNvPr>
          <p:cNvSpPr/>
          <p:nvPr/>
        </p:nvSpPr>
        <p:spPr>
          <a:xfrm>
            <a:off x="2838138" y="963517"/>
            <a:ext cx="6096000" cy="400110"/>
          </a:xfrm>
          <a:prstGeom prst="rect">
            <a:avLst/>
          </a:prstGeom>
        </p:spPr>
        <p:txBody>
          <a:bodyPr>
            <a:spAutoFit/>
          </a:bodyPr>
          <a:lstStyle/>
          <a:p>
            <a:pPr algn="ctr" fontAlgn="base"/>
            <a:r>
              <a:rPr lang="it-IT" sz="2000" b="1" dirty="0"/>
              <a:t>Otto competenze chiave per la cittadinanza</a:t>
            </a:r>
            <a:endParaRPr lang="it-IT" sz="2000" dirty="0"/>
          </a:p>
        </p:txBody>
      </p:sp>
      <p:sp>
        <p:nvSpPr>
          <p:cNvPr id="3" name="Rettangolo 2">
            <a:extLst>
              <a:ext uri="{FF2B5EF4-FFF2-40B4-BE49-F238E27FC236}">
                <a16:creationId xmlns:a16="http://schemas.microsoft.com/office/drawing/2014/main" id="{C6817AD2-4916-904A-9A1F-2B28DD9FBA12}"/>
              </a:ext>
            </a:extLst>
          </p:cNvPr>
          <p:cNvSpPr/>
          <p:nvPr/>
        </p:nvSpPr>
        <p:spPr>
          <a:xfrm>
            <a:off x="3447738" y="959370"/>
            <a:ext cx="4976734" cy="4347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86BB512C-B0F9-5E4D-BBF9-26A6A9FE6533}"/>
              </a:ext>
            </a:extLst>
          </p:cNvPr>
          <p:cNvSpPr/>
          <p:nvPr/>
        </p:nvSpPr>
        <p:spPr>
          <a:xfrm>
            <a:off x="3302833" y="2034996"/>
            <a:ext cx="6096000" cy="3737946"/>
          </a:xfrm>
          <a:prstGeom prst="rect">
            <a:avLst/>
          </a:prstGeom>
        </p:spPr>
        <p:txBody>
          <a:bodyPr>
            <a:spAutoFit/>
          </a:bodyPr>
          <a:lstStyle/>
          <a:p>
            <a:pPr marL="342900" indent="-342900" fontAlgn="base">
              <a:lnSpc>
                <a:spcPct val="150000"/>
              </a:lnSpc>
              <a:buFont typeface="Arial" panose="020B0604020202020204" pitchFamily="34" charset="0"/>
              <a:buChar char="•"/>
            </a:pPr>
            <a:r>
              <a:rPr lang="it-IT" sz="2000" dirty="0"/>
              <a:t>Imparare ad imparare</a:t>
            </a:r>
          </a:p>
          <a:p>
            <a:pPr marL="342900" indent="-342900" fontAlgn="base">
              <a:lnSpc>
                <a:spcPct val="150000"/>
              </a:lnSpc>
              <a:buFont typeface="Arial" panose="020B0604020202020204" pitchFamily="34" charset="0"/>
              <a:buChar char="•"/>
            </a:pPr>
            <a:r>
              <a:rPr lang="it-IT" sz="2000" dirty="0"/>
              <a:t>Progettare</a:t>
            </a:r>
          </a:p>
          <a:p>
            <a:pPr marL="342900" indent="-342900" fontAlgn="base">
              <a:lnSpc>
                <a:spcPct val="150000"/>
              </a:lnSpc>
              <a:buFont typeface="Arial" panose="020B0604020202020204" pitchFamily="34" charset="0"/>
              <a:buChar char="•"/>
            </a:pPr>
            <a:r>
              <a:rPr lang="it-IT" sz="2000" dirty="0"/>
              <a:t>Comunicare</a:t>
            </a:r>
          </a:p>
          <a:p>
            <a:pPr marL="342900" indent="-342900" fontAlgn="base">
              <a:lnSpc>
                <a:spcPct val="150000"/>
              </a:lnSpc>
              <a:buFont typeface="Arial" panose="020B0604020202020204" pitchFamily="34" charset="0"/>
              <a:buChar char="•"/>
            </a:pPr>
            <a:r>
              <a:rPr lang="it-IT" sz="2000" dirty="0"/>
              <a:t>Collaborare e partecipare</a:t>
            </a:r>
          </a:p>
          <a:p>
            <a:pPr marL="342900" indent="-342900" fontAlgn="base">
              <a:lnSpc>
                <a:spcPct val="150000"/>
              </a:lnSpc>
              <a:buFont typeface="Arial" panose="020B0604020202020204" pitchFamily="34" charset="0"/>
              <a:buChar char="•"/>
            </a:pPr>
            <a:r>
              <a:rPr lang="it-IT" sz="2000" dirty="0"/>
              <a:t>Agire in modo autonome e responsabile</a:t>
            </a:r>
          </a:p>
          <a:p>
            <a:pPr marL="342900" indent="-342900" fontAlgn="base">
              <a:lnSpc>
                <a:spcPct val="150000"/>
              </a:lnSpc>
              <a:buFont typeface="Arial" panose="020B0604020202020204" pitchFamily="34" charset="0"/>
              <a:buChar char="•"/>
            </a:pPr>
            <a:r>
              <a:rPr lang="it-IT" sz="2000" dirty="0"/>
              <a:t>Risolvere problemi</a:t>
            </a:r>
          </a:p>
          <a:p>
            <a:pPr marL="342900" indent="-342900" fontAlgn="base">
              <a:lnSpc>
                <a:spcPct val="150000"/>
              </a:lnSpc>
              <a:buFont typeface="Arial" panose="020B0604020202020204" pitchFamily="34" charset="0"/>
              <a:buChar char="•"/>
            </a:pPr>
            <a:r>
              <a:rPr lang="it-IT" sz="2000" dirty="0"/>
              <a:t>Individuare collegamenti e relazioni</a:t>
            </a:r>
          </a:p>
          <a:p>
            <a:pPr marL="342900" indent="-342900" fontAlgn="base">
              <a:lnSpc>
                <a:spcPct val="150000"/>
              </a:lnSpc>
              <a:buFont typeface="Arial" panose="020B0604020202020204" pitchFamily="34" charset="0"/>
              <a:buChar char="•"/>
            </a:pPr>
            <a:r>
              <a:rPr lang="it-IT" sz="2000" dirty="0"/>
              <a:t>Acquisire e interpretare l’informazione.</a:t>
            </a:r>
          </a:p>
        </p:txBody>
      </p:sp>
    </p:spTree>
    <p:extLst>
      <p:ext uri="{BB962C8B-B14F-4D97-AF65-F5344CB8AC3E}">
        <p14:creationId xmlns:p14="http://schemas.microsoft.com/office/powerpoint/2010/main" val="25097886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FCE70EF-1B75-EA4A-A764-C128EBCCED75}"/>
              </a:ext>
            </a:extLst>
          </p:cNvPr>
          <p:cNvSpPr txBox="1"/>
          <p:nvPr/>
        </p:nvSpPr>
        <p:spPr>
          <a:xfrm>
            <a:off x="2380129" y="3012141"/>
            <a:ext cx="7116932" cy="954107"/>
          </a:xfrm>
          <a:prstGeom prst="rect">
            <a:avLst/>
          </a:prstGeom>
          <a:noFill/>
        </p:spPr>
        <p:txBody>
          <a:bodyPr wrap="square" rtlCol="0">
            <a:spAutoFit/>
          </a:bodyPr>
          <a:lstStyle/>
          <a:p>
            <a:pPr algn="ctr"/>
            <a:r>
              <a:rPr lang="it-IT" sz="2800" dirty="0"/>
              <a:t>La storia dell’arte  insegnata a scuola dal punto di vista degli studenti</a:t>
            </a:r>
          </a:p>
        </p:txBody>
      </p:sp>
    </p:spTree>
    <p:extLst>
      <p:ext uri="{BB962C8B-B14F-4D97-AF65-F5344CB8AC3E}">
        <p14:creationId xmlns:p14="http://schemas.microsoft.com/office/powerpoint/2010/main" val="17984868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page1image1834752">
            <a:extLst>
              <a:ext uri="{FF2B5EF4-FFF2-40B4-BE49-F238E27FC236}">
                <a16:creationId xmlns:a16="http://schemas.microsoft.com/office/drawing/2014/main" id="{E7E2F874-6F61-5B45-BE1B-D0011F5E3B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797" y="0"/>
            <a:ext cx="6758769" cy="6872855"/>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5F77F5A2-6DAC-2945-B233-87F2019B1408}"/>
              </a:ext>
            </a:extLst>
          </p:cNvPr>
          <p:cNvSpPr/>
          <p:nvPr/>
        </p:nvSpPr>
        <p:spPr>
          <a:xfrm>
            <a:off x="5911194" y="174812"/>
            <a:ext cx="1135065" cy="295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097063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page2image3809376">
            <a:extLst>
              <a:ext uri="{FF2B5EF4-FFF2-40B4-BE49-F238E27FC236}">
                <a16:creationId xmlns:a16="http://schemas.microsoft.com/office/drawing/2014/main" id="{DF771199-D390-3148-9756-13ADEA96B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2142" y="0"/>
            <a:ext cx="6414246" cy="6895314"/>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0427657F-8BE8-C345-A358-1D57DB534C8E}"/>
              </a:ext>
            </a:extLst>
          </p:cNvPr>
          <p:cNvSpPr/>
          <p:nvPr/>
        </p:nvSpPr>
        <p:spPr>
          <a:xfrm>
            <a:off x="5651732" y="107577"/>
            <a:ext cx="1135065" cy="295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406579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page3image1795776">
            <a:extLst>
              <a:ext uri="{FF2B5EF4-FFF2-40B4-BE49-F238E27FC236}">
                <a16:creationId xmlns:a16="http://schemas.microsoft.com/office/drawing/2014/main" id="{85A5A5F5-8A88-7044-BFF6-3BAAD675BE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8" b="55690"/>
          <a:stretch/>
        </p:blipFill>
        <p:spPr bwMode="auto">
          <a:xfrm>
            <a:off x="0" y="0"/>
            <a:ext cx="6476999" cy="3437965"/>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1" descr="page3image1795776">
            <a:extLst>
              <a:ext uri="{FF2B5EF4-FFF2-40B4-BE49-F238E27FC236}">
                <a16:creationId xmlns:a16="http://schemas.microsoft.com/office/drawing/2014/main" id="{05047BDD-C490-B64E-BE83-D0BE8FDE21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527" r="1639"/>
          <a:stretch/>
        </p:blipFill>
        <p:spPr bwMode="auto">
          <a:xfrm>
            <a:off x="5818095" y="2864224"/>
            <a:ext cx="6373905" cy="3993776"/>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409249A8-638C-6444-B2CA-95B4945C68A6}"/>
              </a:ext>
            </a:extLst>
          </p:cNvPr>
          <p:cNvSpPr/>
          <p:nvPr/>
        </p:nvSpPr>
        <p:spPr>
          <a:xfrm>
            <a:off x="2334277" y="147918"/>
            <a:ext cx="1135065" cy="295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925035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page4image3816992">
            <a:extLst>
              <a:ext uri="{FF2B5EF4-FFF2-40B4-BE49-F238E27FC236}">
                <a16:creationId xmlns:a16="http://schemas.microsoft.com/office/drawing/2014/main" id="{8FC7C329-B8D5-8E44-BED8-153580908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500" y="0"/>
            <a:ext cx="6500335" cy="6792648"/>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7604C100-AB78-DD4B-B395-61B57BFDED30}"/>
              </a:ext>
            </a:extLst>
          </p:cNvPr>
          <p:cNvSpPr/>
          <p:nvPr/>
        </p:nvSpPr>
        <p:spPr>
          <a:xfrm>
            <a:off x="5359864" y="161365"/>
            <a:ext cx="1135065" cy="295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04264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0ECC78F-B41B-1D48-8576-B09530B606E6}"/>
              </a:ext>
            </a:extLst>
          </p:cNvPr>
          <p:cNvSpPr txBox="1"/>
          <p:nvPr/>
        </p:nvSpPr>
        <p:spPr>
          <a:xfrm>
            <a:off x="4347148" y="779488"/>
            <a:ext cx="2162323" cy="400110"/>
          </a:xfrm>
          <a:prstGeom prst="rect">
            <a:avLst/>
          </a:prstGeom>
          <a:noFill/>
        </p:spPr>
        <p:txBody>
          <a:bodyPr wrap="none" rtlCol="0">
            <a:spAutoFit/>
          </a:bodyPr>
          <a:lstStyle/>
          <a:p>
            <a:r>
              <a:rPr lang="it-IT" sz="2000" dirty="0"/>
              <a:t>Il bisogno culturale</a:t>
            </a:r>
          </a:p>
        </p:txBody>
      </p:sp>
      <p:sp>
        <p:nvSpPr>
          <p:cNvPr id="3" name="CasellaDiTesto 2">
            <a:extLst>
              <a:ext uri="{FF2B5EF4-FFF2-40B4-BE49-F238E27FC236}">
                <a16:creationId xmlns:a16="http://schemas.microsoft.com/office/drawing/2014/main" id="{C76661E1-914A-914D-BA00-AF417777A84A}"/>
              </a:ext>
            </a:extLst>
          </p:cNvPr>
          <p:cNvSpPr txBox="1"/>
          <p:nvPr/>
        </p:nvSpPr>
        <p:spPr>
          <a:xfrm>
            <a:off x="1199215" y="1573968"/>
            <a:ext cx="8739265" cy="4401205"/>
          </a:xfrm>
          <a:prstGeom prst="rect">
            <a:avLst/>
          </a:prstGeom>
          <a:noFill/>
        </p:spPr>
        <p:txBody>
          <a:bodyPr wrap="square" rtlCol="0">
            <a:spAutoFit/>
          </a:bodyPr>
          <a:lstStyle/>
          <a:p>
            <a:pPr algn="ctr"/>
            <a:r>
              <a:rPr lang="it-IT" sz="2000" dirty="0"/>
              <a:t>«Solo un’autorità pedagogica può spezzare il cerchio del «bisogno culturale» che vuole che una disposizione durevole e assidua alla pratica culturale  possa costituirsi soltanto attraverso una pratica assidua e prolungata: i fanciulli delle famiglie colte che seguono i loro genitori nelle visite ai musei o alle esposizioni ricevono in qualche modo la loro disposizione alla pratica, il tempo di acquistare, a loro volta, la disposizione a praticare che nascerà da una pratica arbitraria e all’inizio arbitrariamente imposta.</a:t>
            </a:r>
          </a:p>
          <a:p>
            <a:pPr algn="ctr"/>
            <a:r>
              <a:rPr lang="it-IT" sz="2000" dirty="0"/>
              <a:t>[…]</a:t>
            </a:r>
          </a:p>
          <a:p>
            <a:pPr algn="ctr"/>
            <a:r>
              <a:rPr lang="it-IT" sz="2000" dirty="0"/>
              <a:t>Il mito di un gusto innato, che non dovrebbe niente alle costrizioni dell’apprendimento o al gioco delle influenze poiché sarebbe dato tutto intero fin dalla nascita, non è che una delle espressioni dell’illusione ricorrente di una natura colta che preesisterebbe all’educazione,  illusione necessariamente iscritta nell’educazione come imposizione di un arbitrario capace di imporre l’oblio dell’arbitrario dei significati imposti e della maniera di imporli»</a:t>
            </a:r>
          </a:p>
        </p:txBody>
      </p:sp>
      <p:sp>
        <p:nvSpPr>
          <p:cNvPr id="4" name="Rettangolo 3">
            <a:extLst>
              <a:ext uri="{FF2B5EF4-FFF2-40B4-BE49-F238E27FC236}">
                <a16:creationId xmlns:a16="http://schemas.microsoft.com/office/drawing/2014/main" id="{71003030-F1AF-4B41-8BF1-5B0EA335C30C}"/>
              </a:ext>
            </a:extLst>
          </p:cNvPr>
          <p:cNvSpPr/>
          <p:nvPr/>
        </p:nvSpPr>
        <p:spPr>
          <a:xfrm>
            <a:off x="4347148" y="779488"/>
            <a:ext cx="2162323" cy="4001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606647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page7image3816320">
            <a:extLst>
              <a:ext uri="{FF2B5EF4-FFF2-40B4-BE49-F238E27FC236}">
                <a16:creationId xmlns:a16="http://schemas.microsoft.com/office/drawing/2014/main" id="{FE0FF4F2-5FA2-D64F-8C46-0EECBFA2B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164" y="0"/>
            <a:ext cx="6185647" cy="6806151"/>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7CF37BF0-9DBE-B741-B40F-C7F07850044E}"/>
              </a:ext>
            </a:extLst>
          </p:cNvPr>
          <p:cNvSpPr/>
          <p:nvPr/>
        </p:nvSpPr>
        <p:spPr>
          <a:xfrm>
            <a:off x="5561570" y="94130"/>
            <a:ext cx="1135065" cy="295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217658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page8image3805120">
            <a:extLst>
              <a:ext uri="{FF2B5EF4-FFF2-40B4-BE49-F238E27FC236}">
                <a16:creationId xmlns:a16="http://schemas.microsoft.com/office/drawing/2014/main" id="{C61464F0-4D35-CA42-8046-EC1B38A4D9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 t="45060" r="-693" b="1032"/>
          <a:stretch/>
        </p:blipFill>
        <p:spPr bwMode="auto">
          <a:xfrm>
            <a:off x="5957046" y="2939557"/>
            <a:ext cx="6234954" cy="39184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 descr="page8image3805120">
            <a:extLst>
              <a:ext uri="{FF2B5EF4-FFF2-40B4-BE49-F238E27FC236}">
                <a16:creationId xmlns:a16="http://schemas.microsoft.com/office/drawing/2014/main" id="{53481556-398A-8640-BFD7-74714FF423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8" b="53909"/>
          <a:stretch/>
        </p:blipFill>
        <p:spPr bwMode="auto">
          <a:xfrm>
            <a:off x="0" y="0"/>
            <a:ext cx="6436674" cy="3469342"/>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767FD3D2-F1B3-7347-8A19-BC487D11732A}"/>
              </a:ext>
            </a:extLst>
          </p:cNvPr>
          <p:cNvSpPr/>
          <p:nvPr/>
        </p:nvSpPr>
        <p:spPr>
          <a:xfrm>
            <a:off x="2361171" y="0"/>
            <a:ext cx="1135065" cy="295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63266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3A960E0-CEF9-B440-86C6-11473C9BA05C}"/>
              </a:ext>
            </a:extLst>
          </p:cNvPr>
          <p:cNvSpPr/>
          <p:nvPr/>
        </p:nvSpPr>
        <p:spPr>
          <a:xfrm>
            <a:off x="2958060" y="3316975"/>
            <a:ext cx="6096000" cy="2246769"/>
          </a:xfrm>
          <a:prstGeom prst="rect">
            <a:avLst/>
          </a:prstGeom>
        </p:spPr>
        <p:txBody>
          <a:bodyPr>
            <a:spAutoFit/>
          </a:bodyPr>
          <a:lstStyle/>
          <a:p>
            <a:pPr algn="ctr">
              <a:spcAft>
                <a:spcPts val="1500"/>
              </a:spcAft>
            </a:pPr>
            <a:r>
              <a:rPr lang="it-IT" sz="2000" dirty="0" err="1">
                <a:ea typeface="Times New Roman" panose="02020603050405020304" pitchFamily="18" charset="0"/>
                <a:cs typeface="Times New Roman" panose="02020603050405020304" pitchFamily="18" charset="0"/>
              </a:rPr>
              <a:t>Bourdieu</a:t>
            </a:r>
            <a:r>
              <a:rPr lang="it-IT" sz="2000" dirty="0">
                <a:ea typeface="Times New Roman" panose="02020603050405020304" pitchFamily="18" charset="0"/>
                <a:cs typeface="Times New Roman" panose="02020603050405020304" pitchFamily="18" charset="0"/>
              </a:rPr>
              <a:t> si rese conto che il bisogno di cultura funziona al contrario dei bisogni primari: più si “assaggia” cultura, più si cerca di soddisfarne il bisogno, e più il bisogno cresce. Chi non è abituato a soddisfare questo bisogno non ne sente la mancanza, perché per sentire la necessità di soddisfarlo deve avere consapevolezza dell’arte e della cultura stessa in senso lato</a:t>
            </a:r>
            <a:endParaRPr lang="it-IT" sz="2000" dirty="0">
              <a:effectLst/>
              <a:ea typeface="Calibri" panose="020F0502020204030204" pitchFamily="34" charset="0"/>
              <a:cs typeface="Times New Roman" panose="02020603050405020304" pitchFamily="18" charset="0"/>
            </a:endParaRPr>
          </a:p>
        </p:txBody>
      </p:sp>
      <p:sp>
        <p:nvSpPr>
          <p:cNvPr id="3" name="Rettangolo 2">
            <a:extLst>
              <a:ext uri="{FF2B5EF4-FFF2-40B4-BE49-F238E27FC236}">
                <a16:creationId xmlns:a16="http://schemas.microsoft.com/office/drawing/2014/main" id="{49057D49-3E62-7247-A815-C4267CF4138F}"/>
              </a:ext>
            </a:extLst>
          </p:cNvPr>
          <p:cNvSpPr/>
          <p:nvPr/>
        </p:nvSpPr>
        <p:spPr>
          <a:xfrm>
            <a:off x="3360295" y="1559297"/>
            <a:ext cx="5408190" cy="1015663"/>
          </a:xfrm>
          <a:prstGeom prst="rect">
            <a:avLst/>
          </a:prstGeom>
        </p:spPr>
        <p:txBody>
          <a:bodyPr wrap="square">
            <a:spAutoFit/>
          </a:bodyPr>
          <a:lstStyle/>
          <a:p>
            <a:pPr algn="ctr"/>
            <a:r>
              <a:rPr lang="it-IT" sz="2000" dirty="0"/>
              <a:t>Il bisogno culturale:</a:t>
            </a:r>
          </a:p>
          <a:p>
            <a:pPr algn="ctr"/>
            <a:r>
              <a:rPr lang="it-IT" sz="2000" dirty="0"/>
              <a:t>bisogno di cui si deve imparare ad avere coscienza e che aumenta con l’esperienza</a:t>
            </a:r>
          </a:p>
        </p:txBody>
      </p:sp>
      <p:sp>
        <p:nvSpPr>
          <p:cNvPr id="4" name="Rettangolo 3">
            <a:extLst>
              <a:ext uri="{FF2B5EF4-FFF2-40B4-BE49-F238E27FC236}">
                <a16:creationId xmlns:a16="http://schemas.microsoft.com/office/drawing/2014/main" id="{CB172548-5DF8-2C41-A386-3B9E52A095CC}"/>
              </a:ext>
            </a:extLst>
          </p:cNvPr>
          <p:cNvSpPr/>
          <p:nvPr/>
        </p:nvSpPr>
        <p:spPr>
          <a:xfrm>
            <a:off x="3360295" y="1559297"/>
            <a:ext cx="5528873" cy="10156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1 5">
            <a:extLst>
              <a:ext uri="{FF2B5EF4-FFF2-40B4-BE49-F238E27FC236}">
                <a16:creationId xmlns:a16="http://schemas.microsoft.com/office/drawing/2014/main" id="{BD75AD82-0049-0249-B75F-8204FAAA9F74}"/>
              </a:ext>
            </a:extLst>
          </p:cNvPr>
          <p:cNvCxnSpPr>
            <a:cxnSpLocks/>
          </p:cNvCxnSpPr>
          <p:nvPr/>
        </p:nvCxnSpPr>
        <p:spPr>
          <a:xfrm flipH="1">
            <a:off x="6006059" y="2595771"/>
            <a:ext cx="1" cy="6479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112167"/>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2400</TotalTime>
  <Words>5299</Words>
  <Application>Microsoft Macintosh PowerPoint</Application>
  <PresentationFormat>Widescreen</PresentationFormat>
  <Paragraphs>474</Paragraphs>
  <Slides>81</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81</vt:i4>
      </vt:variant>
    </vt:vector>
  </HeadingPairs>
  <TitlesOfParts>
    <vt:vector size="88" baseType="lpstr">
      <vt:lpstr>-apple-system</vt:lpstr>
      <vt:lpstr>Arial</vt:lpstr>
      <vt:lpstr>Calibri</vt:lpstr>
      <vt:lpstr>Calibri Light</vt:lpstr>
      <vt:lpstr>inherit</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Elisa Coletta</dc:creator>
  <cp:lastModifiedBy>Elisa Coletta</cp:lastModifiedBy>
  <cp:revision>71</cp:revision>
  <dcterms:created xsi:type="dcterms:W3CDTF">2018-05-27T13:27:59Z</dcterms:created>
  <dcterms:modified xsi:type="dcterms:W3CDTF">2018-05-29T13:33:13Z</dcterms:modified>
</cp:coreProperties>
</file>