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306" r:id="rId3"/>
    <p:sldId id="328" r:id="rId4"/>
    <p:sldId id="327" r:id="rId5"/>
    <p:sldId id="257"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1"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 id="284" r:id="rId32"/>
    <p:sldId id="286" r:id="rId33"/>
    <p:sldId id="287" r:id="rId34"/>
    <p:sldId id="289" r:id="rId35"/>
    <p:sldId id="290" r:id="rId36"/>
    <p:sldId id="291" r:id="rId37"/>
    <p:sldId id="292" r:id="rId38"/>
    <p:sldId id="293" r:id="rId39"/>
    <p:sldId id="294" r:id="rId40"/>
    <p:sldId id="296" r:id="rId41"/>
    <p:sldId id="297" r:id="rId42"/>
    <p:sldId id="299" r:id="rId43"/>
    <p:sldId id="298" r:id="rId44"/>
    <p:sldId id="301" r:id="rId45"/>
    <p:sldId id="300" r:id="rId46"/>
    <p:sldId id="302" r:id="rId47"/>
    <p:sldId id="305" r:id="rId48"/>
    <p:sldId id="303" r:id="rId49"/>
    <p:sldId id="304" r:id="rId50"/>
    <p:sldId id="307" r:id="rId51"/>
    <p:sldId id="308" r:id="rId52"/>
    <p:sldId id="309" r:id="rId53"/>
    <p:sldId id="314" r:id="rId54"/>
    <p:sldId id="315" r:id="rId55"/>
    <p:sldId id="311" r:id="rId56"/>
    <p:sldId id="316" r:id="rId57"/>
    <p:sldId id="330" r:id="rId58"/>
    <p:sldId id="317" r:id="rId59"/>
    <p:sldId id="318" r:id="rId60"/>
    <p:sldId id="319" r:id="rId61"/>
    <p:sldId id="320" r:id="rId62"/>
    <p:sldId id="321" r:id="rId63"/>
    <p:sldId id="322" r:id="rId64"/>
    <p:sldId id="323" r:id="rId65"/>
    <p:sldId id="325" r:id="rId66"/>
    <p:sldId id="324" r:id="rId67"/>
    <p:sldId id="326" r:id="rId68"/>
    <p:sldId id="329" r:id="rId6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41"/>
    <p:restoredTop sz="94727"/>
  </p:normalViewPr>
  <p:slideViewPr>
    <p:cSldViewPr snapToGrid="0" snapToObjects="1">
      <p:cViewPr varScale="1">
        <p:scale>
          <a:sx n="85" d="100"/>
          <a:sy n="85" d="100"/>
        </p:scale>
        <p:origin x="8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8B7BEE3-6779-6543-BC84-B9FF46C46D59}" type="datetimeFigureOut">
              <a:rPr lang="it-IT" smtClean="0"/>
              <a:t>22/05/18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243480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F8B7BEE3-6779-6543-BC84-B9FF46C46D59}" type="datetimeFigureOut">
              <a:rPr lang="it-IT" smtClean="0"/>
              <a:t>22/05/18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896901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F8B7BEE3-6779-6543-BC84-B9FF46C46D59}" type="datetimeFigureOut">
              <a:rPr lang="it-IT" smtClean="0"/>
              <a:t>22/05/18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83919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F8B7BEE3-6779-6543-BC84-B9FF46C46D59}" type="datetimeFigureOut">
              <a:rPr lang="it-IT" smtClean="0"/>
              <a:t>22/05/18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332974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F8B7BEE3-6779-6543-BC84-B9FF46C46D59}" type="datetimeFigureOut">
              <a:rPr lang="it-IT" smtClean="0"/>
              <a:t>22/05/18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1183021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F8B7BEE3-6779-6543-BC84-B9FF46C46D59}" type="datetimeFigureOut">
              <a:rPr lang="it-IT" smtClean="0"/>
              <a:t>22/05/18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974219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F8B7BEE3-6779-6543-BC84-B9FF46C46D59}" type="datetimeFigureOut">
              <a:rPr lang="it-IT" smtClean="0"/>
              <a:t>22/05/18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74018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8B7BEE3-6779-6543-BC84-B9FF46C46D59}" type="datetimeFigureOut">
              <a:rPr lang="it-IT" smtClean="0"/>
              <a:t>22/05/18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274890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7BEE3-6779-6543-BC84-B9FF46C46D59}" type="datetimeFigureOut">
              <a:rPr lang="it-IT" smtClean="0"/>
              <a:t>22/05/18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132621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F8B7BEE3-6779-6543-BC84-B9FF46C46D59}" type="datetimeFigureOut">
              <a:rPr lang="it-IT" smtClean="0"/>
              <a:t>22/05/18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272917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F8B7BEE3-6779-6543-BC84-B9FF46C46D59}" type="datetimeFigureOut">
              <a:rPr lang="it-IT" smtClean="0"/>
              <a:t>22/05/18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0F08251-4887-1C49-A574-F614F9C9D5C1}" type="slidenum">
              <a:rPr lang="it-IT" smtClean="0"/>
              <a:t>‹N›</a:t>
            </a:fld>
            <a:endParaRPr lang="it-IT"/>
          </a:p>
        </p:txBody>
      </p:sp>
    </p:spTree>
    <p:extLst>
      <p:ext uri="{BB962C8B-B14F-4D97-AF65-F5344CB8AC3E}">
        <p14:creationId xmlns:p14="http://schemas.microsoft.com/office/powerpoint/2010/main" val="58296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7BEE3-6779-6543-BC84-B9FF46C46D59}" type="datetimeFigureOut">
              <a:rPr lang="it-IT" smtClean="0"/>
              <a:t>22/05/18</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08251-4887-1C49-A574-F614F9C9D5C1}" type="slidenum">
              <a:rPr lang="it-IT" smtClean="0"/>
              <a:t>‹N›</a:t>
            </a:fld>
            <a:endParaRPr lang="it-IT"/>
          </a:p>
        </p:txBody>
      </p:sp>
    </p:spTree>
    <p:extLst>
      <p:ext uri="{BB962C8B-B14F-4D97-AF65-F5344CB8AC3E}">
        <p14:creationId xmlns:p14="http://schemas.microsoft.com/office/powerpoint/2010/main" val="12657625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1.tiff"/><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4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6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F7CFC8-F531-3C43-99BA-751CA9D89B2A}"/>
              </a:ext>
            </a:extLst>
          </p:cNvPr>
          <p:cNvPicPr>
            <a:picLocks noChangeAspect="1"/>
          </p:cNvPicPr>
          <p:nvPr/>
        </p:nvPicPr>
        <p:blipFill>
          <a:blip r:embed="rId2"/>
          <a:stretch>
            <a:fillRect/>
          </a:stretch>
        </p:blipFill>
        <p:spPr>
          <a:xfrm>
            <a:off x="2984102" y="914400"/>
            <a:ext cx="6096000" cy="4572000"/>
          </a:xfrm>
          <a:prstGeom prst="rect">
            <a:avLst/>
          </a:prstGeom>
        </p:spPr>
      </p:pic>
      <p:sp>
        <p:nvSpPr>
          <p:cNvPr id="5" name="CasellaDiTesto 4">
            <a:extLst>
              <a:ext uri="{FF2B5EF4-FFF2-40B4-BE49-F238E27FC236}">
                <a16:creationId xmlns:a16="http://schemas.microsoft.com/office/drawing/2014/main" id="{559C2BB0-0E1A-2648-97F2-F477C843E530}"/>
              </a:ext>
            </a:extLst>
          </p:cNvPr>
          <p:cNvSpPr txBox="1"/>
          <p:nvPr/>
        </p:nvSpPr>
        <p:spPr>
          <a:xfrm>
            <a:off x="4056657" y="5086350"/>
            <a:ext cx="4436664" cy="523220"/>
          </a:xfrm>
          <a:prstGeom prst="rect">
            <a:avLst/>
          </a:prstGeom>
          <a:noFill/>
        </p:spPr>
        <p:txBody>
          <a:bodyPr wrap="none" rtlCol="0">
            <a:spAutoFit/>
          </a:bodyPr>
          <a:lstStyle/>
          <a:p>
            <a:r>
              <a:rPr lang="it-IT" sz="2800" dirty="0"/>
              <a:t>Didattica della storia dell’arte</a:t>
            </a:r>
          </a:p>
        </p:txBody>
      </p:sp>
    </p:spTree>
    <p:extLst>
      <p:ext uri="{BB962C8B-B14F-4D97-AF65-F5344CB8AC3E}">
        <p14:creationId xmlns:p14="http://schemas.microsoft.com/office/powerpoint/2010/main" val="1595131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AA02D1F-4DEC-994E-9ED2-09DA71BD187A}"/>
              </a:ext>
            </a:extLst>
          </p:cNvPr>
          <p:cNvSpPr txBox="1"/>
          <p:nvPr/>
        </p:nvSpPr>
        <p:spPr>
          <a:xfrm>
            <a:off x="2638268" y="1439056"/>
            <a:ext cx="6865495" cy="4401205"/>
          </a:xfrm>
          <a:prstGeom prst="rect">
            <a:avLst/>
          </a:prstGeom>
          <a:noFill/>
        </p:spPr>
        <p:txBody>
          <a:bodyPr wrap="square" rtlCol="0">
            <a:spAutoFit/>
          </a:bodyPr>
          <a:lstStyle/>
          <a:p>
            <a:pPr marL="342900" indent="-342900">
              <a:buAutoNum type="arabicPeriod"/>
            </a:pPr>
            <a:r>
              <a:rPr lang="it-IT" sz="2000" dirty="0"/>
              <a:t>Si crede opportuno uno speciale insegnamento della storia delle arti figurative e plastiche? Non è da temere che un insegnamento speciale siffatto degeneri facilmente in dilettantismo o in un sovraccarico di minuta educazione storica e biografica?</a:t>
            </a:r>
          </a:p>
          <a:p>
            <a:pPr marL="342900" indent="-342900">
              <a:buAutoNum type="arabicPeriod"/>
            </a:pPr>
            <a:endParaRPr lang="it-IT" sz="2000" dirty="0"/>
          </a:p>
          <a:p>
            <a:pPr marL="342900" indent="-342900">
              <a:buAutoNum type="arabicPeriod"/>
            </a:pPr>
            <a:endParaRPr lang="it-IT" sz="2000" dirty="0"/>
          </a:p>
          <a:p>
            <a:pPr marL="342900" indent="-342900">
              <a:buAutoNum type="arabicPeriod"/>
            </a:pPr>
            <a:endParaRPr lang="it-IT" sz="2000" dirty="0"/>
          </a:p>
          <a:p>
            <a:pPr marL="342900" indent="-342900">
              <a:buAutoNum type="arabicPeriod"/>
            </a:pPr>
            <a:r>
              <a:rPr lang="it-IT" sz="2000" dirty="0"/>
              <a:t>Non è preferibile che tutti gli insegnanti e principalmente quelli di disegno, di lettere italiane, di lettere classiche e di storia, non trascurino di discorrere agli alunni di arte e di artisti, e soprattutto di accompagnare gli alunni in visite a gallerie e musei, mostrando loro originali e riproduzioni di capolavori artistici?</a:t>
            </a:r>
          </a:p>
        </p:txBody>
      </p:sp>
      <p:sp>
        <p:nvSpPr>
          <p:cNvPr id="3" name="Rettangolo 2">
            <a:extLst>
              <a:ext uri="{FF2B5EF4-FFF2-40B4-BE49-F238E27FC236}">
                <a16:creationId xmlns:a16="http://schemas.microsoft.com/office/drawing/2014/main" id="{0CB07736-AAA4-8945-A223-EFC61C8EB4DC}"/>
              </a:ext>
            </a:extLst>
          </p:cNvPr>
          <p:cNvSpPr/>
          <p:nvPr/>
        </p:nvSpPr>
        <p:spPr>
          <a:xfrm>
            <a:off x="3682847" y="486144"/>
            <a:ext cx="4000006" cy="400110"/>
          </a:xfrm>
          <a:prstGeom prst="rect">
            <a:avLst/>
          </a:prstGeom>
        </p:spPr>
        <p:txBody>
          <a:bodyPr wrap="none">
            <a:spAutoFit/>
          </a:bodyPr>
          <a:lstStyle/>
          <a:p>
            <a:r>
              <a:rPr lang="it-IT" sz="2000" dirty="0"/>
              <a:t>Domande relative alla storia dell’arte</a:t>
            </a:r>
          </a:p>
        </p:txBody>
      </p:sp>
      <p:sp>
        <p:nvSpPr>
          <p:cNvPr id="4" name="Rettangolo 3">
            <a:extLst>
              <a:ext uri="{FF2B5EF4-FFF2-40B4-BE49-F238E27FC236}">
                <a16:creationId xmlns:a16="http://schemas.microsoft.com/office/drawing/2014/main" id="{BD3A2456-ED27-FB46-9B6B-975747EAE473}"/>
              </a:ext>
            </a:extLst>
          </p:cNvPr>
          <p:cNvSpPr/>
          <p:nvPr/>
        </p:nvSpPr>
        <p:spPr>
          <a:xfrm>
            <a:off x="3682847" y="494675"/>
            <a:ext cx="3932156" cy="3915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89055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2800150-6094-9E4F-92DA-83DD7B24A833}"/>
              </a:ext>
            </a:extLst>
          </p:cNvPr>
          <p:cNvSpPr txBox="1"/>
          <p:nvPr/>
        </p:nvSpPr>
        <p:spPr>
          <a:xfrm>
            <a:off x="3833318" y="434715"/>
            <a:ext cx="4340484" cy="400110"/>
          </a:xfrm>
          <a:prstGeom prst="rect">
            <a:avLst/>
          </a:prstGeom>
          <a:noFill/>
        </p:spPr>
        <p:txBody>
          <a:bodyPr wrap="none" rtlCol="0">
            <a:spAutoFit/>
          </a:bodyPr>
          <a:lstStyle/>
          <a:p>
            <a:r>
              <a:rPr lang="it-IT" sz="2000" dirty="0"/>
              <a:t>Relazione conclusiva della Commissione</a:t>
            </a:r>
          </a:p>
        </p:txBody>
      </p:sp>
      <p:sp>
        <p:nvSpPr>
          <p:cNvPr id="3" name="CasellaDiTesto 2">
            <a:extLst>
              <a:ext uri="{FF2B5EF4-FFF2-40B4-BE49-F238E27FC236}">
                <a16:creationId xmlns:a16="http://schemas.microsoft.com/office/drawing/2014/main" id="{E4F3F8CF-DB82-F045-B147-01995D1800B7}"/>
              </a:ext>
            </a:extLst>
          </p:cNvPr>
          <p:cNvSpPr txBox="1"/>
          <p:nvPr/>
        </p:nvSpPr>
        <p:spPr>
          <a:xfrm>
            <a:off x="0" y="1528996"/>
            <a:ext cx="7240250" cy="4708981"/>
          </a:xfrm>
          <a:prstGeom prst="rect">
            <a:avLst/>
          </a:prstGeom>
          <a:noFill/>
        </p:spPr>
        <p:txBody>
          <a:bodyPr wrap="square" rtlCol="0">
            <a:spAutoFit/>
          </a:bodyPr>
          <a:lstStyle/>
          <a:p>
            <a:pPr marL="342900" indent="-342900">
              <a:buFont typeface="Arial" panose="020B0604020202020204" pitchFamily="34" charset="0"/>
              <a:buChar char="•"/>
            </a:pPr>
            <a:r>
              <a:rPr lang="it-IT" sz="2000" dirty="0"/>
              <a:t>Riconoscimento del </a:t>
            </a:r>
            <a:r>
              <a:rPr lang="it-IT" sz="2000" b="1" dirty="0"/>
              <a:t>nozionismo</a:t>
            </a:r>
            <a:r>
              <a:rPr lang="it-IT" sz="2000" dirty="0"/>
              <a:t> come principale causa del malessere della scuola secondaria. Essendo formativa, essa non dovrà mirare un corredo di cognizioni utili e pratiche, quanto a comunicare agli allievi </a:t>
            </a:r>
            <a:r>
              <a:rPr lang="it-IT" sz="2000" b="1" dirty="0"/>
              <a:t>l’abito del ragionamento e del pensiero</a:t>
            </a:r>
          </a:p>
          <a:p>
            <a:endParaRPr lang="it-IT" sz="2000" b="1" dirty="0"/>
          </a:p>
          <a:p>
            <a:pPr marL="342900" indent="-342900">
              <a:buFont typeface="Arial" panose="020B0604020202020204" pitchFamily="34" charset="0"/>
              <a:buChar char="•"/>
            </a:pPr>
            <a:r>
              <a:rPr lang="it-IT" sz="2000" dirty="0"/>
              <a:t>Riconoscimento della </a:t>
            </a:r>
            <a:r>
              <a:rPr lang="it-IT" sz="2000" b="1" dirty="0"/>
              <a:t>eccessiva uniformità degli istituti secondari </a:t>
            </a:r>
            <a:r>
              <a:rPr lang="it-IT" sz="2000" dirty="0"/>
              <a:t>(«eccessivo sforzo cui si costringono fin dai primi anni le non agguerrite intelligenze degli alunni»). Tale consapevolezza porterà alla creazione di scuole di scarico e innalzamento della dignità degli studi classici.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Relativamente alla storia dell’arte </a:t>
            </a:r>
            <a:r>
              <a:rPr lang="it-IT" sz="2000" b="1" dirty="0"/>
              <a:t>la commissione sconsigliava l’introduzione della storia dell’arte</a:t>
            </a:r>
            <a:r>
              <a:rPr lang="it-IT" sz="2000" dirty="0"/>
              <a:t>. Pur riconoscendone la </a:t>
            </a:r>
            <a:r>
              <a:rPr lang="it-IT" sz="2000" b="1" dirty="0"/>
              <a:t>necessità</a:t>
            </a:r>
            <a:r>
              <a:rPr lang="it-IT" sz="2000" dirty="0"/>
              <a:t> poneva come </a:t>
            </a:r>
            <a:r>
              <a:rPr lang="it-IT" sz="2000" b="1" dirty="0"/>
              <a:t>pregiudiziale la formazione degli insegnanti</a:t>
            </a:r>
          </a:p>
        </p:txBody>
      </p:sp>
      <p:sp>
        <p:nvSpPr>
          <p:cNvPr id="4" name="Rettangolo 3">
            <a:extLst>
              <a:ext uri="{FF2B5EF4-FFF2-40B4-BE49-F238E27FC236}">
                <a16:creationId xmlns:a16="http://schemas.microsoft.com/office/drawing/2014/main" id="{B7FDDCCC-9693-AE43-81AB-ACFA401AE955}"/>
              </a:ext>
            </a:extLst>
          </p:cNvPr>
          <p:cNvSpPr/>
          <p:nvPr/>
        </p:nvSpPr>
        <p:spPr>
          <a:xfrm>
            <a:off x="3792511" y="404734"/>
            <a:ext cx="4392119" cy="434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B24780C6-902F-9341-BAFB-B126F421AF07}"/>
              </a:ext>
            </a:extLst>
          </p:cNvPr>
          <p:cNvSpPr/>
          <p:nvPr/>
        </p:nvSpPr>
        <p:spPr>
          <a:xfrm>
            <a:off x="8019739" y="4749805"/>
            <a:ext cx="4362137" cy="1477328"/>
          </a:xfrm>
          <a:prstGeom prst="rect">
            <a:avLst/>
          </a:prstGeom>
        </p:spPr>
        <p:txBody>
          <a:bodyPr wrap="square">
            <a:spAutoFit/>
          </a:bodyPr>
          <a:lstStyle/>
          <a:p>
            <a:r>
              <a:rPr lang="it-IT" dirty="0"/>
              <a:t>Nello </a:t>
            </a:r>
            <a:r>
              <a:rPr lang="it-IT" i="1" dirty="0"/>
              <a:t>Schema di disegno di legge per la riforma della scuola media </a:t>
            </a:r>
            <a:r>
              <a:rPr lang="it-IT" dirty="0"/>
              <a:t>è stabilito che nelle città in cui erano presenti più licei era possibile ordinare un insegnamento dimostrativo</a:t>
            </a:r>
          </a:p>
        </p:txBody>
      </p:sp>
      <p:cxnSp>
        <p:nvCxnSpPr>
          <p:cNvPr id="9" name="Connettore 1 8">
            <a:extLst>
              <a:ext uri="{FF2B5EF4-FFF2-40B4-BE49-F238E27FC236}">
                <a16:creationId xmlns:a16="http://schemas.microsoft.com/office/drawing/2014/main" id="{117488CB-B500-6745-BECB-AA137F101996}"/>
              </a:ext>
            </a:extLst>
          </p:cNvPr>
          <p:cNvCxnSpPr/>
          <p:nvPr/>
        </p:nvCxnSpPr>
        <p:spPr>
          <a:xfrm>
            <a:off x="7839856" y="4499119"/>
            <a:ext cx="0" cy="1978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389E8C48-BD51-6C4C-BD40-D517677427D0}"/>
              </a:ext>
            </a:extLst>
          </p:cNvPr>
          <p:cNvCxnSpPr/>
          <p:nvPr/>
        </p:nvCxnSpPr>
        <p:spPr>
          <a:xfrm>
            <a:off x="7060368" y="5677119"/>
            <a:ext cx="5996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ttangolo 11">
            <a:extLst>
              <a:ext uri="{FF2B5EF4-FFF2-40B4-BE49-F238E27FC236}">
                <a16:creationId xmlns:a16="http://schemas.microsoft.com/office/drawing/2014/main" id="{A77EBC15-6EB5-2A4B-8264-3D96277EFD9E}"/>
              </a:ext>
            </a:extLst>
          </p:cNvPr>
          <p:cNvSpPr/>
          <p:nvPr/>
        </p:nvSpPr>
        <p:spPr>
          <a:xfrm>
            <a:off x="104931" y="4796852"/>
            <a:ext cx="6955437" cy="1441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C2AC918D-BCC7-9D44-B98B-7025BF2C46B9}"/>
              </a:ext>
            </a:extLst>
          </p:cNvPr>
          <p:cNvSpPr/>
          <p:nvPr/>
        </p:nvSpPr>
        <p:spPr>
          <a:xfrm>
            <a:off x="2503357" y="1528996"/>
            <a:ext cx="1289154" cy="374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ABB969C2-E75B-B343-9F8D-746E899F864D}"/>
              </a:ext>
            </a:extLst>
          </p:cNvPr>
          <p:cNvSpPr/>
          <p:nvPr/>
        </p:nvSpPr>
        <p:spPr>
          <a:xfrm>
            <a:off x="2683239" y="3117954"/>
            <a:ext cx="3537679" cy="2998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54750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9E64FF8-2A3E-3748-A560-7AE32752163F}"/>
              </a:ext>
            </a:extLst>
          </p:cNvPr>
          <p:cNvSpPr txBox="1"/>
          <p:nvPr/>
        </p:nvSpPr>
        <p:spPr>
          <a:xfrm>
            <a:off x="5231568" y="359763"/>
            <a:ext cx="1117935" cy="400110"/>
          </a:xfrm>
          <a:prstGeom prst="rect">
            <a:avLst/>
          </a:prstGeom>
          <a:noFill/>
        </p:spPr>
        <p:txBody>
          <a:bodyPr wrap="none" rtlCol="0">
            <a:spAutoFit/>
          </a:bodyPr>
          <a:lstStyle/>
          <a:p>
            <a:r>
              <a:rPr lang="it-IT" sz="2000" dirty="0"/>
              <a:t>Reazioni </a:t>
            </a:r>
          </a:p>
        </p:txBody>
      </p:sp>
      <p:sp>
        <p:nvSpPr>
          <p:cNvPr id="3" name="CasellaDiTesto 2">
            <a:extLst>
              <a:ext uri="{FF2B5EF4-FFF2-40B4-BE49-F238E27FC236}">
                <a16:creationId xmlns:a16="http://schemas.microsoft.com/office/drawing/2014/main" id="{03EA1EA6-D9CE-7849-953D-8A0B61B380D3}"/>
              </a:ext>
            </a:extLst>
          </p:cNvPr>
          <p:cNvSpPr txBox="1"/>
          <p:nvPr/>
        </p:nvSpPr>
        <p:spPr>
          <a:xfrm>
            <a:off x="944380" y="1379095"/>
            <a:ext cx="3867462" cy="707886"/>
          </a:xfrm>
          <a:prstGeom prst="rect">
            <a:avLst/>
          </a:prstGeom>
          <a:noFill/>
        </p:spPr>
        <p:txBody>
          <a:bodyPr wrap="square" rtlCol="0">
            <a:spAutoFit/>
          </a:bodyPr>
          <a:lstStyle/>
          <a:p>
            <a:pPr algn="ctr"/>
            <a:r>
              <a:rPr lang="it-IT" sz="2000" dirty="0"/>
              <a:t>La relazione alternativa di Gaetano Salvemini e Alfredo Galletti (1908)</a:t>
            </a:r>
          </a:p>
        </p:txBody>
      </p:sp>
      <p:sp>
        <p:nvSpPr>
          <p:cNvPr id="4" name="CasellaDiTesto 3">
            <a:extLst>
              <a:ext uri="{FF2B5EF4-FFF2-40B4-BE49-F238E27FC236}">
                <a16:creationId xmlns:a16="http://schemas.microsoft.com/office/drawing/2014/main" id="{FCF029BB-552A-5A4C-BAC5-B7104A82F941}"/>
              </a:ext>
            </a:extLst>
          </p:cNvPr>
          <p:cNvSpPr txBox="1"/>
          <p:nvPr/>
        </p:nvSpPr>
        <p:spPr>
          <a:xfrm>
            <a:off x="1094281" y="2743199"/>
            <a:ext cx="3567659" cy="707886"/>
          </a:xfrm>
          <a:prstGeom prst="rect">
            <a:avLst/>
          </a:prstGeom>
          <a:noFill/>
        </p:spPr>
        <p:txBody>
          <a:bodyPr wrap="square" rtlCol="0">
            <a:spAutoFit/>
          </a:bodyPr>
          <a:lstStyle/>
          <a:p>
            <a:pPr algn="ctr"/>
            <a:r>
              <a:rPr lang="it-IT" sz="2000" dirty="0"/>
              <a:t>Contrari all’insegnamento </a:t>
            </a:r>
            <a:r>
              <a:rPr lang="it-IT" sz="2000" b="1" dirty="0"/>
              <a:t>autonomo</a:t>
            </a:r>
            <a:r>
              <a:rPr lang="it-IT" sz="2000" dirty="0"/>
              <a:t> della storia dell’arte</a:t>
            </a:r>
          </a:p>
        </p:txBody>
      </p:sp>
      <p:cxnSp>
        <p:nvCxnSpPr>
          <p:cNvPr id="6" name="Connettore 2 5">
            <a:extLst>
              <a:ext uri="{FF2B5EF4-FFF2-40B4-BE49-F238E27FC236}">
                <a16:creationId xmlns:a16="http://schemas.microsoft.com/office/drawing/2014/main" id="{08B87C68-1A49-5D4E-8153-A9E0831EB1D0}"/>
              </a:ext>
            </a:extLst>
          </p:cNvPr>
          <p:cNvCxnSpPr/>
          <p:nvPr/>
        </p:nvCxnSpPr>
        <p:spPr>
          <a:xfrm>
            <a:off x="2683239" y="2086981"/>
            <a:ext cx="0" cy="446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42F416C8-3217-7B45-AF91-77D60FB21214}"/>
              </a:ext>
            </a:extLst>
          </p:cNvPr>
          <p:cNvSpPr txBox="1"/>
          <p:nvPr/>
        </p:nvSpPr>
        <p:spPr>
          <a:xfrm>
            <a:off x="727021" y="4107303"/>
            <a:ext cx="4302177" cy="2246769"/>
          </a:xfrm>
          <a:prstGeom prst="rect">
            <a:avLst/>
          </a:prstGeom>
          <a:noFill/>
        </p:spPr>
        <p:txBody>
          <a:bodyPr wrap="square" rtlCol="0">
            <a:spAutoFit/>
          </a:bodyPr>
          <a:lstStyle/>
          <a:p>
            <a:pPr algn="ctr"/>
            <a:r>
              <a:rPr lang="it-IT" sz="2000" dirty="0"/>
              <a:t>«Gli alunni dei nostri licei avranno, dunque, un professore in più; </a:t>
            </a:r>
          </a:p>
          <a:p>
            <a:pPr algn="ctr"/>
            <a:r>
              <a:rPr lang="it-IT" sz="2000" dirty="0"/>
              <a:t>e impareranno così a detestare anche la storia dell’arte. Però i professori di storia dell’arte delle Università potranno mettere a posto i loro caudati; e questo è importante!»</a:t>
            </a:r>
          </a:p>
        </p:txBody>
      </p:sp>
      <p:sp>
        <p:nvSpPr>
          <p:cNvPr id="8" name="Rettangolo 7">
            <a:extLst>
              <a:ext uri="{FF2B5EF4-FFF2-40B4-BE49-F238E27FC236}">
                <a16:creationId xmlns:a16="http://schemas.microsoft.com/office/drawing/2014/main" id="{07FB10CD-1892-BF42-93A9-273F577847C0}"/>
              </a:ext>
            </a:extLst>
          </p:cNvPr>
          <p:cNvSpPr/>
          <p:nvPr/>
        </p:nvSpPr>
        <p:spPr>
          <a:xfrm>
            <a:off x="944380" y="1379095"/>
            <a:ext cx="3867462"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0079B34-60B4-A34C-ABFD-166F96921D14}"/>
              </a:ext>
            </a:extLst>
          </p:cNvPr>
          <p:cNvSpPr txBox="1"/>
          <p:nvPr/>
        </p:nvSpPr>
        <p:spPr>
          <a:xfrm>
            <a:off x="7570033" y="1379095"/>
            <a:ext cx="3447738" cy="707886"/>
          </a:xfrm>
          <a:prstGeom prst="rect">
            <a:avLst/>
          </a:prstGeom>
          <a:noFill/>
        </p:spPr>
        <p:txBody>
          <a:bodyPr wrap="square" rtlCol="0">
            <a:spAutoFit/>
          </a:bodyPr>
          <a:lstStyle/>
          <a:p>
            <a:pPr algn="ctr"/>
            <a:r>
              <a:rPr lang="it-IT" sz="2000" dirty="0"/>
              <a:t>Lettera di Adolfo Venturi al Presidente della Commissione</a:t>
            </a:r>
          </a:p>
        </p:txBody>
      </p:sp>
      <p:sp>
        <p:nvSpPr>
          <p:cNvPr id="10" name="Rettangolo 9">
            <a:extLst>
              <a:ext uri="{FF2B5EF4-FFF2-40B4-BE49-F238E27FC236}">
                <a16:creationId xmlns:a16="http://schemas.microsoft.com/office/drawing/2014/main" id="{B3EDC190-06DA-D643-BFC2-4452B1BC2C92}"/>
              </a:ext>
            </a:extLst>
          </p:cNvPr>
          <p:cNvSpPr/>
          <p:nvPr/>
        </p:nvSpPr>
        <p:spPr>
          <a:xfrm>
            <a:off x="7555043" y="1379095"/>
            <a:ext cx="3432747"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DB7CEDED-01A2-BD4E-B357-EC8C596D211D}"/>
              </a:ext>
            </a:extLst>
          </p:cNvPr>
          <p:cNvSpPr txBox="1"/>
          <p:nvPr/>
        </p:nvSpPr>
        <p:spPr>
          <a:xfrm>
            <a:off x="6600737" y="2683239"/>
            <a:ext cx="5341358" cy="3785652"/>
          </a:xfrm>
          <a:prstGeom prst="rect">
            <a:avLst/>
          </a:prstGeom>
          <a:noFill/>
        </p:spPr>
        <p:txBody>
          <a:bodyPr wrap="square" rtlCol="0">
            <a:spAutoFit/>
          </a:bodyPr>
          <a:lstStyle/>
          <a:p>
            <a:pPr marL="342900" indent="-342900">
              <a:buFont typeface="Arial" panose="020B0604020202020204" pitchFamily="34" charset="0"/>
              <a:buChar char="•"/>
            </a:pPr>
            <a:r>
              <a:rPr lang="it-IT" sz="2000" dirty="0"/>
              <a:t>Necessità di affidare l’insegnamento della storia dell’arte </a:t>
            </a:r>
            <a:r>
              <a:rPr lang="it-IT" sz="2000" b="1" dirty="0"/>
              <a:t>ai giovani studiosi usciti dalla scuola di perfezionamento in storia dell’arte medievale e moderna e dalla scuola italiana di archeologia.</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La storia dell’arte avrebbe dovuto insegnare ai giovani a </a:t>
            </a:r>
            <a:r>
              <a:rPr lang="it-IT" sz="2000" b="1" dirty="0"/>
              <a:t>osservare, a vedere, a sentire l’arte </a:t>
            </a:r>
            <a:r>
              <a:rPr lang="it-IT" sz="2000" dirty="0"/>
              <a:t>in cui si riflettono gli ideali degli italiani e dell’Italia. L’obiettivo era </a:t>
            </a:r>
            <a:r>
              <a:rPr lang="it-IT" sz="2000" b="1" dirty="0"/>
              <a:t>preparare l’allievo </a:t>
            </a:r>
            <a:r>
              <a:rPr lang="it-IT" sz="2000" dirty="0"/>
              <a:t>conoscitore </a:t>
            </a:r>
            <a:r>
              <a:rPr lang="it-IT" sz="2000" b="1" dirty="0"/>
              <a:t>al colloquio con i monumenti del proprio Paese. </a:t>
            </a:r>
          </a:p>
        </p:txBody>
      </p:sp>
      <p:sp>
        <p:nvSpPr>
          <p:cNvPr id="12" name="Rettangolo 11">
            <a:extLst>
              <a:ext uri="{FF2B5EF4-FFF2-40B4-BE49-F238E27FC236}">
                <a16:creationId xmlns:a16="http://schemas.microsoft.com/office/drawing/2014/main" id="{E0C7AAFA-1B3A-B043-B7FF-5188FD8B8B9D}"/>
              </a:ext>
            </a:extLst>
          </p:cNvPr>
          <p:cNvSpPr/>
          <p:nvPr/>
        </p:nvSpPr>
        <p:spPr>
          <a:xfrm>
            <a:off x="5231567" y="314793"/>
            <a:ext cx="1109272" cy="4646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a:extLst>
              <a:ext uri="{FF2B5EF4-FFF2-40B4-BE49-F238E27FC236}">
                <a16:creationId xmlns:a16="http://schemas.microsoft.com/office/drawing/2014/main" id="{B75DC61E-4972-B343-88D0-CC6DE59D39A1}"/>
              </a:ext>
            </a:extLst>
          </p:cNvPr>
          <p:cNvCxnSpPr/>
          <p:nvPr/>
        </p:nvCxnSpPr>
        <p:spPr>
          <a:xfrm>
            <a:off x="9296400" y="2091153"/>
            <a:ext cx="0" cy="446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33B1FD80-C65C-6A4B-8236-F965FCEEA485}"/>
              </a:ext>
            </a:extLst>
          </p:cNvPr>
          <p:cNvCxnSpPr>
            <a:stCxn id="12" idx="3"/>
          </p:cNvCxnSpPr>
          <p:nvPr/>
        </p:nvCxnSpPr>
        <p:spPr>
          <a:xfrm>
            <a:off x="6340839" y="547141"/>
            <a:ext cx="21136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0FD4AB0B-E2B8-554C-9110-0204D919AD0D}"/>
              </a:ext>
            </a:extLst>
          </p:cNvPr>
          <p:cNvCxnSpPr/>
          <p:nvPr/>
        </p:nvCxnSpPr>
        <p:spPr>
          <a:xfrm>
            <a:off x="3117954" y="539831"/>
            <a:ext cx="21136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431C6FCC-1CB8-C44D-91AF-437BBA1FC61C}"/>
              </a:ext>
            </a:extLst>
          </p:cNvPr>
          <p:cNvCxnSpPr/>
          <p:nvPr/>
        </p:nvCxnSpPr>
        <p:spPr>
          <a:xfrm>
            <a:off x="8454452" y="559818"/>
            <a:ext cx="0" cy="624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78BBF262-2AEC-C248-9F3B-2CCF49F28A91}"/>
              </a:ext>
            </a:extLst>
          </p:cNvPr>
          <p:cNvCxnSpPr/>
          <p:nvPr/>
        </p:nvCxnSpPr>
        <p:spPr>
          <a:xfrm>
            <a:off x="3117954" y="539831"/>
            <a:ext cx="0" cy="624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805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288D9C1-577A-8A45-9F43-5CBD08AE72A8}"/>
              </a:ext>
            </a:extLst>
          </p:cNvPr>
          <p:cNvSpPr txBox="1"/>
          <p:nvPr/>
        </p:nvSpPr>
        <p:spPr>
          <a:xfrm>
            <a:off x="2248525" y="2278505"/>
            <a:ext cx="7090347" cy="1938992"/>
          </a:xfrm>
          <a:prstGeom prst="rect">
            <a:avLst/>
          </a:prstGeom>
          <a:noFill/>
        </p:spPr>
        <p:txBody>
          <a:bodyPr wrap="square" rtlCol="0">
            <a:spAutoFit/>
          </a:bodyPr>
          <a:lstStyle/>
          <a:p>
            <a:pPr algn="ctr"/>
            <a:r>
              <a:rPr lang="it-IT" sz="2000" dirty="0"/>
              <a:t>«L’arte è un linguaggio che l’Italia crede di comprendere senza la conoscenza del suo dizionario, anzi del suo alfabeto […]. </a:t>
            </a:r>
          </a:p>
          <a:p>
            <a:pPr algn="ctr"/>
            <a:r>
              <a:rPr lang="it-IT" sz="2000" dirty="0"/>
              <a:t>Eppure il sentimento per le arti figurative si forma solo con l’osservazione assidua»</a:t>
            </a:r>
          </a:p>
          <a:p>
            <a:pPr algn="ctr"/>
            <a:endParaRPr lang="it-IT" sz="2000" dirty="0"/>
          </a:p>
          <a:p>
            <a:pPr algn="ctr"/>
            <a:r>
              <a:rPr lang="it-IT" sz="2000" dirty="0"/>
              <a:t>(Adolfo Venturi)</a:t>
            </a:r>
          </a:p>
        </p:txBody>
      </p:sp>
    </p:spTree>
    <p:extLst>
      <p:ext uri="{BB962C8B-B14F-4D97-AF65-F5344CB8AC3E}">
        <p14:creationId xmlns:p14="http://schemas.microsoft.com/office/powerpoint/2010/main" val="3713481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E9619D5-E798-C142-8E4C-F45BCA81F744}"/>
              </a:ext>
            </a:extLst>
          </p:cNvPr>
          <p:cNvSpPr txBox="1"/>
          <p:nvPr/>
        </p:nvSpPr>
        <p:spPr>
          <a:xfrm>
            <a:off x="3341702" y="228323"/>
            <a:ext cx="5334290" cy="707886"/>
          </a:xfrm>
          <a:prstGeom prst="rect">
            <a:avLst/>
          </a:prstGeom>
          <a:noFill/>
        </p:spPr>
        <p:txBody>
          <a:bodyPr wrap="square" rtlCol="0">
            <a:spAutoFit/>
          </a:bodyPr>
          <a:lstStyle/>
          <a:p>
            <a:pPr algn="ctr"/>
            <a:r>
              <a:rPr lang="it-IT" sz="2000" dirty="0"/>
              <a:t>Motivi citati a sostegno dell’insegnamento della Storia dell’arte nelle scuole</a:t>
            </a:r>
          </a:p>
        </p:txBody>
      </p:sp>
      <p:sp>
        <p:nvSpPr>
          <p:cNvPr id="3" name="CasellaDiTesto 2">
            <a:extLst>
              <a:ext uri="{FF2B5EF4-FFF2-40B4-BE49-F238E27FC236}">
                <a16:creationId xmlns:a16="http://schemas.microsoft.com/office/drawing/2014/main" id="{60073203-5676-8B47-AD03-3271577CA1D0}"/>
              </a:ext>
            </a:extLst>
          </p:cNvPr>
          <p:cNvSpPr txBox="1"/>
          <p:nvPr/>
        </p:nvSpPr>
        <p:spPr>
          <a:xfrm>
            <a:off x="441105" y="1113180"/>
            <a:ext cx="9017688" cy="5324535"/>
          </a:xfrm>
          <a:prstGeom prst="rect">
            <a:avLst/>
          </a:prstGeom>
          <a:noFill/>
        </p:spPr>
        <p:txBody>
          <a:bodyPr wrap="square" rtlCol="0">
            <a:spAutoFit/>
          </a:bodyPr>
          <a:lstStyle/>
          <a:p>
            <a:pPr marL="342900" indent="-342900">
              <a:buFont typeface="Arial" panose="020B0604020202020204" pitchFamily="34" charset="0"/>
              <a:buChar char="•"/>
            </a:pPr>
            <a:r>
              <a:rPr lang="it-IT" sz="2000" dirty="0"/>
              <a:t>Necessario al completamento della cultura generale </a:t>
            </a:r>
          </a:p>
          <a:p>
            <a:r>
              <a:rPr lang="it-IT" sz="2000" dirty="0"/>
              <a:t>      (importanza della formazione del senso estetico congiunto a quello morale)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Mezzo per incrementare il buon gusto</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Funzionale al consolidamento </a:t>
            </a:r>
          </a:p>
          <a:p>
            <a:r>
              <a:rPr lang="it-IT" sz="2000" dirty="0"/>
              <a:t>      del sentimento nazionale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endParaRPr lang="it-IT" sz="2000" dirty="0"/>
          </a:p>
          <a:p>
            <a:pPr marL="342900" indent="-342900">
              <a:buFont typeface="Arial" panose="020B0604020202020204" pitchFamily="34" charset="0"/>
              <a:buChar char="•"/>
            </a:pPr>
            <a:r>
              <a:rPr lang="it-IT" sz="2000" dirty="0"/>
              <a:t>Funzionale alla tutela</a:t>
            </a:r>
          </a:p>
          <a:p>
            <a:r>
              <a:rPr lang="it-IT" sz="2000" dirty="0"/>
              <a:t>     (legame educazione/tutela)</a:t>
            </a:r>
          </a:p>
          <a:p>
            <a:endParaRPr lang="it-IT" sz="2000" dirty="0"/>
          </a:p>
        </p:txBody>
      </p:sp>
      <p:sp>
        <p:nvSpPr>
          <p:cNvPr id="4" name="Rettangolo 3">
            <a:extLst>
              <a:ext uri="{FF2B5EF4-FFF2-40B4-BE49-F238E27FC236}">
                <a16:creationId xmlns:a16="http://schemas.microsoft.com/office/drawing/2014/main" id="{684F539C-BAF3-A541-8CD6-9B23565B27FA}"/>
              </a:ext>
            </a:extLst>
          </p:cNvPr>
          <p:cNvSpPr/>
          <p:nvPr/>
        </p:nvSpPr>
        <p:spPr>
          <a:xfrm>
            <a:off x="6368612" y="2897647"/>
            <a:ext cx="5608529" cy="1754326"/>
          </a:xfrm>
          <a:prstGeom prst="rect">
            <a:avLst/>
          </a:prstGeom>
        </p:spPr>
        <p:txBody>
          <a:bodyPr wrap="square">
            <a:spAutoFit/>
          </a:bodyPr>
          <a:lstStyle/>
          <a:p>
            <a:r>
              <a:rPr lang="it-IT" dirty="0"/>
              <a:t>(cfr. insegnamento della storia dell’arte nelle scuole militari. Es. il comandante del Collegio Militare di Roma aveva stabilito accordi con il Ministero della Difesa e dell’Istruzione perché i militari ricevessero una formazione artistica e archeologica. Tra gli insegnanti figurano A. Venturi ed E. </a:t>
            </a:r>
            <a:r>
              <a:rPr lang="it-IT" b="1" dirty="0"/>
              <a:t> </a:t>
            </a:r>
            <a:r>
              <a:rPr lang="it-IT" dirty="0" err="1"/>
              <a:t>Löwy</a:t>
            </a:r>
            <a:r>
              <a:rPr lang="it-IT" dirty="0"/>
              <a:t>)</a:t>
            </a:r>
          </a:p>
        </p:txBody>
      </p:sp>
      <p:sp>
        <p:nvSpPr>
          <p:cNvPr id="5" name="Rettangolo 4">
            <a:extLst>
              <a:ext uri="{FF2B5EF4-FFF2-40B4-BE49-F238E27FC236}">
                <a16:creationId xmlns:a16="http://schemas.microsoft.com/office/drawing/2014/main" id="{FB1BBB20-AB53-CF49-A7F9-60F105D4A31C}"/>
              </a:ext>
            </a:extLst>
          </p:cNvPr>
          <p:cNvSpPr/>
          <p:nvPr/>
        </p:nvSpPr>
        <p:spPr>
          <a:xfrm>
            <a:off x="6368612" y="5006155"/>
            <a:ext cx="5722060" cy="1754326"/>
          </a:xfrm>
          <a:prstGeom prst="rect">
            <a:avLst/>
          </a:prstGeom>
        </p:spPr>
        <p:txBody>
          <a:bodyPr wrap="square">
            <a:spAutoFit/>
          </a:bodyPr>
          <a:lstStyle/>
          <a:p>
            <a:r>
              <a:rPr lang="it-IT" dirty="0"/>
              <a:t>«Il miglior presidio dei nostri tesori artistici e la loro difesa […] dovrà cercarsi e trovarsi nel rinato amore del grande pubblico italiano per la più simpatica delle nostre glorie, […] in un amore affettuoso, geloso, sollecito, forte del consenso di tutti. […] Ma per amare bisogna conoscere. (</a:t>
            </a:r>
            <a:r>
              <a:rPr lang="it-IT" dirty="0" err="1"/>
              <a:t>Panzacchi</a:t>
            </a:r>
            <a:r>
              <a:rPr lang="it-IT" dirty="0"/>
              <a:t>, 1899)</a:t>
            </a:r>
          </a:p>
        </p:txBody>
      </p:sp>
      <p:cxnSp>
        <p:nvCxnSpPr>
          <p:cNvPr id="7" name="Connettore 1 6">
            <a:extLst>
              <a:ext uri="{FF2B5EF4-FFF2-40B4-BE49-F238E27FC236}">
                <a16:creationId xmlns:a16="http://schemas.microsoft.com/office/drawing/2014/main" id="{5580DB61-1283-A44E-8745-B0F3B7DBA8DA}"/>
              </a:ext>
            </a:extLst>
          </p:cNvPr>
          <p:cNvCxnSpPr>
            <a:cxnSpLocks/>
          </p:cNvCxnSpPr>
          <p:nvPr/>
        </p:nvCxnSpPr>
        <p:spPr>
          <a:xfrm>
            <a:off x="6242299" y="2974471"/>
            <a:ext cx="0" cy="16775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A9DB7B11-8F82-3647-8BC3-6016F4D124D8}"/>
              </a:ext>
            </a:extLst>
          </p:cNvPr>
          <p:cNvCxnSpPr>
            <a:cxnSpLocks/>
          </p:cNvCxnSpPr>
          <p:nvPr/>
        </p:nvCxnSpPr>
        <p:spPr>
          <a:xfrm>
            <a:off x="6242589" y="5006155"/>
            <a:ext cx="0" cy="16150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62A4DF7C-931C-E24C-99CC-48677B5CBB64}"/>
              </a:ext>
            </a:extLst>
          </p:cNvPr>
          <p:cNvCxnSpPr/>
          <p:nvPr/>
        </p:nvCxnSpPr>
        <p:spPr>
          <a:xfrm>
            <a:off x="5801193" y="3657600"/>
            <a:ext cx="441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BB5DD2D5-F9FA-EF43-967E-865421E9FE74}"/>
              </a:ext>
            </a:extLst>
          </p:cNvPr>
          <p:cNvCxnSpPr/>
          <p:nvPr/>
        </p:nvCxnSpPr>
        <p:spPr>
          <a:xfrm>
            <a:off x="5801193" y="5693761"/>
            <a:ext cx="441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id="{2CE50866-9A0C-994E-8CD1-E9A8388AF19D}"/>
              </a:ext>
            </a:extLst>
          </p:cNvPr>
          <p:cNvSpPr/>
          <p:nvPr/>
        </p:nvSpPr>
        <p:spPr>
          <a:xfrm>
            <a:off x="3477718" y="228323"/>
            <a:ext cx="5036695"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3971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EFDF5D-B5FE-4D44-9B41-75C000841EC8}"/>
              </a:ext>
            </a:extLst>
          </p:cNvPr>
          <p:cNvSpPr txBox="1"/>
          <p:nvPr/>
        </p:nvSpPr>
        <p:spPr>
          <a:xfrm>
            <a:off x="1813810" y="2233535"/>
            <a:ext cx="8094689" cy="2831544"/>
          </a:xfrm>
          <a:prstGeom prst="rect">
            <a:avLst/>
          </a:prstGeom>
          <a:noFill/>
        </p:spPr>
        <p:txBody>
          <a:bodyPr wrap="square" rtlCol="0">
            <a:spAutoFit/>
          </a:bodyPr>
          <a:lstStyle/>
          <a:p>
            <a:pPr algn="ctr"/>
            <a:endParaRPr lang="it-IT" sz="2000" dirty="0"/>
          </a:p>
          <a:p>
            <a:pPr algn="ctr"/>
            <a:r>
              <a:rPr lang="it-IT" sz="2000" dirty="0"/>
              <a:t>«Lo studio dell’arte, illustrazione eloquente della nostra storia, abituerà gli italiani a religiosamente rispettare i loro gloriosi monumenti, e li salverà dalla traccia di barbari e d’inetti. </a:t>
            </a:r>
          </a:p>
          <a:p>
            <a:pPr algn="ctr"/>
            <a:r>
              <a:rPr lang="it-IT" sz="2000" dirty="0"/>
              <a:t>Né i nostri campanili crolleranno, colpa nostra e vergogna, </a:t>
            </a:r>
          </a:p>
          <a:p>
            <a:pPr algn="ctr"/>
            <a:r>
              <a:rPr lang="it-IT" sz="2000" dirty="0"/>
              <a:t>e nostro incalcolabile danno»</a:t>
            </a:r>
          </a:p>
          <a:p>
            <a:pPr algn="ctr"/>
            <a:endParaRPr lang="it-IT" sz="2000" dirty="0"/>
          </a:p>
          <a:p>
            <a:pPr algn="ctr"/>
            <a:r>
              <a:rPr lang="it-IT" dirty="0"/>
              <a:t>(Giulio Natali, 1913)</a:t>
            </a:r>
          </a:p>
          <a:p>
            <a:pPr algn="ctr"/>
            <a:endParaRPr lang="it-IT" sz="2000" dirty="0"/>
          </a:p>
        </p:txBody>
      </p:sp>
    </p:spTree>
    <p:extLst>
      <p:ext uri="{BB962C8B-B14F-4D97-AF65-F5344CB8AC3E}">
        <p14:creationId xmlns:p14="http://schemas.microsoft.com/office/powerpoint/2010/main" val="89004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2554C5-6BF2-B44F-B4E0-E5496F03FB43}"/>
              </a:ext>
            </a:extLst>
          </p:cNvPr>
          <p:cNvSpPr txBox="1"/>
          <p:nvPr/>
        </p:nvSpPr>
        <p:spPr>
          <a:xfrm>
            <a:off x="3467498" y="1082612"/>
            <a:ext cx="5260404" cy="707886"/>
          </a:xfrm>
          <a:prstGeom prst="rect">
            <a:avLst/>
          </a:prstGeom>
          <a:noFill/>
        </p:spPr>
        <p:txBody>
          <a:bodyPr wrap="square" rtlCol="0">
            <a:spAutoFit/>
          </a:bodyPr>
          <a:lstStyle/>
          <a:p>
            <a:pPr algn="ctr"/>
            <a:r>
              <a:rPr lang="it-IT" sz="2000" dirty="0"/>
              <a:t>Motivi citati dagli oppositori dell’insegnamento della Storia dell’arte nelle scuole</a:t>
            </a:r>
          </a:p>
        </p:txBody>
      </p:sp>
      <p:sp>
        <p:nvSpPr>
          <p:cNvPr id="3" name="CasellaDiTesto 2">
            <a:extLst>
              <a:ext uri="{FF2B5EF4-FFF2-40B4-BE49-F238E27FC236}">
                <a16:creationId xmlns:a16="http://schemas.microsoft.com/office/drawing/2014/main" id="{5E04D037-FEB8-7040-9C63-7AE9AE8626C2}"/>
              </a:ext>
            </a:extLst>
          </p:cNvPr>
          <p:cNvSpPr txBox="1"/>
          <p:nvPr/>
        </p:nvSpPr>
        <p:spPr>
          <a:xfrm>
            <a:off x="601614" y="2285852"/>
            <a:ext cx="5370501" cy="1938992"/>
          </a:xfrm>
          <a:prstGeom prst="rect">
            <a:avLst/>
          </a:prstGeom>
          <a:noFill/>
        </p:spPr>
        <p:txBody>
          <a:bodyPr wrap="square" rtlCol="0">
            <a:spAutoFit/>
          </a:bodyPr>
          <a:lstStyle/>
          <a:p>
            <a:pPr marL="285750" indent="-285750">
              <a:buFont typeface="Arial" panose="020B0604020202020204" pitchFamily="34" charset="0"/>
              <a:buChar char="•"/>
            </a:pPr>
            <a:r>
              <a:rPr lang="it-IT" sz="2000" dirty="0"/>
              <a:t>Necessità di preservare la purezza </a:t>
            </a:r>
          </a:p>
          <a:p>
            <a:r>
              <a:rPr lang="it-IT" sz="2000" dirty="0"/>
              <a:t>    della scuola classica</a:t>
            </a:r>
          </a:p>
          <a:p>
            <a:endParaRPr lang="it-IT" sz="2000" dirty="0"/>
          </a:p>
          <a:p>
            <a:endParaRPr lang="it-IT" sz="2000" dirty="0"/>
          </a:p>
          <a:p>
            <a:pPr marL="285750" indent="-285750">
              <a:buFont typeface="Arial" panose="020B0604020202020204" pitchFamily="34" charset="0"/>
              <a:buChar char="•"/>
            </a:pPr>
            <a:r>
              <a:rPr lang="it-IT" sz="2000" dirty="0"/>
              <a:t>Opposizione ad ogni possibile ingresso della materia nelle scuole e nelle università</a:t>
            </a:r>
          </a:p>
        </p:txBody>
      </p:sp>
      <p:sp>
        <p:nvSpPr>
          <p:cNvPr id="4" name="CasellaDiTesto 3">
            <a:extLst>
              <a:ext uri="{FF2B5EF4-FFF2-40B4-BE49-F238E27FC236}">
                <a16:creationId xmlns:a16="http://schemas.microsoft.com/office/drawing/2014/main" id="{FA07C35D-DD07-6943-B8BF-DBF5926F3973}"/>
              </a:ext>
            </a:extLst>
          </p:cNvPr>
          <p:cNvSpPr txBox="1"/>
          <p:nvPr/>
        </p:nvSpPr>
        <p:spPr>
          <a:xfrm>
            <a:off x="6652421" y="2285852"/>
            <a:ext cx="4901784" cy="646331"/>
          </a:xfrm>
          <a:prstGeom prst="rect">
            <a:avLst/>
          </a:prstGeom>
          <a:noFill/>
        </p:spPr>
        <p:txBody>
          <a:bodyPr wrap="square" rtlCol="0">
            <a:spAutoFit/>
          </a:bodyPr>
          <a:lstStyle/>
          <a:p>
            <a:r>
              <a:rPr lang="it-IT" dirty="0"/>
              <a:t>Cfr. intervento di G. Vitelli all’interno del Terzo congresso dell’ «Atene e Roma» nel 1908</a:t>
            </a:r>
          </a:p>
        </p:txBody>
      </p:sp>
      <p:sp>
        <p:nvSpPr>
          <p:cNvPr id="6" name="CasellaDiTesto 5">
            <a:extLst>
              <a:ext uri="{FF2B5EF4-FFF2-40B4-BE49-F238E27FC236}">
                <a16:creationId xmlns:a16="http://schemas.microsoft.com/office/drawing/2014/main" id="{36BEEE05-D9B4-3E47-847B-8BDE1E70E782}"/>
              </a:ext>
            </a:extLst>
          </p:cNvPr>
          <p:cNvSpPr txBox="1"/>
          <p:nvPr/>
        </p:nvSpPr>
        <p:spPr>
          <a:xfrm>
            <a:off x="6652421" y="3207905"/>
            <a:ext cx="5456421" cy="1754326"/>
          </a:xfrm>
          <a:prstGeom prst="rect">
            <a:avLst/>
          </a:prstGeom>
          <a:noFill/>
        </p:spPr>
        <p:txBody>
          <a:bodyPr wrap="square" rtlCol="0">
            <a:spAutoFit/>
          </a:bodyPr>
          <a:lstStyle/>
          <a:p>
            <a:r>
              <a:rPr lang="it-IT" dirty="0"/>
              <a:t>« [...] non si tratta di combattere soltanto i professori liceali, semplicemente perché si ritiene che ancora non siano preparati, ma di combattere addirittura l’idea, sia per il presente che per il futuro, ridicola, assurda burocratica  di professori di storia dell’arte nelle stesse Università»  (G. </a:t>
            </a:r>
            <a:r>
              <a:rPr lang="it-IT" b="1" dirty="0"/>
              <a:t>Prezzolini</a:t>
            </a:r>
            <a:r>
              <a:rPr lang="it-IT" dirty="0"/>
              <a:t>, 1909)</a:t>
            </a:r>
          </a:p>
        </p:txBody>
      </p:sp>
      <p:cxnSp>
        <p:nvCxnSpPr>
          <p:cNvPr id="7" name="Connettore 2 6">
            <a:extLst>
              <a:ext uri="{FF2B5EF4-FFF2-40B4-BE49-F238E27FC236}">
                <a16:creationId xmlns:a16="http://schemas.microsoft.com/office/drawing/2014/main" id="{4B571DE8-25F0-B94B-84F5-9C3F5D0A91F8}"/>
              </a:ext>
            </a:extLst>
          </p:cNvPr>
          <p:cNvCxnSpPr>
            <a:cxnSpLocks/>
          </p:cNvCxnSpPr>
          <p:nvPr/>
        </p:nvCxnSpPr>
        <p:spPr>
          <a:xfrm>
            <a:off x="5787904" y="2561574"/>
            <a:ext cx="6195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AACE8DDF-D6E0-9044-823A-58F3834FA637}"/>
              </a:ext>
            </a:extLst>
          </p:cNvPr>
          <p:cNvCxnSpPr>
            <a:cxnSpLocks/>
          </p:cNvCxnSpPr>
          <p:nvPr/>
        </p:nvCxnSpPr>
        <p:spPr>
          <a:xfrm>
            <a:off x="5787904" y="3686594"/>
            <a:ext cx="6195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ttangolo 10">
            <a:extLst>
              <a:ext uri="{FF2B5EF4-FFF2-40B4-BE49-F238E27FC236}">
                <a16:creationId xmlns:a16="http://schemas.microsoft.com/office/drawing/2014/main" id="{05AF02A7-1CEF-5E40-83CE-1F33F95DE5FA}"/>
              </a:ext>
            </a:extLst>
          </p:cNvPr>
          <p:cNvSpPr/>
          <p:nvPr/>
        </p:nvSpPr>
        <p:spPr>
          <a:xfrm>
            <a:off x="3341913" y="1095329"/>
            <a:ext cx="5260404"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Parentesi graffa aperta 12">
            <a:extLst>
              <a:ext uri="{FF2B5EF4-FFF2-40B4-BE49-F238E27FC236}">
                <a16:creationId xmlns:a16="http://schemas.microsoft.com/office/drawing/2014/main" id="{702EF50F-E792-AB46-B4E8-4A4BB9A79311}"/>
              </a:ext>
            </a:extLst>
          </p:cNvPr>
          <p:cNvSpPr/>
          <p:nvPr/>
        </p:nvSpPr>
        <p:spPr>
          <a:xfrm>
            <a:off x="362748" y="2285852"/>
            <a:ext cx="238866" cy="193899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046683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5BC1C43-16B6-B441-8D44-2CEA5928654B}"/>
              </a:ext>
            </a:extLst>
          </p:cNvPr>
          <p:cNvSpPr/>
          <p:nvPr/>
        </p:nvSpPr>
        <p:spPr>
          <a:xfrm>
            <a:off x="6475749" y="2882390"/>
            <a:ext cx="5716251" cy="923330"/>
          </a:xfrm>
          <a:prstGeom prst="rect">
            <a:avLst/>
          </a:prstGeom>
        </p:spPr>
        <p:txBody>
          <a:bodyPr wrap="square">
            <a:spAutoFit/>
          </a:bodyPr>
          <a:lstStyle/>
          <a:p>
            <a:r>
              <a:rPr lang="it-IT" dirty="0"/>
              <a:t>E. Pistelli sosteneva la necessità di formare le teste degli insegnanti prima dei testi degli alunni. Ventilava come unica soluzione affidare l’incarico di docenza ad artisti</a:t>
            </a:r>
          </a:p>
        </p:txBody>
      </p:sp>
      <p:cxnSp>
        <p:nvCxnSpPr>
          <p:cNvPr id="3" name="Connettore 2 2">
            <a:extLst>
              <a:ext uri="{FF2B5EF4-FFF2-40B4-BE49-F238E27FC236}">
                <a16:creationId xmlns:a16="http://schemas.microsoft.com/office/drawing/2014/main" id="{ABEE11CF-DA2A-1F45-A42D-E5778469D681}"/>
              </a:ext>
            </a:extLst>
          </p:cNvPr>
          <p:cNvCxnSpPr>
            <a:cxnSpLocks/>
          </p:cNvCxnSpPr>
          <p:nvPr/>
        </p:nvCxnSpPr>
        <p:spPr>
          <a:xfrm>
            <a:off x="5456306" y="1472572"/>
            <a:ext cx="6195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DD6C34C1-E533-094F-88E8-5E878AAF0ED8}"/>
              </a:ext>
            </a:extLst>
          </p:cNvPr>
          <p:cNvSpPr/>
          <p:nvPr/>
        </p:nvSpPr>
        <p:spPr>
          <a:xfrm>
            <a:off x="296807" y="579544"/>
            <a:ext cx="6096000" cy="4708981"/>
          </a:xfrm>
          <a:prstGeom prst="rect">
            <a:avLst/>
          </a:prstGeom>
        </p:spPr>
        <p:txBody>
          <a:bodyPr>
            <a:spAutoFit/>
          </a:bodyPr>
          <a:lstStyle/>
          <a:p>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Rischio di ridurre l’intento </a:t>
            </a:r>
          </a:p>
          <a:p>
            <a:r>
              <a:rPr lang="it-IT" sz="2000" dirty="0"/>
              <a:t>     estetico ed educativo dell’arte </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endParaRPr lang="it-IT" sz="2000" dirty="0"/>
          </a:p>
          <a:p>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Difficoltà di reperire insegnanti competenti</a:t>
            </a:r>
          </a:p>
          <a:p>
            <a:endParaRPr lang="it-IT" sz="2000" dirty="0"/>
          </a:p>
          <a:p>
            <a:endParaRPr lang="it-IT" sz="2000" dirty="0"/>
          </a:p>
          <a:p>
            <a:endParaRPr lang="it-IT" sz="2000" dirty="0"/>
          </a:p>
          <a:p>
            <a:endParaRPr lang="it-IT" sz="2000" dirty="0"/>
          </a:p>
          <a:p>
            <a:pPr marL="342900" indent="-342900">
              <a:buFont typeface="Arial" panose="020B0604020202020204" pitchFamily="34" charset="0"/>
              <a:buChar char="•"/>
            </a:pPr>
            <a:r>
              <a:rPr lang="it-IT" sz="2000" dirty="0"/>
              <a:t>Rischio di appesantire la materia</a:t>
            </a:r>
          </a:p>
        </p:txBody>
      </p:sp>
      <p:cxnSp>
        <p:nvCxnSpPr>
          <p:cNvPr id="5" name="Connettore 2 4">
            <a:extLst>
              <a:ext uri="{FF2B5EF4-FFF2-40B4-BE49-F238E27FC236}">
                <a16:creationId xmlns:a16="http://schemas.microsoft.com/office/drawing/2014/main" id="{1D9F390B-FC87-4443-9758-682F46BB1799}"/>
              </a:ext>
            </a:extLst>
          </p:cNvPr>
          <p:cNvCxnSpPr>
            <a:cxnSpLocks/>
          </p:cNvCxnSpPr>
          <p:nvPr/>
        </p:nvCxnSpPr>
        <p:spPr>
          <a:xfrm>
            <a:off x="5456306" y="3344055"/>
            <a:ext cx="6195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E0503E9F-939A-2141-81B9-0D4C868E2A5C}"/>
              </a:ext>
            </a:extLst>
          </p:cNvPr>
          <p:cNvSpPr txBox="1"/>
          <p:nvPr/>
        </p:nvSpPr>
        <p:spPr>
          <a:xfrm>
            <a:off x="6392807" y="970109"/>
            <a:ext cx="5456420" cy="1477328"/>
          </a:xfrm>
          <a:prstGeom prst="rect">
            <a:avLst/>
          </a:prstGeom>
          <a:noFill/>
        </p:spPr>
        <p:txBody>
          <a:bodyPr wrap="square" rtlCol="0">
            <a:spAutoFit/>
          </a:bodyPr>
          <a:lstStyle/>
          <a:p>
            <a:r>
              <a:rPr lang="it-IT" dirty="0"/>
              <a:t>L’inserimento  della storia dell’arte nei licei avrebbe comportato la perdita dell’intento estetico ed educativo dell’arte, riducendo quest’ultima a un’arida sequenza di nomi e date (Igino Benvenuto Supino/contro l’inserimento della disciplina nelle scuole)</a:t>
            </a:r>
          </a:p>
        </p:txBody>
      </p:sp>
      <p:sp>
        <p:nvSpPr>
          <p:cNvPr id="7" name="Parentesi graffa aperta 6">
            <a:extLst>
              <a:ext uri="{FF2B5EF4-FFF2-40B4-BE49-F238E27FC236}">
                <a16:creationId xmlns:a16="http://schemas.microsoft.com/office/drawing/2014/main" id="{C8C6AE69-93AB-8140-B80C-28CFF5543644}"/>
              </a:ext>
            </a:extLst>
          </p:cNvPr>
          <p:cNvSpPr/>
          <p:nvPr/>
        </p:nvSpPr>
        <p:spPr>
          <a:xfrm>
            <a:off x="185847" y="1111771"/>
            <a:ext cx="93855" cy="446456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1876B39E-6A13-1D4E-AF1D-D7F0668C4D72}"/>
              </a:ext>
            </a:extLst>
          </p:cNvPr>
          <p:cNvCxnSpPr>
            <a:cxnSpLocks/>
          </p:cNvCxnSpPr>
          <p:nvPr/>
        </p:nvCxnSpPr>
        <p:spPr>
          <a:xfrm>
            <a:off x="5456306" y="5045228"/>
            <a:ext cx="6195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26177E78-910F-2E4B-A134-DB3BBF46FD63}"/>
              </a:ext>
            </a:extLst>
          </p:cNvPr>
          <p:cNvSpPr txBox="1"/>
          <p:nvPr/>
        </p:nvSpPr>
        <p:spPr>
          <a:xfrm>
            <a:off x="6529203" y="4675626"/>
            <a:ext cx="5609341" cy="1754326"/>
          </a:xfrm>
          <a:prstGeom prst="rect">
            <a:avLst/>
          </a:prstGeom>
          <a:noFill/>
        </p:spPr>
        <p:txBody>
          <a:bodyPr wrap="square" rtlCol="0">
            <a:spAutoFit/>
          </a:bodyPr>
          <a:lstStyle/>
          <a:p>
            <a:r>
              <a:rPr lang="it-IT" dirty="0"/>
              <a:t>L’insegnamento specifico della storia dell’arte avrebbe comportato il pesante armamentario che circonda ogni materia. </a:t>
            </a:r>
            <a:r>
              <a:rPr lang="it-IT" b="1" dirty="0"/>
              <a:t>Occorreva circondare la materia di attrattiva evitando strumenti di noia e martirio</a:t>
            </a:r>
            <a:r>
              <a:rPr lang="it-IT" dirty="0"/>
              <a:t>. Meglio affidare l’insegnamento al docente di lettere. (Pasquale Papa/a favore di un insegnamento affidato al docente di lettere)</a:t>
            </a:r>
          </a:p>
        </p:txBody>
      </p:sp>
    </p:spTree>
    <p:extLst>
      <p:ext uri="{BB962C8B-B14F-4D97-AF65-F5344CB8AC3E}">
        <p14:creationId xmlns:p14="http://schemas.microsoft.com/office/powerpoint/2010/main" val="1730037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A9AB2D3-4AB0-9D43-8DFD-BF5A62AA2F63}"/>
              </a:ext>
            </a:extLst>
          </p:cNvPr>
          <p:cNvSpPr txBox="1"/>
          <p:nvPr/>
        </p:nvSpPr>
        <p:spPr>
          <a:xfrm>
            <a:off x="4467069" y="644577"/>
            <a:ext cx="1997342" cy="400110"/>
          </a:xfrm>
          <a:prstGeom prst="rect">
            <a:avLst/>
          </a:prstGeom>
          <a:noFill/>
        </p:spPr>
        <p:txBody>
          <a:bodyPr wrap="none" rtlCol="0">
            <a:spAutoFit/>
          </a:bodyPr>
          <a:lstStyle/>
          <a:p>
            <a:r>
              <a:rPr lang="it-IT" sz="2000" dirty="0"/>
              <a:t>Possibili soluzioni</a:t>
            </a:r>
          </a:p>
        </p:txBody>
      </p:sp>
      <p:sp>
        <p:nvSpPr>
          <p:cNvPr id="3" name="CasellaDiTesto 2">
            <a:extLst>
              <a:ext uri="{FF2B5EF4-FFF2-40B4-BE49-F238E27FC236}">
                <a16:creationId xmlns:a16="http://schemas.microsoft.com/office/drawing/2014/main" id="{817E7DF0-2F43-5F4B-B349-959870200B77}"/>
              </a:ext>
            </a:extLst>
          </p:cNvPr>
          <p:cNvSpPr txBox="1"/>
          <p:nvPr/>
        </p:nvSpPr>
        <p:spPr>
          <a:xfrm>
            <a:off x="537790" y="1723869"/>
            <a:ext cx="9850394" cy="3785652"/>
          </a:xfrm>
          <a:prstGeom prst="rect">
            <a:avLst/>
          </a:prstGeom>
          <a:noFill/>
        </p:spPr>
        <p:txBody>
          <a:bodyPr wrap="square" rtlCol="0">
            <a:spAutoFit/>
          </a:bodyPr>
          <a:lstStyle/>
          <a:p>
            <a:pPr marL="342900" indent="-342900">
              <a:buFont typeface="Arial" panose="020B0604020202020204" pitchFamily="34" charset="0"/>
              <a:buChar char="•"/>
            </a:pPr>
            <a:r>
              <a:rPr lang="it-IT" sz="2000" dirty="0"/>
              <a:t>Affidare l’insegnamento ai docenti di </a:t>
            </a:r>
            <a:r>
              <a:rPr lang="it-IT" sz="2000" b="1" dirty="0"/>
              <a:t>italiano</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Affidare l’insegnamento ai </a:t>
            </a:r>
            <a:r>
              <a:rPr lang="it-IT" sz="2000" b="1" dirty="0"/>
              <a:t>specialisti formatosi presso la scuola di perfezionamento</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Offrire agli studenti delle scuole superiori la possibilità di </a:t>
            </a:r>
            <a:r>
              <a:rPr lang="it-IT" sz="2000" b="1" dirty="0"/>
              <a:t>seguire corsi universitari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Affidare l’insegnamento ai docenti di </a:t>
            </a:r>
            <a:r>
              <a:rPr lang="it-IT" sz="2000" b="1" dirty="0"/>
              <a:t>disegno</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Affidare l’insegnamento a un </a:t>
            </a:r>
            <a:r>
              <a:rPr lang="it-IT" sz="2000" b="1" dirty="0"/>
              <a:t>artista</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Istituire delle </a:t>
            </a:r>
            <a:r>
              <a:rPr lang="it-IT" sz="2000" b="1" dirty="0"/>
              <a:t>cattedre ambulanti </a:t>
            </a:r>
            <a:r>
              <a:rPr lang="it-IT" sz="2000" dirty="0"/>
              <a:t>(personale di musei e gallerie, fornito di strumenti e preparazione si sarebbe dovuto spostare tra i diversi istituti)</a:t>
            </a:r>
          </a:p>
        </p:txBody>
      </p:sp>
      <p:sp>
        <p:nvSpPr>
          <p:cNvPr id="4" name="Rettangolo 3">
            <a:extLst>
              <a:ext uri="{FF2B5EF4-FFF2-40B4-BE49-F238E27FC236}">
                <a16:creationId xmlns:a16="http://schemas.microsoft.com/office/drawing/2014/main" id="{EAE7E8D2-7818-3F42-8FC7-5B9C8A7767EC}"/>
              </a:ext>
            </a:extLst>
          </p:cNvPr>
          <p:cNvSpPr/>
          <p:nvPr/>
        </p:nvSpPr>
        <p:spPr>
          <a:xfrm>
            <a:off x="4467069" y="644577"/>
            <a:ext cx="1997342"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3376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6129F0A-5177-2F47-9EA6-755B2EAD636D}"/>
              </a:ext>
            </a:extLst>
          </p:cNvPr>
          <p:cNvSpPr txBox="1"/>
          <p:nvPr/>
        </p:nvSpPr>
        <p:spPr>
          <a:xfrm>
            <a:off x="4601980" y="509665"/>
            <a:ext cx="2703241" cy="400110"/>
          </a:xfrm>
          <a:prstGeom prst="rect">
            <a:avLst/>
          </a:prstGeom>
          <a:noFill/>
        </p:spPr>
        <p:txBody>
          <a:bodyPr wrap="none" rtlCol="0">
            <a:spAutoFit/>
          </a:bodyPr>
          <a:lstStyle/>
          <a:p>
            <a:r>
              <a:rPr lang="it-IT" sz="2000" dirty="0"/>
              <a:t>1923. La riforma Gentile</a:t>
            </a:r>
          </a:p>
        </p:txBody>
      </p:sp>
      <p:sp>
        <p:nvSpPr>
          <p:cNvPr id="3" name="Rettangolo 2">
            <a:extLst>
              <a:ext uri="{FF2B5EF4-FFF2-40B4-BE49-F238E27FC236}">
                <a16:creationId xmlns:a16="http://schemas.microsoft.com/office/drawing/2014/main" id="{573D9B37-7463-8941-AA02-B38C344A3E3A}"/>
              </a:ext>
            </a:extLst>
          </p:cNvPr>
          <p:cNvSpPr/>
          <p:nvPr/>
        </p:nvSpPr>
        <p:spPr>
          <a:xfrm>
            <a:off x="4586990" y="509666"/>
            <a:ext cx="2718231" cy="400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AF09BA82-CCD9-F048-AA06-2E84F35B39D5}"/>
              </a:ext>
            </a:extLst>
          </p:cNvPr>
          <p:cNvSpPr txBox="1"/>
          <p:nvPr/>
        </p:nvSpPr>
        <p:spPr>
          <a:xfrm>
            <a:off x="4437089" y="1543987"/>
            <a:ext cx="3298916" cy="400110"/>
          </a:xfrm>
          <a:prstGeom prst="rect">
            <a:avLst/>
          </a:prstGeom>
          <a:noFill/>
        </p:spPr>
        <p:txBody>
          <a:bodyPr wrap="none" rtlCol="0">
            <a:spAutoFit/>
          </a:bodyPr>
          <a:lstStyle/>
          <a:p>
            <a:r>
              <a:rPr lang="it-IT" sz="2000" dirty="0"/>
              <a:t>«La più fascista delle riforme»</a:t>
            </a:r>
          </a:p>
        </p:txBody>
      </p:sp>
      <p:sp>
        <p:nvSpPr>
          <p:cNvPr id="5" name="CasellaDiTesto 4">
            <a:extLst>
              <a:ext uri="{FF2B5EF4-FFF2-40B4-BE49-F238E27FC236}">
                <a16:creationId xmlns:a16="http://schemas.microsoft.com/office/drawing/2014/main" id="{92080EEB-1E49-0A48-9517-86A91E3EF1F5}"/>
              </a:ext>
            </a:extLst>
          </p:cNvPr>
          <p:cNvSpPr txBox="1"/>
          <p:nvPr/>
        </p:nvSpPr>
        <p:spPr>
          <a:xfrm>
            <a:off x="2346500" y="2083632"/>
            <a:ext cx="9126363" cy="4401205"/>
          </a:xfrm>
          <a:prstGeom prst="rect">
            <a:avLst/>
          </a:prstGeom>
          <a:noFill/>
        </p:spPr>
        <p:txBody>
          <a:bodyPr wrap="square" rtlCol="0">
            <a:spAutoFit/>
          </a:bodyPr>
          <a:lstStyle/>
          <a:p>
            <a:pPr marL="342900" indent="-342900">
              <a:buFont typeface="Arial" panose="020B0604020202020204" pitchFamily="34" charset="0"/>
              <a:buChar char="•"/>
            </a:pPr>
            <a:r>
              <a:rPr lang="it-IT" sz="2000" dirty="0"/>
              <a:t>Obbligo scolastico portato a 14 anni</a:t>
            </a:r>
          </a:p>
          <a:p>
            <a:r>
              <a:rPr lang="it-IT" sz="2000" dirty="0"/>
              <a:t>      (corso elementare di 5 anni e un corso avviamento professionale di 3 anni </a:t>
            </a:r>
          </a:p>
          <a:p>
            <a:r>
              <a:rPr lang="it-IT" sz="2000" dirty="0"/>
              <a:t>      per coloro che non accedevano alla scuola media</a:t>
            </a:r>
          </a:p>
          <a:p>
            <a:pPr marL="342900" indent="-342900">
              <a:buFont typeface="Arial" panose="020B0604020202020204" pitchFamily="34" charset="0"/>
              <a:buChar char="•"/>
            </a:pPr>
            <a:r>
              <a:rPr lang="it-IT" sz="2000" dirty="0"/>
              <a:t>Istituzione di scuole speciali</a:t>
            </a:r>
          </a:p>
          <a:p>
            <a:pPr marL="342900" indent="-342900">
              <a:buFont typeface="Arial" panose="020B0604020202020204" pitchFamily="34" charset="0"/>
              <a:buChar char="•"/>
            </a:pPr>
            <a:r>
              <a:rPr lang="it-IT" sz="2000" dirty="0"/>
              <a:t>Obbligo dell’insegnamento della religione cattolica</a:t>
            </a:r>
          </a:p>
          <a:p>
            <a:pPr marL="342900" indent="-342900">
              <a:buFont typeface="Arial" panose="020B0604020202020204" pitchFamily="34" charset="0"/>
              <a:buChar char="•"/>
            </a:pPr>
            <a:r>
              <a:rPr lang="it-IT" sz="2000" dirty="0"/>
              <a:t>Rigidi controlli dell’adempimento degli obblighi scolatici</a:t>
            </a:r>
          </a:p>
          <a:p>
            <a:endParaRPr lang="it-IT" sz="2000" dirty="0"/>
          </a:p>
          <a:p>
            <a:pPr marL="342900" indent="-342900">
              <a:buFont typeface="Arial" panose="020B0604020202020204" pitchFamily="34" charset="0"/>
              <a:buChar char="•"/>
            </a:pPr>
            <a:r>
              <a:rPr lang="it-IT" sz="2000" b="1" dirty="0"/>
              <a:t>Le lauree assumono un puro valore accademico e perdono il carattere abilitante</a:t>
            </a:r>
          </a:p>
          <a:p>
            <a:pPr marL="342900" indent="-342900">
              <a:buFont typeface="Arial" panose="020B0604020202020204" pitchFamily="34" charset="0"/>
              <a:buChar char="•"/>
            </a:pPr>
            <a:endParaRPr lang="it-IT" sz="2000" b="1" dirty="0"/>
          </a:p>
          <a:p>
            <a:pPr marL="342900" indent="-342900">
              <a:buFont typeface="Arial" panose="020B0604020202020204" pitchFamily="34" charset="0"/>
              <a:buChar char="•"/>
            </a:pPr>
            <a:r>
              <a:rPr lang="it-IT" sz="2000" b="1" dirty="0"/>
              <a:t>Istituzione di concorsi per il conseguimento dell’abilitazione all’insegnamento</a:t>
            </a:r>
          </a:p>
          <a:p>
            <a:pPr marL="342900" indent="-342900">
              <a:buFont typeface="Arial" panose="020B0604020202020204" pitchFamily="34" charset="0"/>
              <a:buChar char="•"/>
            </a:pPr>
            <a:endParaRPr lang="it-IT" sz="2000" b="1" dirty="0"/>
          </a:p>
          <a:p>
            <a:pPr marL="342900" indent="-342900">
              <a:buFont typeface="Arial" panose="020B0604020202020204" pitchFamily="34" charset="0"/>
              <a:buChar char="•"/>
            </a:pPr>
            <a:r>
              <a:rPr lang="it-IT" sz="2000" b="1" dirty="0"/>
              <a:t>Dai programmi d’insegnamento si passa ai programmi d’esame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b="1" dirty="0"/>
              <a:t>Ingresso dell’insegnamento storia dell’arte nei licei classici e femminili</a:t>
            </a:r>
          </a:p>
        </p:txBody>
      </p:sp>
    </p:spTree>
    <p:extLst>
      <p:ext uri="{BB962C8B-B14F-4D97-AF65-F5344CB8AC3E}">
        <p14:creationId xmlns:p14="http://schemas.microsoft.com/office/powerpoint/2010/main" val="389047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1BD2108-9103-6044-8B15-395BC5BF3148}"/>
              </a:ext>
            </a:extLst>
          </p:cNvPr>
          <p:cNvSpPr txBox="1"/>
          <p:nvPr/>
        </p:nvSpPr>
        <p:spPr>
          <a:xfrm>
            <a:off x="4544625" y="1440061"/>
            <a:ext cx="2502673" cy="400110"/>
          </a:xfrm>
          <a:prstGeom prst="rect">
            <a:avLst/>
          </a:prstGeom>
          <a:noFill/>
        </p:spPr>
        <p:txBody>
          <a:bodyPr wrap="none" rtlCol="0">
            <a:spAutoFit/>
          </a:bodyPr>
          <a:lstStyle/>
          <a:p>
            <a:r>
              <a:rPr lang="it-IT" sz="2000" dirty="0"/>
              <a:t>Programma e obiettivi</a:t>
            </a:r>
          </a:p>
        </p:txBody>
      </p:sp>
      <p:sp>
        <p:nvSpPr>
          <p:cNvPr id="4" name="Rettangolo 3">
            <a:extLst>
              <a:ext uri="{FF2B5EF4-FFF2-40B4-BE49-F238E27FC236}">
                <a16:creationId xmlns:a16="http://schemas.microsoft.com/office/drawing/2014/main" id="{9303B0A2-65DD-354E-AFBF-D5D2DD16D930}"/>
              </a:ext>
            </a:extLst>
          </p:cNvPr>
          <p:cNvSpPr/>
          <p:nvPr/>
        </p:nvSpPr>
        <p:spPr>
          <a:xfrm>
            <a:off x="2309811" y="2290911"/>
            <a:ext cx="7543800" cy="2585323"/>
          </a:xfrm>
          <a:prstGeom prst="rect">
            <a:avLst/>
          </a:prstGeom>
        </p:spPr>
        <p:txBody>
          <a:bodyPr wrap="square">
            <a:spAutoFit/>
          </a:bodyPr>
          <a:lstStyle/>
          <a:p>
            <a:pPr algn="just"/>
            <a:r>
              <a:rPr lang="it-IT" dirty="0"/>
              <a:t>Il corso si propone di descrivere le principali fasi e metodologie della didattica, con specifico riferimento alla storia dell’arte.</a:t>
            </a:r>
          </a:p>
          <a:p>
            <a:pPr algn="just"/>
            <a:r>
              <a:rPr lang="it-IT" dirty="0"/>
              <a:t>La descrizione delle radici storiche dell’inserimento della disciplina nel corso di formazione scolastica, e l’analisi delle ragioni educative, etiche e sociali alla base del suo insegnamento oggi, costituiranno i presupposti della disamina della programmazione, della costruzione di unità di apprendimento, dell’organizzazione di lezioni come della costruzione di verifiche.</a:t>
            </a:r>
          </a:p>
          <a:p>
            <a:pPr algn="just"/>
            <a:r>
              <a:rPr lang="it-IT" dirty="0"/>
              <a:t>Il corso avrà una struttura laboratoriale per permettere agli studenti di confrontarsi praticamente con alcuni aspetti fondamentali dell’insegnamento.</a:t>
            </a:r>
          </a:p>
        </p:txBody>
      </p:sp>
    </p:spTree>
    <p:extLst>
      <p:ext uri="{BB962C8B-B14F-4D97-AF65-F5344CB8AC3E}">
        <p14:creationId xmlns:p14="http://schemas.microsoft.com/office/powerpoint/2010/main" val="4000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7DDBFEF-8687-C949-B46E-81411130FA2D}"/>
              </a:ext>
            </a:extLst>
          </p:cNvPr>
          <p:cNvSpPr txBox="1"/>
          <p:nvPr/>
        </p:nvSpPr>
        <p:spPr>
          <a:xfrm>
            <a:off x="644577" y="554636"/>
            <a:ext cx="3762531" cy="5632311"/>
          </a:xfrm>
          <a:prstGeom prst="rect">
            <a:avLst/>
          </a:prstGeom>
          <a:noFill/>
        </p:spPr>
        <p:txBody>
          <a:bodyPr wrap="square" rtlCol="0">
            <a:spAutoFit/>
          </a:bodyPr>
          <a:lstStyle/>
          <a:p>
            <a:pPr algn="ctr"/>
            <a:r>
              <a:rPr lang="it-IT" sz="2000" dirty="0"/>
              <a:t>Scansione oraria dell’insegnamento della storia dell’arte</a:t>
            </a:r>
          </a:p>
          <a:p>
            <a:endParaRPr lang="it-IT" sz="2000" dirty="0"/>
          </a:p>
          <a:p>
            <a:r>
              <a:rPr lang="it-IT" sz="2000" dirty="0"/>
              <a:t>1923</a:t>
            </a:r>
          </a:p>
          <a:p>
            <a:r>
              <a:rPr lang="it-IT" sz="2000" dirty="0"/>
              <a:t>2 ore in II liceo</a:t>
            </a:r>
          </a:p>
          <a:p>
            <a:r>
              <a:rPr lang="it-IT" sz="2000" dirty="0"/>
              <a:t>2 ore in III liceo</a:t>
            </a:r>
          </a:p>
          <a:p>
            <a:endParaRPr lang="it-IT" sz="2000" dirty="0"/>
          </a:p>
          <a:p>
            <a:r>
              <a:rPr lang="it-IT" sz="2000" dirty="0"/>
              <a:t>1924</a:t>
            </a:r>
          </a:p>
          <a:p>
            <a:r>
              <a:rPr lang="it-IT" sz="2000" dirty="0"/>
              <a:t>1 ore in II liceo</a:t>
            </a:r>
          </a:p>
          <a:p>
            <a:r>
              <a:rPr lang="it-IT" sz="2000" dirty="0"/>
              <a:t>3 ore in III liceo</a:t>
            </a:r>
          </a:p>
          <a:p>
            <a:endParaRPr lang="it-IT" sz="2000" dirty="0"/>
          </a:p>
          <a:p>
            <a:r>
              <a:rPr lang="it-IT" sz="2000" dirty="0"/>
              <a:t>1930</a:t>
            </a:r>
          </a:p>
          <a:p>
            <a:r>
              <a:rPr lang="it-IT" sz="2000" dirty="0"/>
              <a:t>1 ora in I liceo</a:t>
            </a:r>
          </a:p>
          <a:p>
            <a:r>
              <a:rPr lang="it-IT" sz="2000" dirty="0"/>
              <a:t>2 ore in II liceo</a:t>
            </a:r>
          </a:p>
          <a:p>
            <a:r>
              <a:rPr lang="it-IT" sz="2000" dirty="0"/>
              <a:t>2 ore in III liceo</a:t>
            </a:r>
          </a:p>
          <a:p>
            <a:endParaRPr lang="it-IT" sz="2000" dirty="0"/>
          </a:p>
          <a:p>
            <a:endParaRPr lang="it-IT" sz="2000" dirty="0"/>
          </a:p>
        </p:txBody>
      </p:sp>
      <p:sp>
        <p:nvSpPr>
          <p:cNvPr id="3" name="Rettangolo 2">
            <a:extLst>
              <a:ext uri="{FF2B5EF4-FFF2-40B4-BE49-F238E27FC236}">
                <a16:creationId xmlns:a16="http://schemas.microsoft.com/office/drawing/2014/main" id="{104AF232-1BE3-3D44-9862-E8177AFD35D8}"/>
              </a:ext>
            </a:extLst>
          </p:cNvPr>
          <p:cNvSpPr/>
          <p:nvPr/>
        </p:nvSpPr>
        <p:spPr>
          <a:xfrm>
            <a:off x="389744" y="389744"/>
            <a:ext cx="4362137" cy="59510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1A6A579F-2B35-9B48-9DFA-9BBE85C1BA2B}"/>
              </a:ext>
            </a:extLst>
          </p:cNvPr>
          <p:cNvSpPr txBox="1"/>
          <p:nvPr/>
        </p:nvSpPr>
        <p:spPr>
          <a:xfrm>
            <a:off x="6887815" y="538847"/>
            <a:ext cx="3910429" cy="400110"/>
          </a:xfrm>
          <a:prstGeom prst="rect">
            <a:avLst/>
          </a:prstGeom>
          <a:noFill/>
        </p:spPr>
        <p:txBody>
          <a:bodyPr wrap="none" rtlCol="0">
            <a:spAutoFit/>
          </a:bodyPr>
          <a:lstStyle/>
          <a:p>
            <a:r>
              <a:rPr lang="it-IT" sz="2000" dirty="0"/>
              <a:t>Primo programma di Storia dell’arte</a:t>
            </a:r>
          </a:p>
        </p:txBody>
      </p:sp>
      <p:sp>
        <p:nvSpPr>
          <p:cNvPr id="5" name="CasellaDiTesto 4">
            <a:extLst>
              <a:ext uri="{FF2B5EF4-FFF2-40B4-BE49-F238E27FC236}">
                <a16:creationId xmlns:a16="http://schemas.microsoft.com/office/drawing/2014/main" id="{51E101BC-9597-F34C-84D5-CD9688069D75}"/>
              </a:ext>
            </a:extLst>
          </p:cNvPr>
          <p:cNvSpPr txBox="1"/>
          <p:nvPr/>
        </p:nvSpPr>
        <p:spPr>
          <a:xfrm>
            <a:off x="6280878" y="1573967"/>
            <a:ext cx="5124305" cy="1631216"/>
          </a:xfrm>
          <a:prstGeom prst="rect">
            <a:avLst/>
          </a:prstGeom>
          <a:noFill/>
        </p:spPr>
        <p:txBody>
          <a:bodyPr wrap="square" rtlCol="0">
            <a:spAutoFit/>
          </a:bodyPr>
          <a:lstStyle/>
          <a:p>
            <a:pPr algn="ctr"/>
            <a:r>
              <a:rPr lang="it-IT" sz="2000" dirty="0"/>
              <a:t>La collaborazione di Lionello Venturi</a:t>
            </a:r>
          </a:p>
          <a:p>
            <a:pPr algn="ctr"/>
            <a:endParaRPr lang="it-IT" sz="2000" dirty="0"/>
          </a:p>
          <a:p>
            <a:pPr algn="ctr"/>
            <a:r>
              <a:rPr lang="it-IT" sz="2000" dirty="0"/>
              <a:t>La proposta elaborata da Venturi non sarà accettata; ne rimarrà traccia solo nelle avvertenze generali </a:t>
            </a:r>
          </a:p>
        </p:txBody>
      </p:sp>
      <p:sp>
        <p:nvSpPr>
          <p:cNvPr id="6" name="Rettangolo 5">
            <a:extLst>
              <a:ext uri="{FF2B5EF4-FFF2-40B4-BE49-F238E27FC236}">
                <a16:creationId xmlns:a16="http://schemas.microsoft.com/office/drawing/2014/main" id="{5D18029C-3DE3-0148-90C9-D9E75CCE381B}"/>
              </a:ext>
            </a:extLst>
          </p:cNvPr>
          <p:cNvSpPr/>
          <p:nvPr/>
        </p:nvSpPr>
        <p:spPr>
          <a:xfrm>
            <a:off x="7104634" y="3840193"/>
            <a:ext cx="4002374" cy="1754326"/>
          </a:xfrm>
          <a:prstGeom prst="rect">
            <a:avLst/>
          </a:prstGeom>
        </p:spPr>
        <p:txBody>
          <a:bodyPr wrap="square">
            <a:spAutoFit/>
          </a:bodyPr>
          <a:lstStyle/>
          <a:p>
            <a:pPr marL="342900" indent="-342900">
              <a:buFont typeface="Arial" panose="020B0604020202020204" pitchFamily="34" charset="0"/>
              <a:buChar char="•"/>
            </a:pPr>
            <a:r>
              <a:rPr lang="it-IT" dirty="0"/>
              <a:t>Indicazione secondo la quale scopo della disciplina è lo studio delle grandi civiltà artistiche</a:t>
            </a:r>
          </a:p>
          <a:p>
            <a:pPr marL="342900" indent="-342900">
              <a:buFont typeface="Arial" panose="020B0604020202020204" pitchFamily="34" charset="0"/>
              <a:buChar char="•"/>
            </a:pPr>
            <a:endParaRPr lang="it-IT" dirty="0"/>
          </a:p>
          <a:p>
            <a:pPr marL="342900" indent="-342900">
              <a:buFont typeface="Arial" panose="020B0604020202020204" pitchFamily="34" charset="0"/>
              <a:buChar char="•"/>
            </a:pPr>
            <a:r>
              <a:rPr lang="it-IT" dirty="0"/>
              <a:t>Indicazioni relative all’insegnamento dell’arte classica</a:t>
            </a:r>
          </a:p>
        </p:txBody>
      </p:sp>
      <p:cxnSp>
        <p:nvCxnSpPr>
          <p:cNvPr id="8" name="Connettore 2 7">
            <a:extLst>
              <a:ext uri="{FF2B5EF4-FFF2-40B4-BE49-F238E27FC236}">
                <a16:creationId xmlns:a16="http://schemas.microsoft.com/office/drawing/2014/main" id="{22628634-C27D-8A46-BCF0-8CC3339C7C78}"/>
              </a:ext>
            </a:extLst>
          </p:cNvPr>
          <p:cNvCxnSpPr/>
          <p:nvPr/>
        </p:nvCxnSpPr>
        <p:spPr>
          <a:xfrm>
            <a:off x="8847712" y="3365291"/>
            <a:ext cx="0" cy="3147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112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D33126-2439-9840-B944-A100038C9A92}"/>
              </a:ext>
            </a:extLst>
          </p:cNvPr>
          <p:cNvSpPr txBox="1"/>
          <p:nvPr/>
        </p:nvSpPr>
        <p:spPr>
          <a:xfrm>
            <a:off x="7433536" y="250275"/>
            <a:ext cx="4512039" cy="1323439"/>
          </a:xfrm>
          <a:prstGeom prst="rect">
            <a:avLst/>
          </a:prstGeom>
          <a:noFill/>
        </p:spPr>
        <p:txBody>
          <a:bodyPr wrap="square" rtlCol="0">
            <a:spAutoFit/>
          </a:bodyPr>
          <a:lstStyle/>
          <a:p>
            <a:r>
              <a:rPr lang="it-IT" sz="2000" dirty="0"/>
              <a:t>1925 Pubblicazione  del primo volume dell’ </a:t>
            </a:r>
            <a:r>
              <a:rPr lang="it-IT" sz="2000" b="1" i="1" dirty="0"/>
              <a:t>Atlante della storia dell’arte </a:t>
            </a:r>
            <a:r>
              <a:rPr lang="it-IT" sz="2000" dirty="0"/>
              <a:t>di Ugo </a:t>
            </a:r>
            <a:r>
              <a:rPr lang="it-IT" sz="2000" dirty="0" err="1"/>
              <a:t>Ojetti</a:t>
            </a:r>
            <a:r>
              <a:rPr lang="it-IT" sz="2000" dirty="0"/>
              <a:t> e Luigi Dami</a:t>
            </a:r>
          </a:p>
          <a:p>
            <a:r>
              <a:rPr lang="it-IT" sz="2000" dirty="0"/>
              <a:t>(II, nel 1934) </a:t>
            </a:r>
          </a:p>
        </p:txBody>
      </p:sp>
      <p:pic>
        <p:nvPicPr>
          <p:cNvPr id="4" name="Immagine 3">
            <a:extLst>
              <a:ext uri="{FF2B5EF4-FFF2-40B4-BE49-F238E27FC236}">
                <a16:creationId xmlns:a16="http://schemas.microsoft.com/office/drawing/2014/main" id="{9403EDE9-A708-DE43-9DC1-45D0E569D51D}"/>
              </a:ext>
            </a:extLst>
          </p:cNvPr>
          <p:cNvPicPr>
            <a:picLocks noChangeAspect="1"/>
          </p:cNvPicPr>
          <p:nvPr/>
        </p:nvPicPr>
        <p:blipFill>
          <a:blip r:embed="rId2"/>
          <a:stretch>
            <a:fillRect/>
          </a:stretch>
        </p:blipFill>
        <p:spPr>
          <a:xfrm>
            <a:off x="7657631" y="1805244"/>
            <a:ext cx="3659475" cy="4879300"/>
          </a:xfrm>
          <a:prstGeom prst="rect">
            <a:avLst/>
          </a:prstGeom>
        </p:spPr>
      </p:pic>
      <p:sp>
        <p:nvSpPr>
          <p:cNvPr id="5" name="CasellaDiTesto 4">
            <a:extLst>
              <a:ext uri="{FF2B5EF4-FFF2-40B4-BE49-F238E27FC236}">
                <a16:creationId xmlns:a16="http://schemas.microsoft.com/office/drawing/2014/main" id="{4E817BBD-3281-4A43-8FBB-5F43440FBF87}"/>
              </a:ext>
            </a:extLst>
          </p:cNvPr>
          <p:cNvSpPr txBox="1"/>
          <p:nvPr/>
        </p:nvSpPr>
        <p:spPr>
          <a:xfrm>
            <a:off x="329783" y="1443506"/>
            <a:ext cx="6041037" cy="5016758"/>
          </a:xfrm>
          <a:prstGeom prst="rect">
            <a:avLst/>
          </a:prstGeom>
          <a:noFill/>
        </p:spPr>
        <p:txBody>
          <a:bodyPr wrap="square" rtlCol="0">
            <a:spAutoFit/>
          </a:bodyPr>
          <a:lstStyle/>
          <a:p>
            <a:r>
              <a:rPr lang="it-IT" sz="2000" dirty="0"/>
              <a:t>Su richiesta del pedagogo Lombardo Radice, Dami e </a:t>
            </a:r>
            <a:r>
              <a:rPr lang="it-IT" sz="2000" dirty="0" err="1"/>
              <a:t>Ojetti</a:t>
            </a:r>
            <a:r>
              <a:rPr lang="it-IT" sz="2000" dirty="0"/>
              <a:t> elaboreranno una bozza di programma</a:t>
            </a:r>
          </a:p>
          <a:p>
            <a:endParaRPr lang="it-IT" sz="2000" dirty="0"/>
          </a:p>
          <a:p>
            <a:pPr algn="ctr"/>
            <a:r>
              <a:rPr lang="it-IT" sz="2000" dirty="0"/>
              <a:t>«Vi ho lavorato due giorni, e mi pare d’avervi messo tutta la chiarezza desiderabile. </a:t>
            </a:r>
            <a:r>
              <a:rPr lang="it-IT" sz="2000" i="1" dirty="0"/>
              <a:t>Arte italiana </a:t>
            </a:r>
            <a:r>
              <a:rPr lang="it-IT" sz="2000" dirty="0"/>
              <a:t>soltanto. Voglio dire che l’arte greca rispetto all’Etruria o a Roma, rispetto cioè all’Italia, </a:t>
            </a:r>
            <a:r>
              <a:rPr lang="it-IT" sz="2000" b="1" dirty="0"/>
              <a:t>si dovrebbe secondo questo programma insegnare quel tanto che occorre a capire l’arte Italiana in Italia: </a:t>
            </a:r>
            <a:r>
              <a:rPr lang="it-IT" sz="2000" dirty="0"/>
              <a:t>quanto ad esempio si deve insegnare dell’arte gotica </a:t>
            </a:r>
          </a:p>
          <a:p>
            <a:pPr algn="ctr"/>
            <a:r>
              <a:rPr lang="it-IT" sz="2000" dirty="0"/>
              <a:t>per capire l’arte nostra del due-trecento»</a:t>
            </a:r>
          </a:p>
          <a:p>
            <a:pPr algn="ctr"/>
            <a:r>
              <a:rPr lang="it-IT" sz="2000" dirty="0"/>
              <a:t>(U. </a:t>
            </a:r>
            <a:r>
              <a:rPr lang="it-IT" sz="2000" dirty="0" err="1"/>
              <a:t>Ojetti</a:t>
            </a:r>
            <a:r>
              <a:rPr lang="it-IT" sz="2000" dirty="0"/>
              <a:t>)</a:t>
            </a:r>
          </a:p>
          <a:p>
            <a:endParaRPr lang="it-IT" sz="2000" dirty="0"/>
          </a:p>
          <a:p>
            <a:pPr algn="ctr"/>
            <a:r>
              <a:rPr lang="it-IT" sz="2000" dirty="0"/>
              <a:t>Rispetto al manuale pensato come un </a:t>
            </a:r>
            <a:r>
              <a:rPr lang="it-IT" sz="2000" b="1" dirty="0"/>
              <a:t>atlante</a:t>
            </a:r>
            <a:r>
              <a:rPr lang="it-IT" sz="2000" dirty="0"/>
              <a:t>, afferma </a:t>
            </a:r>
          </a:p>
          <a:p>
            <a:pPr algn="ctr"/>
            <a:r>
              <a:rPr lang="it-IT" sz="2000" dirty="0"/>
              <a:t>«si presenta molto bene: anche troppo per i cafoni cui è destinato»</a:t>
            </a:r>
          </a:p>
        </p:txBody>
      </p:sp>
      <p:sp>
        <p:nvSpPr>
          <p:cNvPr id="6" name="Rettangolo 5">
            <a:extLst>
              <a:ext uri="{FF2B5EF4-FFF2-40B4-BE49-F238E27FC236}">
                <a16:creationId xmlns:a16="http://schemas.microsoft.com/office/drawing/2014/main" id="{C29D53C9-8D96-C348-92BD-59B02BF0E39F}"/>
              </a:ext>
            </a:extLst>
          </p:cNvPr>
          <p:cNvSpPr/>
          <p:nvPr/>
        </p:nvSpPr>
        <p:spPr>
          <a:xfrm>
            <a:off x="1163902" y="529027"/>
            <a:ext cx="4457118" cy="400110"/>
          </a:xfrm>
          <a:prstGeom prst="rect">
            <a:avLst/>
          </a:prstGeom>
        </p:spPr>
        <p:txBody>
          <a:bodyPr wrap="none">
            <a:spAutoFit/>
          </a:bodyPr>
          <a:lstStyle/>
          <a:p>
            <a:r>
              <a:rPr lang="it-IT" sz="2000" dirty="0"/>
              <a:t>La bozza del programma di Dami e </a:t>
            </a:r>
            <a:r>
              <a:rPr lang="it-IT" sz="2000" dirty="0" err="1"/>
              <a:t>Ojetti</a:t>
            </a:r>
            <a:r>
              <a:rPr lang="it-IT" sz="2000" dirty="0"/>
              <a:t> </a:t>
            </a:r>
          </a:p>
        </p:txBody>
      </p:sp>
      <p:sp>
        <p:nvSpPr>
          <p:cNvPr id="7" name="Rettangolo 6">
            <a:extLst>
              <a:ext uri="{FF2B5EF4-FFF2-40B4-BE49-F238E27FC236}">
                <a16:creationId xmlns:a16="http://schemas.microsoft.com/office/drawing/2014/main" id="{5D03954D-F59A-1240-9D5B-B08E612CEC58}"/>
              </a:ext>
            </a:extLst>
          </p:cNvPr>
          <p:cNvSpPr/>
          <p:nvPr/>
        </p:nvSpPr>
        <p:spPr>
          <a:xfrm>
            <a:off x="1181412" y="529027"/>
            <a:ext cx="4392118" cy="4247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3A7B9FB8-7C2F-0046-81C3-9BF0AB41B8CB}"/>
              </a:ext>
            </a:extLst>
          </p:cNvPr>
          <p:cNvSpPr/>
          <p:nvPr/>
        </p:nvSpPr>
        <p:spPr>
          <a:xfrm>
            <a:off x="7433536" y="284560"/>
            <a:ext cx="4586990" cy="12891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1 9">
            <a:extLst>
              <a:ext uri="{FF2B5EF4-FFF2-40B4-BE49-F238E27FC236}">
                <a16:creationId xmlns:a16="http://schemas.microsoft.com/office/drawing/2014/main" id="{AFCA6B62-C758-2E4F-8CF9-30A101E48BBA}"/>
              </a:ext>
            </a:extLst>
          </p:cNvPr>
          <p:cNvCxnSpPr/>
          <p:nvPr/>
        </p:nvCxnSpPr>
        <p:spPr>
          <a:xfrm>
            <a:off x="5912681" y="769963"/>
            <a:ext cx="12291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96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0image3848352">
            <a:extLst>
              <a:ext uri="{FF2B5EF4-FFF2-40B4-BE49-F238E27FC236}">
                <a16:creationId xmlns:a16="http://schemas.microsoft.com/office/drawing/2014/main" id="{12A88B21-C348-E644-A404-0565051C7E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9722" r="336" b="6434"/>
          <a:stretch/>
        </p:blipFill>
        <p:spPr bwMode="auto">
          <a:xfrm>
            <a:off x="231435" y="883786"/>
            <a:ext cx="7608421" cy="505231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C9F87032-0A98-2B4F-A4D4-D69A73E9342E}"/>
              </a:ext>
            </a:extLst>
          </p:cNvPr>
          <p:cNvSpPr txBox="1"/>
          <p:nvPr/>
        </p:nvSpPr>
        <p:spPr>
          <a:xfrm>
            <a:off x="8079699" y="375954"/>
            <a:ext cx="3962400" cy="6247864"/>
          </a:xfrm>
          <a:prstGeom prst="rect">
            <a:avLst/>
          </a:prstGeom>
          <a:noFill/>
        </p:spPr>
        <p:txBody>
          <a:bodyPr wrap="square" rtlCol="0">
            <a:spAutoFit/>
          </a:bodyPr>
          <a:lstStyle/>
          <a:p>
            <a:pPr algn="ctr"/>
            <a:r>
              <a:rPr lang="it-IT" sz="2000" dirty="0"/>
              <a:t>Relazione di Lionello Venturi al termine del primo anno di insegnamento della storia dell’arte</a:t>
            </a:r>
          </a:p>
          <a:p>
            <a:pPr algn="ctr"/>
            <a:endParaRPr lang="it-IT" sz="2000" dirty="0"/>
          </a:p>
          <a:p>
            <a:pPr algn="ctr"/>
            <a:r>
              <a:rPr lang="it-IT" sz="2000" dirty="0"/>
              <a:t>Bilancio positivo</a:t>
            </a:r>
          </a:p>
          <a:p>
            <a:pPr algn="ctr"/>
            <a:endParaRPr lang="it-IT" sz="2000" dirty="0"/>
          </a:p>
          <a:p>
            <a:pPr algn="ctr"/>
            <a:r>
              <a:rPr lang="it-IT" sz="2000" dirty="0"/>
              <a:t>La materia risulta apprezzata dagli studenti</a:t>
            </a:r>
          </a:p>
          <a:p>
            <a:pPr algn="ctr"/>
            <a:endParaRPr lang="it-IT" sz="2000" dirty="0"/>
          </a:p>
          <a:p>
            <a:pPr algn="ctr"/>
            <a:r>
              <a:rPr lang="it-IT" sz="2000" dirty="0"/>
              <a:t>Si lamentano:</a:t>
            </a:r>
          </a:p>
          <a:p>
            <a:pPr algn="ctr"/>
            <a:endParaRPr lang="it-IT" sz="2000" dirty="0"/>
          </a:p>
          <a:p>
            <a:pPr marL="342900" indent="-342900">
              <a:buFont typeface="Arial" panose="020B0604020202020204" pitchFamily="34" charset="0"/>
              <a:buChar char="•"/>
            </a:pPr>
            <a:r>
              <a:rPr lang="it-IT" dirty="0"/>
              <a:t>Mancanza di materiale illustrativo</a:t>
            </a:r>
          </a:p>
          <a:p>
            <a:pPr marL="342900" indent="-342900">
              <a:buFont typeface="Arial" panose="020B0604020202020204" pitchFamily="34" charset="0"/>
              <a:buChar char="•"/>
            </a:pPr>
            <a:r>
              <a:rPr lang="it-IT" dirty="0"/>
              <a:t>Mancanza di libri di testo</a:t>
            </a:r>
          </a:p>
          <a:p>
            <a:pPr marL="342900" indent="-342900">
              <a:buFont typeface="Arial" panose="020B0604020202020204" pitchFamily="34" charset="0"/>
              <a:buChar char="•"/>
            </a:pPr>
            <a:r>
              <a:rPr lang="it-IT" dirty="0"/>
              <a:t>Tendenza degli studenti a imparare a memoria giudizi anche di opere mai viste</a:t>
            </a:r>
          </a:p>
          <a:p>
            <a:pPr marL="342900" indent="-342900">
              <a:buFont typeface="Arial" panose="020B0604020202020204" pitchFamily="34" charset="0"/>
              <a:buChar char="•"/>
            </a:pPr>
            <a:r>
              <a:rPr lang="it-IT" dirty="0"/>
              <a:t>Scarso numero di docenti specializzati (30 storici dell’arte, 90 tra docenti di lettere e filosofia, 27 dilettanti eruditi, 7 docenti di disegno)</a:t>
            </a:r>
          </a:p>
        </p:txBody>
      </p:sp>
      <p:sp>
        <p:nvSpPr>
          <p:cNvPr id="3" name="Rettangolo 2">
            <a:extLst>
              <a:ext uri="{FF2B5EF4-FFF2-40B4-BE49-F238E27FC236}">
                <a16:creationId xmlns:a16="http://schemas.microsoft.com/office/drawing/2014/main" id="{4CEBA97C-0FE6-FF45-905A-EAE229ED5FA8}"/>
              </a:ext>
            </a:extLst>
          </p:cNvPr>
          <p:cNvSpPr/>
          <p:nvPr/>
        </p:nvSpPr>
        <p:spPr>
          <a:xfrm>
            <a:off x="8124669" y="374754"/>
            <a:ext cx="3837482" cy="10792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32724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78C6A5B-02B0-2A40-B530-0CF4127F0E6B}"/>
              </a:ext>
            </a:extLst>
          </p:cNvPr>
          <p:cNvSpPr txBox="1"/>
          <p:nvPr/>
        </p:nvSpPr>
        <p:spPr>
          <a:xfrm>
            <a:off x="198570" y="323884"/>
            <a:ext cx="2500236" cy="400110"/>
          </a:xfrm>
          <a:prstGeom prst="rect">
            <a:avLst/>
          </a:prstGeom>
          <a:noFill/>
        </p:spPr>
        <p:txBody>
          <a:bodyPr wrap="none" rtlCol="0">
            <a:spAutoFit/>
          </a:bodyPr>
          <a:lstStyle/>
          <a:p>
            <a:r>
              <a:rPr lang="it-IT" sz="2000" b="1" dirty="0"/>
              <a:t>La politica dei ritocchi</a:t>
            </a:r>
          </a:p>
        </p:txBody>
      </p:sp>
      <p:sp>
        <p:nvSpPr>
          <p:cNvPr id="3" name="CasellaDiTesto 2">
            <a:extLst>
              <a:ext uri="{FF2B5EF4-FFF2-40B4-BE49-F238E27FC236}">
                <a16:creationId xmlns:a16="http://schemas.microsoft.com/office/drawing/2014/main" id="{4CF96A78-0E73-8643-8711-6F72824C9B04}"/>
              </a:ext>
            </a:extLst>
          </p:cNvPr>
          <p:cNvSpPr txBox="1"/>
          <p:nvPr/>
        </p:nvSpPr>
        <p:spPr>
          <a:xfrm>
            <a:off x="4720188" y="299268"/>
            <a:ext cx="1786515" cy="400110"/>
          </a:xfrm>
          <a:prstGeom prst="rect">
            <a:avLst/>
          </a:prstGeom>
          <a:noFill/>
        </p:spPr>
        <p:txBody>
          <a:bodyPr wrap="none" rtlCol="0">
            <a:spAutoFit/>
          </a:bodyPr>
          <a:lstStyle/>
          <a:p>
            <a:r>
              <a:rPr lang="it-IT" sz="2000" b="1" dirty="0"/>
              <a:t>1936. R.D. 762.</a:t>
            </a:r>
          </a:p>
        </p:txBody>
      </p:sp>
      <p:sp>
        <p:nvSpPr>
          <p:cNvPr id="4" name="CasellaDiTesto 3">
            <a:extLst>
              <a:ext uri="{FF2B5EF4-FFF2-40B4-BE49-F238E27FC236}">
                <a16:creationId xmlns:a16="http://schemas.microsoft.com/office/drawing/2014/main" id="{EE48AECF-6DD7-E64C-9C64-76B20BF840FC}"/>
              </a:ext>
            </a:extLst>
          </p:cNvPr>
          <p:cNvSpPr txBox="1"/>
          <p:nvPr/>
        </p:nvSpPr>
        <p:spPr>
          <a:xfrm>
            <a:off x="2745724" y="1070158"/>
            <a:ext cx="6053502" cy="400110"/>
          </a:xfrm>
          <a:prstGeom prst="rect">
            <a:avLst/>
          </a:prstGeom>
          <a:noFill/>
        </p:spPr>
        <p:txBody>
          <a:bodyPr wrap="square" rtlCol="0">
            <a:spAutoFit/>
          </a:bodyPr>
          <a:lstStyle/>
          <a:p>
            <a:pPr algn="ctr"/>
            <a:r>
              <a:rPr lang="it-IT" sz="2000" b="1" dirty="0"/>
              <a:t>Ritorno ai programmi di insegnamento e non d’esame</a:t>
            </a:r>
          </a:p>
        </p:txBody>
      </p:sp>
      <p:sp>
        <p:nvSpPr>
          <p:cNvPr id="5" name="Rettangolo 4">
            <a:extLst>
              <a:ext uri="{FF2B5EF4-FFF2-40B4-BE49-F238E27FC236}">
                <a16:creationId xmlns:a16="http://schemas.microsoft.com/office/drawing/2014/main" id="{B0DA86F8-0F76-F14D-92FD-B783F17669BF}"/>
              </a:ext>
            </a:extLst>
          </p:cNvPr>
          <p:cNvSpPr/>
          <p:nvPr/>
        </p:nvSpPr>
        <p:spPr>
          <a:xfrm>
            <a:off x="3033089" y="2527358"/>
            <a:ext cx="5478772" cy="1015663"/>
          </a:xfrm>
          <a:prstGeom prst="rect">
            <a:avLst/>
          </a:prstGeom>
        </p:spPr>
        <p:txBody>
          <a:bodyPr wrap="square">
            <a:spAutoFit/>
          </a:bodyPr>
          <a:lstStyle/>
          <a:p>
            <a:pPr algn="ctr"/>
            <a:r>
              <a:rPr lang="it-IT" sz="2000" dirty="0"/>
              <a:t>Comitato speciale per la  revisione dei programmi di insegnamento delle materie artistiche e grafiche (U. </a:t>
            </a:r>
            <a:r>
              <a:rPr lang="it-IT" sz="2000" dirty="0" err="1"/>
              <a:t>Ojetti</a:t>
            </a:r>
            <a:r>
              <a:rPr lang="it-IT" sz="2000" dirty="0"/>
              <a:t>, G. C. Argan, M. Piacentini)</a:t>
            </a:r>
          </a:p>
        </p:txBody>
      </p:sp>
      <p:sp>
        <p:nvSpPr>
          <p:cNvPr id="6" name="Rettangolo 5">
            <a:extLst>
              <a:ext uri="{FF2B5EF4-FFF2-40B4-BE49-F238E27FC236}">
                <a16:creationId xmlns:a16="http://schemas.microsoft.com/office/drawing/2014/main" id="{2E6CC9ED-E490-324C-A2AD-CB8CA0FEBBC0}"/>
              </a:ext>
            </a:extLst>
          </p:cNvPr>
          <p:cNvSpPr/>
          <p:nvPr/>
        </p:nvSpPr>
        <p:spPr>
          <a:xfrm>
            <a:off x="4766872" y="323884"/>
            <a:ext cx="1663908"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A2F0D6E7-31F6-2641-8365-E01FCFD69F4C}"/>
              </a:ext>
            </a:extLst>
          </p:cNvPr>
          <p:cNvCxnSpPr>
            <a:cxnSpLocks/>
          </p:cNvCxnSpPr>
          <p:nvPr/>
        </p:nvCxnSpPr>
        <p:spPr>
          <a:xfrm>
            <a:off x="5576656" y="1470268"/>
            <a:ext cx="0" cy="362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D2F4C08C-9497-9845-906E-2305ADE08A58}"/>
              </a:ext>
            </a:extLst>
          </p:cNvPr>
          <p:cNvSpPr/>
          <p:nvPr/>
        </p:nvSpPr>
        <p:spPr>
          <a:xfrm>
            <a:off x="3660442" y="1776324"/>
            <a:ext cx="3906749" cy="707886"/>
          </a:xfrm>
          <a:prstGeom prst="rect">
            <a:avLst/>
          </a:prstGeom>
        </p:spPr>
        <p:txBody>
          <a:bodyPr wrap="square">
            <a:spAutoFit/>
          </a:bodyPr>
          <a:lstStyle/>
          <a:p>
            <a:pPr algn="ctr"/>
            <a:r>
              <a:rPr lang="it-IT" sz="2000" dirty="0"/>
              <a:t>Istituzione di nove Commissioni per la revisione dei programmi</a:t>
            </a:r>
          </a:p>
        </p:txBody>
      </p:sp>
      <p:sp>
        <p:nvSpPr>
          <p:cNvPr id="10" name="CasellaDiTesto 9">
            <a:extLst>
              <a:ext uri="{FF2B5EF4-FFF2-40B4-BE49-F238E27FC236}">
                <a16:creationId xmlns:a16="http://schemas.microsoft.com/office/drawing/2014/main" id="{873F0398-96C9-8640-8C59-5E143F440898}"/>
              </a:ext>
            </a:extLst>
          </p:cNvPr>
          <p:cNvSpPr txBox="1"/>
          <p:nvPr/>
        </p:nvSpPr>
        <p:spPr>
          <a:xfrm>
            <a:off x="260174" y="4244312"/>
            <a:ext cx="4174626" cy="2554545"/>
          </a:xfrm>
          <a:prstGeom prst="rect">
            <a:avLst/>
          </a:prstGeom>
          <a:noFill/>
        </p:spPr>
        <p:txBody>
          <a:bodyPr wrap="square" rtlCol="0">
            <a:spAutoFit/>
          </a:bodyPr>
          <a:lstStyle/>
          <a:p>
            <a:pPr algn="ctr"/>
            <a:r>
              <a:rPr lang="it-IT" sz="2000" dirty="0"/>
              <a:t>Programma:</a:t>
            </a:r>
          </a:p>
          <a:p>
            <a:pPr algn="ctr"/>
            <a:endParaRPr lang="it-IT" sz="2000" dirty="0"/>
          </a:p>
          <a:p>
            <a:r>
              <a:rPr lang="it-IT" sz="2000" dirty="0"/>
              <a:t>I anno        Dall’arte antica al gotico</a:t>
            </a:r>
          </a:p>
          <a:p>
            <a:r>
              <a:rPr lang="it-IT" sz="2000" dirty="0"/>
              <a:t>II anno       Il Quattrocento</a:t>
            </a:r>
          </a:p>
          <a:p>
            <a:r>
              <a:rPr lang="it-IT" sz="2000" dirty="0"/>
              <a:t>III anno     Dal Cinquecento ai   </a:t>
            </a:r>
          </a:p>
          <a:p>
            <a:r>
              <a:rPr lang="it-IT" sz="2000" dirty="0"/>
              <a:t>                   Macchiaioli e studio</a:t>
            </a:r>
          </a:p>
          <a:p>
            <a:r>
              <a:rPr lang="it-IT" sz="2000" dirty="0"/>
              <a:t>                   dell’influenza dell’arte</a:t>
            </a:r>
          </a:p>
          <a:p>
            <a:r>
              <a:rPr lang="it-IT" sz="2000" dirty="0"/>
              <a:t>                   italiana all’estero</a:t>
            </a:r>
          </a:p>
        </p:txBody>
      </p:sp>
      <p:sp>
        <p:nvSpPr>
          <p:cNvPr id="11" name="CasellaDiTesto 10">
            <a:extLst>
              <a:ext uri="{FF2B5EF4-FFF2-40B4-BE49-F238E27FC236}">
                <a16:creationId xmlns:a16="http://schemas.microsoft.com/office/drawing/2014/main" id="{7CFD3F7E-BC82-9E47-B50A-41FDBD1EB516}"/>
              </a:ext>
            </a:extLst>
          </p:cNvPr>
          <p:cNvSpPr txBox="1"/>
          <p:nvPr/>
        </p:nvSpPr>
        <p:spPr>
          <a:xfrm>
            <a:off x="5253348" y="4039726"/>
            <a:ext cx="6517023" cy="2554545"/>
          </a:xfrm>
          <a:prstGeom prst="rect">
            <a:avLst/>
          </a:prstGeom>
          <a:noFill/>
        </p:spPr>
        <p:txBody>
          <a:bodyPr wrap="square" rtlCol="0">
            <a:spAutoFit/>
          </a:bodyPr>
          <a:lstStyle/>
          <a:p>
            <a:pPr algn="ctr"/>
            <a:r>
              <a:rPr lang="it-IT" sz="2000" dirty="0"/>
              <a:t>Nelle avvertenze è indicato:</a:t>
            </a:r>
          </a:p>
          <a:p>
            <a:endParaRPr lang="it-IT" sz="2000" dirty="0"/>
          </a:p>
          <a:p>
            <a:pPr marL="342900" indent="-342900">
              <a:buFont typeface="Arial" panose="020B0604020202020204" pitchFamily="34" charset="0"/>
              <a:buChar char="•"/>
            </a:pPr>
            <a:r>
              <a:rPr lang="it-IT" sz="2000" dirty="0"/>
              <a:t>Scopo dell’insegnamento: </a:t>
            </a:r>
            <a:r>
              <a:rPr lang="it-IT" sz="2000" b="1" dirty="0"/>
              <a:t>educare a vedere le opere nelle loro qualità intrinseche</a:t>
            </a:r>
          </a:p>
          <a:p>
            <a:pPr marL="342900" indent="-342900">
              <a:buFont typeface="Arial" panose="020B0604020202020204" pitchFamily="34" charset="0"/>
              <a:buChar char="•"/>
            </a:pPr>
            <a:r>
              <a:rPr lang="it-IT" sz="2000" dirty="0"/>
              <a:t>Necessità di </a:t>
            </a:r>
            <a:r>
              <a:rPr lang="it-IT" sz="2000" b="1" dirty="0"/>
              <a:t>privilegiare la regione o la zona d’appartenenza</a:t>
            </a:r>
          </a:p>
          <a:p>
            <a:pPr marL="342900" indent="-342900">
              <a:buFont typeface="Arial" panose="020B0604020202020204" pitchFamily="34" charset="0"/>
              <a:buChar char="•"/>
            </a:pPr>
            <a:r>
              <a:rPr lang="it-IT" sz="2000" dirty="0"/>
              <a:t>Necessità di </a:t>
            </a:r>
            <a:r>
              <a:rPr lang="it-IT" sz="2000" b="1" dirty="0"/>
              <a:t>sottolineare i rapporti della storia dell’arte con quella politica, letteraria</a:t>
            </a:r>
          </a:p>
        </p:txBody>
      </p:sp>
      <p:sp>
        <p:nvSpPr>
          <p:cNvPr id="15" name="Rettangolo 14">
            <a:extLst>
              <a:ext uri="{FF2B5EF4-FFF2-40B4-BE49-F238E27FC236}">
                <a16:creationId xmlns:a16="http://schemas.microsoft.com/office/drawing/2014/main" id="{A917BEBB-0937-BE4D-B226-42FB6D5BE7B2}"/>
              </a:ext>
            </a:extLst>
          </p:cNvPr>
          <p:cNvSpPr/>
          <p:nvPr/>
        </p:nvSpPr>
        <p:spPr>
          <a:xfrm>
            <a:off x="5185893" y="4054712"/>
            <a:ext cx="6651935" cy="25183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033E783-E8C2-AA43-9FA2-086B17A0CB88}"/>
              </a:ext>
            </a:extLst>
          </p:cNvPr>
          <p:cNvSpPr/>
          <p:nvPr/>
        </p:nvSpPr>
        <p:spPr>
          <a:xfrm>
            <a:off x="147613" y="4083553"/>
            <a:ext cx="4287187" cy="26293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a:extLst>
              <a:ext uri="{FF2B5EF4-FFF2-40B4-BE49-F238E27FC236}">
                <a16:creationId xmlns:a16="http://schemas.microsoft.com/office/drawing/2014/main" id="{CE98C6B7-CEC4-EC4A-B8B7-8FC4C2A18F3E}"/>
              </a:ext>
            </a:extLst>
          </p:cNvPr>
          <p:cNvCxnSpPr>
            <a:cxnSpLocks/>
          </p:cNvCxnSpPr>
          <p:nvPr/>
        </p:nvCxnSpPr>
        <p:spPr>
          <a:xfrm>
            <a:off x="9536557" y="3543021"/>
            <a:ext cx="0" cy="362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C4A4CA02-5EEE-BD4D-A50D-2035FFAB9BA7}"/>
              </a:ext>
            </a:extLst>
          </p:cNvPr>
          <p:cNvCxnSpPr>
            <a:cxnSpLocks/>
          </p:cNvCxnSpPr>
          <p:nvPr/>
        </p:nvCxnSpPr>
        <p:spPr>
          <a:xfrm>
            <a:off x="1771653" y="3543021"/>
            <a:ext cx="0" cy="362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4D86078A-45AB-554E-AC83-785554D36CA2}"/>
              </a:ext>
            </a:extLst>
          </p:cNvPr>
          <p:cNvCxnSpPr>
            <a:cxnSpLocks/>
          </p:cNvCxnSpPr>
          <p:nvPr/>
        </p:nvCxnSpPr>
        <p:spPr>
          <a:xfrm>
            <a:off x="8511861" y="3085302"/>
            <a:ext cx="1024696" cy="4519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6D810A31-0D4C-FA4C-8935-4BB8893D3137}"/>
              </a:ext>
            </a:extLst>
          </p:cNvPr>
          <p:cNvCxnSpPr>
            <a:cxnSpLocks/>
          </p:cNvCxnSpPr>
          <p:nvPr/>
        </p:nvCxnSpPr>
        <p:spPr>
          <a:xfrm flipV="1">
            <a:off x="1771653" y="3069610"/>
            <a:ext cx="1039108" cy="437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ttangolo 24">
            <a:extLst>
              <a:ext uri="{FF2B5EF4-FFF2-40B4-BE49-F238E27FC236}">
                <a16:creationId xmlns:a16="http://schemas.microsoft.com/office/drawing/2014/main" id="{74BF60CA-4051-2246-8114-B886510F3D09}"/>
              </a:ext>
            </a:extLst>
          </p:cNvPr>
          <p:cNvSpPr/>
          <p:nvPr/>
        </p:nvSpPr>
        <p:spPr>
          <a:xfrm>
            <a:off x="198570" y="323884"/>
            <a:ext cx="2547154"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91D74DED-0F09-464C-9488-89FBD6C88035}"/>
              </a:ext>
            </a:extLst>
          </p:cNvPr>
          <p:cNvSpPr/>
          <p:nvPr/>
        </p:nvSpPr>
        <p:spPr>
          <a:xfrm>
            <a:off x="3657600" y="1832932"/>
            <a:ext cx="3943350" cy="6944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89591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A493965-404D-CE42-B58E-64A398462044}"/>
              </a:ext>
            </a:extLst>
          </p:cNvPr>
          <p:cNvSpPr txBox="1"/>
          <p:nvPr/>
        </p:nvSpPr>
        <p:spPr>
          <a:xfrm>
            <a:off x="4378352" y="419724"/>
            <a:ext cx="3411190" cy="400110"/>
          </a:xfrm>
          <a:prstGeom prst="rect">
            <a:avLst/>
          </a:prstGeom>
          <a:noFill/>
        </p:spPr>
        <p:txBody>
          <a:bodyPr wrap="none" rtlCol="0">
            <a:spAutoFit/>
          </a:bodyPr>
          <a:lstStyle/>
          <a:p>
            <a:r>
              <a:rPr lang="it-IT" sz="2000" dirty="0"/>
              <a:t>Gli insegnanti di storia dell’arte</a:t>
            </a:r>
          </a:p>
        </p:txBody>
      </p:sp>
      <p:sp>
        <p:nvSpPr>
          <p:cNvPr id="3" name="CasellaDiTesto 2">
            <a:extLst>
              <a:ext uri="{FF2B5EF4-FFF2-40B4-BE49-F238E27FC236}">
                <a16:creationId xmlns:a16="http://schemas.microsoft.com/office/drawing/2014/main" id="{E2053E07-5674-164F-8A86-A6FA2C1962B5}"/>
              </a:ext>
            </a:extLst>
          </p:cNvPr>
          <p:cNvSpPr txBox="1"/>
          <p:nvPr/>
        </p:nvSpPr>
        <p:spPr>
          <a:xfrm>
            <a:off x="252161" y="1621863"/>
            <a:ext cx="5351489" cy="5016758"/>
          </a:xfrm>
          <a:prstGeom prst="rect">
            <a:avLst/>
          </a:prstGeom>
          <a:noFill/>
        </p:spPr>
        <p:txBody>
          <a:bodyPr wrap="square" rtlCol="0">
            <a:spAutoFit/>
          </a:bodyPr>
          <a:lstStyle/>
          <a:p>
            <a:r>
              <a:rPr lang="it-IT" sz="2000" dirty="0"/>
              <a:t>1923 cattedre assegnate a docenti con diversi   </a:t>
            </a:r>
          </a:p>
          <a:p>
            <a:r>
              <a:rPr lang="it-IT" sz="2000" dirty="0"/>
              <a:t>          profili</a:t>
            </a:r>
          </a:p>
          <a:p>
            <a:endParaRPr lang="it-IT" sz="2000" dirty="0"/>
          </a:p>
          <a:p>
            <a:endParaRPr lang="it-IT" sz="2000" dirty="0"/>
          </a:p>
          <a:p>
            <a:endParaRPr lang="it-IT" sz="2000" dirty="0"/>
          </a:p>
          <a:p>
            <a:r>
              <a:rPr lang="it-IT" sz="2000" dirty="0"/>
              <a:t>1926. Definizione di un esame di abilitazione</a:t>
            </a:r>
          </a:p>
          <a:p>
            <a:r>
              <a:rPr lang="it-IT" sz="2000" dirty="0"/>
              <a:t>           per l’insegnamento della storia dell’arte</a:t>
            </a:r>
          </a:p>
          <a:p>
            <a:endParaRPr lang="it-IT" sz="2000" dirty="0"/>
          </a:p>
          <a:p>
            <a:endParaRPr lang="it-IT" sz="2000" dirty="0"/>
          </a:p>
          <a:p>
            <a:r>
              <a:rPr lang="it-IT" sz="2000" dirty="0"/>
              <a:t>1927. Redazione del primo programma di esame</a:t>
            </a:r>
          </a:p>
          <a:p>
            <a:endParaRPr lang="it-IT" sz="2000" dirty="0"/>
          </a:p>
          <a:p>
            <a:endParaRPr lang="it-IT" sz="2000" dirty="0"/>
          </a:p>
          <a:p>
            <a:endParaRPr lang="it-IT" sz="2000" dirty="0"/>
          </a:p>
          <a:p>
            <a:endParaRPr lang="it-IT" sz="2000" dirty="0"/>
          </a:p>
          <a:p>
            <a:r>
              <a:rPr lang="it-IT" sz="2000" dirty="0"/>
              <a:t>1928. Promozione de primi 14 abilitati</a:t>
            </a:r>
          </a:p>
          <a:p>
            <a:endParaRPr lang="it-IT" sz="2000" dirty="0"/>
          </a:p>
        </p:txBody>
      </p:sp>
      <p:sp>
        <p:nvSpPr>
          <p:cNvPr id="4" name="Rettangolo 3">
            <a:extLst>
              <a:ext uri="{FF2B5EF4-FFF2-40B4-BE49-F238E27FC236}">
                <a16:creationId xmlns:a16="http://schemas.microsoft.com/office/drawing/2014/main" id="{627F54E3-E7B1-0849-9484-CF4D9257AF1B}"/>
              </a:ext>
            </a:extLst>
          </p:cNvPr>
          <p:cNvSpPr/>
          <p:nvPr/>
        </p:nvSpPr>
        <p:spPr>
          <a:xfrm>
            <a:off x="6862823" y="3237155"/>
            <a:ext cx="4092316" cy="646331"/>
          </a:xfrm>
          <a:prstGeom prst="rect">
            <a:avLst/>
          </a:prstGeom>
        </p:spPr>
        <p:txBody>
          <a:bodyPr wrap="square">
            <a:spAutoFit/>
          </a:bodyPr>
          <a:lstStyle/>
          <a:p>
            <a:r>
              <a:rPr lang="it-IT" dirty="0"/>
              <a:t>L’esame di abilitazione consisteva in un colloquio e in una prova di lezione</a:t>
            </a:r>
          </a:p>
        </p:txBody>
      </p:sp>
      <p:sp>
        <p:nvSpPr>
          <p:cNvPr id="5" name="CasellaDiTesto 4">
            <a:extLst>
              <a:ext uri="{FF2B5EF4-FFF2-40B4-BE49-F238E27FC236}">
                <a16:creationId xmlns:a16="http://schemas.microsoft.com/office/drawing/2014/main" id="{B4BC5B23-4567-A242-A941-A5FC795A593A}"/>
              </a:ext>
            </a:extLst>
          </p:cNvPr>
          <p:cNvSpPr txBox="1"/>
          <p:nvPr/>
        </p:nvSpPr>
        <p:spPr>
          <a:xfrm>
            <a:off x="6862823" y="4324751"/>
            <a:ext cx="4781863" cy="646331"/>
          </a:xfrm>
          <a:prstGeom prst="rect">
            <a:avLst/>
          </a:prstGeom>
          <a:noFill/>
        </p:spPr>
        <p:txBody>
          <a:bodyPr wrap="square" rtlCol="0">
            <a:spAutoFit/>
          </a:bodyPr>
          <a:lstStyle/>
          <a:p>
            <a:r>
              <a:rPr lang="it-IT" dirty="0"/>
              <a:t>I parte teorica relativa a questioni di metodo e di critica d’arte e in una seconda parte storica</a:t>
            </a:r>
          </a:p>
        </p:txBody>
      </p:sp>
      <p:sp>
        <p:nvSpPr>
          <p:cNvPr id="6" name="Rettangolo 5">
            <a:extLst>
              <a:ext uri="{FF2B5EF4-FFF2-40B4-BE49-F238E27FC236}">
                <a16:creationId xmlns:a16="http://schemas.microsoft.com/office/drawing/2014/main" id="{FCDA6A75-581A-5544-948C-841D2D21DDDE}"/>
              </a:ext>
            </a:extLst>
          </p:cNvPr>
          <p:cNvSpPr/>
          <p:nvPr/>
        </p:nvSpPr>
        <p:spPr>
          <a:xfrm>
            <a:off x="4362138" y="359764"/>
            <a:ext cx="3427404" cy="4600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B6880925-565A-A74F-ADC3-D7120B97E185}"/>
              </a:ext>
            </a:extLst>
          </p:cNvPr>
          <p:cNvCxnSpPr/>
          <p:nvPr/>
        </p:nvCxnSpPr>
        <p:spPr>
          <a:xfrm>
            <a:off x="5603650" y="3478421"/>
            <a:ext cx="944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B798108C-0C0E-6941-90BB-D2E19A5F1291}"/>
              </a:ext>
            </a:extLst>
          </p:cNvPr>
          <p:cNvCxnSpPr/>
          <p:nvPr/>
        </p:nvCxnSpPr>
        <p:spPr>
          <a:xfrm>
            <a:off x="5603650" y="4691494"/>
            <a:ext cx="944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9605C0FF-50C7-F840-9F00-D4815082F80A}"/>
              </a:ext>
            </a:extLst>
          </p:cNvPr>
          <p:cNvSpPr/>
          <p:nvPr/>
        </p:nvSpPr>
        <p:spPr>
          <a:xfrm>
            <a:off x="6862823" y="5445868"/>
            <a:ext cx="4781863" cy="1200329"/>
          </a:xfrm>
          <a:prstGeom prst="rect">
            <a:avLst/>
          </a:prstGeom>
        </p:spPr>
        <p:txBody>
          <a:bodyPr wrap="square">
            <a:spAutoFit/>
          </a:bodyPr>
          <a:lstStyle/>
          <a:p>
            <a:r>
              <a:rPr lang="it-IT" dirty="0"/>
              <a:t>(tra cui Fernanda </a:t>
            </a:r>
            <a:r>
              <a:rPr lang="it-IT" dirty="0" err="1"/>
              <a:t>Wittgens</a:t>
            </a:r>
            <a:r>
              <a:rPr lang="it-IT" dirty="0"/>
              <a:t>, Augusta </a:t>
            </a:r>
            <a:r>
              <a:rPr lang="it-IT" dirty="0" err="1"/>
              <a:t>Ghidiglia</a:t>
            </a:r>
            <a:r>
              <a:rPr lang="it-IT" dirty="0"/>
              <a:t>; Luisa </a:t>
            </a:r>
            <a:r>
              <a:rPr lang="it-IT" dirty="0" err="1"/>
              <a:t>Becherucci</a:t>
            </a:r>
            <a:r>
              <a:rPr lang="it-IT" dirty="0"/>
              <a:t>). La commissione era composta da Achille Bertini Calosso, Federico Hermann e presieduta da Pietro </a:t>
            </a:r>
            <a:r>
              <a:rPr lang="it-IT" dirty="0" err="1"/>
              <a:t>Toesca</a:t>
            </a:r>
            <a:r>
              <a:rPr lang="it-IT" dirty="0"/>
              <a:t>.</a:t>
            </a:r>
          </a:p>
        </p:txBody>
      </p:sp>
      <p:cxnSp>
        <p:nvCxnSpPr>
          <p:cNvPr id="11" name="Connettore 2 10">
            <a:extLst>
              <a:ext uri="{FF2B5EF4-FFF2-40B4-BE49-F238E27FC236}">
                <a16:creationId xmlns:a16="http://schemas.microsoft.com/office/drawing/2014/main" id="{218CDE72-61CE-F04F-AB8F-A65FC7B17F2B}"/>
              </a:ext>
            </a:extLst>
          </p:cNvPr>
          <p:cNvCxnSpPr/>
          <p:nvPr/>
        </p:nvCxnSpPr>
        <p:spPr>
          <a:xfrm>
            <a:off x="5603650" y="6046033"/>
            <a:ext cx="944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866C9D8D-47CA-B341-B62A-56269AB91260}"/>
              </a:ext>
            </a:extLst>
          </p:cNvPr>
          <p:cNvSpPr txBox="1"/>
          <p:nvPr/>
        </p:nvSpPr>
        <p:spPr>
          <a:xfrm>
            <a:off x="6755221" y="1484837"/>
            <a:ext cx="5678925" cy="1477328"/>
          </a:xfrm>
          <a:prstGeom prst="rect">
            <a:avLst/>
          </a:prstGeom>
          <a:noFill/>
        </p:spPr>
        <p:txBody>
          <a:bodyPr wrap="square" rtlCol="0">
            <a:spAutoFit/>
          </a:bodyPr>
          <a:lstStyle/>
          <a:p>
            <a:r>
              <a:rPr lang="it-IT" dirty="0"/>
              <a:t>Criteri per l’assegnazione della cattedra dottori in lettere con diploma di perfezionamento</a:t>
            </a:r>
          </a:p>
          <a:p>
            <a:r>
              <a:rPr lang="it-IT" dirty="0"/>
              <a:t>Dottori in lettere con tesi in storia dell’arte a pieni voti</a:t>
            </a:r>
          </a:p>
          <a:p>
            <a:r>
              <a:rPr lang="it-IT" dirty="0"/>
              <a:t>Dottori in lettere con pubblicazioni sull’argomento</a:t>
            </a:r>
          </a:p>
          <a:p>
            <a:r>
              <a:rPr lang="it-IT" dirty="0"/>
              <a:t>Direttori e ispettori delle R.R. Gallerie</a:t>
            </a:r>
          </a:p>
        </p:txBody>
      </p:sp>
      <p:cxnSp>
        <p:nvCxnSpPr>
          <p:cNvPr id="13" name="Connettore 2 12">
            <a:extLst>
              <a:ext uri="{FF2B5EF4-FFF2-40B4-BE49-F238E27FC236}">
                <a16:creationId xmlns:a16="http://schemas.microsoft.com/office/drawing/2014/main" id="{DA53CB51-3647-7B42-B5FA-AB4E5E04080A}"/>
              </a:ext>
            </a:extLst>
          </p:cNvPr>
          <p:cNvCxnSpPr/>
          <p:nvPr/>
        </p:nvCxnSpPr>
        <p:spPr>
          <a:xfrm>
            <a:off x="5603650" y="1891893"/>
            <a:ext cx="944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9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13image3847680">
            <a:extLst>
              <a:ext uri="{FF2B5EF4-FFF2-40B4-BE49-F238E27FC236}">
                <a16:creationId xmlns:a16="http://schemas.microsoft.com/office/drawing/2014/main" id="{1313D6E1-C78D-2145-BDB4-8129E5A49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444" y="18000"/>
            <a:ext cx="4821243"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9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E349747-E60A-0342-B172-BB87F5BF74C0}"/>
              </a:ext>
            </a:extLst>
          </p:cNvPr>
          <p:cNvSpPr/>
          <p:nvPr/>
        </p:nvSpPr>
        <p:spPr>
          <a:xfrm>
            <a:off x="349769" y="1404771"/>
            <a:ext cx="6950439" cy="4093428"/>
          </a:xfrm>
          <a:prstGeom prst="rect">
            <a:avLst/>
          </a:prstGeom>
        </p:spPr>
        <p:txBody>
          <a:bodyPr wrap="square">
            <a:spAutoFit/>
          </a:bodyPr>
          <a:lstStyle/>
          <a:p>
            <a:r>
              <a:rPr lang="it-IT" sz="2000" dirty="0"/>
              <a:t>1930. Intervento di Adolfo Venturi in Senato, che richiede l’istituzione di 25 cattedre di Storia dell’arte</a:t>
            </a:r>
          </a:p>
          <a:p>
            <a:endParaRPr lang="it-IT" sz="2000" dirty="0"/>
          </a:p>
          <a:p>
            <a:endParaRPr lang="it-IT" sz="2000" dirty="0"/>
          </a:p>
          <a:p>
            <a:r>
              <a:rPr lang="it-IT" sz="2000" dirty="0"/>
              <a:t>1948. Lettera di Lionello Venturi e Pietro </a:t>
            </a:r>
            <a:r>
              <a:rPr lang="it-IT" sz="2000" dirty="0" err="1"/>
              <a:t>Toesca</a:t>
            </a:r>
            <a:r>
              <a:rPr lang="it-IT" sz="2000" dirty="0"/>
              <a:t> al Ministro dell’Istruzione. I due studiosi ribadiscono la necessità di istituire cattedre di ruolo</a:t>
            </a:r>
          </a:p>
          <a:p>
            <a:endParaRPr lang="it-IT" sz="2000" dirty="0"/>
          </a:p>
          <a:p>
            <a:endParaRPr lang="it-IT" sz="2000" dirty="0"/>
          </a:p>
          <a:p>
            <a:r>
              <a:rPr lang="it-IT" sz="2000" dirty="0"/>
              <a:t>1948. Istituzione del ruolo di professore di storia dell’arte</a:t>
            </a:r>
          </a:p>
          <a:p>
            <a:endParaRPr lang="it-IT" sz="2000" dirty="0"/>
          </a:p>
          <a:p>
            <a:endParaRPr lang="it-IT" sz="2000" dirty="0"/>
          </a:p>
          <a:p>
            <a:r>
              <a:rPr lang="it-IT" sz="2000" dirty="0"/>
              <a:t>1957. Assegnazione delle prime 25 cattedre di storia dell’arte</a:t>
            </a:r>
          </a:p>
        </p:txBody>
      </p:sp>
      <p:sp>
        <p:nvSpPr>
          <p:cNvPr id="3" name="CasellaDiTesto 2">
            <a:extLst>
              <a:ext uri="{FF2B5EF4-FFF2-40B4-BE49-F238E27FC236}">
                <a16:creationId xmlns:a16="http://schemas.microsoft.com/office/drawing/2014/main" id="{F1B91318-03AC-154F-B1D1-7927E53BC99F}"/>
              </a:ext>
            </a:extLst>
          </p:cNvPr>
          <p:cNvSpPr txBox="1"/>
          <p:nvPr/>
        </p:nvSpPr>
        <p:spPr>
          <a:xfrm>
            <a:off x="8574374" y="1759271"/>
            <a:ext cx="3383507" cy="4093428"/>
          </a:xfrm>
          <a:prstGeom prst="rect">
            <a:avLst/>
          </a:prstGeom>
          <a:noFill/>
        </p:spPr>
        <p:txBody>
          <a:bodyPr wrap="square" rtlCol="0">
            <a:spAutoFit/>
          </a:bodyPr>
          <a:lstStyle/>
          <a:p>
            <a:pPr algn="ctr"/>
            <a:endParaRPr lang="it-IT" sz="2000" dirty="0"/>
          </a:p>
          <a:p>
            <a:pPr algn="ctr"/>
            <a:r>
              <a:rPr lang="it-IT" sz="2000" dirty="0"/>
              <a:t>«In mancanza di elementi idonei, i Provveditori ed i Presidi si vedono costretti a valersi dell’opera, magari volenterosa, di insegnanti di altre materie, di dilettanti, di artisti mancati, di avvocati, di signorine, di pretti e così via: tutta gente digiuna di cognizioni in materia oppure disorientatissima»</a:t>
            </a:r>
          </a:p>
          <a:p>
            <a:pPr algn="ctr"/>
            <a:endParaRPr lang="it-IT" sz="2000" dirty="0"/>
          </a:p>
        </p:txBody>
      </p:sp>
      <p:cxnSp>
        <p:nvCxnSpPr>
          <p:cNvPr id="4" name="Connettore 2 3">
            <a:extLst>
              <a:ext uri="{FF2B5EF4-FFF2-40B4-BE49-F238E27FC236}">
                <a16:creationId xmlns:a16="http://schemas.microsoft.com/office/drawing/2014/main" id="{326F10DE-8D88-1E46-AFF5-C8251C65B631}"/>
              </a:ext>
            </a:extLst>
          </p:cNvPr>
          <p:cNvCxnSpPr/>
          <p:nvPr/>
        </p:nvCxnSpPr>
        <p:spPr>
          <a:xfrm>
            <a:off x="7300208" y="2903413"/>
            <a:ext cx="944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685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6950880-A480-6A4B-A410-637814368E09}"/>
              </a:ext>
            </a:extLst>
          </p:cNvPr>
          <p:cNvSpPr txBox="1"/>
          <p:nvPr/>
        </p:nvSpPr>
        <p:spPr>
          <a:xfrm>
            <a:off x="344774" y="449704"/>
            <a:ext cx="6265888" cy="5324535"/>
          </a:xfrm>
          <a:prstGeom prst="rect">
            <a:avLst/>
          </a:prstGeom>
          <a:noFill/>
        </p:spPr>
        <p:txBody>
          <a:bodyPr wrap="square" rtlCol="0">
            <a:spAutoFit/>
          </a:bodyPr>
          <a:lstStyle/>
          <a:p>
            <a:r>
              <a:rPr lang="it-IT" sz="2000" dirty="0"/>
              <a:t>1939 Carta della Scuola del Ministro Giuseppe Bottai</a:t>
            </a:r>
          </a:p>
          <a:p>
            <a:endParaRPr lang="it-IT" sz="2000" dirty="0"/>
          </a:p>
          <a:p>
            <a:endParaRPr lang="it-IT" sz="2000" dirty="0"/>
          </a:p>
          <a:p>
            <a:r>
              <a:rPr lang="it-IT" sz="2000" dirty="0"/>
              <a:t>1943. Annullamento della Carta della Scuola</a:t>
            </a:r>
          </a:p>
          <a:p>
            <a:endParaRPr lang="it-IT" sz="2000" dirty="0"/>
          </a:p>
          <a:p>
            <a:endParaRPr lang="it-IT" sz="2000" dirty="0"/>
          </a:p>
          <a:p>
            <a:endParaRPr lang="it-IT" sz="2000" dirty="0"/>
          </a:p>
          <a:p>
            <a:endParaRPr lang="it-IT" sz="2000" dirty="0"/>
          </a:p>
          <a:p>
            <a:r>
              <a:rPr lang="it-IT" sz="2000" dirty="0"/>
              <a:t>1944 Commissioni ministeriali per la defascistizzazione</a:t>
            </a:r>
          </a:p>
          <a:p>
            <a:endParaRPr lang="it-IT" sz="2000" dirty="0"/>
          </a:p>
          <a:p>
            <a:endParaRPr lang="it-IT" sz="2000" dirty="0"/>
          </a:p>
          <a:p>
            <a:endParaRPr lang="it-IT" sz="2000" dirty="0"/>
          </a:p>
          <a:p>
            <a:endParaRPr lang="it-IT" sz="2000" dirty="0"/>
          </a:p>
          <a:p>
            <a:endParaRPr lang="it-IT" sz="2000" dirty="0"/>
          </a:p>
          <a:p>
            <a:endParaRPr lang="it-IT" sz="2000" dirty="0"/>
          </a:p>
          <a:p>
            <a:r>
              <a:rPr lang="it-IT" sz="2000" dirty="0"/>
              <a:t>1950 Istituzione dell’Associazione Nazionale Insegnanti </a:t>
            </a:r>
          </a:p>
          <a:p>
            <a:r>
              <a:rPr lang="it-IT" sz="2000" dirty="0"/>
              <a:t>          Medi di Storia dell’arte (oggi ANISA)</a:t>
            </a:r>
          </a:p>
        </p:txBody>
      </p:sp>
      <p:sp>
        <p:nvSpPr>
          <p:cNvPr id="3" name="Rettangolo 2">
            <a:extLst>
              <a:ext uri="{FF2B5EF4-FFF2-40B4-BE49-F238E27FC236}">
                <a16:creationId xmlns:a16="http://schemas.microsoft.com/office/drawing/2014/main" id="{70D39699-B897-8A42-BEF6-952811A95167}"/>
              </a:ext>
            </a:extLst>
          </p:cNvPr>
          <p:cNvSpPr/>
          <p:nvPr/>
        </p:nvSpPr>
        <p:spPr>
          <a:xfrm>
            <a:off x="7075357" y="449704"/>
            <a:ext cx="3963457" cy="369332"/>
          </a:xfrm>
          <a:prstGeom prst="rect">
            <a:avLst/>
          </a:prstGeom>
        </p:spPr>
        <p:txBody>
          <a:bodyPr wrap="none">
            <a:spAutoFit/>
          </a:bodyPr>
          <a:lstStyle/>
          <a:p>
            <a:r>
              <a:rPr lang="it-IT" dirty="0"/>
              <a:t> Istituzione della Media Unica di tre anni</a:t>
            </a:r>
          </a:p>
        </p:txBody>
      </p:sp>
      <p:sp>
        <p:nvSpPr>
          <p:cNvPr id="4" name="CasellaDiTesto 3">
            <a:extLst>
              <a:ext uri="{FF2B5EF4-FFF2-40B4-BE49-F238E27FC236}">
                <a16:creationId xmlns:a16="http://schemas.microsoft.com/office/drawing/2014/main" id="{FA7937B7-2619-3146-A56F-670DDEEA0FCE}"/>
              </a:ext>
            </a:extLst>
          </p:cNvPr>
          <p:cNvSpPr txBox="1"/>
          <p:nvPr/>
        </p:nvSpPr>
        <p:spPr>
          <a:xfrm>
            <a:off x="7251488" y="2138728"/>
            <a:ext cx="4721902" cy="2585323"/>
          </a:xfrm>
          <a:prstGeom prst="rect">
            <a:avLst/>
          </a:prstGeom>
          <a:noFill/>
        </p:spPr>
        <p:txBody>
          <a:bodyPr wrap="square" rtlCol="0">
            <a:spAutoFit/>
          </a:bodyPr>
          <a:lstStyle/>
          <a:p>
            <a:r>
              <a:rPr lang="it-IT" dirty="0"/>
              <a:t>Revisione dei testi.</a:t>
            </a:r>
          </a:p>
          <a:p>
            <a:r>
              <a:rPr lang="it-IT" dirty="0"/>
              <a:t>Tutti i manuali di Storia dell’arte sono considerati validi, anche quello di Mary </a:t>
            </a:r>
            <a:r>
              <a:rPr lang="it-IT" dirty="0" err="1"/>
              <a:t>Pittaluga</a:t>
            </a:r>
            <a:r>
              <a:rPr lang="it-IT" dirty="0"/>
              <a:t> propagandato durante il fascismo come testo di scrittrice ariana</a:t>
            </a:r>
          </a:p>
          <a:p>
            <a:endParaRPr lang="it-IT" dirty="0"/>
          </a:p>
          <a:p>
            <a:r>
              <a:rPr lang="it-IT" dirty="0"/>
              <a:t>Revisione dei programmi</a:t>
            </a:r>
          </a:p>
          <a:p>
            <a:r>
              <a:rPr lang="it-IT" dirty="0"/>
              <a:t>Il programma di storia dell’arte viene schematizzato</a:t>
            </a:r>
          </a:p>
        </p:txBody>
      </p:sp>
      <p:cxnSp>
        <p:nvCxnSpPr>
          <p:cNvPr id="6" name="Connettore 2 5">
            <a:extLst>
              <a:ext uri="{FF2B5EF4-FFF2-40B4-BE49-F238E27FC236}">
                <a16:creationId xmlns:a16="http://schemas.microsoft.com/office/drawing/2014/main" id="{8EAB40AF-2BEE-C840-BD48-9C233DA6097B}"/>
              </a:ext>
            </a:extLst>
          </p:cNvPr>
          <p:cNvCxnSpPr/>
          <p:nvPr/>
        </p:nvCxnSpPr>
        <p:spPr>
          <a:xfrm>
            <a:off x="6220918" y="644577"/>
            <a:ext cx="6745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8F9151BE-AF07-C041-A332-CA9D649F25DB}"/>
              </a:ext>
            </a:extLst>
          </p:cNvPr>
          <p:cNvCxnSpPr>
            <a:cxnSpLocks/>
          </p:cNvCxnSpPr>
          <p:nvPr/>
        </p:nvCxnSpPr>
        <p:spPr>
          <a:xfrm>
            <a:off x="6220918" y="3162925"/>
            <a:ext cx="6745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412DE060-B24A-6B40-B846-053815723AEF}"/>
              </a:ext>
            </a:extLst>
          </p:cNvPr>
          <p:cNvCxnSpPr>
            <a:cxnSpLocks/>
          </p:cNvCxnSpPr>
          <p:nvPr/>
        </p:nvCxnSpPr>
        <p:spPr>
          <a:xfrm>
            <a:off x="6910465" y="2383437"/>
            <a:ext cx="0" cy="1618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015E14BA-BCF4-3F43-962D-94BB09E39851}"/>
              </a:ext>
            </a:extLst>
          </p:cNvPr>
          <p:cNvCxnSpPr/>
          <p:nvPr/>
        </p:nvCxnSpPr>
        <p:spPr>
          <a:xfrm>
            <a:off x="6932950" y="2383437"/>
            <a:ext cx="2848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CF68A244-4721-3247-8438-C66A5EE193DA}"/>
              </a:ext>
            </a:extLst>
          </p:cNvPr>
          <p:cNvCxnSpPr>
            <a:cxnSpLocks/>
          </p:cNvCxnSpPr>
          <p:nvPr/>
        </p:nvCxnSpPr>
        <p:spPr>
          <a:xfrm>
            <a:off x="6944191" y="4002374"/>
            <a:ext cx="2623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49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B2504E5-A1D7-7742-98D4-9F5E2D21102D}"/>
              </a:ext>
            </a:extLst>
          </p:cNvPr>
          <p:cNvSpPr txBox="1"/>
          <p:nvPr/>
        </p:nvSpPr>
        <p:spPr>
          <a:xfrm>
            <a:off x="5051685" y="764498"/>
            <a:ext cx="1335622" cy="461665"/>
          </a:xfrm>
          <a:prstGeom prst="rect">
            <a:avLst/>
          </a:prstGeom>
          <a:noFill/>
        </p:spPr>
        <p:txBody>
          <a:bodyPr wrap="none" rtlCol="0">
            <a:spAutoFit/>
          </a:bodyPr>
          <a:lstStyle/>
          <a:p>
            <a:r>
              <a:rPr lang="it-IT" sz="2400" dirty="0"/>
              <a:t>I manuali</a:t>
            </a:r>
          </a:p>
        </p:txBody>
      </p:sp>
      <p:sp>
        <p:nvSpPr>
          <p:cNvPr id="3" name="CasellaDiTesto 2">
            <a:extLst>
              <a:ext uri="{FF2B5EF4-FFF2-40B4-BE49-F238E27FC236}">
                <a16:creationId xmlns:a16="http://schemas.microsoft.com/office/drawing/2014/main" id="{92EE50A8-04A2-A349-AED6-69F10841288E}"/>
              </a:ext>
            </a:extLst>
          </p:cNvPr>
          <p:cNvSpPr txBox="1"/>
          <p:nvPr/>
        </p:nvSpPr>
        <p:spPr>
          <a:xfrm>
            <a:off x="2699685" y="1813372"/>
            <a:ext cx="6295868" cy="1323439"/>
          </a:xfrm>
          <a:prstGeom prst="rect">
            <a:avLst/>
          </a:prstGeom>
          <a:noFill/>
        </p:spPr>
        <p:txBody>
          <a:bodyPr wrap="square" rtlCol="0">
            <a:spAutoFit/>
          </a:bodyPr>
          <a:lstStyle/>
          <a:p>
            <a:pPr algn="ctr"/>
            <a:r>
              <a:rPr lang="it-IT" sz="2000" dirty="0"/>
              <a:t>Sebbene la riforma di Gentile e le circolari ne seguirono suggerissero di esercitare l’insegnamento della storia dell’arte nel contatto con le opere, il libro costituì il principale modello di studio della storia dell’arte</a:t>
            </a:r>
          </a:p>
        </p:txBody>
      </p:sp>
      <p:sp>
        <p:nvSpPr>
          <p:cNvPr id="4" name="Rettangolo 3">
            <a:extLst>
              <a:ext uri="{FF2B5EF4-FFF2-40B4-BE49-F238E27FC236}">
                <a16:creationId xmlns:a16="http://schemas.microsoft.com/office/drawing/2014/main" id="{6AD8D00C-6228-6646-832A-E1D1663AD8D8}"/>
              </a:ext>
            </a:extLst>
          </p:cNvPr>
          <p:cNvSpPr/>
          <p:nvPr/>
        </p:nvSpPr>
        <p:spPr>
          <a:xfrm>
            <a:off x="3954757" y="3893575"/>
            <a:ext cx="3529477" cy="707886"/>
          </a:xfrm>
          <a:prstGeom prst="rect">
            <a:avLst/>
          </a:prstGeom>
        </p:spPr>
        <p:txBody>
          <a:bodyPr wrap="square">
            <a:spAutoFit/>
          </a:bodyPr>
          <a:lstStyle/>
          <a:p>
            <a:pPr algn="ctr"/>
            <a:r>
              <a:rPr lang="it-IT" sz="2000" dirty="0"/>
              <a:t>Prevalenza della parola sulla conoscenza diretta degli oggetti</a:t>
            </a:r>
          </a:p>
        </p:txBody>
      </p:sp>
      <p:cxnSp>
        <p:nvCxnSpPr>
          <p:cNvPr id="6" name="Connettore 2 5">
            <a:extLst>
              <a:ext uri="{FF2B5EF4-FFF2-40B4-BE49-F238E27FC236}">
                <a16:creationId xmlns:a16="http://schemas.microsoft.com/office/drawing/2014/main" id="{9D23AEDE-5D96-3243-909D-07F503ADADF6}"/>
              </a:ext>
            </a:extLst>
          </p:cNvPr>
          <p:cNvCxnSpPr/>
          <p:nvPr/>
        </p:nvCxnSpPr>
        <p:spPr>
          <a:xfrm>
            <a:off x="5719496" y="3327816"/>
            <a:ext cx="0" cy="374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4D9A38A8-55A1-6E41-AB50-540E909CBD0D}"/>
              </a:ext>
            </a:extLst>
          </p:cNvPr>
          <p:cNvSpPr/>
          <p:nvPr/>
        </p:nvSpPr>
        <p:spPr>
          <a:xfrm>
            <a:off x="5051685" y="764498"/>
            <a:ext cx="1335622" cy="4616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9833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D93B9D0-3A43-1D48-826C-9F587C17C98E}"/>
              </a:ext>
            </a:extLst>
          </p:cNvPr>
          <p:cNvPicPr>
            <a:picLocks noChangeAspect="1"/>
          </p:cNvPicPr>
          <p:nvPr/>
        </p:nvPicPr>
        <p:blipFill>
          <a:blip r:embed="rId2"/>
          <a:stretch>
            <a:fillRect/>
          </a:stretch>
        </p:blipFill>
        <p:spPr>
          <a:xfrm>
            <a:off x="4186399" y="847987"/>
            <a:ext cx="3100203" cy="4908655"/>
          </a:xfrm>
          <a:prstGeom prst="rect">
            <a:avLst/>
          </a:prstGeom>
        </p:spPr>
      </p:pic>
      <p:sp>
        <p:nvSpPr>
          <p:cNvPr id="3" name="CasellaDiTesto 2">
            <a:extLst>
              <a:ext uri="{FF2B5EF4-FFF2-40B4-BE49-F238E27FC236}">
                <a16:creationId xmlns:a16="http://schemas.microsoft.com/office/drawing/2014/main" id="{6E5E1AA2-5305-5E4B-B42A-18579F100025}"/>
              </a:ext>
            </a:extLst>
          </p:cNvPr>
          <p:cNvSpPr txBox="1"/>
          <p:nvPr/>
        </p:nvSpPr>
        <p:spPr>
          <a:xfrm>
            <a:off x="3879099" y="5918454"/>
            <a:ext cx="3714801" cy="707886"/>
          </a:xfrm>
          <a:prstGeom prst="rect">
            <a:avLst/>
          </a:prstGeom>
          <a:noFill/>
        </p:spPr>
        <p:txBody>
          <a:bodyPr wrap="square" rtlCol="0">
            <a:spAutoFit/>
          </a:bodyPr>
          <a:lstStyle/>
          <a:p>
            <a:pPr algn="ctr"/>
            <a:r>
              <a:rPr lang="it-IT" sz="2000" dirty="0"/>
              <a:t>Adolfo Venturi, </a:t>
            </a:r>
            <a:r>
              <a:rPr lang="it-IT" sz="2000" i="1" dirty="0"/>
              <a:t>Arte Italiana. </a:t>
            </a:r>
          </a:p>
          <a:p>
            <a:pPr algn="ctr"/>
            <a:r>
              <a:rPr lang="it-IT" sz="2000" i="1" dirty="0"/>
              <a:t>Disegno Storico</a:t>
            </a:r>
            <a:r>
              <a:rPr lang="it-IT" sz="2000" dirty="0"/>
              <a:t>, Zanichelli 1924</a:t>
            </a:r>
          </a:p>
        </p:txBody>
      </p:sp>
      <p:sp>
        <p:nvSpPr>
          <p:cNvPr id="4" name="CasellaDiTesto 3">
            <a:extLst>
              <a:ext uri="{FF2B5EF4-FFF2-40B4-BE49-F238E27FC236}">
                <a16:creationId xmlns:a16="http://schemas.microsoft.com/office/drawing/2014/main" id="{942DD914-4618-5948-8C76-1C971B3674CA}"/>
              </a:ext>
            </a:extLst>
          </p:cNvPr>
          <p:cNvSpPr txBox="1"/>
          <p:nvPr/>
        </p:nvSpPr>
        <p:spPr>
          <a:xfrm>
            <a:off x="9043267" y="5241346"/>
            <a:ext cx="2727670" cy="677108"/>
          </a:xfrm>
          <a:prstGeom prst="rect">
            <a:avLst/>
          </a:prstGeom>
          <a:noFill/>
        </p:spPr>
        <p:txBody>
          <a:bodyPr wrap="none" rtlCol="0">
            <a:spAutoFit/>
          </a:bodyPr>
          <a:lstStyle/>
          <a:p>
            <a:pPr algn="ctr"/>
            <a:r>
              <a:rPr lang="it-IT" sz="2000" dirty="0"/>
              <a:t>Storia dell’arte italiana,</a:t>
            </a:r>
          </a:p>
          <a:p>
            <a:pPr algn="ctr"/>
            <a:r>
              <a:rPr lang="it-IT" dirty="0"/>
              <a:t>Milano, Hoepli, 1901- 1940</a:t>
            </a:r>
            <a:endParaRPr lang="it-IT" sz="2000" dirty="0"/>
          </a:p>
        </p:txBody>
      </p:sp>
      <p:pic>
        <p:nvPicPr>
          <p:cNvPr id="5" name="Immagine 4">
            <a:extLst>
              <a:ext uri="{FF2B5EF4-FFF2-40B4-BE49-F238E27FC236}">
                <a16:creationId xmlns:a16="http://schemas.microsoft.com/office/drawing/2014/main" id="{89558AE8-76EB-E147-A9B7-CB9C7FD5074B}"/>
              </a:ext>
            </a:extLst>
          </p:cNvPr>
          <p:cNvPicPr>
            <a:picLocks noChangeAspect="1"/>
          </p:cNvPicPr>
          <p:nvPr/>
        </p:nvPicPr>
        <p:blipFill rotWithShape="1">
          <a:blip r:embed="rId3"/>
          <a:srcRect l="54715"/>
          <a:stretch/>
        </p:blipFill>
        <p:spPr>
          <a:xfrm>
            <a:off x="9099032" y="1047746"/>
            <a:ext cx="2616140" cy="3854403"/>
          </a:xfrm>
          <a:prstGeom prst="rect">
            <a:avLst/>
          </a:prstGeom>
        </p:spPr>
      </p:pic>
      <p:cxnSp>
        <p:nvCxnSpPr>
          <p:cNvPr id="7" name="Connettore 1 6">
            <a:extLst>
              <a:ext uri="{FF2B5EF4-FFF2-40B4-BE49-F238E27FC236}">
                <a16:creationId xmlns:a16="http://schemas.microsoft.com/office/drawing/2014/main" id="{1DCB2F43-3F3C-6B4D-97D7-71F2F733EB0A}"/>
              </a:ext>
            </a:extLst>
          </p:cNvPr>
          <p:cNvCxnSpPr/>
          <p:nvPr/>
        </p:nvCxnSpPr>
        <p:spPr>
          <a:xfrm>
            <a:off x="8424473" y="314769"/>
            <a:ext cx="0" cy="6032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C02C0EB2-9BBC-9946-957B-B33DCD8EB81F}"/>
              </a:ext>
            </a:extLst>
          </p:cNvPr>
          <p:cNvSpPr txBox="1"/>
          <p:nvPr/>
        </p:nvSpPr>
        <p:spPr>
          <a:xfrm>
            <a:off x="5251479" y="286065"/>
            <a:ext cx="922047" cy="400110"/>
          </a:xfrm>
          <a:prstGeom prst="rect">
            <a:avLst/>
          </a:prstGeom>
          <a:noFill/>
        </p:spPr>
        <p:txBody>
          <a:bodyPr wrap="none" rtlCol="0">
            <a:spAutoFit/>
          </a:bodyPr>
          <a:lstStyle/>
          <a:p>
            <a:r>
              <a:rPr lang="it-IT" sz="2000" dirty="0"/>
              <a:t>Scuola </a:t>
            </a:r>
          </a:p>
        </p:txBody>
      </p:sp>
      <p:sp>
        <p:nvSpPr>
          <p:cNvPr id="14" name="Rettangolo 13">
            <a:extLst>
              <a:ext uri="{FF2B5EF4-FFF2-40B4-BE49-F238E27FC236}">
                <a16:creationId xmlns:a16="http://schemas.microsoft.com/office/drawing/2014/main" id="{9C838BC6-58CC-2A48-AD2A-788B75CE0124}"/>
              </a:ext>
            </a:extLst>
          </p:cNvPr>
          <p:cNvSpPr/>
          <p:nvPr/>
        </p:nvSpPr>
        <p:spPr>
          <a:xfrm>
            <a:off x="9805375" y="346481"/>
            <a:ext cx="1237455" cy="400110"/>
          </a:xfrm>
          <a:prstGeom prst="rect">
            <a:avLst/>
          </a:prstGeom>
        </p:spPr>
        <p:txBody>
          <a:bodyPr wrap="none">
            <a:spAutoFit/>
          </a:bodyPr>
          <a:lstStyle/>
          <a:p>
            <a:r>
              <a:rPr lang="it-IT" sz="2000" dirty="0"/>
              <a:t>Università</a:t>
            </a:r>
          </a:p>
        </p:txBody>
      </p:sp>
      <p:cxnSp>
        <p:nvCxnSpPr>
          <p:cNvPr id="15" name="Connettore 1 14">
            <a:extLst>
              <a:ext uri="{FF2B5EF4-FFF2-40B4-BE49-F238E27FC236}">
                <a16:creationId xmlns:a16="http://schemas.microsoft.com/office/drawing/2014/main" id="{CEC06503-B413-E84D-A1DD-02DE2A43C8CF}"/>
              </a:ext>
            </a:extLst>
          </p:cNvPr>
          <p:cNvCxnSpPr/>
          <p:nvPr/>
        </p:nvCxnSpPr>
        <p:spPr>
          <a:xfrm>
            <a:off x="3555168" y="317297"/>
            <a:ext cx="0" cy="6032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4575A94E-0928-274C-BF19-FFF07EB54C8E}"/>
              </a:ext>
            </a:extLst>
          </p:cNvPr>
          <p:cNvSpPr txBox="1"/>
          <p:nvPr/>
        </p:nvSpPr>
        <p:spPr>
          <a:xfrm>
            <a:off x="273837" y="2948371"/>
            <a:ext cx="2805919" cy="707886"/>
          </a:xfrm>
          <a:prstGeom prst="rect">
            <a:avLst/>
          </a:prstGeom>
          <a:noFill/>
        </p:spPr>
        <p:txBody>
          <a:bodyPr wrap="square" rtlCol="0">
            <a:spAutoFit/>
          </a:bodyPr>
          <a:lstStyle/>
          <a:p>
            <a:pPr algn="ctr"/>
            <a:r>
              <a:rPr lang="it-IT" sz="2000" dirty="0"/>
              <a:t>Riforma di Giovanni Gentile (1926)</a:t>
            </a:r>
          </a:p>
        </p:txBody>
      </p:sp>
    </p:spTree>
    <p:extLst>
      <p:ext uri="{BB962C8B-B14F-4D97-AF65-F5344CB8AC3E}">
        <p14:creationId xmlns:p14="http://schemas.microsoft.com/office/powerpoint/2010/main" val="2397072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1D660E1-F02A-C947-893A-45670771585A}"/>
              </a:ext>
            </a:extLst>
          </p:cNvPr>
          <p:cNvSpPr txBox="1"/>
          <p:nvPr/>
        </p:nvSpPr>
        <p:spPr>
          <a:xfrm>
            <a:off x="3300413" y="2957513"/>
            <a:ext cx="6458819" cy="461665"/>
          </a:xfrm>
          <a:prstGeom prst="rect">
            <a:avLst/>
          </a:prstGeom>
          <a:noFill/>
        </p:spPr>
        <p:txBody>
          <a:bodyPr wrap="none" rtlCol="0">
            <a:spAutoFit/>
          </a:bodyPr>
          <a:lstStyle/>
          <a:p>
            <a:r>
              <a:rPr lang="it-IT" sz="2400" dirty="0"/>
              <a:t>L’ingresso della storia dell’arte nella </a:t>
            </a:r>
            <a:r>
              <a:rPr lang="it-IT" sz="2400"/>
              <a:t>scuola italiana</a:t>
            </a:r>
            <a:endParaRPr lang="it-IT" sz="2400" dirty="0"/>
          </a:p>
        </p:txBody>
      </p:sp>
    </p:spTree>
    <p:extLst>
      <p:ext uri="{BB962C8B-B14F-4D97-AF65-F5344CB8AC3E}">
        <p14:creationId xmlns:p14="http://schemas.microsoft.com/office/powerpoint/2010/main" val="2204193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D93B9D0-3A43-1D48-826C-9F587C17C98E}"/>
              </a:ext>
            </a:extLst>
          </p:cNvPr>
          <p:cNvPicPr>
            <a:picLocks noChangeAspect="1"/>
          </p:cNvPicPr>
          <p:nvPr/>
        </p:nvPicPr>
        <p:blipFill>
          <a:blip r:embed="rId2"/>
          <a:stretch>
            <a:fillRect/>
          </a:stretch>
        </p:blipFill>
        <p:spPr>
          <a:xfrm>
            <a:off x="754513" y="1473738"/>
            <a:ext cx="2484621" cy="3933983"/>
          </a:xfrm>
          <a:prstGeom prst="rect">
            <a:avLst/>
          </a:prstGeom>
        </p:spPr>
      </p:pic>
      <p:sp>
        <p:nvSpPr>
          <p:cNvPr id="3" name="CasellaDiTesto 2">
            <a:extLst>
              <a:ext uri="{FF2B5EF4-FFF2-40B4-BE49-F238E27FC236}">
                <a16:creationId xmlns:a16="http://schemas.microsoft.com/office/drawing/2014/main" id="{6E5E1AA2-5305-5E4B-B42A-18579F100025}"/>
              </a:ext>
            </a:extLst>
          </p:cNvPr>
          <p:cNvSpPr txBox="1"/>
          <p:nvPr/>
        </p:nvSpPr>
        <p:spPr>
          <a:xfrm>
            <a:off x="434714" y="397758"/>
            <a:ext cx="4542023" cy="707886"/>
          </a:xfrm>
          <a:prstGeom prst="rect">
            <a:avLst/>
          </a:prstGeom>
          <a:noFill/>
        </p:spPr>
        <p:txBody>
          <a:bodyPr wrap="square" rtlCol="0">
            <a:spAutoFit/>
          </a:bodyPr>
          <a:lstStyle/>
          <a:p>
            <a:r>
              <a:rPr lang="it-IT" sz="2000" dirty="0"/>
              <a:t>Adolfo Venturi, </a:t>
            </a:r>
            <a:r>
              <a:rPr lang="it-IT" sz="2000" i="1" dirty="0"/>
              <a:t>Arte Italiana. </a:t>
            </a:r>
          </a:p>
          <a:p>
            <a:r>
              <a:rPr lang="it-IT" sz="2000" i="1" dirty="0"/>
              <a:t>Disegno Storico</a:t>
            </a:r>
            <a:r>
              <a:rPr lang="it-IT" sz="2000" dirty="0"/>
              <a:t>, Zanichelli 1924</a:t>
            </a:r>
          </a:p>
        </p:txBody>
      </p:sp>
      <p:sp>
        <p:nvSpPr>
          <p:cNvPr id="8" name="CasellaDiTesto 7">
            <a:extLst>
              <a:ext uri="{FF2B5EF4-FFF2-40B4-BE49-F238E27FC236}">
                <a16:creationId xmlns:a16="http://schemas.microsoft.com/office/drawing/2014/main" id="{909F0891-28E8-1642-9C5E-25B8C6CC1A89}"/>
              </a:ext>
            </a:extLst>
          </p:cNvPr>
          <p:cNvSpPr txBox="1"/>
          <p:nvPr/>
        </p:nvSpPr>
        <p:spPr>
          <a:xfrm>
            <a:off x="4324658" y="113186"/>
            <a:ext cx="6273388" cy="3693319"/>
          </a:xfrm>
          <a:prstGeom prst="rect">
            <a:avLst/>
          </a:prstGeom>
          <a:noFill/>
        </p:spPr>
        <p:txBody>
          <a:bodyPr wrap="square" rtlCol="0">
            <a:spAutoFit/>
          </a:bodyPr>
          <a:lstStyle/>
          <a:p>
            <a:pPr algn="ctr"/>
            <a:r>
              <a:rPr lang="it-IT" dirty="0"/>
              <a:t>Caratteri:</a:t>
            </a:r>
          </a:p>
          <a:p>
            <a:pPr algn="ctr"/>
            <a:endParaRPr lang="it-IT" dirty="0"/>
          </a:p>
          <a:p>
            <a:pPr marL="285750" indent="-285750">
              <a:buFont typeface="Arial" panose="020B0604020202020204" pitchFamily="34" charset="0"/>
              <a:buChar char="•"/>
            </a:pPr>
            <a:r>
              <a:rPr lang="it-IT" dirty="0"/>
              <a:t>Asciuttezza del metodo didattico (il testo è privo di prefazione, di indicazioni di metodo e scevro da inclinazioni pedagogiche)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Poche immagini </a:t>
            </a:r>
          </a:p>
          <a:p>
            <a:r>
              <a:rPr lang="it-IT" dirty="0"/>
              <a:t>      (il libro è pensato per allievi e insegnanti il cui esercizio è</a:t>
            </a:r>
          </a:p>
          <a:p>
            <a:r>
              <a:rPr lang="it-IT" dirty="0"/>
              <a:t>      incentrato sulla parola e la scrittura, coerentemente alla   </a:t>
            </a:r>
          </a:p>
          <a:p>
            <a:r>
              <a:rPr lang="it-IT" dirty="0"/>
              <a:t>      formazione essenzialmente letteraria e linguistica del liceo)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Lingua «esoterica»</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Scarni riferimenti storici e letterari</a:t>
            </a:r>
          </a:p>
        </p:txBody>
      </p:sp>
      <p:sp>
        <p:nvSpPr>
          <p:cNvPr id="9" name="Rettangolo 8">
            <a:extLst>
              <a:ext uri="{FF2B5EF4-FFF2-40B4-BE49-F238E27FC236}">
                <a16:creationId xmlns:a16="http://schemas.microsoft.com/office/drawing/2014/main" id="{DF4B7DB0-1FAD-2342-84C5-AF91FFBB2B95}"/>
              </a:ext>
            </a:extLst>
          </p:cNvPr>
          <p:cNvSpPr/>
          <p:nvPr/>
        </p:nvSpPr>
        <p:spPr>
          <a:xfrm>
            <a:off x="3864647" y="4182316"/>
            <a:ext cx="7282103" cy="923330"/>
          </a:xfrm>
          <a:prstGeom prst="rect">
            <a:avLst/>
          </a:prstGeom>
        </p:spPr>
        <p:txBody>
          <a:bodyPr wrap="square">
            <a:spAutoFit/>
          </a:bodyPr>
          <a:lstStyle/>
          <a:p>
            <a:pPr algn="ctr"/>
            <a:r>
              <a:rPr lang="it-IT" dirty="0"/>
              <a:t>Risultato:</a:t>
            </a:r>
          </a:p>
          <a:p>
            <a:pPr algn="ctr"/>
            <a:r>
              <a:rPr lang="it-IT" dirty="0"/>
              <a:t>manuale snello nella forma ed elitario nella sostanza. </a:t>
            </a:r>
          </a:p>
          <a:p>
            <a:pPr algn="ctr"/>
            <a:r>
              <a:rPr lang="it-IT" dirty="0"/>
              <a:t>Ponte tra la formazione umanistica liceale e quella specialistica universitaria</a:t>
            </a:r>
          </a:p>
        </p:txBody>
      </p:sp>
      <p:cxnSp>
        <p:nvCxnSpPr>
          <p:cNvPr id="10" name="Connettore 2 9">
            <a:extLst>
              <a:ext uri="{FF2B5EF4-FFF2-40B4-BE49-F238E27FC236}">
                <a16:creationId xmlns:a16="http://schemas.microsoft.com/office/drawing/2014/main" id="{D65EA1FC-E421-3C42-9D86-8349876D8331}"/>
              </a:ext>
            </a:extLst>
          </p:cNvPr>
          <p:cNvCxnSpPr>
            <a:cxnSpLocks/>
          </p:cNvCxnSpPr>
          <p:nvPr/>
        </p:nvCxnSpPr>
        <p:spPr>
          <a:xfrm>
            <a:off x="7477589" y="3806505"/>
            <a:ext cx="0" cy="2426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ttangolo 10">
            <a:extLst>
              <a:ext uri="{FF2B5EF4-FFF2-40B4-BE49-F238E27FC236}">
                <a16:creationId xmlns:a16="http://schemas.microsoft.com/office/drawing/2014/main" id="{5AB78A86-FD67-2D4F-9EAF-3A62392C858A}"/>
              </a:ext>
            </a:extLst>
          </p:cNvPr>
          <p:cNvSpPr/>
          <p:nvPr/>
        </p:nvSpPr>
        <p:spPr>
          <a:xfrm>
            <a:off x="3404636" y="5407721"/>
            <a:ext cx="8202124" cy="1200329"/>
          </a:xfrm>
          <a:prstGeom prst="rect">
            <a:avLst/>
          </a:prstGeom>
        </p:spPr>
        <p:txBody>
          <a:bodyPr wrap="square">
            <a:spAutoFit/>
          </a:bodyPr>
          <a:lstStyle/>
          <a:p>
            <a:pPr algn="ctr"/>
            <a:r>
              <a:rPr lang="it-IT" dirty="0"/>
              <a:t>Risponde all’obiettivo di Venturi:</a:t>
            </a:r>
          </a:p>
          <a:p>
            <a:pPr algn="ctr"/>
            <a:r>
              <a:rPr lang="it-IT" dirty="0"/>
              <a:t>Sottrarre la conoscenza dell’arte dalla prassi dilettantesca,</a:t>
            </a:r>
          </a:p>
          <a:p>
            <a:pPr algn="ctr"/>
            <a:r>
              <a:rPr lang="it-IT" dirty="0"/>
              <a:t> fornire alla borghesia italiana uno strumento </a:t>
            </a:r>
          </a:p>
          <a:p>
            <a:pPr algn="ctr"/>
            <a:r>
              <a:rPr lang="it-IT" dirty="0"/>
              <a:t>per l’avvio alla conoscenza della storia dell’arte</a:t>
            </a:r>
          </a:p>
        </p:txBody>
      </p:sp>
    </p:spTree>
    <p:extLst>
      <p:ext uri="{BB962C8B-B14F-4D97-AF65-F5344CB8AC3E}">
        <p14:creationId xmlns:p14="http://schemas.microsoft.com/office/powerpoint/2010/main" val="363387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6640064-3EF9-0242-8C9C-FBEA48C76A95}"/>
              </a:ext>
            </a:extLst>
          </p:cNvPr>
          <p:cNvSpPr txBox="1"/>
          <p:nvPr/>
        </p:nvSpPr>
        <p:spPr>
          <a:xfrm>
            <a:off x="340746" y="1457793"/>
            <a:ext cx="5849935" cy="1323439"/>
          </a:xfrm>
          <a:prstGeom prst="rect">
            <a:avLst/>
          </a:prstGeom>
          <a:noFill/>
        </p:spPr>
        <p:txBody>
          <a:bodyPr wrap="none" rtlCol="0">
            <a:spAutoFit/>
          </a:bodyPr>
          <a:lstStyle/>
          <a:p>
            <a:pPr algn="ctr"/>
            <a:r>
              <a:rPr lang="it-IT" sz="2000" dirty="0"/>
              <a:t>Istituzionalizzazione dell’insegnamento della disciplina</a:t>
            </a:r>
          </a:p>
          <a:p>
            <a:pPr algn="ctr"/>
            <a:endParaRPr lang="it-IT" sz="2000" dirty="0"/>
          </a:p>
          <a:p>
            <a:pPr algn="ctr"/>
            <a:endParaRPr lang="it-IT" sz="2000" dirty="0"/>
          </a:p>
          <a:p>
            <a:pPr algn="ctr"/>
            <a:r>
              <a:rPr lang="it-IT" sz="2000" dirty="0"/>
              <a:t>Primo florilegio di manuale</a:t>
            </a:r>
          </a:p>
        </p:txBody>
      </p:sp>
      <p:sp>
        <p:nvSpPr>
          <p:cNvPr id="3" name="CasellaDiTesto 2">
            <a:extLst>
              <a:ext uri="{FF2B5EF4-FFF2-40B4-BE49-F238E27FC236}">
                <a16:creationId xmlns:a16="http://schemas.microsoft.com/office/drawing/2014/main" id="{20173BEB-C62E-B34F-B69D-5E27650C20E8}"/>
              </a:ext>
            </a:extLst>
          </p:cNvPr>
          <p:cNvSpPr txBox="1"/>
          <p:nvPr/>
        </p:nvSpPr>
        <p:spPr>
          <a:xfrm>
            <a:off x="1246994" y="3472451"/>
            <a:ext cx="4646950" cy="707886"/>
          </a:xfrm>
          <a:prstGeom prst="rect">
            <a:avLst/>
          </a:prstGeom>
          <a:noFill/>
        </p:spPr>
        <p:txBody>
          <a:bodyPr wrap="square" rtlCol="0">
            <a:spAutoFit/>
          </a:bodyPr>
          <a:lstStyle/>
          <a:p>
            <a:r>
              <a:rPr lang="it-IT" sz="2000" dirty="0"/>
              <a:t>1925 </a:t>
            </a:r>
            <a:r>
              <a:rPr lang="it-IT" sz="2000" i="1" dirty="0"/>
              <a:t>Atlante di storia dell’arte italiana </a:t>
            </a:r>
            <a:r>
              <a:rPr lang="it-IT" sz="2000" dirty="0"/>
              <a:t>di Luigi Dami e Ugo </a:t>
            </a:r>
            <a:r>
              <a:rPr lang="it-IT" sz="2000" dirty="0" err="1"/>
              <a:t>Ojetti</a:t>
            </a:r>
            <a:endParaRPr lang="it-IT" sz="2000" dirty="0"/>
          </a:p>
        </p:txBody>
      </p:sp>
      <p:pic>
        <p:nvPicPr>
          <p:cNvPr id="4" name="Immagine 3">
            <a:extLst>
              <a:ext uri="{FF2B5EF4-FFF2-40B4-BE49-F238E27FC236}">
                <a16:creationId xmlns:a16="http://schemas.microsoft.com/office/drawing/2014/main" id="{4FAA3A17-58B8-2B48-A07F-7103A952D05E}"/>
              </a:ext>
            </a:extLst>
          </p:cNvPr>
          <p:cNvPicPr>
            <a:picLocks noChangeAspect="1"/>
          </p:cNvPicPr>
          <p:nvPr/>
        </p:nvPicPr>
        <p:blipFill>
          <a:blip r:embed="rId2"/>
          <a:stretch>
            <a:fillRect/>
          </a:stretch>
        </p:blipFill>
        <p:spPr>
          <a:xfrm>
            <a:off x="6955436" y="496957"/>
            <a:ext cx="4428012" cy="5731456"/>
          </a:xfrm>
          <a:prstGeom prst="rect">
            <a:avLst/>
          </a:prstGeom>
        </p:spPr>
      </p:pic>
      <p:cxnSp>
        <p:nvCxnSpPr>
          <p:cNvPr id="7" name="Connettore 2 6">
            <a:extLst>
              <a:ext uri="{FF2B5EF4-FFF2-40B4-BE49-F238E27FC236}">
                <a16:creationId xmlns:a16="http://schemas.microsoft.com/office/drawing/2014/main" id="{6AD7994A-582A-1947-8E12-507836E00169}"/>
              </a:ext>
            </a:extLst>
          </p:cNvPr>
          <p:cNvCxnSpPr/>
          <p:nvPr/>
        </p:nvCxnSpPr>
        <p:spPr>
          <a:xfrm>
            <a:off x="3085832" y="1985840"/>
            <a:ext cx="0" cy="2322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000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010E6AB-2CC6-B946-8F2F-EE7E5C5C4CC3}"/>
              </a:ext>
            </a:extLst>
          </p:cNvPr>
          <p:cNvPicPr>
            <a:picLocks noChangeAspect="1"/>
          </p:cNvPicPr>
          <p:nvPr/>
        </p:nvPicPr>
        <p:blipFill rotWithShape="1">
          <a:blip r:embed="rId2"/>
          <a:srcRect l="5914" t="10274" r="8603" b="8722"/>
          <a:stretch/>
        </p:blipFill>
        <p:spPr>
          <a:xfrm>
            <a:off x="4339771" y="1088571"/>
            <a:ext cx="6923315" cy="4920343"/>
          </a:xfrm>
          <a:prstGeom prst="rect">
            <a:avLst/>
          </a:prstGeom>
        </p:spPr>
      </p:pic>
      <p:sp>
        <p:nvSpPr>
          <p:cNvPr id="3" name="Rettangolo 2">
            <a:extLst>
              <a:ext uri="{FF2B5EF4-FFF2-40B4-BE49-F238E27FC236}">
                <a16:creationId xmlns:a16="http://schemas.microsoft.com/office/drawing/2014/main" id="{4BDE95D4-11D2-084F-A3D3-023172543FA3}"/>
              </a:ext>
            </a:extLst>
          </p:cNvPr>
          <p:cNvSpPr/>
          <p:nvPr/>
        </p:nvSpPr>
        <p:spPr>
          <a:xfrm>
            <a:off x="333829" y="499185"/>
            <a:ext cx="4165600" cy="5632311"/>
          </a:xfrm>
          <a:prstGeom prst="rect">
            <a:avLst/>
          </a:prstGeom>
        </p:spPr>
        <p:txBody>
          <a:bodyPr wrap="square">
            <a:spAutoFit/>
          </a:bodyPr>
          <a:lstStyle/>
          <a:p>
            <a:r>
              <a:rPr lang="it-IT" dirty="0"/>
              <a:t>Caratteri:</a:t>
            </a:r>
          </a:p>
          <a:p>
            <a:endParaRPr lang="it-IT" dirty="0"/>
          </a:p>
          <a:p>
            <a:r>
              <a:rPr lang="it-IT" dirty="0"/>
              <a:t>Ampia scelta di </a:t>
            </a:r>
            <a:r>
              <a:rPr lang="it-IT" b="1" dirty="0"/>
              <a:t>fotografie commentate da brevi introduzioni storiche e da didascalie </a:t>
            </a:r>
            <a:r>
              <a:rPr lang="it-IT" dirty="0"/>
              <a:t>arricchite di </a:t>
            </a:r>
            <a:r>
              <a:rPr lang="it-IT" b="1" dirty="0"/>
              <a:t>dati tecnici </a:t>
            </a:r>
            <a:r>
              <a:rPr lang="it-IT" dirty="0"/>
              <a:t>e osservazioni stilistiche.</a:t>
            </a:r>
          </a:p>
          <a:p>
            <a:endParaRPr lang="it-IT" dirty="0"/>
          </a:p>
          <a:p>
            <a:r>
              <a:rPr lang="it-IT" b="1" dirty="0"/>
              <a:t>Ampio numero di esempi relativo alle arti minori </a:t>
            </a:r>
            <a:r>
              <a:rPr lang="it-IT" dirty="0"/>
              <a:t>pensato per gli studenti  di arti applicate e per l’educazione del buon gusto di un pubblico più ampio di quello cui si rivolgeva il manuale di Adolfo</a:t>
            </a:r>
          </a:p>
          <a:p>
            <a:endParaRPr lang="it-IT" dirty="0"/>
          </a:p>
          <a:p>
            <a:r>
              <a:rPr lang="it-IT" dirty="0"/>
              <a:t>Priorità dell’immagine rispetto al testo</a:t>
            </a:r>
          </a:p>
          <a:p>
            <a:endParaRPr lang="it-IT" dirty="0"/>
          </a:p>
          <a:p>
            <a:endParaRPr lang="it-IT" dirty="0"/>
          </a:p>
          <a:p>
            <a:r>
              <a:rPr lang="it-IT" dirty="0"/>
              <a:t>Obiettivo:</a:t>
            </a:r>
          </a:p>
          <a:p>
            <a:endParaRPr lang="it-IT" dirty="0"/>
          </a:p>
          <a:p>
            <a:r>
              <a:rPr lang="it-IT" dirty="0"/>
              <a:t>La formazione dei giovani (accezione più ampia di Venturi)</a:t>
            </a:r>
          </a:p>
        </p:txBody>
      </p:sp>
    </p:spTree>
    <p:extLst>
      <p:ext uri="{BB962C8B-B14F-4D97-AF65-F5344CB8AC3E}">
        <p14:creationId xmlns:p14="http://schemas.microsoft.com/office/powerpoint/2010/main" val="3742301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5image3839616">
            <a:extLst>
              <a:ext uri="{FF2B5EF4-FFF2-40B4-BE49-F238E27FC236}">
                <a16:creationId xmlns:a16="http://schemas.microsoft.com/office/drawing/2014/main" id="{4C067A8F-7E18-EB4F-B284-61F2C84A5A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153" t="38398" r="997" b="8128"/>
          <a:stretch/>
        </p:blipFill>
        <p:spPr bwMode="auto">
          <a:xfrm>
            <a:off x="2683240" y="164893"/>
            <a:ext cx="7773754" cy="653571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CE26B47-2A97-D64A-B544-547475C65F77}"/>
              </a:ext>
            </a:extLst>
          </p:cNvPr>
          <p:cNvSpPr txBox="1"/>
          <p:nvPr/>
        </p:nvSpPr>
        <p:spPr>
          <a:xfrm>
            <a:off x="638630" y="2496457"/>
            <a:ext cx="1843314" cy="1938992"/>
          </a:xfrm>
          <a:prstGeom prst="rect">
            <a:avLst/>
          </a:prstGeom>
          <a:noFill/>
        </p:spPr>
        <p:txBody>
          <a:bodyPr wrap="square" rtlCol="0">
            <a:spAutoFit/>
          </a:bodyPr>
          <a:lstStyle/>
          <a:p>
            <a:pPr algn="ctr"/>
            <a:r>
              <a:rPr lang="it-IT" sz="2000" dirty="0"/>
              <a:t>Per il prevalere dell’immagine sul testo il testo di Dami e </a:t>
            </a:r>
            <a:r>
              <a:rPr lang="it-IT" sz="2000" dirty="0" err="1"/>
              <a:t>Ojetti</a:t>
            </a:r>
            <a:r>
              <a:rPr lang="it-IT" sz="2000" dirty="0"/>
              <a:t> rimase un modello isolato</a:t>
            </a:r>
          </a:p>
        </p:txBody>
      </p:sp>
    </p:spTree>
    <p:extLst>
      <p:ext uri="{BB962C8B-B14F-4D97-AF65-F5344CB8AC3E}">
        <p14:creationId xmlns:p14="http://schemas.microsoft.com/office/powerpoint/2010/main" val="4060868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ED18236-3371-5A4D-A251-70AD920DD0BF}"/>
              </a:ext>
            </a:extLst>
          </p:cNvPr>
          <p:cNvPicPr>
            <a:picLocks noChangeAspect="1"/>
          </p:cNvPicPr>
          <p:nvPr/>
        </p:nvPicPr>
        <p:blipFill>
          <a:blip r:embed="rId2"/>
          <a:stretch>
            <a:fillRect/>
          </a:stretch>
        </p:blipFill>
        <p:spPr>
          <a:xfrm>
            <a:off x="217714" y="292404"/>
            <a:ext cx="4372338" cy="5868910"/>
          </a:xfrm>
          <a:prstGeom prst="rect">
            <a:avLst/>
          </a:prstGeom>
        </p:spPr>
      </p:pic>
      <p:pic>
        <p:nvPicPr>
          <p:cNvPr id="5" name="Immagine 4">
            <a:extLst>
              <a:ext uri="{FF2B5EF4-FFF2-40B4-BE49-F238E27FC236}">
                <a16:creationId xmlns:a16="http://schemas.microsoft.com/office/drawing/2014/main" id="{0FE59981-A92F-004B-A77E-54629B62B480}"/>
              </a:ext>
            </a:extLst>
          </p:cNvPr>
          <p:cNvPicPr>
            <a:picLocks noChangeAspect="1"/>
          </p:cNvPicPr>
          <p:nvPr/>
        </p:nvPicPr>
        <p:blipFill>
          <a:blip r:embed="rId3"/>
          <a:stretch>
            <a:fillRect/>
          </a:stretch>
        </p:blipFill>
        <p:spPr>
          <a:xfrm>
            <a:off x="5196114" y="1541780"/>
            <a:ext cx="6707255" cy="4996905"/>
          </a:xfrm>
          <a:prstGeom prst="rect">
            <a:avLst/>
          </a:prstGeom>
        </p:spPr>
      </p:pic>
      <p:sp>
        <p:nvSpPr>
          <p:cNvPr id="6" name="CasellaDiTesto 5">
            <a:extLst>
              <a:ext uri="{FF2B5EF4-FFF2-40B4-BE49-F238E27FC236}">
                <a16:creationId xmlns:a16="http://schemas.microsoft.com/office/drawing/2014/main" id="{E0B4F3AF-D1AC-0D44-9818-733201ECEE62}"/>
              </a:ext>
            </a:extLst>
          </p:cNvPr>
          <p:cNvSpPr txBox="1"/>
          <p:nvPr/>
        </p:nvSpPr>
        <p:spPr>
          <a:xfrm>
            <a:off x="5196114" y="464457"/>
            <a:ext cx="4126579" cy="400110"/>
          </a:xfrm>
          <a:prstGeom prst="rect">
            <a:avLst/>
          </a:prstGeom>
          <a:noFill/>
        </p:spPr>
        <p:txBody>
          <a:bodyPr wrap="none" rtlCol="0">
            <a:spAutoFit/>
          </a:bodyPr>
          <a:lstStyle/>
          <a:p>
            <a:r>
              <a:rPr lang="it-IT" sz="2000" i="1" dirty="0"/>
              <a:t>L’arte italiana</a:t>
            </a:r>
            <a:r>
              <a:rPr lang="it-IT" sz="2000" dirty="0"/>
              <a:t>, 1929, Signorelli editore</a:t>
            </a:r>
          </a:p>
        </p:txBody>
      </p:sp>
    </p:spTree>
    <p:extLst>
      <p:ext uri="{BB962C8B-B14F-4D97-AF65-F5344CB8AC3E}">
        <p14:creationId xmlns:p14="http://schemas.microsoft.com/office/powerpoint/2010/main" val="3183991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6C9A3E5-42C1-054A-92B0-84E824FD655B}"/>
              </a:ext>
            </a:extLst>
          </p:cNvPr>
          <p:cNvSpPr txBox="1"/>
          <p:nvPr/>
        </p:nvSpPr>
        <p:spPr>
          <a:xfrm>
            <a:off x="333828" y="478971"/>
            <a:ext cx="3860802" cy="1323439"/>
          </a:xfrm>
          <a:prstGeom prst="rect">
            <a:avLst/>
          </a:prstGeom>
          <a:noFill/>
        </p:spPr>
        <p:txBody>
          <a:bodyPr wrap="square" rtlCol="0">
            <a:spAutoFit/>
          </a:bodyPr>
          <a:lstStyle/>
          <a:p>
            <a:r>
              <a:rPr lang="it-IT" sz="2000" dirty="0"/>
              <a:t>Seconda metà degli anni venti </a:t>
            </a:r>
          </a:p>
          <a:p>
            <a:r>
              <a:rPr lang="it-IT" sz="2000" dirty="0"/>
              <a:t>Riedizione di volumi editi tra la fine del XIX e l’inizio del XX secolo, riadattati ai fini dell’insegnamento</a:t>
            </a:r>
          </a:p>
        </p:txBody>
      </p:sp>
      <p:sp>
        <p:nvSpPr>
          <p:cNvPr id="3" name="Rettangolo 2">
            <a:extLst>
              <a:ext uri="{FF2B5EF4-FFF2-40B4-BE49-F238E27FC236}">
                <a16:creationId xmlns:a16="http://schemas.microsoft.com/office/drawing/2014/main" id="{D29F4F7B-A1E7-8A4F-89C6-6A69E46E12DB}"/>
              </a:ext>
            </a:extLst>
          </p:cNvPr>
          <p:cNvSpPr/>
          <p:nvPr/>
        </p:nvSpPr>
        <p:spPr>
          <a:xfrm>
            <a:off x="420635" y="2498782"/>
            <a:ext cx="3860801" cy="3693319"/>
          </a:xfrm>
          <a:prstGeom prst="rect">
            <a:avLst/>
          </a:prstGeom>
        </p:spPr>
        <p:txBody>
          <a:bodyPr wrap="square">
            <a:spAutoFit/>
          </a:bodyPr>
          <a:lstStyle/>
          <a:p>
            <a:pPr marL="285750" indent="-285750">
              <a:buFont typeface="Arial" panose="020B0604020202020204" pitchFamily="34" charset="0"/>
              <a:buChar char="•"/>
            </a:pPr>
            <a:r>
              <a:rPr lang="it-IT" dirty="0"/>
              <a:t>Restava immutato l’impianto, pensato per dilettanti, cultori d’arte, studenti e professori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Selezione dei monumenti e delle opere più significative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Semplificazione del linguaggio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Inserimento di premesse metodologiche e concetti teorici generali</a:t>
            </a:r>
          </a:p>
        </p:txBody>
      </p:sp>
      <p:pic>
        <p:nvPicPr>
          <p:cNvPr id="4" name="Immagine 3">
            <a:extLst>
              <a:ext uri="{FF2B5EF4-FFF2-40B4-BE49-F238E27FC236}">
                <a16:creationId xmlns:a16="http://schemas.microsoft.com/office/drawing/2014/main" id="{80A5FEFA-59A2-7A46-B6EA-659CD4BDDAB3}"/>
              </a:ext>
            </a:extLst>
          </p:cNvPr>
          <p:cNvPicPr>
            <a:picLocks noChangeAspect="1"/>
          </p:cNvPicPr>
          <p:nvPr/>
        </p:nvPicPr>
        <p:blipFill>
          <a:blip r:embed="rId2"/>
          <a:stretch>
            <a:fillRect/>
          </a:stretch>
        </p:blipFill>
        <p:spPr>
          <a:xfrm>
            <a:off x="5523517" y="334181"/>
            <a:ext cx="2863081" cy="4466406"/>
          </a:xfrm>
          <a:prstGeom prst="rect">
            <a:avLst/>
          </a:prstGeom>
        </p:spPr>
      </p:pic>
      <p:pic>
        <p:nvPicPr>
          <p:cNvPr id="5" name="Immagine 4">
            <a:extLst>
              <a:ext uri="{FF2B5EF4-FFF2-40B4-BE49-F238E27FC236}">
                <a16:creationId xmlns:a16="http://schemas.microsoft.com/office/drawing/2014/main" id="{C4EA2D8F-D69E-A447-88E5-ED91562CBC19}"/>
              </a:ext>
            </a:extLst>
          </p:cNvPr>
          <p:cNvPicPr>
            <a:picLocks noChangeAspect="1"/>
          </p:cNvPicPr>
          <p:nvPr/>
        </p:nvPicPr>
        <p:blipFill rotWithShape="1">
          <a:blip r:embed="rId3"/>
          <a:srcRect l="11522" t="6911" r="9239" b="4299"/>
          <a:stretch/>
        </p:blipFill>
        <p:spPr>
          <a:xfrm>
            <a:off x="8690844" y="478971"/>
            <a:ext cx="2593584" cy="4039623"/>
          </a:xfrm>
          <a:prstGeom prst="rect">
            <a:avLst/>
          </a:prstGeom>
        </p:spPr>
      </p:pic>
      <p:sp>
        <p:nvSpPr>
          <p:cNvPr id="6" name="CasellaDiTesto 5">
            <a:extLst>
              <a:ext uri="{FF2B5EF4-FFF2-40B4-BE49-F238E27FC236}">
                <a16:creationId xmlns:a16="http://schemas.microsoft.com/office/drawing/2014/main" id="{CF32E785-DE66-B64A-91D6-B7D019F91C6E}"/>
              </a:ext>
            </a:extLst>
          </p:cNvPr>
          <p:cNvSpPr txBox="1"/>
          <p:nvPr/>
        </p:nvSpPr>
        <p:spPr>
          <a:xfrm>
            <a:off x="5892800" y="5158931"/>
            <a:ext cx="5892799" cy="1015663"/>
          </a:xfrm>
          <a:prstGeom prst="rect">
            <a:avLst/>
          </a:prstGeom>
          <a:noFill/>
        </p:spPr>
        <p:txBody>
          <a:bodyPr wrap="square" rtlCol="0">
            <a:spAutoFit/>
          </a:bodyPr>
          <a:lstStyle/>
          <a:p>
            <a:r>
              <a:rPr lang="it-IT" sz="2000" dirty="0"/>
              <a:t>es. C. I. Cavallucci, E. </a:t>
            </a:r>
            <a:r>
              <a:rPr lang="it-IT" sz="2000" dirty="0" err="1"/>
              <a:t>Dupré</a:t>
            </a:r>
            <a:r>
              <a:rPr lang="it-IT" sz="2000" dirty="0"/>
              <a:t>, </a:t>
            </a:r>
            <a:r>
              <a:rPr lang="it-IT" sz="2000" i="1" dirty="0"/>
              <a:t>Manuale di storia dell’arte</a:t>
            </a:r>
            <a:r>
              <a:rPr lang="it-IT" sz="2000" dirty="0"/>
              <a:t>, 3 vol. Firenze, Le </a:t>
            </a:r>
            <a:r>
              <a:rPr lang="it-IT" sz="2000" dirty="0" err="1"/>
              <a:t>Monnier</a:t>
            </a:r>
            <a:r>
              <a:rPr lang="it-IT" sz="2000" dirty="0"/>
              <a:t>, 1925-1930 (già </a:t>
            </a:r>
            <a:r>
              <a:rPr lang="it-IT" sz="2000" dirty="0" err="1"/>
              <a:t>scito</a:t>
            </a:r>
            <a:r>
              <a:rPr lang="it-IT" sz="2000" dirty="0"/>
              <a:t> in 4 volumi 1895-1905)</a:t>
            </a:r>
          </a:p>
        </p:txBody>
      </p:sp>
      <p:sp>
        <p:nvSpPr>
          <p:cNvPr id="7" name="Rettangolo 6">
            <a:extLst>
              <a:ext uri="{FF2B5EF4-FFF2-40B4-BE49-F238E27FC236}">
                <a16:creationId xmlns:a16="http://schemas.microsoft.com/office/drawing/2014/main" id="{F72D6FA2-CEC1-024B-8EDF-69003DFFCA8D}"/>
              </a:ext>
            </a:extLst>
          </p:cNvPr>
          <p:cNvSpPr/>
          <p:nvPr/>
        </p:nvSpPr>
        <p:spPr>
          <a:xfrm>
            <a:off x="333827" y="377372"/>
            <a:ext cx="3860802" cy="15623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42271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36366CC-D188-8945-8359-D8A29F67526C}"/>
              </a:ext>
            </a:extLst>
          </p:cNvPr>
          <p:cNvPicPr>
            <a:picLocks noChangeAspect="1"/>
          </p:cNvPicPr>
          <p:nvPr/>
        </p:nvPicPr>
        <p:blipFill rotWithShape="1">
          <a:blip r:embed="rId2"/>
          <a:srcRect l="5904" t="3698" r="2762" b="3423"/>
          <a:stretch/>
        </p:blipFill>
        <p:spPr>
          <a:xfrm>
            <a:off x="642938" y="985839"/>
            <a:ext cx="3743312" cy="5257800"/>
          </a:xfrm>
          <a:prstGeom prst="rect">
            <a:avLst/>
          </a:prstGeom>
        </p:spPr>
      </p:pic>
      <p:sp>
        <p:nvSpPr>
          <p:cNvPr id="3" name="Rettangolo 2">
            <a:extLst>
              <a:ext uri="{FF2B5EF4-FFF2-40B4-BE49-F238E27FC236}">
                <a16:creationId xmlns:a16="http://schemas.microsoft.com/office/drawing/2014/main" id="{8FE227C0-7322-D644-8C48-A61C0219DD19}"/>
              </a:ext>
            </a:extLst>
          </p:cNvPr>
          <p:cNvSpPr/>
          <p:nvPr/>
        </p:nvSpPr>
        <p:spPr>
          <a:xfrm>
            <a:off x="5517689" y="579952"/>
            <a:ext cx="6096000" cy="707886"/>
          </a:xfrm>
          <a:prstGeom prst="rect">
            <a:avLst/>
          </a:prstGeom>
        </p:spPr>
        <p:txBody>
          <a:bodyPr>
            <a:spAutoFit/>
          </a:bodyPr>
          <a:lstStyle/>
          <a:p>
            <a:r>
              <a:rPr lang="it-IT" sz="2000" dirty="0"/>
              <a:t>G. E. </a:t>
            </a:r>
            <a:r>
              <a:rPr lang="it-IT" sz="2000" dirty="0" err="1"/>
              <a:t>Mottini</a:t>
            </a:r>
            <a:r>
              <a:rPr lang="it-IT" sz="2000" dirty="0"/>
              <a:t>, </a:t>
            </a:r>
            <a:r>
              <a:rPr lang="it-IT" sz="2000" i="1" dirty="0"/>
              <a:t>Storia dell'arte italiana: ad uso dei licei e delle persone colte</a:t>
            </a:r>
            <a:r>
              <a:rPr lang="it-IT" sz="2000" dirty="0"/>
              <a:t>. Mondadori, Milano 1928 </a:t>
            </a:r>
          </a:p>
        </p:txBody>
      </p:sp>
      <p:sp>
        <p:nvSpPr>
          <p:cNvPr id="4" name="CasellaDiTesto 3">
            <a:extLst>
              <a:ext uri="{FF2B5EF4-FFF2-40B4-BE49-F238E27FC236}">
                <a16:creationId xmlns:a16="http://schemas.microsoft.com/office/drawing/2014/main" id="{34C3F339-F565-C640-A584-045637DA4A96}"/>
              </a:ext>
            </a:extLst>
          </p:cNvPr>
          <p:cNvSpPr txBox="1"/>
          <p:nvPr/>
        </p:nvSpPr>
        <p:spPr>
          <a:xfrm>
            <a:off x="5161017" y="1875801"/>
            <a:ext cx="6209735" cy="3477875"/>
          </a:xfrm>
          <a:prstGeom prst="rect">
            <a:avLst/>
          </a:prstGeom>
          <a:noFill/>
        </p:spPr>
        <p:txBody>
          <a:bodyPr wrap="square" rtlCol="0">
            <a:spAutoFit/>
          </a:bodyPr>
          <a:lstStyle/>
          <a:p>
            <a:pPr algn="ctr"/>
            <a:r>
              <a:rPr lang="it-IT" sz="2000" dirty="0"/>
              <a:t>Dal capitolo relativo a Giotto</a:t>
            </a:r>
          </a:p>
          <a:p>
            <a:pPr algn="ctr"/>
            <a:endParaRPr lang="it-IT" sz="2000" dirty="0"/>
          </a:p>
          <a:p>
            <a:pPr algn="ctr"/>
            <a:r>
              <a:rPr lang="it-IT" sz="2000" dirty="0"/>
              <a:t>«I suoi predecessori impacciati da scrupoli e impotenza, rivestivano la sposa di Cristo d’un rude saio, Giotto svolse per primo, sul suo corpo consacrato il drappeggio imperiale della bellezza, fece brillare tra le sue chiome, fino a ieri grigie di cenere, la letizia delle perle e dei fiori. Il suo pennello assalta gli spazi della chiesa gotica, evoca le turbe al di sopra delle turbe»</a:t>
            </a:r>
          </a:p>
          <a:p>
            <a:pPr algn="ctr"/>
            <a:endParaRPr lang="it-IT" sz="2000" dirty="0"/>
          </a:p>
          <a:p>
            <a:pPr algn="ctr"/>
            <a:endParaRPr lang="it-IT" sz="2000" dirty="0"/>
          </a:p>
        </p:txBody>
      </p:sp>
      <p:sp>
        <p:nvSpPr>
          <p:cNvPr id="5" name="CasellaDiTesto 4">
            <a:extLst>
              <a:ext uri="{FF2B5EF4-FFF2-40B4-BE49-F238E27FC236}">
                <a16:creationId xmlns:a16="http://schemas.microsoft.com/office/drawing/2014/main" id="{01A79F2B-7B96-B84F-A03F-4E15980F61EE}"/>
              </a:ext>
            </a:extLst>
          </p:cNvPr>
          <p:cNvSpPr txBox="1"/>
          <p:nvPr/>
        </p:nvSpPr>
        <p:spPr>
          <a:xfrm>
            <a:off x="6948021" y="5316118"/>
            <a:ext cx="2229328" cy="400110"/>
          </a:xfrm>
          <a:prstGeom prst="rect">
            <a:avLst/>
          </a:prstGeom>
          <a:noFill/>
        </p:spPr>
        <p:txBody>
          <a:bodyPr wrap="none" rtlCol="0">
            <a:spAutoFit/>
          </a:bodyPr>
          <a:lstStyle/>
          <a:p>
            <a:r>
              <a:rPr lang="it-IT" sz="2000" dirty="0"/>
              <a:t>Trattazione verbosa</a:t>
            </a:r>
          </a:p>
        </p:txBody>
      </p:sp>
      <p:sp>
        <p:nvSpPr>
          <p:cNvPr id="9" name="Rettangolo 8">
            <a:extLst>
              <a:ext uri="{FF2B5EF4-FFF2-40B4-BE49-F238E27FC236}">
                <a16:creationId xmlns:a16="http://schemas.microsoft.com/office/drawing/2014/main" id="{855F3BDE-02E9-8140-94BF-49486FFB7BB5}"/>
              </a:ext>
            </a:extLst>
          </p:cNvPr>
          <p:cNvSpPr/>
          <p:nvPr/>
        </p:nvSpPr>
        <p:spPr>
          <a:xfrm>
            <a:off x="5217885" y="5821717"/>
            <a:ext cx="6096000" cy="923330"/>
          </a:xfrm>
          <a:prstGeom prst="rect">
            <a:avLst/>
          </a:prstGeom>
        </p:spPr>
        <p:txBody>
          <a:bodyPr>
            <a:spAutoFit/>
          </a:bodyPr>
          <a:lstStyle/>
          <a:p>
            <a:pPr algn="ctr"/>
            <a:r>
              <a:rPr lang="it-IT" dirty="0"/>
              <a:t>Il successo del </a:t>
            </a:r>
            <a:r>
              <a:rPr lang="it-IT" dirty="0" err="1"/>
              <a:t>Mottini</a:t>
            </a:r>
            <a:r>
              <a:rPr lang="it-IT" dirty="0"/>
              <a:t> - il volume che ebbe ampio credito nei licei e negli istituti d’arte fin dopo la metà del secolo - sarebbe riconducibile alla «superficiale facilità interpretativa».</a:t>
            </a:r>
          </a:p>
        </p:txBody>
      </p:sp>
      <p:cxnSp>
        <p:nvCxnSpPr>
          <p:cNvPr id="12" name="Connettore 2 11">
            <a:extLst>
              <a:ext uri="{FF2B5EF4-FFF2-40B4-BE49-F238E27FC236}">
                <a16:creationId xmlns:a16="http://schemas.microsoft.com/office/drawing/2014/main" id="{DD9D2C64-644A-804F-BC20-6F8AABD39879}"/>
              </a:ext>
            </a:extLst>
          </p:cNvPr>
          <p:cNvCxnSpPr/>
          <p:nvPr/>
        </p:nvCxnSpPr>
        <p:spPr>
          <a:xfrm>
            <a:off x="8164285" y="4847771"/>
            <a:ext cx="0" cy="3628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219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8F8C556-ADCC-1945-B3CD-9D0053DD6897}"/>
              </a:ext>
            </a:extLst>
          </p:cNvPr>
          <p:cNvSpPr txBox="1"/>
          <p:nvPr/>
        </p:nvSpPr>
        <p:spPr>
          <a:xfrm>
            <a:off x="3106054" y="271236"/>
            <a:ext cx="6096001" cy="5016758"/>
          </a:xfrm>
          <a:prstGeom prst="rect">
            <a:avLst/>
          </a:prstGeom>
          <a:noFill/>
        </p:spPr>
        <p:txBody>
          <a:bodyPr wrap="square" rtlCol="0">
            <a:spAutoFit/>
          </a:bodyPr>
          <a:lstStyle/>
          <a:p>
            <a:pPr algn="ctr"/>
            <a:endParaRPr lang="it-IT" sz="2000" dirty="0"/>
          </a:p>
          <a:p>
            <a:pPr algn="ctr"/>
            <a:endParaRPr lang="it-IT" sz="2000" dirty="0"/>
          </a:p>
          <a:p>
            <a:pPr algn="ctr"/>
            <a:endParaRPr lang="it-IT" sz="2000" dirty="0"/>
          </a:p>
          <a:p>
            <a:pPr algn="ctr"/>
            <a:r>
              <a:rPr lang="it-IT" sz="2000" dirty="0"/>
              <a:t>Critica di Longhi </a:t>
            </a:r>
          </a:p>
          <a:p>
            <a:pPr algn="ctr"/>
            <a:endParaRPr lang="it-IT" sz="2000" dirty="0"/>
          </a:p>
          <a:p>
            <a:pPr algn="ctr"/>
            <a:endParaRPr lang="it-IT" sz="2000" dirty="0"/>
          </a:p>
          <a:p>
            <a:pPr algn="ctr"/>
            <a:r>
              <a:rPr lang="it-IT" sz="2000" dirty="0"/>
              <a:t>«Dal </a:t>
            </a:r>
            <a:r>
              <a:rPr lang="it-IT" sz="2000" dirty="0" err="1"/>
              <a:t>Mottini</a:t>
            </a:r>
            <a:r>
              <a:rPr lang="it-IT" sz="2000" dirty="0"/>
              <a:t> infatti la Storia dell’arte è concepita come un’indistinta effusione verbosa e lunatica, la quale vada egualmente giovandosi, o ad un  tempo, o secondo le occorrenze, e sempre a uso di un parvente legame, vuoi dei vecchi schemi retorici dello storicismo, vuoi del subiettivismo critico in chiave psicologica e illustrativa, vuoi degli ampliamenti di un romanticismo  a fondo indeterminatamente musicale; senza dir de minori, ma pur frequenti, aiuti richiesti al vecchio e favoleggiante </a:t>
            </a:r>
            <a:r>
              <a:rPr lang="it-IT" sz="2000" dirty="0" err="1"/>
              <a:t>aneddotismo</a:t>
            </a:r>
            <a:r>
              <a:rPr lang="it-IT" sz="2000" dirty="0"/>
              <a:t> biografico, e, se occorreva fisiognomico»</a:t>
            </a:r>
          </a:p>
        </p:txBody>
      </p:sp>
      <p:sp>
        <p:nvSpPr>
          <p:cNvPr id="3" name="Rettangolo 2">
            <a:extLst>
              <a:ext uri="{FF2B5EF4-FFF2-40B4-BE49-F238E27FC236}">
                <a16:creationId xmlns:a16="http://schemas.microsoft.com/office/drawing/2014/main" id="{37730188-3DD9-EF40-B513-47332542EAA6}"/>
              </a:ext>
            </a:extLst>
          </p:cNvPr>
          <p:cNvSpPr/>
          <p:nvPr/>
        </p:nvSpPr>
        <p:spPr>
          <a:xfrm>
            <a:off x="5138055" y="1099005"/>
            <a:ext cx="2032000" cy="5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51335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4F270D5-6D4B-814D-9D3D-1CCC9ACEEF01}"/>
              </a:ext>
            </a:extLst>
          </p:cNvPr>
          <p:cNvSpPr txBox="1"/>
          <p:nvPr/>
        </p:nvSpPr>
        <p:spPr>
          <a:xfrm>
            <a:off x="146847" y="3846285"/>
            <a:ext cx="3280228" cy="2308324"/>
          </a:xfrm>
          <a:prstGeom prst="rect">
            <a:avLst/>
          </a:prstGeom>
          <a:noFill/>
        </p:spPr>
        <p:txBody>
          <a:bodyPr wrap="square" rtlCol="0">
            <a:spAutoFit/>
          </a:bodyPr>
          <a:lstStyle/>
          <a:p>
            <a:pPr algn="ctr"/>
            <a:r>
              <a:rPr lang="it-IT" dirty="0"/>
              <a:t>Brani di letteratura artistica</a:t>
            </a:r>
          </a:p>
          <a:p>
            <a:pPr algn="ctr"/>
            <a:r>
              <a:rPr lang="it-IT" dirty="0"/>
              <a:t>Riportati in coda ai capitoli</a:t>
            </a:r>
          </a:p>
          <a:p>
            <a:pPr algn="ctr"/>
            <a:endParaRPr lang="it-IT" dirty="0"/>
          </a:p>
          <a:p>
            <a:pPr algn="ctr"/>
            <a:endParaRPr lang="it-IT" dirty="0"/>
          </a:p>
          <a:p>
            <a:pPr algn="ctr"/>
            <a:r>
              <a:rPr lang="it-IT" dirty="0"/>
              <a:t>Esempi decontestualizzati di bella scrittura e sensibilità estetica, florilegi letterari, parafrasi colte</a:t>
            </a:r>
          </a:p>
        </p:txBody>
      </p:sp>
      <p:pic>
        <p:nvPicPr>
          <p:cNvPr id="3" name="Immagine 2">
            <a:extLst>
              <a:ext uri="{FF2B5EF4-FFF2-40B4-BE49-F238E27FC236}">
                <a16:creationId xmlns:a16="http://schemas.microsoft.com/office/drawing/2014/main" id="{DB1E2CC6-7124-4B48-A772-C1ECF6DDB8CF}"/>
              </a:ext>
            </a:extLst>
          </p:cNvPr>
          <p:cNvPicPr>
            <a:picLocks noChangeAspect="1"/>
          </p:cNvPicPr>
          <p:nvPr/>
        </p:nvPicPr>
        <p:blipFill>
          <a:blip r:embed="rId2"/>
          <a:stretch>
            <a:fillRect/>
          </a:stretch>
        </p:blipFill>
        <p:spPr>
          <a:xfrm>
            <a:off x="615041" y="460679"/>
            <a:ext cx="2285781" cy="3157157"/>
          </a:xfrm>
          <a:prstGeom prst="rect">
            <a:avLst/>
          </a:prstGeom>
        </p:spPr>
      </p:pic>
      <p:cxnSp>
        <p:nvCxnSpPr>
          <p:cNvPr id="5" name="Connettore 2 4">
            <a:extLst>
              <a:ext uri="{FF2B5EF4-FFF2-40B4-BE49-F238E27FC236}">
                <a16:creationId xmlns:a16="http://schemas.microsoft.com/office/drawing/2014/main" id="{6F8ED627-B61F-AC4A-BE72-CDB0B44F5D34}"/>
              </a:ext>
            </a:extLst>
          </p:cNvPr>
          <p:cNvCxnSpPr/>
          <p:nvPr/>
        </p:nvCxnSpPr>
        <p:spPr>
          <a:xfrm>
            <a:off x="1654629" y="4608561"/>
            <a:ext cx="0" cy="3918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5928690F-6200-174A-A46A-A565B453D117}"/>
              </a:ext>
            </a:extLst>
          </p:cNvPr>
          <p:cNvPicPr>
            <a:picLocks noChangeAspect="1"/>
          </p:cNvPicPr>
          <p:nvPr/>
        </p:nvPicPr>
        <p:blipFill>
          <a:blip r:embed="rId3"/>
          <a:stretch>
            <a:fillRect/>
          </a:stretch>
        </p:blipFill>
        <p:spPr>
          <a:xfrm>
            <a:off x="3740150" y="461472"/>
            <a:ext cx="3589564" cy="5545487"/>
          </a:xfrm>
          <a:prstGeom prst="rect">
            <a:avLst/>
          </a:prstGeom>
        </p:spPr>
      </p:pic>
      <p:sp>
        <p:nvSpPr>
          <p:cNvPr id="7" name="CasellaDiTesto 6">
            <a:extLst>
              <a:ext uri="{FF2B5EF4-FFF2-40B4-BE49-F238E27FC236}">
                <a16:creationId xmlns:a16="http://schemas.microsoft.com/office/drawing/2014/main" id="{825525F8-A831-7649-9390-5AF2C6D56E4D}"/>
              </a:ext>
            </a:extLst>
          </p:cNvPr>
          <p:cNvSpPr txBox="1"/>
          <p:nvPr/>
        </p:nvSpPr>
        <p:spPr>
          <a:xfrm>
            <a:off x="7642789" y="461472"/>
            <a:ext cx="4171839" cy="1015663"/>
          </a:xfrm>
          <a:prstGeom prst="rect">
            <a:avLst/>
          </a:prstGeom>
          <a:noFill/>
        </p:spPr>
        <p:txBody>
          <a:bodyPr wrap="square" rtlCol="0">
            <a:spAutoFit/>
          </a:bodyPr>
          <a:lstStyle/>
          <a:p>
            <a:r>
              <a:rPr lang="it-IT" sz="2000" dirty="0"/>
              <a:t>P. D’Ancona, </a:t>
            </a:r>
            <a:r>
              <a:rPr lang="it-IT" sz="2000" dirty="0" err="1"/>
              <a:t>F</a:t>
            </a:r>
            <a:r>
              <a:rPr lang="it-IT" sz="2000" dirty="0"/>
              <a:t>. </a:t>
            </a:r>
            <a:r>
              <a:rPr lang="it-IT" sz="2000" dirty="0" err="1"/>
              <a:t>Wittgens</a:t>
            </a:r>
            <a:r>
              <a:rPr lang="it-IT" sz="2000" dirty="0"/>
              <a:t>, </a:t>
            </a:r>
          </a:p>
          <a:p>
            <a:r>
              <a:rPr lang="it-IT" sz="2000" i="1" dirty="0"/>
              <a:t>Antologia della moderna critica d’arte</a:t>
            </a:r>
            <a:r>
              <a:rPr lang="it-IT" sz="2000" dirty="0"/>
              <a:t>, </a:t>
            </a:r>
            <a:r>
              <a:rPr lang="it-IT" sz="2000" dirty="0" err="1"/>
              <a:t>Cogliati</a:t>
            </a:r>
            <a:r>
              <a:rPr lang="it-IT" sz="2000" dirty="0"/>
              <a:t>, Milano 1927</a:t>
            </a:r>
          </a:p>
        </p:txBody>
      </p:sp>
      <p:sp>
        <p:nvSpPr>
          <p:cNvPr id="8" name="CasellaDiTesto 7">
            <a:extLst>
              <a:ext uri="{FF2B5EF4-FFF2-40B4-BE49-F238E27FC236}">
                <a16:creationId xmlns:a16="http://schemas.microsoft.com/office/drawing/2014/main" id="{F35B90B6-6F71-7D48-A020-D358F5E80FCA}"/>
              </a:ext>
            </a:extLst>
          </p:cNvPr>
          <p:cNvSpPr txBox="1"/>
          <p:nvPr/>
        </p:nvSpPr>
        <p:spPr>
          <a:xfrm>
            <a:off x="7820079" y="1825365"/>
            <a:ext cx="3225291" cy="4801314"/>
          </a:xfrm>
          <a:prstGeom prst="rect">
            <a:avLst/>
          </a:prstGeom>
          <a:noFill/>
        </p:spPr>
        <p:txBody>
          <a:bodyPr wrap="square" rtlCol="0">
            <a:spAutoFit/>
          </a:bodyPr>
          <a:lstStyle/>
          <a:p>
            <a:pPr algn="ctr"/>
            <a:r>
              <a:rPr lang="it-IT" dirty="0"/>
              <a:t>Scelta di brani dal Settecento al Novecento</a:t>
            </a:r>
          </a:p>
          <a:p>
            <a:pPr algn="ctr"/>
            <a:endParaRPr lang="it-IT" dirty="0"/>
          </a:p>
          <a:p>
            <a:pPr algn="ctr"/>
            <a:r>
              <a:rPr lang="it-IT" dirty="0"/>
              <a:t>Il progetto nasceva dal desiderio di completare la formazione classica liceale, fornendo accesso a una letteratura quale quella artistica che non trovava spazio né nella trattazione storica, né in quella letteraria o filosofica</a:t>
            </a:r>
          </a:p>
          <a:p>
            <a:pPr algn="ctr"/>
            <a:endParaRPr lang="it-IT" dirty="0"/>
          </a:p>
          <a:p>
            <a:pPr algn="ctr"/>
            <a:r>
              <a:rPr lang="it-IT" dirty="0"/>
              <a:t>Obiettivo: </a:t>
            </a:r>
          </a:p>
          <a:p>
            <a:pPr algn="ctr"/>
            <a:endParaRPr lang="it-IT" dirty="0"/>
          </a:p>
          <a:p>
            <a:pPr algn="ctr"/>
            <a:r>
              <a:rPr lang="it-IT" dirty="0"/>
              <a:t>sanare l’indifferenza della scuola rispetto al linguaggio della storiografia artistica</a:t>
            </a:r>
          </a:p>
        </p:txBody>
      </p:sp>
      <p:cxnSp>
        <p:nvCxnSpPr>
          <p:cNvPr id="10" name="Connettore 1 9">
            <a:extLst>
              <a:ext uri="{FF2B5EF4-FFF2-40B4-BE49-F238E27FC236}">
                <a16:creationId xmlns:a16="http://schemas.microsoft.com/office/drawing/2014/main" id="{812F7E19-C804-204A-AD4A-60A58A690AE5}"/>
              </a:ext>
            </a:extLst>
          </p:cNvPr>
          <p:cNvCxnSpPr/>
          <p:nvPr/>
        </p:nvCxnSpPr>
        <p:spPr>
          <a:xfrm>
            <a:off x="3427075" y="232229"/>
            <a:ext cx="0" cy="6226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D58E245D-9CED-CC4A-A2EC-81227DEB63E0}"/>
              </a:ext>
            </a:extLst>
          </p:cNvPr>
          <p:cNvCxnSpPr>
            <a:cxnSpLocks/>
          </p:cNvCxnSpPr>
          <p:nvPr/>
        </p:nvCxnSpPr>
        <p:spPr>
          <a:xfrm>
            <a:off x="9431162" y="2525486"/>
            <a:ext cx="0" cy="174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840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335ED1C-3C37-0B44-85C8-BD262199B3AE}"/>
              </a:ext>
            </a:extLst>
          </p:cNvPr>
          <p:cNvSpPr txBox="1"/>
          <p:nvPr/>
        </p:nvSpPr>
        <p:spPr>
          <a:xfrm>
            <a:off x="4851993" y="319314"/>
            <a:ext cx="2984791" cy="400110"/>
          </a:xfrm>
          <a:prstGeom prst="rect">
            <a:avLst/>
          </a:prstGeom>
          <a:noFill/>
        </p:spPr>
        <p:txBody>
          <a:bodyPr wrap="none" rtlCol="0">
            <a:spAutoFit/>
          </a:bodyPr>
          <a:lstStyle/>
          <a:p>
            <a:r>
              <a:rPr lang="it-IT" sz="2000" dirty="0"/>
              <a:t>Anni Trenta: nuovi manuali</a:t>
            </a:r>
          </a:p>
        </p:txBody>
      </p:sp>
      <p:sp>
        <p:nvSpPr>
          <p:cNvPr id="4" name="CasellaDiTesto 3">
            <a:extLst>
              <a:ext uri="{FF2B5EF4-FFF2-40B4-BE49-F238E27FC236}">
                <a16:creationId xmlns:a16="http://schemas.microsoft.com/office/drawing/2014/main" id="{9A0F8DDD-71D1-7447-9D36-9C9A67A7382B}"/>
              </a:ext>
            </a:extLst>
          </p:cNvPr>
          <p:cNvSpPr txBox="1"/>
          <p:nvPr/>
        </p:nvSpPr>
        <p:spPr>
          <a:xfrm>
            <a:off x="3390001" y="1584343"/>
            <a:ext cx="2703879" cy="2246769"/>
          </a:xfrm>
          <a:prstGeom prst="rect">
            <a:avLst/>
          </a:prstGeom>
          <a:noFill/>
        </p:spPr>
        <p:txBody>
          <a:bodyPr wrap="square" rtlCol="0">
            <a:spAutoFit/>
          </a:bodyPr>
          <a:lstStyle/>
          <a:p>
            <a:r>
              <a:rPr lang="it-IT" sz="2000" dirty="0"/>
              <a:t>Augusta </a:t>
            </a:r>
            <a:r>
              <a:rPr lang="it-IT" sz="2000" dirty="0" err="1"/>
              <a:t>Ghidiglia</a:t>
            </a:r>
            <a:r>
              <a:rPr lang="it-IT" sz="2000" dirty="0"/>
              <a:t> </a:t>
            </a:r>
            <a:r>
              <a:rPr lang="it-IT" sz="2000" dirty="0" err="1"/>
              <a:t>Quintavalle</a:t>
            </a:r>
            <a:r>
              <a:rPr lang="it-IT" sz="2000" dirty="0"/>
              <a:t>, </a:t>
            </a:r>
            <a:r>
              <a:rPr lang="it-IT" sz="2000" i="1" dirty="0"/>
              <a:t>Storia dell’arte italiana aduso dei licei e delle persone colte</a:t>
            </a:r>
            <a:r>
              <a:rPr lang="it-IT" sz="2000" dirty="0"/>
              <a:t>, 2 vol. Roma, </a:t>
            </a:r>
            <a:r>
              <a:rPr lang="it-IT" sz="2000" dirty="0" err="1"/>
              <a:t>Albrighi</a:t>
            </a:r>
            <a:r>
              <a:rPr lang="it-IT" sz="2000" dirty="0"/>
              <a:t> Segati e C. 1933-1934.</a:t>
            </a:r>
          </a:p>
        </p:txBody>
      </p:sp>
      <p:sp>
        <p:nvSpPr>
          <p:cNvPr id="6" name="Rettangolo 5">
            <a:extLst>
              <a:ext uri="{FF2B5EF4-FFF2-40B4-BE49-F238E27FC236}">
                <a16:creationId xmlns:a16="http://schemas.microsoft.com/office/drawing/2014/main" id="{0BB22CC6-826D-5A4E-8B65-0578FE748C3B}"/>
              </a:ext>
            </a:extLst>
          </p:cNvPr>
          <p:cNvSpPr/>
          <p:nvPr/>
        </p:nvSpPr>
        <p:spPr>
          <a:xfrm>
            <a:off x="139730" y="1599756"/>
            <a:ext cx="2805478" cy="1631216"/>
          </a:xfrm>
          <a:prstGeom prst="rect">
            <a:avLst/>
          </a:prstGeom>
        </p:spPr>
        <p:txBody>
          <a:bodyPr wrap="square">
            <a:spAutoFit/>
          </a:bodyPr>
          <a:lstStyle/>
          <a:p>
            <a:r>
              <a:rPr lang="it-IT" sz="2000" dirty="0"/>
              <a:t>P. D’Ancona, I. Cattaneo, </a:t>
            </a:r>
            <a:r>
              <a:rPr lang="it-IT" sz="2000" dirty="0" err="1"/>
              <a:t>F</a:t>
            </a:r>
            <a:r>
              <a:rPr lang="it-IT" sz="2000" dirty="0"/>
              <a:t>. </a:t>
            </a:r>
            <a:r>
              <a:rPr lang="it-IT" sz="2000" dirty="0" err="1"/>
              <a:t>Wittgens</a:t>
            </a:r>
            <a:r>
              <a:rPr lang="it-IT" sz="2000" dirty="0"/>
              <a:t>, </a:t>
            </a:r>
            <a:r>
              <a:rPr lang="it-IT" sz="2000" i="1" dirty="0"/>
              <a:t>L’arte italiana</a:t>
            </a:r>
            <a:r>
              <a:rPr lang="it-IT" sz="2000" dirty="0"/>
              <a:t>, 3 vol., </a:t>
            </a:r>
            <a:r>
              <a:rPr lang="it-IT" sz="2000" dirty="0" err="1"/>
              <a:t>Bemporad</a:t>
            </a:r>
            <a:r>
              <a:rPr lang="it-IT" sz="2000" dirty="0"/>
              <a:t>, Firenze 1930-1932</a:t>
            </a:r>
          </a:p>
        </p:txBody>
      </p:sp>
      <p:sp>
        <p:nvSpPr>
          <p:cNvPr id="7" name="Rettangolo 6">
            <a:extLst>
              <a:ext uri="{FF2B5EF4-FFF2-40B4-BE49-F238E27FC236}">
                <a16:creationId xmlns:a16="http://schemas.microsoft.com/office/drawing/2014/main" id="{B2BACD1B-A7F1-6649-B873-C237413DB460}"/>
              </a:ext>
            </a:extLst>
          </p:cNvPr>
          <p:cNvSpPr/>
          <p:nvPr/>
        </p:nvSpPr>
        <p:spPr>
          <a:xfrm>
            <a:off x="4818743" y="290287"/>
            <a:ext cx="3018041" cy="4291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EFC2A8D-C894-B14A-BD4A-CABED298EE5D}"/>
              </a:ext>
            </a:extLst>
          </p:cNvPr>
          <p:cNvSpPr/>
          <p:nvPr/>
        </p:nvSpPr>
        <p:spPr>
          <a:xfrm>
            <a:off x="9439687" y="1648521"/>
            <a:ext cx="2627086" cy="1323439"/>
          </a:xfrm>
          <a:prstGeom prst="rect">
            <a:avLst/>
          </a:prstGeom>
        </p:spPr>
        <p:txBody>
          <a:bodyPr wrap="square">
            <a:spAutoFit/>
          </a:bodyPr>
          <a:lstStyle/>
          <a:p>
            <a:r>
              <a:rPr lang="it-IT" sz="2000" dirty="0"/>
              <a:t>P. Marconi, G. C. Argan, Storia dell’arte, 3 vol. Perrella, Napoli, 1936-1938</a:t>
            </a:r>
          </a:p>
        </p:txBody>
      </p:sp>
      <p:sp>
        <p:nvSpPr>
          <p:cNvPr id="9" name="Rettangolo 8">
            <a:extLst>
              <a:ext uri="{FF2B5EF4-FFF2-40B4-BE49-F238E27FC236}">
                <a16:creationId xmlns:a16="http://schemas.microsoft.com/office/drawing/2014/main" id="{7AA3BFC7-9C61-3740-AB0E-5E9DCA9E773F}"/>
              </a:ext>
            </a:extLst>
          </p:cNvPr>
          <p:cNvSpPr/>
          <p:nvPr/>
        </p:nvSpPr>
        <p:spPr>
          <a:xfrm>
            <a:off x="6496805" y="1599756"/>
            <a:ext cx="2657045" cy="1323439"/>
          </a:xfrm>
          <a:prstGeom prst="rect">
            <a:avLst/>
          </a:prstGeom>
        </p:spPr>
        <p:txBody>
          <a:bodyPr wrap="square">
            <a:spAutoFit/>
          </a:bodyPr>
          <a:lstStyle/>
          <a:p>
            <a:r>
              <a:rPr lang="it-IT" sz="2000" dirty="0"/>
              <a:t>M. </a:t>
            </a:r>
            <a:r>
              <a:rPr lang="it-IT" sz="2000" dirty="0" err="1"/>
              <a:t>Pittaluga</a:t>
            </a:r>
            <a:r>
              <a:rPr lang="it-IT" sz="2000" dirty="0"/>
              <a:t>, </a:t>
            </a:r>
            <a:r>
              <a:rPr lang="it-IT" sz="2000" i="1" dirty="0"/>
              <a:t>L’arte italiana. Manuale per i licei</a:t>
            </a:r>
            <a:r>
              <a:rPr lang="it-IT" sz="2000" dirty="0"/>
              <a:t>, 3 vol., Le </a:t>
            </a:r>
            <a:r>
              <a:rPr lang="it-IT" sz="2000" dirty="0" err="1"/>
              <a:t>Monnier</a:t>
            </a:r>
            <a:r>
              <a:rPr lang="it-IT" sz="2000" dirty="0"/>
              <a:t>, Firenze 1937-1938</a:t>
            </a:r>
          </a:p>
        </p:txBody>
      </p:sp>
      <p:cxnSp>
        <p:nvCxnSpPr>
          <p:cNvPr id="11" name="Connettore 2 10">
            <a:extLst>
              <a:ext uri="{FF2B5EF4-FFF2-40B4-BE49-F238E27FC236}">
                <a16:creationId xmlns:a16="http://schemas.microsoft.com/office/drawing/2014/main" id="{48C55A80-3890-DE4A-A246-DE5698C19902}"/>
              </a:ext>
            </a:extLst>
          </p:cNvPr>
          <p:cNvCxnSpPr/>
          <p:nvPr/>
        </p:nvCxnSpPr>
        <p:spPr>
          <a:xfrm>
            <a:off x="302684" y="4092706"/>
            <a:ext cx="11653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9F6F029B-9DC5-4047-8CDF-1CA6E92EA094}"/>
              </a:ext>
            </a:extLst>
          </p:cNvPr>
          <p:cNvPicPr>
            <a:picLocks noChangeAspect="1"/>
          </p:cNvPicPr>
          <p:nvPr/>
        </p:nvPicPr>
        <p:blipFill>
          <a:blip r:embed="rId2"/>
          <a:stretch>
            <a:fillRect/>
          </a:stretch>
        </p:blipFill>
        <p:spPr>
          <a:xfrm>
            <a:off x="6344388" y="3230972"/>
            <a:ext cx="2323362" cy="3097816"/>
          </a:xfrm>
          <a:prstGeom prst="rect">
            <a:avLst/>
          </a:prstGeom>
        </p:spPr>
      </p:pic>
      <p:pic>
        <p:nvPicPr>
          <p:cNvPr id="13" name="Immagine 12">
            <a:extLst>
              <a:ext uri="{FF2B5EF4-FFF2-40B4-BE49-F238E27FC236}">
                <a16:creationId xmlns:a16="http://schemas.microsoft.com/office/drawing/2014/main" id="{168ECD74-BDDC-FA4F-B5FC-BEA271D3A363}"/>
              </a:ext>
            </a:extLst>
          </p:cNvPr>
          <p:cNvPicPr>
            <a:picLocks noChangeAspect="1"/>
          </p:cNvPicPr>
          <p:nvPr/>
        </p:nvPicPr>
        <p:blipFill rotWithShape="1">
          <a:blip r:embed="rId3"/>
          <a:srcRect l="10099" t="4657" r="3510" b="9207"/>
          <a:stretch/>
        </p:blipFill>
        <p:spPr>
          <a:xfrm>
            <a:off x="9224205" y="3245775"/>
            <a:ext cx="2140285" cy="3024296"/>
          </a:xfrm>
          <a:prstGeom prst="rect">
            <a:avLst/>
          </a:prstGeom>
        </p:spPr>
      </p:pic>
      <p:pic>
        <p:nvPicPr>
          <p:cNvPr id="3" name="Immagine 2">
            <a:extLst>
              <a:ext uri="{FF2B5EF4-FFF2-40B4-BE49-F238E27FC236}">
                <a16:creationId xmlns:a16="http://schemas.microsoft.com/office/drawing/2014/main" id="{543F5C9E-563C-854E-AEDD-8C91DB4F3E78}"/>
              </a:ext>
            </a:extLst>
          </p:cNvPr>
          <p:cNvPicPr>
            <a:picLocks noChangeAspect="1"/>
          </p:cNvPicPr>
          <p:nvPr/>
        </p:nvPicPr>
        <p:blipFill>
          <a:blip r:embed="rId4"/>
          <a:stretch>
            <a:fillRect/>
          </a:stretch>
        </p:blipFill>
        <p:spPr>
          <a:xfrm>
            <a:off x="302684" y="3421400"/>
            <a:ext cx="2130581" cy="2919854"/>
          </a:xfrm>
          <a:prstGeom prst="rect">
            <a:avLst/>
          </a:prstGeom>
        </p:spPr>
      </p:pic>
    </p:spTree>
    <p:extLst>
      <p:ext uri="{BB962C8B-B14F-4D97-AF65-F5344CB8AC3E}">
        <p14:creationId xmlns:p14="http://schemas.microsoft.com/office/powerpoint/2010/main" val="3405568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AC5EADA-E665-8547-9AC6-8B21553D524C}"/>
              </a:ext>
            </a:extLst>
          </p:cNvPr>
          <p:cNvSpPr/>
          <p:nvPr/>
        </p:nvSpPr>
        <p:spPr>
          <a:xfrm>
            <a:off x="333374" y="665618"/>
            <a:ext cx="6096000" cy="5355312"/>
          </a:xfrm>
          <a:prstGeom prst="rect">
            <a:avLst/>
          </a:prstGeom>
        </p:spPr>
        <p:txBody>
          <a:bodyPr>
            <a:spAutoFit/>
          </a:bodyPr>
          <a:lstStyle/>
          <a:p>
            <a:pPr algn="just">
              <a:spcAft>
                <a:spcPts val="0"/>
              </a:spcAft>
            </a:pPr>
            <a:r>
              <a:rPr lang="it-IT" b="1" dirty="0"/>
              <a:t>Bibliografia</a:t>
            </a:r>
            <a:endParaRPr lang="it-IT" dirty="0"/>
          </a:p>
          <a:p>
            <a:pPr algn="just">
              <a:spcAft>
                <a:spcPts val="0"/>
              </a:spcAft>
            </a:pPr>
            <a:r>
              <a:rPr lang="it-IT" dirty="0"/>
              <a:t> </a:t>
            </a:r>
          </a:p>
          <a:p>
            <a:pPr algn="just">
              <a:spcAft>
                <a:spcPts val="0"/>
              </a:spcAft>
            </a:pPr>
            <a:r>
              <a:rPr lang="it-IT" dirty="0"/>
              <a:t>C. De Seta, </a:t>
            </a:r>
            <a:r>
              <a:rPr lang="it-IT" i="1" dirty="0"/>
              <a:t>Perché insegnare la storia dell’arte</a:t>
            </a:r>
            <a:r>
              <a:rPr lang="it-IT" dirty="0"/>
              <a:t>, Donzelli, Roma 2008.</a:t>
            </a:r>
          </a:p>
          <a:p>
            <a:pPr algn="just">
              <a:spcAft>
                <a:spcPts val="0"/>
              </a:spcAft>
            </a:pPr>
            <a:r>
              <a:rPr lang="it-IT" dirty="0"/>
              <a:t>I. </a:t>
            </a:r>
            <a:r>
              <a:rPr lang="it-IT" dirty="0" err="1"/>
              <a:t>Baldriga</a:t>
            </a:r>
            <a:r>
              <a:rPr lang="it-IT" dirty="0"/>
              <a:t>, </a:t>
            </a:r>
            <a:r>
              <a:rPr lang="it-IT" i="1" dirty="0"/>
              <a:t>Il diritto alla Bellezza</a:t>
            </a:r>
            <a:r>
              <a:rPr lang="it-IT" dirty="0"/>
              <a:t>, Le </a:t>
            </a:r>
            <a:r>
              <a:rPr lang="it-IT" dirty="0" err="1"/>
              <a:t>Monnier</a:t>
            </a:r>
            <a:r>
              <a:rPr lang="it-IT" dirty="0"/>
              <a:t>, Firenze 2017, pp. 9-26; 37-55; 67-81.</a:t>
            </a:r>
          </a:p>
          <a:p>
            <a:pPr algn="just">
              <a:spcAft>
                <a:spcPts val="0"/>
              </a:spcAft>
            </a:pPr>
            <a:r>
              <a:rPr lang="it-IT" dirty="0"/>
              <a:t>A. Ghirardi, C. Franzoni, </a:t>
            </a:r>
            <a:r>
              <a:rPr lang="it-IT" i="1" dirty="0"/>
              <a:t>Insegnare la storia dell’arte</a:t>
            </a:r>
            <a:r>
              <a:rPr lang="it-IT" dirty="0"/>
              <a:t>, CLUEB, Bologna 2009, pp. 23-51; 69-82; 109-122.</a:t>
            </a:r>
          </a:p>
          <a:p>
            <a:pPr algn="just">
              <a:spcAft>
                <a:spcPts val="0"/>
              </a:spcAft>
            </a:pPr>
            <a:r>
              <a:rPr lang="it-IT" dirty="0"/>
              <a:t>C. </a:t>
            </a:r>
            <a:r>
              <a:rPr lang="it-IT" dirty="0" err="1"/>
              <a:t>Scapin</a:t>
            </a:r>
            <a:r>
              <a:rPr lang="it-IT" dirty="0"/>
              <a:t>, </a:t>
            </a:r>
            <a:r>
              <a:rPr lang="it-IT" dirty="0" err="1"/>
              <a:t>F</a:t>
            </a:r>
            <a:r>
              <a:rPr lang="it-IT" dirty="0"/>
              <a:t>. Da Re, </a:t>
            </a:r>
            <a:r>
              <a:rPr lang="it-IT" i="1" dirty="0"/>
              <a:t>Didattica per competenze e inclusione</a:t>
            </a:r>
            <a:r>
              <a:rPr lang="it-IT" dirty="0"/>
              <a:t>, </a:t>
            </a:r>
            <a:r>
              <a:rPr lang="it-IT" dirty="0" err="1"/>
              <a:t>Erikson</a:t>
            </a:r>
            <a:r>
              <a:rPr lang="it-IT" dirty="0"/>
              <a:t>, Trento 2016, pp. 19-232.</a:t>
            </a:r>
          </a:p>
          <a:p>
            <a:pPr algn="just">
              <a:spcAft>
                <a:spcPts val="0"/>
              </a:spcAft>
            </a:pPr>
            <a:r>
              <a:rPr lang="it-IT" dirty="0"/>
              <a:t>I materiali utilizzati durante le lezioni saranno disponibili presso la biblioteca del dipartimento di Storia dell’arte.</a:t>
            </a:r>
          </a:p>
          <a:p>
            <a:pPr algn="just">
              <a:spcAft>
                <a:spcPts val="0"/>
              </a:spcAft>
            </a:pPr>
            <a:r>
              <a:rPr lang="it-IT" dirty="0"/>
              <a:t> </a:t>
            </a:r>
          </a:p>
          <a:p>
            <a:pPr algn="just">
              <a:spcAft>
                <a:spcPts val="0"/>
              </a:spcAft>
            </a:pPr>
            <a:r>
              <a:rPr lang="it-IT" dirty="0"/>
              <a:t> </a:t>
            </a:r>
          </a:p>
          <a:p>
            <a:pPr algn="just">
              <a:spcAft>
                <a:spcPts val="0"/>
              </a:spcAft>
            </a:pPr>
            <a:r>
              <a:rPr lang="it-IT" b="1" dirty="0"/>
              <a:t>Bibliografia aggiuntiva per i non frequentanti</a:t>
            </a:r>
            <a:endParaRPr lang="it-IT" dirty="0"/>
          </a:p>
          <a:p>
            <a:pPr algn="just">
              <a:spcAft>
                <a:spcPts val="0"/>
              </a:spcAft>
            </a:pPr>
            <a:br>
              <a:rPr lang="it-IT" dirty="0"/>
            </a:br>
            <a:endParaRPr lang="it-IT" dirty="0"/>
          </a:p>
          <a:p>
            <a:pPr algn="just">
              <a:spcAft>
                <a:spcPts val="0"/>
              </a:spcAft>
            </a:pPr>
            <a:r>
              <a:rPr lang="it-IT" dirty="0"/>
              <a:t>M. Maglioni, </a:t>
            </a:r>
            <a:r>
              <a:rPr lang="it-IT" dirty="0" err="1"/>
              <a:t>F</a:t>
            </a:r>
            <a:r>
              <a:rPr lang="it-IT" dirty="0"/>
              <a:t>. </a:t>
            </a:r>
            <a:r>
              <a:rPr lang="it-IT" dirty="0" err="1"/>
              <a:t>Biscaro</a:t>
            </a:r>
            <a:r>
              <a:rPr lang="it-IT" dirty="0"/>
              <a:t>, </a:t>
            </a:r>
            <a:r>
              <a:rPr lang="it-IT" i="1" dirty="0"/>
              <a:t>La classe capovolta. Innovare la didattica con la </a:t>
            </a:r>
            <a:r>
              <a:rPr lang="it-IT" i="1" dirty="0" err="1"/>
              <a:t>flipped</a:t>
            </a:r>
            <a:r>
              <a:rPr lang="it-IT" i="1" dirty="0"/>
              <a:t> </a:t>
            </a:r>
            <a:r>
              <a:rPr lang="it-IT" i="1" dirty="0" err="1"/>
              <a:t>classroom</a:t>
            </a:r>
            <a:r>
              <a:rPr lang="it-IT" dirty="0"/>
              <a:t>, </a:t>
            </a:r>
            <a:r>
              <a:rPr lang="it-IT" dirty="0" err="1"/>
              <a:t>Erikson</a:t>
            </a:r>
            <a:r>
              <a:rPr lang="it-IT" dirty="0"/>
              <a:t>, Trento 2014.</a:t>
            </a:r>
            <a:endParaRPr lang="it-IT" b="0" i="0" u="none" strike="noStrike" dirty="0">
              <a:effectLst/>
            </a:endParaRPr>
          </a:p>
        </p:txBody>
      </p:sp>
      <p:sp>
        <p:nvSpPr>
          <p:cNvPr id="3" name="Rettangolo 2">
            <a:extLst>
              <a:ext uri="{FF2B5EF4-FFF2-40B4-BE49-F238E27FC236}">
                <a16:creationId xmlns:a16="http://schemas.microsoft.com/office/drawing/2014/main" id="{122FCA42-49CC-2D45-ABBE-F653B7E3210B}"/>
              </a:ext>
            </a:extLst>
          </p:cNvPr>
          <p:cNvSpPr/>
          <p:nvPr/>
        </p:nvSpPr>
        <p:spPr>
          <a:xfrm>
            <a:off x="7886699" y="1304985"/>
            <a:ext cx="3786187" cy="4524315"/>
          </a:xfrm>
          <a:prstGeom prst="rect">
            <a:avLst/>
          </a:prstGeom>
        </p:spPr>
        <p:txBody>
          <a:bodyPr wrap="square">
            <a:spAutoFit/>
          </a:bodyPr>
          <a:lstStyle/>
          <a:p>
            <a:r>
              <a:rPr lang="it-IT" b="1" dirty="0"/>
              <a:t>Modalità esame</a:t>
            </a:r>
          </a:p>
          <a:p>
            <a:endParaRPr lang="it-IT" b="1" dirty="0"/>
          </a:p>
          <a:p>
            <a:r>
              <a:rPr lang="it-IT" dirty="0"/>
              <a:t>Prova orale con discussione di un percorso didattico (unità di apprendimento) da consegnare con una settimana di anticipo</a:t>
            </a:r>
            <a:br>
              <a:rPr lang="it-IT" dirty="0"/>
            </a:br>
            <a:endParaRPr lang="it-IT" b="1" dirty="0"/>
          </a:p>
          <a:p>
            <a:endParaRPr lang="it-IT" b="1" dirty="0"/>
          </a:p>
          <a:p>
            <a:r>
              <a:rPr lang="it-IT" b="1" dirty="0"/>
              <a:t>Date esami:</a:t>
            </a:r>
          </a:p>
          <a:p>
            <a:endParaRPr lang="it-IT" b="1" dirty="0"/>
          </a:p>
          <a:p>
            <a:r>
              <a:rPr lang="it-IT" dirty="0"/>
              <a:t>5 luglio</a:t>
            </a:r>
          </a:p>
          <a:p>
            <a:r>
              <a:rPr lang="it-IT" dirty="0"/>
              <a:t>17 luglio</a:t>
            </a:r>
          </a:p>
          <a:p>
            <a:r>
              <a:rPr lang="it-IT" dirty="0"/>
              <a:t>5 settembre</a:t>
            </a:r>
          </a:p>
          <a:p>
            <a:endParaRPr lang="it-IT" dirty="0"/>
          </a:p>
          <a:p>
            <a:r>
              <a:rPr lang="it-IT" dirty="0"/>
              <a:t>Ore 9.30</a:t>
            </a:r>
          </a:p>
          <a:p>
            <a:endParaRPr lang="it-IT" dirty="0"/>
          </a:p>
        </p:txBody>
      </p:sp>
      <p:cxnSp>
        <p:nvCxnSpPr>
          <p:cNvPr id="5" name="Connettore 1 4">
            <a:extLst>
              <a:ext uri="{FF2B5EF4-FFF2-40B4-BE49-F238E27FC236}">
                <a16:creationId xmlns:a16="http://schemas.microsoft.com/office/drawing/2014/main" id="{DBA49B4B-AA87-524F-8289-6E7FF2F7FF26}"/>
              </a:ext>
            </a:extLst>
          </p:cNvPr>
          <p:cNvCxnSpPr/>
          <p:nvPr/>
        </p:nvCxnSpPr>
        <p:spPr>
          <a:xfrm>
            <a:off x="7600951" y="1228725"/>
            <a:ext cx="0" cy="4600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300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071A2A5-6872-3E42-8C49-D3A18D4079F9}"/>
              </a:ext>
            </a:extLst>
          </p:cNvPr>
          <p:cNvPicPr>
            <a:picLocks noChangeAspect="1"/>
          </p:cNvPicPr>
          <p:nvPr/>
        </p:nvPicPr>
        <p:blipFill>
          <a:blip r:embed="rId2"/>
          <a:stretch>
            <a:fillRect/>
          </a:stretch>
        </p:blipFill>
        <p:spPr>
          <a:xfrm>
            <a:off x="913965" y="162211"/>
            <a:ext cx="2130581" cy="2919854"/>
          </a:xfrm>
          <a:prstGeom prst="rect">
            <a:avLst/>
          </a:prstGeom>
        </p:spPr>
      </p:pic>
      <p:pic>
        <p:nvPicPr>
          <p:cNvPr id="3" name="Immagine 2">
            <a:extLst>
              <a:ext uri="{FF2B5EF4-FFF2-40B4-BE49-F238E27FC236}">
                <a16:creationId xmlns:a16="http://schemas.microsoft.com/office/drawing/2014/main" id="{B4966768-F082-F24B-BB09-B8F7F533E96E}"/>
              </a:ext>
            </a:extLst>
          </p:cNvPr>
          <p:cNvPicPr>
            <a:picLocks noChangeAspect="1"/>
          </p:cNvPicPr>
          <p:nvPr/>
        </p:nvPicPr>
        <p:blipFill>
          <a:blip r:embed="rId3"/>
          <a:stretch>
            <a:fillRect/>
          </a:stretch>
        </p:blipFill>
        <p:spPr>
          <a:xfrm>
            <a:off x="1528454" y="3586495"/>
            <a:ext cx="2323362" cy="3097816"/>
          </a:xfrm>
          <a:prstGeom prst="rect">
            <a:avLst/>
          </a:prstGeom>
        </p:spPr>
      </p:pic>
      <p:pic>
        <p:nvPicPr>
          <p:cNvPr id="4" name="Immagine 3">
            <a:extLst>
              <a:ext uri="{FF2B5EF4-FFF2-40B4-BE49-F238E27FC236}">
                <a16:creationId xmlns:a16="http://schemas.microsoft.com/office/drawing/2014/main" id="{9D8031C6-8ACB-A04F-AC53-C7DA01755506}"/>
              </a:ext>
            </a:extLst>
          </p:cNvPr>
          <p:cNvPicPr>
            <a:picLocks noChangeAspect="1"/>
          </p:cNvPicPr>
          <p:nvPr/>
        </p:nvPicPr>
        <p:blipFill rotWithShape="1">
          <a:blip r:embed="rId4"/>
          <a:srcRect l="10099" t="4657" r="3510" b="9207"/>
          <a:stretch/>
        </p:blipFill>
        <p:spPr>
          <a:xfrm>
            <a:off x="106695" y="2273316"/>
            <a:ext cx="2140285" cy="3024296"/>
          </a:xfrm>
          <a:prstGeom prst="rect">
            <a:avLst/>
          </a:prstGeom>
        </p:spPr>
      </p:pic>
      <p:sp>
        <p:nvSpPr>
          <p:cNvPr id="5" name="CasellaDiTesto 4">
            <a:extLst>
              <a:ext uri="{FF2B5EF4-FFF2-40B4-BE49-F238E27FC236}">
                <a16:creationId xmlns:a16="http://schemas.microsoft.com/office/drawing/2014/main" id="{F1975A5B-B4AD-654B-8868-DD320CAA9E68}"/>
              </a:ext>
            </a:extLst>
          </p:cNvPr>
          <p:cNvSpPr txBox="1"/>
          <p:nvPr/>
        </p:nvSpPr>
        <p:spPr>
          <a:xfrm>
            <a:off x="4002568" y="405299"/>
            <a:ext cx="7750629" cy="6186309"/>
          </a:xfrm>
          <a:prstGeom prst="rect">
            <a:avLst/>
          </a:prstGeom>
          <a:noFill/>
        </p:spPr>
        <p:txBody>
          <a:bodyPr wrap="square" rtlCol="0">
            <a:spAutoFit/>
          </a:bodyPr>
          <a:lstStyle/>
          <a:p>
            <a:pPr marL="285750" indent="-285750" algn="ctr">
              <a:buFont typeface="Arial" panose="020B0604020202020204" pitchFamily="34" charset="0"/>
              <a:buChar char="•"/>
            </a:pPr>
            <a:r>
              <a:rPr lang="it-IT" dirty="0"/>
              <a:t>Caratteri: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Impianto crociano-</a:t>
            </a:r>
            <a:r>
              <a:rPr lang="it-IT" dirty="0" err="1"/>
              <a:t>purovisibilista</a:t>
            </a:r>
            <a:r>
              <a:rPr lang="it-IT" dirty="0"/>
              <a:t>  mediato da Pietro </a:t>
            </a:r>
            <a:r>
              <a:rPr lang="it-IT" dirty="0" err="1"/>
              <a:t>Toesca</a:t>
            </a:r>
            <a:r>
              <a:rPr lang="it-IT" dirty="0"/>
              <a:t> e Matteo Marangoni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Più equilibrata distribuzione tra le epoche (a favore dei secoli moderni)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Apertura a forme alternative all’arte toscana</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Centralità di Piero della Francesca e Caravaggio  (cfr. Studi di Venturi e Longhi)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Timida apertura alle avanguardie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Sulla scia della Scuola di Vienna si registra una lettura critica delle arti minori  e una più matura considerazione di periodi di apparente «decadenza»  e complessità (tardo antico, Barocco, Manierismo)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Inserimento di citazioni di letteratura critica all’interno del testo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Più equilibrato rapporto testo-immagine (modello </a:t>
            </a:r>
            <a:r>
              <a:rPr lang="it-IT" i="1" dirty="0"/>
              <a:t>Atlante </a:t>
            </a:r>
            <a:r>
              <a:rPr lang="it-IT" dirty="0"/>
              <a:t>di </a:t>
            </a:r>
            <a:r>
              <a:rPr lang="it-IT" dirty="0" err="1"/>
              <a:t>Ojetti</a:t>
            </a:r>
            <a:r>
              <a:rPr lang="it-IT" dirty="0"/>
              <a:t> e Dami)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Mutato registro linguistico (chiarezza didascalica)</a:t>
            </a:r>
          </a:p>
        </p:txBody>
      </p:sp>
    </p:spTree>
    <p:extLst>
      <p:ext uri="{BB962C8B-B14F-4D97-AF65-F5344CB8AC3E}">
        <p14:creationId xmlns:p14="http://schemas.microsoft.com/office/powerpoint/2010/main" val="2932539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D52292E-6BED-C547-B73D-6C92BFA277EF}"/>
              </a:ext>
            </a:extLst>
          </p:cNvPr>
          <p:cNvSpPr/>
          <p:nvPr/>
        </p:nvSpPr>
        <p:spPr>
          <a:xfrm>
            <a:off x="609600" y="2037193"/>
            <a:ext cx="3091543" cy="3477875"/>
          </a:xfrm>
          <a:prstGeom prst="rect">
            <a:avLst/>
          </a:prstGeom>
        </p:spPr>
        <p:txBody>
          <a:bodyPr wrap="square">
            <a:spAutoFit/>
          </a:bodyPr>
          <a:lstStyle/>
          <a:p>
            <a:pPr algn="ctr"/>
            <a:r>
              <a:rPr lang="it-IT" sz="2000" dirty="0"/>
              <a:t>dalle pagine di D’Ancona dedicate a Giotto </a:t>
            </a:r>
          </a:p>
          <a:p>
            <a:pPr algn="ctr"/>
            <a:endParaRPr lang="it-IT" sz="2000" dirty="0"/>
          </a:p>
          <a:p>
            <a:pPr algn="ctr"/>
            <a:r>
              <a:rPr lang="it-IT" sz="2000" dirty="0"/>
              <a:t>«Nuova è la composizione […]. Non più il ritmo bizantino, ma un libero disporsi dei corpi nello spazio, che, nell’arte di Giotto, assume un valore ignorato a qualsiasi tradizione pittorica antica»</a:t>
            </a:r>
          </a:p>
        </p:txBody>
      </p:sp>
      <p:pic>
        <p:nvPicPr>
          <p:cNvPr id="4" name="Immagine 3">
            <a:extLst>
              <a:ext uri="{FF2B5EF4-FFF2-40B4-BE49-F238E27FC236}">
                <a16:creationId xmlns:a16="http://schemas.microsoft.com/office/drawing/2014/main" id="{5431AF2E-C35E-5C40-AB2F-251299F6BC89}"/>
              </a:ext>
            </a:extLst>
          </p:cNvPr>
          <p:cNvPicPr>
            <a:picLocks noChangeAspect="1"/>
          </p:cNvPicPr>
          <p:nvPr/>
        </p:nvPicPr>
        <p:blipFill>
          <a:blip r:embed="rId2"/>
          <a:stretch>
            <a:fillRect/>
          </a:stretch>
        </p:blipFill>
        <p:spPr>
          <a:xfrm>
            <a:off x="4004128" y="424544"/>
            <a:ext cx="6883400" cy="6096000"/>
          </a:xfrm>
          <a:prstGeom prst="rect">
            <a:avLst/>
          </a:prstGeom>
        </p:spPr>
      </p:pic>
    </p:spTree>
    <p:extLst>
      <p:ext uri="{BB962C8B-B14F-4D97-AF65-F5344CB8AC3E}">
        <p14:creationId xmlns:p14="http://schemas.microsoft.com/office/powerpoint/2010/main" val="2775886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87E93EF-F39A-8340-B69E-28FBB01FEB8E}"/>
              </a:ext>
            </a:extLst>
          </p:cNvPr>
          <p:cNvSpPr txBox="1"/>
          <p:nvPr/>
        </p:nvSpPr>
        <p:spPr>
          <a:xfrm>
            <a:off x="1671639" y="1714501"/>
            <a:ext cx="8986838" cy="4862870"/>
          </a:xfrm>
          <a:prstGeom prst="rect">
            <a:avLst/>
          </a:prstGeom>
          <a:noFill/>
        </p:spPr>
        <p:txBody>
          <a:bodyPr wrap="square" rtlCol="0">
            <a:spAutoFit/>
          </a:bodyPr>
          <a:lstStyle/>
          <a:p>
            <a:pPr algn="ctr"/>
            <a:endParaRPr lang="it-IT" dirty="0"/>
          </a:p>
          <a:p>
            <a:pPr algn="ctr"/>
            <a:r>
              <a:rPr lang="it-IT" sz="2000" dirty="0"/>
              <a:t>«Si sentiva sempre bisogno di altri testi […]</a:t>
            </a:r>
          </a:p>
          <a:p>
            <a:pPr algn="ctr"/>
            <a:r>
              <a:rPr lang="it-IT" sz="2000" dirty="0"/>
              <a:t>Questa esigenza non rimase insoddisfatta, ché, alcuni testi […] seppero ben tradure in atto il desiderio di creare nei giovani una coscienza delle arti figurative, viva al pari di quella delle letterature[…]. Tutti questi testi, intimamente diversi tra loro, s’accomunano nel proposito di far comprendere ai giovani il profondo significato spirituale dell’arte […]; di tenere conto delle conquiste più attuali dell’indagine, sia di indole riflessiva che filologica e di spogliare la trattazione di tutto ciò che non si accosti al fatto d’arte con tutta l’immediatezza possibile. </a:t>
            </a:r>
          </a:p>
          <a:p>
            <a:pPr algn="ctr"/>
            <a:r>
              <a:rPr lang="it-IT" sz="2000" dirty="0"/>
              <a:t>Può dirsi che oggi, l’insegnamento della storia dell’arte nei licei disponga di mezzi precisi e agili; di mezzi destinati, attraverso la parola consapevole del docente, a lasciare traccia nello spirito dei giovani»</a:t>
            </a:r>
          </a:p>
          <a:p>
            <a:pPr algn="ctr"/>
            <a:endParaRPr lang="it-IT" dirty="0"/>
          </a:p>
          <a:p>
            <a:pPr algn="ctr"/>
            <a:r>
              <a:rPr lang="it-IT" dirty="0"/>
              <a:t>(M. </a:t>
            </a:r>
            <a:r>
              <a:rPr lang="it-IT" dirty="0" err="1"/>
              <a:t>Pittaluga</a:t>
            </a:r>
            <a:r>
              <a:rPr lang="it-IT" dirty="0"/>
              <a:t>, </a:t>
            </a:r>
            <a:r>
              <a:rPr lang="it-IT" i="1" dirty="0"/>
              <a:t>I libri di testo</a:t>
            </a:r>
            <a:r>
              <a:rPr lang="it-IT" dirty="0"/>
              <a:t>, Ministero dell’educazione nazionale, dalla riforma Gentile alla Carta della Scuola, Firenze, 1941, pp-396 </a:t>
            </a:r>
            <a:r>
              <a:rPr lang="it-IT" dirty="0" err="1"/>
              <a:t>ssgg</a:t>
            </a:r>
            <a:r>
              <a:rPr lang="it-IT" dirty="0"/>
              <a:t>.)</a:t>
            </a:r>
          </a:p>
          <a:p>
            <a:pPr algn="ctr"/>
            <a:endParaRPr lang="it-IT" dirty="0"/>
          </a:p>
        </p:txBody>
      </p:sp>
      <p:sp>
        <p:nvSpPr>
          <p:cNvPr id="3" name="CasellaDiTesto 2">
            <a:extLst>
              <a:ext uri="{FF2B5EF4-FFF2-40B4-BE49-F238E27FC236}">
                <a16:creationId xmlns:a16="http://schemas.microsoft.com/office/drawing/2014/main" id="{14E5BE62-0C8E-D049-94FF-AF13D03E7484}"/>
              </a:ext>
            </a:extLst>
          </p:cNvPr>
          <p:cNvSpPr txBox="1"/>
          <p:nvPr/>
        </p:nvSpPr>
        <p:spPr>
          <a:xfrm>
            <a:off x="2928938" y="1071563"/>
            <a:ext cx="5853718" cy="400110"/>
          </a:xfrm>
          <a:prstGeom prst="rect">
            <a:avLst/>
          </a:prstGeom>
          <a:noFill/>
        </p:spPr>
        <p:txBody>
          <a:bodyPr wrap="none" rtlCol="0">
            <a:spAutoFit/>
          </a:bodyPr>
          <a:lstStyle/>
          <a:p>
            <a:r>
              <a:rPr lang="it-IT" sz="2000" dirty="0"/>
              <a:t>Bilancio di Mary </a:t>
            </a:r>
            <a:r>
              <a:rPr lang="it-IT" sz="2000" dirty="0" err="1"/>
              <a:t>Pittaluga</a:t>
            </a:r>
            <a:r>
              <a:rPr lang="it-IT" sz="2000" dirty="0"/>
              <a:t> all’inizio degli anni Quaranta</a:t>
            </a:r>
          </a:p>
        </p:txBody>
      </p:sp>
      <p:sp>
        <p:nvSpPr>
          <p:cNvPr id="4" name="Rettangolo 3">
            <a:extLst>
              <a:ext uri="{FF2B5EF4-FFF2-40B4-BE49-F238E27FC236}">
                <a16:creationId xmlns:a16="http://schemas.microsoft.com/office/drawing/2014/main" id="{CB962671-43D2-7041-AEB2-58A5E06A0465}"/>
              </a:ext>
            </a:extLst>
          </p:cNvPr>
          <p:cNvSpPr/>
          <p:nvPr/>
        </p:nvSpPr>
        <p:spPr>
          <a:xfrm>
            <a:off x="2928938" y="1071563"/>
            <a:ext cx="5853718" cy="428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51248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B03D9F8-3E6B-FB41-9E3E-FDF5A70DF7C9}"/>
              </a:ext>
            </a:extLst>
          </p:cNvPr>
          <p:cNvSpPr txBox="1"/>
          <p:nvPr/>
        </p:nvSpPr>
        <p:spPr>
          <a:xfrm>
            <a:off x="4468248" y="484339"/>
            <a:ext cx="2889815" cy="1015663"/>
          </a:xfrm>
          <a:prstGeom prst="rect">
            <a:avLst/>
          </a:prstGeom>
          <a:noFill/>
        </p:spPr>
        <p:txBody>
          <a:bodyPr wrap="square" rtlCol="0">
            <a:spAutoFit/>
          </a:bodyPr>
          <a:lstStyle/>
          <a:p>
            <a:pPr algn="ctr"/>
            <a:r>
              <a:rPr lang="it-IT" sz="2000" dirty="0"/>
              <a:t>L’opinione di Marangoni.</a:t>
            </a:r>
          </a:p>
          <a:p>
            <a:pPr algn="ctr"/>
            <a:r>
              <a:rPr lang="it-IT" sz="2000" dirty="0"/>
              <a:t>Insegnare a guardare un’opera d’arte</a:t>
            </a:r>
          </a:p>
        </p:txBody>
      </p:sp>
      <p:sp>
        <p:nvSpPr>
          <p:cNvPr id="3" name="CasellaDiTesto 2">
            <a:extLst>
              <a:ext uri="{FF2B5EF4-FFF2-40B4-BE49-F238E27FC236}">
                <a16:creationId xmlns:a16="http://schemas.microsoft.com/office/drawing/2014/main" id="{742E9062-A3F5-3549-A12C-65E8C6511176}"/>
              </a:ext>
            </a:extLst>
          </p:cNvPr>
          <p:cNvSpPr txBox="1"/>
          <p:nvPr/>
        </p:nvSpPr>
        <p:spPr>
          <a:xfrm>
            <a:off x="2333852" y="1960563"/>
            <a:ext cx="7486650" cy="2831544"/>
          </a:xfrm>
          <a:prstGeom prst="rect">
            <a:avLst/>
          </a:prstGeom>
          <a:noFill/>
        </p:spPr>
        <p:txBody>
          <a:bodyPr wrap="square" rtlCol="0">
            <a:spAutoFit/>
          </a:bodyPr>
          <a:lstStyle/>
          <a:p>
            <a:pPr algn="ctr"/>
            <a:r>
              <a:rPr lang="it-IT" sz="2000" dirty="0"/>
              <a:t>«Un passo notevole verso l’educazione del gusto pareva fatto con l’introduzione della storia dell’arte nei licei, ma anche qui l’indirizzo quasi esclusivamente dottrinario ha dato magri frutti. Per dirne una, troppo pochi […] sono i professori che usino le proiezioni luminose […] M […] credo che ancora meno </a:t>
            </a:r>
            <a:r>
              <a:rPr lang="it-IT" sz="2000" dirty="0" err="1"/>
              <a:t>sieno</a:t>
            </a:r>
            <a:r>
              <a:rPr lang="it-IT" sz="2000" dirty="0"/>
              <a:t> coloro i quali sapranno farvi un vivo e aderente commento critico, insegnare cioè come si guarda un’opera d’arte»</a:t>
            </a:r>
          </a:p>
          <a:p>
            <a:pPr algn="ctr"/>
            <a:endParaRPr lang="it-IT" sz="2000" dirty="0"/>
          </a:p>
          <a:p>
            <a:pPr algn="ctr"/>
            <a:r>
              <a:rPr lang="it-IT" dirty="0"/>
              <a:t>(M. Marangoni, Saper vedere, Milano, Treves 1933)</a:t>
            </a:r>
          </a:p>
        </p:txBody>
      </p:sp>
      <p:sp>
        <p:nvSpPr>
          <p:cNvPr id="4" name="Rettangolo 3">
            <a:extLst>
              <a:ext uri="{FF2B5EF4-FFF2-40B4-BE49-F238E27FC236}">
                <a16:creationId xmlns:a16="http://schemas.microsoft.com/office/drawing/2014/main" id="{2F486BFC-9A27-364B-8C07-AE6690905D09}"/>
              </a:ext>
            </a:extLst>
          </p:cNvPr>
          <p:cNvSpPr/>
          <p:nvPr/>
        </p:nvSpPr>
        <p:spPr>
          <a:xfrm>
            <a:off x="4084524" y="5724527"/>
            <a:ext cx="3985306" cy="646331"/>
          </a:xfrm>
          <a:prstGeom prst="rect">
            <a:avLst/>
          </a:prstGeom>
        </p:spPr>
        <p:txBody>
          <a:bodyPr wrap="square">
            <a:spAutoFit/>
          </a:bodyPr>
          <a:lstStyle/>
          <a:p>
            <a:pPr algn="ctr"/>
            <a:r>
              <a:rPr lang="it-IT" dirty="0"/>
              <a:t>M. Marangoni, </a:t>
            </a:r>
            <a:r>
              <a:rPr lang="it-IT" i="1" dirty="0"/>
              <a:t>Come si legge un quadro</a:t>
            </a:r>
            <a:r>
              <a:rPr lang="it-IT" dirty="0"/>
              <a:t>, Firenze, 1927.</a:t>
            </a:r>
          </a:p>
        </p:txBody>
      </p:sp>
      <p:sp>
        <p:nvSpPr>
          <p:cNvPr id="5" name="Rettangolo 4">
            <a:extLst>
              <a:ext uri="{FF2B5EF4-FFF2-40B4-BE49-F238E27FC236}">
                <a16:creationId xmlns:a16="http://schemas.microsoft.com/office/drawing/2014/main" id="{EF3B870D-EDC8-134A-B26E-22B0A8043F64}"/>
              </a:ext>
            </a:extLst>
          </p:cNvPr>
          <p:cNvSpPr/>
          <p:nvPr/>
        </p:nvSpPr>
        <p:spPr>
          <a:xfrm>
            <a:off x="4445682" y="484339"/>
            <a:ext cx="3055256"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8F0783AA-7801-CD40-87F8-3F873A89FD00}"/>
              </a:ext>
            </a:extLst>
          </p:cNvPr>
          <p:cNvCxnSpPr>
            <a:cxnSpLocks/>
          </p:cNvCxnSpPr>
          <p:nvPr/>
        </p:nvCxnSpPr>
        <p:spPr>
          <a:xfrm>
            <a:off x="6077177" y="5014913"/>
            <a:ext cx="0" cy="7096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890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335ED1C-3C37-0B44-85C8-BD262199B3AE}"/>
              </a:ext>
            </a:extLst>
          </p:cNvPr>
          <p:cNvSpPr txBox="1"/>
          <p:nvPr/>
        </p:nvSpPr>
        <p:spPr>
          <a:xfrm>
            <a:off x="4258735" y="328863"/>
            <a:ext cx="2936253" cy="400110"/>
          </a:xfrm>
          <a:prstGeom prst="rect">
            <a:avLst/>
          </a:prstGeom>
          <a:noFill/>
        </p:spPr>
        <p:txBody>
          <a:bodyPr wrap="none" rtlCol="0">
            <a:spAutoFit/>
          </a:bodyPr>
          <a:lstStyle/>
          <a:p>
            <a:r>
              <a:rPr lang="it-IT" sz="2000" dirty="0"/>
              <a:t>I manuali degli anni Trenta</a:t>
            </a:r>
          </a:p>
        </p:txBody>
      </p:sp>
      <p:sp>
        <p:nvSpPr>
          <p:cNvPr id="4" name="CasellaDiTesto 3">
            <a:extLst>
              <a:ext uri="{FF2B5EF4-FFF2-40B4-BE49-F238E27FC236}">
                <a16:creationId xmlns:a16="http://schemas.microsoft.com/office/drawing/2014/main" id="{9A0F8DDD-71D1-7447-9D36-9C9A67A7382B}"/>
              </a:ext>
            </a:extLst>
          </p:cNvPr>
          <p:cNvSpPr txBox="1"/>
          <p:nvPr/>
        </p:nvSpPr>
        <p:spPr>
          <a:xfrm>
            <a:off x="2588683" y="1534044"/>
            <a:ext cx="1991977" cy="2308324"/>
          </a:xfrm>
          <a:prstGeom prst="rect">
            <a:avLst/>
          </a:prstGeom>
          <a:noFill/>
        </p:spPr>
        <p:txBody>
          <a:bodyPr wrap="square" rtlCol="0">
            <a:spAutoFit/>
          </a:bodyPr>
          <a:lstStyle/>
          <a:p>
            <a:r>
              <a:rPr lang="it-IT" dirty="0"/>
              <a:t>Augusta </a:t>
            </a:r>
            <a:r>
              <a:rPr lang="it-IT" dirty="0" err="1"/>
              <a:t>Ghidiglia</a:t>
            </a:r>
            <a:r>
              <a:rPr lang="it-IT" dirty="0"/>
              <a:t> </a:t>
            </a:r>
            <a:r>
              <a:rPr lang="it-IT" dirty="0" err="1"/>
              <a:t>Quintavalle</a:t>
            </a:r>
            <a:r>
              <a:rPr lang="it-IT" dirty="0"/>
              <a:t>, </a:t>
            </a:r>
            <a:r>
              <a:rPr lang="it-IT" i="1" dirty="0"/>
              <a:t>Storia dell’arte italiana aduso dei licei e delle persone colte</a:t>
            </a:r>
            <a:r>
              <a:rPr lang="it-IT" dirty="0"/>
              <a:t>, 2 vol. Roma, </a:t>
            </a:r>
            <a:r>
              <a:rPr lang="it-IT" dirty="0" err="1"/>
              <a:t>Albrighi</a:t>
            </a:r>
            <a:r>
              <a:rPr lang="it-IT" dirty="0"/>
              <a:t> Segati e C. 1933-1934.</a:t>
            </a:r>
          </a:p>
        </p:txBody>
      </p:sp>
      <p:sp>
        <p:nvSpPr>
          <p:cNvPr id="6" name="Rettangolo 5">
            <a:extLst>
              <a:ext uri="{FF2B5EF4-FFF2-40B4-BE49-F238E27FC236}">
                <a16:creationId xmlns:a16="http://schemas.microsoft.com/office/drawing/2014/main" id="{0BB22CC6-826D-5A4E-8B65-0578FE748C3B}"/>
              </a:ext>
            </a:extLst>
          </p:cNvPr>
          <p:cNvSpPr/>
          <p:nvPr/>
        </p:nvSpPr>
        <p:spPr>
          <a:xfrm>
            <a:off x="319187" y="1592690"/>
            <a:ext cx="2203215" cy="1754326"/>
          </a:xfrm>
          <a:prstGeom prst="rect">
            <a:avLst/>
          </a:prstGeom>
        </p:spPr>
        <p:txBody>
          <a:bodyPr wrap="square">
            <a:spAutoFit/>
          </a:bodyPr>
          <a:lstStyle/>
          <a:p>
            <a:r>
              <a:rPr lang="it-IT" dirty="0"/>
              <a:t>P. D’Ancona, I. Cattaneo,</a:t>
            </a:r>
          </a:p>
          <a:p>
            <a:r>
              <a:rPr lang="it-IT" dirty="0" err="1"/>
              <a:t>F</a:t>
            </a:r>
            <a:r>
              <a:rPr lang="it-IT" dirty="0"/>
              <a:t>. </a:t>
            </a:r>
            <a:r>
              <a:rPr lang="it-IT" dirty="0" err="1"/>
              <a:t>Wittgens</a:t>
            </a:r>
            <a:r>
              <a:rPr lang="it-IT" dirty="0"/>
              <a:t>, </a:t>
            </a:r>
          </a:p>
          <a:p>
            <a:r>
              <a:rPr lang="it-IT" i="1" dirty="0"/>
              <a:t>L’arte italiana</a:t>
            </a:r>
            <a:r>
              <a:rPr lang="it-IT" dirty="0"/>
              <a:t>, </a:t>
            </a:r>
          </a:p>
          <a:p>
            <a:r>
              <a:rPr lang="it-IT" dirty="0"/>
              <a:t>3 vol., </a:t>
            </a:r>
            <a:r>
              <a:rPr lang="it-IT" dirty="0" err="1"/>
              <a:t>Bemporad</a:t>
            </a:r>
            <a:r>
              <a:rPr lang="it-IT" dirty="0"/>
              <a:t>, Firenze 1930-1932</a:t>
            </a:r>
          </a:p>
        </p:txBody>
      </p:sp>
      <p:sp>
        <p:nvSpPr>
          <p:cNvPr id="7" name="Rettangolo 6">
            <a:extLst>
              <a:ext uri="{FF2B5EF4-FFF2-40B4-BE49-F238E27FC236}">
                <a16:creationId xmlns:a16="http://schemas.microsoft.com/office/drawing/2014/main" id="{B2BACD1B-A7F1-6649-B873-C237413DB460}"/>
              </a:ext>
            </a:extLst>
          </p:cNvPr>
          <p:cNvSpPr/>
          <p:nvPr/>
        </p:nvSpPr>
        <p:spPr>
          <a:xfrm>
            <a:off x="4258736" y="328863"/>
            <a:ext cx="2867144"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EFC2A8D-C894-B14A-BD4A-CABED298EE5D}"/>
              </a:ext>
            </a:extLst>
          </p:cNvPr>
          <p:cNvSpPr/>
          <p:nvPr/>
        </p:nvSpPr>
        <p:spPr>
          <a:xfrm>
            <a:off x="7125879" y="1603614"/>
            <a:ext cx="1779194" cy="1477328"/>
          </a:xfrm>
          <a:prstGeom prst="rect">
            <a:avLst/>
          </a:prstGeom>
        </p:spPr>
        <p:txBody>
          <a:bodyPr wrap="square">
            <a:spAutoFit/>
          </a:bodyPr>
          <a:lstStyle/>
          <a:p>
            <a:r>
              <a:rPr lang="it-IT" dirty="0"/>
              <a:t>P. Marconi, G. C. Argan, Storia dell’arte, 3 vol. Perrella, Napoli, 1936-1938</a:t>
            </a:r>
          </a:p>
        </p:txBody>
      </p:sp>
      <p:sp>
        <p:nvSpPr>
          <p:cNvPr id="9" name="Rettangolo 8">
            <a:extLst>
              <a:ext uri="{FF2B5EF4-FFF2-40B4-BE49-F238E27FC236}">
                <a16:creationId xmlns:a16="http://schemas.microsoft.com/office/drawing/2014/main" id="{7AA3BFC7-9C61-3740-AB0E-5E9DCA9E773F}"/>
              </a:ext>
            </a:extLst>
          </p:cNvPr>
          <p:cNvSpPr/>
          <p:nvPr/>
        </p:nvSpPr>
        <p:spPr>
          <a:xfrm>
            <a:off x="4846153" y="1626376"/>
            <a:ext cx="2143185" cy="1477328"/>
          </a:xfrm>
          <a:prstGeom prst="rect">
            <a:avLst/>
          </a:prstGeom>
        </p:spPr>
        <p:txBody>
          <a:bodyPr wrap="square">
            <a:spAutoFit/>
          </a:bodyPr>
          <a:lstStyle/>
          <a:p>
            <a:r>
              <a:rPr lang="it-IT" dirty="0"/>
              <a:t>M. </a:t>
            </a:r>
            <a:r>
              <a:rPr lang="it-IT" dirty="0" err="1"/>
              <a:t>Pittaluga</a:t>
            </a:r>
            <a:r>
              <a:rPr lang="it-IT" dirty="0"/>
              <a:t>, </a:t>
            </a:r>
            <a:r>
              <a:rPr lang="it-IT" i="1" dirty="0"/>
              <a:t>L’arte italiana. Manuale per i licei</a:t>
            </a:r>
            <a:r>
              <a:rPr lang="it-IT" dirty="0"/>
              <a:t>, 3 vol., Le </a:t>
            </a:r>
            <a:r>
              <a:rPr lang="it-IT" dirty="0" err="1"/>
              <a:t>Monnier</a:t>
            </a:r>
            <a:r>
              <a:rPr lang="it-IT" dirty="0"/>
              <a:t>, Firenze 1937-1938</a:t>
            </a:r>
          </a:p>
        </p:txBody>
      </p:sp>
      <p:cxnSp>
        <p:nvCxnSpPr>
          <p:cNvPr id="11" name="Connettore 2 10">
            <a:extLst>
              <a:ext uri="{FF2B5EF4-FFF2-40B4-BE49-F238E27FC236}">
                <a16:creationId xmlns:a16="http://schemas.microsoft.com/office/drawing/2014/main" id="{48C55A80-3890-DE4A-A246-DE5698C19902}"/>
              </a:ext>
            </a:extLst>
          </p:cNvPr>
          <p:cNvCxnSpPr/>
          <p:nvPr/>
        </p:nvCxnSpPr>
        <p:spPr>
          <a:xfrm>
            <a:off x="302684" y="4092706"/>
            <a:ext cx="11653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id="{9F6F029B-9DC5-4047-8CDF-1CA6E92EA094}"/>
              </a:ext>
            </a:extLst>
          </p:cNvPr>
          <p:cNvPicPr>
            <a:picLocks noChangeAspect="1"/>
          </p:cNvPicPr>
          <p:nvPr/>
        </p:nvPicPr>
        <p:blipFill>
          <a:blip r:embed="rId2"/>
          <a:stretch>
            <a:fillRect/>
          </a:stretch>
        </p:blipFill>
        <p:spPr>
          <a:xfrm>
            <a:off x="4939577" y="3208517"/>
            <a:ext cx="1709121" cy="2278828"/>
          </a:xfrm>
          <a:prstGeom prst="rect">
            <a:avLst/>
          </a:prstGeom>
        </p:spPr>
      </p:pic>
      <p:pic>
        <p:nvPicPr>
          <p:cNvPr id="13" name="Immagine 12">
            <a:extLst>
              <a:ext uri="{FF2B5EF4-FFF2-40B4-BE49-F238E27FC236}">
                <a16:creationId xmlns:a16="http://schemas.microsoft.com/office/drawing/2014/main" id="{168ECD74-BDDC-FA4F-B5FC-BEA271D3A363}"/>
              </a:ext>
            </a:extLst>
          </p:cNvPr>
          <p:cNvPicPr>
            <a:picLocks noChangeAspect="1"/>
          </p:cNvPicPr>
          <p:nvPr/>
        </p:nvPicPr>
        <p:blipFill rotWithShape="1">
          <a:blip r:embed="rId3"/>
          <a:srcRect l="10099" t="4657" r="3510" b="9207"/>
          <a:stretch/>
        </p:blipFill>
        <p:spPr>
          <a:xfrm>
            <a:off x="7152564" y="3208517"/>
            <a:ext cx="1659522" cy="2344962"/>
          </a:xfrm>
          <a:prstGeom prst="rect">
            <a:avLst/>
          </a:prstGeom>
        </p:spPr>
      </p:pic>
      <p:pic>
        <p:nvPicPr>
          <p:cNvPr id="3" name="Immagine 2">
            <a:extLst>
              <a:ext uri="{FF2B5EF4-FFF2-40B4-BE49-F238E27FC236}">
                <a16:creationId xmlns:a16="http://schemas.microsoft.com/office/drawing/2014/main" id="{543F5C9E-563C-854E-AEDD-8C91DB4F3E78}"/>
              </a:ext>
            </a:extLst>
          </p:cNvPr>
          <p:cNvPicPr>
            <a:picLocks noChangeAspect="1"/>
          </p:cNvPicPr>
          <p:nvPr/>
        </p:nvPicPr>
        <p:blipFill>
          <a:blip r:embed="rId4"/>
          <a:stretch>
            <a:fillRect/>
          </a:stretch>
        </p:blipFill>
        <p:spPr>
          <a:xfrm>
            <a:off x="493900" y="3384312"/>
            <a:ext cx="1590917" cy="2180271"/>
          </a:xfrm>
          <a:prstGeom prst="rect">
            <a:avLst/>
          </a:prstGeom>
        </p:spPr>
      </p:pic>
      <p:sp>
        <p:nvSpPr>
          <p:cNvPr id="5" name="CasellaDiTesto 4">
            <a:extLst>
              <a:ext uri="{FF2B5EF4-FFF2-40B4-BE49-F238E27FC236}">
                <a16:creationId xmlns:a16="http://schemas.microsoft.com/office/drawing/2014/main" id="{BA2A0C76-A27A-6B40-8039-ED72B8857482}"/>
              </a:ext>
            </a:extLst>
          </p:cNvPr>
          <p:cNvSpPr txBox="1"/>
          <p:nvPr/>
        </p:nvSpPr>
        <p:spPr>
          <a:xfrm>
            <a:off x="9670264" y="1731189"/>
            <a:ext cx="2286000" cy="1477328"/>
          </a:xfrm>
          <a:prstGeom prst="rect">
            <a:avLst/>
          </a:prstGeom>
          <a:noFill/>
        </p:spPr>
        <p:txBody>
          <a:bodyPr wrap="square" rtlCol="0">
            <a:spAutoFit/>
          </a:bodyPr>
          <a:lstStyle/>
          <a:p>
            <a:r>
              <a:rPr lang="it-IT" dirty="0"/>
              <a:t>G. Orsini, </a:t>
            </a:r>
            <a:r>
              <a:rPr lang="it-IT" i="1" dirty="0"/>
              <a:t>Storia dell’arte, ad uso delle scuole e degli studiosi</a:t>
            </a:r>
            <a:r>
              <a:rPr lang="it-IT" dirty="0"/>
              <a:t>, 3 vol. Milano, ed. Cisalpino, 1937-1940</a:t>
            </a:r>
          </a:p>
        </p:txBody>
      </p:sp>
      <p:sp>
        <p:nvSpPr>
          <p:cNvPr id="10" name="Rettangolo 9">
            <a:extLst>
              <a:ext uri="{FF2B5EF4-FFF2-40B4-BE49-F238E27FC236}">
                <a16:creationId xmlns:a16="http://schemas.microsoft.com/office/drawing/2014/main" id="{7091B332-E818-3D4E-B3A3-638112D6136D}"/>
              </a:ext>
            </a:extLst>
          </p:cNvPr>
          <p:cNvSpPr/>
          <p:nvPr/>
        </p:nvSpPr>
        <p:spPr>
          <a:xfrm>
            <a:off x="9670264" y="1635803"/>
            <a:ext cx="2286000" cy="1748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DED6AE36-EEA2-1047-9F8F-7C4595D919AB}"/>
              </a:ext>
            </a:extLst>
          </p:cNvPr>
          <p:cNvSpPr txBox="1"/>
          <p:nvPr/>
        </p:nvSpPr>
        <p:spPr>
          <a:xfrm>
            <a:off x="9577387" y="4225739"/>
            <a:ext cx="2614613" cy="2031325"/>
          </a:xfrm>
          <a:prstGeom prst="rect">
            <a:avLst/>
          </a:prstGeom>
          <a:noFill/>
        </p:spPr>
        <p:txBody>
          <a:bodyPr wrap="square" rtlCol="0">
            <a:spAutoFit/>
          </a:bodyPr>
          <a:lstStyle/>
          <a:p>
            <a:pPr algn="ctr"/>
            <a:r>
              <a:rPr lang="it-IT" dirty="0"/>
              <a:t>Testo connotato dall’ideologia fascista</a:t>
            </a:r>
          </a:p>
          <a:p>
            <a:pPr algn="ctr"/>
            <a:r>
              <a:rPr lang="it-IT" dirty="0"/>
              <a:t>Il testo narra </a:t>
            </a:r>
          </a:p>
          <a:p>
            <a:pPr algn="ctr"/>
            <a:r>
              <a:rPr lang="it-IT" dirty="0"/>
              <a:t>«i periodi di una storia tutta nostra, che corre dai bronzi etruschi ai bronzi di Romanelli»</a:t>
            </a:r>
          </a:p>
        </p:txBody>
      </p:sp>
      <p:cxnSp>
        <p:nvCxnSpPr>
          <p:cNvPr id="16" name="Connettore 1 15">
            <a:extLst>
              <a:ext uri="{FF2B5EF4-FFF2-40B4-BE49-F238E27FC236}">
                <a16:creationId xmlns:a16="http://schemas.microsoft.com/office/drawing/2014/main" id="{B310723A-8AEA-AC49-BDC2-B2F06F4E4110}"/>
              </a:ext>
            </a:extLst>
          </p:cNvPr>
          <p:cNvCxnSpPr>
            <a:cxnSpLocks/>
          </p:cNvCxnSpPr>
          <p:nvPr/>
        </p:nvCxnSpPr>
        <p:spPr>
          <a:xfrm>
            <a:off x="9368906" y="719425"/>
            <a:ext cx="0" cy="5852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190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C619F1E-445E-6545-8394-F7F05FE541C0}"/>
              </a:ext>
            </a:extLst>
          </p:cNvPr>
          <p:cNvSpPr txBox="1"/>
          <p:nvPr/>
        </p:nvSpPr>
        <p:spPr>
          <a:xfrm>
            <a:off x="4329113" y="414337"/>
            <a:ext cx="3314700" cy="707886"/>
          </a:xfrm>
          <a:prstGeom prst="rect">
            <a:avLst/>
          </a:prstGeom>
          <a:noFill/>
        </p:spPr>
        <p:txBody>
          <a:bodyPr wrap="square" rtlCol="0">
            <a:spAutoFit/>
          </a:bodyPr>
          <a:lstStyle/>
          <a:p>
            <a:pPr algn="ctr"/>
            <a:r>
              <a:rPr lang="it-IT" sz="2000" dirty="0"/>
              <a:t>Manuali per i licei scientifici e gli istituti tecnici</a:t>
            </a:r>
          </a:p>
        </p:txBody>
      </p:sp>
      <p:sp>
        <p:nvSpPr>
          <p:cNvPr id="5" name="Rettangolo 4">
            <a:extLst>
              <a:ext uri="{FF2B5EF4-FFF2-40B4-BE49-F238E27FC236}">
                <a16:creationId xmlns:a16="http://schemas.microsoft.com/office/drawing/2014/main" id="{430C56C0-18CB-E746-8781-61C7735CE2AB}"/>
              </a:ext>
            </a:extLst>
          </p:cNvPr>
          <p:cNvSpPr/>
          <p:nvPr/>
        </p:nvSpPr>
        <p:spPr>
          <a:xfrm>
            <a:off x="4300538" y="414338"/>
            <a:ext cx="3443287" cy="7286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64E3A189-58BE-F841-B97C-12A9C03578BD}"/>
              </a:ext>
            </a:extLst>
          </p:cNvPr>
          <p:cNvSpPr txBox="1"/>
          <p:nvPr/>
        </p:nvSpPr>
        <p:spPr>
          <a:xfrm>
            <a:off x="3429000" y="1336535"/>
            <a:ext cx="5186362" cy="2246769"/>
          </a:xfrm>
          <a:prstGeom prst="rect">
            <a:avLst/>
          </a:prstGeom>
          <a:noFill/>
        </p:spPr>
        <p:txBody>
          <a:bodyPr wrap="square" rtlCol="0">
            <a:spAutoFit/>
          </a:bodyPr>
          <a:lstStyle/>
          <a:p>
            <a:pPr algn="ctr"/>
            <a:r>
              <a:rPr lang="it-IT" sz="2000" dirty="0"/>
              <a:t>Manuali connotati </a:t>
            </a:r>
          </a:p>
          <a:p>
            <a:pPr algn="ctr"/>
            <a:r>
              <a:rPr lang="it-IT" sz="2000" dirty="0"/>
              <a:t>da una riduzione quantitativa e di metodo</a:t>
            </a:r>
          </a:p>
          <a:p>
            <a:pPr algn="ctr"/>
            <a:endParaRPr lang="it-IT" sz="2000" dirty="0"/>
          </a:p>
          <a:p>
            <a:pPr algn="ctr"/>
            <a:r>
              <a:rPr lang="it-IT" sz="2000" dirty="0"/>
              <a:t>Il manuale si definisce come un sintetico </a:t>
            </a:r>
            <a:r>
              <a:rPr lang="it-IT" sz="2000" i="1" dirty="0"/>
              <a:t>vademecum</a:t>
            </a:r>
            <a:r>
              <a:rPr lang="it-IT" sz="2000" dirty="0"/>
              <a:t> per la conoscenza degli stili  e della decorazione, interpretati in funzione dell’esercizio del mestiere</a:t>
            </a:r>
          </a:p>
        </p:txBody>
      </p:sp>
      <p:sp>
        <p:nvSpPr>
          <p:cNvPr id="7" name="CasellaDiTesto 6">
            <a:extLst>
              <a:ext uri="{FF2B5EF4-FFF2-40B4-BE49-F238E27FC236}">
                <a16:creationId xmlns:a16="http://schemas.microsoft.com/office/drawing/2014/main" id="{F0FB1AF5-21B4-FF42-910D-446A379C12AD}"/>
              </a:ext>
            </a:extLst>
          </p:cNvPr>
          <p:cNvSpPr txBox="1"/>
          <p:nvPr/>
        </p:nvSpPr>
        <p:spPr>
          <a:xfrm>
            <a:off x="1189903" y="3818393"/>
            <a:ext cx="9593119" cy="2862322"/>
          </a:xfrm>
          <a:prstGeom prst="rect">
            <a:avLst/>
          </a:prstGeom>
          <a:noFill/>
        </p:spPr>
        <p:txBody>
          <a:bodyPr wrap="square" rtlCol="0">
            <a:spAutoFit/>
          </a:bodyPr>
          <a:lstStyle/>
          <a:p>
            <a:pPr algn="ctr"/>
            <a:r>
              <a:rPr lang="it-IT" sz="2000" dirty="0"/>
              <a:t>«Nel programma delle cinque classi […] non si incontra un solo nome di artista […] </a:t>
            </a:r>
          </a:p>
          <a:p>
            <a:pPr algn="ctr"/>
            <a:r>
              <a:rPr lang="it-IT" sz="2000" dirty="0"/>
              <a:t>ma quelli che anticamente vengono chiamati stili,  cioè generalizzazioni astratte e approssimative che raccolgono sotto una unica denominazione fenomeni complessi, differenziati, anche contraddittori, e se artistici dotati di un carattere di unicità e irripetibilità. […] Lo scopo è quello di derivare dalla fiducia che la visione del succedersi dei tipi edilizi e di stili architettonici possa spingere naturalmente i giovani a riprodurli per divenire essi stessi i creatori, con i mezzi tecnici di cui già sono e di cui mano a mano verranno in possesso»</a:t>
            </a:r>
          </a:p>
          <a:p>
            <a:pPr algn="ctr"/>
            <a:r>
              <a:rPr lang="it-IT" sz="2000" dirty="0"/>
              <a:t>(C. L. </a:t>
            </a:r>
            <a:r>
              <a:rPr lang="it-IT" sz="2000" dirty="0" err="1"/>
              <a:t>Ragghianti</a:t>
            </a:r>
            <a:r>
              <a:rPr lang="it-IT" sz="2000" dirty="0"/>
              <a:t>)</a:t>
            </a:r>
          </a:p>
        </p:txBody>
      </p:sp>
    </p:spTree>
    <p:extLst>
      <p:ext uri="{BB962C8B-B14F-4D97-AF65-F5344CB8AC3E}">
        <p14:creationId xmlns:p14="http://schemas.microsoft.com/office/powerpoint/2010/main" val="729390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8FFF2C8-1B5D-BC42-8897-CB09DDD02F31}"/>
              </a:ext>
            </a:extLst>
          </p:cNvPr>
          <p:cNvPicPr>
            <a:picLocks noChangeAspect="1"/>
          </p:cNvPicPr>
          <p:nvPr/>
        </p:nvPicPr>
        <p:blipFill>
          <a:blip r:embed="rId2"/>
          <a:stretch>
            <a:fillRect/>
          </a:stretch>
        </p:blipFill>
        <p:spPr>
          <a:xfrm>
            <a:off x="168434" y="3801806"/>
            <a:ext cx="1663382" cy="2214562"/>
          </a:xfrm>
          <a:prstGeom prst="rect">
            <a:avLst/>
          </a:prstGeom>
        </p:spPr>
      </p:pic>
      <p:sp>
        <p:nvSpPr>
          <p:cNvPr id="3" name="CasellaDiTesto 2">
            <a:extLst>
              <a:ext uri="{FF2B5EF4-FFF2-40B4-BE49-F238E27FC236}">
                <a16:creationId xmlns:a16="http://schemas.microsoft.com/office/drawing/2014/main" id="{12256076-6935-C342-842E-B5AB39876ED9}"/>
              </a:ext>
            </a:extLst>
          </p:cNvPr>
          <p:cNvSpPr txBox="1"/>
          <p:nvPr/>
        </p:nvSpPr>
        <p:spPr>
          <a:xfrm>
            <a:off x="72946" y="921645"/>
            <a:ext cx="2000248" cy="2031325"/>
          </a:xfrm>
          <a:prstGeom prst="rect">
            <a:avLst/>
          </a:prstGeom>
          <a:noFill/>
        </p:spPr>
        <p:txBody>
          <a:bodyPr wrap="square" rtlCol="0">
            <a:spAutoFit/>
          </a:bodyPr>
          <a:lstStyle/>
          <a:p>
            <a:pPr algn="ctr"/>
            <a:r>
              <a:rPr lang="it-IT" dirty="0"/>
              <a:t>C. Tropea, </a:t>
            </a:r>
            <a:r>
              <a:rPr lang="it-IT" i="1" dirty="0"/>
              <a:t>Storia dell’arte. Testo atlante</a:t>
            </a:r>
            <a:r>
              <a:rPr lang="it-IT" dirty="0"/>
              <a:t>, 4 vol. Morano, Napoli 1937</a:t>
            </a:r>
          </a:p>
          <a:p>
            <a:pPr algn="ctr"/>
            <a:endParaRPr lang="it-IT" dirty="0"/>
          </a:p>
          <a:p>
            <a:pPr algn="ctr"/>
            <a:r>
              <a:rPr lang="it-IT" dirty="0"/>
              <a:t>Per gli istituti d’arte</a:t>
            </a:r>
          </a:p>
        </p:txBody>
      </p:sp>
      <p:pic>
        <p:nvPicPr>
          <p:cNvPr id="4" name="Immagine 3">
            <a:extLst>
              <a:ext uri="{FF2B5EF4-FFF2-40B4-BE49-F238E27FC236}">
                <a16:creationId xmlns:a16="http://schemas.microsoft.com/office/drawing/2014/main" id="{26FDD6F2-334A-184C-85C9-9215996E41CE}"/>
              </a:ext>
            </a:extLst>
          </p:cNvPr>
          <p:cNvPicPr>
            <a:picLocks noChangeAspect="1"/>
          </p:cNvPicPr>
          <p:nvPr/>
        </p:nvPicPr>
        <p:blipFill>
          <a:blip r:embed="rId3"/>
          <a:stretch>
            <a:fillRect/>
          </a:stretch>
        </p:blipFill>
        <p:spPr>
          <a:xfrm>
            <a:off x="10179212" y="2952970"/>
            <a:ext cx="1872057" cy="2496076"/>
          </a:xfrm>
          <a:prstGeom prst="rect">
            <a:avLst/>
          </a:prstGeom>
        </p:spPr>
      </p:pic>
      <p:sp>
        <p:nvSpPr>
          <p:cNvPr id="5" name="Rettangolo 4">
            <a:extLst>
              <a:ext uri="{FF2B5EF4-FFF2-40B4-BE49-F238E27FC236}">
                <a16:creationId xmlns:a16="http://schemas.microsoft.com/office/drawing/2014/main" id="{8996509A-0B47-934F-B9B1-6E78BFDFF875}"/>
              </a:ext>
            </a:extLst>
          </p:cNvPr>
          <p:cNvSpPr/>
          <p:nvPr/>
        </p:nvSpPr>
        <p:spPr>
          <a:xfrm>
            <a:off x="9029696" y="921645"/>
            <a:ext cx="2757488" cy="1754326"/>
          </a:xfrm>
          <a:prstGeom prst="rect">
            <a:avLst/>
          </a:prstGeom>
        </p:spPr>
        <p:txBody>
          <a:bodyPr wrap="square">
            <a:spAutoFit/>
          </a:bodyPr>
          <a:lstStyle/>
          <a:p>
            <a:pPr algn="ctr"/>
            <a:r>
              <a:rPr lang="it-IT" dirty="0"/>
              <a:t>I. Cattaneo, G. Rivani, </a:t>
            </a:r>
            <a:r>
              <a:rPr lang="it-IT" i="1" dirty="0"/>
              <a:t>Cenni di Storia dell’arte e degli stili. Per istituti magistrali. Scuole d’arte e Medie superiori</a:t>
            </a:r>
            <a:r>
              <a:rPr lang="it-IT" dirty="0"/>
              <a:t>, Firenze, Mazzocco 1955</a:t>
            </a:r>
          </a:p>
        </p:txBody>
      </p:sp>
      <p:cxnSp>
        <p:nvCxnSpPr>
          <p:cNvPr id="7" name="Connettore 2 6">
            <a:extLst>
              <a:ext uri="{FF2B5EF4-FFF2-40B4-BE49-F238E27FC236}">
                <a16:creationId xmlns:a16="http://schemas.microsoft.com/office/drawing/2014/main" id="{F336447E-446B-F349-99E1-CA33174E1ECD}"/>
              </a:ext>
            </a:extLst>
          </p:cNvPr>
          <p:cNvCxnSpPr/>
          <p:nvPr/>
        </p:nvCxnSpPr>
        <p:spPr>
          <a:xfrm>
            <a:off x="320405" y="534531"/>
            <a:ext cx="11653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DDB7ED0D-1709-7748-A5FF-AADC5661A1A0}"/>
              </a:ext>
            </a:extLst>
          </p:cNvPr>
          <p:cNvSpPr txBox="1"/>
          <p:nvPr/>
        </p:nvSpPr>
        <p:spPr>
          <a:xfrm>
            <a:off x="2241176" y="921645"/>
            <a:ext cx="1914529" cy="2308324"/>
          </a:xfrm>
          <a:prstGeom prst="rect">
            <a:avLst/>
          </a:prstGeom>
          <a:noFill/>
        </p:spPr>
        <p:txBody>
          <a:bodyPr wrap="square" rtlCol="0">
            <a:spAutoFit/>
          </a:bodyPr>
          <a:lstStyle/>
          <a:p>
            <a:pPr algn="ctr"/>
            <a:r>
              <a:rPr lang="it-IT" dirty="0"/>
              <a:t>S. </a:t>
            </a:r>
            <a:r>
              <a:rPr lang="it-IT" dirty="0" err="1"/>
              <a:t>Bottari</a:t>
            </a:r>
            <a:r>
              <a:rPr lang="it-IT" dirty="0"/>
              <a:t>, </a:t>
            </a:r>
            <a:r>
              <a:rPr lang="it-IT" i="1" dirty="0"/>
              <a:t>L’arte classica</a:t>
            </a:r>
            <a:r>
              <a:rPr lang="it-IT" dirty="0"/>
              <a:t>, Principato, Messina 1937</a:t>
            </a:r>
          </a:p>
          <a:p>
            <a:pPr algn="ctr"/>
            <a:endParaRPr lang="it-IT" dirty="0"/>
          </a:p>
          <a:p>
            <a:pPr algn="ctr"/>
            <a:r>
              <a:rPr lang="it-IT" dirty="0"/>
              <a:t>Per gli istituti magistrali</a:t>
            </a:r>
          </a:p>
          <a:p>
            <a:pPr algn="ctr"/>
            <a:endParaRPr lang="it-IT" dirty="0"/>
          </a:p>
        </p:txBody>
      </p:sp>
      <p:sp>
        <p:nvSpPr>
          <p:cNvPr id="9" name="Rettangolo 8">
            <a:extLst>
              <a:ext uri="{FF2B5EF4-FFF2-40B4-BE49-F238E27FC236}">
                <a16:creationId xmlns:a16="http://schemas.microsoft.com/office/drawing/2014/main" id="{D07A774B-E606-0948-8FD7-CDC6CC29D269}"/>
              </a:ext>
            </a:extLst>
          </p:cNvPr>
          <p:cNvSpPr/>
          <p:nvPr/>
        </p:nvSpPr>
        <p:spPr>
          <a:xfrm>
            <a:off x="4323687" y="921645"/>
            <a:ext cx="4377401" cy="5355312"/>
          </a:xfrm>
          <a:prstGeom prst="rect">
            <a:avLst/>
          </a:prstGeom>
        </p:spPr>
        <p:txBody>
          <a:bodyPr wrap="square">
            <a:spAutoFit/>
          </a:bodyPr>
          <a:lstStyle/>
          <a:p>
            <a:pPr algn="ctr"/>
            <a:r>
              <a:rPr lang="it-IT" dirty="0"/>
              <a:t>P. D’Ancona e M. L. </a:t>
            </a:r>
            <a:r>
              <a:rPr lang="it-IT" dirty="0" err="1"/>
              <a:t>Gengaro</a:t>
            </a:r>
            <a:r>
              <a:rPr lang="it-IT" dirty="0"/>
              <a:t>, </a:t>
            </a:r>
            <a:r>
              <a:rPr lang="it-IT" i="1" dirty="0"/>
              <a:t>Elementi di storia dell’architettura, ad uso dei </a:t>
            </a:r>
            <a:r>
              <a:rPr lang="it-IT" i="1" dirty="0" err="1"/>
              <a:t>R</a:t>
            </a:r>
            <a:r>
              <a:rPr lang="it-IT" i="1" dirty="0"/>
              <a:t>. </a:t>
            </a:r>
            <a:r>
              <a:rPr lang="it-IT" i="1" dirty="0" err="1"/>
              <a:t>R</a:t>
            </a:r>
            <a:r>
              <a:rPr lang="it-IT" i="1" dirty="0"/>
              <a:t>. licei scientifici</a:t>
            </a:r>
            <a:r>
              <a:rPr lang="it-IT" dirty="0"/>
              <a:t>, vol. 2, Firenze, </a:t>
            </a:r>
          </a:p>
          <a:p>
            <a:pPr algn="ctr"/>
            <a:r>
              <a:rPr lang="it-IT" dirty="0"/>
              <a:t>1936-1937</a:t>
            </a:r>
          </a:p>
          <a:p>
            <a:pPr algn="ctr"/>
            <a:endParaRPr lang="it-IT" dirty="0"/>
          </a:p>
          <a:p>
            <a:pPr algn="ctr"/>
            <a:r>
              <a:rPr lang="it-IT" dirty="0"/>
              <a:t>P. D’Ancona e M. L. </a:t>
            </a:r>
            <a:r>
              <a:rPr lang="it-IT" dirty="0" err="1"/>
              <a:t>Gengaro</a:t>
            </a:r>
            <a:r>
              <a:rPr lang="it-IT" dirty="0"/>
              <a:t> </a:t>
            </a:r>
            <a:r>
              <a:rPr lang="it-IT" i="1" dirty="0"/>
              <a:t>L’arte nella vita per le scuole </a:t>
            </a:r>
            <a:r>
              <a:rPr lang="it-IT" i="1" dirty="0" err="1"/>
              <a:t>professionanli</a:t>
            </a:r>
            <a:r>
              <a:rPr lang="it-IT" i="1" dirty="0"/>
              <a:t> femminili</a:t>
            </a:r>
            <a:r>
              <a:rPr lang="it-IT" dirty="0"/>
              <a:t>, </a:t>
            </a:r>
            <a:r>
              <a:rPr lang="it-IT" dirty="0" err="1"/>
              <a:t>Bemporad</a:t>
            </a:r>
            <a:r>
              <a:rPr lang="it-IT" dirty="0"/>
              <a:t>, Firenze, 1938</a:t>
            </a:r>
          </a:p>
          <a:p>
            <a:pPr algn="ctr"/>
            <a:endParaRPr lang="it-IT" dirty="0"/>
          </a:p>
          <a:p>
            <a:pPr algn="ctr"/>
            <a:r>
              <a:rPr lang="it-IT" dirty="0"/>
              <a:t>M. L. </a:t>
            </a:r>
            <a:r>
              <a:rPr lang="it-IT" dirty="0" err="1"/>
              <a:t>Gengaro</a:t>
            </a:r>
            <a:r>
              <a:rPr lang="it-IT" dirty="0"/>
              <a:t>, </a:t>
            </a:r>
            <a:r>
              <a:rPr lang="it-IT" i="1" dirty="0"/>
              <a:t>L’arte nella casa e nel costume, per le scuole professionali e femminili e di magistero professionale per la donna</a:t>
            </a:r>
            <a:r>
              <a:rPr lang="it-IT" dirty="0"/>
              <a:t>, Morano, Napoli 1937</a:t>
            </a:r>
          </a:p>
          <a:p>
            <a:pPr algn="ctr"/>
            <a:endParaRPr lang="it-IT" i="1" dirty="0"/>
          </a:p>
          <a:p>
            <a:pPr algn="ctr"/>
            <a:r>
              <a:rPr lang="it-IT" dirty="0"/>
              <a:t>M. L. </a:t>
            </a:r>
            <a:r>
              <a:rPr lang="it-IT" dirty="0" err="1"/>
              <a:t>Gengaro</a:t>
            </a:r>
            <a:r>
              <a:rPr lang="it-IT" dirty="0"/>
              <a:t>, </a:t>
            </a:r>
            <a:r>
              <a:rPr lang="it-IT" i="1" dirty="0"/>
              <a:t>Nozioni di storia dell’architettura per i licei scientifici</a:t>
            </a:r>
            <a:r>
              <a:rPr lang="it-IT" dirty="0"/>
              <a:t>, 4 vol. Marzocco, Firenze </a:t>
            </a:r>
          </a:p>
          <a:p>
            <a:pPr algn="ctr"/>
            <a:endParaRPr lang="it-IT" dirty="0"/>
          </a:p>
          <a:p>
            <a:pPr algn="ctr"/>
            <a:r>
              <a:rPr lang="it-IT" dirty="0"/>
              <a:t>Per i licei scientifici e femminili</a:t>
            </a:r>
          </a:p>
        </p:txBody>
      </p:sp>
      <p:pic>
        <p:nvPicPr>
          <p:cNvPr id="10" name="Immagine 9">
            <a:extLst>
              <a:ext uri="{FF2B5EF4-FFF2-40B4-BE49-F238E27FC236}">
                <a16:creationId xmlns:a16="http://schemas.microsoft.com/office/drawing/2014/main" id="{B4172545-9ED1-B24D-A4DC-F6DECE08C743}"/>
              </a:ext>
            </a:extLst>
          </p:cNvPr>
          <p:cNvPicPr>
            <a:picLocks noChangeAspect="1"/>
          </p:cNvPicPr>
          <p:nvPr/>
        </p:nvPicPr>
        <p:blipFill rotWithShape="1">
          <a:blip r:embed="rId4"/>
          <a:srcRect l="6780" t="3353" r="4876" b="3434"/>
          <a:stretch/>
        </p:blipFill>
        <p:spPr>
          <a:xfrm>
            <a:off x="8869070" y="3943349"/>
            <a:ext cx="1828801" cy="2663570"/>
          </a:xfrm>
          <a:prstGeom prst="rect">
            <a:avLst/>
          </a:prstGeom>
        </p:spPr>
      </p:pic>
      <p:cxnSp>
        <p:nvCxnSpPr>
          <p:cNvPr id="12" name="Connettore 1 11">
            <a:extLst>
              <a:ext uri="{FF2B5EF4-FFF2-40B4-BE49-F238E27FC236}">
                <a16:creationId xmlns:a16="http://schemas.microsoft.com/office/drawing/2014/main" id="{83CA3A7A-495D-1C4F-BE48-674674C32AAA}"/>
              </a:ext>
            </a:extLst>
          </p:cNvPr>
          <p:cNvCxnSpPr/>
          <p:nvPr/>
        </p:nvCxnSpPr>
        <p:spPr>
          <a:xfrm>
            <a:off x="2142670" y="534531"/>
            <a:ext cx="0" cy="2808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F2EBF626-062A-224A-A394-7918574EDD6F}"/>
              </a:ext>
            </a:extLst>
          </p:cNvPr>
          <p:cNvCxnSpPr/>
          <p:nvPr/>
        </p:nvCxnSpPr>
        <p:spPr>
          <a:xfrm>
            <a:off x="4323687" y="534531"/>
            <a:ext cx="0" cy="2808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B6707874-C115-C24F-8674-BADBFE0E312D}"/>
              </a:ext>
            </a:extLst>
          </p:cNvPr>
          <p:cNvCxnSpPr/>
          <p:nvPr/>
        </p:nvCxnSpPr>
        <p:spPr>
          <a:xfrm>
            <a:off x="8701088" y="534531"/>
            <a:ext cx="0" cy="2808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483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E0E81B0-0026-D045-8213-C0765D65606E}"/>
              </a:ext>
            </a:extLst>
          </p:cNvPr>
          <p:cNvSpPr/>
          <p:nvPr/>
        </p:nvSpPr>
        <p:spPr>
          <a:xfrm>
            <a:off x="2790825" y="509618"/>
            <a:ext cx="6096000" cy="5324535"/>
          </a:xfrm>
          <a:prstGeom prst="rect">
            <a:avLst/>
          </a:prstGeom>
        </p:spPr>
        <p:txBody>
          <a:bodyPr>
            <a:spAutoFit/>
          </a:bodyPr>
          <a:lstStyle/>
          <a:p>
            <a:pPr algn="ctr"/>
            <a:r>
              <a:rPr lang="it-IT" sz="2000" dirty="0"/>
              <a:t>Caratteri:</a:t>
            </a:r>
          </a:p>
          <a:p>
            <a:endParaRPr lang="it-IT" sz="2000" dirty="0"/>
          </a:p>
          <a:p>
            <a:endParaRPr lang="it-IT" sz="2000" dirty="0"/>
          </a:p>
          <a:p>
            <a:pPr marL="285750" indent="-285750">
              <a:buFont typeface="Arial" panose="020B0604020202020204" pitchFamily="34" charset="0"/>
              <a:buChar char="•"/>
            </a:pPr>
            <a:r>
              <a:rPr lang="it-IT" sz="2000" dirty="0"/>
              <a:t>Sommario inquadramento storico-critico</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Si predilige una descrizione minuta degli oggetti, considerati soprattutto nei loro aspetti tecnici</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Riduzione dell’apparato iconografico (anche per motivi economici si inseriscono disegni piuttosto che fotografie)</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Stilizzazione linguistica</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Inserimento di dizionari dei termini tecnici e stilistici tesi a semplificare la complessità storica e semantica del linguaggio, in funzione mnemonica e pratica</a:t>
            </a:r>
          </a:p>
        </p:txBody>
      </p:sp>
    </p:spTree>
    <p:extLst>
      <p:ext uri="{BB962C8B-B14F-4D97-AF65-F5344CB8AC3E}">
        <p14:creationId xmlns:p14="http://schemas.microsoft.com/office/powerpoint/2010/main" val="2488813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2 5">
            <a:extLst>
              <a:ext uri="{FF2B5EF4-FFF2-40B4-BE49-F238E27FC236}">
                <a16:creationId xmlns:a16="http://schemas.microsoft.com/office/drawing/2014/main" id="{B81CE426-5CCE-4F44-9900-8305B90BB9DD}"/>
              </a:ext>
            </a:extLst>
          </p:cNvPr>
          <p:cNvCxnSpPr>
            <a:cxnSpLocks/>
          </p:cNvCxnSpPr>
          <p:nvPr/>
        </p:nvCxnSpPr>
        <p:spPr>
          <a:xfrm>
            <a:off x="5893592" y="1172857"/>
            <a:ext cx="0" cy="439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17E82249-D131-614B-98EB-32C78B42B25A}"/>
              </a:ext>
            </a:extLst>
          </p:cNvPr>
          <p:cNvSpPr txBox="1"/>
          <p:nvPr/>
        </p:nvSpPr>
        <p:spPr>
          <a:xfrm>
            <a:off x="3583278" y="1734328"/>
            <a:ext cx="4914902" cy="2246769"/>
          </a:xfrm>
          <a:prstGeom prst="rect">
            <a:avLst/>
          </a:prstGeom>
          <a:noFill/>
        </p:spPr>
        <p:txBody>
          <a:bodyPr wrap="square" rtlCol="0">
            <a:spAutoFit/>
          </a:bodyPr>
          <a:lstStyle/>
          <a:p>
            <a:pPr marL="342900" indent="-342900">
              <a:buFont typeface="Arial" panose="020B0604020202020204" pitchFamily="34" charset="0"/>
              <a:buChar char="•"/>
            </a:pPr>
            <a:r>
              <a:rPr lang="it-IT" sz="2000" dirty="0"/>
              <a:t>Interpretazioni meno astratte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Rottura delle gerarchie delle forme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Considerazione degli aspetti tecnici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b="1" dirty="0"/>
              <a:t>Priorità dell’oggetto rispetto alla parola</a:t>
            </a:r>
          </a:p>
        </p:txBody>
      </p:sp>
      <p:sp>
        <p:nvSpPr>
          <p:cNvPr id="8" name="CasellaDiTesto 7">
            <a:extLst>
              <a:ext uri="{FF2B5EF4-FFF2-40B4-BE49-F238E27FC236}">
                <a16:creationId xmlns:a16="http://schemas.microsoft.com/office/drawing/2014/main" id="{901944D3-7705-A648-880C-06C04789B52B}"/>
              </a:ext>
            </a:extLst>
          </p:cNvPr>
          <p:cNvSpPr txBox="1"/>
          <p:nvPr/>
        </p:nvSpPr>
        <p:spPr>
          <a:xfrm>
            <a:off x="4350543" y="335966"/>
            <a:ext cx="3086099" cy="707886"/>
          </a:xfrm>
          <a:prstGeom prst="rect">
            <a:avLst/>
          </a:prstGeom>
          <a:noFill/>
        </p:spPr>
        <p:txBody>
          <a:bodyPr wrap="square" rtlCol="0">
            <a:spAutoFit/>
          </a:bodyPr>
          <a:lstStyle/>
          <a:p>
            <a:pPr algn="ctr"/>
            <a:r>
              <a:rPr lang="it-IT" sz="2000" dirty="0"/>
              <a:t>Aspetti positivi dei libri di testo di istituti professionali</a:t>
            </a:r>
          </a:p>
        </p:txBody>
      </p:sp>
      <p:sp>
        <p:nvSpPr>
          <p:cNvPr id="9" name="Rettangolo 8">
            <a:extLst>
              <a:ext uri="{FF2B5EF4-FFF2-40B4-BE49-F238E27FC236}">
                <a16:creationId xmlns:a16="http://schemas.microsoft.com/office/drawing/2014/main" id="{78F94605-408B-AB46-88F1-66695062648D}"/>
              </a:ext>
            </a:extLst>
          </p:cNvPr>
          <p:cNvSpPr/>
          <p:nvPr/>
        </p:nvSpPr>
        <p:spPr>
          <a:xfrm>
            <a:off x="4321968" y="292451"/>
            <a:ext cx="3114674" cy="7661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1F6B96F7-F494-084A-B6D1-C2331D0ED462}"/>
              </a:ext>
            </a:extLst>
          </p:cNvPr>
          <p:cNvSpPr txBox="1"/>
          <p:nvPr/>
        </p:nvSpPr>
        <p:spPr>
          <a:xfrm>
            <a:off x="2023056" y="4656869"/>
            <a:ext cx="8035346" cy="1631216"/>
          </a:xfrm>
          <a:prstGeom prst="rect">
            <a:avLst/>
          </a:prstGeom>
          <a:noFill/>
        </p:spPr>
        <p:txBody>
          <a:bodyPr wrap="square" rtlCol="0">
            <a:spAutoFit/>
          </a:bodyPr>
          <a:lstStyle/>
          <a:p>
            <a:pPr algn="ctr"/>
            <a:r>
              <a:rPr lang="it-IT" sz="2000" dirty="0"/>
              <a:t> I manuali dei licei hanno contribuito a consolidare il </a:t>
            </a:r>
            <a:r>
              <a:rPr lang="it-IT" sz="2000" b="1" dirty="0"/>
              <a:t>paradigma di un apprendimento</a:t>
            </a:r>
            <a:r>
              <a:rPr lang="it-IT" sz="2000" dirty="0"/>
              <a:t> </a:t>
            </a:r>
            <a:r>
              <a:rPr lang="it-IT" sz="2000" b="1" dirty="0"/>
              <a:t>fondato sulla traduzione linguistica del dato figurativo</a:t>
            </a:r>
            <a:r>
              <a:rPr lang="it-IT" sz="2000" dirty="0"/>
              <a:t>.</a:t>
            </a:r>
          </a:p>
          <a:p>
            <a:pPr algn="ctr"/>
            <a:r>
              <a:rPr lang="it-IT" sz="2000" dirty="0"/>
              <a:t>La tradizione critica italiana si rivelava erede di una lunga tradizione </a:t>
            </a:r>
            <a:r>
              <a:rPr lang="it-IT" sz="2000" dirty="0" err="1"/>
              <a:t>ekfrastica</a:t>
            </a:r>
            <a:r>
              <a:rPr lang="it-IT" sz="2000" dirty="0"/>
              <a:t>, spesso dimentica di quella </a:t>
            </a:r>
            <a:r>
              <a:rPr lang="it-IT" sz="2000" b="1" i="1" dirty="0"/>
              <a:t>condizione umana </a:t>
            </a:r>
            <a:r>
              <a:rPr lang="it-IT" sz="2000" b="1" dirty="0"/>
              <a:t>dell’arte figurativa incatenata al suo corpo di oggetto</a:t>
            </a:r>
            <a:r>
              <a:rPr lang="it-IT" sz="2000" dirty="0"/>
              <a:t> unico e irripetibile di cui pala Longhi</a:t>
            </a:r>
          </a:p>
        </p:txBody>
      </p:sp>
    </p:spTree>
    <p:extLst>
      <p:ext uri="{BB962C8B-B14F-4D97-AF65-F5344CB8AC3E}">
        <p14:creationId xmlns:p14="http://schemas.microsoft.com/office/powerpoint/2010/main" val="1975816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C6CBD52-828B-B04C-8981-ECC3CFB6BFF2}"/>
              </a:ext>
            </a:extLst>
          </p:cNvPr>
          <p:cNvPicPr>
            <a:picLocks noChangeAspect="1"/>
          </p:cNvPicPr>
          <p:nvPr/>
        </p:nvPicPr>
        <p:blipFill>
          <a:blip r:embed="rId2"/>
          <a:stretch>
            <a:fillRect/>
          </a:stretch>
        </p:blipFill>
        <p:spPr>
          <a:xfrm>
            <a:off x="8358187" y="813499"/>
            <a:ext cx="3543300" cy="5008801"/>
          </a:xfrm>
          <a:prstGeom prst="rect">
            <a:avLst/>
          </a:prstGeom>
        </p:spPr>
      </p:pic>
      <p:pic>
        <p:nvPicPr>
          <p:cNvPr id="2049" name="Picture 1" descr="page1image3850368">
            <a:extLst>
              <a:ext uri="{FF2B5EF4-FFF2-40B4-BE49-F238E27FC236}">
                <a16:creationId xmlns:a16="http://schemas.microsoft.com/office/drawing/2014/main" id="{316AD8D2-607A-CC4D-80D1-0A706835B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380292"/>
            <a:ext cx="3415481" cy="620624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0652AACF-80AF-0E43-BD5A-B15284E429CB}"/>
              </a:ext>
            </a:extLst>
          </p:cNvPr>
          <p:cNvSpPr/>
          <p:nvPr/>
        </p:nvSpPr>
        <p:spPr>
          <a:xfrm>
            <a:off x="4241032" y="5160580"/>
            <a:ext cx="3668711" cy="1323439"/>
          </a:xfrm>
          <a:prstGeom prst="rect">
            <a:avLst/>
          </a:prstGeom>
        </p:spPr>
        <p:txBody>
          <a:bodyPr wrap="square">
            <a:spAutoFit/>
          </a:bodyPr>
          <a:lstStyle/>
          <a:p>
            <a:r>
              <a:rPr lang="it-IT" sz="2000" dirty="0" err="1"/>
              <a:t>R</a:t>
            </a:r>
            <a:r>
              <a:rPr lang="it-IT" sz="2000" dirty="0"/>
              <a:t>. Longhi, </a:t>
            </a:r>
            <a:r>
              <a:rPr lang="it-IT" sz="2000" i="1" dirty="0"/>
              <a:t>Breve ma veridica storia della pittura italiana</a:t>
            </a:r>
            <a:r>
              <a:rPr lang="it-IT" sz="2000" dirty="0"/>
              <a:t>, a cura di Anna </a:t>
            </a:r>
            <a:r>
              <a:rPr lang="it-IT" sz="2000" dirty="0" err="1"/>
              <a:t>Banti</a:t>
            </a:r>
            <a:r>
              <a:rPr lang="it-IT" sz="2000" dirty="0"/>
              <a:t>, Sansoni, Firenze 1980</a:t>
            </a:r>
          </a:p>
        </p:txBody>
      </p:sp>
      <p:sp>
        <p:nvSpPr>
          <p:cNvPr id="5" name="Rettangolo 4">
            <a:extLst>
              <a:ext uri="{FF2B5EF4-FFF2-40B4-BE49-F238E27FC236}">
                <a16:creationId xmlns:a16="http://schemas.microsoft.com/office/drawing/2014/main" id="{5F7FEF37-4AE6-104A-A42B-5518462C5B16}"/>
              </a:ext>
            </a:extLst>
          </p:cNvPr>
          <p:cNvSpPr/>
          <p:nvPr/>
        </p:nvSpPr>
        <p:spPr>
          <a:xfrm>
            <a:off x="4219166" y="1729859"/>
            <a:ext cx="3242133" cy="1938992"/>
          </a:xfrm>
          <a:prstGeom prst="rect">
            <a:avLst/>
          </a:prstGeom>
        </p:spPr>
        <p:txBody>
          <a:bodyPr wrap="square">
            <a:spAutoFit/>
          </a:bodyPr>
          <a:lstStyle/>
          <a:p>
            <a:pPr algn="ctr"/>
            <a:r>
              <a:rPr lang="it-IT" sz="2000" i="1" dirty="0"/>
              <a:t>Breve ma veridica storia della pittura italiana.</a:t>
            </a:r>
          </a:p>
          <a:p>
            <a:pPr algn="ctr"/>
            <a:endParaRPr lang="it-IT" sz="2000" i="1" dirty="0"/>
          </a:p>
          <a:p>
            <a:pPr algn="ctr"/>
            <a:r>
              <a:rPr lang="it-IT" sz="2000" dirty="0"/>
              <a:t>Dispense redatte per gli studenti del liceo Tasso e Visconti di Roma nel 1914</a:t>
            </a:r>
          </a:p>
        </p:txBody>
      </p:sp>
    </p:spTree>
    <p:extLst>
      <p:ext uri="{BB962C8B-B14F-4D97-AF65-F5344CB8AC3E}">
        <p14:creationId xmlns:p14="http://schemas.microsoft.com/office/powerpoint/2010/main" val="3073991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24D600D-A80B-E94D-A4EC-67E73CA64D7E}"/>
              </a:ext>
            </a:extLst>
          </p:cNvPr>
          <p:cNvSpPr txBox="1"/>
          <p:nvPr/>
        </p:nvSpPr>
        <p:spPr>
          <a:xfrm>
            <a:off x="771994" y="506715"/>
            <a:ext cx="4485806" cy="400110"/>
          </a:xfrm>
          <a:prstGeom prst="rect">
            <a:avLst/>
          </a:prstGeom>
          <a:noFill/>
        </p:spPr>
        <p:txBody>
          <a:bodyPr wrap="square" rtlCol="0">
            <a:spAutoFit/>
          </a:bodyPr>
          <a:lstStyle/>
          <a:p>
            <a:pPr marL="342900" indent="-342900">
              <a:buFont typeface="Arial" panose="020B0604020202020204" pitchFamily="34" charset="0"/>
              <a:buChar char="•"/>
            </a:pPr>
            <a:r>
              <a:rPr lang="it-IT" sz="2000" b="1" dirty="0"/>
              <a:t>1859. Legge Casati</a:t>
            </a:r>
          </a:p>
        </p:txBody>
      </p:sp>
      <p:sp>
        <p:nvSpPr>
          <p:cNvPr id="6" name="CasellaDiTesto 5">
            <a:extLst>
              <a:ext uri="{FF2B5EF4-FFF2-40B4-BE49-F238E27FC236}">
                <a16:creationId xmlns:a16="http://schemas.microsoft.com/office/drawing/2014/main" id="{68733961-1110-C24C-9919-26A5B3C22887}"/>
              </a:ext>
            </a:extLst>
          </p:cNvPr>
          <p:cNvSpPr txBox="1"/>
          <p:nvPr/>
        </p:nvSpPr>
        <p:spPr>
          <a:xfrm>
            <a:off x="6334833" y="1062450"/>
            <a:ext cx="5486401" cy="707886"/>
          </a:xfrm>
          <a:prstGeom prst="rect">
            <a:avLst/>
          </a:prstGeom>
          <a:noFill/>
        </p:spPr>
        <p:txBody>
          <a:bodyPr wrap="square" rtlCol="0">
            <a:spAutoFit/>
          </a:bodyPr>
          <a:lstStyle/>
          <a:p>
            <a:r>
              <a:rPr lang="it-IT" sz="2000" dirty="0"/>
              <a:t>Primi timidi accenni alle belle arti all’interno dei </a:t>
            </a:r>
            <a:r>
              <a:rPr lang="it-IT" sz="2000" b="1" dirty="0"/>
              <a:t>programmi di storia</a:t>
            </a:r>
          </a:p>
        </p:txBody>
      </p:sp>
      <p:sp>
        <p:nvSpPr>
          <p:cNvPr id="7" name="Rettangolo 6">
            <a:extLst>
              <a:ext uri="{FF2B5EF4-FFF2-40B4-BE49-F238E27FC236}">
                <a16:creationId xmlns:a16="http://schemas.microsoft.com/office/drawing/2014/main" id="{ACC2EEC2-A829-3644-ABD8-762AFE13BFC1}"/>
              </a:ext>
            </a:extLst>
          </p:cNvPr>
          <p:cNvSpPr/>
          <p:nvPr/>
        </p:nvSpPr>
        <p:spPr>
          <a:xfrm>
            <a:off x="6485745" y="3630887"/>
            <a:ext cx="5706255" cy="1323439"/>
          </a:xfrm>
          <a:prstGeom prst="rect">
            <a:avLst/>
          </a:prstGeom>
        </p:spPr>
        <p:txBody>
          <a:bodyPr wrap="square">
            <a:spAutoFit/>
          </a:bodyPr>
          <a:lstStyle/>
          <a:p>
            <a:r>
              <a:rPr lang="it-IT" sz="2000" dirty="0"/>
              <a:t>Le belle arti vengono inserite </a:t>
            </a:r>
            <a:r>
              <a:rPr lang="it-IT" sz="2000" b="1" dirty="0"/>
              <a:t>nei programmi di filosofia</a:t>
            </a:r>
            <a:r>
              <a:rPr lang="it-IT" sz="2000" dirty="0"/>
              <a:t>. Il docente avrebbe dovuto fornire cenni storici delle </a:t>
            </a:r>
            <a:r>
              <a:rPr lang="it-IT" sz="2000" b="1" dirty="0"/>
              <a:t>teorie del bello</a:t>
            </a:r>
            <a:r>
              <a:rPr lang="it-IT" sz="2000" dirty="0"/>
              <a:t>, presentando riproduzioni di opere, leggendo, Vasari, Lessing</a:t>
            </a:r>
          </a:p>
        </p:txBody>
      </p:sp>
      <p:sp>
        <p:nvSpPr>
          <p:cNvPr id="8" name="Rettangolo 7">
            <a:extLst>
              <a:ext uri="{FF2B5EF4-FFF2-40B4-BE49-F238E27FC236}">
                <a16:creationId xmlns:a16="http://schemas.microsoft.com/office/drawing/2014/main" id="{1794AA82-3BA8-1E4D-944D-A6FAB0D61610}"/>
              </a:ext>
            </a:extLst>
          </p:cNvPr>
          <p:cNvSpPr/>
          <p:nvPr/>
        </p:nvSpPr>
        <p:spPr>
          <a:xfrm>
            <a:off x="771994" y="3892497"/>
            <a:ext cx="2734403" cy="400110"/>
          </a:xfrm>
          <a:prstGeom prst="rect">
            <a:avLst/>
          </a:prstGeom>
        </p:spPr>
        <p:txBody>
          <a:bodyPr wrap="none">
            <a:spAutoFit/>
          </a:bodyPr>
          <a:lstStyle/>
          <a:p>
            <a:pPr marL="342900" indent="-342900">
              <a:buFont typeface="Arial" panose="020B0604020202020204" pitchFamily="34" charset="0"/>
              <a:buChar char="•"/>
            </a:pPr>
            <a:r>
              <a:rPr lang="it-IT" sz="2000" b="1" dirty="0"/>
              <a:t>1884. Legge Coppino</a:t>
            </a:r>
          </a:p>
        </p:txBody>
      </p:sp>
      <p:cxnSp>
        <p:nvCxnSpPr>
          <p:cNvPr id="11" name="Connettore 2 10">
            <a:extLst>
              <a:ext uri="{FF2B5EF4-FFF2-40B4-BE49-F238E27FC236}">
                <a16:creationId xmlns:a16="http://schemas.microsoft.com/office/drawing/2014/main" id="{F7777FBB-E0EE-2E4F-9E9F-B667C58D72FE}"/>
              </a:ext>
            </a:extLst>
          </p:cNvPr>
          <p:cNvCxnSpPr>
            <a:cxnSpLocks/>
          </p:cNvCxnSpPr>
          <p:nvPr/>
        </p:nvCxnSpPr>
        <p:spPr>
          <a:xfrm>
            <a:off x="5212828" y="1416393"/>
            <a:ext cx="8319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014C6BC6-28F4-8241-8D9C-CF7D0A0A8C1E}"/>
              </a:ext>
            </a:extLst>
          </p:cNvPr>
          <p:cNvCxnSpPr/>
          <p:nvPr/>
        </p:nvCxnSpPr>
        <p:spPr>
          <a:xfrm>
            <a:off x="5156614" y="4092552"/>
            <a:ext cx="944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BBC11B67-3986-274E-BF8C-51C34EB45DC6}"/>
              </a:ext>
            </a:extLst>
          </p:cNvPr>
          <p:cNvSpPr/>
          <p:nvPr/>
        </p:nvSpPr>
        <p:spPr>
          <a:xfrm>
            <a:off x="771994" y="5123844"/>
            <a:ext cx="3725054" cy="1015663"/>
          </a:xfrm>
          <a:prstGeom prst="rect">
            <a:avLst/>
          </a:prstGeom>
        </p:spPr>
        <p:txBody>
          <a:bodyPr wrap="square">
            <a:spAutoFit/>
          </a:bodyPr>
          <a:lstStyle/>
          <a:p>
            <a:pPr marL="342900" indent="-342900">
              <a:buFont typeface="Arial" panose="020B0604020202020204" pitchFamily="34" charset="0"/>
              <a:buChar char="•"/>
            </a:pPr>
            <a:r>
              <a:rPr lang="it-IT" sz="2000" b="1" dirty="0"/>
              <a:t>Dalla fine del XIX secolo sono</a:t>
            </a:r>
            <a:r>
              <a:rPr lang="it-IT" sz="2000" dirty="0"/>
              <a:t> documentate </a:t>
            </a:r>
            <a:r>
              <a:rPr lang="it-IT" sz="2000" b="1" dirty="0"/>
              <a:t>sperimentazioni</a:t>
            </a:r>
            <a:r>
              <a:rPr lang="it-IT" sz="2000" dirty="0"/>
              <a:t> in diversi licei della penisola</a:t>
            </a:r>
          </a:p>
        </p:txBody>
      </p:sp>
      <p:sp>
        <p:nvSpPr>
          <p:cNvPr id="3" name="Rettangolo 2">
            <a:extLst>
              <a:ext uri="{FF2B5EF4-FFF2-40B4-BE49-F238E27FC236}">
                <a16:creationId xmlns:a16="http://schemas.microsoft.com/office/drawing/2014/main" id="{748EA04E-DDA6-2D4C-8E4A-937AD8F109AB}"/>
              </a:ext>
            </a:extLst>
          </p:cNvPr>
          <p:cNvSpPr/>
          <p:nvPr/>
        </p:nvSpPr>
        <p:spPr>
          <a:xfrm>
            <a:off x="1162050" y="987565"/>
            <a:ext cx="3994564" cy="2554545"/>
          </a:xfrm>
          <a:prstGeom prst="rect">
            <a:avLst/>
          </a:prstGeom>
        </p:spPr>
        <p:txBody>
          <a:bodyPr wrap="square">
            <a:spAutoFit/>
          </a:bodyPr>
          <a:lstStyle/>
          <a:p>
            <a:r>
              <a:rPr lang="it-IT" sz="2000" dirty="0"/>
              <a:t>(Decreto del Regno di Sardegna, successivamente esteso all’intera penisola e rimasto in vigore fino al 1923. La legge illuminata dal principio secondo il quale l’istruzione di massa costituisce un bene nazionale. Essa costituisce l’atto di nascita della scuola italiana)</a:t>
            </a:r>
          </a:p>
        </p:txBody>
      </p:sp>
    </p:spTree>
    <p:extLst>
      <p:ext uri="{BB962C8B-B14F-4D97-AF65-F5344CB8AC3E}">
        <p14:creationId xmlns:p14="http://schemas.microsoft.com/office/powerpoint/2010/main" val="2548832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5EE0080-C06A-6D46-A126-386B5E466345}"/>
              </a:ext>
            </a:extLst>
          </p:cNvPr>
          <p:cNvSpPr txBox="1"/>
          <p:nvPr/>
        </p:nvSpPr>
        <p:spPr>
          <a:xfrm>
            <a:off x="4638352" y="584459"/>
            <a:ext cx="2462534" cy="400110"/>
          </a:xfrm>
          <a:prstGeom prst="rect">
            <a:avLst/>
          </a:prstGeom>
          <a:noFill/>
        </p:spPr>
        <p:txBody>
          <a:bodyPr wrap="none" rtlCol="0">
            <a:spAutoFit/>
          </a:bodyPr>
          <a:lstStyle/>
          <a:p>
            <a:r>
              <a:rPr lang="it-IT" sz="2000" b="1" dirty="0"/>
              <a:t>Una lezione su Giotto</a:t>
            </a:r>
          </a:p>
        </p:txBody>
      </p:sp>
      <p:sp>
        <p:nvSpPr>
          <p:cNvPr id="3" name="Rettangolo 2">
            <a:extLst>
              <a:ext uri="{FF2B5EF4-FFF2-40B4-BE49-F238E27FC236}">
                <a16:creationId xmlns:a16="http://schemas.microsoft.com/office/drawing/2014/main" id="{D3FF0F1E-ED9B-7C42-A69B-0EE0ADB73E18}"/>
              </a:ext>
            </a:extLst>
          </p:cNvPr>
          <p:cNvSpPr/>
          <p:nvPr/>
        </p:nvSpPr>
        <p:spPr>
          <a:xfrm>
            <a:off x="8917618" y="376893"/>
            <a:ext cx="3141031" cy="1477328"/>
          </a:xfrm>
          <a:prstGeom prst="rect">
            <a:avLst/>
          </a:prstGeom>
        </p:spPr>
        <p:txBody>
          <a:bodyPr wrap="square">
            <a:spAutoFit/>
          </a:bodyPr>
          <a:lstStyle/>
          <a:p>
            <a:r>
              <a:rPr lang="it-IT" dirty="0"/>
              <a:t>P. </a:t>
            </a:r>
            <a:r>
              <a:rPr lang="it-IT" dirty="0" err="1"/>
              <a:t>Toesca</a:t>
            </a:r>
            <a:r>
              <a:rPr lang="it-IT" dirty="0"/>
              <a:t>, </a:t>
            </a:r>
            <a:r>
              <a:rPr lang="it-IT" i="1" dirty="0"/>
              <a:t>Una lezione su Giotto, </a:t>
            </a:r>
            <a:r>
              <a:rPr lang="it-IT" dirty="0"/>
              <a:t>in «Annali dell’istruzione media», 1931, pp. 212-220; riedito in «Paragone», 1967, n. 209, pp. 33-40</a:t>
            </a:r>
          </a:p>
        </p:txBody>
      </p:sp>
      <p:sp>
        <p:nvSpPr>
          <p:cNvPr id="4" name="Rettangolo 3">
            <a:extLst>
              <a:ext uri="{FF2B5EF4-FFF2-40B4-BE49-F238E27FC236}">
                <a16:creationId xmlns:a16="http://schemas.microsoft.com/office/drawing/2014/main" id="{34E63D46-EB2A-7144-97F4-7F9552C89AE1}"/>
              </a:ext>
            </a:extLst>
          </p:cNvPr>
          <p:cNvSpPr/>
          <p:nvPr/>
        </p:nvSpPr>
        <p:spPr>
          <a:xfrm>
            <a:off x="8917618" y="376893"/>
            <a:ext cx="3141031" cy="14773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4DD6D85F-8104-1E49-9EF1-769B6C64DA85}"/>
              </a:ext>
            </a:extLst>
          </p:cNvPr>
          <p:cNvSpPr txBox="1"/>
          <p:nvPr/>
        </p:nvSpPr>
        <p:spPr>
          <a:xfrm>
            <a:off x="3529227" y="4927429"/>
            <a:ext cx="4657296" cy="1538883"/>
          </a:xfrm>
          <a:prstGeom prst="rect">
            <a:avLst/>
          </a:prstGeom>
          <a:noFill/>
        </p:spPr>
        <p:txBody>
          <a:bodyPr wrap="square" rtlCol="0">
            <a:spAutoFit/>
          </a:bodyPr>
          <a:lstStyle/>
          <a:p>
            <a:pPr algn="ctr"/>
            <a:r>
              <a:rPr lang="it-IT" sz="2000" dirty="0"/>
              <a:t>L’atrio del liceo</a:t>
            </a:r>
          </a:p>
          <a:p>
            <a:pPr algn="ctr"/>
            <a:endParaRPr lang="it-IT" sz="2000" dirty="0"/>
          </a:p>
          <a:p>
            <a:pPr algn="ctr"/>
            <a:r>
              <a:rPr lang="it-IT" dirty="0"/>
              <a:t>«Nell’atrio del liceo…in una cornice, sotto vetro, erano esposte alcune fotografie, forse dieci, di affreschi di Giotto»</a:t>
            </a:r>
          </a:p>
        </p:txBody>
      </p:sp>
      <p:sp>
        <p:nvSpPr>
          <p:cNvPr id="16" name="CasellaDiTesto 15">
            <a:extLst>
              <a:ext uri="{FF2B5EF4-FFF2-40B4-BE49-F238E27FC236}">
                <a16:creationId xmlns:a16="http://schemas.microsoft.com/office/drawing/2014/main" id="{2FE5A7AD-5686-C24C-B7FD-B8C531455DF4}"/>
              </a:ext>
            </a:extLst>
          </p:cNvPr>
          <p:cNvSpPr txBox="1"/>
          <p:nvPr/>
        </p:nvSpPr>
        <p:spPr>
          <a:xfrm>
            <a:off x="3250406" y="1530100"/>
            <a:ext cx="5443538" cy="1261884"/>
          </a:xfrm>
          <a:prstGeom prst="rect">
            <a:avLst/>
          </a:prstGeom>
          <a:noFill/>
        </p:spPr>
        <p:txBody>
          <a:bodyPr wrap="square" rtlCol="0">
            <a:spAutoFit/>
          </a:bodyPr>
          <a:lstStyle/>
          <a:p>
            <a:pPr algn="ctr"/>
            <a:r>
              <a:rPr lang="it-IT" sz="2000" dirty="0"/>
              <a:t>L’incarico</a:t>
            </a:r>
          </a:p>
          <a:p>
            <a:pPr algn="ctr"/>
            <a:endParaRPr lang="it-IT" sz="2000" dirty="0"/>
          </a:p>
          <a:p>
            <a:pPr algn="ctr"/>
            <a:r>
              <a:rPr lang="it-IT" dirty="0"/>
              <a:t>riferire come era insegnata la storia dell’arte </a:t>
            </a:r>
          </a:p>
          <a:p>
            <a:pPr algn="ctr"/>
            <a:r>
              <a:rPr lang="it-IT" dirty="0"/>
              <a:t>nelle scuole dell’Italia centrale</a:t>
            </a:r>
          </a:p>
        </p:txBody>
      </p:sp>
      <p:sp>
        <p:nvSpPr>
          <p:cNvPr id="17" name="Rettangolo 16">
            <a:extLst>
              <a:ext uri="{FF2B5EF4-FFF2-40B4-BE49-F238E27FC236}">
                <a16:creationId xmlns:a16="http://schemas.microsoft.com/office/drawing/2014/main" id="{9BC0BA77-8B30-E341-998B-C35BCB82A4CD}"/>
              </a:ext>
            </a:extLst>
          </p:cNvPr>
          <p:cNvSpPr/>
          <p:nvPr/>
        </p:nvSpPr>
        <p:spPr>
          <a:xfrm>
            <a:off x="2809875" y="3435246"/>
            <a:ext cx="6096000" cy="1261884"/>
          </a:xfrm>
          <a:prstGeom prst="rect">
            <a:avLst/>
          </a:prstGeom>
        </p:spPr>
        <p:txBody>
          <a:bodyPr>
            <a:spAutoFit/>
          </a:bodyPr>
          <a:lstStyle/>
          <a:p>
            <a:pPr algn="ctr"/>
            <a:r>
              <a:rPr lang="it-IT" sz="2000" dirty="0"/>
              <a:t>L’arrivo nel paese</a:t>
            </a:r>
          </a:p>
          <a:p>
            <a:pPr algn="ctr"/>
            <a:endParaRPr lang="it-IT" sz="2000" dirty="0"/>
          </a:p>
          <a:p>
            <a:pPr algn="ctr"/>
            <a:r>
              <a:rPr lang="it-IT" dirty="0"/>
              <a:t> «una piccola città silenziosa, tra il passare frequente di contadini e l’assiduo battere delle fucine dei suoi fabbri»</a:t>
            </a:r>
          </a:p>
        </p:txBody>
      </p:sp>
      <p:sp>
        <p:nvSpPr>
          <p:cNvPr id="18" name="Rettangolo 17">
            <a:extLst>
              <a:ext uri="{FF2B5EF4-FFF2-40B4-BE49-F238E27FC236}">
                <a16:creationId xmlns:a16="http://schemas.microsoft.com/office/drawing/2014/main" id="{AB78D276-329B-024E-9782-F95DD21D30FF}"/>
              </a:ext>
            </a:extLst>
          </p:cNvPr>
          <p:cNvSpPr/>
          <p:nvPr/>
        </p:nvSpPr>
        <p:spPr>
          <a:xfrm>
            <a:off x="4629150" y="557213"/>
            <a:ext cx="2457450" cy="5583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a:extLst>
              <a:ext uri="{FF2B5EF4-FFF2-40B4-BE49-F238E27FC236}">
                <a16:creationId xmlns:a16="http://schemas.microsoft.com/office/drawing/2014/main" id="{3E9D8731-B7CB-6045-98D6-08F407BE25F2}"/>
              </a:ext>
            </a:extLst>
          </p:cNvPr>
          <p:cNvCxnSpPr>
            <a:endCxn id="17" idx="0"/>
          </p:cNvCxnSpPr>
          <p:nvPr/>
        </p:nvCxnSpPr>
        <p:spPr>
          <a:xfrm>
            <a:off x="5857875" y="2914650"/>
            <a:ext cx="0" cy="5205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81DCAB05-D7A7-FE4D-AFB5-9F7E2E0C03DA}"/>
              </a:ext>
            </a:extLst>
          </p:cNvPr>
          <p:cNvCxnSpPr/>
          <p:nvPr/>
        </p:nvCxnSpPr>
        <p:spPr>
          <a:xfrm>
            <a:off x="7315200" y="785813"/>
            <a:ext cx="13787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Immagine 22">
            <a:extLst>
              <a:ext uri="{FF2B5EF4-FFF2-40B4-BE49-F238E27FC236}">
                <a16:creationId xmlns:a16="http://schemas.microsoft.com/office/drawing/2014/main" id="{659A7B51-D97E-6D43-992F-D83918A48FDD}"/>
              </a:ext>
            </a:extLst>
          </p:cNvPr>
          <p:cNvPicPr>
            <a:picLocks noChangeAspect="1"/>
          </p:cNvPicPr>
          <p:nvPr/>
        </p:nvPicPr>
        <p:blipFill>
          <a:blip r:embed="rId2"/>
          <a:stretch>
            <a:fillRect/>
          </a:stretch>
        </p:blipFill>
        <p:spPr>
          <a:xfrm>
            <a:off x="373856" y="557213"/>
            <a:ext cx="2705100" cy="3479800"/>
          </a:xfrm>
          <a:prstGeom prst="rect">
            <a:avLst/>
          </a:prstGeom>
        </p:spPr>
      </p:pic>
    </p:spTree>
    <p:extLst>
      <p:ext uri="{BB962C8B-B14F-4D97-AF65-F5344CB8AC3E}">
        <p14:creationId xmlns:p14="http://schemas.microsoft.com/office/powerpoint/2010/main" val="1995047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DB42B14-4555-4F47-9621-C45258364782}"/>
              </a:ext>
            </a:extLst>
          </p:cNvPr>
          <p:cNvPicPr>
            <a:picLocks noChangeAspect="1"/>
          </p:cNvPicPr>
          <p:nvPr/>
        </p:nvPicPr>
        <p:blipFill>
          <a:blip r:embed="rId2"/>
          <a:stretch>
            <a:fillRect/>
          </a:stretch>
        </p:blipFill>
        <p:spPr>
          <a:xfrm>
            <a:off x="245718" y="1356687"/>
            <a:ext cx="3434209" cy="4643438"/>
          </a:xfrm>
          <a:prstGeom prst="rect">
            <a:avLst/>
          </a:prstGeom>
        </p:spPr>
      </p:pic>
      <p:pic>
        <p:nvPicPr>
          <p:cNvPr id="4" name="Immagine 3">
            <a:extLst>
              <a:ext uri="{FF2B5EF4-FFF2-40B4-BE49-F238E27FC236}">
                <a16:creationId xmlns:a16="http://schemas.microsoft.com/office/drawing/2014/main" id="{01D0C9D6-FFDD-5D45-AAFF-B48D316750F2}"/>
              </a:ext>
            </a:extLst>
          </p:cNvPr>
          <p:cNvPicPr>
            <a:picLocks noChangeAspect="1"/>
          </p:cNvPicPr>
          <p:nvPr/>
        </p:nvPicPr>
        <p:blipFill>
          <a:blip r:embed="rId3"/>
          <a:stretch>
            <a:fillRect/>
          </a:stretch>
        </p:blipFill>
        <p:spPr>
          <a:xfrm>
            <a:off x="7329489" y="1631692"/>
            <a:ext cx="4783483" cy="3703341"/>
          </a:xfrm>
          <a:prstGeom prst="rect">
            <a:avLst/>
          </a:prstGeom>
        </p:spPr>
      </p:pic>
      <p:sp>
        <p:nvSpPr>
          <p:cNvPr id="6" name="Rettangolo 5">
            <a:extLst>
              <a:ext uri="{FF2B5EF4-FFF2-40B4-BE49-F238E27FC236}">
                <a16:creationId xmlns:a16="http://schemas.microsoft.com/office/drawing/2014/main" id="{5F7DDFF0-1429-2B48-A573-D5F7C6FE46D3}"/>
              </a:ext>
            </a:extLst>
          </p:cNvPr>
          <p:cNvSpPr/>
          <p:nvPr/>
        </p:nvSpPr>
        <p:spPr>
          <a:xfrm>
            <a:off x="3875933" y="1631692"/>
            <a:ext cx="3257550" cy="4401205"/>
          </a:xfrm>
          <a:prstGeom prst="rect">
            <a:avLst/>
          </a:prstGeom>
        </p:spPr>
        <p:txBody>
          <a:bodyPr wrap="square">
            <a:spAutoFit/>
          </a:bodyPr>
          <a:lstStyle/>
          <a:p>
            <a:pPr algn="ctr"/>
            <a:r>
              <a:rPr lang="it-IT" sz="2000" dirty="0"/>
              <a:t>«il professore – un giovane – aveva portato con sé un rotolo; e, svolgendolo, </a:t>
            </a:r>
          </a:p>
          <a:p>
            <a:pPr algn="ctr"/>
            <a:r>
              <a:rPr lang="it-IT" sz="2000" dirty="0"/>
              <a:t>si scusava di aver potuto provvedere per la lezione</a:t>
            </a:r>
          </a:p>
          <a:p>
            <a:pPr algn="ctr"/>
            <a:r>
              <a:rPr lang="it-IT" sz="2000" dirty="0"/>
              <a:t> su Giotto, solo quei due ingrandimenti, che ora appendeva al fianco della cattedra: </a:t>
            </a:r>
          </a:p>
          <a:p>
            <a:pPr algn="ctr"/>
            <a:r>
              <a:rPr lang="it-IT" sz="2000" dirty="0"/>
              <a:t>la </a:t>
            </a:r>
            <a:r>
              <a:rPr lang="it-IT" sz="2000" i="1" dirty="0"/>
              <a:t>Predica agli uccelli </a:t>
            </a:r>
            <a:r>
              <a:rPr lang="it-IT" sz="2000" dirty="0"/>
              <a:t>nella chiesa del santo ad Assisi </a:t>
            </a:r>
          </a:p>
          <a:p>
            <a:pPr algn="ctr"/>
            <a:r>
              <a:rPr lang="it-IT" sz="2000" dirty="0"/>
              <a:t>e la </a:t>
            </a:r>
            <a:r>
              <a:rPr lang="it-IT" sz="2000" i="1" dirty="0"/>
              <a:t>Resurrezione di Lazzaro</a:t>
            </a:r>
            <a:r>
              <a:rPr lang="it-IT" sz="2000" dirty="0"/>
              <a:t> nella cappella dell’Arena </a:t>
            </a:r>
          </a:p>
          <a:p>
            <a:pPr algn="ctr"/>
            <a:r>
              <a:rPr lang="it-IT" sz="2000" dirty="0"/>
              <a:t>a Padova»</a:t>
            </a:r>
          </a:p>
        </p:txBody>
      </p:sp>
      <p:sp>
        <p:nvSpPr>
          <p:cNvPr id="7" name="CasellaDiTesto 6">
            <a:extLst>
              <a:ext uri="{FF2B5EF4-FFF2-40B4-BE49-F238E27FC236}">
                <a16:creationId xmlns:a16="http://schemas.microsoft.com/office/drawing/2014/main" id="{71771B71-955A-2242-BAA8-AA6F21F92EFB}"/>
              </a:ext>
            </a:extLst>
          </p:cNvPr>
          <p:cNvSpPr txBox="1"/>
          <p:nvPr/>
        </p:nvSpPr>
        <p:spPr>
          <a:xfrm>
            <a:off x="4442366" y="614363"/>
            <a:ext cx="2124684" cy="400110"/>
          </a:xfrm>
          <a:prstGeom prst="rect">
            <a:avLst/>
          </a:prstGeom>
          <a:noFill/>
        </p:spPr>
        <p:txBody>
          <a:bodyPr wrap="none" rtlCol="0">
            <a:spAutoFit/>
          </a:bodyPr>
          <a:lstStyle/>
          <a:p>
            <a:r>
              <a:rPr lang="it-IT" sz="2000" dirty="0"/>
              <a:t>Due ingrandimenti</a:t>
            </a:r>
          </a:p>
        </p:txBody>
      </p:sp>
      <p:sp>
        <p:nvSpPr>
          <p:cNvPr id="8" name="Rettangolo 7">
            <a:extLst>
              <a:ext uri="{FF2B5EF4-FFF2-40B4-BE49-F238E27FC236}">
                <a16:creationId xmlns:a16="http://schemas.microsoft.com/office/drawing/2014/main" id="{D007C00B-D877-4647-92CE-B6650DCD8F6F}"/>
              </a:ext>
            </a:extLst>
          </p:cNvPr>
          <p:cNvSpPr/>
          <p:nvPr/>
        </p:nvSpPr>
        <p:spPr>
          <a:xfrm>
            <a:off x="4442366" y="614363"/>
            <a:ext cx="2124684"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34214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FD13512-9284-A34F-8340-F1C17D4689CD}"/>
              </a:ext>
            </a:extLst>
          </p:cNvPr>
          <p:cNvSpPr txBox="1"/>
          <p:nvPr/>
        </p:nvSpPr>
        <p:spPr>
          <a:xfrm>
            <a:off x="4786313" y="514351"/>
            <a:ext cx="1555747" cy="400110"/>
          </a:xfrm>
          <a:prstGeom prst="rect">
            <a:avLst/>
          </a:prstGeom>
          <a:noFill/>
        </p:spPr>
        <p:txBody>
          <a:bodyPr wrap="none" rtlCol="0">
            <a:spAutoFit/>
          </a:bodyPr>
          <a:lstStyle/>
          <a:p>
            <a:r>
              <a:rPr lang="it-IT" sz="2000" dirty="0"/>
              <a:t>Saper vedere</a:t>
            </a:r>
          </a:p>
        </p:txBody>
      </p:sp>
      <p:pic>
        <p:nvPicPr>
          <p:cNvPr id="5" name="Immagine 4">
            <a:extLst>
              <a:ext uri="{FF2B5EF4-FFF2-40B4-BE49-F238E27FC236}">
                <a16:creationId xmlns:a16="http://schemas.microsoft.com/office/drawing/2014/main" id="{8C01FE8C-819B-064D-BAF0-6F174BFEDDFC}"/>
              </a:ext>
            </a:extLst>
          </p:cNvPr>
          <p:cNvPicPr>
            <a:picLocks noChangeAspect="1"/>
          </p:cNvPicPr>
          <p:nvPr/>
        </p:nvPicPr>
        <p:blipFill>
          <a:blip r:embed="rId2"/>
          <a:stretch>
            <a:fillRect/>
          </a:stretch>
        </p:blipFill>
        <p:spPr>
          <a:xfrm>
            <a:off x="171450" y="1628776"/>
            <a:ext cx="2457451" cy="3322750"/>
          </a:xfrm>
          <a:prstGeom prst="rect">
            <a:avLst/>
          </a:prstGeom>
        </p:spPr>
      </p:pic>
      <p:pic>
        <p:nvPicPr>
          <p:cNvPr id="6" name="Immagine 5">
            <a:extLst>
              <a:ext uri="{FF2B5EF4-FFF2-40B4-BE49-F238E27FC236}">
                <a16:creationId xmlns:a16="http://schemas.microsoft.com/office/drawing/2014/main" id="{5B8BC0ED-4FAA-134A-A431-F30851B99351}"/>
              </a:ext>
            </a:extLst>
          </p:cNvPr>
          <p:cNvPicPr>
            <a:picLocks noChangeAspect="1"/>
          </p:cNvPicPr>
          <p:nvPr/>
        </p:nvPicPr>
        <p:blipFill>
          <a:blip r:embed="rId3"/>
          <a:stretch>
            <a:fillRect/>
          </a:stretch>
        </p:blipFill>
        <p:spPr>
          <a:xfrm>
            <a:off x="8109502" y="1900238"/>
            <a:ext cx="3941248" cy="3051288"/>
          </a:xfrm>
          <a:prstGeom prst="rect">
            <a:avLst/>
          </a:prstGeom>
        </p:spPr>
      </p:pic>
      <p:sp>
        <p:nvSpPr>
          <p:cNvPr id="4" name="CasellaDiTesto 3">
            <a:extLst>
              <a:ext uri="{FF2B5EF4-FFF2-40B4-BE49-F238E27FC236}">
                <a16:creationId xmlns:a16="http://schemas.microsoft.com/office/drawing/2014/main" id="{668228F5-4BC9-DD46-9B05-51CB9DA4FC58}"/>
              </a:ext>
            </a:extLst>
          </p:cNvPr>
          <p:cNvSpPr txBox="1"/>
          <p:nvPr/>
        </p:nvSpPr>
        <p:spPr>
          <a:xfrm>
            <a:off x="2770979" y="1498690"/>
            <a:ext cx="5338523" cy="4401205"/>
          </a:xfrm>
          <a:prstGeom prst="rect">
            <a:avLst/>
          </a:prstGeom>
          <a:noFill/>
        </p:spPr>
        <p:txBody>
          <a:bodyPr wrap="square" rtlCol="0">
            <a:spAutoFit/>
          </a:bodyPr>
          <a:lstStyle/>
          <a:p>
            <a:pPr algn="ctr"/>
            <a:r>
              <a:rPr lang="it-IT" sz="2000" dirty="0"/>
              <a:t>« ‘Pure, queste due sole fotografie, e le poche altre che avete vedute esposte nell’atrio’, proseguiva il professore, ’mi potranno bastare per dirvi di Giotto. </a:t>
            </a:r>
          </a:p>
          <a:p>
            <a:pPr algn="ctr"/>
            <a:r>
              <a:rPr lang="it-IT" sz="2000" b="1" dirty="0"/>
              <a:t>Già, non è il vedere molte cose che importi sopra tutto, ma il saper vedere</a:t>
            </a:r>
            <a:r>
              <a:rPr lang="it-IT" sz="2000" dirty="0"/>
              <a:t>; </a:t>
            </a:r>
          </a:p>
          <a:p>
            <a:pPr algn="ctr"/>
            <a:r>
              <a:rPr lang="it-IT" sz="2000" dirty="0"/>
              <a:t>e questo si può acquisire, ed esercitare, anche dinanzi ad una sola cosa: </a:t>
            </a:r>
          </a:p>
          <a:p>
            <a:pPr algn="ctr"/>
            <a:r>
              <a:rPr lang="it-IT" sz="2000" dirty="0"/>
              <a:t>questo, che, per sentire e intendere un’opera d’arte, è </a:t>
            </a:r>
            <a:r>
              <a:rPr lang="it-IT" sz="2000" b="1" dirty="0"/>
              <a:t>tanto necessario da confondersi con l’atto stesso del comprenderla</a:t>
            </a:r>
            <a:r>
              <a:rPr lang="it-IT" sz="2000" dirty="0"/>
              <a:t>. </a:t>
            </a:r>
          </a:p>
          <a:p>
            <a:pPr algn="ctr"/>
            <a:r>
              <a:rPr lang="it-IT" sz="2000" dirty="0"/>
              <a:t>Ma qui non facciamo affermazioni teoriche; e procediamo di buona pratica, che anch’essa sottintende i princìpi teorici»</a:t>
            </a:r>
          </a:p>
        </p:txBody>
      </p:sp>
      <p:sp>
        <p:nvSpPr>
          <p:cNvPr id="7" name="Rettangolo 6">
            <a:extLst>
              <a:ext uri="{FF2B5EF4-FFF2-40B4-BE49-F238E27FC236}">
                <a16:creationId xmlns:a16="http://schemas.microsoft.com/office/drawing/2014/main" id="{3B146677-3F2B-2045-98A5-3D830A0D3D3E}"/>
              </a:ext>
            </a:extLst>
          </p:cNvPr>
          <p:cNvSpPr/>
          <p:nvPr/>
        </p:nvSpPr>
        <p:spPr>
          <a:xfrm>
            <a:off x="4786313" y="514351"/>
            <a:ext cx="1555747"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90298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4B7F7E-B163-E042-9EAA-D56F4B591B1E}"/>
              </a:ext>
            </a:extLst>
          </p:cNvPr>
          <p:cNvSpPr txBox="1"/>
          <p:nvPr/>
        </p:nvSpPr>
        <p:spPr>
          <a:xfrm>
            <a:off x="3121867" y="1433257"/>
            <a:ext cx="5358326" cy="2246769"/>
          </a:xfrm>
          <a:prstGeom prst="rect">
            <a:avLst/>
          </a:prstGeom>
          <a:noFill/>
        </p:spPr>
        <p:txBody>
          <a:bodyPr wrap="none" rtlCol="0">
            <a:spAutoFit/>
          </a:bodyPr>
          <a:lstStyle/>
          <a:p>
            <a:pPr algn="ctr"/>
            <a:r>
              <a:rPr lang="it-IT" sz="2000" dirty="0"/>
              <a:t>Guardare senza vedere</a:t>
            </a:r>
          </a:p>
          <a:p>
            <a:pPr algn="ctr"/>
            <a:endParaRPr lang="it-IT" sz="2000" dirty="0"/>
          </a:p>
          <a:p>
            <a:pPr algn="ctr"/>
            <a:endParaRPr lang="it-IT" sz="2000" dirty="0"/>
          </a:p>
          <a:p>
            <a:pPr algn="ctr"/>
            <a:r>
              <a:rPr lang="it-IT" sz="2000" dirty="0"/>
              <a:t>L’indifferenza</a:t>
            </a:r>
          </a:p>
          <a:p>
            <a:pPr algn="ctr"/>
            <a:endParaRPr lang="it-IT" sz="2000" dirty="0"/>
          </a:p>
          <a:p>
            <a:pPr algn="ctr"/>
            <a:endParaRPr lang="it-IT" sz="2000" dirty="0"/>
          </a:p>
          <a:p>
            <a:pPr algn="ctr"/>
            <a:r>
              <a:rPr lang="it-IT" sz="2000" dirty="0"/>
              <a:t>Concetti e pregiudizi che ci allontanano dall’opera</a:t>
            </a:r>
          </a:p>
        </p:txBody>
      </p:sp>
      <p:sp>
        <p:nvSpPr>
          <p:cNvPr id="6" name="CasellaDiTesto 5">
            <a:extLst>
              <a:ext uri="{FF2B5EF4-FFF2-40B4-BE49-F238E27FC236}">
                <a16:creationId xmlns:a16="http://schemas.microsoft.com/office/drawing/2014/main" id="{6E08088C-766C-2048-87C2-6E27FB429AC5}"/>
              </a:ext>
            </a:extLst>
          </p:cNvPr>
          <p:cNvSpPr txBox="1"/>
          <p:nvPr/>
        </p:nvSpPr>
        <p:spPr>
          <a:xfrm>
            <a:off x="3162128" y="4348748"/>
            <a:ext cx="5318065" cy="1015663"/>
          </a:xfrm>
          <a:prstGeom prst="rect">
            <a:avLst/>
          </a:prstGeom>
          <a:noFill/>
        </p:spPr>
        <p:txBody>
          <a:bodyPr wrap="square" rtlCol="0">
            <a:spAutoFit/>
          </a:bodyPr>
          <a:lstStyle/>
          <a:p>
            <a:pPr algn="ctr"/>
            <a:r>
              <a:rPr lang="it-IT" sz="2000" dirty="0"/>
              <a:t>Il nostro modo di vedere il mondo condiziona e in questo senso compromette  la nostra capacità di vedere l’affresco.</a:t>
            </a:r>
          </a:p>
        </p:txBody>
      </p:sp>
      <p:sp>
        <p:nvSpPr>
          <p:cNvPr id="5" name="Rettangolo 4">
            <a:extLst>
              <a:ext uri="{FF2B5EF4-FFF2-40B4-BE49-F238E27FC236}">
                <a16:creationId xmlns:a16="http://schemas.microsoft.com/office/drawing/2014/main" id="{200C0047-49B2-5242-B0E3-0F8D8E312F90}"/>
              </a:ext>
            </a:extLst>
          </p:cNvPr>
          <p:cNvSpPr/>
          <p:nvPr/>
        </p:nvSpPr>
        <p:spPr>
          <a:xfrm>
            <a:off x="4471988" y="1414463"/>
            <a:ext cx="2714625" cy="428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a:extLst>
              <a:ext uri="{FF2B5EF4-FFF2-40B4-BE49-F238E27FC236}">
                <a16:creationId xmlns:a16="http://schemas.microsoft.com/office/drawing/2014/main" id="{1EDDB481-43DD-9B4B-82C7-E53CE3983DF3}"/>
              </a:ext>
            </a:extLst>
          </p:cNvPr>
          <p:cNvCxnSpPr>
            <a:cxnSpLocks/>
            <a:stCxn id="3" idx="2"/>
          </p:cNvCxnSpPr>
          <p:nvPr/>
        </p:nvCxnSpPr>
        <p:spPr>
          <a:xfrm>
            <a:off x="5801030" y="3680026"/>
            <a:ext cx="0" cy="4919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946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4CEC6BA-03EC-204D-AF8C-24FAB858A3ED}"/>
              </a:ext>
            </a:extLst>
          </p:cNvPr>
          <p:cNvSpPr/>
          <p:nvPr/>
        </p:nvSpPr>
        <p:spPr>
          <a:xfrm>
            <a:off x="119063" y="608469"/>
            <a:ext cx="6709396" cy="5940088"/>
          </a:xfrm>
          <a:prstGeom prst="rect">
            <a:avLst/>
          </a:prstGeom>
        </p:spPr>
        <p:txBody>
          <a:bodyPr wrap="square">
            <a:spAutoFit/>
          </a:bodyPr>
          <a:lstStyle/>
          <a:p>
            <a:pPr algn="ctr"/>
            <a:r>
              <a:rPr lang="it-IT" sz="2000" dirty="0"/>
              <a:t>«Dov’è quella </a:t>
            </a:r>
            <a:r>
              <a:rPr lang="it-IT" sz="2000" b="1" dirty="0"/>
              <a:t>profondità dello spazio, </a:t>
            </a:r>
          </a:p>
          <a:p>
            <a:pPr algn="ctr"/>
            <a:r>
              <a:rPr lang="it-IT" sz="2000" dirty="0"/>
              <a:t>della quale il nostro sguardo suole compiacersi, </a:t>
            </a:r>
          </a:p>
          <a:p>
            <a:pPr algn="ctr"/>
            <a:r>
              <a:rPr lang="it-IT" sz="2000" dirty="0"/>
              <a:t>e che nelle nostre passeggiate abbiamo fissata tante volte sulle lastre fotografiche? </a:t>
            </a:r>
          </a:p>
          <a:p>
            <a:pPr algn="ctr"/>
            <a:r>
              <a:rPr lang="it-IT" sz="2000" dirty="0"/>
              <a:t>E </a:t>
            </a:r>
            <a:r>
              <a:rPr lang="it-IT" sz="2000" b="1" dirty="0"/>
              <a:t>quell’aria</a:t>
            </a:r>
            <a:r>
              <a:rPr lang="it-IT" sz="2000" dirty="0"/>
              <a:t> che sugli spazi colora il cielo? </a:t>
            </a:r>
          </a:p>
          <a:p>
            <a:pPr algn="ctr"/>
            <a:r>
              <a:rPr lang="it-IT" sz="2000" dirty="0"/>
              <a:t>Qui, il cielo non è che una superficie unita, di azzurro, senza profondità, e senza aria. </a:t>
            </a:r>
          </a:p>
          <a:p>
            <a:pPr algn="ctr"/>
            <a:r>
              <a:rPr lang="it-IT" sz="2000" dirty="0"/>
              <a:t>Dov’è quella </a:t>
            </a:r>
            <a:r>
              <a:rPr lang="it-IT" sz="2000" b="1" dirty="0"/>
              <a:t>vivezza di luce che dà rilievo alle cose</a:t>
            </a:r>
            <a:r>
              <a:rPr lang="it-IT" sz="2000" dirty="0"/>
              <a:t>? </a:t>
            </a:r>
          </a:p>
          <a:p>
            <a:pPr algn="ctr"/>
            <a:r>
              <a:rPr lang="it-IT" sz="2000" dirty="0"/>
              <a:t>Qui, le figure non proiettano nemmeno ombre sul terreno.</a:t>
            </a:r>
          </a:p>
          <a:p>
            <a:pPr algn="ctr"/>
            <a:r>
              <a:rPr lang="it-IT" sz="2000" dirty="0"/>
              <a:t> E dove la </a:t>
            </a:r>
            <a:r>
              <a:rPr lang="it-IT" sz="2000" b="1" dirty="0"/>
              <a:t>varietà di aspetti </a:t>
            </a:r>
          </a:p>
          <a:p>
            <a:pPr algn="ctr"/>
            <a:r>
              <a:rPr lang="it-IT" sz="2000" dirty="0"/>
              <a:t>che ci attrae verso ogni cosa di natura? </a:t>
            </a:r>
          </a:p>
          <a:p>
            <a:pPr algn="ctr"/>
            <a:r>
              <a:rPr lang="it-IT" sz="2000" dirty="0"/>
              <a:t>Il rialzo dello sfondo è quasi un’indicazione astratta della roccia, sui cui squallore son situati arbitrariamente quegli alberi di qualità e di proporzioni non definibili; </a:t>
            </a:r>
          </a:p>
          <a:p>
            <a:pPr algn="ctr"/>
            <a:r>
              <a:rPr lang="it-IT" sz="2000" dirty="0"/>
              <a:t>le figure stese, nei due gruppi maggiori, sono accalcate in modo da perdere ogni individualità e non vedersene che il vertice delle teste.</a:t>
            </a:r>
          </a:p>
          <a:p>
            <a:pPr algn="ctr"/>
            <a:r>
              <a:rPr lang="it-IT" sz="2000" dirty="0"/>
              <a:t>Ed è facile con queste riflessioni, </a:t>
            </a:r>
          </a:p>
          <a:p>
            <a:pPr algn="ctr"/>
            <a:r>
              <a:rPr lang="it-IT" sz="2000" b="1" dirty="0"/>
              <a:t>non vedere più altro in questo affresco, ed allontanarsene…»</a:t>
            </a:r>
            <a:endParaRPr lang="it-IT" sz="2000" dirty="0"/>
          </a:p>
        </p:txBody>
      </p:sp>
      <p:pic>
        <p:nvPicPr>
          <p:cNvPr id="3" name="Immagine 2">
            <a:extLst>
              <a:ext uri="{FF2B5EF4-FFF2-40B4-BE49-F238E27FC236}">
                <a16:creationId xmlns:a16="http://schemas.microsoft.com/office/drawing/2014/main" id="{97471A57-CEE8-454F-9822-6B57643F2420}"/>
              </a:ext>
            </a:extLst>
          </p:cNvPr>
          <p:cNvPicPr>
            <a:picLocks noChangeAspect="1"/>
          </p:cNvPicPr>
          <p:nvPr/>
        </p:nvPicPr>
        <p:blipFill>
          <a:blip r:embed="rId2"/>
          <a:stretch>
            <a:fillRect/>
          </a:stretch>
        </p:blipFill>
        <p:spPr>
          <a:xfrm>
            <a:off x="6828458" y="918092"/>
            <a:ext cx="5363542" cy="5014912"/>
          </a:xfrm>
          <a:prstGeom prst="rect">
            <a:avLst/>
          </a:prstGeom>
        </p:spPr>
      </p:pic>
    </p:spTree>
    <p:extLst>
      <p:ext uri="{BB962C8B-B14F-4D97-AF65-F5344CB8AC3E}">
        <p14:creationId xmlns:p14="http://schemas.microsoft.com/office/powerpoint/2010/main" val="894740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9585CFB-13FF-794A-B44C-8FEA6EC1F2F7}"/>
              </a:ext>
            </a:extLst>
          </p:cNvPr>
          <p:cNvSpPr txBox="1"/>
          <p:nvPr/>
        </p:nvSpPr>
        <p:spPr>
          <a:xfrm>
            <a:off x="400048" y="616684"/>
            <a:ext cx="2728914" cy="1015663"/>
          </a:xfrm>
          <a:prstGeom prst="rect">
            <a:avLst/>
          </a:prstGeom>
          <a:noFill/>
        </p:spPr>
        <p:txBody>
          <a:bodyPr wrap="square" rtlCol="0">
            <a:spAutoFit/>
          </a:bodyPr>
          <a:lstStyle/>
          <a:p>
            <a:pPr algn="ctr"/>
            <a:r>
              <a:rPr lang="it-IT" sz="2000" dirty="0"/>
              <a:t>«Chi osserva meglio vedrà l’affresco in tutt’altro modo»</a:t>
            </a:r>
          </a:p>
        </p:txBody>
      </p:sp>
      <p:sp>
        <p:nvSpPr>
          <p:cNvPr id="4" name="Rettangolo 3">
            <a:extLst>
              <a:ext uri="{FF2B5EF4-FFF2-40B4-BE49-F238E27FC236}">
                <a16:creationId xmlns:a16="http://schemas.microsoft.com/office/drawing/2014/main" id="{6A49E12C-8D6E-C74D-B57D-791953EA24BB}"/>
              </a:ext>
            </a:extLst>
          </p:cNvPr>
          <p:cNvSpPr/>
          <p:nvPr/>
        </p:nvSpPr>
        <p:spPr>
          <a:xfrm>
            <a:off x="492916" y="577035"/>
            <a:ext cx="2514602" cy="10913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19C8BA5D-9F8E-C54D-96D5-25088A9D3100}"/>
              </a:ext>
            </a:extLst>
          </p:cNvPr>
          <p:cNvSpPr txBox="1"/>
          <p:nvPr/>
        </p:nvSpPr>
        <p:spPr>
          <a:xfrm>
            <a:off x="400048" y="2378065"/>
            <a:ext cx="2700339" cy="4401205"/>
          </a:xfrm>
          <a:prstGeom prst="rect">
            <a:avLst/>
          </a:prstGeom>
          <a:noFill/>
        </p:spPr>
        <p:txBody>
          <a:bodyPr wrap="square" rtlCol="0">
            <a:spAutoFit/>
          </a:bodyPr>
          <a:lstStyle/>
          <a:p>
            <a:pPr algn="ctr"/>
            <a:r>
              <a:rPr lang="it-IT" sz="2000" b="1" dirty="0"/>
              <a:t>Abbandonarsi all’impressione</a:t>
            </a:r>
          </a:p>
          <a:p>
            <a:pPr algn="ctr"/>
            <a:endParaRPr lang="it-IT" sz="2000" dirty="0"/>
          </a:p>
          <a:p>
            <a:pPr algn="ctr"/>
            <a:r>
              <a:rPr lang="it-IT" sz="2000" dirty="0"/>
              <a:t>Osservare l’opera con </a:t>
            </a:r>
            <a:r>
              <a:rPr lang="it-IT" sz="2000" b="1" dirty="0"/>
              <a:t>animo animo </a:t>
            </a:r>
          </a:p>
          <a:p>
            <a:pPr algn="ctr"/>
            <a:r>
              <a:rPr lang="it-IT" sz="2000" b="1" dirty="0"/>
              <a:t>attento e pronto</a:t>
            </a:r>
          </a:p>
          <a:p>
            <a:pPr algn="ctr"/>
            <a:endParaRPr lang="it-IT" sz="2000" dirty="0"/>
          </a:p>
          <a:p>
            <a:pPr algn="ctr"/>
            <a:endParaRPr lang="it-IT" sz="2000" dirty="0"/>
          </a:p>
          <a:p>
            <a:pPr algn="ctr"/>
            <a:r>
              <a:rPr lang="it-IT" sz="2000" dirty="0"/>
              <a:t>Sentire ciò che l’opera vuole esprimere</a:t>
            </a:r>
          </a:p>
          <a:p>
            <a:pPr algn="ctr"/>
            <a:endParaRPr lang="it-IT" sz="2000" dirty="0"/>
          </a:p>
          <a:p>
            <a:pPr algn="ctr"/>
            <a:r>
              <a:rPr lang="it-IT" sz="2000" b="1" dirty="0"/>
              <a:t>Penetrare il suo essere</a:t>
            </a:r>
          </a:p>
          <a:p>
            <a:pPr algn="ctr"/>
            <a:endParaRPr lang="it-IT" sz="2000" b="1" dirty="0"/>
          </a:p>
          <a:p>
            <a:pPr algn="ctr"/>
            <a:r>
              <a:rPr lang="it-IT" sz="2000" b="1" dirty="0"/>
              <a:t>Vederne le ragioni</a:t>
            </a:r>
          </a:p>
        </p:txBody>
      </p:sp>
      <p:cxnSp>
        <p:nvCxnSpPr>
          <p:cNvPr id="7" name="Connettore 2 6">
            <a:extLst>
              <a:ext uri="{FF2B5EF4-FFF2-40B4-BE49-F238E27FC236}">
                <a16:creationId xmlns:a16="http://schemas.microsoft.com/office/drawing/2014/main" id="{19D98DD4-5A4A-1143-B070-D33DA631FFC4}"/>
              </a:ext>
            </a:extLst>
          </p:cNvPr>
          <p:cNvCxnSpPr/>
          <p:nvPr/>
        </p:nvCxnSpPr>
        <p:spPr>
          <a:xfrm>
            <a:off x="1750217" y="4400551"/>
            <a:ext cx="0" cy="400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C4099E1F-07F2-5341-887F-06AFFE23899D}"/>
              </a:ext>
            </a:extLst>
          </p:cNvPr>
          <p:cNvPicPr>
            <a:picLocks noChangeAspect="1"/>
          </p:cNvPicPr>
          <p:nvPr/>
        </p:nvPicPr>
        <p:blipFill>
          <a:blip r:embed="rId2"/>
          <a:stretch>
            <a:fillRect/>
          </a:stretch>
        </p:blipFill>
        <p:spPr>
          <a:xfrm>
            <a:off x="3979068" y="24966"/>
            <a:ext cx="7308057" cy="6833034"/>
          </a:xfrm>
          <a:prstGeom prst="rect">
            <a:avLst/>
          </a:prstGeom>
        </p:spPr>
      </p:pic>
    </p:spTree>
    <p:extLst>
      <p:ext uri="{BB962C8B-B14F-4D97-AF65-F5344CB8AC3E}">
        <p14:creationId xmlns:p14="http://schemas.microsoft.com/office/powerpoint/2010/main" val="860060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57C8B1B-8CE8-134F-8B84-EDCBAEBBC855}"/>
              </a:ext>
            </a:extLst>
          </p:cNvPr>
          <p:cNvSpPr txBox="1"/>
          <p:nvPr/>
        </p:nvSpPr>
        <p:spPr>
          <a:xfrm>
            <a:off x="2214563" y="344052"/>
            <a:ext cx="7215187" cy="5324535"/>
          </a:xfrm>
          <a:prstGeom prst="rect">
            <a:avLst/>
          </a:prstGeom>
          <a:noFill/>
        </p:spPr>
        <p:txBody>
          <a:bodyPr wrap="square" rtlCol="0">
            <a:spAutoFit/>
          </a:bodyPr>
          <a:lstStyle/>
          <a:p>
            <a:pPr algn="ctr"/>
            <a:r>
              <a:rPr lang="it-IT" sz="2000" dirty="0"/>
              <a:t>Tentativo di attribuire all’affresco quei caratteri </a:t>
            </a:r>
          </a:p>
          <a:p>
            <a:pPr algn="ctr"/>
            <a:r>
              <a:rPr lang="it-IT" sz="2000" dirty="0"/>
              <a:t>che la nostra abitudine percettiva ci portava a cercare </a:t>
            </a:r>
          </a:p>
          <a:p>
            <a:pPr algn="ctr"/>
            <a:r>
              <a:rPr lang="it-IT" sz="2000" dirty="0"/>
              <a:t>(profondità dello spazio, dettagli realistici del paesaggio…)</a:t>
            </a:r>
          </a:p>
          <a:p>
            <a:pPr algn="ctr"/>
            <a:endParaRPr lang="it-IT" sz="2000" dirty="0"/>
          </a:p>
          <a:p>
            <a:pPr algn="ctr"/>
            <a:endParaRPr lang="it-IT" sz="2000" dirty="0"/>
          </a:p>
          <a:p>
            <a:pPr algn="ctr"/>
            <a:r>
              <a:rPr lang="it-IT" sz="2000" dirty="0"/>
              <a:t>«Il nostro sguardo vagherà</a:t>
            </a:r>
          </a:p>
          <a:p>
            <a:pPr algn="ctr"/>
            <a:r>
              <a:rPr lang="it-IT" sz="2000" dirty="0"/>
              <a:t>…</a:t>
            </a:r>
          </a:p>
          <a:p>
            <a:pPr algn="ctr"/>
            <a:r>
              <a:rPr lang="it-IT" sz="2000" dirty="0"/>
              <a:t>non più costretto a concentrarsi sull’azione»</a:t>
            </a:r>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endParaRPr lang="it-IT" sz="2000" dirty="0"/>
          </a:p>
        </p:txBody>
      </p:sp>
      <p:cxnSp>
        <p:nvCxnSpPr>
          <p:cNvPr id="5" name="Connettore 2 4">
            <a:extLst>
              <a:ext uri="{FF2B5EF4-FFF2-40B4-BE49-F238E27FC236}">
                <a16:creationId xmlns:a16="http://schemas.microsoft.com/office/drawing/2014/main" id="{F24D7465-3649-7541-AA76-22AFAAEF6BBB}"/>
              </a:ext>
            </a:extLst>
          </p:cNvPr>
          <p:cNvCxnSpPr>
            <a:cxnSpLocks/>
          </p:cNvCxnSpPr>
          <p:nvPr/>
        </p:nvCxnSpPr>
        <p:spPr>
          <a:xfrm>
            <a:off x="5786742" y="1522614"/>
            <a:ext cx="0" cy="3204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49F81DC9-139B-494F-9E39-2022C660CC56}"/>
              </a:ext>
            </a:extLst>
          </p:cNvPr>
          <p:cNvPicPr>
            <a:picLocks noChangeAspect="1"/>
          </p:cNvPicPr>
          <p:nvPr/>
        </p:nvPicPr>
        <p:blipFill rotWithShape="1">
          <a:blip r:embed="rId2"/>
          <a:srcRect t="27653" r="587" b="43492"/>
          <a:stretch/>
        </p:blipFill>
        <p:spPr>
          <a:xfrm>
            <a:off x="1381356" y="3021650"/>
            <a:ext cx="8555601" cy="2321875"/>
          </a:xfrm>
          <a:prstGeom prst="rect">
            <a:avLst/>
          </a:prstGeom>
        </p:spPr>
      </p:pic>
      <p:sp>
        <p:nvSpPr>
          <p:cNvPr id="8" name="CasellaDiTesto 7">
            <a:extLst>
              <a:ext uri="{FF2B5EF4-FFF2-40B4-BE49-F238E27FC236}">
                <a16:creationId xmlns:a16="http://schemas.microsoft.com/office/drawing/2014/main" id="{5C91A944-E520-3E44-87D4-0E8C9B31842F}"/>
              </a:ext>
            </a:extLst>
          </p:cNvPr>
          <p:cNvSpPr txBox="1"/>
          <p:nvPr/>
        </p:nvSpPr>
        <p:spPr>
          <a:xfrm>
            <a:off x="10101262" y="3813255"/>
            <a:ext cx="1964384" cy="369332"/>
          </a:xfrm>
          <a:prstGeom prst="rect">
            <a:avLst/>
          </a:prstGeom>
          <a:noFill/>
        </p:spPr>
        <p:txBody>
          <a:bodyPr wrap="none" rtlCol="0">
            <a:spAutoFit/>
          </a:bodyPr>
          <a:lstStyle/>
          <a:p>
            <a:r>
              <a:rPr lang="it-IT" dirty="0"/>
              <a:t>L’attesa dell’evento</a:t>
            </a:r>
          </a:p>
        </p:txBody>
      </p:sp>
    </p:spTree>
    <p:extLst>
      <p:ext uri="{BB962C8B-B14F-4D97-AF65-F5344CB8AC3E}">
        <p14:creationId xmlns:p14="http://schemas.microsoft.com/office/powerpoint/2010/main" val="2950967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57C8B1B-8CE8-134F-8B84-EDCBAEBBC855}"/>
              </a:ext>
            </a:extLst>
          </p:cNvPr>
          <p:cNvSpPr txBox="1"/>
          <p:nvPr/>
        </p:nvSpPr>
        <p:spPr>
          <a:xfrm>
            <a:off x="2214563" y="344052"/>
            <a:ext cx="8173621" cy="5940088"/>
          </a:xfrm>
          <a:prstGeom prst="rect">
            <a:avLst/>
          </a:prstGeom>
          <a:noFill/>
        </p:spPr>
        <p:txBody>
          <a:bodyPr wrap="square" rtlCol="0">
            <a:spAutoFit/>
          </a:bodyPr>
          <a:lstStyle/>
          <a:p>
            <a:pPr algn="ctr"/>
            <a:r>
              <a:rPr lang="it-IT" sz="2000" dirty="0"/>
              <a:t>«Risalta su tutto la figura del Redentore; è di fronte a questa, in cui l’immobilità dello sguardo concentra tanto potere di volontà e di vita, </a:t>
            </a:r>
          </a:p>
          <a:p>
            <a:pPr algn="ctr"/>
            <a:r>
              <a:rPr lang="it-IT" sz="2000" dirty="0"/>
              <a:t>l’inerte cadavere di lazzaro; e mentre il miracolo non è compiuto ma è presente la volontà che lo compie, ogni gesto è sospeso nell’attesa, </a:t>
            </a:r>
          </a:p>
          <a:p>
            <a:pPr algn="ctr"/>
            <a:r>
              <a:rPr lang="it-IT" sz="2000" dirty="0"/>
              <a:t>come lo stesso grave atto di Cristo. </a:t>
            </a:r>
          </a:p>
          <a:p>
            <a:pPr algn="ctr"/>
            <a:r>
              <a:rPr lang="it-IT" sz="2000" dirty="0"/>
              <a:t>E noi pure siamo presi dall’immobilità dell’ansia e della certezza …</a:t>
            </a:r>
          </a:p>
          <a:p>
            <a:pPr algn="ctr"/>
            <a:r>
              <a:rPr lang="it-IT" sz="2000" dirty="0"/>
              <a:t>E quanto è fuori dal dramma ci lascia indifferenti come inutile scenario, mentre le persone, gli attori, hanno ai nostri occhi una evidenza assoluta»</a:t>
            </a:r>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endParaRPr lang="it-IT" sz="2000" dirty="0"/>
          </a:p>
          <a:p>
            <a:pPr algn="ctr"/>
            <a:r>
              <a:rPr lang="it-IT" sz="2000" dirty="0"/>
              <a:t>«…tutto ciò che da principio ci poteva sembrare difetto, ora lo intendiamo come necessario per raggiungere il suo scopo»</a:t>
            </a:r>
          </a:p>
        </p:txBody>
      </p:sp>
      <p:pic>
        <p:nvPicPr>
          <p:cNvPr id="7" name="Immagine 6">
            <a:extLst>
              <a:ext uri="{FF2B5EF4-FFF2-40B4-BE49-F238E27FC236}">
                <a16:creationId xmlns:a16="http://schemas.microsoft.com/office/drawing/2014/main" id="{49F81DC9-139B-494F-9E39-2022C660CC56}"/>
              </a:ext>
            </a:extLst>
          </p:cNvPr>
          <p:cNvPicPr>
            <a:picLocks noChangeAspect="1"/>
          </p:cNvPicPr>
          <p:nvPr/>
        </p:nvPicPr>
        <p:blipFill rotWithShape="1">
          <a:blip r:embed="rId2"/>
          <a:srcRect t="27653" r="587" b="43492"/>
          <a:stretch/>
        </p:blipFill>
        <p:spPr>
          <a:xfrm>
            <a:off x="2023572" y="3041574"/>
            <a:ext cx="8555601" cy="2321875"/>
          </a:xfrm>
          <a:prstGeom prst="rect">
            <a:avLst/>
          </a:prstGeom>
        </p:spPr>
      </p:pic>
    </p:spTree>
    <p:extLst>
      <p:ext uri="{BB962C8B-B14F-4D97-AF65-F5344CB8AC3E}">
        <p14:creationId xmlns:p14="http://schemas.microsoft.com/office/powerpoint/2010/main" val="3911480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1E1CB46-AA20-8C48-997C-07FCBA23B916}"/>
              </a:ext>
            </a:extLst>
          </p:cNvPr>
          <p:cNvSpPr txBox="1"/>
          <p:nvPr/>
        </p:nvSpPr>
        <p:spPr>
          <a:xfrm>
            <a:off x="3557588" y="370746"/>
            <a:ext cx="4486275" cy="707886"/>
          </a:xfrm>
          <a:prstGeom prst="rect">
            <a:avLst/>
          </a:prstGeom>
          <a:noFill/>
        </p:spPr>
        <p:txBody>
          <a:bodyPr wrap="square" rtlCol="0">
            <a:spAutoFit/>
          </a:bodyPr>
          <a:lstStyle/>
          <a:p>
            <a:pPr algn="ctr"/>
            <a:r>
              <a:rPr lang="it-IT" sz="2000" dirty="0"/>
              <a:t>Giotto drammaturgo </a:t>
            </a:r>
          </a:p>
          <a:p>
            <a:pPr algn="ctr"/>
            <a:r>
              <a:rPr lang="it-IT" sz="2000" dirty="0"/>
              <a:t>che tutto concentra nell’uomo</a:t>
            </a:r>
          </a:p>
        </p:txBody>
      </p:sp>
      <p:sp>
        <p:nvSpPr>
          <p:cNvPr id="4" name="Rettangolo 3">
            <a:extLst>
              <a:ext uri="{FF2B5EF4-FFF2-40B4-BE49-F238E27FC236}">
                <a16:creationId xmlns:a16="http://schemas.microsoft.com/office/drawing/2014/main" id="{EFEA3F22-8540-E841-BDA8-DA6556FCFD29}"/>
              </a:ext>
            </a:extLst>
          </p:cNvPr>
          <p:cNvSpPr/>
          <p:nvPr/>
        </p:nvSpPr>
        <p:spPr>
          <a:xfrm>
            <a:off x="3568303" y="1276945"/>
            <a:ext cx="4464844" cy="923330"/>
          </a:xfrm>
          <a:prstGeom prst="rect">
            <a:avLst/>
          </a:prstGeom>
        </p:spPr>
        <p:txBody>
          <a:bodyPr wrap="square">
            <a:spAutoFit/>
          </a:bodyPr>
          <a:lstStyle/>
          <a:p>
            <a:pPr algn="ctr"/>
            <a:r>
              <a:rPr lang="it-IT" dirty="0"/>
              <a:t>La noncuranza dei dettagli è funzionale a un’arte che non vuole esprimere le accidentalità ma gli intimi affetti degli animi</a:t>
            </a:r>
          </a:p>
        </p:txBody>
      </p:sp>
      <p:pic>
        <p:nvPicPr>
          <p:cNvPr id="5" name="Immagine 4">
            <a:extLst>
              <a:ext uri="{FF2B5EF4-FFF2-40B4-BE49-F238E27FC236}">
                <a16:creationId xmlns:a16="http://schemas.microsoft.com/office/drawing/2014/main" id="{BD396757-D09A-D044-B271-5271487117C2}"/>
              </a:ext>
            </a:extLst>
          </p:cNvPr>
          <p:cNvPicPr>
            <a:picLocks noChangeAspect="1"/>
          </p:cNvPicPr>
          <p:nvPr/>
        </p:nvPicPr>
        <p:blipFill rotWithShape="1">
          <a:blip r:embed="rId2"/>
          <a:srcRect t="27653" r="587" b="43492"/>
          <a:stretch/>
        </p:blipFill>
        <p:spPr>
          <a:xfrm>
            <a:off x="737076" y="2340501"/>
            <a:ext cx="10660698" cy="2893170"/>
          </a:xfrm>
          <a:prstGeom prst="rect">
            <a:avLst/>
          </a:prstGeom>
        </p:spPr>
      </p:pic>
      <p:sp>
        <p:nvSpPr>
          <p:cNvPr id="6" name="Rettangolo 5">
            <a:extLst>
              <a:ext uri="{FF2B5EF4-FFF2-40B4-BE49-F238E27FC236}">
                <a16:creationId xmlns:a16="http://schemas.microsoft.com/office/drawing/2014/main" id="{9A8A576F-ED34-3E47-BD75-039690BF6406}"/>
              </a:ext>
            </a:extLst>
          </p:cNvPr>
          <p:cNvSpPr/>
          <p:nvPr/>
        </p:nvSpPr>
        <p:spPr>
          <a:xfrm>
            <a:off x="3019425" y="5479877"/>
            <a:ext cx="6096000" cy="1015663"/>
          </a:xfrm>
          <a:prstGeom prst="rect">
            <a:avLst/>
          </a:prstGeom>
        </p:spPr>
        <p:txBody>
          <a:bodyPr>
            <a:spAutoFit/>
          </a:bodyPr>
          <a:lstStyle/>
          <a:p>
            <a:pPr algn="ctr"/>
            <a:r>
              <a:rPr lang="it-IT" sz="2000" dirty="0"/>
              <a:t>«vedrete il gesto grave e religioso del redentore,</a:t>
            </a:r>
          </a:p>
          <a:p>
            <a:pPr algn="ctr"/>
            <a:r>
              <a:rPr lang="it-IT" sz="2000" dirty="0"/>
              <a:t> nel cui sguardo e nel volto l’imperiosa volontà sembra velarsi di tristezza al pianto delle sorelle di Lazzaro…</a:t>
            </a:r>
          </a:p>
        </p:txBody>
      </p:sp>
      <p:sp>
        <p:nvSpPr>
          <p:cNvPr id="8" name="Rettangolo 7">
            <a:extLst>
              <a:ext uri="{FF2B5EF4-FFF2-40B4-BE49-F238E27FC236}">
                <a16:creationId xmlns:a16="http://schemas.microsoft.com/office/drawing/2014/main" id="{C273093A-9761-154D-BD3A-98E4B86D4558}"/>
              </a:ext>
            </a:extLst>
          </p:cNvPr>
          <p:cNvSpPr/>
          <p:nvPr/>
        </p:nvSpPr>
        <p:spPr>
          <a:xfrm>
            <a:off x="4000500" y="370746"/>
            <a:ext cx="3529013"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13860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D3B618D-859B-D34A-8F82-ABB29FEA064D}"/>
              </a:ext>
            </a:extLst>
          </p:cNvPr>
          <p:cNvPicPr>
            <a:picLocks noChangeAspect="1"/>
          </p:cNvPicPr>
          <p:nvPr/>
        </p:nvPicPr>
        <p:blipFill>
          <a:blip r:embed="rId2"/>
          <a:stretch>
            <a:fillRect/>
          </a:stretch>
        </p:blipFill>
        <p:spPr>
          <a:xfrm>
            <a:off x="1072296" y="350041"/>
            <a:ext cx="4506058" cy="5857875"/>
          </a:xfrm>
          <a:prstGeom prst="rect">
            <a:avLst/>
          </a:prstGeom>
        </p:spPr>
      </p:pic>
      <p:sp>
        <p:nvSpPr>
          <p:cNvPr id="3" name="CasellaDiTesto 2">
            <a:extLst>
              <a:ext uri="{FF2B5EF4-FFF2-40B4-BE49-F238E27FC236}">
                <a16:creationId xmlns:a16="http://schemas.microsoft.com/office/drawing/2014/main" id="{0C6C3E95-5F2D-D24B-A027-6A86AF3AD1DA}"/>
              </a:ext>
            </a:extLst>
          </p:cNvPr>
          <p:cNvSpPr txBox="1"/>
          <p:nvPr/>
        </p:nvSpPr>
        <p:spPr>
          <a:xfrm>
            <a:off x="6834187" y="2134165"/>
            <a:ext cx="4024313" cy="3477875"/>
          </a:xfrm>
          <a:prstGeom prst="rect">
            <a:avLst/>
          </a:prstGeom>
          <a:noFill/>
        </p:spPr>
        <p:txBody>
          <a:bodyPr wrap="square" rtlCol="0">
            <a:spAutoFit/>
          </a:bodyPr>
          <a:lstStyle/>
          <a:p>
            <a:pPr algn="ctr"/>
            <a:r>
              <a:rPr lang="it-IT" sz="2000" dirty="0"/>
              <a:t>A cospetto delle riproduzioni collocate nell’atrio</a:t>
            </a:r>
          </a:p>
          <a:p>
            <a:endParaRPr lang="it-IT" sz="2000" dirty="0"/>
          </a:p>
          <a:p>
            <a:pPr algn="ctr"/>
            <a:endParaRPr lang="it-IT" sz="2000" dirty="0"/>
          </a:p>
          <a:p>
            <a:pPr algn="ctr"/>
            <a:r>
              <a:rPr lang="it-IT" sz="2000" dirty="0"/>
              <a:t>«…e se ora riguarderete con più attenzione quelle dieci fotografie che ho esposto nell’atrio della scuola potrete facilmente intendere sempre meglio, senza altri miei commenti, ciò che vi ho detto dinanzi a queste due sole riproduzioni»</a:t>
            </a:r>
          </a:p>
        </p:txBody>
      </p:sp>
      <p:cxnSp>
        <p:nvCxnSpPr>
          <p:cNvPr id="5" name="Connettore 1 4">
            <a:extLst>
              <a:ext uri="{FF2B5EF4-FFF2-40B4-BE49-F238E27FC236}">
                <a16:creationId xmlns:a16="http://schemas.microsoft.com/office/drawing/2014/main" id="{12BEDBB3-AAD2-1742-A5D3-30446CA9D962}"/>
              </a:ext>
            </a:extLst>
          </p:cNvPr>
          <p:cNvCxnSpPr/>
          <p:nvPr/>
        </p:nvCxnSpPr>
        <p:spPr>
          <a:xfrm>
            <a:off x="6315075" y="821530"/>
            <a:ext cx="0" cy="538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47A06658-734E-9346-A414-1A22A0F7E5E0}"/>
              </a:ext>
            </a:extLst>
          </p:cNvPr>
          <p:cNvCxnSpPr/>
          <p:nvPr/>
        </p:nvCxnSpPr>
        <p:spPr>
          <a:xfrm>
            <a:off x="6315075" y="3357562"/>
            <a:ext cx="3429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D7B77456-784D-E642-B32C-98704E24928A}"/>
              </a:ext>
            </a:extLst>
          </p:cNvPr>
          <p:cNvSpPr/>
          <p:nvPr/>
        </p:nvSpPr>
        <p:spPr>
          <a:xfrm>
            <a:off x="7243763" y="2134165"/>
            <a:ext cx="3200400" cy="709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7E2330FE-8511-6A4F-B7D7-8C3A4C766520}"/>
              </a:ext>
            </a:extLst>
          </p:cNvPr>
          <p:cNvSpPr txBox="1"/>
          <p:nvPr/>
        </p:nvSpPr>
        <p:spPr>
          <a:xfrm>
            <a:off x="1398579" y="6357939"/>
            <a:ext cx="3853491" cy="369332"/>
          </a:xfrm>
          <a:prstGeom prst="rect">
            <a:avLst/>
          </a:prstGeom>
          <a:noFill/>
        </p:spPr>
        <p:txBody>
          <a:bodyPr wrap="none" rtlCol="0">
            <a:spAutoFit/>
          </a:bodyPr>
          <a:lstStyle/>
          <a:p>
            <a:r>
              <a:rPr lang="it-IT" dirty="0"/>
              <a:t>Corporale presenza/spirituale presenza</a:t>
            </a:r>
          </a:p>
        </p:txBody>
      </p:sp>
    </p:spTree>
    <p:extLst>
      <p:ext uri="{BB962C8B-B14F-4D97-AF65-F5344CB8AC3E}">
        <p14:creationId xmlns:p14="http://schemas.microsoft.com/office/powerpoint/2010/main" val="103938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6130509-B46C-5144-AD4D-2699A89C28A2}"/>
              </a:ext>
            </a:extLst>
          </p:cNvPr>
          <p:cNvSpPr/>
          <p:nvPr/>
        </p:nvSpPr>
        <p:spPr>
          <a:xfrm>
            <a:off x="494676" y="947251"/>
            <a:ext cx="3792511" cy="1323439"/>
          </a:xfrm>
          <a:prstGeom prst="rect">
            <a:avLst/>
          </a:prstGeom>
        </p:spPr>
        <p:txBody>
          <a:bodyPr wrap="square">
            <a:spAutoFit/>
          </a:bodyPr>
          <a:lstStyle/>
          <a:p>
            <a:r>
              <a:rPr lang="it-IT" sz="2000" b="1" dirty="0"/>
              <a:t>1900. Circolare 86 a firma di</a:t>
            </a:r>
          </a:p>
          <a:p>
            <a:r>
              <a:rPr lang="it-IT" sz="2000" b="1" dirty="0"/>
              <a:t>Enrico </a:t>
            </a:r>
            <a:r>
              <a:rPr lang="it-IT" sz="2000" b="1" dirty="0" err="1"/>
              <a:t>Panzacchi</a:t>
            </a:r>
            <a:r>
              <a:rPr lang="it-IT" sz="2000" b="1" dirty="0"/>
              <a:t> </a:t>
            </a:r>
            <a:r>
              <a:rPr lang="it-IT" sz="2000" dirty="0"/>
              <a:t>(ordinario di estetica all’Università di Bologna e sottosegretario all’istruzione)</a:t>
            </a:r>
          </a:p>
        </p:txBody>
      </p:sp>
      <p:sp>
        <p:nvSpPr>
          <p:cNvPr id="3" name="CasellaDiTesto 2">
            <a:extLst>
              <a:ext uri="{FF2B5EF4-FFF2-40B4-BE49-F238E27FC236}">
                <a16:creationId xmlns:a16="http://schemas.microsoft.com/office/drawing/2014/main" id="{B2FD04B6-6DC2-EE42-B586-0A6B0F527C63}"/>
              </a:ext>
            </a:extLst>
          </p:cNvPr>
          <p:cNvSpPr txBox="1"/>
          <p:nvPr/>
        </p:nvSpPr>
        <p:spPr>
          <a:xfrm>
            <a:off x="5831172" y="1491662"/>
            <a:ext cx="6096000" cy="1938992"/>
          </a:xfrm>
          <a:prstGeom prst="rect">
            <a:avLst/>
          </a:prstGeom>
          <a:noFill/>
        </p:spPr>
        <p:txBody>
          <a:bodyPr wrap="square" rtlCol="0">
            <a:spAutoFit/>
          </a:bodyPr>
          <a:lstStyle/>
          <a:p>
            <a:pPr algn="ctr"/>
            <a:r>
              <a:rPr lang="it-IT" sz="2000" dirty="0"/>
              <a:t>«</a:t>
            </a:r>
            <a:r>
              <a:rPr lang="it-IT" sz="2000" b="1" dirty="0"/>
              <a:t>L’educazione dell’immaginazione, del sentimento, del gusto è parte importante dell’educazione liberale</a:t>
            </a:r>
            <a:r>
              <a:rPr lang="it-IT" sz="2000" dirty="0"/>
              <a:t>». </a:t>
            </a:r>
          </a:p>
          <a:p>
            <a:pPr algn="ctr"/>
            <a:endParaRPr lang="it-IT" sz="2000" dirty="0"/>
          </a:p>
          <a:p>
            <a:pPr algn="ctr"/>
            <a:r>
              <a:rPr lang="it-IT" sz="2000" dirty="0"/>
              <a:t>L’incarico sarebbe stato affidato </a:t>
            </a:r>
          </a:p>
          <a:p>
            <a:pPr algn="ctr"/>
            <a:r>
              <a:rPr lang="it-IT" sz="2000" dirty="0"/>
              <a:t>al docente di </a:t>
            </a:r>
            <a:r>
              <a:rPr lang="it-IT" sz="2000" b="1" dirty="0"/>
              <a:t>storia o di lettere</a:t>
            </a:r>
          </a:p>
          <a:p>
            <a:pPr algn="ctr"/>
            <a:r>
              <a:rPr lang="it-IT" sz="2000" b="1" dirty="0"/>
              <a:t> </a:t>
            </a:r>
            <a:r>
              <a:rPr lang="it-IT" sz="2000" dirty="0"/>
              <a:t>in ragione delle personali competenze</a:t>
            </a:r>
          </a:p>
        </p:txBody>
      </p:sp>
      <p:cxnSp>
        <p:nvCxnSpPr>
          <p:cNvPr id="4" name="Connettore 2 3">
            <a:extLst>
              <a:ext uri="{FF2B5EF4-FFF2-40B4-BE49-F238E27FC236}">
                <a16:creationId xmlns:a16="http://schemas.microsoft.com/office/drawing/2014/main" id="{5DA558E8-8AEB-EA43-AD4E-91A57910D92E}"/>
              </a:ext>
            </a:extLst>
          </p:cNvPr>
          <p:cNvCxnSpPr/>
          <p:nvPr/>
        </p:nvCxnSpPr>
        <p:spPr>
          <a:xfrm>
            <a:off x="4497048" y="1608970"/>
            <a:ext cx="944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BE3968C3-B89D-7944-BFEA-6950C6BD96F6}"/>
              </a:ext>
            </a:extLst>
          </p:cNvPr>
          <p:cNvSpPr txBox="1"/>
          <p:nvPr/>
        </p:nvSpPr>
        <p:spPr>
          <a:xfrm>
            <a:off x="6565691" y="4052817"/>
            <a:ext cx="4158815" cy="707886"/>
          </a:xfrm>
          <a:prstGeom prst="rect">
            <a:avLst/>
          </a:prstGeom>
          <a:noFill/>
        </p:spPr>
        <p:txBody>
          <a:bodyPr wrap="square" rtlCol="0">
            <a:spAutoFit/>
          </a:bodyPr>
          <a:lstStyle/>
          <a:p>
            <a:r>
              <a:rPr lang="it-IT" sz="2000" dirty="0"/>
              <a:t>n. b. La stessa circolare incoraggia il diffondersi delle sperimentazioni</a:t>
            </a:r>
          </a:p>
        </p:txBody>
      </p:sp>
      <p:pic>
        <p:nvPicPr>
          <p:cNvPr id="6" name="Immagine 5">
            <a:extLst>
              <a:ext uri="{FF2B5EF4-FFF2-40B4-BE49-F238E27FC236}">
                <a16:creationId xmlns:a16="http://schemas.microsoft.com/office/drawing/2014/main" id="{5FC0EC88-311C-9B48-AC8D-C9A1E7078D9B}"/>
              </a:ext>
            </a:extLst>
          </p:cNvPr>
          <p:cNvPicPr>
            <a:picLocks noChangeAspect="1"/>
          </p:cNvPicPr>
          <p:nvPr/>
        </p:nvPicPr>
        <p:blipFill>
          <a:blip r:embed="rId2"/>
          <a:stretch>
            <a:fillRect/>
          </a:stretch>
        </p:blipFill>
        <p:spPr>
          <a:xfrm>
            <a:off x="1457325" y="2404898"/>
            <a:ext cx="2538384" cy="4003724"/>
          </a:xfrm>
          <a:prstGeom prst="rect">
            <a:avLst/>
          </a:prstGeom>
        </p:spPr>
      </p:pic>
      <p:sp>
        <p:nvSpPr>
          <p:cNvPr id="7" name="CasellaDiTesto 6">
            <a:extLst>
              <a:ext uri="{FF2B5EF4-FFF2-40B4-BE49-F238E27FC236}">
                <a16:creationId xmlns:a16="http://schemas.microsoft.com/office/drawing/2014/main" id="{5C615E4D-962A-8749-BD45-16AD353F1CC1}"/>
              </a:ext>
            </a:extLst>
          </p:cNvPr>
          <p:cNvSpPr txBox="1"/>
          <p:nvPr/>
        </p:nvSpPr>
        <p:spPr>
          <a:xfrm>
            <a:off x="6073724" y="669444"/>
            <a:ext cx="5610895" cy="400110"/>
          </a:xfrm>
          <a:prstGeom prst="rect">
            <a:avLst/>
          </a:prstGeom>
          <a:noFill/>
        </p:spPr>
        <p:txBody>
          <a:bodyPr wrap="none" rtlCol="0">
            <a:spAutoFit/>
          </a:bodyPr>
          <a:lstStyle/>
          <a:p>
            <a:r>
              <a:rPr lang="it-IT" sz="2000" dirty="0"/>
              <a:t>Primo tentativo di inserire  la storia dell’arte nei licei</a:t>
            </a:r>
          </a:p>
        </p:txBody>
      </p:sp>
    </p:spTree>
    <p:extLst>
      <p:ext uri="{BB962C8B-B14F-4D97-AF65-F5344CB8AC3E}">
        <p14:creationId xmlns:p14="http://schemas.microsoft.com/office/powerpoint/2010/main" val="1177444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241673B-0EBA-784F-9293-200807FF9A6A}"/>
              </a:ext>
            </a:extLst>
          </p:cNvPr>
          <p:cNvSpPr txBox="1"/>
          <p:nvPr/>
        </p:nvSpPr>
        <p:spPr>
          <a:xfrm>
            <a:off x="2257426" y="1143000"/>
            <a:ext cx="7200900" cy="3785652"/>
          </a:xfrm>
          <a:prstGeom prst="rect">
            <a:avLst/>
          </a:prstGeom>
          <a:noFill/>
        </p:spPr>
        <p:txBody>
          <a:bodyPr wrap="square" rtlCol="0">
            <a:spAutoFit/>
          </a:bodyPr>
          <a:lstStyle/>
          <a:p>
            <a:pPr algn="ctr"/>
            <a:r>
              <a:rPr lang="it-IT" sz="2000" dirty="0"/>
              <a:t>Una forma adeguata al suo scopo</a:t>
            </a:r>
          </a:p>
          <a:p>
            <a:pPr algn="ctr"/>
            <a:endParaRPr lang="it-IT" sz="2000" dirty="0"/>
          </a:p>
          <a:p>
            <a:pPr algn="ctr"/>
            <a:endParaRPr lang="it-IT" sz="2000" dirty="0"/>
          </a:p>
          <a:p>
            <a:pPr algn="ctr"/>
            <a:endParaRPr lang="it-IT" sz="2000" dirty="0"/>
          </a:p>
          <a:p>
            <a:pPr algn="ctr"/>
            <a:endParaRPr lang="it-IT" sz="2000" dirty="0"/>
          </a:p>
          <a:p>
            <a:pPr algn="ctr"/>
            <a:r>
              <a:rPr lang="it-IT" sz="2000" dirty="0"/>
              <a:t>«L’opera d’arte mediante la sua forma, quale essa sia, mira al suo scopo; e soltanto accettandone la forma, quale essa sia  potremo vedere l’intimo, sentirlo e comprenderlo. Se la vedremo in tutto il suo essere, </a:t>
            </a:r>
            <a:r>
              <a:rPr lang="it-IT" sz="2000" b="1" dirty="0"/>
              <a:t>nelle ragioni che collegano la sua forma al suo intento</a:t>
            </a:r>
            <a:r>
              <a:rPr lang="it-IT" sz="2000" dirty="0"/>
              <a:t>, saremo anche in grado di </a:t>
            </a:r>
            <a:r>
              <a:rPr lang="it-IT" sz="2000" b="1" dirty="0"/>
              <a:t>giudicarla</a:t>
            </a:r>
            <a:r>
              <a:rPr lang="it-IT" sz="2000" dirty="0"/>
              <a:t> perché </a:t>
            </a:r>
            <a:r>
              <a:rPr lang="it-IT" sz="2000" b="1" dirty="0"/>
              <a:t>potremo valutare fino a quale punto essa raggiunga il suo scopo</a:t>
            </a:r>
            <a:r>
              <a:rPr lang="it-IT" sz="2000" dirty="0"/>
              <a:t>, e quali cose, variamente elevate, essa ci offra»</a:t>
            </a:r>
          </a:p>
        </p:txBody>
      </p:sp>
      <p:sp>
        <p:nvSpPr>
          <p:cNvPr id="3" name="Rettangolo 2">
            <a:extLst>
              <a:ext uri="{FF2B5EF4-FFF2-40B4-BE49-F238E27FC236}">
                <a16:creationId xmlns:a16="http://schemas.microsoft.com/office/drawing/2014/main" id="{9B1E8674-C202-E947-94A1-26E9438B60E1}"/>
              </a:ext>
            </a:extLst>
          </p:cNvPr>
          <p:cNvSpPr/>
          <p:nvPr/>
        </p:nvSpPr>
        <p:spPr>
          <a:xfrm>
            <a:off x="3771900" y="1143000"/>
            <a:ext cx="4043363" cy="4571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42707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6D15E2E-200E-F548-85B9-F7959BB920DB}"/>
              </a:ext>
            </a:extLst>
          </p:cNvPr>
          <p:cNvSpPr txBox="1"/>
          <p:nvPr/>
        </p:nvSpPr>
        <p:spPr>
          <a:xfrm>
            <a:off x="4814887" y="742951"/>
            <a:ext cx="2098075" cy="400110"/>
          </a:xfrm>
          <a:prstGeom prst="rect">
            <a:avLst/>
          </a:prstGeom>
          <a:noFill/>
        </p:spPr>
        <p:txBody>
          <a:bodyPr wrap="none" rtlCol="0">
            <a:spAutoFit/>
          </a:bodyPr>
          <a:lstStyle/>
          <a:p>
            <a:r>
              <a:rPr lang="it-IT" sz="2000" dirty="0"/>
              <a:t>Domande storiche</a:t>
            </a:r>
          </a:p>
        </p:txBody>
      </p:sp>
      <p:sp>
        <p:nvSpPr>
          <p:cNvPr id="3" name="Rettangolo 2">
            <a:extLst>
              <a:ext uri="{FF2B5EF4-FFF2-40B4-BE49-F238E27FC236}">
                <a16:creationId xmlns:a16="http://schemas.microsoft.com/office/drawing/2014/main" id="{D1085B21-10AA-EE4F-BF34-609590D8CD40}"/>
              </a:ext>
            </a:extLst>
          </p:cNvPr>
          <p:cNvSpPr/>
          <p:nvPr/>
        </p:nvSpPr>
        <p:spPr>
          <a:xfrm>
            <a:off x="4814888" y="742950"/>
            <a:ext cx="2171700" cy="428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25B9AB6-3FB8-D848-9F7C-9DD2644AC34B}"/>
              </a:ext>
            </a:extLst>
          </p:cNvPr>
          <p:cNvSpPr txBox="1"/>
          <p:nvPr/>
        </p:nvSpPr>
        <p:spPr>
          <a:xfrm>
            <a:off x="1743075" y="1600199"/>
            <a:ext cx="8743950" cy="1200329"/>
          </a:xfrm>
          <a:prstGeom prst="rect">
            <a:avLst/>
          </a:prstGeom>
          <a:noFill/>
        </p:spPr>
        <p:txBody>
          <a:bodyPr wrap="square" rtlCol="0">
            <a:spAutoFit/>
          </a:bodyPr>
          <a:lstStyle/>
          <a:p>
            <a:pPr algn="ctr"/>
            <a:r>
              <a:rPr lang="it-IT" dirty="0"/>
              <a:t>«Ma, a questo punto sorgono spontanee in voi molte domande: chi era Giotto? Che cosa sappiamo di lui? …chi gli fu maestro? Quali furono le sue opere?  Non si può conoscerlo in qualche lavoro primitivo e che lo mostri ancora incerto?</a:t>
            </a:r>
          </a:p>
          <a:p>
            <a:pPr algn="ctr"/>
            <a:r>
              <a:rPr lang="it-IT" dirty="0"/>
              <a:t>Non si può vedere quali vicende la su arte abbia avute?...»</a:t>
            </a:r>
          </a:p>
        </p:txBody>
      </p:sp>
      <p:sp>
        <p:nvSpPr>
          <p:cNvPr id="5" name="CasellaDiTesto 4">
            <a:extLst>
              <a:ext uri="{FF2B5EF4-FFF2-40B4-BE49-F238E27FC236}">
                <a16:creationId xmlns:a16="http://schemas.microsoft.com/office/drawing/2014/main" id="{A0CB16E7-E7E3-4642-96C5-469BE3D0C8B6}"/>
              </a:ext>
            </a:extLst>
          </p:cNvPr>
          <p:cNvSpPr txBox="1"/>
          <p:nvPr/>
        </p:nvSpPr>
        <p:spPr>
          <a:xfrm>
            <a:off x="4010926" y="3600747"/>
            <a:ext cx="3779624" cy="400110"/>
          </a:xfrm>
          <a:prstGeom prst="rect">
            <a:avLst/>
          </a:prstGeom>
          <a:noFill/>
        </p:spPr>
        <p:txBody>
          <a:bodyPr wrap="none" rtlCol="0">
            <a:spAutoFit/>
          </a:bodyPr>
          <a:lstStyle/>
          <a:p>
            <a:r>
              <a:rPr lang="it-IT" sz="2000" dirty="0"/>
              <a:t>Due tipologie di domande storiche</a:t>
            </a:r>
          </a:p>
        </p:txBody>
      </p:sp>
      <p:cxnSp>
        <p:nvCxnSpPr>
          <p:cNvPr id="7" name="Connettore 2 6">
            <a:extLst>
              <a:ext uri="{FF2B5EF4-FFF2-40B4-BE49-F238E27FC236}">
                <a16:creationId xmlns:a16="http://schemas.microsoft.com/office/drawing/2014/main" id="{9573D91B-347F-A441-A3CE-FC7F3F79054A}"/>
              </a:ext>
            </a:extLst>
          </p:cNvPr>
          <p:cNvCxnSpPr/>
          <p:nvPr/>
        </p:nvCxnSpPr>
        <p:spPr>
          <a:xfrm>
            <a:off x="5900738" y="2800528"/>
            <a:ext cx="0" cy="428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C6DAEB5C-2BA6-D847-A416-93604A7F6C7E}"/>
              </a:ext>
            </a:extLst>
          </p:cNvPr>
          <p:cNvSpPr txBox="1"/>
          <p:nvPr/>
        </p:nvSpPr>
        <p:spPr>
          <a:xfrm>
            <a:off x="2425013" y="4801076"/>
            <a:ext cx="3171825" cy="1200329"/>
          </a:xfrm>
          <a:prstGeom prst="rect">
            <a:avLst/>
          </a:prstGeom>
          <a:noFill/>
        </p:spPr>
        <p:txBody>
          <a:bodyPr wrap="square" rtlCol="0">
            <a:spAutoFit/>
          </a:bodyPr>
          <a:lstStyle/>
          <a:p>
            <a:pPr algn="ctr"/>
            <a:r>
              <a:rPr lang="it-IT" dirty="0"/>
              <a:t>A. Domande per rispondere alle quali non sarà necessario conoscere l’arte di Giotto</a:t>
            </a:r>
          </a:p>
          <a:p>
            <a:pPr algn="ctr"/>
            <a:r>
              <a:rPr lang="it-IT" dirty="0"/>
              <a:t>(dati biografici…)</a:t>
            </a:r>
          </a:p>
        </p:txBody>
      </p:sp>
      <p:sp>
        <p:nvSpPr>
          <p:cNvPr id="9" name="Rettangolo 8">
            <a:extLst>
              <a:ext uri="{FF2B5EF4-FFF2-40B4-BE49-F238E27FC236}">
                <a16:creationId xmlns:a16="http://schemas.microsoft.com/office/drawing/2014/main" id="{C726773A-20A8-AD4B-8BF4-5012008996AB}"/>
              </a:ext>
            </a:extLst>
          </p:cNvPr>
          <p:cNvSpPr/>
          <p:nvPr/>
        </p:nvSpPr>
        <p:spPr>
          <a:xfrm>
            <a:off x="6483244" y="4760180"/>
            <a:ext cx="3243262" cy="923330"/>
          </a:xfrm>
          <a:prstGeom prst="rect">
            <a:avLst/>
          </a:prstGeom>
        </p:spPr>
        <p:txBody>
          <a:bodyPr wrap="square">
            <a:spAutoFit/>
          </a:bodyPr>
          <a:lstStyle/>
          <a:p>
            <a:pPr algn="ctr"/>
            <a:r>
              <a:rPr lang="it-IT" dirty="0"/>
              <a:t>B. Domande la cui risposta presuppone una  conoscenza dell’arte di Giotto</a:t>
            </a:r>
          </a:p>
        </p:txBody>
      </p:sp>
      <p:cxnSp>
        <p:nvCxnSpPr>
          <p:cNvPr id="10" name="Connettore 2 9">
            <a:extLst>
              <a:ext uri="{FF2B5EF4-FFF2-40B4-BE49-F238E27FC236}">
                <a16:creationId xmlns:a16="http://schemas.microsoft.com/office/drawing/2014/main" id="{098AEF83-63FD-2A46-B287-4196B5CF2946}"/>
              </a:ext>
            </a:extLst>
          </p:cNvPr>
          <p:cNvCxnSpPr/>
          <p:nvPr/>
        </p:nvCxnSpPr>
        <p:spPr>
          <a:xfrm>
            <a:off x="7958138" y="4242019"/>
            <a:ext cx="0" cy="428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6CEFF04C-B209-304C-BE1A-247B25B3F209}"/>
              </a:ext>
            </a:extLst>
          </p:cNvPr>
          <p:cNvCxnSpPr/>
          <p:nvPr/>
        </p:nvCxnSpPr>
        <p:spPr>
          <a:xfrm>
            <a:off x="3856725" y="4259938"/>
            <a:ext cx="0" cy="428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20D7448D-9984-7442-8C76-17C16E681C27}"/>
              </a:ext>
            </a:extLst>
          </p:cNvPr>
          <p:cNvCxnSpPr/>
          <p:nvPr/>
        </p:nvCxnSpPr>
        <p:spPr>
          <a:xfrm flipV="1">
            <a:off x="3856724" y="4054436"/>
            <a:ext cx="542925" cy="214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A7AA79E6-17A6-A442-A97D-ED917D9E74B3}"/>
              </a:ext>
            </a:extLst>
          </p:cNvPr>
          <p:cNvCxnSpPr>
            <a:cxnSpLocks/>
          </p:cNvCxnSpPr>
          <p:nvPr/>
        </p:nvCxnSpPr>
        <p:spPr>
          <a:xfrm flipH="1" flipV="1">
            <a:off x="7545732" y="4000858"/>
            <a:ext cx="412406" cy="241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2327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E8DA792-6ADF-5F48-9FBA-005115C25751}"/>
              </a:ext>
            </a:extLst>
          </p:cNvPr>
          <p:cNvSpPr/>
          <p:nvPr/>
        </p:nvSpPr>
        <p:spPr>
          <a:xfrm>
            <a:off x="495300" y="919755"/>
            <a:ext cx="4538662" cy="707886"/>
          </a:xfrm>
          <a:prstGeom prst="rect">
            <a:avLst/>
          </a:prstGeom>
        </p:spPr>
        <p:txBody>
          <a:bodyPr wrap="square">
            <a:spAutoFit/>
          </a:bodyPr>
          <a:lstStyle/>
          <a:p>
            <a:pPr algn="ctr"/>
            <a:r>
              <a:rPr lang="it-IT" sz="2000" dirty="0"/>
              <a:t>A. Domande per rispondere alle quali non sarà necessario conoscere l’arte di Giotto</a:t>
            </a:r>
          </a:p>
        </p:txBody>
      </p:sp>
      <p:sp>
        <p:nvSpPr>
          <p:cNvPr id="3" name="CasellaDiTesto 2">
            <a:extLst>
              <a:ext uri="{FF2B5EF4-FFF2-40B4-BE49-F238E27FC236}">
                <a16:creationId xmlns:a16="http://schemas.microsoft.com/office/drawing/2014/main" id="{236AA82B-C153-B34E-903A-CCEDC0CEFE82}"/>
              </a:ext>
            </a:extLst>
          </p:cNvPr>
          <p:cNvSpPr txBox="1"/>
          <p:nvPr/>
        </p:nvSpPr>
        <p:spPr>
          <a:xfrm>
            <a:off x="495300" y="2185987"/>
            <a:ext cx="4405313" cy="2831544"/>
          </a:xfrm>
          <a:prstGeom prst="rect">
            <a:avLst/>
          </a:prstGeom>
          <a:noFill/>
        </p:spPr>
        <p:txBody>
          <a:bodyPr wrap="square" rtlCol="0">
            <a:spAutoFit/>
          </a:bodyPr>
          <a:lstStyle/>
          <a:p>
            <a:pPr algn="ctr"/>
            <a:r>
              <a:rPr lang="it-IT" sz="2000" dirty="0"/>
              <a:t>«Alle prime domande posso rispondere in poche parole perché, purtroppo, le notizie biografiche su Giotto sono  assai scarse, e </a:t>
            </a:r>
            <a:r>
              <a:rPr lang="it-IT" sz="2000" b="1" dirty="0"/>
              <a:t>perché non voglio affatto che voi diate loro tanta importanza da credere che in esse consista la storia dell’arte</a:t>
            </a:r>
            <a:r>
              <a:rPr lang="it-IT" sz="2000" dirty="0"/>
              <a:t>. Vi basterà sapere…</a:t>
            </a:r>
          </a:p>
          <a:p>
            <a:pPr algn="ctr"/>
            <a:endParaRPr lang="it-IT" sz="2000" dirty="0"/>
          </a:p>
          <a:p>
            <a:pPr algn="ctr"/>
            <a:r>
              <a:rPr lang="it-IT" dirty="0"/>
              <a:t>(Data nascita morte, centri in cui fu attivo)</a:t>
            </a:r>
          </a:p>
        </p:txBody>
      </p:sp>
      <p:sp>
        <p:nvSpPr>
          <p:cNvPr id="5" name="Rettangolo 4">
            <a:extLst>
              <a:ext uri="{FF2B5EF4-FFF2-40B4-BE49-F238E27FC236}">
                <a16:creationId xmlns:a16="http://schemas.microsoft.com/office/drawing/2014/main" id="{8BC6C7BB-177F-EF4E-9EA7-06A7506CF458}"/>
              </a:ext>
            </a:extLst>
          </p:cNvPr>
          <p:cNvSpPr/>
          <p:nvPr/>
        </p:nvSpPr>
        <p:spPr>
          <a:xfrm>
            <a:off x="6807991" y="932929"/>
            <a:ext cx="4529139" cy="707886"/>
          </a:xfrm>
          <a:prstGeom prst="rect">
            <a:avLst/>
          </a:prstGeom>
        </p:spPr>
        <p:txBody>
          <a:bodyPr wrap="square">
            <a:spAutoFit/>
          </a:bodyPr>
          <a:lstStyle/>
          <a:p>
            <a:pPr algn="ctr"/>
            <a:r>
              <a:rPr lang="it-IT" sz="2000" dirty="0"/>
              <a:t>B. Domande la cui risposta presuppone una  conoscenza dell’arte di Giotto</a:t>
            </a:r>
          </a:p>
        </p:txBody>
      </p:sp>
      <p:sp>
        <p:nvSpPr>
          <p:cNvPr id="6" name="CasellaDiTesto 5">
            <a:extLst>
              <a:ext uri="{FF2B5EF4-FFF2-40B4-BE49-F238E27FC236}">
                <a16:creationId xmlns:a16="http://schemas.microsoft.com/office/drawing/2014/main" id="{6DF7DC7B-451C-C141-949C-A749245BB590}"/>
              </a:ext>
            </a:extLst>
          </p:cNvPr>
          <p:cNvSpPr txBox="1"/>
          <p:nvPr/>
        </p:nvSpPr>
        <p:spPr>
          <a:xfrm>
            <a:off x="6872285" y="2043112"/>
            <a:ext cx="4400550" cy="923330"/>
          </a:xfrm>
          <a:prstGeom prst="rect">
            <a:avLst/>
          </a:prstGeom>
          <a:noFill/>
        </p:spPr>
        <p:txBody>
          <a:bodyPr wrap="square" rtlCol="0">
            <a:spAutoFit/>
          </a:bodyPr>
          <a:lstStyle/>
          <a:p>
            <a:pPr algn="ctr"/>
            <a:r>
              <a:rPr lang="it-IT" dirty="0"/>
              <a:t>Questioni attributive , di autenticità, o relative alla cronologia interna della produzione dell’artista</a:t>
            </a:r>
          </a:p>
        </p:txBody>
      </p:sp>
      <p:sp>
        <p:nvSpPr>
          <p:cNvPr id="7" name="Rettangolo 6">
            <a:extLst>
              <a:ext uri="{FF2B5EF4-FFF2-40B4-BE49-F238E27FC236}">
                <a16:creationId xmlns:a16="http://schemas.microsoft.com/office/drawing/2014/main" id="{055FDF2C-3A08-4448-8BAB-CC55535FBF70}"/>
              </a:ext>
            </a:extLst>
          </p:cNvPr>
          <p:cNvSpPr/>
          <p:nvPr/>
        </p:nvSpPr>
        <p:spPr>
          <a:xfrm>
            <a:off x="6657974" y="3368739"/>
            <a:ext cx="5100637" cy="2862322"/>
          </a:xfrm>
          <a:prstGeom prst="rect">
            <a:avLst/>
          </a:prstGeom>
        </p:spPr>
        <p:txBody>
          <a:bodyPr wrap="square">
            <a:spAutoFit/>
          </a:bodyPr>
          <a:lstStyle/>
          <a:p>
            <a:pPr algn="ctr"/>
            <a:r>
              <a:rPr lang="it-IT" sz="2000" dirty="0"/>
              <a:t>« Queste ed altre controversie, conviene sapere che ci sono, ma </a:t>
            </a:r>
            <a:r>
              <a:rPr lang="it-IT" sz="2000" b="1" dirty="0"/>
              <a:t>le affronterete più tardi, in maggiore maturità di osservazione e di studi, perché è inutile conoscere i particolari a chi non abbia il mezzo di scegliere con convinzione tra i differenti pareri</a:t>
            </a:r>
            <a:r>
              <a:rPr lang="it-IT" sz="2000" dirty="0"/>
              <a:t>, come potrete fare quando avrete osservato più e più volte le maggiori opere di Giotto e non delle fotografie degli originali»</a:t>
            </a:r>
          </a:p>
        </p:txBody>
      </p:sp>
      <p:cxnSp>
        <p:nvCxnSpPr>
          <p:cNvPr id="9" name="Connettore 1 8">
            <a:extLst>
              <a:ext uri="{FF2B5EF4-FFF2-40B4-BE49-F238E27FC236}">
                <a16:creationId xmlns:a16="http://schemas.microsoft.com/office/drawing/2014/main" id="{B675B9E1-CF42-2C4A-9EA8-261B73BE60AB}"/>
              </a:ext>
            </a:extLst>
          </p:cNvPr>
          <p:cNvCxnSpPr/>
          <p:nvPr/>
        </p:nvCxnSpPr>
        <p:spPr>
          <a:xfrm>
            <a:off x="5743575" y="410803"/>
            <a:ext cx="0" cy="5975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ttangolo 9">
            <a:extLst>
              <a:ext uri="{FF2B5EF4-FFF2-40B4-BE49-F238E27FC236}">
                <a16:creationId xmlns:a16="http://schemas.microsoft.com/office/drawing/2014/main" id="{F4EC8A93-5084-A848-BEEC-F911848DE082}"/>
              </a:ext>
            </a:extLst>
          </p:cNvPr>
          <p:cNvSpPr/>
          <p:nvPr/>
        </p:nvSpPr>
        <p:spPr>
          <a:xfrm>
            <a:off x="495300" y="932929"/>
            <a:ext cx="4538662"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E9B98E3B-1293-DB4E-88A6-012D5E719796}"/>
              </a:ext>
            </a:extLst>
          </p:cNvPr>
          <p:cNvSpPr/>
          <p:nvPr/>
        </p:nvSpPr>
        <p:spPr>
          <a:xfrm>
            <a:off x="6807991" y="919755"/>
            <a:ext cx="4464844" cy="7210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94966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9BFD712-B159-4443-970D-B3C5201B936A}"/>
              </a:ext>
            </a:extLst>
          </p:cNvPr>
          <p:cNvSpPr txBox="1"/>
          <p:nvPr/>
        </p:nvSpPr>
        <p:spPr>
          <a:xfrm>
            <a:off x="385762" y="1175771"/>
            <a:ext cx="7129463" cy="646331"/>
          </a:xfrm>
          <a:prstGeom prst="rect">
            <a:avLst/>
          </a:prstGeom>
          <a:noFill/>
        </p:spPr>
        <p:txBody>
          <a:bodyPr wrap="square" rtlCol="0">
            <a:spAutoFit/>
          </a:bodyPr>
          <a:lstStyle/>
          <a:p>
            <a:pPr algn="ctr"/>
            <a:r>
              <a:rPr lang="it-IT" dirty="0"/>
              <a:t>«meglio occuparsi di questioni storiche più generali, alla cui soluzione almeno in parte possono concorrere anche altri vostri studi»</a:t>
            </a:r>
          </a:p>
        </p:txBody>
      </p:sp>
      <p:sp>
        <p:nvSpPr>
          <p:cNvPr id="3" name="Rettangolo 2">
            <a:extLst>
              <a:ext uri="{FF2B5EF4-FFF2-40B4-BE49-F238E27FC236}">
                <a16:creationId xmlns:a16="http://schemas.microsoft.com/office/drawing/2014/main" id="{976E542C-5397-A04F-B5C5-F466869770EE}"/>
              </a:ext>
            </a:extLst>
          </p:cNvPr>
          <p:cNvSpPr/>
          <p:nvPr/>
        </p:nvSpPr>
        <p:spPr>
          <a:xfrm>
            <a:off x="1701948" y="352723"/>
            <a:ext cx="3368614" cy="400110"/>
          </a:xfrm>
          <a:prstGeom prst="rect">
            <a:avLst/>
          </a:prstGeom>
        </p:spPr>
        <p:txBody>
          <a:bodyPr wrap="none">
            <a:spAutoFit/>
          </a:bodyPr>
          <a:lstStyle/>
          <a:p>
            <a:r>
              <a:rPr lang="it-IT" sz="2000" dirty="0"/>
              <a:t>Questioni storiche più generali</a:t>
            </a:r>
          </a:p>
        </p:txBody>
      </p:sp>
      <p:sp>
        <p:nvSpPr>
          <p:cNvPr id="4" name="Rettangolo 3">
            <a:extLst>
              <a:ext uri="{FF2B5EF4-FFF2-40B4-BE49-F238E27FC236}">
                <a16:creationId xmlns:a16="http://schemas.microsoft.com/office/drawing/2014/main" id="{090895D8-A076-1648-9B6B-455380AB54F4}"/>
              </a:ext>
            </a:extLst>
          </p:cNvPr>
          <p:cNvSpPr/>
          <p:nvPr/>
        </p:nvSpPr>
        <p:spPr>
          <a:xfrm>
            <a:off x="1701948" y="352723"/>
            <a:ext cx="3368614"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862B2550-5D67-3A48-83E5-C1A8025B603A}"/>
              </a:ext>
            </a:extLst>
          </p:cNvPr>
          <p:cNvSpPr/>
          <p:nvPr/>
        </p:nvSpPr>
        <p:spPr>
          <a:xfrm>
            <a:off x="1796735" y="2326600"/>
            <a:ext cx="3564566" cy="707886"/>
          </a:xfrm>
          <a:prstGeom prst="rect">
            <a:avLst/>
          </a:prstGeom>
        </p:spPr>
        <p:txBody>
          <a:bodyPr wrap="none">
            <a:spAutoFit/>
          </a:bodyPr>
          <a:lstStyle/>
          <a:p>
            <a:pPr algn="ctr"/>
            <a:r>
              <a:rPr lang="it-IT" sz="2000" dirty="0"/>
              <a:t>Il tempo di Dante e Giotto,</a:t>
            </a:r>
          </a:p>
          <a:p>
            <a:pPr algn="ctr"/>
            <a:r>
              <a:rPr lang="it-IT" sz="2000" dirty="0"/>
              <a:t>la ’vita nova’ della nostra cultura</a:t>
            </a:r>
          </a:p>
        </p:txBody>
      </p:sp>
      <p:cxnSp>
        <p:nvCxnSpPr>
          <p:cNvPr id="7" name="Connettore 2 6">
            <a:extLst>
              <a:ext uri="{FF2B5EF4-FFF2-40B4-BE49-F238E27FC236}">
                <a16:creationId xmlns:a16="http://schemas.microsoft.com/office/drawing/2014/main" id="{99947434-823F-944F-BE15-D3012C1C4B85}"/>
              </a:ext>
            </a:extLst>
          </p:cNvPr>
          <p:cNvCxnSpPr/>
          <p:nvPr/>
        </p:nvCxnSpPr>
        <p:spPr>
          <a:xfrm>
            <a:off x="3550560" y="1855232"/>
            <a:ext cx="0" cy="310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D4685FEA-AC73-B247-A565-9A0145C56840}"/>
              </a:ext>
            </a:extLst>
          </p:cNvPr>
          <p:cNvSpPr txBox="1"/>
          <p:nvPr/>
        </p:nvSpPr>
        <p:spPr>
          <a:xfrm>
            <a:off x="749530" y="3342293"/>
            <a:ext cx="5229226" cy="2585323"/>
          </a:xfrm>
          <a:prstGeom prst="rect">
            <a:avLst/>
          </a:prstGeom>
          <a:noFill/>
        </p:spPr>
        <p:txBody>
          <a:bodyPr wrap="square" rtlCol="0">
            <a:spAutoFit/>
          </a:bodyPr>
          <a:lstStyle/>
          <a:p>
            <a:pPr algn="ctr"/>
            <a:r>
              <a:rPr lang="it-IT" dirty="0"/>
              <a:t>Profonda affinità: </a:t>
            </a:r>
          </a:p>
          <a:p>
            <a:pPr algn="ctr"/>
            <a:endParaRPr lang="it-IT" dirty="0"/>
          </a:p>
          <a:p>
            <a:pPr algn="ctr"/>
            <a:r>
              <a:rPr lang="it-IT" dirty="0"/>
              <a:t>«entrambi videro a fondo l’animo umano </a:t>
            </a:r>
          </a:p>
          <a:p>
            <a:pPr algn="ctr"/>
            <a:r>
              <a:rPr lang="it-IT" dirty="0"/>
              <a:t>e ne rivelarono gli affetti in modo ugualmente rilevato e preciso»</a:t>
            </a:r>
          </a:p>
          <a:p>
            <a:pPr algn="ctr"/>
            <a:endParaRPr lang="it-IT" dirty="0"/>
          </a:p>
          <a:p>
            <a:pPr algn="ctr"/>
            <a:r>
              <a:rPr lang="it-IT" dirty="0"/>
              <a:t>Dante  come Giotto superarono </a:t>
            </a:r>
          </a:p>
          <a:p>
            <a:pPr algn="ctr"/>
            <a:r>
              <a:rPr lang="it-IT" dirty="0"/>
              <a:t>il ‘nodo’ che tratteneva gli altri</a:t>
            </a:r>
          </a:p>
          <a:p>
            <a:pPr algn="ctr"/>
            <a:r>
              <a:rPr lang="it-IT" dirty="0"/>
              <a:t>(pittura provenzale-pittura di maniera bizantina)</a:t>
            </a:r>
          </a:p>
        </p:txBody>
      </p:sp>
      <p:sp>
        <p:nvSpPr>
          <p:cNvPr id="9" name="Rettangolo 8">
            <a:extLst>
              <a:ext uri="{FF2B5EF4-FFF2-40B4-BE49-F238E27FC236}">
                <a16:creationId xmlns:a16="http://schemas.microsoft.com/office/drawing/2014/main" id="{A6ED963F-472D-9B40-A0AB-93C8C34E9C58}"/>
              </a:ext>
            </a:extLst>
          </p:cNvPr>
          <p:cNvSpPr/>
          <p:nvPr/>
        </p:nvSpPr>
        <p:spPr>
          <a:xfrm>
            <a:off x="8558212" y="3342293"/>
            <a:ext cx="2928938" cy="1477328"/>
          </a:xfrm>
          <a:prstGeom prst="rect">
            <a:avLst/>
          </a:prstGeom>
        </p:spPr>
        <p:txBody>
          <a:bodyPr wrap="square">
            <a:spAutoFit/>
          </a:bodyPr>
          <a:lstStyle/>
          <a:p>
            <a:pPr algn="ctr"/>
            <a:r>
              <a:rPr lang="it-IT" dirty="0"/>
              <a:t>Come superò Giotto il nodo?</a:t>
            </a:r>
          </a:p>
          <a:p>
            <a:pPr algn="ctr"/>
            <a:endParaRPr lang="it-IT" dirty="0"/>
          </a:p>
          <a:p>
            <a:pPr algn="ctr"/>
            <a:r>
              <a:rPr lang="it-IT" dirty="0"/>
              <a:t>Seguendo il proprio genio e</a:t>
            </a:r>
          </a:p>
          <a:p>
            <a:pPr algn="ctr"/>
            <a:r>
              <a:rPr lang="it-IT" dirty="0"/>
              <a:t> osservando la natura</a:t>
            </a:r>
          </a:p>
          <a:p>
            <a:pPr algn="ctr"/>
            <a:endParaRPr lang="it-IT" dirty="0"/>
          </a:p>
        </p:txBody>
      </p:sp>
      <p:sp>
        <p:nvSpPr>
          <p:cNvPr id="10" name="Rettangolo 9">
            <a:extLst>
              <a:ext uri="{FF2B5EF4-FFF2-40B4-BE49-F238E27FC236}">
                <a16:creationId xmlns:a16="http://schemas.microsoft.com/office/drawing/2014/main" id="{06F0A050-26A2-7742-8F9A-32D67B064AF7}"/>
              </a:ext>
            </a:extLst>
          </p:cNvPr>
          <p:cNvSpPr/>
          <p:nvPr/>
        </p:nvSpPr>
        <p:spPr>
          <a:xfrm>
            <a:off x="8946102" y="5512117"/>
            <a:ext cx="2369477" cy="923330"/>
          </a:xfrm>
          <a:prstGeom prst="rect">
            <a:avLst/>
          </a:prstGeom>
        </p:spPr>
        <p:txBody>
          <a:bodyPr wrap="square">
            <a:spAutoFit/>
          </a:bodyPr>
          <a:lstStyle/>
          <a:p>
            <a:pPr algn="ctr"/>
            <a:r>
              <a:rPr lang="it-IT" dirty="0"/>
              <a:t>N. B. Giotto non copiò la natura ma la piegò al proprio genio</a:t>
            </a:r>
          </a:p>
        </p:txBody>
      </p:sp>
      <p:cxnSp>
        <p:nvCxnSpPr>
          <p:cNvPr id="12" name="Connettore 2 11">
            <a:extLst>
              <a:ext uri="{FF2B5EF4-FFF2-40B4-BE49-F238E27FC236}">
                <a16:creationId xmlns:a16="http://schemas.microsoft.com/office/drawing/2014/main" id="{0853B2B0-F133-D940-B810-68255E1DB3B9}"/>
              </a:ext>
            </a:extLst>
          </p:cNvPr>
          <p:cNvCxnSpPr>
            <a:cxnSpLocks/>
            <a:endCxn id="10" idx="0"/>
          </p:cNvCxnSpPr>
          <p:nvPr/>
        </p:nvCxnSpPr>
        <p:spPr>
          <a:xfrm>
            <a:off x="10130840" y="5023665"/>
            <a:ext cx="1" cy="4884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A1BAEFEA-7026-5C4B-ADA0-8F7C8CFC3087}"/>
              </a:ext>
            </a:extLst>
          </p:cNvPr>
          <p:cNvCxnSpPr/>
          <p:nvPr/>
        </p:nvCxnSpPr>
        <p:spPr>
          <a:xfrm>
            <a:off x="8001000" y="2857500"/>
            <a:ext cx="0" cy="3757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16">
            <a:extLst>
              <a:ext uri="{FF2B5EF4-FFF2-40B4-BE49-F238E27FC236}">
                <a16:creationId xmlns:a16="http://schemas.microsoft.com/office/drawing/2014/main" id="{5FE102FD-9BE4-EA4C-96A4-0B588EB60ECA}"/>
              </a:ext>
            </a:extLst>
          </p:cNvPr>
          <p:cNvCxnSpPr>
            <a:cxnSpLocks/>
          </p:cNvCxnSpPr>
          <p:nvPr/>
        </p:nvCxnSpPr>
        <p:spPr>
          <a:xfrm>
            <a:off x="5829300" y="5696694"/>
            <a:ext cx="2171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585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A344881-135B-314C-9D94-D42404A86299}"/>
              </a:ext>
            </a:extLst>
          </p:cNvPr>
          <p:cNvSpPr txBox="1"/>
          <p:nvPr/>
        </p:nvSpPr>
        <p:spPr>
          <a:xfrm>
            <a:off x="4872040" y="1501615"/>
            <a:ext cx="2557462" cy="1477328"/>
          </a:xfrm>
          <a:prstGeom prst="rect">
            <a:avLst/>
          </a:prstGeom>
          <a:noFill/>
        </p:spPr>
        <p:txBody>
          <a:bodyPr wrap="square" rtlCol="0">
            <a:spAutoFit/>
          </a:bodyPr>
          <a:lstStyle/>
          <a:p>
            <a:r>
              <a:rPr lang="it-IT" dirty="0"/>
              <a:t>Il conforto derivato dal confronto « le concordi forze che trascorrevano nell’arte nostra» Nicola Pisano, Cavallini, Duccio</a:t>
            </a:r>
          </a:p>
        </p:txBody>
      </p:sp>
      <p:sp>
        <p:nvSpPr>
          <p:cNvPr id="3" name="Rettangolo 2">
            <a:extLst>
              <a:ext uri="{FF2B5EF4-FFF2-40B4-BE49-F238E27FC236}">
                <a16:creationId xmlns:a16="http://schemas.microsoft.com/office/drawing/2014/main" id="{8CF5C5FA-F591-C848-AFD4-44F2F3007D32}"/>
              </a:ext>
            </a:extLst>
          </p:cNvPr>
          <p:cNvSpPr/>
          <p:nvPr/>
        </p:nvSpPr>
        <p:spPr>
          <a:xfrm>
            <a:off x="812341" y="686872"/>
            <a:ext cx="2452018" cy="369332"/>
          </a:xfrm>
          <a:prstGeom prst="rect">
            <a:avLst/>
          </a:prstGeom>
        </p:spPr>
        <p:txBody>
          <a:bodyPr wrap="none">
            <a:spAutoFit/>
          </a:bodyPr>
          <a:lstStyle/>
          <a:p>
            <a:r>
              <a:rPr lang="it-IT" dirty="0"/>
              <a:t>Il rapporto con Cimabue</a:t>
            </a:r>
          </a:p>
        </p:txBody>
      </p:sp>
      <p:pic>
        <p:nvPicPr>
          <p:cNvPr id="5" name="Immagine 4">
            <a:extLst>
              <a:ext uri="{FF2B5EF4-FFF2-40B4-BE49-F238E27FC236}">
                <a16:creationId xmlns:a16="http://schemas.microsoft.com/office/drawing/2014/main" id="{5D471ED8-65CA-D646-93D7-19D5644E05A4}"/>
              </a:ext>
            </a:extLst>
          </p:cNvPr>
          <p:cNvPicPr>
            <a:picLocks noChangeAspect="1"/>
          </p:cNvPicPr>
          <p:nvPr/>
        </p:nvPicPr>
        <p:blipFill>
          <a:blip r:embed="rId2"/>
          <a:stretch>
            <a:fillRect/>
          </a:stretch>
        </p:blipFill>
        <p:spPr>
          <a:xfrm>
            <a:off x="538336" y="1385888"/>
            <a:ext cx="2866681" cy="3186111"/>
          </a:xfrm>
          <a:prstGeom prst="rect">
            <a:avLst/>
          </a:prstGeom>
        </p:spPr>
      </p:pic>
      <p:pic>
        <p:nvPicPr>
          <p:cNvPr id="8" name="Immagine 7">
            <a:extLst>
              <a:ext uri="{FF2B5EF4-FFF2-40B4-BE49-F238E27FC236}">
                <a16:creationId xmlns:a16="http://schemas.microsoft.com/office/drawing/2014/main" id="{F6C19F7B-4463-3148-944F-07D0237C27C5}"/>
              </a:ext>
            </a:extLst>
          </p:cNvPr>
          <p:cNvPicPr>
            <a:picLocks noChangeAspect="1"/>
          </p:cNvPicPr>
          <p:nvPr/>
        </p:nvPicPr>
        <p:blipFill>
          <a:blip r:embed="rId3"/>
          <a:stretch>
            <a:fillRect/>
          </a:stretch>
        </p:blipFill>
        <p:spPr>
          <a:xfrm>
            <a:off x="7605135" y="314324"/>
            <a:ext cx="3833757" cy="5113273"/>
          </a:xfrm>
          <a:prstGeom prst="rect">
            <a:avLst/>
          </a:prstGeom>
        </p:spPr>
      </p:pic>
      <p:pic>
        <p:nvPicPr>
          <p:cNvPr id="6" name="Immagine 5">
            <a:extLst>
              <a:ext uri="{FF2B5EF4-FFF2-40B4-BE49-F238E27FC236}">
                <a16:creationId xmlns:a16="http://schemas.microsoft.com/office/drawing/2014/main" id="{B186F664-4AC5-E942-9BCD-7FFF87360E5B}"/>
              </a:ext>
            </a:extLst>
          </p:cNvPr>
          <p:cNvPicPr>
            <a:picLocks noChangeAspect="1"/>
          </p:cNvPicPr>
          <p:nvPr/>
        </p:nvPicPr>
        <p:blipFill>
          <a:blip r:embed="rId4"/>
          <a:stretch>
            <a:fillRect/>
          </a:stretch>
        </p:blipFill>
        <p:spPr>
          <a:xfrm>
            <a:off x="4057384" y="3779438"/>
            <a:ext cx="4786577" cy="2763656"/>
          </a:xfrm>
          <a:prstGeom prst="rect">
            <a:avLst/>
          </a:prstGeom>
        </p:spPr>
      </p:pic>
      <p:cxnSp>
        <p:nvCxnSpPr>
          <p:cNvPr id="10" name="Connettore 1 9">
            <a:extLst>
              <a:ext uri="{FF2B5EF4-FFF2-40B4-BE49-F238E27FC236}">
                <a16:creationId xmlns:a16="http://schemas.microsoft.com/office/drawing/2014/main" id="{EB01811B-5A07-8C48-870C-C6208DCFDE0C}"/>
              </a:ext>
            </a:extLst>
          </p:cNvPr>
          <p:cNvCxnSpPr/>
          <p:nvPr/>
        </p:nvCxnSpPr>
        <p:spPr>
          <a:xfrm>
            <a:off x="3657600" y="314324"/>
            <a:ext cx="0" cy="6228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37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76233C0-D2B8-1E42-9FCC-CE5D4B943D23}"/>
              </a:ext>
            </a:extLst>
          </p:cNvPr>
          <p:cNvPicPr>
            <a:picLocks noChangeAspect="1"/>
          </p:cNvPicPr>
          <p:nvPr/>
        </p:nvPicPr>
        <p:blipFill>
          <a:blip r:embed="rId2"/>
          <a:stretch>
            <a:fillRect/>
          </a:stretch>
        </p:blipFill>
        <p:spPr>
          <a:xfrm>
            <a:off x="2050516" y="774889"/>
            <a:ext cx="4004163" cy="5205411"/>
          </a:xfrm>
          <a:prstGeom prst="rect">
            <a:avLst/>
          </a:prstGeom>
        </p:spPr>
      </p:pic>
      <p:sp>
        <p:nvSpPr>
          <p:cNvPr id="3" name="Rettangolo 2">
            <a:extLst>
              <a:ext uri="{FF2B5EF4-FFF2-40B4-BE49-F238E27FC236}">
                <a16:creationId xmlns:a16="http://schemas.microsoft.com/office/drawing/2014/main" id="{3686DCDA-0767-444B-8FBA-C4AD5CBE9D44}"/>
              </a:ext>
            </a:extLst>
          </p:cNvPr>
          <p:cNvSpPr/>
          <p:nvPr/>
        </p:nvSpPr>
        <p:spPr>
          <a:xfrm>
            <a:off x="6136741" y="2284751"/>
            <a:ext cx="4993222" cy="3785652"/>
          </a:xfrm>
          <a:prstGeom prst="rect">
            <a:avLst/>
          </a:prstGeom>
        </p:spPr>
        <p:txBody>
          <a:bodyPr wrap="square">
            <a:spAutoFit/>
          </a:bodyPr>
          <a:lstStyle/>
          <a:p>
            <a:pPr algn="ctr"/>
            <a:r>
              <a:rPr lang="it-IT" sz="2000" dirty="0"/>
              <a:t>Proscenio come salda base all’azione</a:t>
            </a:r>
          </a:p>
          <a:p>
            <a:pPr algn="ctr"/>
            <a:r>
              <a:rPr lang="it-IT" sz="2000" dirty="0"/>
              <a:t>Rilievo fermissimo delle figure perché sia adatto agli affetti semplici e forti ch’ei vi racchiude</a:t>
            </a:r>
          </a:p>
          <a:p>
            <a:pPr algn="ctr"/>
            <a:r>
              <a:rPr lang="it-IT" sz="2000" dirty="0"/>
              <a:t>Luci stagliate, colori contrastanti, contorni per dare risalto plastico alle figure e togliersi dal vago e convenzionale rilievo proprio della precedente nostra pittura </a:t>
            </a:r>
          </a:p>
          <a:p>
            <a:pPr algn="ctr"/>
            <a:endParaRPr lang="it-IT" sz="2000" dirty="0"/>
          </a:p>
          <a:p>
            <a:pPr algn="ctr"/>
            <a:endParaRPr lang="it-IT" sz="2000" dirty="0"/>
          </a:p>
          <a:p>
            <a:pPr algn="ctr"/>
            <a:r>
              <a:rPr lang="it-IT" sz="2000" dirty="0"/>
              <a:t> </a:t>
            </a:r>
          </a:p>
          <a:p>
            <a:pPr algn="ctr"/>
            <a:r>
              <a:rPr lang="it-IT" sz="2000" dirty="0"/>
              <a:t>«Asprezza di mezzi» delle opere giovanili</a:t>
            </a:r>
          </a:p>
        </p:txBody>
      </p:sp>
      <p:sp>
        <p:nvSpPr>
          <p:cNvPr id="4" name="CasellaDiTesto 3">
            <a:extLst>
              <a:ext uri="{FF2B5EF4-FFF2-40B4-BE49-F238E27FC236}">
                <a16:creationId xmlns:a16="http://schemas.microsoft.com/office/drawing/2014/main" id="{5CD1618F-492C-A945-A587-F36F3E8F2496}"/>
              </a:ext>
            </a:extLst>
          </p:cNvPr>
          <p:cNvSpPr txBox="1"/>
          <p:nvPr/>
        </p:nvSpPr>
        <p:spPr>
          <a:xfrm>
            <a:off x="300037" y="774889"/>
            <a:ext cx="1750479" cy="400110"/>
          </a:xfrm>
          <a:prstGeom prst="rect">
            <a:avLst/>
          </a:prstGeom>
          <a:noFill/>
        </p:spPr>
        <p:txBody>
          <a:bodyPr wrap="none" rtlCol="0">
            <a:spAutoFit/>
          </a:bodyPr>
          <a:lstStyle/>
          <a:p>
            <a:r>
              <a:rPr lang="it-IT" sz="2000" dirty="0"/>
              <a:t>Opere giovanili</a:t>
            </a:r>
          </a:p>
        </p:txBody>
      </p:sp>
    </p:spTree>
    <p:extLst>
      <p:ext uri="{BB962C8B-B14F-4D97-AF65-F5344CB8AC3E}">
        <p14:creationId xmlns:p14="http://schemas.microsoft.com/office/powerpoint/2010/main" val="2284116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767753F-AADC-D546-A237-132DF6588F6C}"/>
              </a:ext>
            </a:extLst>
          </p:cNvPr>
          <p:cNvPicPr>
            <a:picLocks noChangeAspect="1"/>
          </p:cNvPicPr>
          <p:nvPr/>
        </p:nvPicPr>
        <p:blipFill>
          <a:blip r:embed="rId2"/>
          <a:stretch>
            <a:fillRect/>
          </a:stretch>
        </p:blipFill>
        <p:spPr>
          <a:xfrm>
            <a:off x="1005314" y="899777"/>
            <a:ext cx="4049757" cy="3786522"/>
          </a:xfrm>
          <a:prstGeom prst="rect">
            <a:avLst/>
          </a:prstGeom>
        </p:spPr>
      </p:pic>
      <p:pic>
        <p:nvPicPr>
          <p:cNvPr id="4" name="Immagine 3">
            <a:extLst>
              <a:ext uri="{FF2B5EF4-FFF2-40B4-BE49-F238E27FC236}">
                <a16:creationId xmlns:a16="http://schemas.microsoft.com/office/drawing/2014/main" id="{0AC8184E-B73A-0B4D-AEAF-98ED7CCF8F1A}"/>
              </a:ext>
            </a:extLst>
          </p:cNvPr>
          <p:cNvPicPr>
            <a:picLocks noChangeAspect="1"/>
          </p:cNvPicPr>
          <p:nvPr/>
        </p:nvPicPr>
        <p:blipFill>
          <a:blip r:embed="rId3"/>
          <a:stretch>
            <a:fillRect/>
          </a:stretch>
        </p:blipFill>
        <p:spPr>
          <a:xfrm>
            <a:off x="5199831" y="163972"/>
            <a:ext cx="2626586" cy="4086559"/>
          </a:xfrm>
          <a:prstGeom prst="rect">
            <a:avLst/>
          </a:prstGeom>
        </p:spPr>
      </p:pic>
      <p:pic>
        <p:nvPicPr>
          <p:cNvPr id="5" name="Immagine 4">
            <a:extLst>
              <a:ext uri="{FF2B5EF4-FFF2-40B4-BE49-F238E27FC236}">
                <a16:creationId xmlns:a16="http://schemas.microsoft.com/office/drawing/2014/main" id="{CF367605-F26C-8F49-9741-80D6C678B57E}"/>
              </a:ext>
            </a:extLst>
          </p:cNvPr>
          <p:cNvPicPr>
            <a:picLocks noChangeAspect="1"/>
          </p:cNvPicPr>
          <p:nvPr/>
        </p:nvPicPr>
        <p:blipFill>
          <a:blip r:embed="rId4"/>
          <a:stretch>
            <a:fillRect/>
          </a:stretch>
        </p:blipFill>
        <p:spPr>
          <a:xfrm>
            <a:off x="7958138" y="2563997"/>
            <a:ext cx="3907412" cy="2579502"/>
          </a:xfrm>
          <a:prstGeom prst="rect">
            <a:avLst/>
          </a:prstGeom>
        </p:spPr>
      </p:pic>
      <p:sp>
        <p:nvSpPr>
          <p:cNvPr id="8" name="CasellaDiTesto 7">
            <a:extLst>
              <a:ext uri="{FF2B5EF4-FFF2-40B4-BE49-F238E27FC236}">
                <a16:creationId xmlns:a16="http://schemas.microsoft.com/office/drawing/2014/main" id="{EE18470F-BD1F-AD41-B7BA-BC8A42145688}"/>
              </a:ext>
            </a:extLst>
          </p:cNvPr>
          <p:cNvSpPr txBox="1"/>
          <p:nvPr/>
        </p:nvSpPr>
        <p:spPr>
          <a:xfrm>
            <a:off x="456771" y="4833179"/>
            <a:ext cx="6696713" cy="1631216"/>
          </a:xfrm>
          <a:prstGeom prst="rect">
            <a:avLst/>
          </a:prstGeom>
          <a:noFill/>
        </p:spPr>
        <p:txBody>
          <a:bodyPr wrap="square" rtlCol="0">
            <a:spAutoFit/>
          </a:bodyPr>
          <a:lstStyle/>
          <a:p>
            <a:r>
              <a:rPr lang="it-IT" sz="2000" dirty="0"/>
              <a:t>«mai rinunziando alle sue qualità particolari</a:t>
            </a:r>
          </a:p>
          <a:p>
            <a:r>
              <a:rPr lang="it-IT" sz="2000" dirty="0"/>
              <a:t>…</a:t>
            </a:r>
          </a:p>
          <a:p>
            <a:r>
              <a:rPr lang="it-IT" sz="2000" dirty="0"/>
              <a:t>Giotto attenuò quel suo modo per cercare nel rilievo una maggiore varietà di forme…in più vario colorire…più sottili modulazioni degli affetti»</a:t>
            </a:r>
          </a:p>
        </p:txBody>
      </p:sp>
      <p:sp>
        <p:nvSpPr>
          <p:cNvPr id="9" name="CasellaDiTesto 8">
            <a:extLst>
              <a:ext uri="{FF2B5EF4-FFF2-40B4-BE49-F238E27FC236}">
                <a16:creationId xmlns:a16="http://schemas.microsoft.com/office/drawing/2014/main" id="{CFCFC55A-32E3-DC4F-8C70-3B7470999C9F}"/>
              </a:ext>
            </a:extLst>
          </p:cNvPr>
          <p:cNvSpPr txBox="1"/>
          <p:nvPr/>
        </p:nvSpPr>
        <p:spPr>
          <a:xfrm>
            <a:off x="8115937" y="657225"/>
            <a:ext cx="2369016" cy="707886"/>
          </a:xfrm>
          <a:prstGeom prst="rect">
            <a:avLst/>
          </a:prstGeom>
          <a:noFill/>
        </p:spPr>
        <p:txBody>
          <a:bodyPr wrap="square" rtlCol="0">
            <a:spAutoFit/>
          </a:bodyPr>
          <a:lstStyle/>
          <a:p>
            <a:pPr algn="ctr"/>
            <a:r>
              <a:rPr lang="it-IT" sz="2000" dirty="0"/>
              <a:t>Opere esposte nell’atrio della scuola</a:t>
            </a:r>
          </a:p>
        </p:txBody>
      </p:sp>
      <p:sp>
        <p:nvSpPr>
          <p:cNvPr id="10" name="CasellaDiTesto 9">
            <a:extLst>
              <a:ext uri="{FF2B5EF4-FFF2-40B4-BE49-F238E27FC236}">
                <a16:creationId xmlns:a16="http://schemas.microsoft.com/office/drawing/2014/main" id="{A9B6E9CF-5C89-DF43-BBFB-F115B1972102}"/>
              </a:ext>
            </a:extLst>
          </p:cNvPr>
          <p:cNvSpPr txBox="1"/>
          <p:nvPr/>
        </p:nvSpPr>
        <p:spPr>
          <a:xfrm>
            <a:off x="8115937" y="5648787"/>
            <a:ext cx="4131776" cy="1015663"/>
          </a:xfrm>
          <a:prstGeom prst="rect">
            <a:avLst/>
          </a:prstGeom>
          <a:noFill/>
        </p:spPr>
        <p:txBody>
          <a:bodyPr wrap="square" rtlCol="0">
            <a:spAutoFit/>
          </a:bodyPr>
          <a:lstStyle/>
          <a:p>
            <a:pPr algn="ctr"/>
            <a:r>
              <a:rPr lang="it-IT" sz="2000" dirty="0"/>
              <a:t>«Un arte coerente a se stessa quantunque in continuo e vitale variare»</a:t>
            </a:r>
          </a:p>
        </p:txBody>
      </p:sp>
      <p:sp>
        <p:nvSpPr>
          <p:cNvPr id="11" name="Rettangolo 10">
            <a:extLst>
              <a:ext uri="{FF2B5EF4-FFF2-40B4-BE49-F238E27FC236}">
                <a16:creationId xmlns:a16="http://schemas.microsoft.com/office/drawing/2014/main" id="{DCC6704B-A30D-AF42-A860-55ABA182679A}"/>
              </a:ext>
            </a:extLst>
          </p:cNvPr>
          <p:cNvSpPr/>
          <p:nvPr/>
        </p:nvSpPr>
        <p:spPr>
          <a:xfrm>
            <a:off x="8229599" y="5648787"/>
            <a:ext cx="3800475" cy="9949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1C73EA97-5FB6-FE40-9955-B2CFA7E8A3A8}"/>
              </a:ext>
            </a:extLst>
          </p:cNvPr>
          <p:cNvSpPr txBox="1"/>
          <p:nvPr/>
        </p:nvSpPr>
        <p:spPr>
          <a:xfrm>
            <a:off x="456771" y="287893"/>
            <a:ext cx="2464136" cy="400110"/>
          </a:xfrm>
          <a:prstGeom prst="rect">
            <a:avLst/>
          </a:prstGeom>
          <a:noFill/>
        </p:spPr>
        <p:txBody>
          <a:bodyPr wrap="none" rtlCol="0">
            <a:spAutoFit/>
          </a:bodyPr>
          <a:lstStyle/>
          <a:p>
            <a:r>
              <a:rPr lang="it-IT" sz="2000" dirty="0"/>
              <a:t>Opere dell’età matura</a:t>
            </a:r>
          </a:p>
        </p:txBody>
      </p:sp>
    </p:spTree>
    <p:extLst>
      <p:ext uri="{BB962C8B-B14F-4D97-AF65-F5344CB8AC3E}">
        <p14:creationId xmlns:p14="http://schemas.microsoft.com/office/powerpoint/2010/main" val="389186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F5E149E-61AF-7540-B863-AB09B71CBD05}"/>
              </a:ext>
            </a:extLst>
          </p:cNvPr>
          <p:cNvSpPr txBox="1"/>
          <p:nvPr/>
        </p:nvSpPr>
        <p:spPr>
          <a:xfrm>
            <a:off x="2486025" y="1700213"/>
            <a:ext cx="7772400" cy="3785652"/>
          </a:xfrm>
          <a:prstGeom prst="rect">
            <a:avLst/>
          </a:prstGeom>
          <a:noFill/>
        </p:spPr>
        <p:txBody>
          <a:bodyPr wrap="square" rtlCol="0">
            <a:spAutoFit/>
          </a:bodyPr>
          <a:lstStyle/>
          <a:p>
            <a:pPr algn="ctr"/>
            <a:r>
              <a:rPr lang="it-IT" sz="2000" dirty="0"/>
              <a:t>La lezione era finita: e i giovani prontamente si alzarono…</a:t>
            </a:r>
          </a:p>
          <a:p>
            <a:pPr algn="ctr"/>
            <a:r>
              <a:rPr lang="it-IT" sz="2000" dirty="0"/>
              <a:t>mi avvicinai alla cattedra…</a:t>
            </a:r>
          </a:p>
          <a:p>
            <a:pPr algn="ctr"/>
            <a:r>
              <a:rPr lang="it-IT" sz="2000" dirty="0"/>
              <a:t>‘mio caro’, gli dissi, ‘la conoscevo dai suoi studi universitari, e perciò non mi ha stupito la sua lezione. Ella ha obbligato i giovani all’attenzione, tanto serrato è stato il suo discorso; e quell’attenzione io l’ho sentita sempre più viva </a:t>
            </a:r>
            <a:r>
              <a:rPr lang="it-IT" sz="2000" dirty="0" err="1"/>
              <a:t>mentr’ella</a:t>
            </a:r>
            <a:r>
              <a:rPr lang="it-IT" sz="2000" dirty="0"/>
              <a:t> </a:t>
            </a:r>
            <a:r>
              <a:rPr lang="it-IT" sz="2000" b="1" dirty="0"/>
              <a:t>non esponeva cose vaghe ma fondava la conoscenza di Giotto sulla comprensione delle opere, e, lasciando in disparte ogni notizia storica superflua</a:t>
            </a:r>
            <a:r>
              <a:rPr lang="it-IT" sz="2000" dirty="0"/>
              <a:t> giungeva così direttamente ai concetti e alle nozioni fondamentali. Altri direbbe forse troppo elementare questa lezione. </a:t>
            </a:r>
            <a:r>
              <a:rPr lang="it-IT" sz="2000" b="1" dirty="0"/>
              <a:t>Per me le cose </a:t>
            </a:r>
            <a:r>
              <a:rPr lang="it-IT" sz="2000" b="1" i="1" dirty="0"/>
              <a:t>elementari</a:t>
            </a:r>
            <a:r>
              <a:rPr lang="it-IT" sz="2000" b="1" dirty="0"/>
              <a:t>, di questo genere, sono le più difficili a pensare e a insegnare</a:t>
            </a:r>
            <a:r>
              <a:rPr lang="it-IT" sz="2000" dirty="0"/>
              <a:t>; sono quelle che si apprendono solo da un maestro»</a:t>
            </a:r>
          </a:p>
        </p:txBody>
      </p:sp>
    </p:spTree>
    <p:extLst>
      <p:ext uri="{BB962C8B-B14F-4D97-AF65-F5344CB8AC3E}">
        <p14:creationId xmlns:p14="http://schemas.microsoft.com/office/powerpoint/2010/main" val="39011665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2DD14B-A0C2-204E-9F69-F25F0245B254}"/>
              </a:ext>
            </a:extLst>
          </p:cNvPr>
          <p:cNvSpPr txBox="1"/>
          <p:nvPr/>
        </p:nvSpPr>
        <p:spPr>
          <a:xfrm>
            <a:off x="2671763" y="2600325"/>
            <a:ext cx="6451126" cy="1231106"/>
          </a:xfrm>
          <a:prstGeom prst="rect">
            <a:avLst/>
          </a:prstGeom>
          <a:noFill/>
        </p:spPr>
        <p:txBody>
          <a:bodyPr wrap="none" rtlCol="0">
            <a:spAutoFit/>
          </a:bodyPr>
          <a:lstStyle/>
          <a:p>
            <a:pPr algn="ctr"/>
            <a:r>
              <a:rPr lang="it-IT" sz="2800" dirty="0"/>
              <a:t>Perché insegnare la storia dell’arte?</a:t>
            </a:r>
          </a:p>
          <a:p>
            <a:pPr algn="ctr"/>
            <a:endParaRPr lang="it-IT" sz="2800" dirty="0"/>
          </a:p>
          <a:p>
            <a:pPr algn="ctr"/>
            <a:r>
              <a:rPr lang="it-IT" dirty="0"/>
              <a:t>(Rispondi indicando la tua opinione in 150 parole/600 caratteri </a:t>
            </a:r>
            <a:r>
              <a:rPr lang="it-IT" dirty="0" err="1"/>
              <a:t>ca</a:t>
            </a:r>
            <a:r>
              <a:rPr lang="it-IT" dirty="0"/>
              <a:t>.)</a:t>
            </a:r>
          </a:p>
        </p:txBody>
      </p:sp>
    </p:spTree>
    <p:extLst>
      <p:ext uri="{BB962C8B-B14F-4D97-AF65-F5344CB8AC3E}">
        <p14:creationId xmlns:p14="http://schemas.microsoft.com/office/powerpoint/2010/main" val="182759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5330EAF-1749-0B42-8392-E70F7B1DD3FB}"/>
              </a:ext>
            </a:extLst>
          </p:cNvPr>
          <p:cNvSpPr/>
          <p:nvPr/>
        </p:nvSpPr>
        <p:spPr>
          <a:xfrm>
            <a:off x="572942" y="734517"/>
            <a:ext cx="4409156" cy="400110"/>
          </a:xfrm>
          <a:prstGeom prst="rect">
            <a:avLst/>
          </a:prstGeom>
        </p:spPr>
        <p:txBody>
          <a:bodyPr wrap="none">
            <a:spAutoFit/>
          </a:bodyPr>
          <a:lstStyle/>
          <a:p>
            <a:r>
              <a:rPr lang="it-IT" sz="2000" b="1" dirty="0"/>
              <a:t>1903. circolare del Ministro Nunzio Nasi</a:t>
            </a:r>
          </a:p>
        </p:txBody>
      </p:sp>
      <p:sp>
        <p:nvSpPr>
          <p:cNvPr id="3" name="CasellaDiTesto 2">
            <a:extLst>
              <a:ext uri="{FF2B5EF4-FFF2-40B4-BE49-F238E27FC236}">
                <a16:creationId xmlns:a16="http://schemas.microsoft.com/office/drawing/2014/main" id="{586D2B75-77B1-F64F-ADB1-502DB855677B}"/>
              </a:ext>
            </a:extLst>
          </p:cNvPr>
          <p:cNvSpPr txBox="1"/>
          <p:nvPr/>
        </p:nvSpPr>
        <p:spPr>
          <a:xfrm>
            <a:off x="5996064" y="734517"/>
            <a:ext cx="5962573" cy="5940088"/>
          </a:xfrm>
          <a:prstGeom prst="rect">
            <a:avLst/>
          </a:prstGeom>
          <a:noFill/>
        </p:spPr>
        <p:txBody>
          <a:bodyPr wrap="square" rtlCol="0">
            <a:spAutoFit/>
          </a:bodyPr>
          <a:lstStyle/>
          <a:p>
            <a:r>
              <a:rPr lang="it-IT" sz="2000" dirty="0"/>
              <a:t>La circolare invitava </a:t>
            </a:r>
          </a:p>
          <a:p>
            <a:r>
              <a:rPr lang="it-IT" sz="2000" dirty="0"/>
              <a:t>«a una pratica </a:t>
            </a:r>
            <a:r>
              <a:rPr lang="it-IT" sz="2000" b="1" dirty="0"/>
              <a:t>educazione del buon gusto dei giovani</a:t>
            </a:r>
            <a:r>
              <a:rPr lang="it-IT" sz="2000" dirty="0"/>
              <a:t>». </a:t>
            </a:r>
          </a:p>
          <a:p>
            <a:endParaRPr lang="it-IT" sz="2000" dirty="0"/>
          </a:p>
          <a:p>
            <a:r>
              <a:rPr lang="it-IT" sz="2000" dirty="0"/>
              <a:t>L’insegnamento sarebbe stato compito dei </a:t>
            </a:r>
            <a:r>
              <a:rPr lang="it-IT" sz="2000" b="1" dirty="0"/>
              <a:t>professori di storia e lettere. </a:t>
            </a:r>
          </a:p>
          <a:p>
            <a:endParaRPr lang="it-IT" sz="2000" b="1" dirty="0"/>
          </a:p>
          <a:p>
            <a:r>
              <a:rPr lang="it-IT" sz="2000" dirty="0"/>
              <a:t>La stessa circolare </a:t>
            </a:r>
            <a:r>
              <a:rPr lang="it-IT" sz="2000" b="1" dirty="0"/>
              <a:t>incoraggiava le visite ai musei e alle gallerie</a:t>
            </a:r>
            <a:r>
              <a:rPr lang="it-IT" sz="2000" dirty="0"/>
              <a:t> e prevedeva per ogni scuola le </a:t>
            </a:r>
            <a:r>
              <a:rPr lang="it-IT" sz="2000" b="1" dirty="0"/>
              <a:t>riproduzioni grafiche dei capolavori</a:t>
            </a:r>
            <a:r>
              <a:rPr lang="it-IT" sz="2000" dirty="0"/>
              <a:t>, </a:t>
            </a:r>
            <a:r>
              <a:rPr lang="it-IT" sz="2000" b="1" dirty="0"/>
              <a:t>in particolare locali</a:t>
            </a:r>
            <a:r>
              <a:rPr lang="it-IT" sz="2000" dirty="0"/>
              <a:t>, distribuite dalla Regia Calcografia e dal Gabinetto Fotografico di Roma.</a:t>
            </a:r>
          </a:p>
          <a:p>
            <a:pPr algn="ctr"/>
            <a:endParaRPr lang="it-IT" sz="2000" dirty="0"/>
          </a:p>
          <a:p>
            <a:pPr algn="ctr"/>
            <a:r>
              <a:rPr lang="it-IT" sz="2000" dirty="0"/>
              <a:t>«si cominci a far parlare le muraglie, se non è possibile far parlare i professori»</a:t>
            </a:r>
          </a:p>
          <a:p>
            <a:endParaRPr lang="it-IT" sz="2000" dirty="0"/>
          </a:p>
          <a:p>
            <a:endParaRPr lang="it-IT" sz="2000" dirty="0"/>
          </a:p>
          <a:p>
            <a:pPr algn="ctr"/>
            <a:r>
              <a:rPr lang="it-IT" sz="2000" dirty="0"/>
              <a:t>1911. Achille Bertini Calosso avanzerà la proposta di istituire un’Associazione Nazionale per la decorazione della Scuola</a:t>
            </a:r>
          </a:p>
        </p:txBody>
      </p:sp>
      <p:pic>
        <p:nvPicPr>
          <p:cNvPr id="4" name="Immagine 3">
            <a:extLst>
              <a:ext uri="{FF2B5EF4-FFF2-40B4-BE49-F238E27FC236}">
                <a16:creationId xmlns:a16="http://schemas.microsoft.com/office/drawing/2014/main" id="{A29D1DD4-77D0-DF40-A257-5F74B31C1F73}"/>
              </a:ext>
            </a:extLst>
          </p:cNvPr>
          <p:cNvPicPr>
            <a:picLocks noChangeAspect="1"/>
          </p:cNvPicPr>
          <p:nvPr/>
        </p:nvPicPr>
        <p:blipFill>
          <a:blip r:embed="rId2"/>
          <a:stretch>
            <a:fillRect/>
          </a:stretch>
        </p:blipFill>
        <p:spPr>
          <a:xfrm>
            <a:off x="824459" y="1757352"/>
            <a:ext cx="2948762" cy="4609476"/>
          </a:xfrm>
          <a:prstGeom prst="rect">
            <a:avLst/>
          </a:prstGeom>
        </p:spPr>
      </p:pic>
      <p:cxnSp>
        <p:nvCxnSpPr>
          <p:cNvPr id="6" name="Connettore 1 5">
            <a:extLst>
              <a:ext uri="{FF2B5EF4-FFF2-40B4-BE49-F238E27FC236}">
                <a16:creationId xmlns:a16="http://schemas.microsoft.com/office/drawing/2014/main" id="{0C8162C6-0420-FD46-BD54-04CA79367E0F}"/>
              </a:ext>
            </a:extLst>
          </p:cNvPr>
          <p:cNvCxnSpPr/>
          <p:nvPr/>
        </p:nvCxnSpPr>
        <p:spPr>
          <a:xfrm>
            <a:off x="5876145" y="2578308"/>
            <a:ext cx="0" cy="16489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656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F4E9FA-B5E9-124D-A814-05A30CA65238}"/>
              </a:ext>
            </a:extLst>
          </p:cNvPr>
          <p:cNvSpPr txBox="1"/>
          <p:nvPr/>
        </p:nvSpPr>
        <p:spPr>
          <a:xfrm>
            <a:off x="329784" y="764498"/>
            <a:ext cx="6181949" cy="400110"/>
          </a:xfrm>
          <a:prstGeom prst="rect">
            <a:avLst/>
          </a:prstGeom>
          <a:noFill/>
        </p:spPr>
        <p:txBody>
          <a:bodyPr wrap="none" rtlCol="0">
            <a:spAutoFit/>
          </a:bodyPr>
          <a:lstStyle/>
          <a:p>
            <a:r>
              <a:rPr lang="it-IT" sz="2000" b="1" dirty="0"/>
              <a:t>1904. </a:t>
            </a:r>
            <a:r>
              <a:rPr lang="it-IT" sz="2000" dirty="0" err="1"/>
              <a:t>R</a:t>
            </a:r>
            <a:r>
              <a:rPr lang="it-IT" sz="2000" dirty="0"/>
              <a:t>. D. n. 657 a firma del </a:t>
            </a:r>
            <a:r>
              <a:rPr lang="it-IT" sz="2000" b="1" dirty="0"/>
              <a:t>Ministro Emanuele Orlando</a:t>
            </a:r>
          </a:p>
        </p:txBody>
      </p:sp>
      <p:sp>
        <p:nvSpPr>
          <p:cNvPr id="3" name="CasellaDiTesto 2">
            <a:extLst>
              <a:ext uri="{FF2B5EF4-FFF2-40B4-BE49-F238E27FC236}">
                <a16:creationId xmlns:a16="http://schemas.microsoft.com/office/drawing/2014/main" id="{E36F078D-CD7E-E348-9798-794798C722BD}"/>
              </a:ext>
            </a:extLst>
          </p:cNvPr>
          <p:cNvSpPr txBox="1"/>
          <p:nvPr/>
        </p:nvSpPr>
        <p:spPr>
          <a:xfrm>
            <a:off x="5584772" y="1621748"/>
            <a:ext cx="4901784" cy="3785652"/>
          </a:xfrm>
          <a:prstGeom prst="rect">
            <a:avLst/>
          </a:prstGeom>
          <a:noFill/>
        </p:spPr>
        <p:txBody>
          <a:bodyPr wrap="square" rtlCol="0">
            <a:spAutoFit/>
          </a:bodyPr>
          <a:lstStyle/>
          <a:p>
            <a:r>
              <a:rPr lang="it-IT" sz="2000" b="1" dirty="0"/>
              <a:t>Primo decreto relativo all’insegnamento della storia dell’arte. </a:t>
            </a:r>
          </a:p>
          <a:p>
            <a:endParaRPr lang="it-IT" sz="2000" dirty="0"/>
          </a:p>
          <a:p>
            <a:r>
              <a:rPr lang="it-IT" sz="2000" dirty="0"/>
              <a:t>Il decreto prevedeva la </a:t>
            </a:r>
            <a:r>
              <a:rPr lang="it-IT" sz="2000" b="1" dirty="0"/>
              <a:t>possibilità di istituire corsi annuali complementari senza obbligo di frequenza e senza esami nei licei il cui bilancio e la cui disponibilità di insegnanti competenti lo avessero permesso.</a:t>
            </a:r>
          </a:p>
          <a:p>
            <a:endParaRPr lang="it-IT" sz="2000" dirty="0"/>
          </a:p>
          <a:p>
            <a:r>
              <a:rPr lang="it-IT" sz="2000" dirty="0"/>
              <a:t>Si specificava la necessità di far emergere i </a:t>
            </a:r>
            <a:r>
              <a:rPr lang="it-IT" sz="2000" b="1" dirty="0"/>
              <a:t>nessi con la storia letteraria e civile e </a:t>
            </a:r>
            <a:r>
              <a:rPr lang="it-IT" sz="2000" dirty="0"/>
              <a:t>sollecitare </a:t>
            </a:r>
            <a:r>
              <a:rPr lang="it-IT" sz="2000" b="1" dirty="0"/>
              <a:t>l’osservazione diretta delle opere</a:t>
            </a:r>
          </a:p>
        </p:txBody>
      </p:sp>
      <p:pic>
        <p:nvPicPr>
          <p:cNvPr id="4" name="Immagine 3">
            <a:extLst>
              <a:ext uri="{FF2B5EF4-FFF2-40B4-BE49-F238E27FC236}">
                <a16:creationId xmlns:a16="http://schemas.microsoft.com/office/drawing/2014/main" id="{B862A43E-8D43-F448-AB73-947BA7749908}"/>
              </a:ext>
            </a:extLst>
          </p:cNvPr>
          <p:cNvPicPr>
            <a:picLocks noChangeAspect="1"/>
          </p:cNvPicPr>
          <p:nvPr/>
        </p:nvPicPr>
        <p:blipFill>
          <a:blip r:embed="rId2"/>
          <a:stretch>
            <a:fillRect/>
          </a:stretch>
        </p:blipFill>
        <p:spPr>
          <a:xfrm>
            <a:off x="584616" y="2199807"/>
            <a:ext cx="3832485" cy="2874364"/>
          </a:xfrm>
          <a:prstGeom prst="rect">
            <a:avLst/>
          </a:prstGeom>
        </p:spPr>
      </p:pic>
      <p:sp>
        <p:nvSpPr>
          <p:cNvPr id="5" name="Rettangolo 4">
            <a:extLst>
              <a:ext uri="{FF2B5EF4-FFF2-40B4-BE49-F238E27FC236}">
                <a16:creationId xmlns:a16="http://schemas.microsoft.com/office/drawing/2014/main" id="{A77DE6EB-19CC-E444-A254-35DA4C0A4F02}"/>
              </a:ext>
            </a:extLst>
          </p:cNvPr>
          <p:cNvSpPr/>
          <p:nvPr/>
        </p:nvSpPr>
        <p:spPr>
          <a:xfrm>
            <a:off x="5584772" y="1621748"/>
            <a:ext cx="4473628" cy="707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3255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B89F795-3251-FD4E-A1E0-48AC3223E83B}"/>
              </a:ext>
            </a:extLst>
          </p:cNvPr>
          <p:cNvSpPr txBox="1"/>
          <p:nvPr/>
        </p:nvSpPr>
        <p:spPr>
          <a:xfrm>
            <a:off x="3432748" y="457441"/>
            <a:ext cx="5141626" cy="707886"/>
          </a:xfrm>
          <a:prstGeom prst="rect">
            <a:avLst/>
          </a:prstGeom>
          <a:noFill/>
        </p:spPr>
        <p:txBody>
          <a:bodyPr wrap="square" rtlCol="0">
            <a:spAutoFit/>
          </a:bodyPr>
          <a:lstStyle/>
          <a:p>
            <a:pPr algn="ctr"/>
            <a:r>
              <a:rPr lang="it-IT" sz="2000" b="1" dirty="0"/>
              <a:t>1905. istituzione della Commissione Reale per l’ordinamento degli Istituti secondari</a:t>
            </a:r>
          </a:p>
        </p:txBody>
      </p:sp>
      <p:sp>
        <p:nvSpPr>
          <p:cNvPr id="3" name="Rettangolo 2">
            <a:extLst>
              <a:ext uri="{FF2B5EF4-FFF2-40B4-BE49-F238E27FC236}">
                <a16:creationId xmlns:a16="http://schemas.microsoft.com/office/drawing/2014/main" id="{55EC90D8-C61A-1445-B0CF-58D76D94E9CD}"/>
              </a:ext>
            </a:extLst>
          </p:cNvPr>
          <p:cNvSpPr/>
          <p:nvPr/>
        </p:nvSpPr>
        <p:spPr>
          <a:xfrm>
            <a:off x="4122296" y="1652586"/>
            <a:ext cx="4062334" cy="1323439"/>
          </a:xfrm>
          <a:prstGeom prst="rect">
            <a:avLst/>
          </a:prstGeom>
        </p:spPr>
        <p:txBody>
          <a:bodyPr wrap="square">
            <a:spAutoFit/>
          </a:bodyPr>
          <a:lstStyle/>
          <a:p>
            <a:pPr algn="ctr"/>
            <a:r>
              <a:rPr lang="it-IT" sz="2000" dirty="0"/>
              <a:t>Obiettivi dell’indagine:</a:t>
            </a:r>
          </a:p>
          <a:p>
            <a:pPr algn="ctr"/>
            <a:endParaRPr lang="it-IT" sz="2000" dirty="0"/>
          </a:p>
          <a:p>
            <a:pPr algn="ctr"/>
            <a:r>
              <a:rPr lang="it-IT" sz="2000" dirty="0"/>
              <a:t>rendere l’insegnamento medio più rispondente alle esigenze della vita</a:t>
            </a:r>
          </a:p>
        </p:txBody>
      </p:sp>
      <p:sp>
        <p:nvSpPr>
          <p:cNvPr id="5" name="CasellaDiTesto 4">
            <a:extLst>
              <a:ext uri="{FF2B5EF4-FFF2-40B4-BE49-F238E27FC236}">
                <a16:creationId xmlns:a16="http://schemas.microsoft.com/office/drawing/2014/main" id="{AFF02757-C200-A046-9600-5382601F31B8}"/>
              </a:ext>
            </a:extLst>
          </p:cNvPr>
          <p:cNvSpPr txBox="1"/>
          <p:nvPr/>
        </p:nvSpPr>
        <p:spPr>
          <a:xfrm>
            <a:off x="3824841" y="5426702"/>
            <a:ext cx="4653966" cy="400110"/>
          </a:xfrm>
          <a:prstGeom prst="rect">
            <a:avLst/>
          </a:prstGeom>
          <a:noFill/>
        </p:spPr>
        <p:txBody>
          <a:bodyPr wrap="none" rtlCol="0">
            <a:spAutoFit/>
          </a:bodyPr>
          <a:lstStyle/>
          <a:p>
            <a:r>
              <a:rPr lang="it-IT" sz="2000" dirty="0"/>
              <a:t>Due domande riguardano la storia dell’arte</a:t>
            </a:r>
          </a:p>
        </p:txBody>
      </p:sp>
      <p:sp>
        <p:nvSpPr>
          <p:cNvPr id="6" name="Rettangolo 5">
            <a:extLst>
              <a:ext uri="{FF2B5EF4-FFF2-40B4-BE49-F238E27FC236}">
                <a16:creationId xmlns:a16="http://schemas.microsoft.com/office/drawing/2014/main" id="{2FE275CE-9EF4-4B4C-AC46-F302CF5C2E2C}"/>
              </a:ext>
            </a:extLst>
          </p:cNvPr>
          <p:cNvSpPr/>
          <p:nvPr/>
        </p:nvSpPr>
        <p:spPr>
          <a:xfrm>
            <a:off x="3432748" y="457442"/>
            <a:ext cx="5141626"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82C11DC2-3A50-0F47-8994-3B0AD8A447B6}"/>
              </a:ext>
            </a:extLst>
          </p:cNvPr>
          <p:cNvSpPr/>
          <p:nvPr/>
        </p:nvSpPr>
        <p:spPr>
          <a:xfrm>
            <a:off x="3432748" y="3375657"/>
            <a:ext cx="5046059" cy="1323439"/>
          </a:xfrm>
          <a:prstGeom prst="rect">
            <a:avLst/>
          </a:prstGeom>
        </p:spPr>
        <p:txBody>
          <a:bodyPr wrap="square">
            <a:spAutoFit/>
          </a:bodyPr>
          <a:lstStyle/>
          <a:p>
            <a:pPr algn="ctr"/>
            <a:r>
              <a:rPr lang="it-IT" sz="2000" b="1" dirty="0"/>
              <a:t>1906. Invio di due questionari didattici </a:t>
            </a:r>
          </a:p>
          <a:p>
            <a:pPr algn="ctr"/>
            <a:r>
              <a:rPr lang="it-IT" sz="2000" dirty="0"/>
              <a:t>a operatori e studiosi del settore e </a:t>
            </a:r>
          </a:p>
          <a:p>
            <a:pPr algn="ctr"/>
            <a:r>
              <a:rPr lang="it-IT" sz="2000" dirty="0"/>
              <a:t>(un terzo questionario sarà indirizzato a un pubblico più ampio)</a:t>
            </a:r>
          </a:p>
        </p:txBody>
      </p:sp>
      <p:cxnSp>
        <p:nvCxnSpPr>
          <p:cNvPr id="9" name="Connettore 2 8">
            <a:extLst>
              <a:ext uri="{FF2B5EF4-FFF2-40B4-BE49-F238E27FC236}">
                <a16:creationId xmlns:a16="http://schemas.microsoft.com/office/drawing/2014/main" id="{4C2E5458-38E2-354C-ADB7-A66D05D32DB1}"/>
              </a:ext>
            </a:extLst>
          </p:cNvPr>
          <p:cNvCxnSpPr/>
          <p:nvPr/>
        </p:nvCxnSpPr>
        <p:spPr>
          <a:xfrm>
            <a:off x="6003561" y="4699096"/>
            <a:ext cx="0" cy="5543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93508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1480</TotalTime>
  <Words>5828</Words>
  <Application>Microsoft Macintosh PowerPoint</Application>
  <PresentationFormat>Widescreen</PresentationFormat>
  <Paragraphs>644</Paragraphs>
  <Slides>68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68</vt:i4>
      </vt:variant>
    </vt:vector>
  </HeadingPairs>
  <TitlesOfParts>
    <vt:vector size="72"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Elisa Coletta</dc:creator>
  <cp:lastModifiedBy>Elisa Coletta</cp:lastModifiedBy>
  <cp:revision>78</cp:revision>
  <dcterms:created xsi:type="dcterms:W3CDTF">2018-05-20T13:24:54Z</dcterms:created>
  <dcterms:modified xsi:type="dcterms:W3CDTF">2018-05-22T14:01:51Z</dcterms:modified>
</cp:coreProperties>
</file>