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3"/>
  </p:notesMasterIdLst>
  <p:sldIdLst>
    <p:sldId id="258" r:id="rId2"/>
    <p:sldId id="259" r:id="rId3"/>
    <p:sldId id="260" r:id="rId4"/>
    <p:sldId id="262" r:id="rId5"/>
    <p:sldId id="261" r:id="rId6"/>
    <p:sldId id="263" r:id="rId7"/>
    <p:sldId id="264" r:id="rId8"/>
    <p:sldId id="376" r:id="rId9"/>
    <p:sldId id="275" r:id="rId10"/>
    <p:sldId id="276" r:id="rId11"/>
    <p:sldId id="277" r:id="rId12"/>
    <p:sldId id="273" r:id="rId13"/>
    <p:sldId id="279" r:id="rId14"/>
    <p:sldId id="280" r:id="rId15"/>
    <p:sldId id="281" r:id="rId16"/>
    <p:sldId id="283" r:id="rId17"/>
    <p:sldId id="282" r:id="rId18"/>
    <p:sldId id="286" r:id="rId19"/>
    <p:sldId id="377" r:id="rId20"/>
    <p:sldId id="285" r:id="rId21"/>
    <p:sldId id="378" r:id="rId22"/>
    <p:sldId id="287" r:id="rId23"/>
    <p:sldId id="284" r:id="rId24"/>
    <p:sldId id="290" r:id="rId25"/>
    <p:sldId id="291" r:id="rId26"/>
    <p:sldId id="296" r:id="rId27"/>
    <p:sldId id="294" r:id="rId28"/>
    <p:sldId id="297" r:id="rId29"/>
    <p:sldId id="292" r:id="rId30"/>
    <p:sldId id="293" r:id="rId31"/>
    <p:sldId id="298" r:id="rId32"/>
    <p:sldId id="299" r:id="rId33"/>
    <p:sldId id="300" r:id="rId34"/>
    <p:sldId id="301" r:id="rId35"/>
    <p:sldId id="302" r:id="rId36"/>
    <p:sldId id="314" r:id="rId37"/>
    <p:sldId id="313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268" r:id="rId49"/>
    <p:sldId id="315" r:id="rId50"/>
    <p:sldId id="379" r:id="rId51"/>
    <p:sldId id="318" r:id="rId52"/>
    <p:sldId id="319" r:id="rId53"/>
    <p:sldId id="317" r:id="rId54"/>
    <p:sldId id="321" r:id="rId55"/>
    <p:sldId id="322" r:id="rId56"/>
    <p:sldId id="325" r:id="rId57"/>
    <p:sldId id="323" r:id="rId58"/>
    <p:sldId id="327" r:id="rId59"/>
    <p:sldId id="381" r:id="rId60"/>
    <p:sldId id="324" r:id="rId61"/>
    <p:sldId id="329" r:id="rId62"/>
    <p:sldId id="330" r:id="rId63"/>
    <p:sldId id="269" r:id="rId64"/>
    <p:sldId id="331" r:id="rId65"/>
    <p:sldId id="332" r:id="rId66"/>
    <p:sldId id="336" r:id="rId67"/>
    <p:sldId id="337" r:id="rId68"/>
    <p:sldId id="360" r:id="rId69"/>
    <p:sldId id="358" r:id="rId70"/>
    <p:sldId id="351" r:id="rId71"/>
    <p:sldId id="353" r:id="rId72"/>
    <p:sldId id="354" r:id="rId73"/>
    <p:sldId id="355" r:id="rId74"/>
    <p:sldId id="356" r:id="rId75"/>
    <p:sldId id="357" r:id="rId76"/>
    <p:sldId id="347" r:id="rId77"/>
    <p:sldId id="348" r:id="rId78"/>
    <p:sldId id="349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270" r:id="rId88"/>
    <p:sldId id="362" r:id="rId89"/>
    <p:sldId id="363" r:id="rId90"/>
    <p:sldId id="361" r:id="rId91"/>
    <p:sldId id="366" r:id="rId92"/>
    <p:sldId id="368" r:id="rId93"/>
    <p:sldId id="367" r:id="rId94"/>
    <p:sldId id="369" r:id="rId95"/>
    <p:sldId id="370" r:id="rId96"/>
    <p:sldId id="380" r:id="rId97"/>
    <p:sldId id="375" r:id="rId98"/>
    <p:sldId id="371" r:id="rId99"/>
    <p:sldId id="372" r:id="rId100"/>
    <p:sldId id="373" r:id="rId101"/>
    <p:sldId id="374" r:id="rId10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7"/>
    <p:restoredTop sz="94579"/>
  </p:normalViewPr>
  <p:slideViewPr>
    <p:cSldViewPr snapToGrid="0" snapToObjects="1">
      <p:cViewPr varScale="1">
        <p:scale>
          <a:sx n="86" d="100"/>
          <a:sy n="86" d="100"/>
        </p:scale>
        <p:origin x="10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ABD02-859C-FE45-9F38-FD9A42FB068D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2149-D6CB-EF4E-A613-511B8D6121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49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92149-D6CB-EF4E-A613-511B8D61210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98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92149-D6CB-EF4E-A613-511B8D612108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41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225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27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70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94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94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68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2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04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00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86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10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3107-8A48-F643-800C-09C11CBCAC28}" type="datetimeFigureOut">
              <a:rPr lang="it-IT" smtClean="0"/>
              <a:t>02/07/18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7D7B-82DE-BC48-B910-27A01242B5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979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790BE8-3D6C-A24E-92D3-4FB5F9D73F0B}"/>
              </a:ext>
            </a:extLst>
          </p:cNvPr>
          <p:cNvSpPr txBox="1"/>
          <p:nvPr/>
        </p:nvSpPr>
        <p:spPr>
          <a:xfrm>
            <a:off x="3016562" y="3088598"/>
            <a:ext cx="5960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Valutazione e autovalutazione</a:t>
            </a:r>
          </a:p>
        </p:txBody>
      </p:sp>
    </p:spTree>
    <p:extLst>
      <p:ext uri="{BB962C8B-B14F-4D97-AF65-F5344CB8AC3E}">
        <p14:creationId xmlns:p14="http://schemas.microsoft.com/office/powerpoint/2010/main" val="314543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2658A0-9A79-BB49-80A4-7AA2C2D84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4" t="1725" r="14795" b="2489"/>
          <a:stretch/>
        </p:blipFill>
        <p:spPr>
          <a:xfrm>
            <a:off x="1693889" y="119922"/>
            <a:ext cx="8694296" cy="65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06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99E735-482A-AE47-ACD0-5732DD11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566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FF0B16-DCFF-4641-9A35-3C6DA278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1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8BE16F-5734-B34C-A0E3-2113AD865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6" t="-24" r="14549" b="1834"/>
          <a:stretch/>
        </p:blipFill>
        <p:spPr>
          <a:xfrm>
            <a:off x="1708879" y="1"/>
            <a:ext cx="8709285" cy="673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98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740E6AE-BC64-3D41-A4BE-930367A4E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4" t="2380" r="14795" b="2927"/>
          <a:stretch/>
        </p:blipFill>
        <p:spPr>
          <a:xfrm>
            <a:off x="1693889" y="164892"/>
            <a:ext cx="8694295" cy="6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81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2BA1F4-02E8-344D-AA35-41E8ACFAA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3" t="1725" r="14550" b="2052"/>
          <a:stretch/>
        </p:blipFill>
        <p:spPr>
          <a:xfrm>
            <a:off x="1693889" y="119922"/>
            <a:ext cx="8724275" cy="65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F19FC8-B54D-6E40-A5B0-2A91C458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3" t="2600" r="15164" b="2708"/>
          <a:stretch/>
        </p:blipFill>
        <p:spPr>
          <a:xfrm>
            <a:off x="1693888" y="179882"/>
            <a:ext cx="8649325" cy="6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87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96B4C44-9E78-A24A-86D4-98C0092B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7" t="2819" r="14548" b="2489"/>
          <a:stretch/>
        </p:blipFill>
        <p:spPr>
          <a:xfrm>
            <a:off x="1708879" y="194872"/>
            <a:ext cx="8709286" cy="6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10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CE6C7DE-6AB0-C445-8583-7193D7598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0" t="2380" r="14302" b="2053"/>
          <a:stretch/>
        </p:blipFill>
        <p:spPr>
          <a:xfrm>
            <a:off x="1678899" y="164892"/>
            <a:ext cx="8769246" cy="65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9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1253C4-9BB8-8B45-B44A-40FCA9C78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0" t="1725" r="14550" b="2709"/>
          <a:stretch/>
        </p:blipFill>
        <p:spPr>
          <a:xfrm>
            <a:off x="1678898" y="119922"/>
            <a:ext cx="8739266" cy="65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9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2D0D81-EA8C-3D40-8155-E639022AA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7" t="1726" r="14672" b="2927"/>
          <a:stretch/>
        </p:blipFill>
        <p:spPr>
          <a:xfrm>
            <a:off x="1663907" y="0"/>
            <a:ext cx="917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5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630495A-18D4-5A40-8BB5-EB34A42D1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69" t="15272" r="22024" b="15536"/>
          <a:stretch/>
        </p:blipFill>
        <p:spPr>
          <a:xfrm>
            <a:off x="734519" y="12389"/>
            <a:ext cx="10583055" cy="693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5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5E4D34-1A4A-7A42-B6F7-AE1BBE742C95}"/>
              </a:ext>
            </a:extLst>
          </p:cNvPr>
          <p:cNvSpPr txBox="1"/>
          <p:nvPr/>
        </p:nvSpPr>
        <p:spPr>
          <a:xfrm>
            <a:off x="3164656" y="1918742"/>
            <a:ext cx="5602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Con l’entrata in vigore dell’autonomia scolastica,</a:t>
            </a:r>
          </a:p>
          <a:p>
            <a:pPr algn="ctr"/>
            <a:r>
              <a:rPr lang="it-IT" sz="2000" dirty="0"/>
              <a:t> il tradizionale sistema di vigilanza attivo a livello centrale è stato sostituito da</a:t>
            </a:r>
          </a:p>
          <a:p>
            <a:pPr algn="ctr"/>
            <a:r>
              <a:rPr lang="it-IT" sz="2000" dirty="0"/>
              <a:t> un </a:t>
            </a:r>
            <a:r>
              <a:rPr lang="it-IT" sz="2000" b="1" dirty="0"/>
              <a:t>duplice sistema di controllo</a:t>
            </a:r>
            <a:endParaRPr lang="it-IT" sz="20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75C7577-A13A-B647-802A-81C20C73DAA5}"/>
              </a:ext>
            </a:extLst>
          </p:cNvPr>
          <p:cNvSpPr/>
          <p:nvPr/>
        </p:nvSpPr>
        <p:spPr>
          <a:xfrm>
            <a:off x="4047344" y="494438"/>
            <a:ext cx="3836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La valutazione nazionale nell’epoca dell’autonomia scolastica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96B36E-D1A3-484C-AD17-7FA1FC477016}"/>
              </a:ext>
            </a:extLst>
          </p:cNvPr>
          <p:cNvSpPr txBox="1"/>
          <p:nvPr/>
        </p:nvSpPr>
        <p:spPr>
          <a:xfrm>
            <a:off x="3043003" y="4842464"/>
            <a:ext cx="2698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Valutazione esterna </a:t>
            </a:r>
          </a:p>
          <a:p>
            <a:pPr algn="ctr"/>
            <a:r>
              <a:rPr lang="it-IT" sz="2000" dirty="0"/>
              <a:t>svolta da organismi nazionali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213174A-7C59-4545-967D-05BB461F69F8}"/>
              </a:ext>
            </a:extLst>
          </p:cNvPr>
          <p:cNvSpPr/>
          <p:nvPr/>
        </p:nvSpPr>
        <p:spPr>
          <a:xfrm>
            <a:off x="6271054" y="5161085"/>
            <a:ext cx="2747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(Autovalutazione </a:t>
            </a:r>
          </a:p>
          <a:p>
            <a:pPr algn="ctr"/>
            <a:r>
              <a:rPr lang="it-IT" sz="2000" dirty="0"/>
              <a:t>svolta dall’istituto)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754E7B0-AC9E-D84B-AB5A-B469D684500E}"/>
              </a:ext>
            </a:extLst>
          </p:cNvPr>
          <p:cNvSpPr/>
          <p:nvPr/>
        </p:nvSpPr>
        <p:spPr>
          <a:xfrm>
            <a:off x="4047344" y="434715"/>
            <a:ext cx="3837482" cy="1005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E4A13F9-AD35-0543-82C8-8FCEEE316A7C}"/>
              </a:ext>
            </a:extLst>
          </p:cNvPr>
          <p:cNvCxnSpPr/>
          <p:nvPr/>
        </p:nvCxnSpPr>
        <p:spPr>
          <a:xfrm>
            <a:off x="4392118" y="4042322"/>
            <a:ext cx="32528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BBFD869-9BA0-354C-8090-0316E5262FF4}"/>
              </a:ext>
            </a:extLst>
          </p:cNvPr>
          <p:cNvCxnSpPr/>
          <p:nvPr/>
        </p:nvCxnSpPr>
        <p:spPr>
          <a:xfrm>
            <a:off x="7644984" y="4042322"/>
            <a:ext cx="0" cy="478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5EA0D09-AA0B-7144-A471-5679DB7CF9BC}"/>
              </a:ext>
            </a:extLst>
          </p:cNvPr>
          <p:cNvCxnSpPr/>
          <p:nvPr/>
        </p:nvCxnSpPr>
        <p:spPr>
          <a:xfrm>
            <a:off x="4392118" y="4042321"/>
            <a:ext cx="0" cy="478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9C18D57F-92BA-1E44-A371-58BECBEEB23F}"/>
              </a:ext>
            </a:extLst>
          </p:cNvPr>
          <p:cNvCxnSpPr>
            <a:cxnSpLocks/>
          </p:cNvCxnSpPr>
          <p:nvPr/>
        </p:nvCxnSpPr>
        <p:spPr>
          <a:xfrm>
            <a:off x="5996065" y="1442168"/>
            <a:ext cx="0" cy="476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97499666-BA84-BD4E-95BC-80151A1C9608}"/>
              </a:ext>
            </a:extLst>
          </p:cNvPr>
          <p:cNvCxnSpPr>
            <a:cxnSpLocks/>
          </p:cNvCxnSpPr>
          <p:nvPr/>
        </p:nvCxnSpPr>
        <p:spPr>
          <a:xfrm>
            <a:off x="5996065" y="3402767"/>
            <a:ext cx="0" cy="6395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8324E30C-DBC5-4648-90D0-C6F6B22D5F2B}"/>
              </a:ext>
            </a:extLst>
          </p:cNvPr>
          <p:cNvSpPr/>
          <p:nvPr/>
        </p:nvSpPr>
        <p:spPr>
          <a:xfrm>
            <a:off x="2804323" y="4668720"/>
            <a:ext cx="3013023" cy="1304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AF64D8C5-D142-BF4A-AC1A-C0B556AA53B8}"/>
              </a:ext>
            </a:extLst>
          </p:cNvPr>
          <p:cNvSpPr/>
          <p:nvPr/>
        </p:nvSpPr>
        <p:spPr>
          <a:xfrm>
            <a:off x="6153462" y="4668720"/>
            <a:ext cx="2983043" cy="1304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F63E25F-DBD6-9F4C-BF59-EB0B7B58BB87}"/>
              </a:ext>
            </a:extLst>
          </p:cNvPr>
          <p:cNvSpPr/>
          <p:nvPr/>
        </p:nvSpPr>
        <p:spPr>
          <a:xfrm>
            <a:off x="6501197" y="4842464"/>
            <a:ext cx="2265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/>
              <a:t>Valutazione Interna</a:t>
            </a:r>
          </a:p>
        </p:txBody>
      </p:sp>
    </p:spTree>
    <p:extLst>
      <p:ext uri="{BB962C8B-B14F-4D97-AF65-F5344CB8AC3E}">
        <p14:creationId xmlns:p14="http://schemas.microsoft.com/office/powerpoint/2010/main" val="285018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5B1F39-55C2-114E-9998-9DBA6F94E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0" t="1945" r="14672" b="2707"/>
          <a:stretch/>
        </p:blipFill>
        <p:spPr>
          <a:xfrm>
            <a:off x="1678899" y="134912"/>
            <a:ext cx="8724276" cy="65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29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C7D9E05-8AFC-BB48-87F7-0991F2F2D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9" t="15503" r="20819" b="20641"/>
          <a:stretch/>
        </p:blipFill>
        <p:spPr>
          <a:xfrm>
            <a:off x="314793" y="0"/>
            <a:ext cx="11491295" cy="68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47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6BFB1F-70BF-6B4C-B53A-A496D7AE2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1" t="2162" r="14180" b="1616"/>
          <a:stretch/>
        </p:blipFill>
        <p:spPr>
          <a:xfrm>
            <a:off x="1678899" y="149902"/>
            <a:ext cx="8784236" cy="65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82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48E162-C153-F84A-9CC8-9FAE63BED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4" t="2163" r="14671" b="2052"/>
          <a:stretch/>
        </p:blipFill>
        <p:spPr>
          <a:xfrm>
            <a:off x="1693889" y="149902"/>
            <a:ext cx="8709285" cy="656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1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CD0DAA-1FCB-5846-9A96-44DDCDBD5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94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708C042-A19C-4045-B9A0-C1F4513BC302}"/>
              </a:ext>
            </a:extLst>
          </p:cNvPr>
          <p:cNvSpPr/>
          <p:nvPr/>
        </p:nvSpPr>
        <p:spPr>
          <a:xfrm>
            <a:off x="2076450" y="2098239"/>
            <a:ext cx="79121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Cosa è PISA?</a:t>
            </a:r>
          </a:p>
          <a:p>
            <a:pPr algn="ctr">
              <a:spcAft>
                <a:spcPts val="0"/>
              </a:spcAft>
            </a:pPr>
            <a:endParaRPr lang="it-IT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tratta di un’indagine, promossa </a:t>
            </a:r>
          </a:p>
          <a:p>
            <a:pPr algn="ctr">
              <a:spcAft>
                <a:spcPts val="0"/>
              </a:spcAft>
            </a:pP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dall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'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Organizzazione per la Cooperazione Economica e lo Sviluppo (OCSE), volta a misurare abilità e competenze ritenute essenziali 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 la partecipazione nelle società moderne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 studenti di 15 anni,</a:t>
            </a:r>
          </a:p>
          <a:p>
            <a:pPr algn="ctr">
              <a:spcAft>
                <a:spcPts val="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dunque prossimi alla fine dell’obbligo scolastico.</a:t>
            </a:r>
          </a:p>
          <a:p>
            <a:pPr algn="ctr">
              <a:spcAft>
                <a:spcPts val="0"/>
              </a:spcAft>
            </a:pPr>
            <a:endParaRPr lang="it-IT" sz="2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L’indagine,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avviata nel 2000, ha scadenza triennale </a:t>
            </a:r>
          </a:p>
          <a:p>
            <a:pPr algn="ctr">
              <a:spcAft>
                <a:spcPts val="0"/>
              </a:spcAft>
            </a:pP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riguarda un campione di studenti appartenenti </a:t>
            </a:r>
          </a:p>
          <a:p>
            <a:pPr algn="ctr">
              <a:spcAft>
                <a:spcPts val="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 diversi Stati che hanno scelto di aderirvi</a:t>
            </a:r>
          </a:p>
          <a:p>
            <a:pPr algn="ctr">
              <a:spcAft>
                <a:spcPts val="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(il numero è aumentato considerevolmente nelle diverse edizioni)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6787194-4169-3445-8926-18BD31A1D993}"/>
              </a:ext>
            </a:extLst>
          </p:cNvPr>
          <p:cNvSpPr/>
          <p:nvPr/>
        </p:nvSpPr>
        <p:spPr>
          <a:xfrm>
            <a:off x="2298700" y="578535"/>
            <a:ext cx="7467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PISA </a:t>
            </a:r>
          </a:p>
          <a:p>
            <a:pPr algn="ctr"/>
            <a:r>
              <a:rPr lang="it-IT" sz="22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Programme</a:t>
            </a:r>
            <a:r>
              <a:rPr lang="it-IT" sz="2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International Students </a:t>
            </a:r>
            <a:r>
              <a:rPr lang="it-IT" sz="22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Assessment</a:t>
            </a:r>
            <a:r>
              <a:rPr lang="it-IT" sz="2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it-IT" sz="2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Programma per la Valutazione Internazionale 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degli </a:t>
            </a:r>
            <a:r>
              <a:rPr lang="it-IT" sz="2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Studenti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036851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DC78173-2742-504A-86B1-21CB391175D6}"/>
              </a:ext>
            </a:extLst>
          </p:cNvPr>
          <p:cNvSpPr/>
          <p:nvPr/>
        </p:nvSpPr>
        <p:spPr>
          <a:xfrm>
            <a:off x="3975100" y="1737836"/>
            <a:ext cx="63373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Paesi aderenti: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43 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Paesi nella prima valutazione nel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2000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41 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Paesi nella seconda valutazione nel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2003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57 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paesi nella terza valutazione nel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2006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60 nel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2009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 prove hanno come destinatari, tipicamente, fra 4.500 e 10.000 allievi in ogni paese.</a:t>
            </a:r>
            <a:endParaRPr lang="it-IT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F4244C-718E-364C-8C4D-D2727B54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219075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25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5488465-9F29-F64B-A7FE-EB6A32248021}"/>
              </a:ext>
            </a:extLst>
          </p:cNvPr>
          <p:cNvSpPr/>
          <p:nvPr/>
        </p:nvSpPr>
        <p:spPr>
          <a:xfrm>
            <a:off x="3511550" y="557053"/>
            <a:ext cx="400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Campi disciplinari oggetto della valutazione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CDC82D3-D8C6-A349-821B-E36B4C89E46B}"/>
              </a:ext>
            </a:extLst>
          </p:cNvPr>
          <p:cNvSpPr/>
          <p:nvPr/>
        </p:nvSpPr>
        <p:spPr>
          <a:xfrm>
            <a:off x="8102600" y="1828274"/>
            <a:ext cx="383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000" b="1" i="1" dirty="0" err="1"/>
              <a:t>Literacy</a:t>
            </a:r>
            <a:r>
              <a:rPr lang="it-IT" sz="2000" b="1" i="1" dirty="0"/>
              <a:t> Matematica</a:t>
            </a:r>
            <a:r>
              <a:rPr lang="it-IT" sz="2000" dirty="0"/>
              <a:t>:</a:t>
            </a:r>
          </a:p>
          <a:p>
            <a:pPr lvl="0"/>
            <a:endParaRPr lang="it-IT" dirty="0"/>
          </a:p>
          <a:p>
            <a:pPr lvl="0" algn="ctr"/>
            <a:r>
              <a:rPr lang="it-IT" dirty="0"/>
              <a:t>è la capacità degli studenti di formulare, impiegare e interpretare la matematica in una </a:t>
            </a:r>
            <a:r>
              <a:rPr lang="it-IT" dirty="0" err="1"/>
              <a:t>varieta</a:t>
            </a:r>
            <a:r>
              <a:rPr lang="it-IT" dirty="0"/>
              <a:t>̀ di contesti. Include il ragionamento matematico e l'utilizzo di concetti, procedure, fatti e strumenti matematici per descrivere, spiegare e prevedere fenomeni. Consente alle persone di riconoscere il ruolo che la matematica gioca nel mondo e di formulare giudizi e decisioni fondate come cittadini costruttivi, impegnati e riflessivi.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8435EBE-7EB9-214D-93B9-BE444BBA8104}"/>
              </a:ext>
            </a:extLst>
          </p:cNvPr>
          <p:cNvSpPr/>
          <p:nvPr/>
        </p:nvSpPr>
        <p:spPr>
          <a:xfrm>
            <a:off x="342900" y="1912372"/>
            <a:ext cx="2603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000" b="1" i="1" dirty="0" err="1"/>
              <a:t>Literacy</a:t>
            </a:r>
            <a:r>
              <a:rPr lang="it-IT" sz="2000" b="1" i="1" dirty="0"/>
              <a:t> di Lettura</a:t>
            </a:r>
            <a:r>
              <a:rPr lang="it-IT" sz="2000" dirty="0"/>
              <a:t>:</a:t>
            </a:r>
          </a:p>
          <a:p>
            <a:pPr lvl="0"/>
            <a:r>
              <a:rPr lang="it-IT" dirty="0"/>
              <a:t> </a:t>
            </a:r>
          </a:p>
          <a:p>
            <a:pPr lvl="0" algn="ctr"/>
            <a:r>
              <a:rPr lang="it-IT" dirty="0"/>
              <a:t>è la capacità degli studenti di comprendere, usare, riflettere e impegnarsi con testi scritti al fine di raggiungere i propri obiettivi, sviluppare la propria conoscenza e il proprio potenziale, e partecipare alla </a:t>
            </a:r>
            <a:r>
              <a:rPr lang="it-IT" dirty="0" err="1"/>
              <a:t>societa</a:t>
            </a:r>
            <a:r>
              <a:rPr lang="it-IT" dirty="0"/>
              <a:t>̀.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03524D1-F24E-6F4F-AB31-4AEF238A4BFB}"/>
              </a:ext>
            </a:extLst>
          </p:cNvPr>
          <p:cNvSpPr/>
          <p:nvPr/>
        </p:nvSpPr>
        <p:spPr>
          <a:xfrm>
            <a:off x="3511550" y="1744177"/>
            <a:ext cx="3848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000" b="1" i="1" dirty="0" err="1"/>
              <a:t>Literacy</a:t>
            </a:r>
            <a:r>
              <a:rPr lang="it-IT" sz="2000" b="1" i="1" dirty="0"/>
              <a:t> Scientifica</a:t>
            </a:r>
            <a:r>
              <a:rPr lang="it-IT" sz="2000" dirty="0"/>
              <a:t>: </a:t>
            </a:r>
          </a:p>
          <a:p>
            <a:pPr lvl="0" algn="ctr"/>
            <a:endParaRPr lang="it-IT" dirty="0"/>
          </a:p>
          <a:p>
            <a:pPr lvl="0" algn="ctr"/>
            <a:r>
              <a:rPr lang="it-IT" dirty="0"/>
              <a:t>è l’abilità di confrontarsi con questioni di tipo scientifico e con le idee che riguardano la scienza come cittadino che riflette. Una persona competente dal punto di vista scientifico è disposta a impegnarsi in argomentazioni riguardanti la scienza e la tecnologia che richiedono la capacità di spiegare i fenomeni scientificamente, valutare e progettare una ricerca scientifica, interpretare dati e prove scientificamente.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5FDE1CC-840E-A247-9271-6B6A4A554CEA}"/>
              </a:ext>
            </a:extLst>
          </p:cNvPr>
          <p:cNvSpPr/>
          <p:nvPr/>
        </p:nvSpPr>
        <p:spPr>
          <a:xfrm>
            <a:off x="584200" y="1912372"/>
            <a:ext cx="2108200" cy="411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8892DC1-FB5B-E941-8950-21B539DE3622}"/>
              </a:ext>
            </a:extLst>
          </p:cNvPr>
          <p:cNvSpPr/>
          <p:nvPr/>
        </p:nvSpPr>
        <p:spPr>
          <a:xfrm>
            <a:off x="4279900" y="1744178"/>
            <a:ext cx="2247900" cy="372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3DC7D7D-C7E0-F348-903B-25EBC78D9D25}"/>
              </a:ext>
            </a:extLst>
          </p:cNvPr>
          <p:cNvSpPr/>
          <p:nvPr/>
        </p:nvSpPr>
        <p:spPr>
          <a:xfrm>
            <a:off x="8683638" y="1828274"/>
            <a:ext cx="2581261" cy="372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E1E3B65C-2626-FE48-8FBC-68D5B8347352}"/>
              </a:ext>
            </a:extLst>
          </p:cNvPr>
          <p:cNvCxnSpPr>
            <a:cxnSpLocks/>
          </p:cNvCxnSpPr>
          <p:nvPr/>
        </p:nvCxnSpPr>
        <p:spPr>
          <a:xfrm>
            <a:off x="1536700" y="1421011"/>
            <a:ext cx="86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1C7359C1-93EE-B048-848A-891C4ED096C3}"/>
              </a:ext>
            </a:extLst>
          </p:cNvPr>
          <p:cNvCxnSpPr/>
          <p:nvPr/>
        </p:nvCxnSpPr>
        <p:spPr>
          <a:xfrm>
            <a:off x="10172700" y="1421011"/>
            <a:ext cx="0" cy="296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09F294A9-568E-8B48-BAE0-E6D0E617BCCE}"/>
              </a:ext>
            </a:extLst>
          </p:cNvPr>
          <p:cNvCxnSpPr/>
          <p:nvPr/>
        </p:nvCxnSpPr>
        <p:spPr>
          <a:xfrm>
            <a:off x="5511800" y="1421011"/>
            <a:ext cx="0" cy="296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C3FDD42C-31C5-0242-936D-740DD3966C11}"/>
              </a:ext>
            </a:extLst>
          </p:cNvPr>
          <p:cNvCxnSpPr/>
          <p:nvPr/>
        </p:nvCxnSpPr>
        <p:spPr>
          <a:xfrm>
            <a:off x="1536700" y="1428110"/>
            <a:ext cx="0" cy="296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B3E8181C-35CA-3143-81B2-43CED2AAA51E}"/>
              </a:ext>
            </a:extLst>
          </p:cNvPr>
          <p:cNvSpPr/>
          <p:nvPr/>
        </p:nvSpPr>
        <p:spPr>
          <a:xfrm>
            <a:off x="3695700" y="533400"/>
            <a:ext cx="3663950" cy="63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328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C7C3718-1938-E64D-9246-2F5506991138}"/>
              </a:ext>
            </a:extLst>
          </p:cNvPr>
          <p:cNvSpPr/>
          <p:nvPr/>
        </p:nvSpPr>
        <p:spPr>
          <a:xfrm>
            <a:off x="1858713" y="1732628"/>
            <a:ext cx="7914874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Ogni studente partecipa ad un </a:t>
            </a:r>
          </a:p>
          <a:p>
            <a:pPr algn="ctr"/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test scritto della durata di due ore. </a:t>
            </a:r>
          </a:p>
          <a:p>
            <a:pPr algn="ctr"/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Una parte del test è sviluppata con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domande a risposta multipla, </a:t>
            </a:r>
          </a:p>
          <a:p>
            <a:pPr algn="ctr"/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un'altra parte - con domande a risposta aperta – </a:t>
            </a:r>
          </a:p>
          <a:p>
            <a:pPr algn="ctr"/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richiede lo sviluppo autonomo di risposte personali.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Nel 2015 è stato introdotto il </a:t>
            </a:r>
            <a:r>
              <a:rPr lang="it-IT" sz="22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Problem</a:t>
            </a:r>
            <a:r>
              <a:rPr lang="it-IT" sz="22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2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Solving</a:t>
            </a:r>
            <a:r>
              <a:rPr lang="it-IT" sz="22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collaborativo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ctr"/>
            <a:endParaRPr lang="it-IT" sz="2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Gli studenti devono anche riempire un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questionario sulle loro abitudini di studio, le loro motivazioni e il loro retroterra familiare.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dirigenti scolastici 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loro volta compilano un questionario che descrive l'organizzazione, la demografia e il finanziamento dei loro istituti.</a:t>
            </a:r>
            <a:endParaRPr lang="it-IT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27A960-B325-BC47-99ED-92A9184C3FBA}"/>
              </a:ext>
            </a:extLst>
          </p:cNvPr>
          <p:cNvSpPr txBox="1"/>
          <p:nvPr/>
        </p:nvSpPr>
        <p:spPr>
          <a:xfrm>
            <a:off x="4518824" y="762670"/>
            <a:ext cx="2594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Carattere del test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A14E8C0-43BA-E745-AAA8-DAC39B992655}"/>
              </a:ext>
            </a:extLst>
          </p:cNvPr>
          <p:cNvSpPr/>
          <p:nvPr/>
        </p:nvSpPr>
        <p:spPr>
          <a:xfrm>
            <a:off x="4684374" y="673531"/>
            <a:ext cx="2241082" cy="6091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20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D4A6123-1BCF-234C-A7F5-AB9AB076DB6C}"/>
              </a:ext>
            </a:extLst>
          </p:cNvPr>
          <p:cNvCxnSpPr>
            <a:cxnSpLocks/>
          </p:cNvCxnSpPr>
          <p:nvPr/>
        </p:nvCxnSpPr>
        <p:spPr>
          <a:xfrm>
            <a:off x="5741857" y="1282700"/>
            <a:ext cx="0" cy="4499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73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BC8DF95-DF1C-FF41-9CBE-4EA678E9BE07}"/>
              </a:ext>
            </a:extLst>
          </p:cNvPr>
          <p:cNvSpPr/>
          <p:nvPr/>
        </p:nvSpPr>
        <p:spPr>
          <a:xfrm>
            <a:off x="1080541" y="721683"/>
            <a:ext cx="97155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it-IT" sz="2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Cosa si propone di indagare?</a:t>
            </a:r>
          </a:p>
          <a:p>
            <a:pPr algn="ctr">
              <a:spcAft>
                <a:spcPts val="0"/>
              </a:spcAft>
            </a:pPr>
            <a:endParaRPr lang="it-IT" sz="22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valutazione 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 si limita a verificare se gli studenti possono riprodurre conoscenze; 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esamina anche quanto bene gli studenti siano in grado di estrapolare </a:t>
            </a:r>
            <a:r>
              <a:rPr lang="it-IT" sz="22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cio</a:t>
            </a:r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̀ che hanno imparato a scuola e possano applicare tale conoscenza in contesti non familiari, sia all'interno sia all'esterno della scuola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it-IT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it-IT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it-IT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Utilità:</a:t>
            </a:r>
          </a:p>
          <a:p>
            <a:pPr algn="ctr"/>
            <a:endParaRPr lang="it-IT" sz="22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PISA è un programma che offre spunti per le politiche e le pratiche educative </a:t>
            </a:r>
          </a:p>
          <a:p>
            <a:pPr algn="ctr"/>
            <a:r>
              <a:rPr lang="it-IT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e</a:t>
            </a:r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che aiuta a monitorare l’andamento dell’acquisizione delle conoscenze e delle competenze degli studenti tra i vari paesi e in diversi sottogruppi </a:t>
            </a:r>
          </a:p>
          <a:p>
            <a:pPr algn="ctr"/>
            <a:r>
              <a:rPr lang="it-IT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all'interno di ogni paese. 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04483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3811B1C-EF19-9D4D-BCF6-365CA3185601}"/>
              </a:ext>
            </a:extLst>
          </p:cNvPr>
          <p:cNvSpPr/>
          <p:nvPr/>
        </p:nvSpPr>
        <p:spPr>
          <a:xfrm>
            <a:off x="3916660" y="1030731"/>
            <a:ext cx="42549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b="1" dirty="0"/>
              <a:t>Il Sistema Nazionale di valutazione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60631E-2397-334C-A1C3-3829950AFD75}"/>
              </a:ext>
            </a:extLst>
          </p:cNvPr>
          <p:cNvSpPr txBox="1"/>
          <p:nvPr/>
        </p:nvSpPr>
        <p:spPr>
          <a:xfrm>
            <a:off x="4348347" y="1933730"/>
            <a:ext cx="3391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Istituito con il D. </a:t>
            </a:r>
            <a:r>
              <a:rPr lang="it-IT" sz="2000" dirty="0" err="1"/>
              <a:t>Lgs</a:t>
            </a:r>
            <a:r>
              <a:rPr lang="it-IT" sz="2000" dirty="0"/>
              <a:t>. 286/2004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4C6E79E-EEAD-8048-9ECC-7393EE06BB8E}"/>
              </a:ext>
            </a:extLst>
          </p:cNvPr>
          <p:cNvSpPr/>
          <p:nvPr/>
        </p:nvSpPr>
        <p:spPr>
          <a:xfrm>
            <a:off x="3983759" y="1030730"/>
            <a:ext cx="4120743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9A46E7-DB8B-AE45-B92E-D68D228B9A8C}"/>
              </a:ext>
            </a:extLst>
          </p:cNvPr>
          <p:cNvSpPr txBox="1"/>
          <p:nvPr/>
        </p:nvSpPr>
        <p:spPr>
          <a:xfrm>
            <a:off x="5546361" y="512536"/>
            <a:ext cx="820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S.N.V.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7FA0D72-A12D-CD47-A133-C5B54CC35056}"/>
              </a:ext>
            </a:extLst>
          </p:cNvPr>
          <p:cNvSpPr/>
          <p:nvPr/>
        </p:nvSpPr>
        <p:spPr>
          <a:xfrm>
            <a:off x="5501390" y="509666"/>
            <a:ext cx="929390" cy="375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0963F5A-AC4A-0245-9543-06974A335CFB}"/>
              </a:ext>
            </a:extLst>
          </p:cNvPr>
          <p:cNvCxnSpPr>
            <a:stCxn id="4" idx="2"/>
            <a:endCxn id="3" idx="0"/>
          </p:cNvCxnSpPr>
          <p:nvPr/>
        </p:nvCxnSpPr>
        <p:spPr>
          <a:xfrm>
            <a:off x="6044131" y="1461617"/>
            <a:ext cx="1" cy="4721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11A4E5-DD7D-2F4E-955B-C46AC0708225}"/>
              </a:ext>
            </a:extLst>
          </p:cNvPr>
          <p:cNvSpPr txBox="1"/>
          <p:nvPr/>
        </p:nvSpPr>
        <p:spPr>
          <a:xfrm>
            <a:off x="2769688" y="2820942"/>
            <a:ext cx="65488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Cosa valuta?</a:t>
            </a:r>
          </a:p>
          <a:p>
            <a:pPr algn="ctr"/>
            <a:endParaRPr lang="it-IT" sz="2200" dirty="0"/>
          </a:p>
          <a:p>
            <a:pPr algn="ctr"/>
            <a:r>
              <a:rPr lang="it-IT" sz="2200" dirty="0"/>
              <a:t>Il SNV valuta </a:t>
            </a:r>
            <a:r>
              <a:rPr lang="it-IT" sz="2200" b="1" dirty="0"/>
              <a:t>l'efficienza e l'efficacia </a:t>
            </a:r>
          </a:p>
          <a:p>
            <a:pPr algn="ctr"/>
            <a:r>
              <a:rPr lang="it-IT" sz="2200" b="1" dirty="0"/>
              <a:t>del sistema educativo di istruzione e formazione</a:t>
            </a:r>
          </a:p>
          <a:p>
            <a:pPr algn="ctr"/>
            <a:endParaRPr lang="it-IT" sz="2200" dirty="0"/>
          </a:p>
          <a:p>
            <a:pPr algn="ctr"/>
            <a:r>
              <a:rPr lang="it-IT" sz="2200" dirty="0"/>
              <a:t>IL SNV costituisce una </a:t>
            </a:r>
            <a:r>
              <a:rPr lang="it-IT" sz="2200" b="1" dirty="0"/>
              <a:t>risorsa </a:t>
            </a:r>
            <a:r>
              <a:rPr lang="it-IT" sz="2200" dirty="0"/>
              <a:t>strategica </a:t>
            </a:r>
            <a:r>
              <a:rPr lang="it-IT" sz="2200" b="1" dirty="0"/>
              <a:t>per orientare le politiche scolastiche e formative verso la crescita culturale</a:t>
            </a:r>
            <a:r>
              <a:rPr lang="it-IT" sz="2200" dirty="0"/>
              <a:t>, economica e sociale del Paese e per favorire la piena </a:t>
            </a:r>
            <a:r>
              <a:rPr lang="it-IT" sz="2200" b="1" dirty="0"/>
              <a:t>attuazione dell'autonomia </a:t>
            </a:r>
          </a:p>
          <a:p>
            <a:pPr algn="ctr"/>
            <a:r>
              <a:rPr lang="it-IT" sz="2200" b="1" dirty="0"/>
              <a:t>delle istituzioni scolastiche. </a:t>
            </a:r>
          </a:p>
        </p:txBody>
      </p:sp>
    </p:spTree>
    <p:extLst>
      <p:ext uri="{BB962C8B-B14F-4D97-AF65-F5344CB8AC3E}">
        <p14:creationId xmlns:p14="http://schemas.microsoft.com/office/powerpoint/2010/main" val="2148168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5D12F23-0D19-E94D-BDAC-0A8FA9E59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t="1274" r="1145" b="25913"/>
          <a:stretch/>
        </p:blipFill>
        <p:spPr>
          <a:xfrm>
            <a:off x="114300" y="1003300"/>
            <a:ext cx="11899900" cy="49911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CB1A9CD-CE76-0F47-99D8-C706E6C8BDB6}"/>
              </a:ext>
            </a:extLst>
          </p:cNvPr>
          <p:cNvSpPr/>
          <p:nvPr/>
        </p:nvSpPr>
        <p:spPr>
          <a:xfrm>
            <a:off x="4957216" y="374134"/>
            <a:ext cx="2214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2000" b="1" i="1" dirty="0" err="1"/>
              <a:t>Literacy</a:t>
            </a:r>
            <a:r>
              <a:rPr lang="it-IT" sz="2000" b="1" i="1" dirty="0"/>
              <a:t> Scientifica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7309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6AF464-E9D3-2C4B-A0BE-3A27A436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" t="33697" r="1042"/>
          <a:stretch/>
        </p:blipFill>
        <p:spPr>
          <a:xfrm>
            <a:off x="0" y="1181100"/>
            <a:ext cx="11963400" cy="4544926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61382EF-F49D-3C44-A972-2A8652787E44}"/>
              </a:ext>
            </a:extLst>
          </p:cNvPr>
          <p:cNvCxnSpPr/>
          <p:nvPr/>
        </p:nvCxnSpPr>
        <p:spPr>
          <a:xfrm>
            <a:off x="228600" y="5359400"/>
            <a:ext cx="15113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408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904118-7755-A44E-BDFB-69B7171AD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" r="1042" b="-24"/>
          <a:stretch/>
        </p:blipFill>
        <p:spPr>
          <a:xfrm>
            <a:off x="152400" y="1673"/>
            <a:ext cx="119126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4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F53BFF5-3AA8-8941-994E-DE9E1DA7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4" t="11647" r="8750" b="10907"/>
          <a:stretch/>
        </p:blipFill>
        <p:spPr>
          <a:xfrm>
            <a:off x="1079499" y="704910"/>
            <a:ext cx="10045700" cy="5308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317D39-45B7-B94C-8DA9-F4DDDC3AF1ED}"/>
              </a:ext>
            </a:extLst>
          </p:cNvPr>
          <p:cNvSpPr txBox="1"/>
          <p:nvPr/>
        </p:nvSpPr>
        <p:spPr>
          <a:xfrm>
            <a:off x="2454556" y="304800"/>
            <a:ext cx="7295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Descrizione dei livelli di competenza nella scala di </a:t>
            </a:r>
            <a:r>
              <a:rPr lang="it-IT" sz="2000" dirty="0" err="1"/>
              <a:t>Literacy</a:t>
            </a:r>
            <a:r>
              <a:rPr lang="it-IT" sz="2000" dirty="0"/>
              <a:t> scientifica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9005E68-6A74-1B4D-9C70-D7F03C0AD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4" t="6645" r="8750" b="85758"/>
          <a:stretch/>
        </p:blipFill>
        <p:spPr>
          <a:xfrm>
            <a:off x="1079499" y="5892920"/>
            <a:ext cx="10045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44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5F29D6-6ED4-2941-8C1F-EF6190884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5" t="14798" r="8751" b="2570"/>
          <a:stretch/>
        </p:blipFill>
        <p:spPr>
          <a:xfrm>
            <a:off x="279400" y="203200"/>
            <a:ext cx="11561442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4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967C66-7EDB-4246-AEC5-480C6A178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37772" r="8750" b="15168"/>
          <a:stretch/>
        </p:blipFill>
        <p:spPr>
          <a:xfrm>
            <a:off x="177800" y="1778000"/>
            <a:ext cx="1187999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59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DFF8254-CA2A-B140-9192-0E053F418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t="-24" r="9373" b="3495"/>
          <a:stretch/>
        </p:blipFill>
        <p:spPr>
          <a:xfrm>
            <a:off x="1181099" y="0"/>
            <a:ext cx="10240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33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BFF38B-7C23-3E4C-BF1D-0442B0CD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5" t="7387" r="8647" b="6460"/>
          <a:stretch/>
        </p:blipFill>
        <p:spPr>
          <a:xfrm>
            <a:off x="939800" y="660400"/>
            <a:ext cx="10083800" cy="5905500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E4F5AA3-00D6-7349-BB66-C0C1CCDC31AF}"/>
              </a:ext>
            </a:extLst>
          </p:cNvPr>
          <p:cNvCxnSpPr/>
          <p:nvPr/>
        </p:nvCxnSpPr>
        <p:spPr>
          <a:xfrm>
            <a:off x="2070100" y="6070600"/>
            <a:ext cx="15113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84187586-83B0-E542-B3B2-91B6F8747691}"/>
              </a:ext>
            </a:extLst>
          </p:cNvPr>
          <p:cNvSpPr/>
          <p:nvPr/>
        </p:nvSpPr>
        <p:spPr>
          <a:xfrm>
            <a:off x="5007462" y="152400"/>
            <a:ext cx="2380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i="1" dirty="0" err="1"/>
              <a:t>Literacy</a:t>
            </a:r>
            <a:r>
              <a:rPr lang="it-IT" sz="2000" b="1" i="1" dirty="0"/>
              <a:t> Matematica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3154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7B6BC7-8B28-4440-9ECC-2CC90165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9" t="13184" r="9267" b="7386"/>
          <a:stretch/>
        </p:blipFill>
        <p:spPr>
          <a:xfrm>
            <a:off x="736600" y="381000"/>
            <a:ext cx="10795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26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3B34AA-06B4-1841-BE8D-8DE059AA5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7" t="-24" r="10207"/>
          <a:stretch/>
        </p:blipFill>
        <p:spPr>
          <a:xfrm>
            <a:off x="1270000" y="0"/>
            <a:ext cx="96774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BCD34B-A29B-E546-84EB-6A825375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5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86FC55B-D8F2-6C4D-9373-9F1103D61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5535" r="9478" b="10535"/>
          <a:stretch/>
        </p:blipFill>
        <p:spPr>
          <a:xfrm>
            <a:off x="1130300" y="812799"/>
            <a:ext cx="9842500" cy="575310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BA53C07-E458-2842-BB54-2EA20FD81096}"/>
              </a:ext>
            </a:extLst>
          </p:cNvPr>
          <p:cNvSpPr/>
          <p:nvPr/>
        </p:nvSpPr>
        <p:spPr>
          <a:xfrm>
            <a:off x="4970965" y="254000"/>
            <a:ext cx="2161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2000" b="1" i="1" dirty="0" err="1"/>
              <a:t>Literacy</a:t>
            </a:r>
            <a:r>
              <a:rPr lang="it-IT" sz="2000" b="1" i="1" dirty="0"/>
              <a:t> di Lettura</a:t>
            </a:r>
            <a:r>
              <a:rPr lang="it-IT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6830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4590F16-5AB2-8C43-8D20-659E6F60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6" t="13499" r="9688" b="6646"/>
          <a:stretch/>
        </p:blipFill>
        <p:spPr>
          <a:xfrm>
            <a:off x="393700" y="269415"/>
            <a:ext cx="11391900" cy="63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93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AE5E68-7E3A-B84B-890B-6429950EA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 t="2198" r="16145" b="-24"/>
          <a:stretch/>
        </p:blipFill>
        <p:spPr>
          <a:xfrm>
            <a:off x="2032000" y="152400"/>
            <a:ext cx="8191500" cy="6705600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98EDC3CE-0965-D840-80E3-816121C653BF}"/>
              </a:ext>
            </a:extLst>
          </p:cNvPr>
          <p:cNvCxnSpPr/>
          <p:nvPr/>
        </p:nvCxnSpPr>
        <p:spPr>
          <a:xfrm>
            <a:off x="1498600" y="609600"/>
            <a:ext cx="15113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350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D1EBA96-3ABD-1640-85CB-46AC076A8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754" r="7188"/>
          <a:stretch/>
        </p:blipFill>
        <p:spPr>
          <a:xfrm>
            <a:off x="678033" y="0"/>
            <a:ext cx="10701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24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F26F706-8513-914E-ADF1-FDA4124C5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9" t="16836" r="13437" b="4051"/>
          <a:stretch/>
        </p:blipFill>
        <p:spPr>
          <a:xfrm>
            <a:off x="551097" y="126999"/>
            <a:ext cx="11005903" cy="66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00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22A4A2-F2A5-FD44-AC50-E44DF990A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9" t="32557" r="12812" b="7202"/>
          <a:stretch/>
        </p:blipFill>
        <p:spPr>
          <a:xfrm>
            <a:off x="88900" y="737513"/>
            <a:ext cx="12001500" cy="54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13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73A3830-F510-C140-9C5C-18FB319BF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5" t="39624" r="12396" b="35178"/>
          <a:stretch/>
        </p:blipFill>
        <p:spPr>
          <a:xfrm>
            <a:off x="0" y="2202162"/>
            <a:ext cx="12192000" cy="23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21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43CA773-CB85-D646-8B07-DBCBEC508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1" t="17206" r="6562" b="12204"/>
          <a:stretch/>
        </p:blipFill>
        <p:spPr>
          <a:xfrm>
            <a:off x="0" y="647699"/>
            <a:ext cx="12192000" cy="55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32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AB052E-2AB6-CF40-B9B3-296D686793CD}"/>
              </a:ext>
            </a:extLst>
          </p:cNvPr>
          <p:cNvSpPr txBox="1"/>
          <p:nvPr/>
        </p:nvSpPr>
        <p:spPr>
          <a:xfrm>
            <a:off x="5172856" y="740949"/>
            <a:ext cx="1442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I.N.D.I.R.E.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1E2FA5-B0E5-E948-A5D9-F6B65060D942}"/>
              </a:ext>
            </a:extLst>
          </p:cNvPr>
          <p:cNvSpPr txBox="1"/>
          <p:nvPr/>
        </p:nvSpPr>
        <p:spPr>
          <a:xfrm>
            <a:off x="3568699" y="1197098"/>
            <a:ext cx="4394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Istituto Nazionale di Documentazione, innovazione e ricerca educativa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9D9F337-7AE6-ED47-BFC4-54D487B9F4CD}"/>
              </a:ext>
            </a:extLst>
          </p:cNvPr>
          <p:cNvSpPr/>
          <p:nvPr/>
        </p:nvSpPr>
        <p:spPr>
          <a:xfrm>
            <a:off x="1304145" y="2310810"/>
            <a:ext cx="9398833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it-IT" sz="2000" b="1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È il più antico ente di ricerca del Ministero dell’Istruzione. Fin dalla sua nascita, nel 1925, l’Istituto accompagna l’evoluzione del sistema scolastico italiano investendo in formazione e innovazione, sostenendo i processi di miglioramento della scuola.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750"/>
              </a:spcAft>
            </a:pPr>
            <a:r>
              <a:rPr lang="it-IT" sz="2000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L’Indire è il </a:t>
            </a:r>
            <a:r>
              <a:rPr lang="it-IT" sz="2000" b="1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punto di riferimento per la ricerca educativa in Italia</a:t>
            </a:r>
            <a:r>
              <a:rPr lang="it-IT" sz="2000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 </a:t>
            </a:r>
          </a:p>
          <a:p>
            <a:pPr algn="ctr">
              <a:spcAft>
                <a:spcPts val="750"/>
              </a:spcAft>
            </a:pPr>
            <a:r>
              <a:rPr lang="it-IT" sz="2000" b="1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Sviluppa nuovi modelli didattici, sperimenta l’utilizzo delle nuove tecnologie nei percorsi formativi, promuove la ridefinizione del rapporto fra spazi e tempi dell’apprendimento e dell’insegnamento</a:t>
            </a:r>
            <a:r>
              <a:rPr lang="it-IT" sz="2000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 </a:t>
            </a:r>
          </a:p>
          <a:p>
            <a:pPr algn="ctr">
              <a:spcAft>
                <a:spcPts val="750"/>
              </a:spcAft>
            </a:pPr>
            <a:r>
              <a:rPr lang="it-IT" sz="2000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L’Istituto vanta una consolidata esperienza nella </a:t>
            </a:r>
            <a:r>
              <a:rPr lang="it-IT" sz="2000" b="1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formazione in servizio del personale docente, amministrativo, tecnico e ausiliario e dei dirigenti scolastici</a:t>
            </a:r>
            <a:r>
              <a:rPr lang="it-IT" sz="2000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ed è stato protagonista di alcune delle più importanti esperienze </a:t>
            </a:r>
          </a:p>
          <a:p>
            <a:pPr algn="ctr">
              <a:spcAft>
                <a:spcPts val="750"/>
              </a:spcAft>
            </a:pPr>
            <a:r>
              <a:rPr lang="it-IT" sz="2000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</a:t>
            </a:r>
            <a:r>
              <a:rPr lang="it-IT" sz="2000" i="1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e-learning</a:t>
            </a:r>
            <a:r>
              <a:rPr lang="it-IT" sz="2000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a livello europeo.</a:t>
            </a:r>
            <a:endParaRPr lang="it-IT" sz="2000" spc="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750"/>
              </a:spcAft>
            </a:pPr>
            <a:r>
              <a:rPr lang="it-IT" sz="2000" spc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Oltre alla sede centrale a Firenze, ha tre nuclei territoriali a Torino, Roma e Napoli.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004D22-A286-224C-A6C8-400F5CB1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291" y="555449"/>
            <a:ext cx="3982348" cy="12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03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0F2AB4-4A3A-8647-B367-E177DDDDF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67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D99606B-CCAD-064D-B4DE-8825CE0A9033}"/>
              </a:ext>
            </a:extLst>
          </p:cNvPr>
          <p:cNvSpPr/>
          <p:nvPr/>
        </p:nvSpPr>
        <p:spPr>
          <a:xfrm>
            <a:off x="3895064" y="1025790"/>
            <a:ext cx="422199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dirty="0"/>
              <a:t>Il </a:t>
            </a:r>
            <a:r>
              <a:rPr lang="it-IT" sz="2200" b="1" dirty="0"/>
              <a:t>Sistema Nazionale di valutazione</a:t>
            </a:r>
          </a:p>
          <a:p>
            <a:pPr algn="ctr"/>
            <a:r>
              <a:rPr lang="it-IT" sz="2200" dirty="0"/>
              <a:t>regolato dal D.P.R. 80/2013</a:t>
            </a:r>
          </a:p>
          <a:p>
            <a:pPr algn="ctr"/>
            <a:endParaRPr lang="it-IT" sz="2200" dirty="0"/>
          </a:p>
          <a:p>
            <a:pPr algn="ctr"/>
            <a:endParaRPr lang="it-IT" sz="2200" dirty="0"/>
          </a:p>
          <a:p>
            <a:pPr algn="ctr"/>
            <a:endParaRPr lang="it-IT" sz="2200" dirty="0"/>
          </a:p>
          <a:p>
            <a:pPr algn="ctr"/>
            <a:r>
              <a:rPr lang="it-IT" sz="2200" dirty="0"/>
              <a:t>è articolato su tre livelli: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EC9D6D2-27BD-6E41-AEAD-CD24AE87420F}"/>
              </a:ext>
            </a:extLst>
          </p:cNvPr>
          <p:cNvSpPr/>
          <p:nvPr/>
        </p:nvSpPr>
        <p:spPr>
          <a:xfrm>
            <a:off x="2390789" y="4443390"/>
            <a:ext cx="1474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/>
              <a:t>I.N.V.A.L.S.I.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F4F9843-16A9-984E-B191-342009C484C9}"/>
              </a:ext>
            </a:extLst>
          </p:cNvPr>
          <p:cNvSpPr/>
          <p:nvPr/>
        </p:nvSpPr>
        <p:spPr>
          <a:xfrm>
            <a:off x="5403744" y="4461968"/>
            <a:ext cx="1331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/>
              <a:t>I.N.D.I.R.E.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9898F4-BC2B-3D46-B45D-A1F2FA36698D}"/>
              </a:ext>
            </a:extLst>
          </p:cNvPr>
          <p:cNvSpPr/>
          <p:nvPr/>
        </p:nvSpPr>
        <p:spPr>
          <a:xfrm>
            <a:off x="8192172" y="4467309"/>
            <a:ext cx="16092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b="1" dirty="0"/>
              <a:t>Contingente</a:t>
            </a:r>
          </a:p>
          <a:p>
            <a:pPr algn="ctr"/>
            <a:r>
              <a:rPr lang="it-IT" sz="2200" b="1" dirty="0"/>
              <a:t> ispettivo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D0BFA95-0018-5C41-B93E-878551F582A8}"/>
              </a:ext>
            </a:extLst>
          </p:cNvPr>
          <p:cNvCxnSpPr>
            <a:cxnSpLocks/>
          </p:cNvCxnSpPr>
          <p:nvPr/>
        </p:nvCxnSpPr>
        <p:spPr>
          <a:xfrm>
            <a:off x="6006058" y="1858780"/>
            <a:ext cx="0" cy="584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00575D8E-6E19-5349-92A8-7633F756C21F}"/>
              </a:ext>
            </a:extLst>
          </p:cNvPr>
          <p:cNvSpPr/>
          <p:nvPr/>
        </p:nvSpPr>
        <p:spPr>
          <a:xfrm>
            <a:off x="2424836" y="4443390"/>
            <a:ext cx="140621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C2DF1C1-FF91-B244-997E-D6680777EA49}"/>
              </a:ext>
            </a:extLst>
          </p:cNvPr>
          <p:cNvSpPr/>
          <p:nvPr/>
        </p:nvSpPr>
        <p:spPr>
          <a:xfrm>
            <a:off x="5302947" y="4461968"/>
            <a:ext cx="140621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29796C-7089-3D45-B271-0981AF524751}"/>
              </a:ext>
            </a:extLst>
          </p:cNvPr>
          <p:cNvSpPr/>
          <p:nvPr/>
        </p:nvSpPr>
        <p:spPr>
          <a:xfrm>
            <a:off x="8181057" y="4482696"/>
            <a:ext cx="1620337" cy="7540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36E2F5CA-6A4E-EF49-B646-E4D29A943475}"/>
              </a:ext>
            </a:extLst>
          </p:cNvPr>
          <p:cNvCxnSpPr>
            <a:stCxn id="2" idx="2"/>
          </p:cNvCxnSpPr>
          <p:nvPr/>
        </p:nvCxnSpPr>
        <p:spPr>
          <a:xfrm>
            <a:off x="6006059" y="3149448"/>
            <a:ext cx="0" cy="658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D65613D7-CA91-DC42-8AF0-6364F44475F6}"/>
              </a:ext>
            </a:extLst>
          </p:cNvPr>
          <p:cNvCxnSpPr/>
          <p:nvPr/>
        </p:nvCxnSpPr>
        <p:spPr>
          <a:xfrm>
            <a:off x="3127946" y="3807502"/>
            <a:ext cx="57562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843D9CA0-551C-E644-BBD3-A3DD6745D3D2}"/>
              </a:ext>
            </a:extLst>
          </p:cNvPr>
          <p:cNvCxnSpPr/>
          <p:nvPr/>
        </p:nvCxnSpPr>
        <p:spPr>
          <a:xfrm>
            <a:off x="3127946" y="3807502"/>
            <a:ext cx="0" cy="4497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3DAB3A69-0391-4D41-BC63-8EA1E3BE8C97}"/>
              </a:ext>
            </a:extLst>
          </p:cNvPr>
          <p:cNvCxnSpPr/>
          <p:nvPr/>
        </p:nvCxnSpPr>
        <p:spPr>
          <a:xfrm>
            <a:off x="6006058" y="3807502"/>
            <a:ext cx="0" cy="4497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FD2B58D5-568B-A54B-B0F1-7193D288C3EE}"/>
              </a:ext>
            </a:extLst>
          </p:cNvPr>
          <p:cNvCxnSpPr/>
          <p:nvPr/>
        </p:nvCxnSpPr>
        <p:spPr>
          <a:xfrm>
            <a:off x="8901658" y="3807502"/>
            <a:ext cx="0" cy="4497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703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8D6A126-8D16-9441-BB83-46F6541C12E3}"/>
              </a:ext>
            </a:extLst>
          </p:cNvPr>
          <p:cNvSpPr/>
          <p:nvPr/>
        </p:nvSpPr>
        <p:spPr>
          <a:xfrm>
            <a:off x="2958059" y="25961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2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L’Istituto costituisce sevizio nazionale di supporto </a:t>
            </a:r>
          </a:p>
          <a:p>
            <a:pPr algn="ctr"/>
            <a:r>
              <a:rPr lang="it-IT" sz="32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per i seguenti progetti europei: </a:t>
            </a:r>
          </a:p>
        </p:txBody>
      </p:sp>
    </p:spTree>
    <p:extLst>
      <p:ext uri="{BB962C8B-B14F-4D97-AF65-F5344CB8AC3E}">
        <p14:creationId xmlns:p14="http://schemas.microsoft.com/office/powerpoint/2010/main" val="1792149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F07C1F-A83B-454B-8036-57D6EC63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87420"/>
            <a:ext cx="4095238" cy="116977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E96C9FB-2E5F-3541-9DE5-1F8DEAB3275C}"/>
              </a:ext>
            </a:extLst>
          </p:cNvPr>
          <p:cNvSpPr/>
          <p:nvPr/>
        </p:nvSpPr>
        <p:spPr>
          <a:xfrm>
            <a:off x="3067362" y="495438"/>
            <a:ext cx="6096000" cy="14260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750"/>
              </a:spcAft>
            </a:pPr>
            <a:r>
              <a:rPr lang="it-IT" sz="2000" spc="50" dirty="0">
                <a:ea typeface="Times New Roman" panose="02020603050405020304" pitchFamily="18" charset="0"/>
                <a:cs typeface="Calibri" panose="020F0502020204030204" pitchFamily="34" charset="0"/>
              </a:rPr>
              <a:t>L’istituto </a:t>
            </a:r>
            <a:r>
              <a:rPr lang="it-IT" sz="2000" dirty="0"/>
              <a:t>I.N.D.I.R.E.</a:t>
            </a:r>
            <a:r>
              <a:rPr lang="it-IT" sz="2000" spc="50" dirty="0">
                <a:ea typeface="Times New Roman" panose="02020603050405020304" pitchFamily="18" charset="0"/>
                <a:cs typeface="Calibri" panose="020F0502020204030204" pitchFamily="34" charset="0"/>
              </a:rPr>
              <a:t> ha il compito di gestire Erasmus+</a:t>
            </a:r>
          </a:p>
          <a:p>
            <a:pPr algn="ctr">
              <a:spcAft>
                <a:spcPts val="750"/>
              </a:spcAft>
            </a:pPr>
            <a:r>
              <a:rPr lang="it-IT" sz="2000" spc="50" dirty="0">
                <a:ea typeface="Times New Roman" panose="02020603050405020304" pitchFamily="18" charset="0"/>
                <a:cs typeface="Calibri" panose="020F0502020204030204" pitchFamily="34" charset="0"/>
              </a:rPr>
              <a:t>il nuovo programma dell’Unione europea per l’istruzione, la formazione, la gioventù e lo sport per il periodo 2014-2020.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B6D86CE-E114-294C-8EFE-08B9D79E4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" t="31289" r="32293" b="12943"/>
          <a:stretch/>
        </p:blipFill>
        <p:spPr>
          <a:xfrm>
            <a:off x="4432300" y="2687420"/>
            <a:ext cx="7620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39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222066-FF75-DE45-A224-90A60992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27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89BEE30-C42F-FE42-9AB1-FA50F815F1B8}"/>
              </a:ext>
            </a:extLst>
          </p:cNvPr>
          <p:cNvSpPr/>
          <p:nvPr/>
        </p:nvSpPr>
        <p:spPr>
          <a:xfrm>
            <a:off x="504979" y="466591"/>
            <a:ext cx="3638552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it-IT" sz="2200" b="1" spc="50" dirty="0" err="1">
                <a:ea typeface="Times New Roman" panose="02020603050405020304" pitchFamily="18" charset="0"/>
                <a:cs typeface="Calibri" panose="020F0502020204030204" pitchFamily="34" charset="0"/>
              </a:rPr>
              <a:t>eTwinning</a:t>
            </a:r>
            <a:endParaRPr lang="it-IT" sz="2200" b="1" spc="5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750"/>
              </a:spcAft>
            </a:pPr>
            <a:r>
              <a:rPr lang="it-IT" sz="2200" spc="50" dirty="0">
                <a:ea typeface="Times New Roman" panose="02020603050405020304" pitchFamily="18" charset="0"/>
                <a:cs typeface="Calibri" panose="020F0502020204030204" pitchFamily="34" charset="0"/>
              </a:rPr>
              <a:t>la comunità di docenti per connettersi, collaborare e condividere idee in Europa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EB29FB9-73E1-B848-A685-F727D381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088" y="428403"/>
            <a:ext cx="5207000" cy="15621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B9A6B23-BB55-FC4B-B4C6-835FBA2E8ABC}"/>
              </a:ext>
            </a:extLst>
          </p:cNvPr>
          <p:cNvSpPr/>
          <p:nvPr/>
        </p:nvSpPr>
        <p:spPr>
          <a:xfrm>
            <a:off x="975401" y="2532702"/>
            <a:ext cx="98932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0" i="0" u="none" strike="noStrike" dirty="0" err="1">
                <a:effectLst/>
              </a:rPr>
              <a:t>eTwinning</a:t>
            </a:r>
            <a:r>
              <a:rPr lang="it-IT" sz="2000" b="0" i="0" u="none" strike="noStrike" dirty="0">
                <a:effectLst/>
              </a:rPr>
              <a:t> è la più grande </a:t>
            </a:r>
            <a:r>
              <a:rPr lang="it-IT" sz="2000" b="1" i="0" u="none" strike="noStrike" dirty="0">
                <a:effectLst/>
              </a:rPr>
              <a:t>community europea di insegnanti</a:t>
            </a:r>
            <a:r>
              <a:rPr lang="it-IT" sz="2000" b="0" i="0" u="none" strike="noStrike" dirty="0">
                <a:effectLst/>
              </a:rPr>
              <a:t> attivi nei gemellaggi elettronici  tra scuole.</a:t>
            </a:r>
          </a:p>
          <a:p>
            <a:pPr algn="ctr"/>
            <a:r>
              <a:rPr lang="it-IT" sz="2000" b="0" i="0" u="none" strike="noStrike" dirty="0">
                <a:effectLst/>
              </a:rPr>
              <a:t>Nata nel 2005 su iniziativa della Commissione Europea e attualmente tra le azioni del Programma Erasmus+ 2014-2020, </a:t>
            </a:r>
            <a:r>
              <a:rPr lang="it-IT" sz="2000" b="0" i="0" u="none" strike="noStrike" dirty="0" err="1">
                <a:effectLst/>
              </a:rPr>
              <a:t>eTwinning</a:t>
            </a:r>
            <a:r>
              <a:rPr lang="it-IT" sz="2000" b="0" i="0" u="none" strike="noStrike" dirty="0">
                <a:effectLst/>
              </a:rPr>
              <a:t> si realizza attraverso una </a:t>
            </a:r>
            <a:r>
              <a:rPr lang="it-IT" sz="2000" b="1" i="0" u="none" strike="noStrike" dirty="0">
                <a:effectLst/>
              </a:rPr>
              <a:t>piattaforma informatica </a:t>
            </a:r>
            <a:r>
              <a:rPr lang="it-IT" sz="2000" b="0" i="0" u="none" strike="noStrike" dirty="0">
                <a:effectLst/>
              </a:rPr>
              <a:t>che coinvolge i docenti facendoli conoscere e collaborare in modo semplice, veloce e sicuro, sfruttando le potenzialità del web per favorire un’apertura alla dimensione comunitaria dell’istruzione e la creazione di un sentimento di cittadinanza europea condiviso nelle nuove generazioni.</a:t>
            </a:r>
          </a:p>
          <a:p>
            <a:pPr algn="ctr"/>
            <a:r>
              <a:rPr lang="it-IT" sz="2000" b="0" i="0" u="none" strike="noStrike" dirty="0">
                <a:effectLst/>
              </a:rPr>
              <a:t>L’azione è il tramite per aprirsi ad una nuova didattica basata sullo </a:t>
            </a:r>
            <a:r>
              <a:rPr lang="it-IT" sz="2000" b="1" i="0" u="none" strike="noStrike" dirty="0">
                <a:effectLst/>
              </a:rPr>
              <a:t>scambio e la collaborazione</a:t>
            </a:r>
            <a:r>
              <a:rPr lang="it-IT" sz="2000" b="0" i="0" u="none" strike="noStrike" dirty="0">
                <a:effectLst/>
              </a:rPr>
              <a:t> in un contesto </a:t>
            </a:r>
            <a:r>
              <a:rPr lang="it-IT" sz="2000" b="1" i="0" u="none" strike="noStrike" dirty="0">
                <a:effectLst/>
              </a:rPr>
              <a:t>multiculturale </a:t>
            </a:r>
            <a:r>
              <a:rPr lang="it-IT" sz="2000" b="0" i="0" u="none" strike="noStrike" dirty="0">
                <a:effectLst/>
              </a:rPr>
              <a:t>con numerose opportunità di </a:t>
            </a:r>
            <a:r>
              <a:rPr lang="it-IT" sz="2000" b="1" i="0" u="none" strike="noStrike" dirty="0">
                <a:effectLst/>
              </a:rPr>
              <a:t>formazione</a:t>
            </a:r>
            <a:r>
              <a:rPr lang="it-IT" sz="2000" b="0" i="0" u="none" strike="noStrike" dirty="0">
                <a:effectLst/>
              </a:rPr>
              <a:t> e un sistema di </a:t>
            </a:r>
            <a:r>
              <a:rPr lang="it-IT" sz="2000" b="1" i="0" u="none" strike="noStrike" dirty="0">
                <a:effectLst/>
              </a:rPr>
              <a:t>premi e riconoscimenti</a:t>
            </a:r>
            <a:r>
              <a:rPr lang="it-IT" sz="2000" b="0" i="0" u="none" strike="noStrike" dirty="0">
                <a:effectLst/>
              </a:rPr>
              <a:t> di livello internazionale.</a:t>
            </a:r>
          </a:p>
          <a:p>
            <a:pPr algn="ctr"/>
            <a:r>
              <a:rPr lang="it-IT" sz="2000" b="0" i="0" u="none" strike="noStrike" dirty="0">
                <a:effectLst/>
              </a:rPr>
              <a:t>A livello europeo sono iscritti a </a:t>
            </a:r>
            <a:r>
              <a:rPr lang="it-IT" sz="2000" b="0" i="0" u="none" strike="noStrike" dirty="0" err="1">
                <a:effectLst/>
              </a:rPr>
              <a:t>eTwinning</a:t>
            </a:r>
            <a:r>
              <a:rPr lang="it-IT" sz="2000" b="0" i="0" u="none" strike="noStrike" dirty="0">
                <a:effectLst/>
              </a:rPr>
              <a:t> circa </a:t>
            </a:r>
            <a:r>
              <a:rPr lang="it-IT" sz="2000" b="1" i="0" u="none" strike="noStrike" dirty="0">
                <a:effectLst/>
              </a:rPr>
              <a:t>550.000 insegnanti</a:t>
            </a:r>
            <a:r>
              <a:rPr lang="it-IT" sz="2000" b="0" i="0" u="none" strike="noStrike" dirty="0">
                <a:effectLst/>
              </a:rPr>
              <a:t>, di cui </a:t>
            </a:r>
            <a:r>
              <a:rPr lang="it-IT" sz="2000" b="1" i="0" u="none" strike="noStrike" dirty="0">
                <a:effectLst/>
              </a:rPr>
              <a:t>60.000</a:t>
            </a:r>
            <a:r>
              <a:rPr lang="it-IT" sz="2000" b="0" i="0" u="none" strike="noStrike" dirty="0">
                <a:effectLst/>
              </a:rPr>
              <a:t> solo in Italia.</a:t>
            </a:r>
          </a:p>
        </p:txBody>
      </p:sp>
    </p:spTree>
    <p:extLst>
      <p:ext uri="{BB962C8B-B14F-4D97-AF65-F5344CB8AC3E}">
        <p14:creationId xmlns:p14="http://schemas.microsoft.com/office/powerpoint/2010/main" val="26985481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4B8DB6B-14DA-7F4D-839F-3A5BA57A9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428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971000-5BA6-5649-9A6D-3A37AFDBA31E}"/>
              </a:ext>
            </a:extLst>
          </p:cNvPr>
          <p:cNvSpPr/>
          <p:nvPr/>
        </p:nvSpPr>
        <p:spPr>
          <a:xfrm>
            <a:off x="368300" y="426135"/>
            <a:ext cx="7874000" cy="2205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it-IT" sz="22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EPALE</a:t>
            </a:r>
          </a:p>
          <a:p>
            <a:pPr>
              <a:spcAft>
                <a:spcPts val="750"/>
              </a:spcAft>
            </a:pPr>
            <a:r>
              <a:rPr lang="it-IT" sz="22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Electronic Platform for </a:t>
            </a:r>
            <a:r>
              <a:rPr lang="it-IT" sz="2200" b="1" spc="50" dirty="0" err="1">
                <a:ea typeface="Times New Roman" panose="02020603050405020304" pitchFamily="18" charset="0"/>
                <a:cs typeface="Calibri" panose="020F0502020204030204" pitchFamily="34" charset="0"/>
              </a:rPr>
              <a:t>Adult</a:t>
            </a:r>
            <a:r>
              <a:rPr lang="it-IT" sz="22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200" b="1" spc="50" dirty="0" err="1">
                <a:ea typeface="Times New Roman" panose="02020603050405020304" pitchFamily="18" charset="0"/>
                <a:cs typeface="Calibri" panose="020F0502020204030204" pitchFamily="34" charset="0"/>
              </a:rPr>
              <a:t>Learnig</a:t>
            </a:r>
            <a:r>
              <a:rPr lang="it-IT" sz="22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 in Europe</a:t>
            </a:r>
          </a:p>
          <a:p>
            <a:pPr>
              <a:spcAft>
                <a:spcPts val="750"/>
              </a:spcAft>
            </a:pPr>
            <a:r>
              <a:rPr lang="it-IT" sz="2000" dirty="0"/>
              <a:t>Nata nel 2014 da un’iniziativa della </a:t>
            </a:r>
            <a:r>
              <a:rPr lang="it-IT" sz="2000" b="1" dirty="0"/>
              <a:t>Direzione generale dell’istruzione e della cultura (DG EAC) della Commissione europea</a:t>
            </a:r>
            <a:r>
              <a:rPr lang="it-IT" sz="2000" dirty="0"/>
              <a:t>, EPALE è una </a:t>
            </a:r>
            <a:r>
              <a:rPr lang="it-IT" sz="2000" spc="50" dirty="0">
                <a:ea typeface="Times New Roman" panose="02020603050405020304" pitchFamily="18" charset="0"/>
                <a:cs typeface="Calibri" panose="020F0502020204030204" pitchFamily="34" charset="0"/>
              </a:rPr>
              <a:t>piattaforma online europea interamente dedicata al settore dell‘educazione degli adulti.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7E3618-EAD8-2D41-984F-C9791072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300" y="540435"/>
            <a:ext cx="3689160" cy="21971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4597A-304F-B642-A391-670CED28B860}"/>
              </a:ext>
            </a:extLst>
          </p:cNvPr>
          <p:cNvSpPr/>
          <p:nvPr/>
        </p:nvSpPr>
        <p:spPr>
          <a:xfrm>
            <a:off x="554636" y="2851835"/>
            <a:ext cx="102682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Numerosi documenti comunitari, come la </a:t>
            </a:r>
            <a:r>
              <a:rPr lang="it-IT" sz="2000" b="1" dirty="0"/>
              <a:t>strategia Europa 2020 e l’Agenda europea per l’educazione degli adulti </a:t>
            </a:r>
            <a:r>
              <a:rPr lang="it-IT" sz="2000" dirty="0"/>
              <a:t>sottolineano come </a:t>
            </a:r>
            <a:r>
              <a:rPr lang="it-IT" sz="2000" b="1" dirty="0"/>
              <a:t>l’apprendimento permanente e</a:t>
            </a:r>
            <a:r>
              <a:rPr lang="it-IT" sz="2000" dirty="0"/>
              <a:t> lo sviluppo delle competenze siano elementi chiave per una crescita sostenibile e inclusiva e per rispondere alle grandi questioni del nostro tempo (crisi economica, invecchiamento demografico, strategia economica e sociale dell’Unione europea, ecc.). </a:t>
            </a:r>
            <a:r>
              <a:rPr lang="it-IT" sz="2000" b="1" dirty="0"/>
              <a:t>L’Agenda tuttavia mette in luce carenze molto significative in ambito di apprendimento degli adulti, sottolineando come le performance dell’Europa siano inferiori rispetto ad altre realtà come Asia e Stati Uniti</a:t>
            </a:r>
            <a:r>
              <a:rPr lang="it-IT" sz="2000" dirty="0"/>
              <a:t>: nel nostro continente, </a:t>
            </a:r>
            <a:r>
              <a:rPr lang="it-IT" sz="2000" b="1" dirty="0"/>
              <a:t>un quinto degli adulti mostra livelli molto bassi di alfabetizzazione</a:t>
            </a:r>
            <a:r>
              <a:rPr lang="it-IT" sz="2000" dirty="0"/>
              <a:t> </a:t>
            </a:r>
            <a:r>
              <a:rPr lang="it-IT" sz="2000" b="1" dirty="0"/>
              <a:t>e un quarto manca di effettive abilità per l’utilizzo delle tecnologie digitali</a:t>
            </a:r>
            <a:r>
              <a:rPr lang="it-IT" sz="2000" dirty="0"/>
              <a:t>.</a:t>
            </a:r>
          </a:p>
          <a:p>
            <a:pPr algn="ctr"/>
            <a:r>
              <a:rPr lang="it-IT" sz="2000" dirty="0"/>
              <a:t>EPALE vuole </a:t>
            </a:r>
            <a:r>
              <a:rPr lang="it-IT" sz="2000" b="1" dirty="0"/>
              <a:t>contribuire a migliorare i risultati europei</a:t>
            </a:r>
            <a:r>
              <a:rPr lang="it-IT" sz="2000" dirty="0"/>
              <a:t> per gli adulti, agevolando il dibattito, la discussione, lo scambio di buone prassi e il dialogo tra i settori del variegato mondo dell’educazione degli adulti.</a:t>
            </a:r>
            <a:endParaRPr lang="it-IT" sz="2000" spc="5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922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31E477-5936-DB41-8F1B-338F9ADA1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92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DE91210-E54A-094A-8457-8FFA9DAEF198}"/>
              </a:ext>
            </a:extLst>
          </p:cNvPr>
          <p:cNvSpPr/>
          <p:nvPr/>
        </p:nvSpPr>
        <p:spPr>
          <a:xfrm>
            <a:off x="266700" y="654735"/>
            <a:ext cx="6096000" cy="1210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50"/>
              </a:spcAft>
            </a:pPr>
            <a:r>
              <a:rPr lang="it-IT" sz="2200" b="1" spc="50" dirty="0" err="1">
                <a:ea typeface="Times New Roman" panose="02020603050405020304" pitchFamily="18" charset="0"/>
                <a:cs typeface="Calibri" panose="020F0502020204030204" pitchFamily="34" charset="0"/>
              </a:rPr>
              <a:t>Eurydice</a:t>
            </a:r>
            <a:endParaRPr lang="it-IT" sz="2200" b="1" spc="5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750"/>
              </a:spcAft>
            </a:pPr>
            <a:r>
              <a:rPr lang="it-IT" sz="22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la rete europea di informazione sull’istruzione e sistemi educativi in 37 paesi.</a:t>
            </a:r>
            <a:endParaRPr lang="it-IT" sz="2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1AEEEED-5B13-3C46-A88C-38B32E83ABD6}"/>
              </a:ext>
            </a:extLst>
          </p:cNvPr>
          <p:cNvSpPr/>
          <p:nvPr/>
        </p:nvSpPr>
        <p:spPr>
          <a:xfrm>
            <a:off x="551512" y="2189858"/>
            <a:ext cx="104812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/>
              <a:t>Eurydice</a:t>
            </a:r>
            <a:r>
              <a:rPr lang="it-IT" sz="2000" dirty="0"/>
              <a:t> è la </a:t>
            </a:r>
            <a:r>
              <a:rPr lang="it-IT" sz="2000" b="1" dirty="0"/>
              <a:t>rete istituzionale che raccoglie, aggiorna, analizza e diffonde informazioni sulle politiche, la struttura e l’organizzazione dei sistemi educativi europei.</a:t>
            </a:r>
            <a:endParaRPr lang="it-IT" sz="2000" dirty="0"/>
          </a:p>
          <a:p>
            <a:pPr algn="just"/>
            <a:r>
              <a:rPr lang="it-IT" sz="2000" b="1" dirty="0"/>
              <a:t>Nata nel 1980 su iniziativa della Commissione europea</a:t>
            </a:r>
            <a:r>
              <a:rPr lang="it-IT" sz="2000" dirty="0"/>
              <a:t>, la rete è composta da un’</a:t>
            </a:r>
            <a:r>
              <a:rPr lang="it-IT" sz="2000" b="1" dirty="0"/>
              <a:t>Unità centrale che ha sede a Bruxelles</a:t>
            </a:r>
            <a:r>
              <a:rPr lang="it-IT" sz="2000" dirty="0"/>
              <a:t> presso l’Agenzia Esecutiva per l’Istruzione, gli Audiovisivi e la Cultura (EACEA) e da </a:t>
            </a:r>
            <a:r>
              <a:rPr lang="it-IT" sz="2000" b="1" dirty="0"/>
              <a:t>43 Unità nazionali </a:t>
            </a:r>
            <a:r>
              <a:rPr lang="it-IT" sz="2000" dirty="0"/>
              <a:t>operanti nei 28 Stati membri dell’Unione europea, in Albania, Bosnia e Erzegovina, Islanda, Liechtenstein, Montenegro, ex Repubblica Jugoslava di Macedonia, Norvegia, Serbia, Svizzera e Turchia. </a:t>
            </a:r>
          </a:p>
          <a:p>
            <a:r>
              <a:rPr lang="it-IT" sz="2000" b="1" dirty="0"/>
              <a:t>Dal 1985, l’Unità nazionale italiana ha sede presso l’Indire</a:t>
            </a:r>
            <a:r>
              <a:rPr lang="it-IT" sz="2000" dirty="0"/>
              <a:t>. </a:t>
            </a:r>
            <a:br>
              <a:rPr lang="it-IT" sz="2000" b="1" dirty="0"/>
            </a:br>
            <a:br>
              <a:rPr lang="it-IT" sz="2000" dirty="0"/>
            </a:br>
            <a:r>
              <a:rPr lang="it-IT" sz="2000" spc="50" dirty="0" err="1">
                <a:ea typeface="Times New Roman" panose="02020603050405020304" pitchFamily="18" charset="0"/>
              </a:rPr>
              <a:t>Eurydice</a:t>
            </a:r>
            <a:r>
              <a:rPr lang="it-IT" sz="2000" spc="50" dirty="0">
                <a:ea typeface="Times New Roman" panose="02020603050405020304" pitchFamily="18" charset="0"/>
              </a:rPr>
              <a:t> offre </a:t>
            </a:r>
            <a:r>
              <a:rPr lang="it-IT" sz="2000" b="1" spc="50" dirty="0">
                <a:ea typeface="Times New Roman" panose="02020603050405020304" pitchFamily="18" charset="0"/>
              </a:rPr>
              <a:t>descrizioni dettagliate e regolarmente aggiornate sulla struttura e l’organizzazione dei sistemi educativi a tutti i livelli</a:t>
            </a:r>
            <a:r>
              <a:rPr lang="it-IT" sz="2000" spc="50" dirty="0">
                <a:ea typeface="Times New Roman" panose="02020603050405020304" pitchFamily="18" charset="0"/>
              </a:rPr>
              <a:t>; produce</a:t>
            </a:r>
            <a:r>
              <a:rPr lang="it-IT" sz="2000" b="1" spc="50" dirty="0">
                <a:ea typeface="Times New Roman" panose="02020603050405020304" pitchFamily="18" charset="0"/>
              </a:rPr>
              <a:t> studi comparativi tematici</a:t>
            </a:r>
            <a:r>
              <a:rPr lang="it-IT" sz="2000" spc="50" dirty="0">
                <a:ea typeface="Times New Roman" panose="02020603050405020304" pitchFamily="18" charset="0"/>
              </a:rPr>
              <a:t> nel campo dell’istruzione e della formazione e </a:t>
            </a:r>
            <a:r>
              <a:rPr lang="it-IT" sz="2000" b="1" spc="50" dirty="0">
                <a:ea typeface="Times New Roman" panose="02020603050405020304" pitchFamily="18" charset="0"/>
              </a:rPr>
              <a:t>rapporti su dati riferiti al settore istruzione</a:t>
            </a:r>
            <a:r>
              <a:rPr lang="it-IT" sz="2000" spc="50" dirty="0">
                <a:ea typeface="Times New Roman" panose="02020603050405020304" pitchFamily="18" charset="0"/>
              </a:rPr>
              <a:t> (calendario scolastico e accademico, stipendi degli insegnanti, orari di insegnamento delle materie curricolari, </a:t>
            </a:r>
            <a:r>
              <a:rPr lang="it-IT" sz="2000" spc="50" dirty="0" err="1">
                <a:ea typeface="Times New Roman" panose="02020603050405020304" pitchFamily="18" charset="0"/>
              </a:rPr>
              <a:t>ecc</a:t>
            </a:r>
            <a:r>
              <a:rPr lang="it-IT" sz="2000" spc="50" dirty="0">
                <a:ea typeface="Times New Roman" panose="02020603050405020304" pitchFamily="18" charset="0"/>
              </a:rPr>
              <a:t>).</a:t>
            </a:r>
            <a:endParaRPr lang="it-IT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B7DCEC-E559-EE42-80C0-B0CA6DE12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6" r="63646" b="82608"/>
          <a:stretch/>
        </p:blipFill>
        <p:spPr>
          <a:xfrm>
            <a:off x="6329589" y="510081"/>
            <a:ext cx="5862411" cy="12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1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BAD2361-B474-9046-8B46-897FDAA3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08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CA1D38F-510D-424E-882E-2EC46EF0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62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4133B74-3A44-8E41-BCDC-0528F0564E36}"/>
              </a:ext>
            </a:extLst>
          </p:cNvPr>
          <p:cNvSpPr/>
          <p:nvPr/>
        </p:nvSpPr>
        <p:spPr>
          <a:xfrm>
            <a:off x="5286294" y="181187"/>
            <a:ext cx="1469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/>
              <a:t>I</a:t>
            </a:r>
            <a:r>
              <a:rPr lang="it-IT" sz="2000" b="1" dirty="0"/>
              <a:t>.N.V.A.L.S.I.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3238640-F1D8-304C-86F9-769B406829DF}"/>
              </a:ext>
            </a:extLst>
          </p:cNvPr>
          <p:cNvSpPr/>
          <p:nvPr/>
        </p:nvSpPr>
        <p:spPr>
          <a:xfrm>
            <a:off x="5317937" y="181187"/>
            <a:ext cx="140621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1FF586-F6F4-6646-BCB1-54B4ECC870F2}"/>
              </a:ext>
            </a:extLst>
          </p:cNvPr>
          <p:cNvSpPr txBox="1"/>
          <p:nvPr/>
        </p:nvSpPr>
        <p:spPr>
          <a:xfrm>
            <a:off x="1870932" y="954374"/>
            <a:ext cx="85434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Istituto Nazionale per la Valutazione del Sistema educativo di istruzione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1879A1-AF20-BD47-8C68-26CC91C54E0C}"/>
              </a:ext>
            </a:extLst>
          </p:cNvPr>
          <p:cNvSpPr txBox="1"/>
          <p:nvPr/>
        </p:nvSpPr>
        <p:spPr>
          <a:xfrm>
            <a:off x="3330311" y="1467301"/>
            <a:ext cx="538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È un ente di ricerca del Ministero dell’Istruzione, dell’Università e della Ricerca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235C1AE-7966-954A-8AE7-7F2F79437486}"/>
              </a:ext>
            </a:extLst>
          </p:cNvPr>
          <p:cNvCxnSpPr>
            <a:stCxn id="3" idx="2"/>
          </p:cNvCxnSpPr>
          <p:nvPr/>
        </p:nvCxnSpPr>
        <p:spPr>
          <a:xfrm flipH="1">
            <a:off x="6021046" y="581297"/>
            <a:ext cx="1" cy="373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7C5F9845-C793-4A48-BB5F-1865F708408B}"/>
              </a:ext>
            </a:extLst>
          </p:cNvPr>
          <p:cNvSpPr/>
          <p:nvPr/>
        </p:nvSpPr>
        <p:spPr>
          <a:xfrm>
            <a:off x="1306666" y="2660368"/>
            <a:ext cx="94287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predispone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prove a carattere nazionale volte a verificare le competenze degli studenti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(V anno scuola Infanzia; III anno Scuola superiore di primo grado; II anno della Scuola secondaria di secondo grado) [fino al 2017 predisponeva prove, dette “invalsi”, per gli esami posti termine del primo ciclo di istruzione]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redige le relazioni al Ministro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e i rapporti sul sistema scolastico e formativo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studia cause dell’insuccesso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o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della dispersione scolastica</a:t>
            </a:r>
          </a:p>
          <a:p>
            <a:endParaRPr lang="it-IT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definisce gli indicatori di efficienza e di efficacia in base ai quali l'S.N.V. individua le istituzioni scolastiche che necessitano di supporto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e da sottoporre prioritariamente a valutazione esterna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87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C2F25E9-9030-1149-B61A-E615A4AC16E4}"/>
              </a:ext>
            </a:extLst>
          </p:cNvPr>
          <p:cNvSpPr/>
          <p:nvPr/>
        </p:nvSpPr>
        <p:spPr>
          <a:xfrm>
            <a:off x="2583618" y="86899"/>
            <a:ext cx="68601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spc="50" dirty="0">
                <a:ea typeface="Times New Roman" panose="02020603050405020304" pitchFamily="18" charset="0"/>
                <a:cs typeface="Calibri" panose="020F0502020204030204" pitchFamily="34" charset="0"/>
              </a:rPr>
              <a:t>l’Indire fa parte del</a:t>
            </a:r>
          </a:p>
          <a:p>
            <a:pPr algn="ctr"/>
            <a:r>
              <a:rPr lang="it-IT" sz="2000" spc="5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0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Consorzio EUN-</a:t>
            </a:r>
            <a:r>
              <a:rPr lang="it-IT" sz="2000" b="1" spc="50" dirty="0" err="1">
                <a:ea typeface="Times New Roman" panose="02020603050405020304" pitchFamily="18" charset="0"/>
                <a:cs typeface="Calibri" panose="020F0502020204030204" pitchFamily="34" charset="0"/>
              </a:rPr>
              <a:t>European</a:t>
            </a:r>
            <a:r>
              <a:rPr lang="it-IT" sz="20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000" b="1" spc="50" dirty="0" err="1">
                <a:ea typeface="Times New Roman" panose="02020603050405020304" pitchFamily="18" charset="0"/>
                <a:cs typeface="Calibri" panose="020F0502020204030204" pitchFamily="34" charset="0"/>
              </a:rPr>
              <a:t>schoolnet</a:t>
            </a:r>
            <a:r>
              <a:rPr lang="it-IT" sz="20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, </a:t>
            </a:r>
          </a:p>
          <a:p>
            <a:pPr algn="ctr"/>
            <a:endParaRPr lang="it-IT" sz="2000" spc="5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it-IT" sz="2000" spc="5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it-IT" sz="2000" spc="5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it-IT" sz="2000" spc="5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it-IT" sz="2000" spc="5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it-IT" sz="2000" spc="50" dirty="0">
                <a:ea typeface="Times New Roman" panose="02020603050405020304" pitchFamily="18" charset="0"/>
                <a:cs typeface="Calibri" panose="020F0502020204030204" pitchFamily="34" charset="0"/>
              </a:rPr>
              <a:t>composto da </a:t>
            </a:r>
            <a:r>
              <a:rPr lang="it-IT" sz="2000" b="1" spc="50" dirty="0">
                <a:ea typeface="Times New Roman" panose="02020603050405020304" pitchFamily="18" charset="0"/>
                <a:cs typeface="Calibri" panose="020F0502020204030204" pitchFamily="34" charset="0"/>
              </a:rPr>
              <a:t>31 Ministeri dell’Educazione dei Paesi europei, che promuove l’innovazione nei processi educativi in una dimensione transnazionale</a:t>
            </a:r>
            <a:endParaRPr lang="it-IT" sz="20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1CBB92-FEC2-FB48-AD8E-4A9936A48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41" r="3181" b="27877"/>
          <a:stretch/>
        </p:blipFill>
        <p:spPr>
          <a:xfrm>
            <a:off x="4368800" y="796938"/>
            <a:ext cx="3035300" cy="118039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990CD04-1745-0444-AFEE-8E6FF2588671}"/>
              </a:ext>
            </a:extLst>
          </p:cNvPr>
          <p:cNvSpPr/>
          <p:nvPr/>
        </p:nvSpPr>
        <p:spPr>
          <a:xfrm>
            <a:off x="1543050" y="3587135"/>
            <a:ext cx="868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0" i="0" u="none" strike="noStrike" dirty="0">
                <a:effectLst/>
                <a:latin typeface="Titillium Web"/>
              </a:rPr>
              <a:t>Partito nel </a:t>
            </a:r>
            <a:r>
              <a:rPr lang="it-IT" sz="2000" b="1" i="0" u="none" strike="noStrike" dirty="0">
                <a:effectLst/>
                <a:latin typeface="Titillium Web"/>
              </a:rPr>
              <a:t>1997 con 18 Ministeri dell’Istruzione, oggi il consorzio europeo conta 31 membri </a:t>
            </a:r>
            <a:r>
              <a:rPr lang="it-IT" sz="2000" i="0" u="none" strike="noStrike" dirty="0">
                <a:effectLst/>
                <a:latin typeface="Titillium Web"/>
              </a:rPr>
              <a:t>(l’Indire ne fa parte fin dall’inizio),</a:t>
            </a:r>
            <a:r>
              <a:rPr lang="it-IT" sz="2000" b="0" i="0" u="none" strike="noStrike" dirty="0">
                <a:effectLst/>
                <a:latin typeface="Titillium Web"/>
              </a:rPr>
              <a:t> tutti accomunati dalla volontà di migliorare l’insegnamento e l’apprendimento.</a:t>
            </a:r>
          </a:p>
          <a:p>
            <a:pPr algn="ctr"/>
            <a:r>
              <a:rPr lang="it-IT" sz="2000" dirty="0"/>
              <a:t>L’EUN </a:t>
            </a:r>
            <a:r>
              <a:rPr lang="it-IT" sz="2000" b="1" dirty="0"/>
              <a:t>sostiene i Ministeri dell’Istruzione, le scuole, gli insegnanti e gli operatori del settore di tutta Europa con l’obiettivo di allineare i processi educativi alla società e agli studenti del 21° secolo</a:t>
            </a:r>
            <a:r>
              <a:rPr lang="it-IT" sz="2000" dirty="0"/>
              <a:t>. La rete rintraccia e sperimenta pratiche didattiche promettenti e innovative, condivide i risultati delle ricerche nel campo dell’educazione e diffonde la conoscenza e l’applicazione di metodologie di apprendimento maggiormente “sintonizzate” con gli standard e le aspettative degli studenti di oggi.</a:t>
            </a:r>
          </a:p>
        </p:txBody>
      </p:sp>
    </p:spTree>
    <p:extLst>
      <p:ext uri="{BB962C8B-B14F-4D97-AF65-F5344CB8AC3E}">
        <p14:creationId xmlns:p14="http://schemas.microsoft.com/office/powerpoint/2010/main" val="1629685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97BAA4-866E-914F-AA39-AF8314107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69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7C181D-8A83-F24D-952E-61B8DF40D564}"/>
              </a:ext>
            </a:extLst>
          </p:cNvPr>
          <p:cNvSpPr txBox="1"/>
          <p:nvPr/>
        </p:nvSpPr>
        <p:spPr>
          <a:xfrm>
            <a:off x="2850410" y="1134189"/>
            <a:ext cx="5480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Valutazione della scuola attraverso visite dei </a:t>
            </a:r>
            <a:r>
              <a:rPr lang="it-IT" sz="2000" b="1" dirty="0"/>
              <a:t>nuclei di valutazione costituiti da dirigenti tecnici</a:t>
            </a:r>
            <a:r>
              <a:rPr lang="it-IT" sz="2000" dirty="0"/>
              <a:t>, che ne assumono il coordinamento, e da </a:t>
            </a:r>
            <a:r>
              <a:rPr lang="it-IT" sz="2000" b="1" dirty="0"/>
              <a:t>esperti</a:t>
            </a:r>
            <a:r>
              <a:rPr lang="it-IT" sz="2000" dirty="0"/>
              <a:t> in materia di valutazione.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2795810-608D-8B48-A24D-4847641C4760}"/>
              </a:ext>
            </a:extLst>
          </p:cNvPr>
          <p:cNvSpPr/>
          <p:nvPr/>
        </p:nvSpPr>
        <p:spPr>
          <a:xfrm>
            <a:off x="4621470" y="526534"/>
            <a:ext cx="2290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Valutazione esterna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91DE9DD-E159-4646-B51F-23026FF4C1E9}"/>
              </a:ext>
            </a:extLst>
          </p:cNvPr>
          <p:cNvSpPr/>
          <p:nvPr/>
        </p:nvSpPr>
        <p:spPr>
          <a:xfrm>
            <a:off x="4621470" y="526534"/>
            <a:ext cx="2311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AA11B3-9322-8E4F-8CE6-373B1663FB1A}"/>
              </a:ext>
            </a:extLst>
          </p:cNvPr>
          <p:cNvSpPr txBox="1"/>
          <p:nvPr/>
        </p:nvSpPr>
        <p:spPr>
          <a:xfrm>
            <a:off x="4877600" y="3191419"/>
            <a:ext cx="1928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Autovalutazione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5CC5687-E9ED-9545-9400-5A4703F9BEC9}"/>
              </a:ext>
            </a:extLst>
          </p:cNvPr>
          <p:cNvSpPr/>
          <p:nvPr/>
        </p:nvSpPr>
        <p:spPr>
          <a:xfrm>
            <a:off x="4824670" y="3222198"/>
            <a:ext cx="19817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3820B9-9A07-9443-B5C3-C73434BB6DBE}"/>
              </a:ext>
            </a:extLst>
          </p:cNvPr>
          <p:cNvSpPr txBox="1"/>
          <p:nvPr/>
        </p:nvSpPr>
        <p:spPr>
          <a:xfrm>
            <a:off x="2095500" y="3835400"/>
            <a:ext cx="787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Le scuole sono chiamate ad </a:t>
            </a:r>
            <a:r>
              <a:rPr lang="it-IT" sz="2000" dirty="0" err="1"/>
              <a:t>autovalutare</a:t>
            </a:r>
            <a:r>
              <a:rPr lang="it-IT" sz="2000" dirty="0"/>
              <a:t> l’efficacia del proprio intervento formativo in funzione degli obiettivi </a:t>
            </a:r>
          </a:p>
          <a:p>
            <a:pPr algn="ctr"/>
            <a:r>
              <a:rPr lang="it-IT" sz="2000" dirty="0"/>
              <a:t>che la legge permette di fissare in autonomia.</a:t>
            </a:r>
          </a:p>
          <a:p>
            <a:pPr algn="ctr"/>
            <a:r>
              <a:rPr lang="it-IT" sz="2000" dirty="0"/>
              <a:t>La scuola è chiamata dunque a valutare se stessa, i propri punti di forza e debolezza al fine di riadattare la propria organizzazione alle esigenze della comunità e del contesto in cui opera.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1B5739-A47D-DB4E-8C27-3C0B79132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2428"/>
            <a:ext cx="2066005" cy="17527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B3B9869-4E3E-7B40-BE38-0C1F7521E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0" y="3835400"/>
            <a:ext cx="2051050" cy="19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608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E9BEFB-93D8-604E-A29F-3C455F6FF518}"/>
              </a:ext>
            </a:extLst>
          </p:cNvPr>
          <p:cNvSpPr txBox="1"/>
          <p:nvPr/>
        </p:nvSpPr>
        <p:spPr>
          <a:xfrm>
            <a:off x="4191723" y="488846"/>
            <a:ext cx="3694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/>
              <a:t>R.A.V.</a:t>
            </a:r>
          </a:p>
          <a:p>
            <a:pPr algn="ctr"/>
            <a:r>
              <a:rPr lang="it-IT" sz="2200" b="1" dirty="0"/>
              <a:t>(Rapporto di autovalutazione)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772C66-7E73-AE4D-8D28-E29F30CBD9B4}"/>
              </a:ext>
            </a:extLst>
          </p:cNvPr>
          <p:cNvSpPr txBox="1"/>
          <p:nvPr/>
        </p:nvSpPr>
        <p:spPr>
          <a:xfrm>
            <a:off x="3009901" y="1587500"/>
            <a:ext cx="588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A partire dall’anno 2014-2015, in ragione di quanto dettato dal </a:t>
            </a:r>
            <a:r>
              <a:rPr lang="it-IT" sz="2000" b="1" dirty="0"/>
              <a:t>D.P.R. 80/2013 </a:t>
            </a:r>
            <a:r>
              <a:rPr lang="it-IT" sz="2000" dirty="0"/>
              <a:t>ogni scuola è chiamata a compilare il rapporto di valutazione successivamente pubblicato su «scuola in chiaro»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424EB8-27FD-A64E-A910-952DFE36438F}"/>
              </a:ext>
            </a:extLst>
          </p:cNvPr>
          <p:cNvSpPr txBox="1"/>
          <p:nvPr/>
        </p:nvSpPr>
        <p:spPr>
          <a:xfrm>
            <a:off x="5138286" y="4906040"/>
            <a:ext cx="162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Chi lo redige?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2EEDFC-66D5-8A4F-ADB1-1AB64162373D}"/>
              </a:ext>
            </a:extLst>
          </p:cNvPr>
          <p:cNvSpPr txBox="1"/>
          <p:nvPr/>
        </p:nvSpPr>
        <p:spPr>
          <a:xfrm>
            <a:off x="3112842" y="5306150"/>
            <a:ext cx="5777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Il R.A.V. è redatto dal </a:t>
            </a:r>
            <a:r>
              <a:rPr lang="it-IT" sz="2000" b="1" dirty="0"/>
              <a:t>Dirigente scolastico e</a:t>
            </a:r>
            <a:endParaRPr lang="it-IT" sz="2000" dirty="0"/>
          </a:p>
          <a:p>
            <a:pPr algn="ctr"/>
            <a:r>
              <a:rPr lang="it-IT" sz="2000" dirty="0"/>
              <a:t> un </a:t>
            </a:r>
            <a:r>
              <a:rPr lang="it-IT" sz="2000" b="1" dirty="0"/>
              <a:t>Nucleo interno di valutazione</a:t>
            </a:r>
            <a:r>
              <a:rPr lang="it-IT" sz="2000" dirty="0"/>
              <a:t> (o Unità di Valutazione)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C2DDA9-2FAB-C44D-BDBD-956746DA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007" y="3094513"/>
            <a:ext cx="4018828" cy="159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33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7092FC-980A-5D47-99DF-88A6C9CA640B}"/>
              </a:ext>
            </a:extLst>
          </p:cNvPr>
          <p:cNvSpPr txBox="1"/>
          <p:nvPr/>
        </p:nvSpPr>
        <p:spPr>
          <a:xfrm>
            <a:off x="2679701" y="355600"/>
            <a:ext cx="756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Il R.A.V. si compone di cinque parti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FB90AAD-4A64-F24A-8B5F-B0A130E5DD56}"/>
              </a:ext>
            </a:extLst>
          </p:cNvPr>
          <p:cNvSpPr/>
          <p:nvPr/>
        </p:nvSpPr>
        <p:spPr>
          <a:xfrm>
            <a:off x="3040920" y="1298259"/>
            <a:ext cx="55118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La scuola esamina il contesto socio economico in cui opera, le opportunità che esso offre e i punti di debolezza. Vengono evidenziati la popolazione scolastica il territorio e il capitale sociale, le risorse economiche e materiali e le risorse professionali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0D4594-795E-A444-89A2-97A46860839A}"/>
              </a:ext>
            </a:extLst>
          </p:cNvPr>
          <p:cNvSpPr txBox="1"/>
          <p:nvPr/>
        </p:nvSpPr>
        <p:spPr>
          <a:xfrm>
            <a:off x="2920999" y="3454400"/>
            <a:ext cx="55118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In questo campo sono analizzati i risultati scolastici degli alunni, con particolare attenzione a quelli concernenti le prove standardizzate, il raggiungimento delle competenze chiave europee di cittadinanza, i risultati a distanza di tempo (analisi dei risultati conseguiti dagli alunni successivamente all’uscita dalla scuola, ad esempio rendimento universitario, inserimento nel mondo del lavoro ecc.)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D57B740-862E-5C4F-9898-8AEBA2683366}"/>
              </a:ext>
            </a:extLst>
          </p:cNvPr>
          <p:cNvSpPr/>
          <p:nvPr/>
        </p:nvSpPr>
        <p:spPr>
          <a:xfrm>
            <a:off x="455777" y="1433205"/>
            <a:ext cx="2092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Contesto e risorse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2EFD4C4-14AB-2945-961F-569DCEC8CDE3}"/>
              </a:ext>
            </a:extLst>
          </p:cNvPr>
          <p:cNvSpPr/>
          <p:nvPr/>
        </p:nvSpPr>
        <p:spPr>
          <a:xfrm>
            <a:off x="489578" y="3454400"/>
            <a:ext cx="2135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Esiti degli studenti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EACD3A-94EF-C643-91A3-0EF7696FE941}"/>
              </a:ext>
            </a:extLst>
          </p:cNvPr>
          <p:cNvSpPr/>
          <p:nvPr/>
        </p:nvSpPr>
        <p:spPr>
          <a:xfrm>
            <a:off x="455777" y="1433205"/>
            <a:ext cx="20926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FA5F816-0068-2D47-B6A4-73B7D3821B1D}"/>
              </a:ext>
            </a:extLst>
          </p:cNvPr>
          <p:cNvSpPr/>
          <p:nvPr/>
        </p:nvSpPr>
        <p:spPr>
          <a:xfrm>
            <a:off x="455777" y="3485178"/>
            <a:ext cx="20926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10777034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1AF231-6895-8242-9C00-FD50563A992B}"/>
              </a:ext>
            </a:extLst>
          </p:cNvPr>
          <p:cNvSpPr txBox="1"/>
          <p:nvPr/>
        </p:nvSpPr>
        <p:spPr>
          <a:xfrm>
            <a:off x="419101" y="457200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Processi messi in atto dalla scuola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37F1D4-E27D-1240-901D-570D2D74AF18}"/>
              </a:ext>
            </a:extLst>
          </p:cNvPr>
          <p:cNvSpPr txBox="1"/>
          <p:nvPr/>
        </p:nvSpPr>
        <p:spPr>
          <a:xfrm>
            <a:off x="419101" y="3710464"/>
            <a:ext cx="317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Processi di autovalutazione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D529C6E-6B57-3041-B3D8-C8A4CDE8C299}"/>
              </a:ext>
            </a:extLst>
          </p:cNvPr>
          <p:cNvSpPr/>
          <p:nvPr/>
        </p:nvSpPr>
        <p:spPr>
          <a:xfrm>
            <a:off x="419101" y="5205849"/>
            <a:ext cx="3327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Individuazione delle priorità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D0B6018-09B3-7B45-BB1B-928ED773153C}"/>
              </a:ext>
            </a:extLst>
          </p:cNvPr>
          <p:cNvSpPr/>
          <p:nvPr/>
        </p:nvSpPr>
        <p:spPr>
          <a:xfrm>
            <a:off x="4597400" y="457200"/>
            <a:ext cx="751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In questo campo si analizzano le </a:t>
            </a:r>
            <a:r>
              <a:rPr lang="it-IT" sz="2000" b="1" dirty="0"/>
              <a:t>pratiche educative e didattiche attuate nella scuola </a:t>
            </a:r>
            <a:r>
              <a:rPr lang="it-IT" sz="2000" dirty="0"/>
              <a:t>(se si sono rivelati efficaci il curriculo elaborato, la progettazione didattica, gli strumenti di valutazione scelti etc.), </a:t>
            </a:r>
            <a:r>
              <a:rPr lang="it-IT" sz="2000" b="1" dirty="0"/>
              <a:t>lo stato gli ambienti di apprendimento </a:t>
            </a:r>
            <a:r>
              <a:rPr lang="it-IT" sz="2000" dirty="0"/>
              <a:t>(lassi, laboratori etc.), </a:t>
            </a:r>
            <a:r>
              <a:rPr lang="it-IT" sz="2000" b="1" dirty="0"/>
              <a:t>eventuali metodologie innovative </a:t>
            </a:r>
            <a:r>
              <a:rPr lang="it-IT" sz="2000" dirty="0"/>
              <a:t>(classi aperte, sperimentazioni attuate), </a:t>
            </a:r>
            <a:r>
              <a:rPr lang="it-IT" sz="2000" b="1" dirty="0"/>
              <a:t>l</a:t>
            </a:r>
          </a:p>
          <a:p>
            <a:r>
              <a:rPr lang="it-IT" sz="2000" b="1" dirty="0"/>
              <a:t>e metodologie relazionali </a:t>
            </a:r>
            <a:r>
              <a:rPr lang="it-IT" sz="2000" dirty="0"/>
              <a:t>(livello dei conflitti interpersonali nella scuola, comportamento degli alunni), </a:t>
            </a:r>
            <a:r>
              <a:rPr lang="it-IT" sz="2000" b="1" dirty="0"/>
              <a:t>i processi di inclusione e differenziazione</a:t>
            </a:r>
            <a:r>
              <a:rPr lang="it-IT" sz="2000" dirty="0"/>
              <a:t>, quelli di continuità e orientamento, nonché le </a:t>
            </a:r>
            <a:r>
              <a:rPr lang="it-IT" sz="2000" b="1" dirty="0"/>
              <a:t>pratiche gestionali e organizzative della scuola</a:t>
            </a:r>
            <a:r>
              <a:rPr lang="it-IT" sz="2000" dirty="0"/>
              <a:t>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5F56698-9324-FC45-81F6-6F23E78EB651}"/>
              </a:ext>
            </a:extLst>
          </p:cNvPr>
          <p:cNvSpPr/>
          <p:nvPr/>
        </p:nvSpPr>
        <p:spPr>
          <a:xfrm>
            <a:off x="4597400" y="371046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/>
              <a:t>In questo campo si indagano i metodi utilizzati per effettuare l’autovalutazione e le persone coinvolte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66EE97D-30F5-1E4D-8E59-77BAE7F8F300}"/>
              </a:ext>
            </a:extLst>
          </p:cNvPr>
          <p:cNvSpPr/>
          <p:nvPr/>
        </p:nvSpPr>
        <p:spPr>
          <a:xfrm>
            <a:off x="4597400" y="5144294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Nel campo andranno indicati i traguardi che si intendono raggiungere attraverso l’elaborazione del piano di miglioramento.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3C29D18-5492-5848-B26E-4F327B8D0C04}"/>
              </a:ext>
            </a:extLst>
          </p:cNvPr>
          <p:cNvSpPr/>
          <p:nvPr/>
        </p:nvSpPr>
        <p:spPr>
          <a:xfrm>
            <a:off x="330200" y="457200"/>
            <a:ext cx="3937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58B6962-CAD6-9447-924C-E18F016C9FD1}"/>
              </a:ext>
            </a:extLst>
          </p:cNvPr>
          <p:cNvSpPr/>
          <p:nvPr/>
        </p:nvSpPr>
        <p:spPr>
          <a:xfrm>
            <a:off x="419101" y="3710464"/>
            <a:ext cx="307339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3BC4E2E-1DD3-CF4F-BC90-1593132D7544}"/>
              </a:ext>
            </a:extLst>
          </p:cNvPr>
          <p:cNvSpPr/>
          <p:nvPr/>
        </p:nvSpPr>
        <p:spPr>
          <a:xfrm>
            <a:off x="419101" y="5205849"/>
            <a:ext cx="317499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3975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F6544C-7B4B-194A-A3C9-BACDD7FD3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3" t="-24" r="19688"/>
          <a:stretch/>
        </p:blipFill>
        <p:spPr>
          <a:xfrm>
            <a:off x="0" y="0"/>
            <a:ext cx="7467600" cy="6856327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992B776F-6603-134D-9F5D-A474C42BD403}"/>
              </a:ext>
            </a:extLst>
          </p:cNvPr>
          <p:cNvSpPr/>
          <p:nvPr/>
        </p:nvSpPr>
        <p:spPr>
          <a:xfrm>
            <a:off x="806450" y="1170607"/>
            <a:ext cx="8255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478D90A-9477-D142-8A00-821B89B84C9D}"/>
              </a:ext>
            </a:extLst>
          </p:cNvPr>
          <p:cNvSpPr/>
          <p:nvPr/>
        </p:nvSpPr>
        <p:spPr>
          <a:xfrm>
            <a:off x="806450" y="2339956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5B99706-06A0-4C48-83AA-3F3478B08F0D}"/>
              </a:ext>
            </a:extLst>
          </p:cNvPr>
          <p:cNvSpPr/>
          <p:nvPr/>
        </p:nvSpPr>
        <p:spPr>
          <a:xfrm>
            <a:off x="876300" y="3507003"/>
            <a:ext cx="825500" cy="19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01274D1-21BA-9842-BC48-A01EDAB45796}"/>
              </a:ext>
            </a:extLst>
          </p:cNvPr>
          <p:cNvSpPr/>
          <p:nvPr/>
        </p:nvSpPr>
        <p:spPr>
          <a:xfrm>
            <a:off x="850900" y="5604402"/>
            <a:ext cx="20193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447447C-D7E1-3F4A-8746-71612B8DAC5C}"/>
              </a:ext>
            </a:extLst>
          </p:cNvPr>
          <p:cNvSpPr/>
          <p:nvPr/>
        </p:nvSpPr>
        <p:spPr>
          <a:xfrm>
            <a:off x="806450" y="5820302"/>
            <a:ext cx="2019300" cy="19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A5DD5C0-DF26-F045-AAEE-A3FAA8C5507A}"/>
              </a:ext>
            </a:extLst>
          </p:cNvPr>
          <p:cNvCxnSpPr/>
          <p:nvPr/>
        </p:nvCxnSpPr>
        <p:spPr>
          <a:xfrm>
            <a:off x="1720850" y="3697503"/>
            <a:ext cx="180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10857DE-F05F-4740-81B8-4894955F470C}"/>
              </a:ext>
            </a:extLst>
          </p:cNvPr>
          <p:cNvCxnSpPr>
            <a:cxnSpLocks/>
          </p:cNvCxnSpPr>
          <p:nvPr/>
        </p:nvCxnSpPr>
        <p:spPr>
          <a:xfrm>
            <a:off x="1339850" y="4873176"/>
            <a:ext cx="200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56DFCF93-4F6D-6B4F-BCFC-1D28121E064F}"/>
              </a:ext>
            </a:extLst>
          </p:cNvPr>
          <p:cNvSpPr/>
          <p:nvPr/>
        </p:nvSpPr>
        <p:spPr>
          <a:xfrm>
            <a:off x="8331200" y="2229731"/>
            <a:ext cx="2209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ii M.I.U.R. </a:t>
            </a:r>
          </a:p>
          <a:p>
            <a:pPr algn="ctr"/>
            <a:r>
              <a:rPr lang="it-IT" sz="2000" dirty="0"/>
              <a:t>Ha predisposto e messo a disposizione delle scuole un</a:t>
            </a:r>
          </a:p>
          <a:p>
            <a:pPr algn="ctr"/>
            <a:r>
              <a:rPr lang="it-IT" sz="2000" dirty="0"/>
              <a:t>modello per l’autovalutazione</a:t>
            </a:r>
          </a:p>
          <a:p>
            <a:pPr algn="ctr"/>
            <a:r>
              <a:rPr lang="it-IT" sz="2000" dirty="0"/>
              <a:t>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22B952B-8EFE-B64B-901D-EE6114D2D516}"/>
              </a:ext>
            </a:extLst>
          </p:cNvPr>
          <p:cNvSpPr/>
          <p:nvPr/>
        </p:nvSpPr>
        <p:spPr>
          <a:xfrm>
            <a:off x="8331200" y="2197100"/>
            <a:ext cx="2197100" cy="231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695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2B75DA0-7181-E940-AD34-E210B53D8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139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022C26F-0AF5-224C-AE29-27A094C1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172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36B1D3-E5A9-6341-99B5-75F0AEE2B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7"/>
          <a:stretch/>
        </p:blipFill>
        <p:spPr>
          <a:xfrm>
            <a:off x="0" y="0"/>
            <a:ext cx="12370220" cy="61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36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2DB7184-B524-0F43-BDC9-B973F510255E}"/>
              </a:ext>
            </a:extLst>
          </p:cNvPr>
          <p:cNvSpPr/>
          <p:nvPr/>
        </p:nvSpPr>
        <p:spPr>
          <a:xfrm>
            <a:off x="760750" y="299353"/>
            <a:ext cx="108228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cura la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selezione, la formazione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e l'inserimento in un apposito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elenco degli esperti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dei nuclei per la valutazione esterna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propone i protocolli di valutazione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e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il programma delle visite alle istituzioni scolastiche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da parte dei nuclei di valutazione esterna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svolge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attività di supporto alle amministrazioni scolastiche, alle regioni e agli enti territoriali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per la realizzazione di autonome iniziative di monitoraggio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mette a disposizione delle singole istituzioni scolastiche strumenti relativi al procedimento di valutazione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svolge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attività di formazione di dirigenti e personale scolastico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relativamente ai processi di valutazione e autovalutazione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definisce gli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indicatori per la valutazione dei dirigenti scolastici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partecipa alle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indagini internazionali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897908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672ABE-6545-A44C-B4BB-1048F6CEE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260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4AD2DD7-3518-AE4F-8B1C-87842D85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845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F4A8D4-C517-2B49-B072-050E0CC35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256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94276A-58B7-9B4E-8900-9598877F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5" t="6223" r="8779" b="50000"/>
          <a:stretch/>
        </p:blipFill>
        <p:spPr>
          <a:xfrm>
            <a:off x="0" y="1524000"/>
            <a:ext cx="12192000" cy="3616519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FBA0A36-6A28-6643-8A74-07530F99E129}"/>
              </a:ext>
            </a:extLst>
          </p:cNvPr>
          <p:cNvCxnSpPr>
            <a:cxnSpLocks/>
          </p:cNvCxnSpPr>
          <p:nvPr/>
        </p:nvCxnSpPr>
        <p:spPr>
          <a:xfrm>
            <a:off x="2971800" y="2273300"/>
            <a:ext cx="0" cy="10081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F98F84C8-1052-F24C-9883-BF78EFDA92DC}"/>
              </a:ext>
            </a:extLst>
          </p:cNvPr>
          <p:cNvSpPr/>
          <p:nvPr/>
        </p:nvSpPr>
        <p:spPr>
          <a:xfrm>
            <a:off x="3683000" y="36830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5E96CED8-88A4-F442-9F1D-8A9A1E49671F}"/>
              </a:ext>
            </a:extLst>
          </p:cNvPr>
          <p:cNvSpPr/>
          <p:nvPr/>
        </p:nvSpPr>
        <p:spPr>
          <a:xfrm>
            <a:off x="9982200" y="3683000"/>
            <a:ext cx="406400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8BFA0D1-85FC-034B-A95C-99F910BD633B}"/>
              </a:ext>
            </a:extLst>
          </p:cNvPr>
          <p:cNvCxnSpPr>
            <a:cxnSpLocks/>
          </p:cNvCxnSpPr>
          <p:nvPr/>
        </p:nvCxnSpPr>
        <p:spPr>
          <a:xfrm>
            <a:off x="9245600" y="2570259"/>
            <a:ext cx="0" cy="723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E25154B-0DBF-6A4E-9060-704F8D894571}"/>
              </a:ext>
            </a:extLst>
          </p:cNvPr>
          <p:cNvCxnSpPr>
            <a:cxnSpLocks/>
          </p:cNvCxnSpPr>
          <p:nvPr/>
        </p:nvCxnSpPr>
        <p:spPr>
          <a:xfrm>
            <a:off x="127000" y="4191000"/>
            <a:ext cx="59277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01E4A4F6-9A9D-B94E-9FC9-80C6C09DF8D7}"/>
              </a:ext>
            </a:extLst>
          </p:cNvPr>
          <p:cNvCxnSpPr>
            <a:cxnSpLocks/>
          </p:cNvCxnSpPr>
          <p:nvPr/>
        </p:nvCxnSpPr>
        <p:spPr>
          <a:xfrm>
            <a:off x="127000" y="4686300"/>
            <a:ext cx="592779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109AFF6-CACF-9D47-99D8-D39952FF3867}"/>
              </a:ext>
            </a:extLst>
          </p:cNvPr>
          <p:cNvCxnSpPr>
            <a:cxnSpLocks/>
          </p:cNvCxnSpPr>
          <p:nvPr/>
        </p:nvCxnSpPr>
        <p:spPr>
          <a:xfrm>
            <a:off x="127000" y="4445000"/>
            <a:ext cx="592779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7258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ED4892-6448-1748-BE0D-5A5A468E7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3" t="18874" r="11356" b="14797"/>
          <a:stretch/>
        </p:blipFill>
        <p:spPr>
          <a:xfrm>
            <a:off x="0" y="662406"/>
            <a:ext cx="12192000" cy="584302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83960A26-701A-F844-9528-451108887A0B}"/>
              </a:ext>
            </a:extLst>
          </p:cNvPr>
          <p:cNvSpPr/>
          <p:nvPr/>
        </p:nvSpPr>
        <p:spPr>
          <a:xfrm>
            <a:off x="3810000" y="19558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71EE8FF6-100C-624E-BB1E-7778C540129C}"/>
              </a:ext>
            </a:extLst>
          </p:cNvPr>
          <p:cNvSpPr/>
          <p:nvPr/>
        </p:nvSpPr>
        <p:spPr>
          <a:xfrm>
            <a:off x="8978900" y="19558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F03B0A3-97D8-5548-97E9-802684496F8A}"/>
              </a:ext>
            </a:extLst>
          </p:cNvPr>
          <p:cNvSpPr/>
          <p:nvPr/>
        </p:nvSpPr>
        <p:spPr>
          <a:xfrm>
            <a:off x="254000" y="1854200"/>
            <a:ext cx="1003300" cy="444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4C613E4-F379-BC4A-A300-735526D14441}"/>
              </a:ext>
            </a:extLst>
          </p:cNvPr>
          <p:cNvSpPr/>
          <p:nvPr/>
        </p:nvSpPr>
        <p:spPr>
          <a:xfrm>
            <a:off x="254000" y="4851400"/>
            <a:ext cx="1206500" cy="444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3A4A683-245D-A54A-BB65-0B88A87A6CC4}"/>
              </a:ext>
            </a:extLst>
          </p:cNvPr>
          <p:cNvSpPr/>
          <p:nvPr/>
        </p:nvSpPr>
        <p:spPr>
          <a:xfrm>
            <a:off x="2501900" y="494665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3731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7436B9-2B70-2C44-B8C8-F70182850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9" t="17021" r="7813" b="19429"/>
          <a:stretch/>
        </p:blipFill>
        <p:spPr>
          <a:xfrm>
            <a:off x="-21105" y="761999"/>
            <a:ext cx="12213105" cy="516534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4D70BD2-A206-6647-BBEF-522A2BC121D3}"/>
              </a:ext>
            </a:extLst>
          </p:cNvPr>
          <p:cNvSpPr/>
          <p:nvPr/>
        </p:nvSpPr>
        <p:spPr>
          <a:xfrm>
            <a:off x="698500" y="2159000"/>
            <a:ext cx="1790700" cy="279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AC67DCA-BF33-7F44-9984-194C50A2B762}"/>
              </a:ext>
            </a:extLst>
          </p:cNvPr>
          <p:cNvSpPr/>
          <p:nvPr/>
        </p:nvSpPr>
        <p:spPr>
          <a:xfrm>
            <a:off x="698500" y="4559300"/>
            <a:ext cx="1790700" cy="279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CDF6480-8F83-E540-8D0B-1E3046059A11}"/>
              </a:ext>
            </a:extLst>
          </p:cNvPr>
          <p:cNvSpPr/>
          <p:nvPr/>
        </p:nvSpPr>
        <p:spPr>
          <a:xfrm>
            <a:off x="3975100" y="21717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5F0CB37-90F6-834C-8A3F-D72F1E4576B1}"/>
              </a:ext>
            </a:extLst>
          </p:cNvPr>
          <p:cNvSpPr/>
          <p:nvPr/>
        </p:nvSpPr>
        <p:spPr>
          <a:xfrm>
            <a:off x="7543800" y="21590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CC358DF-6DF4-6143-8489-0C29C266744B}"/>
              </a:ext>
            </a:extLst>
          </p:cNvPr>
          <p:cNvSpPr/>
          <p:nvPr/>
        </p:nvSpPr>
        <p:spPr>
          <a:xfrm>
            <a:off x="3943350" y="45593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8882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C0B824-1E44-4D44-8EF3-18ED84327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9" t="18318" r="9479" b="21467"/>
          <a:stretch/>
        </p:blipFill>
        <p:spPr>
          <a:xfrm>
            <a:off x="30832" y="799920"/>
            <a:ext cx="12161168" cy="508018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AD1077E-7B49-4640-B6EB-8D1A94EA4D0C}"/>
              </a:ext>
            </a:extLst>
          </p:cNvPr>
          <p:cNvSpPr/>
          <p:nvPr/>
        </p:nvSpPr>
        <p:spPr>
          <a:xfrm>
            <a:off x="482600" y="1778000"/>
            <a:ext cx="1790700" cy="279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57002F6-9547-E342-A70F-449FB2DF2861}"/>
              </a:ext>
            </a:extLst>
          </p:cNvPr>
          <p:cNvSpPr/>
          <p:nvPr/>
        </p:nvSpPr>
        <p:spPr>
          <a:xfrm>
            <a:off x="482600" y="4229100"/>
            <a:ext cx="1790700" cy="279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C41F5F0-FF17-4B43-A558-B0481B359787}"/>
              </a:ext>
            </a:extLst>
          </p:cNvPr>
          <p:cNvSpPr/>
          <p:nvPr/>
        </p:nvSpPr>
        <p:spPr>
          <a:xfrm>
            <a:off x="3898900" y="17907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749CB68-8FD4-EE49-BA86-B12B51C8698D}"/>
              </a:ext>
            </a:extLst>
          </p:cNvPr>
          <p:cNvSpPr/>
          <p:nvPr/>
        </p:nvSpPr>
        <p:spPr>
          <a:xfrm>
            <a:off x="3898900" y="42545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87F4A96B-C180-7846-A6F6-6A60A96A8C77}"/>
              </a:ext>
            </a:extLst>
          </p:cNvPr>
          <p:cNvSpPr/>
          <p:nvPr/>
        </p:nvSpPr>
        <p:spPr>
          <a:xfrm>
            <a:off x="11379200" y="4368800"/>
            <a:ext cx="4064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9149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BE841F-F147-3B4A-BE67-AE40BCCAF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D38CEDE9-EBA6-B145-8E11-C51DD4EB2772}"/>
              </a:ext>
            </a:extLst>
          </p:cNvPr>
          <p:cNvSpPr/>
          <p:nvPr/>
        </p:nvSpPr>
        <p:spPr>
          <a:xfrm>
            <a:off x="1206500" y="4025900"/>
            <a:ext cx="4889500" cy="977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16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AB2C8A-D101-6842-8CDD-D80155F7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DAAE065-C4C6-8241-AFEC-FDA4E825B256}"/>
              </a:ext>
            </a:extLst>
          </p:cNvPr>
          <p:cNvCxnSpPr>
            <a:cxnSpLocks/>
          </p:cNvCxnSpPr>
          <p:nvPr/>
        </p:nvCxnSpPr>
        <p:spPr>
          <a:xfrm flipH="1">
            <a:off x="6502400" y="1955800"/>
            <a:ext cx="1358900" cy="469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5943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C5FB15-7148-5542-9815-139ED865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B0C6037D-FB51-6840-A500-5D20C078A012}"/>
              </a:ext>
            </a:extLst>
          </p:cNvPr>
          <p:cNvSpPr/>
          <p:nvPr/>
        </p:nvSpPr>
        <p:spPr>
          <a:xfrm>
            <a:off x="1346200" y="774700"/>
            <a:ext cx="4889500" cy="977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E7AE9BA-92E6-5140-AFBB-71B7D3E6180B}"/>
              </a:ext>
            </a:extLst>
          </p:cNvPr>
          <p:cNvCxnSpPr>
            <a:cxnSpLocks/>
          </p:cNvCxnSpPr>
          <p:nvPr/>
        </p:nvCxnSpPr>
        <p:spPr>
          <a:xfrm flipH="1">
            <a:off x="6489700" y="3428999"/>
            <a:ext cx="1358900" cy="469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6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2495DA-292C-CB43-AE50-1E10C3019D03}"/>
              </a:ext>
            </a:extLst>
          </p:cNvPr>
          <p:cNvSpPr txBox="1"/>
          <p:nvPr/>
        </p:nvSpPr>
        <p:spPr>
          <a:xfrm>
            <a:off x="4676931" y="2923081"/>
            <a:ext cx="2323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Prove invalsi</a:t>
            </a:r>
          </a:p>
        </p:txBody>
      </p:sp>
    </p:spTree>
    <p:extLst>
      <p:ext uri="{BB962C8B-B14F-4D97-AF65-F5344CB8AC3E}">
        <p14:creationId xmlns:p14="http://schemas.microsoft.com/office/powerpoint/2010/main" val="19515331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C6E392C-98DE-4C42-A075-C2F5728AF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7377BCE2-21C9-F346-BE1C-AB2B0B94C4C7}"/>
              </a:ext>
            </a:extLst>
          </p:cNvPr>
          <p:cNvSpPr/>
          <p:nvPr/>
        </p:nvSpPr>
        <p:spPr>
          <a:xfrm>
            <a:off x="1511300" y="2260600"/>
            <a:ext cx="4889500" cy="977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4A5A609-1D16-6148-BB3D-F00B3DA34F47}"/>
              </a:ext>
            </a:extLst>
          </p:cNvPr>
          <p:cNvCxnSpPr>
            <a:cxnSpLocks/>
          </p:cNvCxnSpPr>
          <p:nvPr/>
        </p:nvCxnSpPr>
        <p:spPr>
          <a:xfrm flipH="1">
            <a:off x="6515100" y="4673599"/>
            <a:ext cx="1358900" cy="469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881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BB181C-1309-D845-B018-AE7587BB4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9" t="14427" r="21042" b="51853"/>
          <a:stretch/>
        </p:blipFill>
        <p:spPr>
          <a:xfrm>
            <a:off x="0" y="1272624"/>
            <a:ext cx="12192000" cy="3667676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940E8187-CAF0-5F4B-B4DC-53F5DEB8FC29}"/>
              </a:ext>
            </a:extLst>
          </p:cNvPr>
          <p:cNvSpPr/>
          <p:nvPr/>
        </p:nvSpPr>
        <p:spPr>
          <a:xfrm>
            <a:off x="7581900" y="3289300"/>
            <a:ext cx="7620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9416BAD-29D0-A547-9A1A-85508B77B3E6}"/>
              </a:ext>
            </a:extLst>
          </p:cNvPr>
          <p:cNvSpPr/>
          <p:nvPr/>
        </p:nvSpPr>
        <p:spPr>
          <a:xfrm>
            <a:off x="10845800" y="3289300"/>
            <a:ext cx="7620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6868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181315-BD31-4E40-8B1F-36E1CD842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8" t="4607" r="4896" b="47777"/>
          <a:stretch/>
        </p:blipFill>
        <p:spPr>
          <a:xfrm>
            <a:off x="0" y="1320799"/>
            <a:ext cx="12192000" cy="360984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6F84A74-B443-CF4F-BFF1-3ABCE4C36271}"/>
              </a:ext>
            </a:extLst>
          </p:cNvPr>
          <p:cNvSpPr/>
          <p:nvPr/>
        </p:nvSpPr>
        <p:spPr>
          <a:xfrm>
            <a:off x="2336800" y="2628900"/>
            <a:ext cx="736600" cy="25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DB2F50C-33FD-9140-A598-98B2A0FB3DC6}"/>
              </a:ext>
            </a:extLst>
          </p:cNvPr>
          <p:cNvSpPr/>
          <p:nvPr/>
        </p:nvSpPr>
        <p:spPr>
          <a:xfrm>
            <a:off x="4864100" y="2628900"/>
            <a:ext cx="736600" cy="25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2BFE1BF-2B2D-304B-BDCF-FBD133B60EF3}"/>
              </a:ext>
            </a:extLst>
          </p:cNvPr>
          <p:cNvSpPr/>
          <p:nvPr/>
        </p:nvSpPr>
        <p:spPr>
          <a:xfrm>
            <a:off x="7429500" y="2628900"/>
            <a:ext cx="736600" cy="25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9BBDA0F-5772-B34C-80CC-35F1D8BE6DE2}"/>
              </a:ext>
            </a:extLst>
          </p:cNvPr>
          <p:cNvSpPr/>
          <p:nvPr/>
        </p:nvSpPr>
        <p:spPr>
          <a:xfrm>
            <a:off x="9994900" y="2628900"/>
            <a:ext cx="736600" cy="25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D71C800-7D11-F24C-B12B-2DA27ED9EB0A}"/>
              </a:ext>
            </a:extLst>
          </p:cNvPr>
          <p:cNvSpPr/>
          <p:nvPr/>
        </p:nvSpPr>
        <p:spPr>
          <a:xfrm>
            <a:off x="1841500" y="3314700"/>
            <a:ext cx="4953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B8C1CF3E-10DE-2144-B386-E343DC664427}"/>
              </a:ext>
            </a:extLst>
          </p:cNvPr>
          <p:cNvSpPr/>
          <p:nvPr/>
        </p:nvSpPr>
        <p:spPr>
          <a:xfrm>
            <a:off x="6997700" y="3314700"/>
            <a:ext cx="4318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995ADFC-054E-D14A-BB69-F16713F2540E}"/>
              </a:ext>
            </a:extLst>
          </p:cNvPr>
          <p:cNvSpPr/>
          <p:nvPr/>
        </p:nvSpPr>
        <p:spPr>
          <a:xfrm>
            <a:off x="9563100" y="3314700"/>
            <a:ext cx="4318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6231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09124AA-9701-9D4F-AA6F-7154504B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97F27FE-79E8-2640-BD62-5D15C65E9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3682" r="13750" b="10351"/>
          <a:stretch/>
        </p:blipFill>
        <p:spPr>
          <a:xfrm>
            <a:off x="1054100" y="8467"/>
            <a:ext cx="10274300" cy="6849533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E15672B-45A8-1E40-9788-F2ED67F62D04}"/>
              </a:ext>
            </a:extLst>
          </p:cNvPr>
          <p:cNvCxnSpPr>
            <a:cxnSpLocks/>
          </p:cNvCxnSpPr>
          <p:nvPr/>
        </p:nvCxnSpPr>
        <p:spPr>
          <a:xfrm>
            <a:off x="228600" y="1270000"/>
            <a:ext cx="13081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515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7AC508-2FDE-2D47-9197-4069E5BE2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458" r="14479"/>
          <a:stretch/>
        </p:blipFill>
        <p:spPr>
          <a:xfrm>
            <a:off x="1676400" y="101600"/>
            <a:ext cx="8750300" cy="6754726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54E79B6-49B6-2B43-AA49-A6E9EBC89DF1}"/>
              </a:ext>
            </a:extLst>
          </p:cNvPr>
          <p:cNvCxnSpPr>
            <a:cxnSpLocks/>
          </p:cNvCxnSpPr>
          <p:nvPr/>
        </p:nvCxnSpPr>
        <p:spPr>
          <a:xfrm flipH="1">
            <a:off x="6565900" y="3187700"/>
            <a:ext cx="1358900" cy="952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4750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0FF2D4-4FF0-454A-828D-A472645C2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AE3818F-65B2-3B40-84CD-F9D898CE4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8" t="5163" r="13854"/>
          <a:stretch/>
        </p:blipFill>
        <p:spPr>
          <a:xfrm>
            <a:off x="1454733" y="1674"/>
            <a:ext cx="9282534" cy="6856326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ADB702FE-47BD-234A-BF81-07829A194387}"/>
              </a:ext>
            </a:extLst>
          </p:cNvPr>
          <p:cNvSpPr/>
          <p:nvPr/>
        </p:nvSpPr>
        <p:spPr>
          <a:xfrm>
            <a:off x="1981199" y="647700"/>
            <a:ext cx="4191001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E24927E-FAAA-534F-A300-73FFA39202E1}"/>
              </a:ext>
            </a:extLst>
          </p:cNvPr>
          <p:cNvCxnSpPr>
            <a:cxnSpLocks/>
          </p:cNvCxnSpPr>
          <p:nvPr/>
        </p:nvCxnSpPr>
        <p:spPr>
          <a:xfrm flipH="1">
            <a:off x="6489700" y="3657600"/>
            <a:ext cx="1358900" cy="952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8797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6981CA-7E5B-7D42-9822-D28B92B63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4" t="5348" r="13854"/>
          <a:stretch/>
        </p:blipFill>
        <p:spPr>
          <a:xfrm>
            <a:off x="1438937" y="1674"/>
            <a:ext cx="9314125" cy="6856326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30C09463-3390-B14B-BD2A-C2AABCDACFE8}"/>
              </a:ext>
            </a:extLst>
          </p:cNvPr>
          <p:cNvSpPr/>
          <p:nvPr/>
        </p:nvSpPr>
        <p:spPr>
          <a:xfrm>
            <a:off x="1727199" y="558800"/>
            <a:ext cx="4368800" cy="965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D702181-4279-CE42-9AC4-CD4C9665CDF9}"/>
              </a:ext>
            </a:extLst>
          </p:cNvPr>
          <p:cNvCxnSpPr>
            <a:cxnSpLocks/>
          </p:cNvCxnSpPr>
          <p:nvPr/>
        </p:nvCxnSpPr>
        <p:spPr>
          <a:xfrm flipH="1">
            <a:off x="6540500" y="1524000"/>
            <a:ext cx="1358900" cy="952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5340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50F846-67DF-A444-B58C-E47F39D10384}"/>
              </a:ext>
            </a:extLst>
          </p:cNvPr>
          <p:cNvSpPr txBox="1"/>
          <p:nvPr/>
        </p:nvSpPr>
        <p:spPr>
          <a:xfrm>
            <a:off x="4245531" y="244469"/>
            <a:ext cx="2935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err="1"/>
              <a:t>P.d.M</a:t>
            </a:r>
            <a:r>
              <a:rPr lang="it-IT" sz="2200" b="1" dirty="0"/>
              <a:t>.</a:t>
            </a:r>
          </a:p>
          <a:p>
            <a:pPr algn="ctr"/>
            <a:r>
              <a:rPr lang="it-IT" sz="2200" b="1" dirty="0"/>
              <a:t>Piano di Miglioramento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1E058F-A08F-1A4E-A0E5-5A6DF23CDF5D}"/>
              </a:ext>
            </a:extLst>
          </p:cNvPr>
          <p:cNvSpPr txBox="1"/>
          <p:nvPr/>
        </p:nvSpPr>
        <p:spPr>
          <a:xfrm>
            <a:off x="1950705" y="1346051"/>
            <a:ext cx="7732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Documento elaborato da ogni scuola, in cui sono condensati gli obiettivi connessi alle priorità individuate nel R.A.V.</a:t>
            </a:r>
          </a:p>
          <a:p>
            <a:pPr algn="ctr"/>
            <a:r>
              <a:rPr lang="it-IT" sz="2000" dirty="0"/>
              <a:t>Il documento è redatto dal </a:t>
            </a:r>
            <a:r>
              <a:rPr lang="it-IT" sz="2000" b="1" dirty="0"/>
              <a:t>Dirigente scolastico </a:t>
            </a:r>
          </a:p>
          <a:p>
            <a:pPr algn="ctr"/>
            <a:r>
              <a:rPr lang="it-IT" sz="2000" b="1" dirty="0"/>
              <a:t>e dal Nucleo di valutazione</a:t>
            </a:r>
            <a:r>
              <a:rPr lang="it-IT" sz="2000" dirty="0"/>
              <a:t>. </a:t>
            </a:r>
          </a:p>
          <a:p>
            <a:pPr algn="ctr"/>
            <a:r>
              <a:rPr lang="it-IT" sz="2000" dirty="0"/>
              <a:t>L’I.N.D.I.R.E.  </a:t>
            </a:r>
            <a:r>
              <a:rPr lang="it-IT" sz="2000" b="1" dirty="0"/>
              <a:t>consiglia il coinvolgimento dei diversi rappresentanti della comunità scolastica</a:t>
            </a:r>
            <a:r>
              <a:rPr lang="it-IT" sz="2000" dirty="0"/>
              <a:t>, promuovendo momenti di condivisione degli obiettivi e delle modalità operative del processo di miglioramento.</a:t>
            </a:r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Il </a:t>
            </a:r>
            <a:r>
              <a:rPr lang="it-IT" sz="2000" b="1" dirty="0"/>
              <a:t>modello</a:t>
            </a:r>
            <a:r>
              <a:rPr lang="it-IT" sz="2000" dirty="0"/>
              <a:t> proposto dall’I.N.D.I.R.E. </a:t>
            </a:r>
          </a:p>
          <a:p>
            <a:pPr algn="ctr"/>
            <a:r>
              <a:rPr lang="it-IT" sz="2000" dirty="0"/>
              <a:t>Prevede interventi di miglioramento </a:t>
            </a:r>
          </a:p>
          <a:p>
            <a:pPr algn="ctr"/>
            <a:r>
              <a:rPr lang="it-IT" sz="2000" dirty="0"/>
              <a:t>che si collocano su due livelli: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87E3D7D-212C-6244-881C-DF2FA35DD98E}"/>
              </a:ext>
            </a:extLst>
          </p:cNvPr>
          <p:cNvSpPr/>
          <p:nvPr/>
        </p:nvSpPr>
        <p:spPr>
          <a:xfrm>
            <a:off x="2059196" y="5817104"/>
            <a:ext cx="3462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Pratiche educative e didattiche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051541D-8F02-7941-BC45-FE9CD1F0BAC7}"/>
              </a:ext>
            </a:extLst>
          </p:cNvPr>
          <p:cNvSpPr/>
          <p:nvPr/>
        </p:nvSpPr>
        <p:spPr>
          <a:xfrm>
            <a:off x="5844919" y="5832973"/>
            <a:ext cx="3838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/>
              <a:t>Pratiche gestionali ed organizzative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640AB4A-8D91-3A4A-8BE1-DC1E1900BAFF}"/>
              </a:ext>
            </a:extLst>
          </p:cNvPr>
          <p:cNvCxnSpPr/>
          <p:nvPr/>
        </p:nvCxnSpPr>
        <p:spPr>
          <a:xfrm>
            <a:off x="5713048" y="3634282"/>
            <a:ext cx="0" cy="431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F8D54DEF-384F-CB48-8F1C-137A35E4F37E}"/>
              </a:ext>
            </a:extLst>
          </p:cNvPr>
          <p:cNvCxnSpPr/>
          <p:nvPr/>
        </p:nvCxnSpPr>
        <p:spPr>
          <a:xfrm>
            <a:off x="3661998" y="5488007"/>
            <a:ext cx="4102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02BB601-08D2-464D-8DDC-CD8CA1A3A399}"/>
              </a:ext>
            </a:extLst>
          </p:cNvPr>
          <p:cNvCxnSpPr/>
          <p:nvPr/>
        </p:nvCxnSpPr>
        <p:spPr>
          <a:xfrm>
            <a:off x="3661998" y="5488007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49F3F211-7E25-2043-ADF8-3E82A97DCF07}"/>
              </a:ext>
            </a:extLst>
          </p:cNvPr>
          <p:cNvCxnSpPr/>
          <p:nvPr/>
        </p:nvCxnSpPr>
        <p:spPr>
          <a:xfrm>
            <a:off x="7764098" y="5488007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75B5A8A1-92AC-994E-83B5-D81CBCFA0240}"/>
              </a:ext>
            </a:extLst>
          </p:cNvPr>
          <p:cNvSpPr/>
          <p:nvPr/>
        </p:nvSpPr>
        <p:spPr>
          <a:xfrm>
            <a:off x="2059195" y="5817132"/>
            <a:ext cx="33372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1788142-B06F-BE4F-9B71-9A7B55E4041A}"/>
              </a:ext>
            </a:extLst>
          </p:cNvPr>
          <p:cNvSpPr/>
          <p:nvPr/>
        </p:nvSpPr>
        <p:spPr>
          <a:xfrm>
            <a:off x="5844919" y="5863751"/>
            <a:ext cx="38383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43A54B8E-C30A-074C-8CB6-44DE9FF7A36D}"/>
              </a:ext>
            </a:extLst>
          </p:cNvPr>
          <p:cNvCxnSpPr/>
          <p:nvPr/>
        </p:nvCxnSpPr>
        <p:spPr>
          <a:xfrm>
            <a:off x="5713048" y="5248069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725B41DA-6C5C-F147-AF11-718CBFB16666}"/>
              </a:ext>
            </a:extLst>
          </p:cNvPr>
          <p:cNvSpPr/>
          <p:nvPr/>
        </p:nvSpPr>
        <p:spPr>
          <a:xfrm>
            <a:off x="4144240" y="215294"/>
            <a:ext cx="3027858" cy="7872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5F2651-F9B3-5749-BD80-EEC36FEA435A}"/>
              </a:ext>
            </a:extLst>
          </p:cNvPr>
          <p:cNvSpPr txBox="1"/>
          <p:nvPr/>
        </p:nvSpPr>
        <p:spPr>
          <a:xfrm>
            <a:off x="10117992" y="244469"/>
            <a:ext cx="1919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piano di miglioramento è obbligatorio dal 2014-2015 e ha una valenza triennale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91EFBEC-74DD-3B4E-B259-7A5F86ED4C99}"/>
              </a:ext>
            </a:extLst>
          </p:cNvPr>
          <p:cNvCxnSpPr>
            <a:cxnSpLocks/>
          </p:cNvCxnSpPr>
          <p:nvPr/>
        </p:nvCxnSpPr>
        <p:spPr>
          <a:xfrm flipV="1">
            <a:off x="7540052" y="608933"/>
            <a:ext cx="2577940" cy="202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5922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8DF687-F92E-9A49-ADA4-08A4969B7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5C89FF4A-519D-D345-8226-0B7E6360C231}"/>
              </a:ext>
            </a:extLst>
          </p:cNvPr>
          <p:cNvCxnSpPr>
            <a:cxnSpLocks/>
          </p:cNvCxnSpPr>
          <p:nvPr/>
        </p:nvCxnSpPr>
        <p:spPr>
          <a:xfrm flipH="1">
            <a:off x="7823200" y="5054600"/>
            <a:ext cx="1003300" cy="50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4660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305FD3-8D03-9A4B-902F-47B4D8813AC4}"/>
              </a:ext>
            </a:extLst>
          </p:cNvPr>
          <p:cNvSpPr txBox="1"/>
          <p:nvPr/>
        </p:nvSpPr>
        <p:spPr>
          <a:xfrm>
            <a:off x="4179993" y="1409700"/>
            <a:ext cx="3742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Il modello prevede quattro sezioni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BF8897-D1D2-D544-8C55-D00DC531D16C}"/>
              </a:ext>
            </a:extLst>
          </p:cNvPr>
          <p:cNvSpPr txBox="1"/>
          <p:nvPr/>
        </p:nvSpPr>
        <p:spPr>
          <a:xfrm>
            <a:off x="251319" y="2540565"/>
            <a:ext cx="269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Sezione 1.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Scegliere gli obiettivi di processo più utili alla luce delle priorità individuate nella sezione 5 del RAV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6CE966-8FFF-BD4D-B1D0-CDCFF5E49D60}"/>
              </a:ext>
            </a:extLst>
          </p:cNvPr>
          <p:cNvSpPr txBox="1"/>
          <p:nvPr/>
        </p:nvSpPr>
        <p:spPr>
          <a:xfrm>
            <a:off x="3527289" y="2540565"/>
            <a:ext cx="205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Sezione 2.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Decidere le azioni più opportune per raggiungere gli obiettivi scelti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16D611-696E-0B44-B77E-90616A073AC6}"/>
              </a:ext>
            </a:extLst>
          </p:cNvPr>
          <p:cNvSpPr txBox="1"/>
          <p:nvPr/>
        </p:nvSpPr>
        <p:spPr>
          <a:xfrm>
            <a:off x="6355497" y="2610346"/>
            <a:ext cx="23052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Sezione 3.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Pianificare gli obiettivi di processo individuati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8ACE09-1A95-194D-99C4-9D637A6D36B2}"/>
              </a:ext>
            </a:extLst>
          </p:cNvPr>
          <p:cNvSpPr txBox="1"/>
          <p:nvPr/>
        </p:nvSpPr>
        <p:spPr>
          <a:xfrm>
            <a:off x="9204596" y="2610346"/>
            <a:ext cx="24449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Sezione 4.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Valutare, condividere e diffondere i risultati alla luce del lavoro svolto dal Nucleo di Valutazione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E716531-A1B0-4F48-9B50-5AB7AA7B8A6A}"/>
              </a:ext>
            </a:extLst>
          </p:cNvPr>
          <p:cNvSpPr/>
          <p:nvPr/>
        </p:nvSpPr>
        <p:spPr>
          <a:xfrm>
            <a:off x="203379" y="2387600"/>
            <a:ext cx="2692400" cy="2552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2358B67-A468-4D48-81C2-40F7375869D0}"/>
              </a:ext>
            </a:extLst>
          </p:cNvPr>
          <p:cNvSpPr/>
          <p:nvPr/>
        </p:nvSpPr>
        <p:spPr>
          <a:xfrm>
            <a:off x="3206615" y="2387600"/>
            <a:ext cx="2692400" cy="2552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86C3AFC-90B2-E34C-94F0-27491BC59201}"/>
              </a:ext>
            </a:extLst>
          </p:cNvPr>
          <p:cNvSpPr/>
          <p:nvPr/>
        </p:nvSpPr>
        <p:spPr>
          <a:xfrm>
            <a:off x="6161911" y="2387600"/>
            <a:ext cx="2692400" cy="2552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8ED9617-6B57-BC4A-ADC6-5F0074488301}"/>
              </a:ext>
            </a:extLst>
          </p:cNvPr>
          <p:cNvSpPr/>
          <p:nvPr/>
        </p:nvSpPr>
        <p:spPr>
          <a:xfrm>
            <a:off x="9080861" y="2387600"/>
            <a:ext cx="2692400" cy="2552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CEAD07-8ABE-1741-8BFD-2ECAB1AD5284}"/>
              </a:ext>
            </a:extLst>
          </p:cNvPr>
          <p:cNvSpPr txBox="1"/>
          <p:nvPr/>
        </p:nvSpPr>
        <p:spPr>
          <a:xfrm>
            <a:off x="3527289" y="6083300"/>
            <a:ext cx="4485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Una volta elaborato, il piano di miglioramento</a:t>
            </a:r>
          </a:p>
          <a:p>
            <a:pPr algn="ctr"/>
            <a:r>
              <a:rPr lang="it-IT" dirty="0"/>
              <a:t> va a integrarsi con il </a:t>
            </a:r>
            <a:r>
              <a:rPr lang="it-IT" b="1" dirty="0"/>
              <a:t>P.T.O.F.</a:t>
            </a:r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DB543A63-C5CB-CC43-80D4-CB9BD035B530}"/>
              </a:ext>
            </a:extLst>
          </p:cNvPr>
          <p:cNvSpPr/>
          <p:nvPr/>
        </p:nvSpPr>
        <p:spPr>
          <a:xfrm>
            <a:off x="5375186" y="5295662"/>
            <a:ext cx="980311" cy="5969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344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913B7A4-69AC-BD43-82B5-AF7CB926F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5" t="2382" r="13811" b="2271"/>
          <a:stretch/>
        </p:blipFill>
        <p:spPr>
          <a:xfrm>
            <a:off x="1648918" y="164892"/>
            <a:ext cx="8859187" cy="65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612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C82A48-9C2B-F14A-AEEA-CE8A97BA88BE}"/>
              </a:ext>
            </a:extLst>
          </p:cNvPr>
          <p:cNvSpPr txBox="1"/>
          <p:nvPr/>
        </p:nvSpPr>
        <p:spPr>
          <a:xfrm>
            <a:off x="3697943" y="639599"/>
            <a:ext cx="423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P.T.O.F.</a:t>
            </a:r>
          </a:p>
          <a:p>
            <a:pPr algn="ctr"/>
            <a:r>
              <a:rPr lang="it-IT" sz="2000" b="1" dirty="0"/>
              <a:t>Piano Triennale dell’Offerta Formativa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C9A082-441B-AB45-95D5-68CDC78E450C}"/>
              </a:ext>
            </a:extLst>
          </p:cNvPr>
          <p:cNvSpPr txBox="1"/>
          <p:nvPr/>
        </p:nvSpPr>
        <p:spPr>
          <a:xfrm>
            <a:off x="209929" y="415428"/>
            <a:ext cx="2738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D.P.R. 275/1999 </a:t>
            </a:r>
          </a:p>
          <a:p>
            <a:pPr algn="ctr"/>
            <a:r>
              <a:rPr lang="it-IT" sz="1600" dirty="0"/>
              <a:t>prevedeva il </a:t>
            </a:r>
            <a:r>
              <a:rPr lang="it-IT" sz="1600" b="1" dirty="0"/>
              <a:t>P.O.F.</a:t>
            </a:r>
          </a:p>
          <a:p>
            <a:pPr algn="ctr"/>
            <a:r>
              <a:rPr lang="it-IT" sz="1600" dirty="0"/>
              <a:t>La </a:t>
            </a:r>
            <a:r>
              <a:rPr lang="it-IT" sz="1600" b="1" dirty="0"/>
              <a:t>legge 170/2015 </a:t>
            </a:r>
            <a:r>
              <a:rPr lang="it-IT" sz="1600" dirty="0"/>
              <a:t>richiede invece alle suole di redigere un </a:t>
            </a:r>
            <a:r>
              <a:rPr lang="it-IT" sz="1600" b="1" dirty="0"/>
              <a:t>P.T.O.F.  </a:t>
            </a:r>
            <a:r>
              <a:rPr lang="it-IT" sz="1600" dirty="0"/>
              <a:t>Con validità triennale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4E4BFE0-57A9-8B49-9176-C25BFFB08DDD}"/>
              </a:ext>
            </a:extLst>
          </p:cNvPr>
          <p:cNvCxnSpPr>
            <a:cxnSpLocks/>
          </p:cNvCxnSpPr>
          <p:nvPr/>
        </p:nvCxnSpPr>
        <p:spPr>
          <a:xfrm flipH="1">
            <a:off x="3198157" y="980418"/>
            <a:ext cx="4699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1499F7D-4179-894E-8BF6-6D87DD7084F8}"/>
              </a:ext>
            </a:extLst>
          </p:cNvPr>
          <p:cNvCxnSpPr>
            <a:cxnSpLocks/>
          </p:cNvCxnSpPr>
          <p:nvPr/>
        </p:nvCxnSpPr>
        <p:spPr>
          <a:xfrm>
            <a:off x="5778500" y="1523087"/>
            <a:ext cx="0" cy="6442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F4DFF7-6FCC-1247-8995-2A1BBD68ECE4}"/>
              </a:ext>
            </a:extLst>
          </p:cNvPr>
          <p:cNvSpPr txBox="1"/>
          <p:nvPr/>
        </p:nvSpPr>
        <p:spPr>
          <a:xfrm>
            <a:off x="1932643" y="2365818"/>
            <a:ext cx="8100357" cy="285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Strumento di programmazione e gestione interna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Rileva la situazione di partenza della scuola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Evidenzia le linee di sviluppo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Contiene la programmazione curricolare ed extracurricolare, nonché la programmazione educativa, didattica</a:t>
            </a:r>
            <a:r>
              <a:rPr lang="it-IT" dirty="0"/>
              <a:t> (tali programmazioni devono essere coerente con gli obiettivi nazionali)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Indica il fabbisogno</a:t>
            </a:r>
            <a:r>
              <a:rPr lang="it-IT" dirty="0"/>
              <a:t>: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4D15362-72A2-B941-AF4F-F6FEF20D8BB1}"/>
              </a:ext>
            </a:extLst>
          </p:cNvPr>
          <p:cNvSpPr/>
          <p:nvPr/>
        </p:nvSpPr>
        <p:spPr>
          <a:xfrm>
            <a:off x="4404656" y="5027299"/>
            <a:ext cx="44980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di posti comuni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di docenti di  sostegno,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di docenti per il potenziamento,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del personale A.T.A,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di infrastrutture e materiali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E7649F1-4600-4E4B-BC30-77CF0440D6B6}"/>
              </a:ext>
            </a:extLst>
          </p:cNvPr>
          <p:cNvSpPr/>
          <p:nvPr/>
        </p:nvSpPr>
        <p:spPr>
          <a:xfrm>
            <a:off x="3668057" y="632531"/>
            <a:ext cx="4267200" cy="714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D7ECAC5-09E4-5E4E-B7A3-2FD6B5493039}"/>
              </a:ext>
            </a:extLst>
          </p:cNvPr>
          <p:cNvSpPr/>
          <p:nvPr/>
        </p:nvSpPr>
        <p:spPr>
          <a:xfrm>
            <a:off x="8547100" y="528343"/>
            <a:ext cx="355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redatto dal collegio dei docenti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approvato dal Consiglio d'Istituto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pubblicato sul sito della scuola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07DA744-9D56-394D-91FE-7E3850026C98}"/>
              </a:ext>
            </a:extLst>
          </p:cNvPr>
          <p:cNvCxnSpPr>
            <a:cxnSpLocks/>
          </p:cNvCxnSpPr>
          <p:nvPr/>
        </p:nvCxnSpPr>
        <p:spPr>
          <a:xfrm>
            <a:off x="7935257" y="980418"/>
            <a:ext cx="5102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4332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0A13E3-C7CF-B440-86E8-647907544F88}"/>
              </a:ext>
            </a:extLst>
          </p:cNvPr>
          <p:cNvSpPr txBox="1"/>
          <p:nvPr/>
        </p:nvSpPr>
        <p:spPr>
          <a:xfrm>
            <a:off x="5329094" y="240478"/>
            <a:ext cx="201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Struttura del P.T.O.F.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CCCFF19-3521-3A4E-850F-CE0166293543}"/>
              </a:ext>
            </a:extLst>
          </p:cNvPr>
          <p:cNvSpPr/>
          <p:nvPr/>
        </p:nvSpPr>
        <p:spPr>
          <a:xfrm>
            <a:off x="1167606" y="1577945"/>
            <a:ext cx="1155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Fonti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E384A7-0D6F-9B4C-9BA5-45B8C47ED755}"/>
              </a:ext>
            </a:extLst>
          </p:cNvPr>
          <p:cNvSpPr txBox="1"/>
          <p:nvPr/>
        </p:nvSpPr>
        <p:spPr>
          <a:xfrm>
            <a:off x="3759200" y="161748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Offerte e Programmi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7312697-D669-2249-94D9-E46CD8CA3883}"/>
              </a:ext>
            </a:extLst>
          </p:cNvPr>
          <p:cNvSpPr/>
          <p:nvPr/>
        </p:nvSpPr>
        <p:spPr>
          <a:xfrm>
            <a:off x="4585105" y="5011576"/>
            <a:ext cx="2818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Piano di Studi della Singola Scuola</a:t>
            </a:r>
          </a:p>
          <a:p>
            <a:pPr algn="ctr"/>
            <a:r>
              <a:rPr lang="it-IT" dirty="0"/>
              <a:t>(quota nazionale e locale)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59045D-ECC1-B54B-B2E7-A3503DBFED55}"/>
              </a:ext>
            </a:extLst>
          </p:cNvPr>
          <p:cNvSpPr txBox="1"/>
          <p:nvPr/>
        </p:nvSpPr>
        <p:spPr>
          <a:xfrm>
            <a:off x="7353300" y="1630184"/>
            <a:ext cx="1598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Regolamento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16B296-A89B-F244-A733-EA4C74DC7ADD}"/>
              </a:ext>
            </a:extLst>
          </p:cNvPr>
          <p:cNvSpPr txBox="1"/>
          <p:nvPr/>
        </p:nvSpPr>
        <p:spPr>
          <a:xfrm>
            <a:off x="7161989" y="2326688"/>
            <a:ext cx="19811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Autoregolamentazione di cui la scuola si dota per disciplinare diritti e doveri dei docenti e dei discenti, come singoli, nella loro relazione come delle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68A46E1-4BCA-3349-883C-91CCFA2049F9}"/>
              </a:ext>
            </a:extLst>
          </p:cNvPr>
          <p:cNvSpPr/>
          <p:nvPr/>
        </p:nvSpPr>
        <p:spPr>
          <a:xfrm>
            <a:off x="3695700" y="2339726"/>
            <a:ext cx="27241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Si tratta della parte più importante del documento qui troviamo informazioni circa la didattica, l’orario, il </a:t>
            </a:r>
            <a:r>
              <a:rPr lang="it-IT" b="1" dirty="0"/>
              <a:t>curricolo obbligatorio</a:t>
            </a:r>
            <a:r>
              <a:rPr lang="it-IT" dirty="0"/>
              <a:t>, le attività, i corsi extracurricolari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DFC7103-9DB6-EE46-B0DE-AF8950ADAC83}"/>
              </a:ext>
            </a:extLst>
          </p:cNvPr>
          <p:cNvSpPr/>
          <p:nvPr/>
        </p:nvSpPr>
        <p:spPr>
          <a:xfrm>
            <a:off x="310356" y="2195610"/>
            <a:ext cx="2870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Descrizione della situazione dell’istituto, dell’esperienza passata delle prospettive di sviluppo. </a:t>
            </a:r>
          </a:p>
          <a:p>
            <a:pPr algn="ctr"/>
            <a:r>
              <a:rPr lang="it-IT" dirty="0"/>
              <a:t>Descrizione e analisi della situazione locale e delle aspettative di studenti, famiglie, docenti. Consente all’utente di avere un’idea della scuola, delle sue criticità come dei punti di forza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379C805-5F60-FB4E-8DE7-19F756361D95}"/>
              </a:ext>
            </a:extLst>
          </p:cNvPr>
          <p:cNvCxnSpPr>
            <a:cxnSpLocks/>
          </p:cNvCxnSpPr>
          <p:nvPr/>
        </p:nvCxnSpPr>
        <p:spPr>
          <a:xfrm>
            <a:off x="4038600" y="4881115"/>
            <a:ext cx="469900" cy="292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1D2B4C95-D399-CE40-A9C3-E2FE7DCAE2CA}"/>
              </a:ext>
            </a:extLst>
          </p:cNvPr>
          <p:cNvCxnSpPr/>
          <p:nvPr/>
        </p:nvCxnSpPr>
        <p:spPr>
          <a:xfrm>
            <a:off x="4038600" y="3774657"/>
            <a:ext cx="0" cy="11064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18F114-7726-2443-90C6-21519E238812}"/>
              </a:ext>
            </a:extLst>
          </p:cNvPr>
          <p:cNvSpPr txBox="1"/>
          <p:nvPr/>
        </p:nvSpPr>
        <p:spPr>
          <a:xfrm>
            <a:off x="9802779" y="1590645"/>
            <a:ext cx="179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Valutazione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AD2591A-4753-164F-B9C6-402F4377289A}"/>
              </a:ext>
            </a:extLst>
          </p:cNvPr>
          <p:cNvSpPr/>
          <p:nvPr/>
        </p:nvSpPr>
        <p:spPr>
          <a:xfrm>
            <a:off x="9707861" y="2326688"/>
            <a:ext cx="2088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Elenco dei metodi, delle modalità di verifica e valutazione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8B863DC-B7EE-B547-A86C-9DBEDD17B88D}"/>
              </a:ext>
            </a:extLst>
          </p:cNvPr>
          <p:cNvSpPr/>
          <p:nvPr/>
        </p:nvSpPr>
        <p:spPr>
          <a:xfrm>
            <a:off x="1257300" y="1617483"/>
            <a:ext cx="1022923" cy="360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41D6342-F9F8-BA4F-B2F0-C81792C358DC}"/>
              </a:ext>
            </a:extLst>
          </p:cNvPr>
          <p:cNvSpPr/>
          <p:nvPr/>
        </p:nvSpPr>
        <p:spPr>
          <a:xfrm>
            <a:off x="3831938" y="1639738"/>
            <a:ext cx="2587912" cy="360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076DABD-C6FD-A144-9F53-CF87395FCCA8}"/>
              </a:ext>
            </a:extLst>
          </p:cNvPr>
          <p:cNvSpPr/>
          <p:nvPr/>
        </p:nvSpPr>
        <p:spPr>
          <a:xfrm>
            <a:off x="7206439" y="1669723"/>
            <a:ext cx="1936749" cy="360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AE10F60-4142-154F-B944-6AA3CF809E5E}"/>
              </a:ext>
            </a:extLst>
          </p:cNvPr>
          <p:cNvSpPr/>
          <p:nvPr/>
        </p:nvSpPr>
        <p:spPr>
          <a:xfrm>
            <a:off x="9802779" y="1630184"/>
            <a:ext cx="1684039" cy="360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2E90711-B80D-8047-9155-87DD30BDF26E}"/>
              </a:ext>
            </a:extLst>
          </p:cNvPr>
          <p:cNvSpPr/>
          <p:nvPr/>
        </p:nvSpPr>
        <p:spPr>
          <a:xfrm>
            <a:off x="3831938" y="3527017"/>
            <a:ext cx="2162462" cy="247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78997ABF-53E0-9D4F-8D08-814F12049681}"/>
              </a:ext>
            </a:extLst>
          </p:cNvPr>
          <p:cNvCxnSpPr>
            <a:cxnSpLocks/>
          </p:cNvCxnSpPr>
          <p:nvPr/>
        </p:nvCxnSpPr>
        <p:spPr>
          <a:xfrm>
            <a:off x="1745456" y="1206500"/>
            <a:ext cx="8954260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8450D3D4-B85A-284F-87CE-1C73065AE34B}"/>
              </a:ext>
            </a:extLst>
          </p:cNvPr>
          <p:cNvCxnSpPr>
            <a:cxnSpLocks/>
          </p:cNvCxnSpPr>
          <p:nvPr/>
        </p:nvCxnSpPr>
        <p:spPr>
          <a:xfrm>
            <a:off x="1761617" y="1206498"/>
            <a:ext cx="0" cy="358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57137BC7-381C-AE48-8731-E2EC5DD7014A}"/>
              </a:ext>
            </a:extLst>
          </p:cNvPr>
          <p:cNvCxnSpPr/>
          <p:nvPr/>
        </p:nvCxnSpPr>
        <p:spPr>
          <a:xfrm>
            <a:off x="5144150" y="1206500"/>
            <a:ext cx="0" cy="358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80FD4682-1A72-4E46-9920-5D979E97328B}"/>
              </a:ext>
            </a:extLst>
          </p:cNvPr>
          <p:cNvCxnSpPr/>
          <p:nvPr/>
        </p:nvCxnSpPr>
        <p:spPr>
          <a:xfrm>
            <a:off x="8152588" y="1206499"/>
            <a:ext cx="0" cy="358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3AEC9BFD-8481-5948-8E35-C632C324051A}"/>
              </a:ext>
            </a:extLst>
          </p:cNvPr>
          <p:cNvCxnSpPr/>
          <p:nvPr/>
        </p:nvCxnSpPr>
        <p:spPr>
          <a:xfrm>
            <a:off x="10695085" y="1206499"/>
            <a:ext cx="0" cy="358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69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DE5E299-65DB-DD45-BB04-187FCB61F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7" t="1944" r="27213"/>
          <a:stretch/>
        </p:blipFill>
        <p:spPr>
          <a:xfrm>
            <a:off x="3237874" y="0"/>
            <a:ext cx="5749434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21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B885ED-F316-1240-93B2-56E02573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1" t="-24" r="20820"/>
          <a:stretch/>
        </p:blipFill>
        <p:spPr>
          <a:xfrm>
            <a:off x="2338466" y="0"/>
            <a:ext cx="73152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413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339F65-B8A0-3D44-B63B-3A12543459A9}"/>
              </a:ext>
            </a:extLst>
          </p:cNvPr>
          <p:cNvSpPr txBox="1"/>
          <p:nvPr/>
        </p:nvSpPr>
        <p:spPr>
          <a:xfrm>
            <a:off x="4826833" y="3013022"/>
            <a:ext cx="2411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Laboratorio</a:t>
            </a:r>
          </a:p>
        </p:txBody>
      </p:sp>
    </p:spTree>
    <p:extLst>
      <p:ext uri="{BB962C8B-B14F-4D97-AF65-F5344CB8AC3E}">
        <p14:creationId xmlns:p14="http://schemas.microsoft.com/office/powerpoint/2010/main" val="18168785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AC37C4-922B-594E-B1A0-D732F2E7AB15}"/>
              </a:ext>
            </a:extLst>
          </p:cNvPr>
          <p:cNvSpPr txBox="1"/>
          <p:nvPr/>
        </p:nvSpPr>
        <p:spPr>
          <a:xfrm>
            <a:off x="4572000" y="3057994"/>
            <a:ext cx="23663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800" b="1" dirty="0"/>
              <a:t>Scherzavo!</a:t>
            </a:r>
          </a:p>
        </p:txBody>
      </p:sp>
    </p:spTree>
    <p:extLst>
      <p:ext uri="{BB962C8B-B14F-4D97-AF65-F5344CB8AC3E}">
        <p14:creationId xmlns:p14="http://schemas.microsoft.com/office/powerpoint/2010/main" val="13208662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B8F453-353E-604E-BA4B-BC533AF18158}"/>
              </a:ext>
            </a:extLst>
          </p:cNvPr>
          <p:cNvSpPr txBox="1"/>
          <p:nvPr/>
        </p:nvSpPr>
        <p:spPr>
          <a:xfrm>
            <a:off x="4601980" y="3043003"/>
            <a:ext cx="2372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800" b="1" dirty="0"/>
              <a:t>piuttosto…</a:t>
            </a:r>
          </a:p>
        </p:txBody>
      </p:sp>
    </p:spTree>
    <p:extLst>
      <p:ext uri="{BB962C8B-B14F-4D97-AF65-F5344CB8AC3E}">
        <p14:creationId xmlns:p14="http://schemas.microsoft.com/office/powerpoint/2010/main" val="3348480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A7863A-0F11-3C41-9B42-CA6FC68237BB}"/>
              </a:ext>
            </a:extLst>
          </p:cNvPr>
          <p:cNvSpPr txBox="1"/>
          <p:nvPr/>
        </p:nvSpPr>
        <p:spPr>
          <a:xfrm>
            <a:off x="2698229" y="3087974"/>
            <a:ext cx="6809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/>
              <a:t>Grazie per aver collaborato! </a:t>
            </a:r>
          </a:p>
        </p:txBody>
      </p:sp>
    </p:spTree>
    <p:extLst>
      <p:ext uri="{BB962C8B-B14F-4D97-AF65-F5344CB8AC3E}">
        <p14:creationId xmlns:p14="http://schemas.microsoft.com/office/powerpoint/2010/main" val="39308969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A82C58-FE6D-3E49-860A-8EB566901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13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A05DCF-D2C5-9744-A569-9C96B9D48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754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1564</TotalTime>
  <Words>2136</Words>
  <Application>Microsoft Macintosh PowerPoint</Application>
  <PresentationFormat>Widescreen</PresentationFormat>
  <Paragraphs>240</Paragraphs>
  <Slides>101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08" baseType="lpstr">
      <vt:lpstr>Arial</vt:lpstr>
      <vt:lpstr>Calibri</vt:lpstr>
      <vt:lpstr>Calibri Light</vt:lpstr>
      <vt:lpstr>Courier New</vt:lpstr>
      <vt:lpstr>Times New Roman</vt:lpstr>
      <vt:lpstr>Titillium Web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 Coletta</dc:creator>
  <cp:lastModifiedBy>Elisa Coletta</cp:lastModifiedBy>
  <cp:revision>46</cp:revision>
  <dcterms:created xsi:type="dcterms:W3CDTF">2018-06-30T09:09:17Z</dcterms:created>
  <dcterms:modified xsi:type="dcterms:W3CDTF">2018-07-02T12:43:24Z</dcterms:modified>
</cp:coreProperties>
</file>