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0" r:id="rId3"/>
    <p:sldId id="261" r:id="rId4"/>
    <p:sldId id="262" r:id="rId5"/>
    <p:sldId id="266" r:id="rId6"/>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0" autoAdjust="0"/>
    <p:restoredTop sz="94660"/>
  </p:normalViewPr>
  <p:slideViewPr>
    <p:cSldViewPr snapToGrid="0">
      <p:cViewPr varScale="1">
        <p:scale>
          <a:sx n="61" d="100"/>
          <a:sy n="61" d="100"/>
        </p:scale>
        <p:origin x="402"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DCBD12-6565-4B74-ACA6-5FCE7CC5A929}"/>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EA09790F-CFEC-4AAC-957B-26F34284E7D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C633E24E-85C0-4C6E-8E45-60C1FCAB4D09}"/>
              </a:ext>
            </a:extLst>
          </p:cNvPr>
          <p:cNvSpPr>
            <a:spLocks noGrp="1"/>
          </p:cNvSpPr>
          <p:nvPr>
            <p:ph type="dt" sz="half" idx="10"/>
          </p:nvPr>
        </p:nvSpPr>
        <p:spPr/>
        <p:txBody>
          <a:bodyPr/>
          <a:lstStyle/>
          <a:p>
            <a:fld id="{12357865-983D-464F-9357-462B2076891B}" type="datetimeFigureOut">
              <a:rPr lang="it-IT" smtClean="0"/>
              <a:t>13/07/2018</a:t>
            </a:fld>
            <a:endParaRPr lang="it-IT"/>
          </a:p>
        </p:txBody>
      </p:sp>
      <p:sp>
        <p:nvSpPr>
          <p:cNvPr id="5" name="Segnaposto piè di pagina 4">
            <a:extLst>
              <a:ext uri="{FF2B5EF4-FFF2-40B4-BE49-F238E27FC236}">
                <a16:creationId xmlns:a16="http://schemas.microsoft.com/office/drawing/2014/main" id="{D3DB6020-E62D-4678-98EE-E26377F431B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8C38AAD-3C8E-4EFB-979E-C72788555A44}"/>
              </a:ext>
            </a:extLst>
          </p:cNvPr>
          <p:cNvSpPr>
            <a:spLocks noGrp="1"/>
          </p:cNvSpPr>
          <p:nvPr>
            <p:ph type="sldNum" sz="quarter" idx="12"/>
          </p:nvPr>
        </p:nvSpPr>
        <p:spPr/>
        <p:txBody>
          <a:bodyPr/>
          <a:lstStyle/>
          <a:p>
            <a:fld id="{6C8E4E8B-00FD-4616-86B0-BD537DA1AF51}" type="slidenum">
              <a:rPr lang="it-IT" smtClean="0"/>
              <a:t>‹N›</a:t>
            </a:fld>
            <a:endParaRPr lang="it-IT"/>
          </a:p>
        </p:txBody>
      </p:sp>
    </p:spTree>
    <p:extLst>
      <p:ext uri="{BB962C8B-B14F-4D97-AF65-F5344CB8AC3E}">
        <p14:creationId xmlns:p14="http://schemas.microsoft.com/office/powerpoint/2010/main" val="14879959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086182-9B54-4D19-96D4-A1D9EE5108D6}"/>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85E9DDB-F12C-483B-A078-A074499201E2}"/>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F47EA98-C024-4148-9275-D138027EBA37}"/>
              </a:ext>
            </a:extLst>
          </p:cNvPr>
          <p:cNvSpPr>
            <a:spLocks noGrp="1"/>
          </p:cNvSpPr>
          <p:nvPr>
            <p:ph type="dt" sz="half" idx="10"/>
          </p:nvPr>
        </p:nvSpPr>
        <p:spPr/>
        <p:txBody>
          <a:bodyPr/>
          <a:lstStyle/>
          <a:p>
            <a:fld id="{12357865-983D-464F-9357-462B2076891B}" type="datetimeFigureOut">
              <a:rPr lang="it-IT" smtClean="0"/>
              <a:t>13/07/2018</a:t>
            </a:fld>
            <a:endParaRPr lang="it-IT"/>
          </a:p>
        </p:txBody>
      </p:sp>
      <p:sp>
        <p:nvSpPr>
          <p:cNvPr id="5" name="Segnaposto piè di pagina 4">
            <a:extLst>
              <a:ext uri="{FF2B5EF4-FFF2-40B4-BE49-F238E27FC236}">
                <a16:creationId xmlns:a16="http://schemas.microsoft.com/office/drawing/2014/main" id="{40C9F0B9-80D3-4949-8B6F-6FAFDFABA7B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2F3B81F-F10D-47AF-B471-C7F4D0D7AA1F}"/>
              </a:ext>
            </a:extLst>
          </p:cNvPr>
          <p:cNvSpPr>
            <a:spLocks noGrp="1"/>
          </p:cNvSpPr>
          <p:nvPr>
            <p:ph type="sldNum" sz="quarter" idx="12"/>
          </p:nvPr>
        </p:nvSpPr>
        <p:spPr/>
        <p:txBody>
          <a:bodyPr/>
          <a:lstStyle/>
          <a:p>
            <a:fld id="{6C8E4E8B-00FD-4616-86B0-BD537DA1AF51}" type="slidenum">
              <a:rPr lang="it-IT" smtClean="0"/>
              <a:t>‹N›</a:t>
            </a:fld>
            <a:endParaRPr lang="it-IT"/>
          </a:p>
        </p:txBody>
      </p:sp>
    </p:spTree>
    <p:extLst>
      <p:ext uri="{BB962C8B-B14F-4D97-AF65-F5344CB8AC3E}">
        <p14:creationId xmlns:p14="http://schemas.microsoft.com/office/powerpoint/2010/main" val="3887057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C7D241AC-3456-4E63-82FD-43E4C4AB5EB3}"/>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65223AC5-58E2-4F24-8723-359ADBA7180B}"/>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0A73D6A-1A6C-4960-9025-61A0A5631FD1}"/>
              </a:ext>
            </a:extLst>
          </p:cNvPr>
          <p:cNvSpPr>
            <a:spLocks noGrp="1"/>
          </p:cNvSpPr>
          <p:nvPr>
            <p:ph type="dt" sz="half" idx="10"/>
          </p:nvPr>
        </p:nvSpPr>
        <p:spPr/>
        <p:txBody>
          <a:bodyPr/>
          <a:lstStyle/>
          <a:p>
            <a:fld id="{12357865-983D-464F-9357-462B2076891B}" type="datetimeFigureOut">
              <a:rPr lang="it-IT" smtClean="0"/>
              <a:t>13/07/2018</a:t>
            </a:fld>
            <a:endParaRPr lang="it-IT"/>
          </a:p>
        </p:txBody>
      </p:sp>
      <p:sp>
        <p:nvSpPr>
          <p:cNvPr id="5" name="Segnaposto piè di pagina 4">
            <a:extLst>
              <a:ext uri="{FF2B5EF4-FFF2-40B4-BE49-F238E27FC236}">
                <a16:creationId xmlns:a16="http://schemas.microsoft.com/office/drawing/2014/main" id="{D6698F16-1440-4FBB-A5A2-4EC10DC3BB3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6724CAA-8BF7-4BBB-853C-6B0688DAF815}"/>
              </a:ext>
            </a:extLst>
          </p:cNvPr>
          <p:cNvSpPr>
            <a:spLocks noGrp="1"/>
          </p:cNvSpPr>
          <p:nvPr>
            <p:ph type="sldNum" sz="quarter" idx="12"/>
          </p:nvPr>
        </p:nvSpPr>
        <p:spPr/>
        <p:txBody>
          <a:bodyPr/>
          <a:lstStyle/>
          <a:p>
            <a:fld id="{6C8E4E8B-00FD-4616-86B0-BD537DA1AF51}" type="slidenum">
              <a:rPr lang="it-IT" smtClean="0"/>
              <a:t>‹N›</a:t>
            </a:fld>
            <a:endParaRPr lang="it-IT"/>
          </a:p>
        </p:txBody>
      </p:sp>
    </p:spTree>
    <p:extLst>
      <p:ext uri="{BB962C8B-B14F-4D97-AF65-F5344CB8AC3E}">
        <p14:creationId xmlns:p14="http://schemas.microsoft.com/office/powerpoint/2010/main" val="2003926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D96F4D-E648-46CB-9DAB-516380E1EF39}"/>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F2A3336-3789-4761-8DD7-E88113FF9656}"/>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EF17417-FF1C-4C5B-9ACE-DC6E2649C445}"/>
              </a:ext>
            </a:extLst>
          </p:cNvPr>
          <p:cNvSpPr>
            <a:spLocks noGrp="1"/>
          </p:cNvSpPr>
          <p:nvPr>
            <p:ph type="dt" sz="half" idx="10"/>
          </p:nvPr>
        </p:nvSpPr>
        <p:spPr/>
        <p:txBody>
          <a:bodyPr/>
          <a:lstStyle/>
          <a:p>
            <a:fld id="{12357865-983D-464F-9357-462B2076891B}" type="datetimeFigureOut">
              <a:rPr lang="it-IT" smtClean="0"/>
              <a:t>13/07/2018</a:t>
            </a:fld>
            <a:endParaRPr lang="it-IT"/>
          </a:p>
        </p:txBody>
      </p:sp>
      <p:sp>
        <p:nvSpPr>
          <p:cNvPr id="5" name="Segnaposto piè di pagina 4">
            <a:extLst>
              <a:ext uri="{FF2B5EF4-FFF2-40B4-BE49-F238E27FC236}">
                <a16:creationId xmlns:a16="http://schemas.microsoft.com/office/drawing/2014/main" id="{BC96D88C-746E-41F6-ADAB-591D9C759ED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7A6880C-4F71-4AB5-AF1F-C00CE8FC9CFB}"/>
              </a:ext>
            </a:extLst>
          </p:cNvPr>
          <p:cNvSpPr>
            <a:spLocks noGrp="1"/>
          </p:cNvSpPr>
          <p:nvPr>
            <p:ph type="sldNum" sz="quarter" idx="12"/>
          </p:nvPr>
        </p:nvSpPr>
        <p:spPr/>
        <p:txBody>
          <a:bodyPr/>
          <a:lstStyle/>
          <a:p>
            <a:fld id="{6C8E4E8B-00FD-4616-86B0-BD537DA1AF51}" type="slidenum">
              <a:rPr lang="it-IT" smtClean="0"/>
              <a:t>‹N›</a:t>
            </a:fld>
            <a:endParaRPr lang="it-IT"/>
          </a:p>
        </p:txBody>
      </p:sp>
    </p:spTree>
    <p:extLst>
      <p:ext uri="{BB962C8B-B14F-4D97-AF65-F5344CB8AC3E}">
        <p14:creationId xmlns:p14="http://schemas.microsoft.com/office/powerpoint/2010/main" val="1261761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D670A1-241A-415D-ADEF-F28B9202240D}"/>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8218AF9F-9543-4961-8C04-7D9DAC3734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DE34A721-755B-476C-9B25-2704B023FB82}"/>
              </a:ext>
            </a:extLst>
          </p:cNvPr>
          <p:cNvSpPr>
            <a:spLocks noGrp="1"/>
          </p:cNvSpPr>
          <p:nvPr>
            <p:ph type="dt" sz="half" idx="10"/>
          </p:nvPr>
        </p:nvSpPr>
        <p:spPr/>
        <p:txBody>
          <a:bodyPr/>
          <a:lstStyle/>
          <a:p>
            <a:fld id="{12357865-983D-464F-9357-462B2076891B}" type="datetimeFigureOut">
              <a:rPr lang="it-IT" smtClean="0"/>
              <a:t>13/07/2018</a:t>
            </a:fld>
            <a:endParaRPr lang="it-IT"/>
          </a:p>
        </p:txBody>
      </p:sp>
      <p:sp>
        <p:nvSpPr>
          <p:cNvPr id="5" name="Segnaposto piè di pagina 4">
            <a:extLst>
              <a:ext uri="{FF2B5EF4-FFF2-40B4-BE49-F238E27FC236}">
                <a16:creationId xmlns:a16="http://schemas.microsoft.com/office/drawing/2014/main" id="{EED629CA-1E92-42CF-9920-8433F373D89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4DBCC4F-EEA1-485F-A2F5-B7E7C030B9C3}"/>
              </a:ext>
            </a:extLst>
          </p:cNvPr>
          <p:cNvSpPr>
            <a:spLocks noGrp="1"/>
          </p:cNvSpPr>
          <p:nvPr>
            <p:ph type="sldNum" sz="quarter" idx="12"/>
          </p:nvPr>
        </p:nvSpPr>
        <p:spPr/>
        <p:txBody>
          <a:bodyPr/>
          <a:lstStyle/>
          <a:p>
            <a:fld id="{6C8E4E8B-00FD-4616-86B0-BD537DA1AF51}" type="slidenum">
              <a:rPr lang="it-IT" smtClean="0"/>
              <a:t>‹N›</a:t>
            </a:fld>
            <a:endParaRPr lang="it-IT"/>
          </a:p>
        </p:txBody>
      </p:sp>
    </p:spTree>
    <p:extLst>
      <p:ext uri="{BB962C8B-B14F-4D97-AF65-F5344CB8AC3E}">
        <p14:creationId xmlns:p14="http://schemas.microsoft.com/office/powerpoint/2010/main" val="1514908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8F2D948-4C57-45C8-BF31-2A6D9B1A04C4}"/>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743E12C-2851-4344-870B-452A1EBC550C}"/>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3DC915B2-6708-43E0-87AD-1ABBD4DA538E}"/>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E0BD5F07-3BCA-4DF8-B0CF-8DBF1FB3A4F3}"/>
              </a:ext>
            </a:extLst>
          </p:cNvPr>
          <p:cNvSpPr>
            <a:spLocks noGrp="1"/>
          </p:cNvSpPr>
          <p:nvPr>
            <p:ph type="dt" sz="half" idx="10"/>
          </p:nvPr>
        </p:nvSpPr>
        <p:spPr/>
        <p:txBody>
          <a:bodyPr/>
          <a:lstStyle/>
          <a:p>
            <a:fld id="{12357865-983D-464F-9357-462B2076891B}" type="datetimeFigureOut">
              <a:rPr lang="it-IT" smtClean="0"/>
              <a:t>13/07/2018</a:t>
            </a:fld>
            <a:endParaRPr lang="it-IT"/>
          </a:p>
        </p:txBody>
      </p:sp>
      <p:sp>
        <p:nvSpPr>
          <p:cNvPr id="6" name="Segnaposto piè di pagina 5">
            <a:extLst>
              <a:ext uri="{FF2B5EF4-FFF2-40B4-BE49-F238E27FC236}">
                <a16:creationId xmlns:a16="http://schemas.microsoft.com/office/drawing/2014/main" id="{A9D9BD78-6E3B-4F91-A66C-33B90BB2AED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AF8CE359-2B5D-4ADC-ABAB-2828340976B4}"/>
              </a:ext>
            </a:extLst>
          </p:cNvPr>
          <p:cNvSpPr>
            <a:spLocks noGrp="1"/>
          </p:cNvSpPr>
          <p:nvPr>
            <p:ph type="sldNum" sz="quarter" idx="12"/>
          </p:nvPr>
        </p:nvSpPr>
        <p:spPr/>
        <p:txBody>
          <a:bodyPr/>
          <a:lstStyle/>
          <a:p>
            <a:fld id="{6C8E4E8B-00FD-4616-86B0-BD537DA1AF51}" type="slidenum">
              <a:rPr lang="it-IT" smtClean="0"/>
              <a:t>‹N›</a:t>
            </a:fld>
            <a:endParaRPr lang="it-IT"/>
          </a:p>
        </p:txBody>
      </p:sp>
    </p:spTree>
    <p:extLst>
      <p:ext uri="{BB962C8B-B14F-4D97-AF65-F5344CB8AC3E}">
        <p14:creationId xmlns:p14="http://schemas.microsoft.com/office/powerpoint/2010/main" val="3396710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706F6F-61B8-4930-90A0-CB3312BC4E09}"/>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9358C3D-E057-47B6-AFBF-18BA777E40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95868320-6879-4C12-A120-9785D224E074}"/>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60A371BE-CEA1-4C39-B5F0-836916DD65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3555E21A-9002-40E6-9A0F-8C6E4AD3A1D1}"/>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F33910F4-8BCC-4AD6-892E-7ED345015555}"/>
              </a:ext>
            </a:extLst>
          </p:cNvPr>
          <p:cNvSpPr>
            <a:spLocks noGrp="1"/>
          </p:cNvSpPr>
          <p:nvPr>
            <p:ph type="dt" sz="half" idx="10"/>
          </p:nvPr>
        </p:nvSpPr>
        <p:spPr/>
        <p:txBody>
          <a:bodyPr/>
          <a:lstStyle/>
          <a:p>
            <a:fld id="{12357865-983D-464F-9357-462B2076891B}" type="datetimeFigureOut">
              <a:rPr lang="it-IT" smtClean="0"/>
              <a:t>13/07/2018</a:t>
            </a:fld>
            <a:endParaRPr lang="it-IT"/>
          </a:p>
        </p:txBody>
      </p:sp>
      <p:sp>
        <p:nvSpPr>
          <p:cNvPr id="8" name="Segnaposto piè di pagina 7">
            <a:extLst>
              <a:ext uri="{FF2B5EF4-FFF2-40B4-BE49-F238E27FC236}">
                <a16:creationId xmlns:a16="http://schemas.microsoft.com/office/drawing/2014/main" id="{66F03D5C-DF3F-464F-B440-C327A8FA7B6F}"/>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EE85987C-2AA7-4C1C-B6B4-20FFC7D01A35}"/>
              </a:ext>
            </a:extLst>
          </p:cNvPr>
          <p:cNvSpPr>
            <a:spLocks noGrp="1"/>
          </p:cNvSpPr>
          <p:nvPr>
            <p:ph type="sldNum" sz="quarter" idx="12"/>
          </p:nvPr>
        </p:nvSpPr>
        <p:spPr/>
        <p:txBody>
          <a:bodyPr/>
          <a:lstStyle/>
          <a:p>
            <a:fld id="{6C8E4E8B-00FD-4616-86B0-BD537DA1AF51}" type="slidenum">
              <a:rPr lang="it-IT" smtClean="0"/>
              <a:t>‹N›</a:t>
            </a:fld>
            <a:endParaRPr lang="it-IT"/>
          </a:p>
        </p:txBody>
      </p:sp>
    </p:spTree>
    <p:extLst>
      <p:ext uri="{BB962C8B-B14F-4D97-AF65-F5344CB8AC3E}">
        <p14:creationId xmlns:p14="http://schemas.microsoft.com/office/powerpoint/2010/main" val="3577764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1CF801-3005-4056-B767-1F7154C2A462}"/>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E53BDE5D-7BF4-4667-8DA9-C012D0BE12BA}"/>
              </a:ext>
            </a:extLst>
          </p:cNvPr>
          <p:cNvSpPr>
            <a:spLocks noGrp="1"/>
          </p:cNvSpPr>
          <p:nvPr>
            <p:ph type="dt" sz="half" idx="10"/>
          </p:nvPr>
        </p:nvSpPr>
        <p:spPr/>
        <p:txBody>
          <a:bodyPr/>
          <a:lstStyle/>
          <a:p>
            <a:fld id="{12357865-983D-464F-9357-462B2076891B}" type="datetimeFigureOut">
              <a:rPr lang="it-IT" smtClean="0"/>
              <a:t>13/07/2018</a:t>
            </a:fld>
            <a:endParaRPr lang="it-IT"/>
          </a:p>
        </p:txBody>
      </p:sp>
      <p:sp>
        <p:nvSpPr>
          <p:cNvPr id="4" name="Segnaposto piè di pagina 3">
            <a:extLst>
              <a:ext uri="{FF2B5EF4-FFF2-40B4-BE49-F238E27FC236}">
                <a16:creationId xmlns:a16="http://schemas.microsoft.com/office/drawing/2014/main" id="{E1966EEC-4A9B-4031-843C-3EA684313E39}"/>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64E38B16-6B2C-4031-AD48-73C028D97DBF}"/>
              </a:ext>
            </a:extLst>
          </p:cNvPr>
          <p:cNvSpPr>
            <a:spLocks noGrp="1"/>
          </p:cNvSpPr>
          <p:nvPr>
            <p:ph type="sldNum" sz="quarter" idx="12"/>
          </p:nvPr>
        </p:nvSpPr>
        <p:spPr/>
        <p:txBody>
          <a:bodyPr/>
          <a:lstStyle/>
          <a:p>
            <a:fld id="{6C8E4E8B-00FD-4616-86B0-BD537DA1AF51}" type="slidenum">
              <a:rPr lang="it-IT" smtClean="0"/>
              <a:t>‹N›</a:t>
            </a:fld>
            <a:endParaRPr lang="it-IT"/>
          </a:p>
        </p:txBody>
      </p:sp>
    </p:spTree>
    <p:extLst>
      <p:ext uri="{BB962C8B-B14F-4D97-AF65-F5344CB8AC3E}">
        <p14:creationId xmlns:p14="http://schemas.microsoft.com/office/powerpoint/2010/main" val="3375864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8A206D7E-0439-43C1-9756-CD187B9065AF}"/>
              </a:ext>
            </a:extLst>
          </p:cNvPr>
          <p:cNvSpPr>
            <a:spLocks noGrp="1"/>
          </p:cNvSpPr>
          <p:nvPr>
            <p:ph type="dt" sz="half" idx="10"/>
          </p:nvPr>
        </p:nvSpPr>
        <p:spPr/>
        <p:txBody>
          <a:bodyPr/>
          <a:lstStyle/>
          <a:p>
            <a:fld id="{12357865-983D-464F-9357-462B2076891B}" type="datetimeFigureOut">
              <a:rPr lang="it-IT" smtClean="0"/>
              <a:t>13/07/2018</a:t>
            </a:fld>
            <a:endParaRPr lang="it-IT"/>
          </a:p>
        </p:txBody>
      </p:sp>
      <p:sp>
        <p:nvSpPr>
          <p:cNvPr id="3" name="Segnaposto piè di pagina 2">
            <a:extLst>
              <a:ext uri="{FF2B5EF4-FFF2-40B4-BE49-F238E27FC236}">
                <a16:creationId xmlns:a16="http://schemas.microsoft.com/office/drawing/2014/main" id="{4679B310-F73D-45DC-A3AD-65D7BC0BE1A5}"/>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C930FD23-6A7A-463B-BE52-E1148C5881EB}"/>
              </a:ext>
            </a:extLst>
          </p:cNvPr>
          <p:cNvSpPr>
            <a:spLocks noGrp="1"/>
          </p:cNvSpPr>
          <p:nvPr>
            <p:ph type="sldNum" sz="quarter" idx="12"/>
          </p:nvPr>
        </p:nvSpPr>
        <p:spPr/>
        <p:txBody>
          <a:bodyPr/>
          <a:lstStyle/>
          <a:p>
            <a:fld id="{6C8E4E8B-00FD-4616-86B0-BD537DA1AF51}" type="slidenum">
              <a:rPr lang="it-IT" smtClean="0"/>
              <a:t>‹N›</a:t>
            </a:fld>
            <a:endParaRPr lang="it-IT"/>
          </a:p>
        </p:txBody>
      </p:sp>
    </p:spTree>
    <p:extLst>
      <p:ext uri="{BB962C8B-B14F-4D97-AF65-F5344CB8AC3E}">
        <p14:creationId xmlns:p14="http://schemas.microsoft.com/office/powerpoint/2010/main" val="1751857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ADEF2D-C08F-41D3-A2F6-5372FEE59C5E}"/>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E2B2413-2C0D-4B10-A3C7-C4F72CCD4FF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123C26E1-15DC-48D5-BFDC-F4174FF8D4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A83158EF-0C93-48E5-BB0F-D6EF757D19D4}"/>
              </a:ext>
            </a:extLst>
          </p:cNvPr>
          <p:cNvSpPr>
            <a:spLocks noGrp="1"/>
          </p:cNvSpPr>
          <p:nvPr>
            <p:ph type="dt" sz="half" idx="10"/>
          </p:nvPr>
        </p:nvSpPr>
        <p:spPr/>
        <p:txBody>
          <a:bodyPr/>
          <a:lstStyle/>
          <a:p>
            <a:fld id="{12357865-983D-464F-9357-462B2076891B}" type="datetimeFigureOut">
              <a:rPr lang="it-IT" smtClean="0"/>
              <a:t>13/07/2018</a:t>
            </a:fld>
            <a:endParaRPr lang="it-IT"/>
          </a:p>
        </p:txBody>
      </p:sp>
      <p:sp>
        <p:nvSpPr>
          <p:cNvPr id="6" name="Segnaposto piè di pagina 5">
            <a:extLst>
              <a:ext uri="{FF2B5EF4-FFF2-40B4-BE49-F238E27FC236}">
                <a16:creationId xmlns:a16="http://schemas.microsoft.com/office/drawing/2014/main" id="{EF6D63C8-6947-4AB3-908B-441A2D52D696}"/>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64A770A4-AD29-4185-B621-C02219087B99}"/>
              </a:ext>
            </a:extLst>
          </p:cNvPr>
          <p:cNvSpPr>
            <a:spLocks noGrp="1"/>
          </p:cNvSpPr>
          <p:nvPr>
            <p:ph type="sldNum" sz="quarter" idx="12"/>
          </p:nvPr>
        </p:nvSpPr>
        <p:spPr/>
        <p:txBody>
          <a:bodyPr/>
          <a:lstStyle/>
          <a:p>
            <a:fld id="{6C8E4E8B-00FD-4616-86B0-BD537DA1AF51}" type="slidenum">
              <a:rPr lang="it-IT" smtClean="0"/>
              <a:t>‹N›</a:t>
            </a:fld>
            <a:endParaRPr lang="it-IT"/>
          </a:p>
        </p:txBody>
      </p:sp>
    </p:spTree>
    <p:extLst>
      <p:ext uri="{BB962C8B-B14F-4D97-AF65-F5344CB8AC3E}">
        <p14:creationId xmlns:p14="http://schemas.microsoft.com/office/powerpoint/2010/main" val="3780617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7AF0A3-9657-403A-A87C-63B79F138898}"/>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0D34E901-D065-4F9E-BAEF-AE7419EC6F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A9B44D39-B643-4D55-A1ED-B859629BD5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60C7ACDC-4EDD-4B58-BF63-FC12D4D24C7A}"/>
              </a:ext>
            </a:extLst>
          </p:cNvPr>
          <p:cNvSpPr>
            <a:spLocks noGrp="1"/>
          </p:cNvSpPr>
          <p:nvPr>
            <p:ph type="dt" sz="half" idx="10"/>
          </p:nvPr>
        </p:nvSpPr>
        <p:spPr/>
        <p:txBody>
          <a:bodyPr/>
          <a:lstStyle/>
          <a:p>
            <a:fld id="{12357865-983D-464F-9357-462B2076891B}" type="datetimeFigureOut">
              <a:rPr lang="it-IT" smtClean="0"/>
              <a:t>13/07/2018</a:t>
            </a:fld>
            <a:endParaRPr lang="it-IT"/>
          </a:p>
        </p:txBody>
      </p:sp>
      <p:sp>
        <p:nvSpPr>
          <p:cNvPr id="6" name="Segnaposto piè di pagina 5">
            <a:extLst>
              <a:ext uri="{FF2B5EF4-FFF2-40B4-BE49-F238E27FC236}">
                <a16:creationId xmlns:a16="http://schemas.microsoft.com/office/drawing/2014/main" id="{22B7205F-06A7-4D41-8011-9A5F69AEA6D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D76408E-5B12-445C-9942-EF2D9A2D527B}"/>
              </a:ext>
            </a:extLst>
          </p:cNvPr>
          <p:cNvSpPr>
            <a:spLocks noGrp="1"/>
          </p:cNvSpPr>
          <p:nvPr>
            <p:ph type="sldNum" sz="quarter" idx="12"/>
          </p:nvPr>
        </p:nvSpPr>
        <p:spPr/>
        <p:txBody>
          <a:bodyPr/>
          <a:lstStyle/>
          <a:p>
            <a:fld id="{6C8E4E8B-00FD-4616-86B0-BD537DA1AF51}" type="slidenum">
              <a:rPr lang="it-IT" smtClean="0"/>
              <a:t>‹N›</a:t>
            </a:fld>
            <a:endParaRPr lang="it-IT"/>
          </a:p>
        </p:txBody>
      </p:sp>
    </p:spTree>
    <p:extLst>
      <p:ext uri="{BB962C8B-B14F-4D97-AF65-F5344CB8AC3E}">
        <p14:creationId xmlns:p14="http://schemas.microsoft.com/office/powerpoint/2010/main" val="3491010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04215124-5410-4EE5-88F5-AE4085621B4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4C4CC159-F480-4157-AF1C-D052490EDC9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B734BEC-A29F-4EF8-9D85-35D5127F68B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357865-983D-464F-9357-462B2076891B}" type="datetimeFigureOut">
              <a:rPr lang="it-IT" smtClean="0"/>
              <a:t>13/07/2018</a:t>
            </a:fld>
            <a:endParaRPr lang="it-IT"/>
          </a:p>
        </p:txBody>
      </p:sp>
      <p:sp>
        <p:nvSpPr>
          <p:cNvPr id="5" name="Segnaposto piè di pagina 4">
            <a:extLst>
              <a:ext uri="{FF2B5EF4-FFF2-40B4-BE49-F238E27FC236}">
                <a16:creationId xmlns:a16="http://schemas.microsoft.com/office/drawing/2014/main" id="{33ACFE07-4C4E-447C-ACE4-08D61C87CC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46052343-9211-4421-BCB2-FFAD9726D7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8E4E8B-00FD-4616-86B0-BD537DA1AF51}" type="slidenum">
              <a:rPr lang="it-IT" smtClean="0"/>
              <a:t>‹N›</a:t>
            </a:fld>
            <a:endParaRPr lang="it-IT"/>
          </a:p>
        </p:txBody>
      </p:sp>
    </p:spTree>
    <p:extLst>
      <p:ext uri="{BB962C8B-B14F-4D97-AF65-F5344CB8AC3E}">
        <p14:creationId xmlns:p14="http://schemas.microsoft.com/office/powerpoint/2010/main" val="20972168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ozko7fkg4Ko" TargetMode="External"/><Relationship Id="rId2" Type="http://schemas.openxmlformats.org/officeDocument/2006/relationships/hyperlink" Target="http://www.madehow.com/Volume-1/Chalk.html"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5FcdMQDzvEo"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5BC5C976-3042-4648-8BD1-432E8540FC14}"/>
              </a:ext>
            </a:extLst>
          </p:cNvPr>
          <p:cNvSpPr txBox="1"/>
          <p:nvPr/>
        </p:nvSpPr>
        <p:spPr>
          <a:xfrm>
            <a:off x="204952" y="677917"/>
            <a:ext cx="11571890" cy="5486117"/>
          </a:xfrm>
          <a:prstGeom prst="rect">
            <a:avLst/>
          </a:prstGeom>
          <a:noFill/>
        </p:spPr>
        <p:txBody>
          <a:bodyPr wrap="square" rtlCol="0">
            <a:spAutoFit/>
          </a:bodyPr>
          <a:lstStyle/>
          <a:p>
            <a:pPr algn="just">
              <a:lnSpc>
                <a:spcPts val="2100"/>
              </a:lnSpc>
            </a:pPr>
            <a:r>
              <a:rPr lang="it-IT" sz="1600" b="1" dirty="0">
                <a:latin typeface="Arial" panose="020B0604020202020204" pitchFamily="34" charset="0"/>
                <a:cs typeface="Arial" panose="020B0604020202020204" pitchFamily="34" charset="0"/>
              </a:rPr>
              <a:t>Effervescenza dei carbonati e loro classificazione</a:t>
            </a:r>
          </a:p>
          <a:p>
            <a:pPr algn="just">
              <a:lnSpc>
                <a:spcPts val="2100"/>
              </a:lnSpc>
            </a:pPr>
            <a:endParaRPr lang="it-IT" sz="1600" b="1" dirty="0">
              <a:latin typeface="Arial" panose="020B0604020202020204" pitchFamily="34" charset="0"/>
              <a:cs typeface="Arial" panose="020B0604020202020204" pitchFamily="34" charset="0"/>
            </a:endParaRPr>
          </a:p>
          <a:p>
            <a:pPr algn="just">
              <a:lnSpc>
                <a:spcPts val="2100"/>
              </a:lnSpc>
            </a:pPr>
            <a:r>
              <a:rPr lang="it-IT" sz="1600" b="1" dirty="0">
                <a:latin typeface="Arial" panose="020B0604020202020204" pitchFamily="34" charset="0"/>
                <a:cs typeface="Arial" panose="020B0604020202020204" pitchFamily="34" charset="0"/>
              </a:rPr>
              <a:t>Riprendiamo due delle sostanze di cui abbiamo evidenziato il comportamento rispettivamente acido e basico.</a:t>
            </a:r>
          </a:p>
          <a:p>
            <a:pPr algn="just">
              <a:lnSpc>
                <a:spcPts val="2100"/>
              </a:lnSpc>
            </a:pPr>
            <a:r>
              <a:rPr lang="it-IT" sz="1600" b="1" dirty="0">
                <a:latin typeface="Arial" panose="020B0604020202020204" pitchFamily="34" charset="0"/>
                <a:cs typeface="Arial" panose="020B0604020202020204" pitchFamily="34" charset="0"/>
              </a:rPr>
              <a:t>Vedremo ora un video in cui si faranno reagire una soluzione di </a:t>
            </a:r>
            <a:r>
              <a:rPr lang="it-IT" sz="1600" b="1" dirty="0" err="1">
                <a:latin typeface="Arial" panose="020B0604020202020204" pitchFamily="34" charset="0"/>
                <a:cs typeface="Arial" panose="020B0604020202020204" pitchFamily="34" charset="0"/>
              </a:rPr>
              <a:t>HCl</a:t>
            </a:r>
            <a:r>
              <a:rPr lang="it-IT" sz="1600" b="1" dirty="0">
                <a:latin typeface="Arial" panose="020B0604020202020204" pitchFamily="34" charset="0"/>
                <a:cs typeface="Arial" panose="020B0604020202020204" pitchFamily="34" charset="0"/>
              </a:rPr>
              <a:t> (qui effettivamente è una soluzione di laboratorio non l’acido muriatico commerciale) con idrogeno carbonato di sodio. </a:t>
            </a:r>
          </a:p>
          <a:p>
            <a:pPr algn="just">
              <a:lnSpc>
                <a:spcPts val="2100"/>
              </a:lnSpc>
            </a:pPr>
            <a:r>
              <a:rPr lang="it-IT" sz="1600" b="1" dirty="0">
                <a:latin typeface="Arial" panose="020B0604020202020204" pitchFamily="34" charset="0"/>
                <a:cs typeface="Arial" panose="020B0604020202020204" pitchFamily="34" charset="0"/>
              </a:rPr>
              <a:t>Per chi volesse rivederlo direttamente in rete l’indirizzo in cui trovarlo è:</a:t>
            </a:r>
          </a:p>
          <a:p>
            <a:pPr algn="just">
              <a:lnSpc>
                <a:spcPts val="2100"/>
              </a:lnSpc>
            </a:pPr>
            <a:endParaRPr lang="it-IT" sz="1600" b="1" dirty="0">
              <a:latin typeface="Arial" panose="020B0604020202020204" pitchFamily="34" charset="0"/>
              <a:cs typeface="Arial" panose="020B0604020202020204" pitchFamily="34" charset="0"/>
            </a:endParaRPr>
          </a:p>
          <a:p>
            <a:pPr algn="just">
              <a:lnSpc>
                <a:spcPts val="2100"/>
              </a:lnSpc>
            </a:pPr>
            <a:r>
              <a:rPr lang="it-IT" sz="1600" b="1" dirty="0">
                <a:latin typeface="Arial" panose="020B0604020202020204" pitchFamily="34" charset="0"/>
                <a:cs typeface="Arial" panose="020B0604020202020204" pitchFamily="34" charset="0"/>
              </a:rPr>
              <a:t>https://www.youtube.com/watch?v=vjVrIFScsls</a:t>
            </a:r>
          </a:p>
          <a:p>
            <a:pPr algn="just">
              <a:lnSpc>
                <a:spcPts val="2100"/>
              </a:lnSpc>
            </a:pPr>
            <a:endParaRPr lang="it-IT" sz="1600" b="1" dirty="0">
              <a:latin typeface="Arial" panose="020B0604020202020204" pitchFamily="34" charset="0"/>
              <a:cs typeface="Arial" panose="020B0604020202020204" pitchFamily="34" charset="0"/>
            </a:endParaRPr>
          </a:p>
          <a:p>
            <a:pPr algn="just">
              <a:lnSpc>
                <a:spcPts val="2100"/>
              </a:lnSpc>
            </a:pPr>
            <a:r>
              <a:rPr lang="it-IT" sz="1600" b="1" dirty="0">
                <a:latin typeface="Arial" panose="020B0604020202020204" pitchFamily="34" charset="0"/>
                <a:cs typeface="Arial" panose="020B0604020202020204" pitchFamily="34" charset="0"/>
              </a:rPr>
              <a:t>Il video inizia con il versare una certa quantità di bicarbonato di sodio (comunemente chiamato </a:t>
            </a:r>
            <a:r>
              <a:rPr lang="it-IT" sz="1600" b="1" dirty="0" err="1">
                <a:latin typeface="Arial" panose="020B0604020202020204" pitchFamily="34" charset="0"/>
                <a:cs typeface="Arial" panose="020B0604020202020204" pitchFamily="34" charset="0"/>
              </a:rPr>
              <a:t>baking</a:t>
            </a:r>
            <a:r>
              <a:rPr lang="it-IT" sz="1600" b="1" dirty="0">
                <a:latin typeface="Arial" panose="020B0604020202020204" pitchFamily="34" charset="0"/>
                <a:cs typeface="Arial" panose="020B0604020202020204" pitchFamily="34" charset="0"/>
              </a:rPr>
              <a:t> soda in inglese) in un becher. Viene quindi aggiunta una piccola quantità di acqua in cui il bicarbonato si scioglie solo parzialmente. Al becher si aggiungono poche gocce di un indicatore acido/base, il blu di </a:t>
            </a:r>
            <a:r>
              <a:rPr lang="it-IT" sz="1600" b="1" dirty="0" err="1">
                <a:latin typeface="Arial" panose="020B0604020202020204" pitchFamily="34" charset="0"/>
                <a:cs typeface="Arial" panose="020B0604020202020204" pitchFamily="34" charset="0"/>
              </a:rPr>
              <a:t>bromotimolo</a:t>
            </a:r>
            <a:r>
              <a:rPr lang="it-IT" sz="1600" b="1" dirty="0">
                <a:latin typeface="Arial" panose="020B0604020202020204" pitchFamily="34" charset="0"/>
                <a:cs typeface="Arial" panose="020B0604020202020204" pitchFamily="34" charset="0"/>
              </a:rPr>
              <a:t> che nell’ambiente (basico, anche se non fortemente) assume colorazione azzurra. Si versa quindi goccia a goccia nel becher la soluzione di </a:t>
            </a:r>
            <a:r>
              <a:rPr lang="it-IT" sz="1600" b="1" dirty="0" err="1">
                <a:latin typeface="Arial" panose="020B0604020202020204" pitchFamily="34" charset="0"/>
                <a:cs typeface="Arial" panose="020B0604020202020204" pitchFamily="34" charset="0"/>
              </a:rPr>
              <a:t>HCl</a:t>
            </a:r>
            <a:r>
              <a:rPr lang="it-IT" sz="1600" b="1" dirty="0">
                <a:latin typeface="Arial" panose="020B0604020202020204" pitchFamily="34" charset="0"/>
                <a:cs typeface="Arial" panose="020B0604020202020204" pitchFamily="34" charset="0"/>
              </a:rPr>
              <a:t> e si osserva sia la variazione di colorazione dell’indicatore dal blu al giallo (colore che il blu di </a:t>
            </a:r>
            <a:r>
              <a:rPr lang="it-IT" sz="1600" b="1" dirty="0" err="1">
                <a:latin typeface="Arial" panose="020B0604020202020204" pitchFamily="34" charset="0"/>
                <a:cs typeface="Arial" panose="020B0604020202020204" pitchFamily="34" charset="0"/>
              </a:rPr>
              <a:t>bromotimolo</a:t>
            </a:r>
            <a:r>
              <a:rPr lang="it-IT" sz="1600" b="1" dirty="0">
                <a:latin typeface="Arial" panose="020B0604020202020204" pitchFamily="34" charset="0"/>
                <a:cs typeface="Arial" panose="020B0604020202020204" pitchFamily="34" charset="0"/>
              </a:rPr>
              <a:t> assume a </a:t>
            </a:r>
            <a:r>
              <a:rPr lang="it-IT" sz="1600" b="1" dirty="0" err="1">
                <a:latin typeface="Arial" panose="020B0604020202020204" pitchFamily="34" charset="0"/>
                <a:cs typeface="Arial" panose="020B0604020202020204" pitchFamily="34" charset="0"/>
              </a:rPr>
              <a:t>pH</a:t>
            </a:r>
            <a:r>
              <a:rPr lang="it-IT" sz="1600" b="1" dirty="0">
                <a:latin typeface="Arial" panose="020B0604020202020204" pitchFamily="34" charset="0"/>
                <a:cs typeface="Arial" panose="020B0604020202020204" pitchFamily="34" charset="0"/>
              </a:rPr>
              <a:t> acidi) sia una vivace effervescenza. Si sviluppa infatti CO</a:t>
            </a:r>
            <a:r>
              <a:rPr lang="it-IT" sz="1600" b="1" baseline="-25000" dirty="0">
                <a:latin typeface="Arial" panose="020B0604020202020204" pitchFamily="34" charset="0"/>
                <a:cs typeface="Arial" panose="020B0604020202020204" pitchFamily="34" charset="0"/>
              </a:rPr>
              <a:t>2</a:t>
            </a:r>
            <a:r>
              <a:rPr lang="it-IT" sz="1600" b="1" dirty="0">
                <a:latin typeface="Arial" panose="020B0604020202020204" pitchFamily="34" charset="0"/>
                <a:cs typeface="Arial" panose="020B0604020202020204" pitchFamily="34" charset="0"/>
              </a:rPr>
              <a:t> a seguito della reazione </a:t>
            </a:r>
          </a:p>
          <a:p>
            <a:pPr algn="ctr">
              <a:lnSpc>
                <a:spcPts val="2100"/>
              </a:lnSpc>
            </a:pPr>
            <a:r>
              <a:rPr lang="it-IT" sz="1600" b="1" dirty="0">
                <a:latin typeface="Arial" panose="020B0604020202020204" pitchFamily="34" charset="0"/>
                <a:cs typeface="Arial" panose="020B0604020202020204" pitchFamily="34" charset="0"/>
              </a:rPr>
              <a:t>NaHCO</a:t>
            </a:r>
            <a:r>
              <a:rPr lang="it-IT" sz="1600" b="1" baseline="-25000" dirty="0">
                <a:latin typeface="Arial" panose="020B0604020202020204" pitchFamily="34" charset="0"/>
                <a:cs typeface="Arial" panose="020B0604020202020204" pitchFamily="34" charset="0"/>
              </a:rPr>
              <a:t>3(</a:t>
            </a:r>
            <a:r>
              <a:rPr lang="it-IT" sz="1600" b="1" baseline="-25000" dirty="0" err="1">
                <a:latin typeface="Arial" panose="020B0604020202020204" pitchFamily="34" charset="0"/>
                <a:cs typeface="Arial" panose="020B0604020202020204" pitchFamily="34" charset="0"/>
              </a:rPr>
              <a:t>aq</a:t>
            </a:r>
            <a:r>
              <a:rPr lang="it-IT" sz="1600" b="1" baseline="-25000" dirty="0">
                <a:latin typeface="Arial" panose="020B0604020202020204" pitchFamily="34" charset="0"/>
                <a:cs typeface="Arial" panose="020B0604020202020204" pitchFamily="34" charset="0"/>
              </a:rPr>
              <a:t>) </a:t>
            </a:r>
            <a:r>
              <a:rPr lang="it-IT" sz="1600" b="1" dirty="0">
                <a:latin typeface="Arial" panose="020B0604020202020204" pitchFamily="34" charset="0"/>
                <a:cs typeface="Arial" panose="020B0604020202020204" pitchFamily="34" charset="0"/>
              </a:rPr>
              <a:t>+ </a:t>
            </a:r>
            <a:r>
              <a:rPr lang="it-IT" sz="1600" b="1" dirty="0" err="1">
                <a:latin typeface="Arial" panose="020B0604020202020204" pitchFamily="34" charset="0"/>
                <a:cs typeface="Arial" panose="020B0604020202020204" pitchFamily="34" charset="0"/>
              </a:rPr>
              <a:t>HCl</a:t>
            </a:r>
            <a:r>
              <a:rPr lang="it-IT" sz="1600" b="1" baseline="-25000" dirty="0">
                <a:latin typeface="Arial" panose="020B0604020202020204" pitchFamily="34" charset="0"/>
                <a:cs typeface="Arial" panose="020B0604020202020204" pitchFamily="34" charset="0"/>
              </a:rPr>
              <a:t>(</a:t>
            </a:r>
            <a:r>
              <a:rPr lang="it-IT" sz="1600" b="1" baseline="-25000" dirty="0" err="1">
                <a:latin typeface="Arial" panose="020B0604020202020204" pitchFamily="34" charset="0"/>
                <a:cs typeface="Arial" panose="020B0604020202020204" pitchFamily="34" charset="0"/>
              </a:rPr>
              <a:t>aq</a:t>
            </a:r>
            <a:r>
              <a:rPr lang="it-IT" sz="1600" b="1" baseline="-25000" dirty="0">
                <a:latin typeface="Arial" panose="020B0604020202020204" pitchFamily="34" charset="0"/>
                <a:cs typeface="Arial" panose="020B0604020202020204" pitchFamily="34" charset="0"/>
              </a:rPr>
              <a:t>) </a:t>
            </a:r>
            <a:r>
              <a:rPr lang="it-IT" sz="1600" b="1" dirty="0">
                <a:latin typeface="Arial" panose="020B0604020202020204" pitchFamily="34" charset="0"/>
                <a:cs typeface="Arial" panose="020B0604020202020204" pitchFamily="34" charset="0"/>
              </a:rPr>
              <a:t>→ NaCl</a:t>
            </a:r>
            <a:r>
              <a:rPr lang="it-IT" sz="1600" b="1" baseline="-25000" dirty="0">
                <a:latin typeface="Arial" panose="020B0604020202020204" pitchFamily="34" charset="0"/>
                <a:cs typeface="Arial" panose="020B0604020202020204" pitchFamily="34" charset="0"/>
              </a:rPr>
              <a:t>(</a:t>
            </a:r>
            <a:r>
              <a:rPr lang="it-IT" sz="1600" b="1" baseline="-25000" dirty="0" err="1">
                <a:latin typeface="Arial" panose="020B0604020202020204" pitchFamily="34" charset="0"/>
                <a:cs typeface="Arial" panose="020B0604020202020204" pitchFamily="34" charset="0"/>
              </a:rPr>
              <a:t>aq</a:t>
            </a:r>
            <a:r>
              <a:rPr lang="it-IT" sz="1600" b="1" baseline="-25000" dirty="0">
                <a:latin typeface="Arial" panose="020B0604020202020204" pitchFamily="34" charset="0"/>
                <a:cs typeface="Arial" panose="020B0604020202020204" pitchFamily="34" charset="0"/>
              </a:rPr>
              <a:t>) </a:t>
            </a:r>
            <a:r>
              <a:rPr lang="it-IT" sz="1600" b="1" dirty="0">
                <a:latin typeface="Arial" panose="020B0604020202020204" pitchFamily="34" charset="0"/>
                <a:cs typeface="Arial" panose="020B0604020202020204" pitchFamily="34" charset="0"/>
              </a:rPr>
              <a:t>+ H</a:t>
            </a:r>
            <a:r>
              <a:rPr lang="it-IT" sz="1600" b="1" baseline="-25000" dirty="0">
                <a:latin typeface="Arial" panose="020B0604020202020204" pitchFamily="34" charset="0"/>
                <a:cs typeface="Arial" panose="020B0604020202020204" pitchFamily="34" charset="0"/>
              </a:rPr>
              <a:t>2</a:t>
            </a:r>
            <a:r>
              <a:rPr lang="it-IT" sz="1600" b="1" dirty="0">
                <a:latin typeface="Arial" panose="020B0604020202020204" pitchFamily="34" charset="0"/>
                <a:cs typeface="Arial" panose="020B0604020202020204" pitchFamily="34" charset="0"/>
              </a:rPr>
              <a:t>O è CO</a:t>
            </a:r>
            <a:r>
              <a:rPr lang="it-IT" sz="1600" b="1" baseline="-25000" dirty="0">
                <a:latin typeface="Arial" panose="020B0604020202020204" pitchFamily="34" charset="0"/>
                <a:cs typeface="Arial" panose="020B0604020202020204" pitchFamily="34" charset="0"/>
              </a:rPr>
              <a:t>2</a:t>
            </a:r>
            <a:r>
              <a:rPr lang="it-IT" sz="1600" b="1" dirty="0">
                <a:latin typeface="Arial" panose="020B0604020202020204" pitchFamily="34" charset="0"/>
                <a:cs typeface="Arial" panose="020B0604020202020204" pitchFamily="34" charset="0"/>
              </a:rPr>
              <a:t>↑</a:t>
            </a:r>
          </a:p>
          <a:p>
            <a:pPr algn="just">
              <a:lnSpc>
                <a:spcPts val="2100"/>
              </a:lnSpc>
            </a:pPr>
            <a:r>
              <a:rPr lang="it-IT" sz="1600" b="1" dirty="0">
                <a:latin typeface="Arial" panose="020B0604020202020204" pitchFamily="34" charset="0"/>
                <a:cs typeface="Arial" panose="020B0604020202020204" pitchFamily="34" charset="0"/>
              </a:rPr>
              <a:t>Al di là dell’obiettivo perseguito dall’autore, il video serve a noi per evidenziare che quando in generale un carbonato reagisce con un acido esso dà luogo ad una caratteristica effervescenza. Questa proprietà permette perciò un saggio (per il momento qualitativo) che ci permette di indicare se un materiale contiene o no carbonati</a:t>
            </a:r>
          </a:p>
          <a:p>
            <a:endParaRPr lang="it-IT" dirty="0"/>
          </a:p>
        </p:txBody>
      </p:sp>
    </p:spTree>
    <p:extLst>
      <p:ext uri="{BB962C8B-B14F-4D97-AF65-F5344CB8AC3E}">
        <p14:creationId xmlns:p14="http://schemas.microsoft.com/office/powerpoint/2010/main" val="1709855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extLst>
              <p:ext uri="{D42A27DB-BD31-4B8C-83A1-F6EECF244321}">
                <p14:modId xmlns:p14="http://schemas.microsoft.com/office/powerpoint/2010/main" val="3865799053"/>
              </p:ext>
            </p:extLst>
          </p:nvPr>
        </p:nvGraphicFramePr>
        <p:xfrm>
          <a:off x="2032000" y="719666"/>
          <a:ext cx="7630160" cy="3337560"/>
        </p:xfrm>
        <a:graphic>
          <a:graphicData uri="http://schemas.openxmlformats.org/drawingml/2006/table">
            <a:tbl>
              <a:tblPr firstRow="1" bandRow="1">
                <a:tableStyleId>{5C22544A-7EE6-4342-B048-85BDC9FD1C3A}</a:tableStyleId>
              </a:tblPr>
              <a:tblGrid>
                <a:gridCol w="4399280">
                  <a:extLst>
                    <a:ext uri="{9D8B030D-6E8A-4147-A177-3AD203B41FA5}">
                      <a16:colId xmlns:a16="http://schemas.microsoft.com/office/drawing/2014/main" val="20000"/>
                    </a:ext>
                  </a:extLst>
                </a:gridCol>
                <a:gridCol w="3230880">
                  <a:extLst>
                    <a:ext uri="{9D8B030D-6E8A-4147-A177-3AD203B41FA5}">
                      <a16:colId xmlns:a16="http://schemas.microsoft.com/office/drawing/2014/main" val="20001"/>
                    </a:ext>
                  </a:extLst>
                </a:gridCol>
              </a:tblGrid>
              <a:tr h="370840">
                <a:tc>
                  <a:txBody>
                    <a:bodyPr/>
                    <a:lstStyle/>
                    <a:p>
                      <a:r>
                        <a:rPr lang="it-IT" dirty="0"/>
                        <a:t>Prodotto</a:t>
                      </a:r>
                    </a:p>
                  </a:txBody>
                  <a:tcPr/>
                </a:tc>
                <a:tc>
                  <a:txBody>
                    <a:bodyPr/>
                    <a:lstStyle/>
                    <a:p>
                      <a:pPr algn="ctr"/>
                      <a:r>
                        <a:rPr lang="it-IT" dirty="0"/>
                        <a:t>Contiene carbonati</a:t>
                      </a:r>
                    </a:p>
                  </a:txBody>
                  <a:tcPr/>
                </a:tc>
                <a:extLst>
                  <a:ext uri="{0D108BD9-81ED-4DB2-BD59-A6C34878D82A}">
                    <a16:rowId xmlns:a16="http://schemas.microsoft.com/office/drawing/2014/main" val="10000"/>
                  </a:ext>
                </a:extLst>
              </a:tr>
              <a:tr h="370840">
                <a:tc>
                  <a:txBody>
                    <a:bodyPr/>
                    <a:lstStyle/>
                    <a:p>
                      <a:r>
                        <a:rPr lang="it-IT" b="1" dirty="0">
                          <a:latin typeface="Arial" panose="020B0604020202020204" pitchFamily="34" charset="0"/>
                          <a:cs typeface="Arial" panose="020B0604020202020204" pitchFamily="34" charset="0"/>
                        </a:rPr>
                        <a:t>Bicarbonato</a:t>
                      </a:r>
                      <a:r>
                        <a:rPr lang="it-IT" b="1" baseline="0" dirty="0">
                          <a:latin typeface="Arial" panose="020B0604020202020204" pitchFamily="34" charset="0"/>
                          <a:cs typeface="Arial" panose="020B0604020202020204" pitchFamily="34" charset="0"/>
                        </a:rPr>
                        <a:t> di sodio (</a:t>
                      </a:r>
                      <a:r>
                        <a:rPr lang="it-IT" b="1" dirty="0">
                          <a:latin typeface="Arial" panose="020B0604020202020204" pitchFamily="34" charset="0"/>
                          <a:cs typeface="Arial" panose="020B0604020202020204" pitchFamily="34" charset="0"/>
                        </a:rPr>
                        <a:t>NaHCO</a:t>
                      </a:r>
                      <a:r>
                        <a:rPr lang="it-IT" b="1" baseline="-25000" dirty="0">
                          <a:latin typeface="Arial" panose="020B0604020202020204" pitchFamily="34" charset="0"/>
                          <a:cs typeface="Arial" panose="020B0604020202020204" pitchFamily="34" charset="0"/>
                        </a:rPr>
                        <a:t>3</a:t>
                      </a:r>
                      <a:r>
                        <a:rPr lang="it-IT" b="1" baseline="0" dirty="0">
                          <a:latin typeface="Arial" panose="020B0604020202020204" pitchFamily="34" charset="0"/>
                          <a:cs typeface="Arial" panose="020B0604020202020204" pitchFamily="34" charset="0"/>
                        </a:rPr>
                        <a:t> )</a:t>
                      </a:r>
                    </a:p>
                  </a:txBody>
                  <a:tcPr/>
                </a:tc>
                <a:tc>
                  <a:txBody>
                    <a:bodyPr/>
                    <a:lstStyle/>
                    <a:p>
                      <a:pPr algn="ctr"/>
                      <a:r>
                        <a:rPr lang="it-IT" b="1" dirty="0">
                          <a:latin typeface="Arial" panose="020B0604020202020204" pitchFamily="34" charset="0"/>
                          <a:cs typeface="Arial" panose="020B0604020202020204" pitchFamily="34" charset="0"/>
                        </a:rPr>
                        <a:t>SI</a:t>
                      </a:r>
                    </a:p>
                  </a:txBody>
                  <a:tcPr/>
                </a:tc>
                <a:extLst>
                  <a:ext uri="{0D108BD9-81ED-4DB2-BD59-A6C34878D82A}">
                    <a16:rowId xmlns:a16="http://schemas.microsoft.com/office/drawing/2014/main" val="10001"/>
                  </a:ext>
                </a:extLst>
              </a:tr>
              <a:tr h="370840">
                <a:tc>
                  <a:txBody>
                    <a:bodyPr/>
                    <a:lstStyle/>
                    <a:p>
                      <a:r>
                        <a:rPr lang="it-IT" b="1" dirty="0">
                          <a:latin typeface="Arial" panose="020B0604020202020204" pitchFamily="34" charset="0"/>
                          <a:cs typeface="Arial" panose="020B0604020202020204" pitchFamily="34" charset="0"/>
                        </a:rPr>
                        <a:t>conchiglie</a:t>
                      </a:r>
                    </a:p>
                  </a:txBody>
                  <a:tcPr/>
                </a:tc>
                <a:tc>
                  <a:txBody>
                    <a:bodyPr/>
                    <a:lstStyle/>
                    <a:p>
                      <a:pPr algn="ctr"/>
                      <a:r>
                        <a:rPr lang="it-IT" b="1" dirty="0">
                          <a:latin typeface="Arial" panose="020B0604020202020204" pitchFamily="34" charset="0"/>
                          <a:cs typeface="Arial" panose="020B0604020202020204" pitchFamily="34" charset="0"/>
                        </a:rPr>
                        <a:t>SI</a:t>
                      </a:r>
                    </a:p>
                  </a:txBody>
                  <a:tcPr/>
                </a:tc>
                <a:extLst>
                  <a:ext uri="{0D108BD9-81ED-4DB2-BD59-A6C34878D82A}">
                    <a16:rowId xmlns:a16="http://schemas.microsoft.com/office/drawing/2014/main" val="10002"/>
                  </a:ext>
                </a:extLst>
              </a:tr>
              <a:tr h="370840">
                <a:tc>
                  <a:txBody>
                    <a:bodyPr/>
                    <a:lstStyle/>
                    <a:p>
                      <a:r>
                        <a:rPr lang="it-IT" b="1" dirty="0">
                          <a:latin typeface="Arial" panose="020B0604020202020204" pitchFamily="34" charset="0"/>
                          <a:cs typeface="Arial" panose="020B0604020202020204" pitchFamily="34" charset="0"/>
                        </a:rPr>
                        <a:t>Sale da cucina (</a:t>
                      </a:r>
                      <a:r>
                        <a:rPr lang="it-IT" b="1" dirty="0" err="1">
                          <a:latin typeface="Arial" panose="020B0604020202020204" pitchFamily="34" charset="0"/>
                          <a:cs typeface="Arial" panose="020B0604020202020204" pitchFamily="34" charset="0"/>
                        </a:rPr>
                        <a:t>NaCl</a:t>
                      </a:r>
                      <a:r>
                        <a:rPr lang="it-IT" b="1" dirty="0">
                          <a:latin typeface="Arial" panose="020B0604020202020204" pitchFamily="34" charset="0"/>
                          <a:cs typeface="Arial" panose="020B0604020202020204" pitchFamily="34" charset="0"/>
                        </a:rPr>
                        <a:t>)</a:t>
                      </a:r>
                    </a:p>
                  </a:txBody>
                  <a:tcPr/>
                </a:tc>
                <a:tc>
                  <a:txBody>
                    <a:bodyPr/>
                    <a:lstStyle/>
                    <a:p>
                      <a:pPr algn="ctr"/>
                      <a:r>
                        <a:rPr lang="it-IT" b="1" dirty="0">
                          <a:latin typeface="Arial" panose="020B0604020202020204" pitchFamily="34" charset="0"/>
                          <a:cs typeface="Arial" panose="020B0604020202020204" pitchFamily="34" charset="0"/>
                        </a:rPr>
                        <a:t>NO</a:t>
                      </a:r>
                    </a:p>
                  </a:txBody>
                  <a:tcPr/>
                </a:tc>
                <a:extLst>
                  <a:ext uri="{0D108BD9-81ED-4DB2-BD59-A6C34878D82A}">
                    <a16:rowId xmlns:a16="http://schemas.microsoft.com/office/drawing/2014/main" val="10003"/>
                  </a:ext>
                </a:extLst>
              </a:tr>
              <a:tr h="370840">
                <a:tc>
                  <a:txBody>
                    <a:bodyPr/>
                    <a:lstStyle/>
                    <a:p>
                      <a:r>
                        <a:rPr lang="it-IT" b="1" dirty="0">
                          <a:latin typeface="Arial" panose="020B0604020202020204" pitchFamily="34" charset="0"/>
                          <a:cs typeface="Arial" panose="020B0604020202020204" pitchFamily="34" charset="0"/>
                        </a:rPr>
                        <a:t>Polvere di marmo (CaCO</a:t>
                      </a:r>
                      <a:r>
                        <a:rPr lang="it-IT" b="1" baseline="-25000" dirty="0">
                          <a:latin typeface="Arial" panose="020B0604020202020204" pitchFamily="34" charset="0"/>
                          <a:cs typeface="Arial" panose="020B0604020202020204" pitchFamily="34" charset="0"/>
                        </a:rPr>
                        <a:t>3</a:t>
                      </a:r>
                      <a:r>
                        <a:rPr lang="it-IT" b="1" dirty="0">
                          <a:latin typeface="Arial" panose="020B0604020202020204" pitchFamily="34" charset="0"/>
                          <a:cs typeface="Arial" panose="020B0604020202020204" pitchFamily="34" charset="0"/>
                        </a:rPr>
                        <a:t>)</a:t>
                      </a:r>
                    </a:p>
                  </a:txBody>
                  <a:tcPr/>
                </a:tc>
                <a:tc>
                  <a:txBody>
                    <a:bodyPr/>
                    <a:lstStyle/>
                    <a:p>
                      <a:pPr algn="ctr"/>
                      <a:r>
                        <a:rPr lang="it-IT" b="1" dirty="0">
                          <a:latin typeface="Arial" panose="020B0604020202020204" pitchFamily="34" charset="0"/>
                          <a:cs typeface="Arial" panose="020B0604020202020204" pitchFamily="34" charset="0"/>
                        </a:rPr>
                        <a:t>SI</a:t>
                      </a:r>
                    </a:p>
                  </a:txBody>
                  <a:tcPr/>
                </a:tc>
                <a:extLst>
                  <a:ext uri="{0D108BD9-81ED-4DB2-BD59-A6C34878D82A}">
                    <a16:rowId xmlns:a16="http://schemas.microsoft.com/office/drawing/2014/main" val="10004"/>
                  </a:ext>
                </a:extLst>
              </a:tr>
              <a:tr h="370840">
                <a:tc>
                  <a:txBody>
                    <a:bodyPr/>
                    <a:lstStyle/>
                    <a:p>
                      <a:r>
                        <a:rPr lang="it-IT" b="1" dirty="0">
                          <a:latin typeface="Arial" panose="020B0604020202020204" pitchFamily="34" charset="0"/>
                          <a:cs typeface="Arial" panose="020B0604020202020204" pitchFamily="34" charset="0"/>
                        </a:rPr>
                        <a:t>Zucchero (saccarosio) C</a:t>
                      </a:r>
                      <a:r>
                        <a:rPr lang="it-IT" b="1" baseline="-25000" dirty="0">
                          <a:latin typeface="Arial" panose="020B0604020202020204" pitchFamily="34" charset="0"/>
                          <a:cs typeface="Arial" panose="020B0604020202020204" pitchFamily="34" charset="0"/>
                        </a:rPr>
                        <a:t>12</a:t>
                      </a:r>
                      <a:r>
                        <a:rPr lang="it-IT" b="1" dirty="0">
                          <a:latin typeface="Arial" panose="020B0604020202020204" pitchFamily="34" charset="0"/>
                          <a:cs typeface="Arial" panose="020B0604020202020204" pitchFamily="34" charset="0"/>
                        </a:rPr>
                        <a:t>H</a:t>
                      </a:r>
                      <a:r>
                        <a:rPr lang="it-IT" b="1" baseline="-25000" dirty="0">
                          <a:latin typeface="Arial" panose="020B0604020202020204" pitchFamily="34" charset="0"/>
                          <a:cs typeface="Arial" panose="020B0604020202020204" pitchFamily="34" charset="0"/>
                        </a:rPr>
                        <a:t>22</a:t>
                      </a:r>
                      <a:r>
                        <a:rPr lang="it-IT" b="1" dirty="0">
                          <a:latin typeface="Arial" panose="020B0604020202020204" pitchFamily="34" charset="0"/>
                          <a:cs typeface="Arial" panose="020B0604020202020204" pitchFamily="34" charset="0"/>
                        </a:rPr>
                        <a:t>O</a:t>
                      </a:r>
                      <a:r>
                        <a:rPr lang="it-IT" b="1" baseline="-25000" dirty="0">
                          <a:latin typeface="Arial" panose="020B0604020202020204" pitchFamily="34" charset="0"/>
                          <a:cs typeface="Arial" panose="020B0604020202020204" pitchFamily="34" charset="0"/>
                        </a:rPr>
                        <a:t>11</a:t>
                      </a:r>
                    </a:p>
                  </a:txBody>
                  <a:tcPr/>
                </a:tc>
                <a:tc>
                  <a:txBody>
                    <a:bodyPr/>
                    <a:lstStyle/>
                    <a:p>
                      <a:pPr algn="ctr"/>
                      <a:r>
                        <a:rPr lang="it-IT" b="1" dirty="0">
                          <a:latin typeface="Arial" panose="020B0604020202020204" pitchFamily="34" charset="0"/>
                          <a:cs typeface="Arial" panose="020B0604020202020204" pitchFamily="34" charset="0"/>
                        </a:rPr>
                        <a:t>NO</a:t>
                      </a:r>
                    </a:p>
                  </a:txBody>
                  <a:tcPr/>
                </a:tc>
                <a:extLst>
                  <a:ext uri="{0D108BD9-81ED-4DB2-BD59-A6C34878D82A}">
                    <a16:rowId xmlns:a16="http://schemas.microsoft.com/office/drawing/2014/main" val="10005"/>
                  </a:ext>
                </a:extLst>
              </a:tr>
              <a:tr h="370840">
                <a:tc>
                  <a:txBody>
                    <a:bodyPr/>
                    <a:lstStyle/>
                    <a:p>
                      <a:r>
                        <a:rPr lang="it-IT" b="1" dirty="0">
                          <a:latin typeface="Arial" panose="020B0604020202020204" pitchFamily="34" charset="0"/>
                          <a:cs typeface="Arial" panose="020B0604020202020204" pitchFamily="34" charset="0"/>
                        </a:rPr>
                        <a:t>Cenere</a:t>
                      </a:r>
                      <a:r>
                        <a:rPr lang="it-IT" b="1" baseline="0" dirty="0">
                          <a:latin typeface="Arial" panose="020B0604020202020204" pitchFamily="34" charset="0"/>
                          <a:cs typeface="Arial" panose="020B0604020202020204" pitchFamily="34" charset="0"/>
                        </a:rPr>
                        <a:t> di legna</a:t>
                      </a:r>
                      <a:endParaRPr lang="it-IT" b="1" dirty="0">
                        <a:latin typeface="Arial" panose="020B0604020202020204" pitchFamily="34" charset="0"/>
                        <a:cs typeface="Arial" panose="020B0604020202020204" pitchFamily="34" charset="0"/>
                      </a:endParaRPr>
                    </a:p>
                  </a:txBody>
                  <a:tcPr/>
                </a:tc>
                <a:tc>
                  <a:txBody>
                    <a:bodyPr/>
                    <a:lstStyle/>
                    <a:p>
                      <a:pPr algn="ctr"/>
                      <a:r>
                        <a:rPr lang="it-IT" b="1" dirty="0">
                          <a:latin typeface="Arial" panose="020B0604020202020204" pitchFamily="34" charset="0"/>
                          <a:cs typeface="Arial" panose="020B0604020202020204" pitchFamily="34" charset="0"/>
                        </a:rPr>
                        <a:t>SI</a:t>
                      </a:r>
                    </a:p>
                  </a:txBody>
                  <a:tcPr/>
                </a:tc>
                <a:extLst>
                  <a:ext uri="{0D108BD9-81ED-4DB2-BD59-A6C34878D82A}">
                    <a16:rowId xmlns:a16="http://schemas.microsoft.com/office/drawing/2014/main" val="10006"/>
                  </a:ext>
                </a:extLst>
              </a:tr>
              <a:tr h="370840">
                <a:tc>
                  <a:txBody>
                    <a:bodyPr/>
                    <a:lstStyle/>
                    <a:p>
                      <a:r>
                        <a:rPr lang="it-IT" b="1" dirty="0">
                          <a:latin typeface="Arial" panose="020B0604020202020204" pitchFamily="34" charset="0"/>
                          <a:cs typeface="Arial" panose="020B0604020202020204" pitchFamily="34" charset="0"/>
                        </a:rPr>
                        <a:t>Gesso lavagna 1</a:t>
                      </a:r>
                    </a:p>
                  </a:txBody>
                  <a:tcPr/>
                </a:tc>
                <a:tc>
                  <a:txBody>
                    <a:bodyPr/>
                    <a:lstStyle/>
                    <a:p>
                      <a:pPr algn="ctr"/>
                      <a:r>
                        <a:rPr lang="it-IT" b="1" dirty="0">
                          <a:latin typeface="Arial" panose="020B0604020202020204" pitchFamily="34" charset="0"/>
                          <a:cs typeface="Arial" panose="020B0604020202020204" pitchFamily="34" charset="0"/>
                        </a:rPr>
                        <a:t>SI</a:t>
                      </a:r>
                    </a:p>
                  </a:txBody>
                  <a:tcPr/>
                </a:tc>
                <a:extLst>
                  <a:ext uri="{0D108BD9-81ED-4DB2-BD59-A6C34878D82A}">
                    <a16:rowId xmlns:a16="http://schemas.microsoft.com/office/drawing/2014/main" val="10007"/>
                  </a:ext>
                </a:extLst>
              </a:tr>
              <a:tr h="370840">
                <a:tc>
                  <a:txBody>
                    <a:bodyPr/>
                    <a:lstStyle/>
                    <a:p>
                      <a:r>
                        <a:rPr lang="it-IT" b="1" dirty="0">
                          <a:latin typeface="Arial" panose="020B0604020202020204" pitchFamily="34" charset="0"/>
                          <a:cs typeface="Arial" panose="020B0604020202020204" pitchFamily="34" charset="0"/>
                        </a:rPr>
                        <a:t>Gesso lavagna 2</a:t>
                      </a:r>
                    </a:p>
                  </a:txBody>
                  <a:tcPr/>
                </a:tc>
                <a:tc>
                  <a:txBody>
                    <a:bodyPr/>
                    <a:lstStyle/>
                    <a:p>
                      <a:pPr algn="ctr"/>
                      <a:r>
                        <a:rPr lang="it-IT" b="1" dirty="0">
                          <a:latin typeface="Arial" panose="020B0604020202020204" pitchFamily="34" charset="0"/>
                          <a:cs typeface="Arial" panose="020B0604020202020204" pitchFamily="34" charset="0"/>
                        </a:rPr>
                        <a:t>NO</a:t>
                      </a:r>
                    </a:p>
                  </a:txBody>
                  <a:tcPr/>
                </a:tc>
                <a:extLst>
                  <a:ext uri="{0D108BD9-81ED-4DB2-BD59-A6C34878D82A}">
                    <a16:rowId xmlns:a16="http://schemas.microsoft.com/office/drawing/2014/main" val="10008"/>
                  </a:ext>
                </a:extLst>
              </a:tr>
            </a:tbl>
          </a:graphicData>
        </a:graphic>
      </p:graphicFrame>
      <p:sp>
        <p:nvSpPr>
          <p:cNvPr id="5" name="CasellaDiTesto 4"/>
          <p:cNvSpPr txBox="1"/>
          <p:nvPr/>
        </p:nvSpPr>
        <p:spPr>
          <a:xfrm>
            <a:off x="457200" y="4511040"/>
            <a:ext cx="11399520" cy="1148904"/>
          </a:xfrm>
          <a:prstGeom prst="rect">
            <a:avLst/>
          </a:prstGeom>
          <a:noFill/>
        </p:spPr>
        <p:txBody>
          <a:bodyPr wrap="square" rtlCol="0">
            <a:spAutoFit/>
          </a:bodyPr>
          <a:lstStyle/>
          <a:p>
            <a:pPr algn="just">
              <a:lnSpc>
                <a:spcPts val="2100"/>
              </a:lnSpc>
            </a:pPr>
            <a:r>
              <a:rPr lang="it-IT" sz="1600" b="1" dirty="0">
                <a:latin typeface="Arial" panose="020B0604020202020204" pitchFamily="34" charset="0"/>
                <a:cs typeface="Arial" panose="020B0604020202020204" pitchFamily="34" charset="0"/>
              </a:rPr>
              <a:t>Come già fatto per la classificazione acido/base diamo qualche informazione sui prodotti testati. In realtà  di un paio (bicarbonato e polvere di marmo)  abbiamo già parlato, di altri due (sale e zucchero) sapevamo già che non contengono carbonati . Restano alcune considerazione da fare sui vari gusci animali testati, sulla cenere  di vegetali e sui due gessetti.</a:t>
            </a:r>
          </a:p>
        </p:txBody>
      </p:sp>
    </p:spTree>
    <p:extLst>
      <p:ext uri="{BB962C8B-B14F-4D97-AF65-F5344CB8AC3E}">
        <p14:creationId xmlns:p14="http://schemas.microsoft.com/office/powerpoint/2010/main" val="3181817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98120" y="121920"/>
            <a:ext cx="11871960" cy="6617196"/>
          </a:xfrm>
          <a:prstGeom prst="rect">
            <a:avLst/>
          </a:prstGeom>
        </p:spPr>
        <p:txBody>
          <a:bodyPr wrap="square">
            <a:spAutoFit/>
          </a:bodyPr>
          <a:lstStyle/>
          <a:p>
            <a:pPr algn="just">
              <a:lnSpc>
                <a:spcPts val="2100"/>
              </a:lnSpc>
            </a:pPr>
            <a:r>
              <a:rPr lang="it-IT" sz="1600" b="1" dirty="0">
                <a:latin typeface="Arial" panose="020B0604020202020204" pitchFamily="34" charset="0"/>
                <a:cs typeface="Arial" panose="020B0604020202020204" pitchFamily="34" charset="0"/>
              </a:rPr>
              <a:t>Potremmo definire una conchiglia un Involucro, più o meno resistente e sviluppato, che protegge il corpo dei molluschi e dei brachiopodi, prodotto da una secrezione del mantello e formato da diversi strati sovrapposti, il più interno dei quali è talvolta madreperlaceo; chimicamente è composto di carbonato di calcio, fosfato di calcio, e di una sostanza organica di natura proteica detta </a:t>
            </a:r>
            <a:r>
              <a:rPr lang="it-IT" sz="1600" b="1" i="1" dirty="0">
                <a:latin typeface="Arial" panose="020B0604020202020204" pitchFamily="34" charset="0"/>
                <a:cs typeface="Arial" panose="020B0604020202020204" pitchFamily="34" charset="0"/>
              </a:rPr>
              <a:t>conchiolina. Il </a:t>
            </a:r>
            <a:r>
              <a:rPr lang="it-IT" sz="1600" b="1" dirty="0">
                <a:latin typeface="Arial" panose="020B0604020202020204" pitchFamily="34" charset="0"/>
                <a:cs typeface="Arial" panose="020B0604020202020204" pitchFamily="34" charset="0"/>
              </a:rPr>
              <a:t>materiale calcareo può essere, a seconda della specie, aragonite o calcite o entrambi. N.B. Calcite e aragonite sono fasi polimorfe del carbonato di calcio. Il polimorfismo è quel fenomeno per cui un elemento o un composto chimico può cristallizzare in strutture diverse al variare delle condizioni chimico-fisiche del sistema. Altro esempio di polimorfismo è quello di diamante e grafite. </a:t>
            </a:r>
          </a:p>
          <a:p>
            <a:pPr algn="just">
              <a:lnSpc>
                <a:spcPts val="2100"/>
              </a:lnSpc>
            </a:pPr>
            <a:endParaRPr lang="it-IT" sz="1600" b="1" dirty="0">
              <a:latin typeface="Arial" panose="020B0604020202020204" pitchFamily="34" charset="0"/>
              <a:cs typeface="Arial" panose="020B0604020202020204" pitchFamily="34" charset="0"/>
            </a:endParaRPr>
          </a:p>
          <a:p>
            <a:pPr algn="just">
              <a:lnSpc>
                <a:spcPts val="2100"/>
              </a:lnSpc>
            </a:pPr>
            <a:r>
              <a:rPr lang="it-IT" sz="1600" b="1" dirty="0">
                <a:latin typeface="Arial" panose="020B0604020202020204" pitchFamily="34" charset="0"/>
                <a:cs typeface="Arial" panose="020B0604020202020204" pitchFamily="34" charset="0"/>
              </a:rPr>
              <a:t>Che la cenere ottenuta dalla combustione di vegetali contenga carbonati sia di sodio che di potassio lo abbiamo già visto. La cenere è un miscuglio eterogeneo in cui insieme ai carbonati possiamo trovare residui incombusti e carbone. La presenza di questi ci ha sconsigliato di inserire la cenere tra le sostanze saggiate nella classificazione acido/base. Avrebbe certo dato comportamento basico ma le particelle scure in sospensione avrebbero impedito una netta osservazione del colore dell’indicatore</a:t>
            </a:r>
          </a:p>
          <a:p>
            <a:pPr algn="just">
              <a:lnSpc>
                <a:spcPts val="2100"/>
              </a:lnSpc>
            </a:pPr>
            <a:endParaRPr lang="it-IT" sz="1600" b="1" dirty="0">
              <a:latin typeface="Arial" panose="020B0604020202020204" pitchFamily="34" charset="0"/>
              <a:cs typeface="Arial" panose="020B0604020202020204" pitchFamily="34" charset="0"/>
            </a:endParaRPr>
          </a:p>
          <a:p>
            <a:pPr algn="just">
              <a:lnSpc>
                <a:spcPts val="2100"/>
              </a:lnSpc>
            </a:pPr>
            <a:r>
              <a:rPr lang="it-IT" sz="1600" b="1" dirty="0">
                <a:latin typeface="Arial" panose="020B0604020202020204" pitchFamily="34" charset="0"/>
                <a:cs typeface="Arial" panose="020B0604020202020204" pitchFamily="34" charset="0"/>
              </a:rPr>
              <a:t>Per i due gessi bianchi da lavagna il diverso comportamento può spiegarsi nella maniera seguente.</a:t>
            </a:r>
          </a:p>
          <a:p>
            <a:pPr algn="just">
              <a:lnSpc>
                <a:spcPts val="2100"/>
              </a:lnSpc>
            </a:pPr>
            <a:r>
              <a:rPr lang="it-IT" sz="1600" b="1" dirty="0">
                <a:latin typeface="Arial" panose="020B0604020202020204" pitchFamily="34" charset="0"/>
                <a:cs typeface="Arial" panose="020B0604020202020204" pitchFamily="34" charset="0"/>
              </a:rPr>
              <a:t>Se cerchiamo ad esempio sul vocabolario Treccani il termine gesso, troviamo questa definizione:</a:t>
            </a:r>
          </a:p>
          <a:p>
            <a:pPr algn="just"/>
            <a:r>
              <a:rPr lang="it-IT" sz="1600" b="1" dirty="0" err="1">
                <a:latin typeface="Arial" panose="020B0604020202020204" pitchFamily="34" charset="0"/>
                <a:cs typeface="Arial" panose="020B0604020202020204" pitchFamily="34" charset="0"/>
              </a:rPr>
              <a:t>gèsso</a:t>
            </a:r>
            <a:r>
              <a:rPr lang="it-IT" sz="1600" b="1" dirty="0">
                <a:latin typeface="Arial" panose="020B0604020202020204" pitchFamily="34" charset="0"/>
                <a:cs typeface="Arial" panose="020B0604020202020204" pitchFamily="34" charset="0"/>
              </a:rPr>
              <a:t> s. m. [</a:t>
            </a:r>
            <a:r>
              <a:rPr lang="it-IT" sz="1600" b="1" dirty="0" err="1">
                <a:latin typeface="Arial" panose="020B0604020202020204" pitchFamily="34" charset="0"/>
                <a:cs typeface="Arial" panose="020B0604020202020204" pitchFamily="34" charset="0"/>
              </a:rPr>
              <a:t>lat</a:t>
            </a:r>
            <a:r>
              <a:rPr lang="it-IT" sz="1600" b="1" dirty="0">
                <a:latin typeface="Arial" panose="020B0604020202020204" pitchFamily="34" charset="0"/>
                <a:cs typeface="Arial" panose="020B0604020202020204" pitchFamily="34" charset="0"/>
              </a:rPr>
              <a:t>. </a:t>
            </a:r>
            <a:r>
              <a:rPr lang="it-IT" sz="1600" b="1" i="1" dirty="0" err="1">
                <a:latin typeface="Arial" panose="020B0604020202020204" pitchFamily="34" charset="0"/>
                <a:cs typeface="Arial" panose="020B0604020202020204" pitchFamily="34" charset="0"/>
              </a:rPr>
              <a:t>gypsum</a:t>
            </a:r>
            <a:r>
              <a:rPr lang="it-IT" sz="1600" b="1" dirty="0">
                <a:latin typeface="Arial" panose="020B0604020202020204" pitchFamily="34" charset="0"/>
                <a:cs typeface="Arial" panose="020B0604020202020204" pitchFamily="34" charset="0"/>
              </a:rPr>
              <a:t>, dal gr. </a:t>
            </a:r>
            <a:r>
              <a:rPr lang="it-IT" sz="1600" b="1" dirty="0" err="1">
                <a:latin typeface="Arial" panose="020B0604020202020204" pitchFamily="34" charset="0"/>
                <a:cs typeface="Arial" panose="020B0604020202020204" pitchFamily="34" charset="0"/>
              </a:rPr>
              <a:t>γύψος</a:t>
            </a:r>
            <a:r>
              <a:rPr lang="it-IT" sz="1600" b="1" dirty="0">
                <a:latin typeface="Arial" panose="020B0604020202020204" pitchFamily="34" charset="0"/>
                <a:cs typeface="Arial" panose="020B0604020202020204" pitchFamily="34" charset="0"/>
              </a:rPr>
              <a:t>]. – 1. Minerale monoclino, solfato di calcio biidrato, limpido e incolore se puro, con struttura molto varia: a grandi cristalli con perfetta sfaldabilità e lucentezza vitrea nella varietà selenite; fibrosa, a lucentezza madreperlacea nella varietà sericolite; o in masse granulari, lamellari, compatte, come nell’alabastro gessoso. È il più comune dei solfati naturali e può trovarsi in masse tali da costituire roccia, originatesi per deposito chimico o per evaporazione in seno ad acque marine o salmastre, per cui è spesso associato a salgemma, marne, argilla, calcari. 2. Materiale legante e per manufatti che si ottiene dalla cottura e macinazione di comune roccia gessosa (</a:t>
            </a:r>
            <a:r>
              <a:rPr lang="it-IT" sz="1600" b="1" i="1" dirty="0">
                <a:latin typeface="Arial" panose="020B0604020202020204" pitchFamily="34" charset="0"/>
                <a:cs typeface="Arial" panose="020B0604020202020204" pitchFamily="34" charset="0"/>
              </a:rPr>
              <a:t>pietra da gesso</a:t>
            </a:r>
            <a:r>
              <a:rPr lang="it-IT" sz="1600" b="1" dirty="0">
                <a:latin typeface="Arial" panose="020B0604020202020204" pitchFamily="34" charset="0"/>
                <a:cs typeface="Arial" panose="020B0604020202020204" pitchFamily="34" charset="0"/>
              </a:rPr>
              <a:t>), usato anche nella gessatura dei terreni, dei vini, nella preparazione della carta, del cemento, ecc. In </a:t>
            </a:r>
            <a:r>
              <a:rPr lang="it-IT" sz="1600" b="1" dirty="0" err="1">
                <a:latin typeface="Arial" panose="020B0604020202020204" pitchFamily="34" charset="0"/>
                <a:cs typeface="Arial" panose="020B0604020202020204" pitchFamily="34" charset="0"/>
              </a:rPr>
              <a:t>partic</a:t>
            </a:r>
            <a:r>
              <a:rPr lang="it-IT" sz="1600" b="1" dirty="0">
                <a:latin typeface="Arial" panose="020B0604020202020204" pitchFamily="34" charset="0"/>
                <a:cs typeface="Arial" panose="020B0604020202020204" pitchFamily="34" charset="0"/>
              </a:rPr>
              <a:t>.: a. Bastoncino costituito dal minerale macinato e pressato, addizionato o no di collante e coloranti, con il quale si scrive sulla lavagna e altrove.</a:t>
            </a:r>
          </a:p>
        </p:txBody>
      </p:sp>
    </p:spTree>
    <p:extLst>
      <p:ext uri="{BB962C8B-B14F-4D97-AF65-F5344CB8AC3E}">
        <p14:creationId xmlns:p14="http://schemas.microsoft.com/office/powerpoint/2010/main" val="464698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02920" y="716280"/>
            <a:ext cx="11551920" cy="5747727"/>
          </a:xfrm>
          <a:prstGeom prst="rect">
            <a:avLst/>
          </a:prstGeom>
          <a:noFill/>
        </p:spPr>
        <p:txBody>
          <a:bodyPr wrap="square" rtlCol="0">
            <a:spAutoFit/>
          </a:bodyPr>
          <a:lstStyle/>
          <a:p>
            <a:pPr algn="just">
              <a:lnSpc>
                <a:spcPts val="2100"/>
              </a:lnSpc>
            </a:pPr>
            <a:r>
              <a:rPr lang="it-IT" sz="1600" b="1" dirty="0">
                <a:latin typeface="Arial" panose="020B0604020202020204" pitchFamily="34" charset="0"/>
                <a:cs typeface="Arial" panose="020B0604020202020204" pitchFamily="34" charset="0"/>
              </a:rPr>
              <a:t>D’altro canto in inglese il gesso da lavagna è chiamato </a:t>
            </a:r>
            <a:r>
              <a:rPr lang="it-IT" sz="1600" b="1" dirty="0" err="1">
                <a:latin typeface="Arial" panose="020B0604020202020204" pitchFamily="34" charset="0"/>
                <a:cs typeface="Arial" panose="020B0604020202020204" pitchFamily="34" charset="0"/>
              </a:rPr>
              <a:t>chalk</a:t>
            </a:r>
            <a:r>
              <a:rPr lang="it-IT" sz="1600" b="1" dirty="0">
                <a:latin typeface="Arial" panose="020B0604020202020204" pitchFamily="34" charset="0"/>
                <a:cs typeface="Arial" panose="020B0604020202020204" pitchFamily="34" charset="0"/>
              </a:rPr>
              <a:t> e sulla versione anglosassone di </a:t>
            </a:r>
            <a:r>
              <a:rPr lang="it-IT" sz="1600" b="1" dirty="0" err="1">
                <a:latin typeface="Arial" panose="020B0604020202020204" pitchFamily="34" charset="0"/>
                <a:cs typeface="Arial" panose="020B0604020202020204" pitchFamily="34" charset="0"/>
              </a:rPr>
              <a:t>wikipedia</a:t>
            </a:r>
            <a:r>
              <a:rPr lang="it-IT" sz="1600" b="1" dirty="0">
                <a:latin typeface="Arial" panose="020B0604020202020204" pitchFamily="34" charset="0"/>
                <a:cs typeface="Arial" panose="020B0604020202020204" pitchFamily="34" charset="0"/>
              </a:rPr>
              <a:t> per lavagna viene data la seguente definizione:</a:t>
            </a:r>
          </a:p>
          <a:p>
            <a:pPr algn="just">
              <a:lnSpc>
                <a:spcPts val="2100"/>
              </a:lnSpc>
            </a:pPr>
            <a:r>
              <a:rPr lang="en-US" sz="1600" b="1" dirty="0">
                <a:latin typeface="Arial" panose="020B0604020202020204" pitchFamily="34" charset="0"/>
                <a:cs typeface="Arial" panose="020B0604020202020204" pitchFamily="34" charset="0"/>
              </a:rPr>
              <a:t>“A blackboard (also known as a chalkboard) is a reusable writing surface on which text or drawings are made with sticks of calcium sulfate or calcium carbonate, known, when used for this purpose, as chalk”. </a:t>
            </a:r>
          </a:p>
          <a:p>
            <a:pPr algn="just">
              <a:lnSpc>
                <a:spcPts val="2100"/>
              </a:lnSpc>
            </a:pPr>
            <a:r>
              <a:rPr lang="en-US" sz="1600" b="1" dirty="0" err="1">
                <a:latin typeface="Arial" panose="020B0604020202020204" pitchFamily="34" charset="0"/>
                <a:cs typeface="Arial" panose="020B0604020202020204" pitchFamily="34" charset="0"/>
              </a:rPr>
              <a:t>Altrove</a:t>
            </a:r>
            <a:r>
              <a:rPr lang="en-US" sz="1600" b="1" dirty="0">
                <a:latin typeface="Arial" panose="020B0604020202020204" pitchFamily="34" charset="0"/>
                <a:cs typeface="Arial" panose="020B0604020202020204" pitchFamily="34" charset="0"/>
              </a:rPr>
              <a:t>  </a:t>
            </a:r>
            <a:r>
              <a:rPr lang="en-US" sz="1600" b="1" dirty="0">
                <a:latin typeface="Arial" panose="020B0604020202020204" pitchFamily="34" charset="0"/>
                <a:cs typeface="Arial" panose="020B0604020202020204" pitchFamily="34" charset="0"/>
                <a:hlinkClick r:id="rId2"/>
              </a:rPr>
              <a:t>http://www.madehow.com/Volume-1/Chalk.html</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si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precisa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che</a:t>
            </a:r>
            <a:r>
              <a:rPr lang="en-US" sz="1600" b="1" dirty="0">
                <a:latin typeface="Arial" panose="020B0604020202020204" pitchFamily="34" charset="0"/>
                <a:cs typeface="Arial" panose="020B0604020202020204" pitchFamily="34" charset="0"/>
              </a:rPr>
              <a:t> “The main component of chalk is calcium carbonate (CaCO</a:t>
            </a:r>
            <a:r>
              <a:rPr lang="en-US" sz="1600" b="1" baseline="-25000" dirty="0">
                <a:latin typeface="Arial" panose="020B0604020202020204" pitchFamily="34" charset="0"/>
                <a:cs typeface="Arial" panose="020B0604020202020204" pitchFamily="34" charset="0"/>
              </a:rPr>
              <a:t>3</a:t>
            </a:r>
            <a:r>
              <a:rPr lang="en-US" sz="1600" b="1" dirty="0">
                <a:latin typeface="Arial" panose="020B0604020202020204" pitchFamily="34" charset="0"/>
                <a:cs typeface="Arial" panose="020B0604020202020204" pitchFamily="34" charset="0"/>
              </a:rPr>
              <a:t>), a form of limestone. Limestone deposits develop as </a:t>
            </a:r>
            <a:r>
              <a:rPr lang="en-US" sz="1600" b="1" dirty="0" err="1">
                <a:latin typeface="Arial" panose="020B0604020202020204" pitchFamily="34" charset="0"/>
                <a:cs typeface="Arial" panose="020B0604020202020204" pitchFamily="34" charset="0"/>
              </a:rPr>
              <a:t>coccoliths</a:t>
            </a:r>
            <a:r>
              <a:rPr lang="en-US" sz="1600" b="1" dirty="0">
                <a:latin typeface="Arial" panose="020B0604020202020204" pitchFamily="34" charset="0"/>
                <a:cs typeface="Arial" panose="020B0604020202020204" pitchFamily="34" charset="0"/>
              </a:rPr>
              <a:t> (minute calcareous plates created by the decomposition of plankton skeletons) accumulate, forming sedimentary layers”. </a:t>
            </a:r>
          </a:p>
          <a:p>
            <a:pPr algn="just">
              <a:lnSpc>
                <a:spcPts val="2100"/>
              </a:lnSpc>
            </a:pPr>
            <a:r>
              <a:rPr lang="en-US" sz="1600" b="1" dirty="0" err="1">
                <a:latin typeface="Arial" panose="020B0604020202020204" pitchFamily="34" charset="0"/>
                <a:cs typeface="Arial" panose="020B0604020202020204" pitchFamily="34" charset="0"/>
              </a:rPr>
              <a:t>Possiamo</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quindi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concludere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che</a:t>
            </a:r>
            <a:r>
              <a:rPr lang="en-US" sz="1600" b="1" dirty="0">
                <a:latin typeface="Arial" panose="020B0604020202020204" pitchFamily="34" charset="0"/>
                <a:cs typeface="Arial" panose="020B0604020202020204" pitchFamily="34" charset="0"/>
              </a:rPr>
              <a:t> in </a:t>
            </a:r>
            <a:r>
              <a:rPr lang="en-US" sz="1600" b="1" dirty="0" err="1">
                <a:latin typeface="Arial" panose="020B0604020202020204" pitchFamily="34" charset="0"/>
                <a:cs typeface="Arial" panose="020B0604020202020204" pitchFamily="34" charset="0"/>
              </a:rPr>
              <a:t>realtà</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si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trovano</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gessi</a:t>
            </a:r>
            <a:r>
              <a:rPr lang="en-US" sz="1600" b="1" dirty="0">
                <a:latin typeface="Arial" panose="020B0604020202020204" pitchFamily="34" charset="0"/>
                <a:cs typeface="Arial" panose="020B0604020202020204" pitchFamily="34" charset="0"/>
              </a:rPr>
              <a:t> da </a:t>
            </a:r>
            <a:r>
              <a:rPr lang="en-US" sz="1600" b="1" dirty="0" err="1">
                <a:latin typeface="Arial" panose="020B0604020202020204" pitchFamily="34" charset="0"/>
                <a:cs typeface="Arial" panose="020B0604020202020204" pitchFamily="34" charset="0"/>
              </a:rPr>
              <a:t>lavagna</a:t>
            </a:r>
            <a:r>
              <a:rPr lang="en-US" sz="1600" b="1" dirty="0">
                <a:latin typeface="Arial" panose="020B0604020202020204" pitchFamily="34" charset="0"/>
                <a:cs typeface="Arial" panose="020B0604020202020204" pitchFamily="34" charset="0"/>
              </a:rPr>
              <a:t> di </a:t>
            </a:r>
            <a:r>
              <a:rPr lang="en-US" sz="1600" b="1" dirty="0" err="1">
                <a:latin typeface="Arial" panose="020B0604020202020204" pitchFamily="34" charset="0"/>
                <a:cs typeface="Arial" panose="020B0604020202020204" pitchFamily="34" charset="0"/>
              </a:rPr>
              <a:t>composizione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diversa</a:t>
            </a:r>
            <a:r>
              <a:rPr lang="en-US" sz="1600" b="1" dirty="0">
                <a:latin typeface="Arial" panose="020B0604020202020204" pitchFamily="34" charset="0"/>
                <a:cs typeface="Arial" panose="020B0604020202020204" pitchFamily="34" charset="0"/>
              </a:rPr>
              <a:t> . </a:t>
            </a:r>
            <a:r>
              <a:rPr lang="en-US" sz="1600" b="1" dirty="0" err="1">
                <a:latin typeface="Arial" panose="020B0604020202020204" pitchFamily="34" charset="0"/>
                <a:cs typeface="Arial" panose="020B0604020202020204" pitchFamily="34" charset="0"/>
              </a:rPr>
              <a:t>Quelli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costituiti</a:t>
            </a:r>
            <a:r>
              <a:rPr lang="en-US" sz="1600" b="1" dirty="0">
                <a:latin typeface="Arial" panose="020B0604020202020204" pitchFamily="34" charset="0"/>
                <a:cs typeface="Arial" panose="020B0604020202020204" pitchFamily="34" charset="0"/>
              </a:rPr>
              <a:t> da </a:t>
            </a:r>
            <a:r>
              <a:rPr lang="en-US" sz="1600" b="1" dirty="0" err="1">
                <a:latin typeface="Arial" panose="020B0604020202020204" pitchFamily="34" charset="0"/>
                <a:cs typeface="Arial" panose="020B0604020202020204" pitchFamily="34" charset="0"/>
              </a:rPr>
              <a:t>solfato</a:t>
            </a:r>
            <a:r>
              <a:rPr lang="en-US" sz="1600" b="1" dirty="0">
                <a:latin typeface="Arial" panose="020B0604020202020204" pitchFamily="34" charset="0"/>
                <a:cs typeface="Arial" panose="020B0604020202020204" pitchFamily="34" charset="0"/>
              </a:rPr>
              <a:t> di </a:t>
            </a:r>
            <a:r>
              <a:rPr lang="en-US" sz="1600" b="1" dirty="0" err="1">
                <a:latin typeface="Arial" panose="020B0604020202020204" pitchFamily="34" charset="0"/>
                <a:cs typeface="Arial" panose="020B0604020202020204" pitchFamily="34" charset="0"/>
              </a:rPr>
              <a:t>calcio</a:t>
            </a:r>
            <a:r>
              <a:rPr lang="en-US" sz="1600" b="1" dirty="0">
                <a:latin typeface="Arial" panose="020B0604020202020204" pitchFamily="34" charset="0"/>
                <a:cs typeface="Arial" panose="020B0604020202020204" pitchFamily="34" charset="0"/>
              </a:rPr>
              <a:t> non </a:t>
            </a:r>
            <a:r>
              <a:rPr lang="en-US" sz="1600" b="1" dirty="0" err="1">
                <a:latin typeface="Arial" panose="020B0604020202020204" pitchFamily="34" charset="0"/>
                <a:cs typeface="Arial" panose="020B0604020202020204" pitchFamily="34" charset="0"/>
              </a:rPr>
              <a:t>danno</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effervescenza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quelli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che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contengono</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carbonato</a:t>
            </a:r>
            <a:r>
              <a:rPr lang="en-US" sz="1600" b="1" dirty="0">
                <a:latin typeface="Arial" panose="020B0604020202020204" pitchFamily="34" charset="0"/>
                <a:cs typeface="Arial" panose="020B0604020202020204" pitchFamily="34" charset="0"/>
              </a:rPr>
              <a:t> di </a:t>
            </a:r>
            <a:r>
              <a:rPr lang="en-US" sz="1600" b="1" dirty="0" err="1">
                <a:latin typeface="Arial" panose="020B0604020202020204" pitchFamily="34" charset="0"/>
                <a:cs typeface="Arial" panose="020B0604020202020204" pitchFamily="34" charset="0"/>
              </a:rPr>
              <a:t>calcio</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invece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rispondono</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positivamente</a:t>
            </a:r>
            <a:r>
              <a:rPr lang="en-US" sz="1600" b="1" dirty="0">
                <a:latin typeface="Arial" panose="020B0604020202020204" pitchFamily="34" charset="0"/>
                <a:cs typeface="Arial" panose="020B0604020202020204" pitchFamily="34" charset="0"/>
              </a:rPr>
              <a:t> al </a:t>
            </a:r>
            <a:r>
              <a:rPr lang="en-US" sz="1600" b="1" dirty="0" err="1">
                <a:latin typeface="Arial" panose="020B0604020202020204" pitchFamily="34" charset="0"/>
                <a:cs typeface="Arial" panose="020B0604020202020204" pitchFamily="34" charset="0"/>
              </a:rPr>
              <a:t>saggio</a:t>
            </a:r>
            <a:r>
              <a:rPr lang="en-US" sz="1600" b="1" dirty="0">
                <a:latin typeface="Arial" panose="020B0604020202020204" pitchFamily="34" charset="0"/>
                <a:cs typeface="Arial" panose="020B0604020202020204" pitchFamily="34" charset="0"/>
              </a:rPr>
              <a:t>.</a:t>
            </a:r>
          </a:p>
          <a:p>
            <a:pPr algn="just">
              <a:lnSpc>
                <a:spcPts val="2100"/>
              </a:lnSpc>
            </a:pPr>
            <a:endParaRPr lang="en-US" sz="1600" b="1" dirty="0">
              <a:latin typeface="Arial" panose="020B0604020202020204" pitchFamily="34" charset="0"/>
              <a:cs typeface="Arial" panose="020B0604020202020204" pitchFamily="34" charset="0"/>
            </a:endParaRPr>
          </a:p>
          <a:p>
            <a:pPr algn="just">
              <a:lnSpc>
                <a:spcPts val="2100"/>
              </a:lnSpc>
            </a:pPr>
            <a:r>
              <a:rPr lang="en-US" sz="1600" b="1" dirty="0" err="1">
                <a:latin typeface="Arial" panose="020B0604020202020204" pitchFamily="34" charset="0"/>
                <a:cs typeface="Arial" panose="020B0604020202020204" pitchFamily="34" charset="0"/>
              </a:rPr>
              <a:t>Abbiamo</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chiamato</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sopra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il</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saggio</a:t>
            </a:r>
            <a:r>
              <a:rPr lang="en-US" sz="1600" b="1" dirty="0">
                <a:latin typeface="Arial" panose="020B0604020202020204" pitchFamily="34" charset="0"/>
                <a:cs typeface="Arial" panose="020B0604020202020204" pitchFamily="34" charset="0"/>
              </a:rPr>
              <a:t> di </a:t>
            </a:r>
            <a:r>
              <a:rPr lang="en-US" sz="1600" b="1" dirty="0" err="1">
                <a:latin typeface="Arial" panose="020B0604020202020204" pitchFamily="34" charset="0"/>
                <a:cs typeface="Arial" panose="020B0604020202020204" pitchFamily="34" charset="0"/>
              </a:rPr>
              <a:t>riconoscimento</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dei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carbonati</a:t>
            </a:r>
            <a:r>
              <a:rPr lang="en-US" sz="1600" b="1" dirty="0">
                <a:latin typeface="Arial" panose="020B0604020202020204" pitchFamily="34" charset="0"/>
                <a:cs typeface="Arial" panose="020B0604020202020204" pitchFamily="34" charset="0"/>
              </a:rPr>
              <a:t> un </a:t>
            </a:r>
            <a:r>
              <a:rPr lang="en-US" sz="1600" b="1" dirty="0" err="1">
                <a:latin typeface="Arial" panose="020B0604020202020204" pitchFamily="34" charset="0"/>
                <a:cs typeface="Arial" panose="020B0604020202020204" pitchFamily="34" charset="0"/>
              </a:rPr>
              <a:t>saggio</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qualitativo</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che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può</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darci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un’informazione</a:t>
            </a:r>
            <a:r>
              <a:rPr lang="en-US" sz="1600" b="1" dirty="0">
                <a:latin typeface="Arial" panose="020B0604020202020204" pitchFamily="34" charset="0"/>
                <a:cs typeface="Arial" panose="020B0604020202020204" pitchFamily="34" charset="0"/>
              </a:rPr>
              <a:t> circa la </a:t>
            </a:r>
            <a:r>
              <a:rPr lang="en-US" sz="1600" b="1" dirty="0" err="1">
                <a:latin typeface="Arial" panose="020B0604020202020204" pitchFamily="34" charset="0"/>
                <a:cs typeface="Arial" panose="020B0604020202020204" pitchFamily="34" charset="0"/>
              </a:rPr>
              <a:t>presenza</a:t>
            </a:r>
            <a:r>
              <a:rPr lang="en-US" sz="1600" b="1" dirty="0">
                <a:latin typeface="Arial" panose="020B0604020202020204" pitchFamily="34" charset="0"/>
                <a:cs typeface="Arial" panose="020B0604020202020204" pitchFamily="34" charset="0"/>
              </a:rPr>
              <a:t> di </a:t>
            </a:r>
            <a:r>
              <a:rPr lang="en-US" sz="1600" b="1" dirty="0" err="1">
                <a:latin typeface="Arial" panose="020B0604020202020204" pitchFamily="34" charset="0"/>
                <a:cs typeface="Arial" panose="020B0604020202020204" pitchFamily="34" charset="0"/>
              </a:rPr>
              <a:t>carbonati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nel</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campione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esaminato</a:t>
            </a:r>
            <a:r>
              <a:rPr lang="en-US" sz="1600" b="1" dirty="0">
                <a:latin typeface="Arial" panose="020B0604020202020204" pitchFamily="34" charset="0"/>
                <a:cs typeface="Arial" panose="020B0604020202020204" pitchFamily="34" charset="0"/>
              </a:rPr>
              <a:t> non la </a:t>
            </a:r>
            <a:r>
              <a:rPr lang="en-US" sz="1600" b="1" dirty="0" err="1">
                <a:latin typeface="Arial" panose="020B0604020202020204" pitchFamily="34" charset="0"/>
                <a:cs typeface="Arial" panose="020B0604020202020204" pitchFamily="34" charset="0"/>
              </a:rPr>
              <a:t>percentuale</a:t>
            </a:r>
            <a:r>
              <a:rPr lang="en-US" sz="1600" b="1" dirty="0">
                <a:latin typeface="Arial" panose="020B0604020202020204" pitchFamily="34" charset="0"/>
                <a:cs typeface="Arial" panose="020B0604020202020204" pitchFamily="34" charset="0"/>
              </a:rPr>
              <a:t> di </a:t>
            </a:r>
            <a:r>
              <a:rPr lang="en-US" sz="1600" b="1" dirty="0" err="1">
                <a:latin typeface="Arial" panose="020B0604020202020204" pitchFamily="34" charset="0"/>
                <a:cs typeface="Arial" panose="020B0604020202020204" pitchFamily="34" charset="0"/>
              </a:rPr>
              <a:t>carbonati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presente</a:t>
            </a:r>
            <a:r>
              <a:rPr lang="en-US" sz="1600" b="1" dirty="0">
                <a:latin typeface="Arial" panose="020B0604020202020204" pitchFamily="34" charset="0"/>
                <a:cs typeface="Arial" panose="020B0604020202020204" pitchFamily="34" charset="0"/>
              </a:rPr>
              <a:t> in </a:t>
            </a:r>
            <a:r>
              <a:rPr lang="en-US" sz="1600" b="1" dirty="0" err="1">
                <a:latin typeface="Arial" panose="020B0604020202020204" pitchFamily="34" charset="0"/>
                <a:cs typeface="Arial" panose="020B0604020202020204" pitchFamily="34" charset="0"/>
              </a:rPr>
              <a:t>esso</a:t>
            </a:r>
            <a:r>
              <a:rPr lang="en-US" sz="1600" b="1" dirty="0">
                <a:latin typeface="Arial" panose="020B0604020202020204" pitchFamily="34" charset="0"/>
                <a:cs typeface="Arial" panose="020B0604020202020204" pitchFamily="34" charset="0"/>
              </a:rPr>
              <a:t>. Il video </a:t>
            </a:r>
            <a:r>
              <a:rPr lang="en-US" sz="1600" b="1" dirty="0" err="1">
                <a:latin typeface="Arial" panose="020B0604020202020204" pitchFamily="34" charset="0"/>
                <a:cs typeface="Arial" panose="020B0604020202020204" pitchFamily="34" charset="0"/>
              </a:rPr>
              <a:t>successivo</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anche</a:t>
            </a:r>
            <a:r>
              <a:rPr lang="en-US" sz="1600" b="1" dirty="0">
                <a:latin typeface="Arial" panose="020B0604020202020204" pitchFamily="34" charset="0"/>
                <a:cs typeface="Arial" panose="020B0604020202020204" pitchFamily="34" charset="0"/>
              </a:rPr>
              <a:t> qui al di </a:t>
            </a:r>
            <a:r>
              <a:rPr lang="en-US" sz="1600" b="1" dirty="0" err="1">
                <a:latin typeface="Arial" panose="020B0604020202020204" pitchFamily="34" charset="0"/>
                <a:cs typeface="Arial" panose="020B0604020202020204" pitchFamily="34" charset="0"/>
              </a:rPr>
              <a:t>là</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degli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scopi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originari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dell’autore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può</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farci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capire</a:t>
            </a:r>
            <a:r>
              <a:rPr lang="en-US" sz="1600" b="1" dirty="0">
                <a:latin typeface="Arial" panose="020B0604020202020204" pitchFamily="34" charset="0"/>
                <a:cs typeface="Arial" panose="020B0604020202020204" pitchFamily="34" charset="0"/>
              </a:rPr>
              <a:t> come </a:t>
            </a:r>
            <a:r>
              <a:rPr lang="en-US" sz="1600" b="1" dirty="0" err="1">
                <a:latin typeface="Arial" panose="020B0604020202020204" pitchFamily="34" charset="0"/>
                <a:cs typeface="Arial" panose="020B0604020202020204" pitchFamily="34" charset="0"/>
              </a:rPr>
              <a:t>si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potrebbe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passare</a:t>
            </a:r>
            <a:r>
              <a:rPr lang="en-US" sz="1600" b="1" dirty="0">
                <a:latin typeface="Arial" panose="020B0604020202020204" pitchFamily="34" charset="0"/>
                <a:cs typeface="Arial" panose="020B0604020202020204" pitchFamily="34" charset="0"/>
              </a:rPr>
              <a:t> da </a:t>
            </a:r>
            <a:r>
              <a:rPr lang="en-US" sz="1600" b="1" dirty="0" err="1">
                <a:latin typeface="Arial" panose="020B0604020202020204" pitchFamily="34" charset="0"/>
                <a:cs typeface="Arial" panose="020B0604020202020204" pitchFamily="34" charset="0"/>
              </a:rPr>
              <a:t>un’analisi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qualitativa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c’è</a:t>
            </a:r>
            <a:r>
              <a:rPr lang="en-US" sz="1600" b="1" dirty="0">
                <a:latin typeface="Arial" panose="020B0604020202020204" pitchFamily="34" charset="0"/>
                <a:cs typeface="Arial" panose="020B0604020202020204" pitchFamily="34" charset="0"/>
              </a:rPr>
              <a:t> o non </a:t>
            </a:r>
            <a:r>
              <a:rPr lang="en-US" sz="1600" b="1" dirty="0" err="1">
                <a:latin typeface="Arial" panose="020B0604020202020204" pitchFamily="34" charset="0"/>
                <a:cs typeface="Arial" panose="020B0604020202020204" pitchFamily="34" charset="0"/>
              </a:rPr>
              <a:t>c’è</a:t>
            </a:r>
            <a:r>
              <a:rPr lang="en-US" sz="1600" b="1" dirty="0">
                <a:latin typeface="Arial" panose="020B0604020202020204" pitchFamily="34" charset="0"/>
                <a:cs typeface="Arial" panose="020B0604020202020204" pitchFamily="34" charset="0"/>
              </a:rPr>
              <a:t>  ad </a:t>
            </a:r>
            <a:r>
              <a:rPr lang="en-US" sz="1600" b="1" dirty="0" err="1">
                <a:latin typeface="Arial" panose="020B0604020202020204" pitchFamily="34" charset="0"/>
                <a:cs typeface="Arial" panose="020B0604020202020204" pitchFamily="34" charset="0"/>
              </a:rPr>
              <a:t>una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analisi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quantitativa</a:t>
            </a:r>
            <a:r>
              <a:rPr lang="en-US" sz="1600" b="1" dirty="0">
                <a:latin typeface="Arial" panose="020B0604020202020204" pitchFamily="34" charset="0"/>
                <a:cs typeface="Arial" panose="020B0604020202020204" pitchFamily="34" charset="0"/>
              </a:rPr>
              <a:t>.</a:t>
            </a:r>
          </a:p>
          <a:p>
            <a:pPr algn="just">
              <a:lnSpc>
                <a:spcPts val="2100"/>
              </a:lnSpc>
            </a:pPr>
            <a:r>
              <a:rPr lang="en-US" sz="1600" b="1" dirty="0" err="1">
                <a:latin typeface="Arial" panose="020B0604020202020204" pitchFamily="34" charset="0"/>
                <a:cs typeface="Arial" panose="020B0604020202020204" pitchFamily="34" charset="0"/>
              </a:rPr>
              <a:t>Nel</a:t>
            </a:r>
            <a:r>
              <a:rPr lang="en-US" sz="1600" b="1" dirty="0">
                <a:latin typeface="Arial" panose="020B0604020202020204" pitchFamily="34" charset="0"/>
                <a:cs typeface="Arial" panose="020B0604020202020204" pitchFamily="34" charset="0"/>
              </a:rPr>
              <a:t> video </a:t>
            </a:r>
            <a:r>
              <a:rPr lang="en-US" sz="1600" b="1" dirty="0" err="1">
                <a:latin typeface="Arial" panose="020B0604020202020204" pitchFamily="34" charset="0"/>
                <a:cs typeface="Arial" panose="020B0604020202020204" pitchFamily="34" charset="0"/>
              </a:rPr>
              <a:t>infatti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si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raccoglie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l’anidride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carbonica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sviluppatasi</a:t>
            </a:r>
            <a:r>
              <a:rPr lang="en-US" sz="1600" b="1" dirty="0">
                <a:latin typeface="Arial" panose="020B0604020202020204" pitchFamily="34" charset="0"/>
                <a:cs typeface="Arial" panose="020B0604020202020204" pitchFamily="34" charset="0"/>
              </a:rPr>
              <a:t> dal </a:t>
            </a:r>
            <a:r>
              <a:rPr lang="en-US" sz="1600" b="1" dirty="0" err="1">
                <a:latin typeface="Arial" panose="020B0604020202020204" pitchFamily="34" charset="0"/>
                <a:cs typeface="Arial" panose="020B0604020202020204" pitchFamily="34" charset="0"/>
              </a:rPr>
              <a:t>saggio</a:t>
            </a:r>
            <a:r>
              <a:rPr lang="en-US" sz="1600" b="1" dirty="0">
                <a:latin typeface="Arial" panose="020B0604020202020204" pitchFamily="34" charset="0"/>
                <a:cs typeface="Arial" panose="020B0604020202020204" pitchFamily="34" charset="0"/>
              </a:rPr>
              <a:t> con un </a:t>
            </a:r>
            <a:r>
              <a:rPr lang="en-US" sz="1600" b="1" dirty="0" err="1">
                <a:latin typeface="Arial" panose="020B0604020202020204" pitchFamily="34" charset="0"/>
                <a:cs typeface="Arial" panose="020B0604020202020204" pitchFamily="34" charset="0"/>
              </a:rPr>
              <a:t>acido</a:t>
            </a:r>
            <a:r>
              <a:rPr lang="en-US" sz="1600" b="1" dirty="0">
                <a:latin typeface="Arial" panose="020B0604020202020204" pitchFamily="34" charset="0"/>
                <a:cs typeface="Arial" panose="020B0604020202020204" pitchFamily="34" charset="0"/>
              </a:rPr>
              <a:t> (in </a:t>
            </a:r>
            <a:r>
              <a:rPr lang="en-US" sz="1600" b="1" dirty="0" err="1">
                <a:latin typeface="Arial" panose="020B0604020202020204" pitchFamily="34" charset="0"/>
                <a:cs typeface="Arial" panose="020B0604020202020204" pitchFamily="34" charset="0"/>
              </a:rPr>
              <a:t>questo</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caso</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aceto</a:t>
            </a:r>
            <a:r>
              <a:rPr lang="en-US" sz="1600" b="1" dirty="0">
                <a:latin typeface="Arial" panose="020B0604020202020204" pitchFamily="34" charset="0"/>
                <a:cs typeface="Arial" panose="020B0604020202020204" pitchFamily="34" charset="0"/>
              </a:rPr>
              <a:t>) di </a:t>
            </a:r>
            <a:r>
              <a:rPr lang="en-US" sz="1600" b="1" dirty="0" err="1">
                <a:latin typeface="Arial" panose="020B0604020202020204" pitchFamily="34" charset="0"/>
                <a:cs typeface="Arial" panose="020B0604020202020204" pitchFamily="34" charset="0"/>
              </a:rPr>
              <a:t>bicarbonato</a:t>
            </a:r>
            <a:r>
              <a:rPr lang="en-US" sz="1600" b="1" dirty="0">
                <a:latin typeface="Arial" panose="020B0604020202020204" pitchFamily="34" charset="0"/>
                <a:cs typeface="Arial" panose="020B0604020202020204" pitchFamily="34" charset="0"/>
              </a:rPr>
              <a:t> di </a:t>
            </a:r>
            <a:r>
              <a:rPr lang="en-US" sz="1600" b="1" dirty="0" err="1">
                <a:latin typeface="Arial" panose="020B0604020202020204" pitchFamily="34" charset="0"/>
                <a:cs typeface="Arial" panose="020B0604020202020204" pitchFamily="34" charset="0"/>
              </a:rPr>
              <a:t>sodio</a:t>
            </a:r>
            <a:r>
              <a:rPr lang="en-US" sz="1600" b="1" dirty="0">
                <a:latin typeface="Arial" panose="020B0604020202020204" pitchFamily="34" charset="0"/>
                <a:cs typeface="Arial" panose="020B0604020202020204" pitchFamily="34" charset="0"/>
              </a:rPr>
              <a:t> e </a:t>
            </a:r>
            <a:r>
              <a:rPr lang="en-US" sz="1600" b="1" dirty="0" err="1">
                <a:latin typeface="Arial" panose="020B0604020202020204" pitchFamily="34" charset="0"/>
                <a:cs typeface="Arial" panose="020B0604020202020204" pitchFamily="34" charset="0"/>
              </a:rPr>
              <a:t>si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determina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il</a:t>
            </a:r>
            <a:r>
              <a:rPr lang="en-US" sz="1600" b="1" dirty="0">
                <a:latin typeface="Arial" panose="020B0604020202020204" pitchFamily="34" charset="0"/>
                <a:cs typeface="Arial" panose="020B0604020202020204" pitchFamily="34" charset="0"/>
              </a:rPr>
              <a:t> volume di gas </a:t>
            </a:r>
            <a:r>
              <a:rPr lang="en-US" sz="1600" b="1" dirty="0" err="1">
                <a:latin typeface="Arial" panose="020B0604020202020204" pitchFamily="34" charset="0"/>
                <a:cs typeface="Arial" panose="020B0604020202020204" pitchFamily="34" charset="0"/>
              </a:rPr>
              <a:t>raccolto</a:t>
            </a:r>
            <a:r>
              <a:rPr lang="en-US" sz="1600" b="1" dirty="0">
                <a:latin typeface="Arial" panose="020B0604020202020204" pitchFamily="34" charset="0"/>
                <a:cs typeface="Arial" panose="020B0604020202020204" pitchFamily="34" charset="0"/>
              </a:rPr>
              <a:t> (a </a:t>
            </a:r>
            <a:r>
              <a:rPr lang="en-US" sz="1600" b="1" dirty="0" err="1">
                <a:latin typeface="Arial" panose="020B0604020202020204" pitchFamily="34" charset="0"/>
                <a:cs typeface="Arial" panose="020B0604020202020204" pitchFamily="34" charset="0"/>
              </a:rPr>
              <a:t>pressione</a:t>
            </a:r>
            <a:r>
              <a:rPr lang="en-US" sz="1600" b="1" dirty="0">
                <a:latin typeface="Arial" panose="020B0604020202020204" pitchFamily="34" charset="0"/>
                <a:cs typeface="Arial" panose="020B0604020202020204" pitchFamily="34" charset="0"/>
              </a:rPr>
              <a:t> e </a:t>
            </a:r>
            <a:r>
              <a:rPr lang="en-US" sz="1600" b="1" dirty="0" err="1">
                <a:latin typeface="Arial" panose="020B0604020202020204" pitchFamily="34" charset="0"/>
                <a:cs typeface="Arial" panose="020B0604020202020204" pitchFamily="34" charset="0"/>
              </a:rPr>
              <a:t>temperatura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ambiente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Ovviamente</a:t>
            </a:r>
            <a:r>
              <a:rPr lang="en-US" sz="1600" b="1" dirty="0">
                <a:latin typeface="Arial" panose="020B0604020202020204" pitchFamily="34" charset="0"/>
                <a:cs typeface="Arial" panose="020B0604020202020204" pitchFamily="34" charset="0"/>
              </a:rPr>
              <a:t> la </a:t>
            </a:r>
            <a:r>
              <a:rPr lang="en-US" sz="1600" b="1" dirty="0" err="1">
                <a:latin typeface="Arial" panose="020B0604020202020204" pitchFamily="34" charset="0"/>
                <a:cs typeface="Arial" panose="020B0604020202020204" pitchFamily="34" charset="0"/>
              </a:rPr>
              <a:t>metodologia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usata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bagno</a:t>
            </a:r>
            <a:r>
              <a:rPr lang="en-US" sz="1600" b="1" dirty="0">
                <a:latin typeface="Arial" panose="020B0604020202020204" pitchFamily="34" charset="0"/>
                <a:cs typeface="Arial" panose="020B0604020202020204" pitchFamily="34" charset="0"/>
              </a:rPr>
              <a:t> ad </a:t>
            </a:r>
            <a:r>
              <a:rPr lang="en-US" sz="1600" b="1" dirty="0" err="1">
                <a:latin typeface="Arial" panose="020B0604020202020204" pitchFamily="34" charset="0"/>
                <a:cs typeface="Arial" panose="020B0604020202020204" pitchFamily="34" charset="0"/>
              </a:rPr>
              <a:t>acqua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si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presta</a:t>
            </a:r>
            <a:r>
              <a:rPr lang="en-US" sz="1600" b="1" dirty="0">
                <a:latin typeface="Arial" panose="020B0604020202020204" pitchFamily="34" charset="0"/>
                <a:cs typeface="Arial" panose="020B0604020202020204" pitchFamily="34" charset="0"/>
              </a:rPr>
              <a:t> in </a:t>
            </a:r>
            <a:r>
              <a:rPr lang="en-US" sz="1600" b="1" dirty="0" err="1">
                <a:latin typeface="Arial" panose="020B0604020202020204" pitchFamily="34" charset="0"/>
                <a:cs typeface="Arial" panose="020B0604020202020204" pitchFamily="34" charset="0"/>
              </a:rPr>
              <a:t>quanto</a:t>
            </a:r>
            <a:r>
              <a:rPr lang="en-US" sz="1600" b="1" dirty="0">
                <a:latin typeface="Arial" panose="020B0604020202020204" pitchFamily="34" charset="0"/>
                <a:cs typeface="Arial" panose="020B0604020202020204" pitchFamily="34" charset="0"/>
              </a:rPr>
              <a:t> la CO</a:t>
            </a:r>
            <a:r>
              <a:rPr lang="en-US" sz="1600" b="1" baseline="-25000" dirty="0">
                <a:latin typeface="Arial" panose="020B0604020202020204" pitchFamily="34" charset="0"/>
                <a:cs typeface="Arial" panose="020B0604020202020204" pitchFamily="34" charset="0"/>
              </a:rPr>
              <a:t>2</a:t>
            </a:r>
            <a:r>
              <a:rPr lang="en-US" sz="1600" b="1" dirty="0">
                <a:latin typeface="Arial" panose="020B0604020202020204" pitchFamily="34" charset="0"/>
                <a:cs typeface="Arial" panose="020B0604020202020204" pitchFamily="34" charset="0"/>
              </a:rPr>
              <a:t> ha </a:t>
            </a:r>
            <a:r>
              <a:rPr lang="en-US" sz="1600" b="1" dirty="0" err="1">
                <a:latin typeface="Arial" panose="020B0604020202020204" pitchFamily="34" charset="0"/>
                <a:cs typeface="Arial" panose="020B0604020202020204" pitchFamily="34" charset="0"/>
              </a:rPr>
              <a:t>una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solubilità</a:t>
            </a:r>
            <a:r>
              <a:rPr lang="en-US" sz="1600" b="1" dirty="0">
                <a:latin typeface="Arial" panose="020B0604020202020204" pitchFamily="34" charset="0"/>
                <a:cs typeface="Arial" panose="020B0604020202020204" pitchFamily="34" charset="0"/>
              </a:rPr>
              <a:t> in </a:t>
            </a:r>
            <a:r>
              <a:rPr lang="en-US" sz="1600" b="1" dirty="0" err="1">
                <a:latin typeface="Arial" panose="020B0604020202020204" pitchFamily="34" charset="0"/>
                <a:cs typeface="Arial" panose="020B0604020202020204" pitchFamily="34" charset="0"/>
              </a:rPr>
              <a:t>acqua</a:t>
            </a:r>
            <a:r>
              <a:rPr lang="en-US" sz="1600" b="1" dirty="0">
                <a:latin typeface="Arial" panose="020B0604020202020204" pitchFamily="34" charset="0"/>
                <a:cs typeface="Arial" panose="020B0604020202020204" pitchFamily="34" charset="0"/>
              </a:rPr>
              <a:t> non </a:t>
            </a:r>
            <a:r>
              <a:rPr lang="en-US" sz="1600" b="1" dirty="0" err="1">
                <a:latin typeface="Arial" panose="020B0604020202020204" pitchFamily="34" charset="0"/>
                <a:cs typeface="Arial" panose="020B0604020202020204" pitchFamily="34" charset="0"/>
              </a:rPr>
              <a:t>elevata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ed</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oltre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tutto</a:t>
            </a:r>
            <a:r>
              <a:rPr lang="en-US" sz="1600" b="1" dirty="0">
                <a:latin typeface="Arial" panose="020B0604020202020204" pitchFamily="34" charset="0"/>
                <a:cs typeface="Arial" panose="020B0604020202020204" pitchFamily="34" charset="0"/>
              </a:rPr>
              <a:t> le due </a:t>
            </a:r>
            <a:r>
              <a:rPr lang="en-US" sz="1600" b="1" dirty="0" err="1">
                <a:latin typeface="Arial" panose="020B0604020202020204" pitchFamily="34" charset="0"/>
                <a:cs typeface="Arial" panose="020B0604020202020204" pitchFamily="34" charset="0"/>
              </a:rPr>
              <a:t>fasi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liquida</a:t>
            </a:r>
            <a:r>
              <a:rPr lang="en-US" sz="1600" b="1" dirty="0">
                <a:latin typeface="Arial" panose="020B0604020202020204" pitchFamily="34" charset="0"/>
                <a:cs typeface="Arial" panose="020B0604020202020204" pitchFamily="34" charset="0"/>
              </a:rPr>
              <a:t> e </a:t>
            </a:r>
            <a:r>
              <a:rPr lang="en-US" sz="1600" b="1" dirty="0" err="1">
                <a:latin typeface="Arial" panose="020B0604020202020204" pitchFamily="34" charset="0"/>
                <a:cs typeface="Arial" panose="020B0604020202020204" pitchFamily="34" charset="0"/>
              </a:rPr>
              <a:t>aeriforme</a:t>
            </a:r>
            <a:r>
              <a:rPr lang="en-US" sz="1600" b="1" dirty="0">
                <a:latin typeface="Arial" panose="020B0604020202020204" pitchFamily="34" charset="0"/>
                <a:cs typeface="Arial" panose="020B0604020202020204" pitchFamily="34" charset="0"/>
              </a:rPr>
              <a:t>) non </a:t>
            </a:r>
            <a:r>
              <a:rPr lang="en-US" sz="1600" b="1" dirty="0" err="1">
                <a:latin typeface="Arial" panose="020B0604020202020204" pitchFamily="34" charset="0"/>
                <a:cs typeface="Arial" panose="020B0604020202020204" pitchFamily="34" charset="0"/>
              </a:rPr>
              <a:t>vengono</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dibattute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trra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loro</a:t>
            </a:r>
            <a:r>
              <a:rPr lang="en-US" sz="1600" b="1" dirty="0">
                <a:latin typeface="Arial" panose="020B0604020202020204" pitchFamily="34" charset="0"/>
                <a:cs typeface="Arial" panose="020B0604020202020204" pitchFamily="34" charset="0"/>
              </a:rPr>
              <a:t>  Non </a:t>
            </a:r>
            <a:r>
              <a:rPr lang="en-US" sz="1600" b="1" dirty="0" err="1">
                <a:latin typeface="Arial" panose="020B0604020202020204" pitchFamily="34" charset="0"/>
                <a:cs typeface="Arial" panose="020B0604020202020204" pitchFamily="34" charset="0"/>
              </a:rPr>
              <a:t>sarebbe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possibile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operare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nello</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stesso</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modo</a:t>
            </a:r>
            <a:r>
              <a:rPr lang="en-US" sz="1600" b="1" dirty="0">
                <a:latin typeface="Arial" panose="020B0604020202020204" pitchFamily="34" charset="0"/>
                <a:cs typeface="Arial" panose="020B0604020202020204" pitchFamily="34" charset="0"/>
              </a:rPr>
              <a:t> per </a:t>
            </a:r>
            <a:r>
              <a:rPr lang="en-US" sz="1600" b="1" dirty="0" err="1">
                <a:latin typeface="Arial" panose="020B0604020202020204" pitchFamily="34" charset="0"/>
                <a:cs typeface="Arial" panose="020B0604020202020204" pitchFamily="34" charset="0"/>
              </a:rPr>
              <a:t>raccogliere</a:t>
            </a:r>
            <a:r>
              <a:rPr lang="en-US" sz="1600" b="1" dirty="0">
                <a:latin typeface="Arial" panose="020B0604020202020204" pitchFamily="34" charset="0"/>
                <a:cs typeface="Arial" panose="020B0604020202020204" pitchFamily="34" charset="0"/>
              </a:rPr>
              <a:t> un gas molto </a:t>
            </a:r>
            <a:r>
              <a:rPr lang="en-US" sz="1600" b="1" dirty="0" err="1">
                <a:latin typeface="Arial" panose="020B0604020202020204" pitchFamily="34" charset="0"/>
                <a:cs typeface="Arial" panose="020B0604020202020204" pitchFamily="34" charset="0"/>
              </a:rPr>
              <a:t>solubile</a:t>
            </a:r>
            <a:r>
              <a:rPr lang="en-US" sz="1600" b="1" dirty="0">
                <a:latin typeface="Arial" panose="020B0604020202020204" pitchFamily="34" charset="0"/>
                <a:cs typeface="Arial" panose="020B0604020202020204" pitchFamily="34" charset="0"/>
              </a:rPr>
              <a:t> in </a:t>
            </a:r>
            <a:r>
              <a:rPr lang="en-US" sz="1600" b="1" dirty="0" err="1">
                <a:latin typeface="Arial" panose="020B0604020202020204" pitchFamily="34" charset="0"/>
                <a:cs typeface="Arial" panose="020B0604020202020204" pitchFamily="34" charset="0"/>
              </a:rPr>
              <a:t>acqua</a:t>
            </a:r>
            <a:r>
              <a:rPr lang="en-US" sz="1600" b="1" dirty="0">
                <a:latin typeface="Arial" panose="020B0604020202020204" pitchFamily="34" charset="0"/>
                <a:cs typeface="Arial" panose="020B0604020202020204" pitchFamily="34" charset="0"/>
              </a:rPr>
              <a:t>. In </a:t>
            </a:r>
            <a:r>
              <a:rPr lang="en-US" sz="1600" b="1" dirty="0" err="1">
                <a:latin typeface="Arial" panose="020B0604020202020204" pitchFamily="34" charset="0"/>
                <a:cs typeface="Arial" panose="020B0604020202020204" pitchFamily="34" charset="0"/>
              </a:rPr>
              <a:t>tal</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caso</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sarebbe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necessario</a:t>
            </a:r>
            <a:r>
              <a:rPr lang="en-US" sz="1600" b="1" dirty="0">
                <a:latin typeface="Arial" panose="020B0604020202020204" pitchFamily="34" charset="0"/>
                <a:cs typeface="Arial" panose="020B0604020202020204" pitchFamily="34" charset="0"/>
              </a:rPr>
              <a:t> un </a:t>
            </a:r>
            <a:r>
              <a:rPr lang="en-US" sz="1600" b="1" dirty="0" err="1">
                <a:latin typeface="Arial" panose="020B0604020202020204" pitchFamily="34" charset="0"/>
                <a:cs typeface="Arial" panose="020B0604020202020204" pitchFamily="34" charset="0"/>
              </a:rPr>
              <a:t>diverso</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liquido</a:t>
            </a:r>
            <a:r>
              <a:rPr lang="en-US" sz="1600" b="1" dirty="0">
                <a:latin typeface="Arial" panose="020B0604020202020204" pitchFamily="34" charset="0"/>
                <a:cs typeface="Arial" panose="020B0604020202020204" pitchFamily="34" charset="0"/>
              </a:rPr>
              <a:t> in cui </a:t>
            </a:r>
            <a:r>
              <a:rPr lang="en-US" sz="1600" b="1" dirty="0" err="1">
                <a:latin typeface="Arial" panose="020B0604020202020204" pitchFamily="34" charset="0"/>
                <a:cs typeface="Arial" panose="020B0604020202020204" pitchFamily="34" charset="0"/>
              </a:rPr>
              <a:t>il</a:t>
            </a:r>
            <a:r>
              <a:rPr lang="en-US" sz="1600" b="1" dirty="0">
                <a:latin typeface="Arial" panose="020B0604020202020204" pitchFamily="34" charset="0"/>
                <a:cs typeface="Arial" panose="020B0604020202020204" pitchFamily="34" charset="0"/>
              </a:rPr>
              <a:t> gas fosse del </a:t>
            </a:r>
            <a:r>
              <a:rPr lang="en-US" sz="1600" b="1" dirty="0" err="1">
                <a:latin typeface="Arial" panose="020B0604020202020204" pitchFamily="34" charset="0"/>
                <a:cs typeface="Arial" panose="020B0604020202020204" pitchFamily="34" charset="0"/>
              </a:rPr>
              <a:t>tutto</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insolubile</a:t>
            </a:r>
            <a:r>
              <a:rPr lang="en-US" sz="1600" b="1" dirty="0">
                <a:latin typeface="Arial" panose="020B0604020202020204" pitchFamily="34" charset="0"/>
                <a:cs typeface="Arial" panose="020B0604020202020204" pitchFamily="34" charset="0"/>
              </a:rPr>
              <a:t> (ad </a:t>
            </a:r>
            <a:r>
              <a:rPr lang="en-US" sz="1600" b="1" dirty="0" err="1">
                <a:latin typeface="Arial" panose="020B0604020202020204" pitchFamily="34" charset="0"/>
                <a:cs typeface="Arial" panose="020B0604020202020204" pitchFamily="34" charset="0"/>
              </a:rPr>
              <a:t>esempio</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il</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mercurio</a:t>
            </a:r>
            <a:r>
              <a:rPr lang="en-US" sz="1600" b="1" dirty="0">
                <a:latin typeface="Arial" panose="020B0604020202020204" pitchFamily="34" charset="0"/>
                <a:cs typeface="Arial" panose="020B0604020202020204" pitchFamily="34" charset="0"/>
              </a:rPr>
              <a:t>….). </a:t>
            </a:r>
            <a:r>
              <a:rPr lang="en-US" sz="1600" b="1" dirty="0">
                <a:latin typeface="Arial" panose="020B0604020202020204" pitchFamily="34" charset="0"/>
                <a:cs typeface="Arial" panose="020B0604020202020204" pitchFamily="34" charset="0"/>
                <a:hlinkClick r:id="rId3"/>
              </a:rPr>
              <a:t>https://www.youtube.com/watch?v=ozko7fkg4Ko</a:t>
            </a:r>
            <a:endParaRPr lang="en-US"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72286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CC7518D4-7866-469D-A28D-434B6CC03188}"/>
              </a:ext>
            </a:extLst>
          </p:cNvPr>
          <p:cNvSpPr/>
          <p:nvPr/>
        </p:nvSpPr>
        <p:spPr>
          <a:xfrm>
            <a:off x="464457" y="279366"/>
            <a:ext cx="11480800" cy="3593291"/>
          </a:xfrm>
          <a:prstGeom prst="rect">
            <a:avLst/>
          </a:prstGeom>
        </p:spPr>
        <p:txBody>
          <a:bodyPr wrap="square">
            <a:spAutoFit/>
          </a:bodyPr>
          <a:lstStyle/>
          <a:p>
            <a:pPr algn="just">
              <a:lnSpc>
                <a:spcPts val="2100"/>
              </a:lnSpc>
            </a:pPr>
            <a:r>
              <a:rPr lang="it-IT" b="1" dirty="0">
                <a:latin typeface="Arial" panose="020B0604020202020204" pitchFamily="34" charset="0"/>
                <a:cs typeface="Arial" panose="020B0604020202020204" pitchFamily="34" charset="0"/>
              </a:rPr>
              <a:t>In realtà il fatto che da un materiale trattato con acido si sviluppi un gas non significherebbe aver con certezza determinato quale gas si tratti. Sarebbe in generale necessario dal punto di vista chimico identificare la sostanza con un saggio specifico. Tale saggio è quello con l’acqua di calce. Per acqua di calce  si intende  la soluzione satura, a temperatura ambiente, di idrossido di calcio Ca(OH)</a:t>
            </a:r>
            <a:r>
              <a:rPr lang="it-IT" b="1" baseline="-25000" dirty="0">
                <a:latin typeface="Arial" panose="020B0604020202020204" pitchFamily="34" charset="0"/>
                <a:cs typeface="Arial" panose="020B0604020202020204" pitchFamily="34" charset="0"/>
              </a:rPr>
              <a:t>2</a:t>
            </a:r>
            <a:r>
              <a:rPr lang="it-IT" b="1" dirty="0">
                <a:latin typeface="Arial" panose="020B0604020202020204" pitchFamily="34" charset="0"/>
                <a:cs typeface="Arial" panose="020B0604020202020204" pitchFamily="34" charset="0"/>
              </a:rPr>
              <a:t>. Questa si ottiene agitando calce con acqua (contiene circa 0,17% di Ca(OH)</a:t>
            </a:r>
            <a:r>
              <a:rPr lang="it-IT" b="1" baseline="-25000" dirty="0">
                <a:latin typeface="Arial" panose="020B0604020202020204" pitchFamily="34" charset="0"/>
                <a:cs typeface="Arial" panose="020B0604020202020204" pitchFamily="34" charset="0"/>
              </a:rPr>
              <a:t>2</a:t>
            </a:r>
            <a:r>
              <a:rPr lang="it-IT" b="1" dirty="0">
                <a:latin typeface="Arial" panose="020B0604020202020204" pitchFamily="34" charset="0"/>
                <a:cs typeface="Arial" panose="020B0604020202020204" pitchFamily="34" charset="0"/>
              </a:rPr>
              <a:t>. Si filtra la soluzione ottenendo un liquido limpido, alcalino.</a:t>
            </a:r>
          </a:p>
          <a:p>
            <a:pPr algn="just">
              <a:lnSpc>
                <a:spcPts val="2100"/>
              </a:lnSpc>
            </a:pPr>
            <a:r>
              <a:rPr lang="it-IT" b="1" dirty="0">
                <a:latin typeface="Arial" panose="020B0604020202020204" pitchFamily="34" charset="0"/>
                <a:cs typeface="Arial" panose="020B0604020202020204" pitchFamily="34" charset="0"/>
              </a:rPr>
              <a:t>Quando in tale reattivo viene fatta gorgogliare anidride carbonica avviene la reazione</a:t>
            </a:r>
          </a:p>
          <a:p>
            <a:pPr algn="ctr">
              <a:lnSpc>
                <a:spcPts val="2100"/>
              </a:lnSpc>
            </a:pPr>
            <a:r>
              <a:rPr lang="it-IT" b="1" dirty="0">
                <a:latin typeface="Arial" panose="020B0604020202020204" pitchFamily="34" charset="0"/>
                <a:cs typeface="Arial" panose="020B0604020202020204" pitchFamily="34" charset="0"/>
              </a:rPr>
              <a:t>Ca(OH)</a:t>
            </a:r>
            <a:r>
              <a:rPr lang="it-IT" b="1" baseline="-25000" dirty="0">
                <a:latin typeface="Arial" panose="020B0604020202020204" pitchFamily="34" charset="0"/>
                <a:cs typeface="Arial" panose="020B0604020202020204" pitchFamily="34" charset="0"/>
              </a:rPr>
              <a:t>2(</a:t>
            </a:r>
            <a:r>
              <a:rPr lang="it-IT" b="1" baseline="-25000" dirty="0" err="1">
                <a:latin typeface="Arial" panose="020B0604020202020204" pitchFamily="34" charset="0"/>
                <a:cs typeface="Arial" panose="020B0604020202020204" pitchFamily="34" charset="0"/>
              </a:rPr>
              <a:t>aq</a:t>
            </a:r>
            <a:r>
              <a:rPr lang="it-IT" b="1" baseline="-25000" dirty="0">
                <a:latin typeface="Arial" panose="020B0604020202020204" pitchFamily="34" charset="0"/>
                <a:cs typeface="Arial" panose="020B0604020202020204" pitchFamily="34" charset="0"/>
              </a:rPr>
              <a:t>) </a:t>
            </a:r>
            <a:r>
              <a:rPr lang="it-IT" b="1" dirty="0">
                <a:latin typeface="Arial" panose="020B0604020202020204" pitchFamily="34" charset="0"/>
                <a:cs typeface="Arial" panose="020B0604020202020204" pitchFamily="34" charset="0"/>
              </a:rPr>
              <a:t>+ CO</a:t>
            </a:r>
            <a:r>
              <a:rPr lang="it-IT" b="1" baseline="-25000" dirty="0">
                <a:latin typeface="Arial" panose="020B0604020202020204" pitchFamily="34" charset="0"/>
                <a:cs typeface="Arial" panose="020B0604020202020204" pitchFamily="34" charset="0"/>
              </a:rPr>
              <a:t>2(g) </a:t>
            </a:r>
            <a:r>
              <a:rPr lang="it-IT" b="1" dirty="0">
                <a:latin typeface="Arial" panose="020B0604020202020204" pitchFamily="34" charset="0"/>
                <a:cs typeface="Arial" panose="020B0604020202020204" pitchFamily="34" charset="0"/>
              </a:rPr>
              <a:t>→ CaCO</a:t>
            </a:r>
            <a:r>
              <a:rPr lang="it-IT" b="1" baseline="-25000" dirty="0">
                <a:latin typeface="Arial" panose="020B0604020202020204" pitchFamily="34" charset="0"/>
                <a:cs typeface="Arial" panose="020B0604020202020204" pitchFamily="34" charset="0"/>
              </a:rPr>
              <a:t>3(s) </a:t>
            </a:r>
            <a:r>
              <a:rPr lang="it-IT" b="1" dirty="0">
                <a:latin typeface="Arial" panose="020B0604020202020204" pitchFamily="34" charset="0"/>
                <a:cs typeface="Arial" panose="020B0604020202020204" pitchFamily="34" charset="0"/>
              </a:rPr>
              <a:t>+ H</a:t>
            </a:r>
            <a:r>
              <a:rPr lang="it-IT" b="1" baseline="-25000" dirty="0">
                <a:latin typeface="Arial" panose="020B0604020202020204" pitchFamily="34" charset="0"/>
                <a:cs typeface="Arial" panose="020B0604020202020204" pitchFamily="34" charset="0"/>
              </a:rPr>
              <a:t>2</a:t>
            </a:r>
            <a:r>
              <a:rPr lang="it-IT" b="1" dirty="0">
                <a:latin typeface="Arial" panose="020B0604020202020204" pitchFamily="34" charset="0"/>
                <a:cs typeface="Arial" panose="020B0604020202020204" pitchFamily="34" charset="0"/>
              </a:rPr>
              <a:t>O</a:t>
            </a:r>
          </a:p>
          <a:p>
            <a:pPr algn="just">
              <a:lnSpc>
                <a:spcPts val="2100"/>
              </a:lnSpc>
            </a:pPr>
            <a:r>
              <a:rPr lang="it-IT" b="1" dirty="0">
                <a:latin typeface="Arial" panose="020B0604020202020204" pitchFamily="34" charset="0"/>
                <a:cs typeface="Arial" panose="020B0604020202020204" pitchFamily="34" charset="0"/>
              </a:rPr>
              <a:t>e la soluzione  s’intorbida per formazione di carbonato di calcio (molto meno solubile dell’idrossido di calcio)</a:t>
            </a:r>
          </a:p>
          <a:p>
            <a:pPr algn="just">
              <a:lnSpc>
                <a:spcPts val="2100"/>
              </a:lnSpc>
            </a:pPr>
            <a:r>
              <a:rPr lang="it-IT" b="1" dirty="0">
                <a:latin typeface="Arial" panose="020B0604020202020204" pitchFamily="34" charset="0"/>
                <a:cs typeface="Arial" panose="020B0604020202020204" pitchFamily="34" charset="0"/>
              </a:rPr>
              <a:t>Qui sotto trovate un filmato che illustra la preparazione dell’acqua di calce e l’esecuzione del saggio.</a:t>
            </a:r>
          </a:p>
          <a:p>
            <a:pPr algn="just">
              <a:lnSpc>
                <a:spcPts val="2100"/>
              </a:lnSpc>
            </a:pPr>
            <a:r>
              <a:rPr lang="it-IT" b="1" dirty="0">
                <a:latin typeface="Arial" panose="020B0604020202020204" pitchFamily="34" charset="0"/>
                <a:cs typeface="Arial" panose="020B0604020202020204" pitchFamily="34" charset="0"/>
                <a:hlinkClick r:id="rId2"/>
              </a:rPr>
              <a:t>https://www.youtube.com/watch?v</a:t>
            </a:r>
            <a:r>
              <a:rPr lang="it-IT" b="1">
                <a:latin typeface="Arial" panose="020B0604020202020204" pitchFamily="34" charset="0"/>
                <a:cs typeface="Arial" panose="020B0604020202020204" pitchFamily="34" charset="0"/>
                <a:hlinkClick r:id="rId2"/>
              </a:rPr>
              <a:t>=5FcdMQDzvEo</a:t>
            </a:r>
            <a:endParaRPr lang="it-IT" b="1">
              <a:latin typeface="Arial" panose="020B0604020202020204" pitchFamily="34" charset="0"/>
              <a:cs typeface="Arial" panose="020B0604020202020204" pitchFamily="34" charset="0"/>
            </a:endParaRPr>
          </a:p>
          <a:p>
            <a:pPr algn="just">
              <a:lnSpc>
                <a:spcPts val="2100"/>
              </a:lnSpc>
            </a:pPr>
            <a:endParaRPr lang="it-IT"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0460985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452</TotalTime>
  <Words>997</Words>
  <Application>Microsoft Office PowerPoint</Application>
  <PresentationFormat>Widescreen</PresentationFormat>
  <Paragraphs>50</Paragraphs>
  <Slides>5</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5</vt:i4>
      </vt:variant>
    </vt:vector>
  </HeadingPairs>
  <TitlesOfParts>
    <vt:vector size="9" baseType="lpstr">
      <vt:lpstr>Arial</vt:lpstr>
      <vt:lpstr>Calibri</vt:lpstr>
      <vt:lpstr>Calibri Light</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Leda Bressanello</dc:creator>
  <cp:lastModifiedBy>Leda Bressanello</cp:lastModifiedBy>
  <cp:revision>26</cp:revision>
  <dcterms:created xsi:type="dcterms:W3CDTF">2018-05-13T17:28:42Z</dcterms:created>
  <dcterms:modified xsi:type="dcterms:W3CDTF">2018-07-13T16:54:35Z</dcterms:modified>
</cp:coreProperties>
</file>