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1" r:id="rId4"/>
    <p:sldId id="262" r:id="rId5"/>
    <p:sldId id="266"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0" autoAdjust="0"/>
    <p:restoredTop sz="94660"/>
  </p:normalViewPr>
  <p:slideViewPr>
    <p:cSldViewPr snapToGrid="0">
      <p:cViewPr varScale="1">
        <p:scale>
          <a:sx n="61" d="100"/>
          <a:sy n="61" d="100"/>
        </p:scale>
        <p:origin x="40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DCBD12-6565-4B74-ACA6-5FCE7CC5A92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A09790F-CFEC-4AAC-957B-26F34284E7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633E24E-85C0-4C6E-8E45-60C1FCAB4D09}"/>
              </a:ext>
            </a:extLst>
          </p:cNvPr>
          <p:cNvSpPr>
            <a:spLocks noGrp="1"/>
          </p:cNvSpPr>
          <p:nvPr>
            <p:ph type="dt" sz="half" idx="10"/>
          </p:nvPr>
        </p:nvSpPr>
        <p:spPr/>
        <p:txBody>
          <a:bodyPr/>
          <a:lstStyle/>
          <a:p>
            <a:fld id="{12357865-983D-464F-9357-462B2076891B}" type="datetimeFigureOut">
              <a:rPr lang="it-IT" smtClean="0"/>
              <a:t>13/07/2018</a:t>
            </a:fld>
            <a:endParaRPr lang="it-IT"/>
          </a:p>
        </p:txBody>
      </p:sp>
      <p:sp>
        <p:nvSpPr>
          <p:cNvPr id="5" name="Segnaposto piè di pagina 4">
            <a:extLst>
              <a:ext uri="{FF2B5EF4-FFF2-40B4-BE49-F238E27FC236}">
                <a16:creationId xmlns:a16="http://schemas.microsoft.com/office/drawing/2014/main" id="{D3DB6020-E62D-4678-98EE-E26377F431B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8C38AAD-3C8E-4EFB-979E-C72788555A44}"/>
              </a:ext>
            </a:extLst>
          </p:cNvPr>
          <p:cNvSpPr>
            <a:spLocks noGrp="1"/>
          </p:cNvSpPr>
          <p:nvPr>
            <p:ph type="sldNum" sz="quarter" idx="12"/>
          </p:nvPr>
        </p:nvSpPr>
        <p:spPr/>
        <p:txBody>
          <a:bodyPr/>
          <a:lstStyle/>
          <a:p>
            <a:fld id="{6C8E4E8B-00FD-4616-86B0-BD537DA1AF51}" type="slidenum">
              <a:rPr lang="it-IT" smtClean="0"/>
              <a:t>‹N›</a:t>
            </a:fld>
            <a:endParaRPr lang="it-IT"/>
          </a:p>
        </p:txBody>
      </p:sp>
    </p:spTree>
    <p:extLst>
      <p:ext uri="{BB962C8B-B14F-4D97-AF65-F5344CB8AC3E}">
        <p14:creationId xmlns:p14="http://schemas.microsoft.com/office/powerpoint/2010/main" val="1487995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086182-9B54-4D19-96D4-A1D9EE5108D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85E9DDB-F12C-483B-A078-A074499201E2}"/>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F47EA98-C024-4148-9275-D138027EBA37}"/>
              </a:ext>
            </a:extLst>
          </p:cNvPr>
          <p:cNvSpPr>
            <a:spLocks noGrp="1"/>
          </p:cNvSpPr>
          <p:nvPr>
            <p:ph type="dt" sz="half" idx="10"/>
          </p:nvPr>
        </p:nvSpPr>
        <p:spPr/>
        <p:txBody>
          <a:bodyPr/>
          <a:lstStyle/>
          <a:p>
            <a:fld id="{12357865-983D-464F-9357-462B2076891B}" type="datetimeFigureOut">
              <a:rPr lang="it-IT" smtClean="0"/>
              <a:t>13/07/2018</a:t>
            </a:fld>
            <a:endParaRPr lang="it-IT"/>
          </a:p>
        </p:txBody>
      </p:sp>
      <p:sp>
        <p:nvSpPr>
          <p:cNvPr id="5" name="Segnaposto piè di pagina 4">
            <a:extLst>
              <a:ext uri="{FF2B5EF4-FFF2-40B4-BE49-F238E27FC236}">
                <a16:creationId xmlns:a16="http://schemas.microsoft.com/office/drawing/2014/main" id="{40C9F0B9-80D3-4949-8B6F-6FAFDFABA7B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2F3B81F-F10D-47AF-B471-C7F4D0D7AA1F}"/>
              </a:ext>
            </a:extLst>
          </p:cNvPr>
          <p:cNvSpPr>
            <a:spLocks noGrp="1"/>
          </p:cNvSpPr>
          <p:nvPr>
            <p:ph type="sldNum" sz="quarter" idx="12"/>
          </p:nvPr>
        </p:nvSpPr>
        <p:spPr/>
        <p:txBody>
          <a:bodyPr/>
          <a:lstStyle/>
          <a:p>
            <a:fld id="{6C8E4E8B-00FD-4616-86B0-BD537DA1AF51}" type="slidenum">
              <a:rPr lang="it-IT" smtClean="0"/>
              <a:t>‹N›</a:t>
            </a:fld>
            <a:endParaRPr lang="it-IT"/>
          </a:p>
        </p:txBody>
      </p:sp>
    </p:spTree>
    <p:extLst>
      <p:ext uri="{BB962C8B-B14F-4D97-AF65-F5344CB8AC3E}">
        <p14:creationId xmlns:p14="http://schemas.microsoft.com/office/powerpoint/2010/main" val="3887057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C7D241AC-3456-4E63-82FD-43E4C4AB5EB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5223AC5-58E2-4F24-8723-359ADBA7180B}"/>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0A73D6A-1A6C-4960-9025-61A0A5631FD1}"/>
              </a:ext>
            </a:extLst>
          </p:cNvPr>
          <p:cNvSpPr>
            <a:spLocks noGrp="1"/>
          </p:cNvSpPr>
          <p:nvPr>
            <p:ph type="dt" sz="half" idx="10"/>
          </p:nvPr>
        </p:nvSpPr>
        <p:spPr/>
        <p:txBody>
          <a:bodyPr/>
          <a:lstStyle/>
          <a:p>
            <a:fld id="{12357865-983D-464F-9357-462B2076891B}" type="datetimeFigureOut">
              <a:rPr lang="it-IT" smtClean="0"/>
              <a:t>13/07/2018</a:t>
            </a:fld>
            <a:endParaRPr lang="it-IT"/>
          </a:p>
        </p:txBody>
      </p:sp>
      <p:sp>
        <p:nvSpPr>
          <p:cNvPr id="5" name="Segnaposto piè di pagina 4">
            <a:extLst>
              <a:ext uri="{FF2B5EF4-FFF2-40B4-BE49-F238E27FC236}">
                <a16:creationId xmlns:a16="http://schemas.microsoft.com/office/drawing/2014/main" id="{D6698F16-1440-4FBB-A5A2-4EC10DC3BB3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6724CAA-8BF7-4BBB-853C-6B0688DAF815}"/>
              </a:ext>
            </a:extLst>
          </p:cNvPr>
          <p:cNvSpPr>
            <a:spLocks noGrp="1"/>
          </p:cNvSpPr>
          <p:nvPr>
            <p:ph type="sldNum" sz="quarter" idx="12"/>
          </p:nvPr>
        </p:nvSpPr>
        <p:spPr/>
        <p:txBody>
          <a:bodyPr/>
          <a:lstStyle/>
          <a:p>
            <a:fld id="{6C8E4E8B-00FD-4616-86B0-BD537DA1AF51}" type="slidenum">
              <a:rPr lang="it-IT" smtClean="0"/>
              <a:t>‹N›</a:t>
            </a:fld>
            <a:endParaRPr lang="it-IT"/>
          </a:p>
        </p:txBody>
      </p:sp>
    </p:spTree>
    <p:extLst>
      <p:ext uri="{BB962C8B-B14F-4D97-AF65-F5344CB8AC3E}">
        <p14:creationId xmlns:p14="http://schemas.microsoft.com/office/powerpoint/2010/main" val="2003926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D96F4D-E648-46CB-9DAB-516380E1EF3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F2A3336-3789-4761-8DD7-E88113FF9656}"/>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EF17417-FF1C-4C5B-9ACE-DC6E2649C445}"/>
              </a:ext>
            </a:extLst>
          </p:cNvPr>
          <p:cNvSpPr>
            <a:spLocks noGrp="1"/>
          </p:cNvSpPr>
          <p:nvPr>
            <p:ph type="dt" sz="half" idx="10"/>
          </p:nvPr>
        </p:nvSpPr>
        <p:spPr/>
        <p:txBody>
          <a:bodyPr/>
          <a:lstStyle/>
          <a:p>
            <a:fld id="{12357865-983D-464F-9357-462B2076891B}" type="datetimeFigureOut">
              <a:rPr lang="it-IT" smtClean="0"/>
              <a:t>13/07/2018</a:t>
            </a:fld>
            <a:endParaRPr lang="it-IT"/>
          </a:p>
        </p:txBody>
      </p:sp>
      <p:sp>
        <p:nvSpPr>
          <p:cNvPr id="5" name="Segnaposto piè di pagina 4">
            <a:extLst>
              <a:ext uri="{FF2B5EF4-FFF2-40B4-BE49-F238E27FC236}">
                <a16:creationId xmlns:a16="http://schemas.microsoft.com/office/drawing/2014/main" id="{BC96D88C-746E-41F6-ADAB-591D9C759ED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7A6880C-4F71-4AB5-AF1F-C00CE8FC9CFB}"/>
              </a:ext>
            </a:extLst>
          </p:cNvPr>
          <p:cNvSpPr>
            <a:spLocks noGrp="1"/>
          </p:cNvSpPr>
          <p:nvPr>
            <p:ph type="sldNum" sz="quarter" idx="12"/>
          </p:nvPr>
        </p:nvSpPr>
        <p:spPr/>
        <p:txBody>
          <a:bodyPr/>
          <a:lstStyle/>
          <a:p>
            <a:fld id="{6C8E4E8B-00FD-4616-86B0-BD537DA1AF51}" type="slidenum">
              <a:rPr lang="it-IT" smtClean="0"/>
              <a:t>‹N›</a:t>
            </a:fld>
            <a:endParaRPr lang="it-IT"/>
          </a:p>
        </p:txBody>
      </p:sp>
    </p:spTree>
    <p:extLst>
      <p:ext uri="{BB962C8B-B14F-4D97-AF65-F5344CB8AC3E}">
        <p14:creationId xmlns:p14="http://schemas.microsoft.com/office/powerpoint/2010/main" val="1261761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D670A1-241A-415D-ADEF-F28B9202240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218AF9F-9543-4961-8C04-7D9DAC3734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DE34A721-755B-476C-9B25-2704B023FB82}"/>
              </a:ext>
            </a:extLst>
          </p:cNvPr>
          <p:cNvSpPr>
            <a:spLocks noGrp="1"/>
          </p:cNvSpPr>
          <p:nvPr>
            <p:ph type="dt" sz="half" idx="10"/>
          </p:nvPr>
        </p:nvSpPr>
        <p:spPr/>
        <p:txBody>
          <a:bodyPr/>
          <a:lstStyle/>
          <a:p>
            <a:fld id="{12357865-983D-464F-9357-462B2076891B}" type="datetimeFigureOut">
              <a:rPr lang="it-IT" smtClean="0"/>
              <a:t>13/07/2018</a:t>
            </a:fld>
            <a:endParaRPr lang="it-IT"/>
          </a:p>
        </p:txBody>
      </p:sp>
      <p:sp>
        <p:nvSpPr>
          <p:cNvPr id="5" name="Segnaposto piè di pagina 4">
            <a:extLst>
              <a:ext uri="{FF2B5EF4-FFF2-40B4-BE49-F238E27FC236}">
                <a16:creationId xmlns:a16="http://schemas.microsoft.com/office/drawing/2014/main" id="{EED629CA-1E92-42CF-9920-8433F373D89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4DBCC4F-EEA1-485F-A2F5-B7E7C030B9C3}"/>
              </a:ext>
            </a:extLst>
          </p:cNvPr>
          <p:cNvSpPr>
            <a:spLocks noGrp="1"/>
          </p:cNvSpPr>
          <p:nvPr>
            <p:ph type="sldNum" sz="quarter" idx="12"/>
          </p:nvPr>
        </p:nvSpPr>
        <p:spPr/>
        <p:txBody>
          <a:bodyPr/>
          <a:lstStyle/>
          <a:p>
            <a:fld id="{6C8E4E8B-00FD-4616-86B0-BD537DA1AF51}" type="slidenum">
              <a:rPr lang="it-IT" smtClean="0"/>
              <a:t>‹N›</a:t>
            </a:fld>
            <a:endParaRPr lang="it-IT"/>
          </a:p>
        </p:txBody>
      </p:sp>
    </p:spTree>
    <p:extLst>
      <p:ext uri="{BB962C8B-B14F-4D97-AF65-F5344CB8AC3E}">
        <p14:creationId xmlns:p14="http://schemas.microsoft.com/office/powerpoint/2010/main" val="1514908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F2D948-4C57-45C8-BF31-2A6D9B1A04C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743E12C-2851-4344-870B-452A1EBC550C}"/>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3DC915B2-6708-43E0-87AD-1ABBD4DA538E}"/>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0BD5F07-3BCA-4DF8-B0CF-8DBF1FB3A4F3}"/>
              </a:ext>
            </a:extLst>
          </p:cNvPr>
          <p:cNvSpPr>
            <a:spLocks noGrp="1"/>
          </p:cNvSpPr>
          <p:nvPr>
            <p:ph type="dt" sz="half" idx="10"/>
          </p:nvPr>
        </p:nvSpPr>
        <p:spPr/>
        <p:txBody>
          <a:bodyPr/>
          <a:lstStyle/>
          <a:p>
            <a:fld id="{12357865-983D-464F-9357-462B2076891B}" type="datetimeFigureOut">
              <a:rPr lang="it-IT" smtClean="0"/>
              <a:t>13/07/2018</a:t>
            </a:fld>
            <a:endParaRPr lang="it-IT"/>
          </a:p>
        </p:txBody>
      </p:sp>
      <p:sp>
        <p:nvSpPr>
          <p:cNvPr id="6" name="Segnaposto piè di pagina 5">
            <a:extLst>
              <a:ext uri="{FF2B5EF4-FFF2-40B4-BE49-F238E27FC236}">
                <a16:creationId xmlns:a16="http://schemas.microsoft.com/office/drawing/2014/main" id="{A9D9BD78-6E3B-4F91-A66C-33B90BB2AED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F8CE359-2B5D-4ADC-ABAB-2828340976B4}"/>
              </a:ext>
            </a:extLst>
          </p:cNvPr>
          <p:cNvSpPr>
            <a:spLocks noGrp="1"/>
          </p:cNvSpPr>
          <p:nvPr>
            <p:ph type="sldNum" sz="quarter" idx="12"/>
          </p:nvPr>
        </p:nvSpPr>
        <p:spPr/>
        <p:txBody>
          <a:bodyPr/>
          <a:lstStyle/>
          <a:p>
            <a:fld id="{6C8E4E8B-00FD-4616-86B0-BD537DA1AF51}" type="slidenum">
              <a:rPr lang="it-IT" smtClean="0"/>
              <a:t>‹N›</a:t>
            </a:fld>
            <a:endParaRPr lang="it-IT"/>
          </a:p>
        </p:txBody>
      </p:sp>
    </p:spTree>
    <p:extLst>
      <p:ext uri="{BB962C8B-B14F-4D97-AF65-F5344CB8AC3E}">
        <p14:creationId xmlns:p14="http://schemas.microsoft.com/office/powerpoint/2010/main" val="339671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706F6F-61B8-4930-90A0-CB3312BC4E0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9358C3D-E057-47B6-AFBF-18BA777E40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95868320-6879-4C12-A120-9785D224E074}"/>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60A371BE-CEA1-4C39-B5F0-836916DD65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3555E21A-9002-40E6-9A0F-8C6E4AD3A1D1}"/>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F33910F4-8BCC-4AD6-892E-7ED345015555}"/>
              </a:ext>
            </a:extLst>
          </p:cNvPr>
          <p:cNvSpPr>
            <a:spLocks noGrp="1"/>
          </p:cNvSpPr>
          <p:nvPr>
            <p:ph type="dt" sz="half" idx="10"/>
          </p:nvPr>
        </p:nvSpPr>
        <p:spPr/>
        <p:txBody>
          <a:bodyPr/>
          <a:lstStyle/>
          <a:p>
            <a:fld id="{12357865-983D-464F-9357-462B2076891B}" type="datetimeFigureOut">
              <a:rPr lang="it-IT" smtClean="0"/>
              <a:t>13/07/2018</a:t>
            </a:fld>
            <a:endParaRPr lang="it-IT"/>
          </a:p>
        </p:txBody>
      </p:sp>
      <p:sp>
        <p:nvSpPr>
          <p:cNvPr id="8" name="Segnaposto piè di pagina 7">
            <a:extLst>
              <a:ext uri="{FF2B5EF4-FFF2-40B4-BE49-F238E27FC236}">
                <a16:creationId xmlns:a16="http://schemas.microsoft.com/office/drawing/2014/main" id="{66F03D5C-DF3F-464F-B440-C327A8FA7B6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E85987C-2AA7-4C1C-B6B4-20FFC7D01A35}"/>
              </a:ext>
            </a:extLst>
          </p:cNvPr>
          <p:cNvSpPr>
            <a:spLocks noGrp="1"/>
          </p:cNvSpPr>
          <p:nvPr>
            <p:ph type="sldNum" sz="quarter" idx="12"/>
          </p:nvPr>
        </p:nvSpPr>
        <p:spPr/>
        <p:txBody>
          <a:bodyPr/>
          <a:lstStyle/>
          <a:p>
            <a:fld id="{6C8E4E8B-00FD-4616-86B0-BD537DA1AF51}" type="slidenum">
              <a:rPr lang="it-IT" smtClean="0"/>
              <a:t>‹N›</a:t>
            </a:fld>
            <a:endParaRPr lang="it-IT"/>
          </a:p>
        </p:txBody>
      </p:sp>
    </p:spTree>
    <p:extLst>
      <p:ext uri="{BB962C8B-B14F-4D97-AF65-F5344CB8AC3E}">
        <p14:creationId xmlns:p14="http://schemas.microsoft.com/office/powerpoint/2010/main" val="3577764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1CF801-3005-4056-B767-1F7154C2A46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53BDE5D-7BF4-4667-8DA9-C012D0BE12BA}"/>
              </a:ext>
            </a:extLst>
          </p:cNvPr>
          <p:cNvSpPr>
            <a:spLocks noGrp="1"/>
          </p:cNvSpPr>
          <p:nvPr>
            <p:ph type="dt" sz="half" idx="10"/>
          </p:nvPr>
        </p:nvSpPr>
        <p:spPr/>
        <p:txBody>
          <a:bodyPr/>
          <a:lstStyle/>
          <a:p>
            <a:fld id="{12357865-983D-464F-9357-462B2076891B}" type="datetimeFigureOut">
              <a:rPr lang="it-IT" smtClean="0"/>
              <a:t>13/07/2018</a:t>
            </a:fld>
            <a:endParaRPr lang="it-IT"/>
          </a:p>
        </p:txBody>
      </p:sp>
      <p:sp>
        <p:nvSpPr>
          <p:cNvPr id="4" name="Segnaposto piè di pagina 3">
            <a:extLst>
              <a:ext uri="{FF2B5EF4-FFF2-40B4-BE49-F238E27FC236}">
                <a16:creationId xmlns:a16="http://schemas.microsoft.com/office/drawing/2014/main" id="{E1966EEC-4A9B-4031-843C-3EA684313E3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4E38B16-6B2C-4031-AD48-73C028D97DBF}"/>
              </a:ext>
            </a:extLst>
          </p:cNvPr>
          <p:cNvSpPr>
            <a:spLocks noGrp="1"/>
          </p:cNvSpPr>
          <p:nvPr>
            <p:ph type="sldNum" sz="quarter" idx="12"/>
          </p:nvPr>
        </p:nvSpPr>
        <p:spPr/>
        <p:txBody>
          <a:bodyPr/>
          <a:lstStyle/>
          <a:p>
            <a:fld id="{6C8E4E8B-00FD-4616-86B0-BD537DA1AF51}" type="slidenum">
              <a:rPr lang="it-IT" smtClean="0"/>
              <a:t>‹N›</a:t>
            </a:fld>
            <a:endParaRPr lang="it-IT"/>
          </a:p>
        </p:txBody>
      </p:sp>
    </p:spTree>
    <p:extLst>
      <p:ext uri="{BB962C8B-B14F-4D97-AF65-F5344CB8AC3E}">
        <p14:creationId xmlns:p14="http://schemas.microsoft.com/office/powerpoint/2010/main" val="3375864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A206D7E-0439-43C1-9756-CD187B9065AF}"/>
              </a:ext>
            </a:extLst>
          </p:cNvPr>
          <p:cNvSpPr>
            <a:spLocks noGrp="1"/>
          </p:cNvSpPr>
          <p:nvPr>
            <p:ph type="dt" sz="half" idx="10"/>
          </p:nvPr>
        </p:nvSpPr>
        <p:spPr/>
        <p:txBody>
          <a:bodyPr/>
          <a:lstStyle/>
          <a:p>
            <a:fld id="{12357865-983D-464F-9357-462B2076891B}" type="datetimeFigureOut">
              <a:rPr lang="it-IT" smtClean="0"/>
              <a:t>13/07/2018</a:t>
            </a:fld>
            <a:endParaRPr lang="it-IT"/>
          </a:p>
        </p:txBody>
      </p:sp>
      <p:sp>
        <p:nvSpPr>
          <p:cNvPr id="3" name="Segnaposto piè di pagina 2">
            <a:extLst>
              <a:ext uri="{FF2B5EF4-FFF2-40B4-BE49-F238E27FC236}">
                <a16:creationId xmlns:a16="http://schemas.microsoft.com/office/drawing/2014/main" id="{4679B310-F73D-45DC-A3AD-65D7BC0BE1A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930FD23-6A7A-463B-BE52-E1148C5881EB}"/>
              </a:ext>
            </a:extLst>
          </p:cNvPr>
          <p:cNvSpPr>
            <a:spLocks noGrp="1"/>
          </p:cNvSpPr>
          <p:nvPr>
            <p:ph type="sldNum" sz="quarter" idx="12"/>
          </p:nvPr>
        </p:nvSpPr>
        <p:spPr/>
        <p:txBody>
          <a:bodyPr/>
          <a:lstStyle/>
          <a:p>
            <a:fld id="{6C8E4E8B-00FD-4616-86B0-BD537DA1AF51}" type="slidenum">
              <a:rPr lang="it-IT" smtClean="0"/>
              <a:t>‹N›</a:t>
            </a:fld>
            <a:endParaRPr lang="it-IT"/>
          </a:p>
        </p:txBody>
      </p:sp>
    </p:spTree>
    <p:extLst>
      <p:ext uri="{BB962C8B-B14F-4D97-AF65-F5344CB8AC3E}">
        <p14:creationId xmlns:p14="http://schemas.microsoft.com/office/powerpoint/2010/main" val="1751857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ADEF2D-C08F-41D3-A2F6-5372FEE59C5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E2B2413-2C0D-4B10-A3C7-C4F72CCD4F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23C26E1-15DC-48D5-BFDC-F4174FF8D4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A83158EF-0C93-48E5-BB0F-D6EF757D19D4}"/>
              </a:ext>
            </a:extLst>
          </p:cNvPr>
          <p:cNvSpPr>
            <a:spLocks noGrp="1"/>
          </p:cNvSpPr>
          <p:nvPr>
            <p:ph type="dt" sz="half" idx="10"/>
          </p:nvPr>
        </p:nvSpPr>
        <p:spPr/>
        <p:txBody>
          <a:bodyPr/>
          <a:lstStyle/>
          <a:p>
            <a:fld id="{12357865-983D-464F-9357-462B2076891B}" type="datetimeFigureOut">
              <a:rPr lang="it-IT" smtClean="0"/>
              <a:t>13/07/2018</a:t>
            </a:fld>
            <a:endParaRPr lang="it-IT"/>
          </a:p>
        </p:txBody>
      </p:sp>
      <p:sp>
        <p:nvSpPr>
          <p:cNvPr id="6" name="Segnaposto piè di pagina 5">
            <a:extLst>
              <a:ext uri="{FF2B5EF4-FFF2-40B4-BE49-F238E27FC236}">
                <a16:creationId xmlns:a16="http://schemas.microsoft.com/office/drawing/2014/main" id="{EF6D63C8-6947-4AB3-908B-441A2D52D69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4A770A4-AD29-4185-B621-C02219087B99}"/>
              </a:ext>
            </a:extLst>
          </p:cNvPr>
          <p:cNvSpPr>
            <a:spLocks noGrp="1"/>
          </p:cNvSpPr>
          <p:nvPr>
            <p:ph type="sldNum" sz="quarter" idx="12"/>
          </p:nvPr>
        </p:nvSpPr>
        <p:spPr/>
        <p:txBody>
          <a:bodyPr/>
          <a:lstStyle/>
          <a:p>
            <a:fld id="{6C8E4E8B-00FD-4616-86B0-BD537DA1AF51}" type="slidenum">
              <a:rPr lang="it-IT" smtClean="0"/>
              <a:t>‹N›</a:t>
            </a:fld>
            <a:endParaRPr lang="it-IT"/>
          </a:p>
        </p:txBody>
      </p:sp>
    </p:spTree>
    <p:extLst>
      <p:ext uri="{BB962C8B-B14F-4D97-AF65-F5344CB8AC3E}">
        <p14:creationId xmlns:p14="http://schemas.microsoft.com/office/powerpoint/2010/main" val="3780617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7AF0A3-9657-403A-A87C-63B79F13889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D34E901-D065-4F9E-BAEF-AE7419EC6F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A9B44D39-B643-4D55-A1ED-B859629BD5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60C7ACDC-4EDD-4B58-BF63-FC12D4D24C7A}"/>
              </a:ext>
            </a:extLst>
          </p:cNvPr>
          <p:cNvSpPr>
            <a:spLocks noGrp="1"/>
          </p:cNvSpPr>
          <p:nvPr>
            <p:ph type="dt" sz="half" idx="10"/>
          </p:nvPr>
        </p:nvSpPr>
        <p:spPr/>
        <p:txBody>
          <a:bodyPr/>
          <a:lstStyle/>
          <a:p>
            <a:fld id="{12357865-983D-464F-9357-462B2076891B}" type="datetimeFigureOut">
              <a:rPr lang="it-IT" smtClean="0"/>
              <a:t>13/07/2018</a:t>
            </a:fld>
            <a:endParaRPr lang="it-IT"/>
          </a:p>
        </p:txBody>
      </p:sp>
      <p:sp>
        <p:nvSpPr>
          <p:cNvPr id="6" name="Segnaposto piè di pagina 5">
            <a:extLst>
              <a:ext uri="{FF2B5EF4-FFF2-40B4-BE49-F238E27FC236}">
                <a16:creationId xmlns:a16="http://schemas.microsoft.com/office/drawing/2014/main" id="{22B7205F-06A7-4D41-8011-9A5F69AEA6D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D76408E-5B12-445C-9942-EF2D9A2D527B}"/>
              </a:ext>
            </a:extLst>
          </p:cNvPr>
          <p:cNvSpPr>
            <a:spLocks noGrp="1"/>
          </p:cNvSpPr>
          <p:nvPr>
            <p:ph type="sldNum" sz="quarter" idx="12"/>
          </p:nvPr>
        </p:nvSpPr>
        <p:spPr/>
        <p:txBody>
          <a:bodyPr/>
          <a:lstStyle/>
          <a:p>
            <a:fld id="{6C8E4E8B-00FD-4616-86B0-BD537DA1AF51}" type="slidenum">
              <a:rPr lang="it-IT" smtClean="0"/>
              <a:t>‹N›</a:t>
            </a:fld>
            <a:endParaRPr lang="it-IT"/>
          </a:p>
        </p:txBody>
      </p:sp>
    </p:spTree>
    <p:extLst>
      <p:ext uri="{BB962C8B-B14F-4D97-AF65-F5344CB8AC3E}">
        <p14:creationId xmlns:p14="http://schemas.microsoft.com/office/powerpoint/2010/main" val="349101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4215124-5410-4EE5-88F5-AE4085621B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C4CC159-F480-4157-AF1C-D052490EDC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B734BEC-A29F-4EF8-9D85-35D5127F68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357865-983D-464F-9357-462B2076891B}" type="datetimeFigureOut">
              <a:rPr lang="it-IT" smtClean="0"/>
              <a:t>13/07/2018</a:t>
            </a:fld>
            <a:endParaRPr lang="it-IT"/>
          </a:p>
        </p:txBody>
      </p:sp>
      <p:sp>
        <p:nvSpPr>
          <p:cNvPr id="5" name="Segnaposto piè di pagina 4">
            <a:extLst>
              <a:ext uri="{FF2B5EF4-FFF2-40B4-BE49-F238E27FC236}">
                <a16:creationId xmlns:a16="http://schemas.microsoft.com/office/drawing/2014/main" id="{33ACFE07-4C4E-447C-ACE4-08D61C87CC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46052343-9211-4421-BCB2-FFAD9726D7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E4E8B-00FD-4616-86B0-BD537DA1AF51}" type="slidenum">
              <a:rPr lang="it-IT" smtClean="0"/>
              <a:t>‹N›</a:t>
            </a:fld>
            <a:endParaRPr lang="it-IT"/>
          </a:p>
        </p:txBody>
      </p:sp>
    </p:spTree>
    <p:extLst>
      <p:ext uri="{BB962C8B-B14F-4D97-AF65-F5344CB8AC3E}">
        <p14:creationId xmlns:p14="http://schemas.microsoft.com/office/powerpoint/2010/main" val="2097216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ozko7fkg4Ko" TargetMode="External"/><Relationship Id="rId2" Type="http://schemas.openxmlformats.org/officeDocument/2006/relationships/hyperlink" Target="http://www.madehow.com/Volume-1/Chalk.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5FcdMQDzvEo"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5BC5C976-3042-4648-8BD1-432E8540FC14}"/>
              </a:ext>
            </a:extLst>
          </p:cNvPr>
          <p:cNvSpPr txBox="1"/>
          <p:nvPr/>
        </p:nvSpPr>
        <p:spPr>
          <a:xfrm>
            <a:off x="204952" y="677917"/>
            <a:ext cx="11571890" cy="5486117"/>
          </a:xfrm>
          <a:prstGeom prst="rect">
            <a:avLst/>
          </a:prstGeom>
          <a:noFill/>
        </p:spPr>
        <p:txBody>
          <a:bodyPr wrap="square" rtlCol="0">
            <a:spAutoFit/>
          </a:bodyPr>
          <a:lstStyle/>
          <a:p>
            <a:pPr algn="just">
              <a:lnSpc>
                <a:spcPts val="2100"/>
              </a:lnSpc>
            </a:pPr>
            <a:r>
              <a:rPr lang="it-IT" sz="1600" b="1" dirty="0">
                <a:latin typeface="Arial" panose="020B0604020202020204" pitchFamily="34" charset="0"/>
                <a:cs typeface="Arial" panose="020B0604020202020204" pitchFamily="34" charset="0"/>
              </a:rPr>
              <a:t>Effervescenza dei carbonati e loro classificazione</a:t>
            </a:r>
          </a:p>
          <a:p>
            <a:pPr algn="just">
              <a:lnSpc>
                <a:spcPts val="2100"/>
              </a:lnSpc>
            </a:pPr>
            <a:endParaRPr lang="it-IT" sz="1600" b="1" dirty="0">
              <a:latin typeface="Arial" panose="020B0604020202020204" pitchFamily="34" charset="0"/>
              <a:cs typeface="Arial" panose="020B0604020202020204" pitchFamily="34" charset="0"/>
            </a:endParaRPr>
          </a:p>
          <a:p>
            <a:pPr algn="just">
              <a:lnSpc>
                <a:spcPts val="2100"/>
              </a:lnSpc>
            </a:pPr>
            <a:r>
              <a:rPr lang="it-IT" sz="1600" b="1" dirty="0">
                <a:latin typeface="Arial" panose="020B0604020202020204" pitchFamily="34" charset="0"/>
                <a:cs typeface="Arial" panose="020B0604020202020204" pitchFamily="34" charset="0"/>
              </a:rPr>
              <a:t>Riprendiamo due delle sostanze di cui abbiamo evidenziato il comportamento rispettivamente acido e basico.</a:t>
            </a:r>
          </a:p>
          <a:p>
            <a:pPr algn="just">
              <a:lnSpc>
                <a:spcPts val="2100"/>
              </a:lnSpc>
            </a:pPr>
            <a:r>
              <a:rPr lang="it-IT" sz="1600" b="1" dirty="0">
                <a:latin typeface="Arial" panose="020B0604020202020204" pitchFamily="34" charset="0"/>
                <a:cs typeface="Arial" panose="020B0604020202020204" pitchFamily="34" charset="0"/>
              </a:rPr>
              <a:t>Vedremo ora un video in cui si faranno reagire una soluzione di </a:t>
            </a:r>
            <a:r>
              <a:rPr lang="it-IT" sz="1600" b="1" dirty="0" err="1">
                <a:latin typeface="Arial" panose="020B0604020202020204" pitchFamily="34" charset="0"/>
                <a:cs typeface="Arial" panose="020B0604020202020204" pitchFamily="34" charset="0"/>
              </a:rPr>
              <a:t>HCl</a:t>
            </a:r>
            <a:r>
              <a:rPr lang="it-IT" sz="1600" b="1" dirty="0">
                <a:latin typeface="Arial" panose="020B0604020202020204" pitchFamily="34" charset="0"/>
                <a:cs typeface="Arial" panose="020B0604020202020204" pitchFamily="34" charset="0"/>
              </a:rPr>
              <a:t> (qui effettivamente è una soluzione di laboratorio non l’acido muriatico commerciale) con idrogeno carbonato di sodio. </a:t>
            </a:r>
          </a:p>
          <a:p>
            <a:pPr algn="just">
              <a:lnSpc>
                <a:spcPts val="2100"/>
              </a:lnSpc>
            </a:pPr>
            <a:r>
              <a:rPr lang="it-IT" sz="1600" b="1" dirty="0">
                <a:latin typeface="Arial" panose="020B0604020202020204" pitchFamily="34" charset="0"/>
                <a:cs typeface="Arial" panose="020B0604020202020204" pitchFamily="34" charset="0"/>
              </a:rPr>
              <a:t>Per chi volesse rivederlo direttamente in rete l’indirizzo in cui trovarlo è:</a:t>
            </a:r>
          </a:p>
          <a:p>
            <a:pPr algn="just">
              <a:lnSpc>
                <a:spcPts val="2100"/>
              </a:lnSpc>
            </a:pPr>
            <a:endParaRPr lang="it-IT" sz="1600" b="1" dirty="0">
              <a:latin typeface="Arial" panose="020B0604020202020204" pitchFamily="34" charset="0"/>
              <a:cs typeface="Arial" panose="020B0604020202020204" pitchFamily="34" charset="0"/>
            </a:endParaRPr>
          </a:p>
          <a:p>
            <a:pPr algn="just">
              <a:lnSpc>
                <a:spcPts val="2100"/>
              </a:lnSpc>
            </a:pPr>
            <a:r>
              <a:rPr lang="it-IT" sz="1600" b="1" dirty="0">
                <a:latin typeface="Arial" panose="020B0604020202020204" pitchFamily="34" charset="0"/>
                <a:cs typeface="Arial" panose="020B0604020202020204" pitchFamily="34" charset="0"/>
              </a:rPr>
              <a:t>https://www.youtube.com/watch?v=vjVrIFScsls</a:t>
            </a:r>
          </a:p>
          <a:p>
            <a:pPr algn="just">
              <a:lnSpc>
                <a:spcPts val="2100"/>
              </a:lnSpc>
            </a:pPr>
            <a:endParaRPr lang="it-IT" sz="1600" b="1" dirty="0">
              <a:latin typeface="Arial" panose="020B0604020202020204" pitchFamily="34" charset="0"/>
              <a:cs typeface="Arial" panose="020B0604020202020204" pitchFamily="34" charset="0"/>
            </a:endParaRPr>
          </a:p>
          <a:p>
            <a:pPr algn="just">
              <a:lnSpc>
                <a:spcPts val="2100"/>
              </a:lnSpc>
            </a:pPr>
            <a:r>
              <a:rPr lang="it-IT" sz="1600" b="1" dirty="0">
                <a:latin typeface="Arial" panose="020B0604020202020204" pitchFamily="34" charset="0"/>
                <a:cs typeface="Arial" panose="020B0604020202020204" pitchFamily="34" charset="0"/>
              </a:rPr>
              <a:t>Il video inizia con il versare una certa quantità di bicarbonato di sodio (comunemente chiamato </a:t>
            </a:r>
            <a:r>
              <a:rPr lang="it-IT" sz="1600" b="1" dirty="0" err="1">
                <a:latin typeface="Arial" panose="020B0604020202020204" pitchFamily="34" charset="0"/>
                <a:cs typeface="Arial" panose="020B0604020202020204" pitchFamily="34" charset="0"/>
              </a:rPr>
              <a:t>baking</a:t>
            </a:r>
            <a:r>
              <a:rPr lang="it-IT" sz="1600" b="1" dirty="0">
                <a:latin typeface="Arial" panose="020B0604020202020204" pitchFamily="34" charset="0"/>
                <a:cs typeface="Arial" panose="020B0604020202020204" pitchFamily="34" charset="0"/>
              </a:rPr>
              <a:t> soda in inglese) in un becher. Viene quindi aggiunta una piccola quantità di acqua in cui il bicarbonato si scioglie solo parzialmente. Al becher si aggiungono poche gocce di un indicatore acido/base, il blu di </a:t>
            </a:r>
            <a:r>
              <a:rPr lang="it-IT" sz="1600" b="1" dirty="0" err="1">
                <a:latin typeface="Arial" panose="020B0604020202020204" pitchFamily="34" charset="0"/>
                <a:cs typeface="Arial" panose="020B0604020202020204" pitchFamily="34" charset="0"/>
              </a:rPr>
              <a:t>bromotimolo</a:t>
            </a:r>
            <a:r>
              <a:rPr lang="it-IT" sz="1600" b="1" dirty="0">
                <a:latin typeface="Arial" panose="020B0604020202020204" pitchFamily="34" charset="0"/>
                <a:cs typeface="Arial" panose="020B0604020202020204" pitchFamily="34" charset="0"/>
              </a:rPr>
              <a:t> che nell’ambiente (basico, anche se non fortemente) assume colorazione azzurra. Si versa quindi goccia a goccia nel becher la soluzione di </a:t>
            </a:r>
            <a:r>
              <a:rPr lang="it-IT" sz="1600" b="1" dirty="0" err="1">
                <a:latin typeface="Arial" panose="020B0604020202020204" pitchFamily="34" charset="0"/>
                <a:cs typeface="Arial" panose="020B0604020202020204" pitchFamily="34" charset="0"/>
              </a:rPr>
              <a:t>HCl</a:t>
            </a:r>
            <a:r>
              <a:rPr lang="it-IT" sz="1600" b="1" dirty="0">
                <a:latin typeface="Arial" panose="020B0604020202020204" pitchFamily="34" charset="0"/>
                <a:cs typeface="Arial" panose="020B0604020202020204" pitchFamily="34" charset="0"/>
              </a:rPr>
              <a:t> e si osserva sia la variazione di colorazione dell’indicatore dal blu al giallo (colore che il blu di </a:t>
            </a:r>
            <a:r>
              <a:rPr lang="it-IT" sz="1600" b="1" dirty="0" err="1">
                <a:latin typeface="Arial" panose="020B0604020202020204" pitchFamily="34" charset="0"/>
                <a:cs typeface="Arial" panose="020B0604020202020204" pitchFamily="34" charset="0"/>
              </a:rPr>
              <a:t>bromotimolo</a:t>
            </a:r>
            <a:r>
              <a:rPr lang="it-IT" sz="1600" b="1" dirty="0">
                <a:latin typeface="Arial" panose="020B0604020202020204" pitchFamily="34" charset="0"/>
                <a:cs typeface="Arial" panose="020B0604020202020204" pitchFamily="34" charset="0"/>
              </a:rPr>
              <a:t> assume a </a:t>
            </a:r>
            <a:r>
              <a:rPr lang="it-IT" sz="1600" b="1" dirty="0" err="1">
                <a:latin typeface="Arial" panose="020B0604020202020204" pitchFamily="34" charset="0"/>
                <a:cs typeface="Arial" panose="020B0604020202020204" pitchFamily="34" charset="0"/>
              </a:rPr>
              <a:t>pH</a:t>
            </a:r>
            <a:r>
              <a:rPr lang="it-IT" sz="1600" b="1" dirty="0">
                <a:latin typeface="Arial" panose="020B0604020202020204" pitchFamily="34" charset="0"/>
                <a:cs typeface="Arial" panose="020B0604020202020204" pitchFamily="34" charset="0"/>
              </a:rPr>
              <a:t> acidi) sia una vivace effervescenza. Si sviluppa infatti CO</a:t>
            </a:r>
            <a:r>
              <a:rPr lang="it-IT" sz="1600" b="1" baseline="-25000" dirty="0">
                <a:latin typeface="Arial" panose="020B0604020202020204" pitchFamily="34" charset="0"/>
                <a:cs typeface="Arial" panose="020B0604020202020204" pitchFamily="34" charset="0"/>
              </a:rPr>
              <a:t>2</a:t>
            </a:r>
            <a:r>
              <a:rPr lang="it-IT" sz="1600" b="1" dirty="0">
                <a:latin typeface="Arial" panose="020B0604020202020204" pitchFamily="34" charset="0"/>
                <a:cs typeface="Arial" panose="020B0604020202020204" pitchFamily="34" charset="0"/>
              </a:rPr>
              <a:t> a seguito della reazione </a:t>
            </a:r>
          </a:p>
          <a:p>
            <a:pPr algn="ctr">
              <a:lnSpc>
                <a:spcPts val="2100"/>
              </a:lnSpc>
            </a:pPr>
            <a:r>
              <a:rPr lang="it-IT" sz="1600" b="1" dirty="0">
                <a:latin typeface="Arial" panose="020B0604020202020204" pitchFamily="34" charset="0"/>
                <a:cs typeface="Arial" panose="020B0604020202020204" pitchFamily="34" charset="0"/>
              </a:rPr>
              <a:t>NaHCO</a:t>
            </a:r>
            <a:r>
              <a:rPr lang="it-IT" sz="1600" b="1" baseline="-25000" dirty="0">
                <a:latin typeface="Arial" panose="020B0604020202020204" pitchFamily="34" charset="0"/>
                <a:cs typeface="Arial" panose="020B0604020202020204" pitchFamily="34" charset="0"/>
              </a:rPr>
              <a:t>3(</a:t>
            </a:r>
            <a:r>
              <a:rPr lang="it-IT" sz="1600" b="1" baseline="-25000" dirty="0" err="1">
                <a:latin typeface="Arial" panose="020B0604020202020204" pitchFamily="34" charset="0"/>
                <a:cs typeface="Arial" panose="020B0604020202020204" pitchFamily="34" charset="0"/>
              </a:rPr>
              <a:t>aq</a:t>
            </a:r>
            <a:r>
              <a:rPr lang="it-IT" sz="1600" b="1" baseline="-25000" dirty="0">
                <a:latin typeface="Arial" panose="020B0604020202020204" pitchFamily="34" charset="0"/>
                <a:cs typeface="Arial" panose="020B0604020202020204" pitchFamily="34" charset="0"/>
              </a:rPr>
              <a:t>) </a:t>
            </a:r>
            <a:r>
              <a:rPr lang="it-IT" sz="1600" b="1" dirty="0">
                <a:latin typeface="Arial" panose="020B0604020202020204" pitchFamily="34" charset="0"/>
                <a:cs typeface="Arial" panose="020B0604020202020204" pitchFamily="34" charset="0"/>
              </a:rPr>
              <a:t>+ </a:t>
            </a:r>
            <a:r>
              <a:rPr lang="it-IT" sz="1600" b="1" dirty="0" err="1">
                <a:latin typeface="Arial" panose="020B0604020202020204" pitchFamily="34" charset="0"/>
                <a:cs typeface="Arial" panose="020B0604020202020204" pitchFamily="34" charset="0"/>
              </a:rPr>
              <a:t>HCl</a:t>
            </a:r>
            <a:r>
              <a:rPr lang="it-IT" sz="1600" b="1" baseline="-25000" dirty="0">
                <a:latin typeface="Arial" panose="020B0604020202020204" pitchFamily="34" charset="0"/>
                <a:cs typeface="Arial" panose="020B0604020202020204" pitchFamily="34" charset="0"/>
              </a:rPr>
              <a:t>(</a:t>
            </a:r>
            <a:r>
              <a:rPr lang="it-IT" sz="1600" b="1" baseline="-25000" dirty="0" err="1">
                <a:latin typeface="Arial" panose="020B0604020202020204" pitchFamily="34" charset="0"/>
                <a:cs typeface="Arial" panose="020B0604020202020204" pitchFamily="34" charset="0"/>
              </a:rPr>
              <a:t>aq</a:t>
            </a:r>
            <a:r>
              <a:rPr lang="it-IT" sz="1600" b="1" baseline="-25000" dirty="0">
                <a:latin typeface="Arial" panose="020B0604020202020204" pitchFamily="34" charset="0"/>
                <a:cs typeface="Arial" panose="020B0604020202020204" pitchFamily="34" charset="0"/>
              </a:rPr>
              <a:t>) </a:t>
            </a:r>
            <a:r>
              <a:rPr lang="it-IT" sz="1600" b="1" dirty="0">
                <a:latin typeface="Arial" panose="020B0604020202020204" pitchFamily="34" charset="0"/>
                <a:cs typeface="Arial" panose="020B0604020202020204" pitchFamily="34" charset="0"/>
              </a:rPr>
              <a:t>→ NaCl</a:t>
            </a:r>
            <a:r>
              <a:rPr lang="it-IT" sz="1600" b="1" baseline="-25000" dirty="0">
                <a:latin typeface="Arial" panose="020B0604020202020204" pitchFamily="34" charset="0"/>
                <a:cs typeface="Arial" panose="020B0604020202020204" pitchFamily="34" charset="0"/>
              </a:rPr>
              <a:t>(</a:t>
            </a:r>
            <a:r>
              <a:rPr lang="it-IT" sz="1600" b="1" baseline="-25000" dirty="0" err="1">
                <a:latin typeface="Arial" panose="020B0604020202020204" pitchFamily="34" charset="0"/>
                <a:cs typeface="Arial" panose="020B0604020202020204" pitchFamily="34" charset="0"/>
              </a:rPr>
              <a:t>aq</a:t>
            </a:r>
            <a:r>
              <a:rPr lang="it-IT" sz="1600" b="1" baseline="-25000" dirty="0">
                <a:latin typeface="Arial" panose="020B0604020202020204" pitchFamily="34" charset="0"/>
                <a:cs typeface="Arial" panose="020B0604020202020204" pitchFamily="34" charset="0"/>
              </a:rPr>
              <a:t>) </a:t>
            </a:r>
            <a:r>
              <a:rPr lang="it-IT" sz="1600" b="1" dirty="0">
                <a:latin typeface="Arial" panose="020B0604020202020204" pitchFamily="34" charset="0"/>
                <a:cs typeface="Arial" panose="020B0604020202020204" pitchFamily="34" charset="0"/>
              </a:rPr>
              <a:t>+ H</a:t>
            </a:r>
            <a:r>
              <a:rPr lang="it-IT" sz="1600" b="1" baseline="-25000" dirty="0">
                <a:latin typeface="Arial" panose="020B0604020202020204" pitchFamily="34" charset="0"/>
                <a:cs typeface="Arial" panose="020B0604020202020204" pitchFamily="34" charset="0"/>
              </a:rPr>
              <a:t>2</a:t>
            </a:r>
            <a:r>
              <a:rPr lang="it-IT" sz="1600" b="1" dirty="0">
                <a:latin typeface="Arial" panose="020B0604020202020204" pitchFamily="34" charset="0"/>
                <a:cs typeface="Arial" panose="020B0604020202020204" pitchFamily="34" charset="0"/>
              </a:rPr>
              <a:t>O è CO</a:t>
            </a:r>
            <a:r>
              <a:rPr lang="it-IT" sz="1600" b="1" baseline="-25000" dirty="0">
                <a:latin typeface="Arial" panose="020B0604020202020204" pitchFamily="34" charset="0"/>
                <a:cs typeface="Arial" panose="020B0604020202020204" pitchFamily="34" charset="0"/>
              </a:rPr>
              <a:t>2</a:t>
            </a:r>
            <a:r>
              <a:rPr lang="it-IT" sz="1600" b="1" dirty="0">
                <a:latin typeface="Arial" panose="020B0604020202020204" pitchFamily="34" charset="0"/>
                <a:cs typeface="Arial" panose="020B0604020202020204" pitchFamily="34" charset="0"/>
              </a:rPr>
              <a:t>↑</a:t>
            </a:r>
          </a:p>
          <a:p>
            <a:pPr algn="just">
              <a:lnSpc>
                <a:spcPts val="2100"/>
              </a:lnSpc>
            </a:pPr>
            <a:r>
              <a:rPr lang="it-IT" sz="1600" b="1" dirty="0">
                <a:latin typeface="Arial" panose="020B0604020202020204" pitchFamily="34" charset="0"/>
                <a:cs typeface="Arial" panose="020B0604020202020204" pitchFamily="34" charset="0"/>
              </a:rPr>
              <a:t>Al di là dell’obiettivo perseguito dall’autore, il video serve a noi per evidenziare che quando in generale un carbonato reagisce con un acido esso dà luogo ad una caratteristica effervescenza. Questa proprietà permette perciò un saggio (per il momento qualitativo) che ci permette di indicare se un materiale contiene o no carbonati</a:t>
            </a:r>
          </a:p>
          <a:p>
            <a:endParaRPr lang="it-IT" dirty="0"/>
          </a:p>
        </p:txBody>
      </p:sp>
    </p:spTree>
    <p:extLst>
      <p:ext uri="{BB962C8B-B14F-4D97-AF65-F5344CB8AC3E}">
        <p14:creationId xmlns:p14="http://schemas.microsoft.com/office/powerpoint/2010/main" val="1709855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3865799053"/>
              </p:ext>
            </p:extLst>
          </p:nvPr>
        </p:nvGraphicFramePr>
        <p:xfrm>
          <a:off x="2032000" y="719666"/>
          <a:ext cx="7630160" cy="3337560"/>
        </p:xfrm>
        <a:graphic>
          <a:graphicData uri="http://schemas.openxmlformats.org/drawingml/2006/table">
            <a:tbl>
              <a:tblPr firstRow="1" bandRow="1">
                <a:tableStyleId>{5C22544A-7EE6-4342-B048-85BDC9FD1C3A}</a:tableStyleId>
              </a:tblPr>
              <a:tblGrid>
                <a:gridCol w="4399280">
                  <a:extLst>
                    <a:ext uri="{9D8B030D-6E8A-4147-A177-3AD203B41FA5}">
                      <a16:colId xmlns:a16="http://schemas.microsoft.com/office/drawing/2014/main" val="20000"/>
                    </a:ext>
                  </a:extLst>
                </a:gridCol>
                <a:gridCol w="3230880">
                  <a:extLst>
                    <a:ext uri="{9D8B030D-6E8A-4147-A177-3AD203B41FA5}">
                      <a16:colId xmlns:a16="http://schemas.microsoft.com/office/drawing/2014/main" val="20001"/>
                    </a:ext>
                  </a:extLst>
                </a:gridCol>
              </a:tblGrid>
              <a:tr h="370840">
                <a:tc>
                  <a:txBody>
                    <a:bodyPr/>
                    <a:lstStyle/>
                    <a:p>
                      <a:r>
                        <a:rPr lang="it-IT" dirty="0"/>
                        <a:t>Prodotto</a:t>
                      </a:r>
                    </a:p>
                  </a:txBody>
                  <a:tcPr/>
                </a:tc>
                <a:tc>
                  <a:txBody>
                    <a:bodyPr/>
                    <a:lstStyle/>
                    <a:p>
                      <a:pPr algn="ctr"/>
                      <a:r>
                        <a:rPr lang="it-IT" dirty="0"/>
                        <a:t>Contiene carbonati</a:t>
                      </a:r>
                    </a:p>
                  </a:txBody>
                  <a:tcPr/>
                </a:tc>
                <a:extLst>
                  <a:ext uri="{0D108BD9-81ED-4DB2-BD59-A6C34878D82A}">
                    <a16:rowId xmlns:a16="http://schemas.microsoft.com/office/drawing/2014/main" val="10000"/>
                  </a:ext>
                </a:extLst>
              </a:tr>
              <a:tr h="370840">
                <a:tc>
                  <a:txBody>
                    <a:bodyPr/>
                    <a:lstStyle/>
                    <a:p>
                      <a:r>
                        <a:rPr lang="it-IT" b="1" dirty="0">
                          <a:latin typeface="Arial" panose="020B0604020202020204" pitchFamily="34" charset="0"/>
                          <a:cs typeface="Arial" panose="020B0604020202020204" pitchFamily="34" charset="0"/>
                        </a:rPr>
                        <a:t>Bicarbonato</a:t>
                      </a:r>
                      <a:r>
                        <a:rPr lang="it-IT" b="1" baseline="0" dirty="0">
                          <a:latin typeface="Arial" panose="020B0604020202020204" pitchFamily="34" charset="0"/>
                          <a:cs typeface="Arial" panose="020B0604020202020204" pitchFamily="34" charset="0"/>
                        </a:rPr>
                        <a:t> di sodio (</a:t>
                      </a:r>
                      <a:r>
                        <a:rPr lang="it-IT" b="1" dirty="0">
                          <a:latin typeface="Arial" panose="020B0604020202020204" pitchFamily="34" charset="0"/>
                          <a:cs typeface="Arial" panose="020B0604020202020204" pitchFamily="34" charset="0"/>
                        </a:rPr>
                        <a:t>NaHCO</a:t>
                      </a:r>
                      <a:r>
                        <a:rPr lang="it-IT" b="1" baseline="-25000" dirty="0">
                          <a:latin typeface="Arial" panose="020B0604020202020204" pitchFamily="34" charset="0"/>
                          <a:cs typeface="Arial" panose="020B0604020202020204" pitchFamily="34" charset="0"/>
                        </a:rPr>
                        <a:t>3</a:t>
                      </a:r>
                      <a:r>
                        <a:rPr lang="it-IT" b="1" baseline="0" dirty="0">
                          <a:latin typeface="Arial" panose="020B0604020202020204" pitchFamily="34" charset="0"/>
                          <a:cs typeface="Arial" panose="020B0604020202020204" pitchFamily="34" charset="0"/>
                        </a:rPr>
                        <a:t> )</a:t>
                      </a:r>
                    </a:p>
                  </a:txBody>
                  <a:tcPr/>
                </a:tc>
                <a:tc>
                  <a:txBody>
                    <a:bodyPr/>
                    <a:lstStyle/>
                    <a:p>
                      <a:pPr algn="ctr"/>
                      <a:r>
                        <a:rPr lang="it-IT" b="1" dirty="0">
                          <a:latin typeface="Arial" panose="020B0604020202020204" pitchFamily="34" charset="0"/>
                          <a:cs typeface="Arial" panose="020B0604020202020204" pitchFamily="34" charset="0"/>
                        </a:rPr>
                        <a:t>SI</a:t>
                      </a:r>
                    </a:p>
                  </a:txBody>
                  <a:tcPr/>
                </a:tc>
                <a:extLst>
                  <a:ext uri="{0D108BD9-81ED-4DB2-BD59-A6C34878D82A}">
                    <a16:rowId xmlns:a16="http://schemas.microsoft.com/office/drawing/2014/main" val="10001"/>
                  </a:ext>
                </a:extLst>
              </a:tr>
              <a:tr h="370840">
                <a:tc>
                  <a:txBody>
                    <a:bodyPr/>
                    <a:lstStyle/>
                    <a:p>
                      <a:r>
                        <a:rPr lang="it-IT" b="1" dirty="0">
                          <a:latin typeface="Arial" panose="020B0604020202020204" pitchFamily="34" charset="0"/>
                          <a:cs typeface="Arial" panose="020B0604020202020204" pitchFamily="34" charset="0"/>
                        </a:rPr>
                        <a:t>conchiglie</a:t>
                      </a:r>
                    </a:p>
                  </a:txBody>
                  <a:tcPr/>
                </a:tc>
                <a:tc>
                  <a:txBody>
                    <a:bodyPr/>
                    <a:lstStyle/>
                    <a:p>
                      <a:pPr algn="ctr"/>
                      <a:r>
                        <a:rPr lang="it-IT" b="1" dirty="0">
                          <a:latin typeface="Arial" panose="020B0604020202020204" pitchFamily="34" charset="0"/>
                          <a:cs typeface="Arial" panose="020B0604020202020204" pitchFamily="34" charset="0"/>
                        </a:rPr>
                        <a:t>SI</a:t>
                      </a:r>
                    </a:p>
                  </a:txBody>
                  <a:tcPr/>
                </a:tc>
                <a:extLst>
                  <a:ext uri="{0D108BD9-81ED-4DB2-BD59-A6C34878D82A}">
                    <a16:rowId xmlns:a16="http://schemas.microsoft.com/office/drawing/2014/main" val="10002"/>
                  </a:ext>
                </a:extLst>
              </a:tr>
              <a:tr h="370840">
                <a:tc>
                  <a:txBody>
                    <a:bodyPr/>
                    <a:lstStyle/>
                    <a:p>
                      <a:r>
                        <a:rPr lang="it-IT" b="1" dirty="0">
                          <a:latin typeface="Arial" panose="020B0604020202020204" pitchFamily="34" charset="0"/>
                          <a:cs typeface="Arial" panose="020B0604020202020204" pitchFamily="34" charset="0"/>
                        </a:rPr>
                        <a:t>Sale da cucina (</a:t>
                      </a:r>
                      <a:r>
                        <a:rPr lang="it-IT" b="1" dirty="0" err="1">
                          <a:latin typeface="Arial" panose="020B0604020202020204" pitchFamily="34" charset="0"/>
                          <a:cs typeface="Arial" panose="020B0604020202020204" pitchFamily="34" charset="0"/>
                        </a:rPr>
                        <a:t>NaCl</a:t>
                      </a:r>
                      <a:r>
                        <a:rPr lang="it-IT" b="1" dirty="0">
                          <a:latin typeface="Arial" panose="020B0604020202020204" pitchFamily="34" charset="0"/>
                          <a:cs typeface="Arial" panose="020B0604020202020204" pitchFamily="34" charset="0"/>
                        </a:rPr>
                        <a:t>)</a:t>
                      </a:r>
                    </a:p>
                  </a:txBody>
                  <a:tcPr/>
                </a:tc>
                <a:tc>
                  <a:txBody>
                    <a:bodyPr/>
                    <a:lstStyle/>
                    <a:p>
                      <a:pPr algn="ctr"/>
                      <a:r>
                        <a:rPr lang="it-IT" b="1" dirty="0">
                          <a:latin typeface="Arial" panose="020B0604020202020204" pitchFamily="34" charset="0"/>
                          <a:cs typeface="Arial" panose="020B0604020202020204" pitchFamily="34" charset="0"/>
                        </a:rPr>
                        <a:t>NO</a:t>
                      </a:r>
                    </a:p>
                  </a:txBody>
                  <a:tcPr/>
                </a:tc>
                <a:extLst>
                  <a:ext uri="{0D108BD9-81ED-4DB2-BD59-A6C34878D82A}">
                    <a16:rowId xmlns:a16="http://schemas.microsoft.com/office/drawing/2014/main" val="10003"/>
                  </a:ext>
                </a:extLst>
              </a:tr>
              <a:tr h="370840">
                <a:tc>
                  <a:txBody>
                    <a:bodyPr/>
                    <a:lstStyle/>
                    <a:p>
                      <a:r>
                        <a:rPr lang="it-IT" b="1" dirty="0">
                          <a:latin typeface="Arial" panose="020B0604020202020204" pitchFamily="34" charset="0"/>
                          <a:cs typeface="Arial" panose="020B0604020202020204" pitchFamily="34" charset="0"/>
                        </a:rPr>
                        <a:t>Polvere di marmo (CaCO</a:t>
                      </a:r>
                      <a:r>
                        <a:rPr lang="it-IT" b="1" baseline="-25000" dirty="0">
                          <a:latin typeface="Arial" panose="020B0604020202020204" pitchFamily="34" charset="0"/>
                          <a:cs typeface="Arial" panose="020B0604020202020204" pitchFamily="34" charset="0"/>
                        </a:rPr>
                        <a:t>3</a:t>
                      </a:r>
                      <a:r>
                        <a:rPr lang="it-IT" b="1" dirty="0">
                          <a:latin typeface="Arial" panose="020B0604020202020204" pitchFamily="34" charset="0"/>
                          <a:cs typeface="Arial" panose="020B0604020202020204" pitchFamily="34" charset="0"/>
                        </a:rPr>
                        <a:t>)</a:t>
                      </a:r>
                    </a:p>
                  </a:txBody>
                  <a:tcPr/>
                </a:tc>
                <a:tc>
                  <a:txBody>
                    <a:bodyPr/>
                    <a:lstStyle/>
                    <a:p>
                      <a:pPr algn="ctr"/>
                      <a:r>
                        <a:rPr lang="it-IT" b="1" dirty="0">
                          <a:latin typeface="Arial" panose="020B0604020202020204" pitchFamily="34" charset="0"/>
                          <a:cs typeface="Arial" panose="020B0604020202020204" pitchFamily="34" charset="0"/>
                        </a:rPr>
                        <a:t>SI</a:t>
                      </a:r>
                    </a:p>
                  </a:txBody>
                  <a:tcPr/>
                </a:tc>
                <a:extLst>
                  <a:ext uri="{0D108BD9-81ED-4DB2-BD59-A6C34878D82A}">
                    <a16:rowId xmlns:a16="http://schemas.microsoft.com/office/drawing/2014/main" val="10004"/>
                  </a:ext>
                </a:extLst>
              </a:tr>
              <a:tr h="370840">
                <a:tc>
                  <a:txBody>
                    <a:bodyPr/>
                    <a:lstStyle/>
                    <a:p>
                      <a:r>
                        <a:rPr lang="it-IT" b="1" dirty="0">
                          <a:latin typeface="Arial" panose="020B0604020202020204" pitchFamily="34" charset="0"/>
                          <a:cs typeface="Arial" panose="020B0604020202020204" pitchFamily="34" charset="0"/>
                        </a:rPr>
                        <a:t>Zucchero (saccarosio) C</a:t>
                      </a:r>
                      <a:r>
                        <a:rPr lang="it-IT" b="1" baseline="-25000" dirty="0">
                          <a:latin typeface="Arial" panose="020B0604020202020204" pitchFamily="34" charset="0"/>
                          <a:cs typeface="Arial" panose="020B0604020202020204" pitchFamily="34" charset="0"/>
                        </a:rPr>
                        <a:t>12</a:t>
                      </a:r>
                      <a:r>
                        <a:rPr lang="it-IT" b="1" dirty="0">
                          <a:latin typeface="Arial" panose="020B0604020202020204" pitchFamily="34" charset="0"/>
                          <a:cs typeface="Arial" panose="020B0604020202020204" pitchFamily="34" charset="0"/>
                        </a:rPr>
                        <a:t>H</a:t>
                      </a:r>
                      <a:r>
                        <a:rPr lang="it-IT" b="1" baseline="-25000" dirty="0">
                          <a:latin typeface="Arial" panose="020B0604020202020204" pitchFamily="34" charset="0"/>
                          <a:cs typeface="Arial" panose="020B0604020202020204" pitchFamily="34" charset="0"/>
                        </a:rPr>
                        <a:t>22</a:t>
                      </a:r>
                      <a:r>
                        <a:rPr lang="it-IT" b="1" dirty="0">
                          <a:latin typeface="Arial" panose="020B0604020202020204" pitchFamily="34" charset="0"/>
                          <a:cs typeface="Arial" panose="020B0604020202020204" pitchFamily="34" charset="0"/>
                        </a:rPr>
                        <a:t>O</a:t>
                      </a:r>
                      <a:r>
                        <a:rPr lang="it-IT" b="1" baseline="-25000" dirty="0">
                          <a:latin typeface="Arial" panose="020B0604020202020204" pitchFamily="34" charset="0"/>
                          <a:cs typeface="Arial" panose="020B0604020202020204" pitchFamily="34" charset="0"/>
                        </a:rPr>
                        <a:t>11</a:t>
                      </a:r>
                    </a:p>
                  </a:txBody>
                  <a:tcPr/>
                </a:tc>
                <a:tc>
                  <a:txBody>
                    <a:bodyPr/>
                    <a:lstStyle/>
                    <a:p>
                      <a:pPr algn="ctr"/>
                      <a:r>
                        <a:rPr lang="it-IT" b="1" dirty="0">
                          <a:latin typeface="Arial" panose="020B0604020202020204" pitchFamily="34" charset="0"/>
                          <a:cs typeface="Arial" panose="020B0604020202020204" pitchFamily="34" charset="0"/>
                        </a:rPr>
                        <a:t>NO</a:t>
                      </a:r>
                    </a:p>
                  </a:txBody>
                  <a:tcPr/>
                </a:tc>
                <a:extLst>
                  <a:ext uri="{0D108BD9-81ED-4DB2-BD59-A6C34878D82A}">
                    <a16:rowId xmlns:a16="http://schemas.microsoft.com/office/drawing/2014/main" val="10005"/>
                  </a:ext>
                </a:extLst>
              </a:tr>
              <a:tr h="370840">
                <a:tc>
                  <a:txBody>
                    <a:bodyPr/>
                    <a:lstStyle/>
                    <a:p>
                      <a:r>
                        <a:rPr lang="it-IT" b="1" dirty="0">
                          <a:latin typeface="Arial" panose="020B0604020202020204" pitchFamily="34" charset="0"/>
                          <a:cs typeface="Arial" panose="020B0604020202020204" pitchFamily="34" charset="0"/>
                        </a:rPr>
                        <a:t>Cenere</a:t>
                      </a:r>
                      <a:r>
                        <a:rPr lang="it-IT" b="1" baseline="0" dirty="0">
                          <a:latin typeface="Arial" panose="020B0604020202020204" pitchFamily="34" charset="0"/>
                          <a:cs typeface="Arial" panose="020B0604020202020204" pitchFamily="34" charset="0"/>
                        </a:rPr>
                        <a:t> di legna</a:t>
                      </a:r>
                      <a:endParaRPr lang="it-IT" b="1" dirty="0">
                        <a:latin typeface="Arial" panose="020B0604020202020204" pitchFamily="34" charset="0"/>
                        <a:cs typeface="Arial" panose="020B0604020202020204" pitchFamily="34" charset="0"/>
                      </a:endParaRPr>
                    </a:p>
                  </a:txBody>
                  <a:tcPr/>
                </a:tc>
                <a:tc>
                  <a:txBody>
                    <a:bodyPr/>
                    <a:lstStyle/>
                    <a:p>
                      <a:pPr algn="ctr"/>
                      <a:r>
                        <a:rPr lang="it-IT" b="1" dirty="0">
                          <a:latin typeface="Arial" panose="020B0604020202020204" pitchFamily="34" charset="0"/>
                          <a:cs typeface="Arial" panose="020B0604020202020204" pitchFamily="34" charset="0"/>
                        </a:rPr>
                        <a:t>SI</a:t>
                      </a:r>
                    </a:p>
                  </a:txBody>
                  <a:tcPr/>
                </a:tc>
                <a:extLst>
                  <a:ext uri="{0D108BD9-81ED-4DB2-BD59-A6C34878D82A}">
                    <a16:rowId xmlns:a16="http://schemas.microsoft.com/office/drawing/2014/main" val="10006"/>
                  </a:ext>
                </a:extLst>
              </a:tr>
              <a:tr h="370840">
                <a:tc>
                  <a:txBody>
                    <a:bodyPr/>
                    <a:lstStyle/>
                    <a:p>
                      <a:r>
                        <a:rPr lang="it-IT" b="1" dirty="0">
                          <a:latin typeface="Arial" panose="020B0604020202020204" pitchFamily="34" charset="0"/>
                          <a:cs typeface="Arial" panose="020B0604020202020204" pitchFamily="34" charset="0"/>
                        </a:rPr>
                        <a:t>Gesso lavagna 1</a:t>
                      </a:r>
                    </a:p>
                  </a:txBody>
                  <a:tcPr/>
                </a:tc>
                <a:tc>
                  <a:txBody>
                    <a:bodyPr/>
                    <a:lstStyle/>
                    <a:p>
                      <a:pPr algn="ctr"/>
                      <a:r>
                        <a:rPr lang="it-IT" b="1" dirty="0">
                          <a:latin typeface="Arial" panose="020B0604020202020204" pitchFamily="34" charset="0"/>
                          <a:cs typeface="Arial" panose="020B0604020202020204" pitchFamily="34" charset="0"/>
                        </a:rPr>
                        <a:t>SI</a:t>
                      </a:r>
                    </a:p>
                  </a:txBody>
                  <a:tcPr/>
                </a:tc>
                <a:extLst>
                  <a:ext uri="{0D108BD9-81ED-4DB2-BD59-A6C34878D82A}">
                    <a16:rowId xmlns:a16="http://schemas.microsoft.com/office/drawing/2014/main" val="10007"/>
                  </a:ext>
                </a:extLst>
              </a:tr>
              <a:tr h="370840">
                <a:tc>
                  <a:txBody>
                    <a:bodyPr/>
                    <a:lstStyle/>
                    <a:p>
                      <a:r>
                        <a:rPr lang="it-IT" b="1" dirty="0">
                          <a:latin typeface="Arial" panose="020B0604020202020204" pitchFamily="34" charset="0"/>
                          <a:cs typeface="Arial" panose="020B0604020202020204" pitchFamily="34" charset="0"/>
                        </a:rPr>
                        <a:t>Gesso lavagna 2</a:t>
                      </a:r>
                    </a:p>
                  </a:txBody>
                  <a:tcPr/>
                </a:tc>
                <a:tc>
                  <a:txBody>
                    <a:bodyPr/>
                    <a:lstStyle/>
                    <a:p>
                      <a:pPr algn="ctr"/>
                      <a:r>
                        <a:rPr lang="it-IT" b="1" dirty="0">
                          <a:latin typeface="Arial" panose="020B0604020202020204" pitchFamily="34" charset="0"/>
                          <a:cs typeface="Arial" panose="020B0604020202020204" pitchFamily="34" charset="0"/>
                        </a:rPr>
                        <a:t>NO</a:t>
                      </a:r>
                    </a:p>
                  </a:txBody>
                  <a:tcPr/>
                </a:tc>
                <a:extLst>
                  <a:ext uri="{0D108BD9-81ED-4DB2-BD59-A6C34878D82A}">
                    <a16:rowId xmlns:a16="http://schemas.microsoft.com/office/drawing/2014/main" val="10008"/>
                  </a:ext>
                </a:extLst>
              </a:tr>
            </a:tbl>
          </a:graphicData>
        </a:graphic>
      </p:graphicFrame>
      <p:sp>
        <p:nvSpPr>
          <p:cNvPr id="5" name="CasellaDiTesto 4"/>
          <p:cNvSpPr txBox="1"/>
          <p:nvPr/>
        </p:nvSpPr>
        <p:spPr>
          <a:xfrm>
            <a:off x="457200" y="4511040"/>
            <a:ext cx="11399520" cy="1148904"/>
          </a:xfrm>
          <a:prstGeom prst="rect">
            <a:avLst/>
          </a:prstGeom>
          <a:noFill/>
        </p:spPr>
        <p:txBody>
          <a:bodyPr wrap="square" rtlCol="0">
            <a:spAutoFit/>
          </a:bodyPr>
          <a:lstStyle/>
          <a:p>
            <a:pPr algn="just">
              <a:lnSpc>
                <a:spcPts val="2100"/>
              </a:lnSpc>
            </a:pPr>
            <a:r>
              <a:rPr lang="it-IT" sz="1600" b="1" dirty="0">
                <a:latin typeface="Arial" panose="020B0604020202020204" pitchFamily="34" charset="0"/>
                <a:cs typeface="Arial" panose="020B0604020202020204" pitchFamily="34" charset="0"/>
              </a:rPr>
              <a:t>Come già fatto per la classificazione acido/base diamo qualche informazione sui prodotti testati. In realtà  di un paio (bicarbonato e polvere di marmo)  abbiamo già parlato, di altri due (sale e zucchero) sapevamo già che non contengono carbonati . Restano alcune considerazione da fare sui vari gusci animali testati, sulla cenere  di vegetali e sui due gessetti.</a:t>
            </a:r>
          </a:p>
        </p:txBody>
      </p:sp>
    </p:spTree>
    <p:extLst>
      <p:ext uri="{BB962C8B-B14F-4D97-AF65-F5344CB8AC3E}">
        <p14:creationId xmlns:p14="http://schemas.microsoft.com/office/powerpoint/2010/main" val="3181817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98120" y="121920"/>
            <a:ext cx="11871960" cy="6617196"/>
          </a:xfrm>
          <a:prstGeom prst="rect">
            <a:avLst/>
          </a:prstGeom>
        </p:spPr>
        <p:txBody>
          <a:bodyPr wrap="square">
            <a:spAutoFit/>
          </a:bodyPr>
          <a:lstStyle/>
          <a:p>
            <a:pPr algn="just">
              <a:lnSpc>
                <a:spcPts val="2100"/>
              </a:lnSpc>
            </a:pPr>
            <a:r>
              <a:rPr lang="it-IT" sz="1600" b="1" dirty="0">
                <a:latin typeface="Arial" panose="020B0604020202020204" pitchFamily="34" charset="0"/>
                <a:cs typeface="Arial" panose="020B0604020202020204" pitchFamily="34" charset="0"/>
              </a:rPr>
              <a:t>Potremmo definire una conchiglia un Involucro, più o meno resistente e sviluppato, che protegge il corpo dei molluschi e dei brachiopodi, prodotto da una secrezione del mantello e formato da diversi strati sovrapposti, il più interno dei quali è talvolta madreperlaceo; chimicamente è composto di carbonato di calcio, fosfato di calcio, e di una sostanza organica di natura proteica detta </a:t>
            </a:r>
            <a:r>
              <a:rPr lang="it-IT" sz="1600" b="1" i="1" dirty="0">
                <a:latin typeface="Arial" panose="020B0604020202020204" pitchFamily="34" charset="0"/>
                <a:cs typeface="Arial" panose="020B0604020202020204" pitchFamily="34" charset="0"/>
              </a:rPr>
              <a:t>conchiolina. Il </a:t>
            </a:r>
            <a:r>
              <a:rPr lang="it-IT" sz="1600" b="1" dirty="0">
                <a:latin typeface="Arial" panose="020B0604020202020204" pitchFamily="34" charset="0"/>
                <a:cs typeface="Arial" panose="020B0604020202020204" pitchFamily="34" charset="0"/>
              </a:rPr>
              <a:t>materiale calcareo può essere, a seconda della specie, aragonite o calcite o entrambi. N.B. Calcite e aragonite sono fasi polimorfe del carbonato di calcio. Il polimorfismo è quel fenomeno per cui un elemento o un composto chimico può cristallizzare in strutture diverse al variare delle condizioni chimico-fisiche del sistema. Altro esempio di polimorfismo è quello di diamante e grafite. </a:t>
            </a:r>
          </a:p>
          <a:p>
            <a:pPr algn="just">
              <a:lnSpc>
                <a:spcPts val="2100"/>
              </a:lnSpc>
            </a:pPr>
            <a:endParaRPr lang="it-IT" sz="1600" b="1" dirty="0">
              <a:latin typeface="Arial" panose="020B0604020202020204" pitchFamily="34" charset="0"/>
              <a:cs typeface="Arial" panose="020B0604020202020204" pitchFamily="34" charset="0"/>
            </a:endParaRPr>
          </a:p>
          <a:p>
            <a:pPr algn="just">
              <a:lnSpc>
                <a:spcPts val="2100"/>
              </a:lnSpc>
            </a:pPr>
            <a:r>
              <a:rPr lang="it-IT" sz="1600" b="1" dirty="0">
                <a:latin typeface="Arial" panose="020B0604020202020204" pitchFamily="34" charset="0"/>
                <a:cs typeface="Arial" panose="020B0604020202020204" pitchFamily="34" charset="0"/>
              </a:rPr>
              <a:t>Che la cenere ottenuta dalla combustione di vegetali contenga carbonati sia di sodio che di potassio lo abbiamo già visto. La cenere è un miscuglio eterogeneo in cui insieme ai carbonati possiamo trovare residui incombusti e carbone. La presenza di questi ci ha sconsigliato di inserire la cenere tra le sostanze saggiate nella classificazione acido/base. Avrebbe certo dato comportamento basico ma le particelle scure in sospensione avrebbero impedito una netta osservazione del colore dell’indicatore</a:t>
            </a:r>
          </a:p>
          <a:p>
            <a:pPr algn="just">
              <a:lnSpc>
                <a:spcPts val="2100"/>
              </a:lnSpc>
            </a:pPr>
            <a:endParaRPr lang="it-IT" sz="1600" b="1" dirty="0">
              <a:latin typeface="Arial" panose="020B0604020202020204" pitchFamily="34" charset="0"/>
              <a:cs typeface="Arial" panose="020B0604020202020204" pitchFamily="34" charset="0"/>
            </a:endParaRPr>
          </a:p>
          <a:p>
            <a:pPr algn="just">
              <a:lnSpc>
                <a:spcPts val="2100"/>
              </a:lnSpc>
            </a:pPr>
            <a:r>
              <a:rPr lang="it-IT" sz="1600" b="1" dirty="0">
                <a:latin typeface="Arial" panose="020B0604020202020204" pitchFamily="34" charset="0"/>
                <a:cs typeface="Arial" panose="020B0604020202020204" pitchFamily="34" charset="0"/>
              </a:rPr>
              <a:t>Per i due gessi bianchi da lavagna il diverso comportamento può spiegarsi nella maniera seguente.</a:t>
            </a:r>
          </a:p>
          <a:p>
            <a:pPr algn="just">
              <a:lnSpc>
                <a:spcPts val="2100"/>
              </a:lnSpc>
            </a:pPr>
            <a:r>
              <a:rPr lang="it-IT" sz="1600" b="1" dirty="0">
                <a:latin typeface="Arial" panose="020B0604020202020204" pitchFamily="34" charset="0"/>
                <a:cs typeface="Arial" panose="020B0604020202020204" pitchFamily="34" charset="0"/>
              </a:rPr>
              <a:t>Se cerchiamo ad esempio sul vocabolario Treccani il termine gesso, troviamo questa definizione:</a:t>
            </a:r>
          </a:p>
          <a:p>
            <a:pPr algn="just"/>
            <a:r>
              <a:rPr lang="it-IT" sz="1600" b="1" dirty="0" err="1">
                <a:latin typeface="Arial" panose="020B0604020202020204" pitchFamily="34" charset="0"/>
                <a:cs typeface="Arial" panose="020B0604020202020204" pitchFamily="34" charset="0"/>
              </a:rPr>
              <a:t>gèsso</a:t>
            </a:r>
            <a:r>
              <a:rPr lang="it-IT" sz="1600" b="1" dirty="0">
                <a:latin typeface="Arial" panose="020B0604020202020204" pitchFamily="34" charset="0"/>
                <a:cs typeface="Arial" panose="020B0604020202020204" pitchFamily="34" charset="0"/>
              </a:rPr>
              <a:t> s. m. [</a:t>
            </a:r>
            <a:r>
              <a:rPr lang="it-IT" sz="1600" b="1" dirty="0" err="1">
                <a:latin typeface="Arial" panose="020B0604020202020204" pitchFamily="34" charset="0"/>
                <a:cs typeface="Arial" panose="020B0604020202020204" pitchFamily="34" charset="0"/>
              </a:rPr>
              <a:t>lat</a:t>
            </a:r>
            <a:r>
              <a:rPr lang="it-IT" sz="1600" b="1" dirty="0">
                <a:latin typeface="Arial" panose="020B0604020202020204" pitchFamily="34" charset="0"/>
                <a:cs typeface="Arial" panose="020B0604020202020204" pitchFamily="34" charset="0"/>
              </a:rPr>
              <a:t>. </a:t>
            </a:r>
            <a:r>
              <a:rPr lang="it-IT" sz="1600" b="1" i="1" dirty="0" err="1">
                <a:latin typeface="Arial" panose="020B0604020202020204" pitchFamily="34" charset="0"/>
                <a:cs typeface="Arial" panose="020B0604020202020204" pitchFamily="34" charset="0"/>
              </a:rPr>
              <a:t>gypsum</a:t>
            </a:r>
            <a:r>
              <a:rPr lang="it-IT" sz="1600" b="1" dirty="0">
                <a:latin typeface="Arial" panose="020B0604020202020204" pitchFamily="34" charset="0"/>
                <a:cs typeface="Arial" panose="020B0604020202020204" pitchFamily="34" charset="0"/>
              </a:rPr>
              <a:t>, dal gr. </a:t>
            </a:r>
            <a:r>
              <a:rPr lang="it-IT" sz="1600" b="1" dirty="0" err="1">
                <a:latin typeface="Arial" panose="020B0604020202020204" pitchFamily="34" charset="0"/>
                <a:cs typeface="Arial" panose="020B0604020202020204" pitchFamily="34" charset="0"/>
              </a:rPr>
              <a:t>γύψος</a:t>
            </a:r>
            <a:r>
              <a:rPr lang="it-IT" sz="1600" b="1" dirty="0">
                <a:latin typeface="Arial" panose="020B0604020202020204" pitchFamily="34" charset="0"/>
                <a:cs typeface="Arial" panose="020B0604020202020204" pitchFamily="34" charset="0"/>
              </a:rPr>
              <a:t>]. – 1. Minerale monoclino, solfato di calcio biidrato, limpido e incolore se puro, con struttura molto varia: a grandi cristalli con perfetta sfaldabilità e lucentezza vitrea nella varietà selenite; fibrosa, a lucentezza madreperlacea nella varietà sericolite; o in masse granulari, lamellari, compatte, come nell’alabastro gessoso. È il più comune dei solfati naturali e può trovarsi in masse tali da costituire roccia, originatesi per deposito chimico o per evaporazione in seno ad acque marine o salmastre, per cui è spesso associato a salgemma, marne, argilla, calcari. 2. Materiale legante e per manufatti che si ottiene dalla cottura e macinazione di comune roccia gessosa (</a:t>
            </a:r>
            <a:r>
              <a:rPr lang="it-IT" sz="1600" b="1" i="1" dirty="0">
                <a:latin typeface="Arial" panose="020B0604020202020204" pitchFamily="34" charset="0"/>
                <a:cs typeface="Arial" panose="020B0604020202020204" pitchFamily="34" charset="0"/>
              </a:rPr>
              <a:t>pietra da gesso</a:t>
            </a:r>
            <a:r>
              <a:rPr lang="it-IT" sz="1600" b="1" dirty="0">
                <a:latin typeface="Arial" panose="020B0604020202020204" pitchFamily="34" charset="0"/>
                <a:cs typeface="Arial" panose="020B0604020202020204" pitchFamily="34" charset="0"/>
              </a:rPr>
              <a:t>), usato anche nella gessatura dei terreni, dei vini, nella preparazione della carta, del cemento, ecc. In </a:t>
            </a:r>
            <a:r>
              <a:rPr lang="it-IT" sz="1600" b="1" dirty="0" err="1">
                <a:latin typeface="Arial" panose="020B0604020202020204" pitchFamily="34" charset="0"/>
                <a:cs typeface="Arial" panose="020B0604020202020204" pitchFamily="34" charset="0"/>
              </a:rPr>
              <a:t>partic</a:t>
            </a:r>
            <a:r>
              <a:rPr lang="it-IT" sz="1600" b="1" dirty="0">
                <a:latin typeface="Arial" panose="020B0604020202020204" pitchFamily="34" charset="0"/>
                <a:cs typeface="Arial" panose="020B0604020202020204" pitchFamily="34" charset="0"/>
              </a:rPr>
              <a:t>.: a. Bastoncino costituito dal minerale macinato e pressato, addizionato o no di collante e coloranti, con il quale si scrive sulla lavagna e altrove.</a:t>
            </a:r>
          </a:p>
        </p:txBody>
      </p:sp>
    </p:spTree>
    <p:extLst>
      <p:ext uri="{BB962C8B-B14F-4D97-AF65-F5344CB8AC3E}">
        <p14:creationId xmlns:p14="http://schemas.microsoft.com/office/powerpoint/2010/main" val="464698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02920" y="716280"/>
            <a:ext cx="11551920" cy="5747727"/>
          </a:xfrm>
          <a:prstGeom prst="rect">
            <a:avLst/>
          </a:prstGeom>
          <a:noFill/>
        </p:spPr>
        <p:txBody>
          <a:bodyPr wrap="square" rtlCol="0">
            <a:spAutoFit/>
          </a:bodyPr>
          <a:lstStyle/>
          <a:p>
            <a:pPr algn="just">
              <a:lnSpc>
                <a:spcPts val="2100"/>
              </a:lnSpc>
            </a:pPr>
            <a:r>
              <a:rPr lang="it-IT" sz="1600" b="1" dirty="0">
                <a:latin typeface="Arial" panose="020B0604020202020204" pitchFamily="34" charset="0"/>
                <a:cs typeface="Arial" panose="020B0604020202020204" pitchFamily="34" charset="0"/>
              </a:rPr>
              <a:t>D’altro canto in inglese il gesso da lavagna è chiamato </a:t>
            </a:r>
            <a:r>
              <a:rPr lang="it-IT" sz="1600" b="1" dirty="0" err="1">
                <a:latin typeface="Arial" panose="020B0604020202020204" pitchFamily="34" charset="0"/>
                <a:cs typeface="Arial" panose="020B0604020202020204" pitchFamily="34" charset="0"/>
              </a:rPr>
              <a:t>chalk</a:t>
            </a:r>
            <a:r>
              <a:rPr lang="it-IT" sz="1600" b="1" dirty="0">
                <a:latin typeface="Arial" panose="020B0604020202020204" pitchFamily="34" charset="0"/>
                <a:cs typeface="Arial" panose="020B0604020202020204" pitchFamily="34" charset="0"/>
              </a:rPr>
              <a:t> e sulla versione anglosassone di </a:t>
            </a:r>
            <a:r>
              <a:rPr lang="it-IT" sz="1600" b="1" dirty="0" err="1">
                <a:latin typeface="Arial" panose="020B0604020202020204" pitchFamily="34" charset="0"/>
                <a:cs typeface="Arial" panose="020B0604020202020204" pitchFamily="34" charset="0"/>
              </a:rPr>
              <a:t>wikipedia</a:t>
            </a:r>
            <a:r>
              <a:rPr lang="it-IT" sz="1600" b="1" dirty="0">
                <a:latin typeface="Arial" panose="020B0604020202020204" pitchFamily="34" charset="0"/>
                <a:cs typeface="Arial" panose="020B0604020202020204" pitchFamily="34" charset="0"/>
              </a:rPr>
              <a:t> per lavagna viene data la seguente definizione:</a:t>
            </a:r>
          </a:p>
          <a:p>
            <a:pPr algn="just">
              <a:lnSpc>
                <a:spcPts val="2100"/>
              </a:lnSpc>
            </a:pPr>
            <a:r>
              <a:rPr lang="en-US" sz="1600" b="1" dirty="0">
                <a:latin typeface="Arial" panose="020B0604020202020204" pitchFamily="34" charset="0"/>
                <a:cs typeface="Arial" panose="020B0604020202020204" pitchFamily="34" charset="0"/>
              </a:rPr>
              <a:t>“A blackboard (also known as a chalkboard) is a reusable writing surface on which text or drawings are made with sticks of calcium sulfate or calcium carbonate, known, when used for this purpose, as chalk”. </a:t>
            </a:r>
          </a:p>
          <a:p>
            <a:pPr algn="just">
              <a:lnSpc>
                <a:spcPts val="2100"/>
              </a:lnSpc>
            </a:pPr>
            <a:r>
              <a:rPr lang="en-US" sz="1600" b="1" dirty="0" err="1">
                <a:latin typeface="Arial" panose="020B0604020202020204" pitchFamily="34" charset="0"/>
                <a:cs typeface="Arial" panose="020B0604020202020204" pitchFamily="34" charset="0"/>
              </a:rPr>
              <a:t>Altrove</a:t>
            </a:r>
            <a:r>
              <a:rPr lang="en-US" sz="1600" b="1"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hlinkClick r:id="rId2"/>
              </a:rPr>
              <a:t>http://www.madehow.com/Volume-1/Chalk.html</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precisa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che</a:t>
            </a:r>
            <a:r>
              <a:rPr lang="en-US" sz="1600" b="1" dirty="0">
                <a:latin typeface="Arial" panose="020B0604020202020204" pitchFamily="34" charset="0"/>
                <a:cs typeface="Arial" panose="020B0604020202020204" pitchFamily="34" charset="0"/>
              </a:rPr>
              <a:t> “The main component of chalk is calcium carbonate (CaCO</a:t>
            </a:r>
            <a:r>
              <a:rPr lang="en-US" sz="1600" b="1" baseline="-25000" dirty="0">
                <a:latin typeface="Arial" panose="020B0604020202020204" pitchFamily="34" charset="0"/>
                <a:cs typeface="Arial" panose="020B0604020202020204" pitchFamily="34" charset="0"/>
              </a:rPr>
              <a:t>3</a:t>
            </a:r>
            <a:r>
              <a:rPr lang="en-US" sz="1600" b="1" dirty="0">
                <a:latin typeface="Arial" panose="020B0604020202020204" pitchFamily="34" charset="0"/>
                <a:cs typeface="Arial" panose="020B0604020202020204" pitchFamily="34" charset="0"/>
              </a:rPr>
              <a:t>), a form of limestone. Limestone deposits develop as </a:t>
            </a:r>
            <a:r>
              <a:rPr lang="en-US" sz="1600" b="1" dirty="0" err="1">
                <a:latin typeface="Arial" panose="020B0604020202020204" pitchFamily="34" charset="0"/>
                <a:cs typeface="Arial" panose="020B0604020202020204" pitchFamily="34" charset="0"/>
              </a:rPr>
              <a:t>coccoliths</a:t>
            </a:r>
            <a:r>
              <a:rPr lang="en-US" sz="1600" b="1" dirty="0">
                <a:latin typeface="Arial" panose="020B0604020202020204" pitchFamily="34" charset="0"/>
                <a:cs typeface="Arial" panose="020B0604020202020204" pitchFamily="34" charset="0"/>
              </a:rPr>
              <a:t> (minute calcareous plates created by the decomposition of plankton skeletons) accumulate, forming sedimentary layers”. </a:t>
            </a:r>
          </a:p>
          <a:p>
            <a:pPr algn="just">
              <a:lnSpc>
                <a:spcPts val="2100"/>
              </a:lnSpc>
            </a:pPr>
            <a:r>
              <a:rPr lang="en-US" sz="1600" b="1" dirty="0" err="1">
                <a:latin typeface="Arial" panose="020B0604020202020204" pitchFamily="34" charset="0"/>
                <a:cs typeface="Arial" panose="020B0604020202020204" pitchFamily="34" charset="0"/>
              </a:rPr>
              <a:t>Possiamo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quindi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concludere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che</a:t>
            </a:r>
            <a:r>
              <a:rPr lang="en-US" sz="1600" b="1" dirty="0">
                <a:latin typeface="Arial" panose="020B0604020202020204" pitchFamily="34" charset="0"/>
                <a:cs typeface="Arial" panose="020B0604020202020204" pitchFamily="34" charset="0"/>
              </a:rPr>
              <a:t> in </a:t>
            </a:r>
            <a:r>
              <a:rPr lang="en-US" sz="1600" b="1" dirty="0" err="1">
                <a:latin typeface="Arial" panose="020B0604020202020204" pitchFamily="34" charset="0"/>
                <a:cs typeface="Arial" panose="020B0604020202020204" pitchFamily="34" charset="0"/>
              </a:rPr>
              <a:t>realtà</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trovano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gessi</a:t>
            </a:r>
            <a:r>
              <a:rPr lang="en-US" sz="1600" b="1" dirty="0">
                <a:latin typeface="Arial" panose="020B0604020202020204" pitchFamily="34" charset="0"/>
                <a:cs typeface="Arial" panose="020B0604020202020204" pitchFamily="34" charset="0"/>
              </a:rPr>
              <a:t> da </a:t>
            </a:r>
            <a:r>
              <a:rPr lang="en-US" sz="1600" b="1" dirty="0" err="1">
                <a:latin typeface="Arial" panose="020B0604020202020204" pitchFamily="34" charset="0"/>
                <a:cs typeface="Arial" panose="020B0604020202020204" pitchFamily="34" charset="0"/>
              </a:rPr>
              <a:t>lavagna</a:t>
            </a:r>
            <a:r>
              <a:rPr lang="en-US" sz="1600" b="1" dirty="0">
                <a:latin typeface="Arial" panose="020B0604020202020204" pitchFamily="34" charset="0"/>
                <a:cs typeface="Arial" panose="020B0604020202020204" pitchFamily="34" charset="0"/>
              </a:rPr>
              <a:t> di </a:t>
            </a:r>
            <a:r>
              <a:rPr lang="en-US" sz="1600" b="1" dirty="0" err="1">
                <a:latin typeface="Arial" panose="020B0604020202020204" pitchFamily="34" charset="0"/>
                <a:cs typeface="Arial" panose="020B0604020202020204" pitchFamily="34" charset="0"/>
              </a:rPr>
              <a:t>composizione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diversa</a:t>
            </a:r>
            <a:r>
              <a:rPr lang="en-US" sz="1600" b="1" dirty="0">
                <a:latin typeface="Arial" panose="020B0604020202020204" pitchFamily="34" charset="0"/>
                <a:cs typeface="Arial" panose="020B0604020202020204" pitchFamily="34" charset="0"/>
              </a:rPr>
              <a:t> . </a:t>
            </a:r>
            <a:r>
              <a:rPr lang="en-US" sz="1600" b="1" dirty="0" err="1">
                <a:latin typeface="Arial" panose="020B0604020202020204" pitchFamily="34" charset="0"/>
                <a:cs typeface="Arial" panose="020B0604020202020204" pitchFamily="34" charset="0"/>
              </a:rPr>
              <a:t>Quelli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costituiti</a:t>
            </a:r>
            <a:r>
              <a:rPr lang="en-US" sz="1600" b="1" dirty="0">
                <a:latin typeface="Arial" panose="020B0604020202020204" pitchFamily="34" charset="0"/>
                <a:cs typeface="Arial" panose="020B0604020202020204" pitchFamily="34" charset="0"/>
              </a:rPr>
              <a:t> da </a:t>
            </a:r>
            <a:r>
              <a:rPr lang="en-US" sz="1600" b="1" dirty="0" err="1">
                <a:latin typeface="Arial" panose="020B0604020202020204" pitchFamily="34" charset="0"/>
                <a:cs typeface="Arial" panose="020B0604020202020204" pitchFamily="34" charset="0"/>
              </a:rPr>
              <a:t>solfato</a:t>
            </a:r>
            <a:r>
              <a:rPr lang="en-US" sz="1600" b="1" dirty="0">
                <a:latin typeface="Arial" panose="020B0604020202020204" pitchFamily="34" charset="0"/>
                <a:cs typeface="Arial" panose="020B0604020202020204" pitchFamily="34" charset="0"/>
              </a:rPr>
              <a:t> di </a:t>
            </a:r>
            <a:r>
              <a:rPr lang="en-US" sz="1600" b="1" dirty="0" err="1">
                <a:latin typeface="Arial" panose="020B0604020202020204" pitchFamily="34" charset="0"/>
                <a:cs typeface="Arial" panose="020B0604020202020204" pitchFamily="34" charset="0"/>
              </a:rPr>
              <a:t>calcio</a:t>
            </a:r>
            <a:r>
              <a:rPr lang="en-US" sz="1600" b="1" dirty="0">
                <a:latin typeface="Arial" panose="020B0604020202020204" pitchFamily="34" charset="0"/>
                <a:cs typeface="Arial" panose="020B0604020202020204" pitchFamily="34" charset="0"/>
              </a:rPr>
              <a:t> non </a:t>
            </a:r>
            <a:r>
              <a:rPr lang="en-US" sz="1600" b="1" dirty="0" err="1">
                <a:latin typeface="Arial" panose="020B0604020202020204" pitchFamily="34" charset="0"/>
                <a:cs typeface="Arial" panose="020B0604020202020204" pitchFamily="34" charset="0"/>
              </a:rPr>
              <a:t>danno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effervescenza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quelli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contengono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carbonato</a:t>
            </a:r>
            <a:r>
              <a:rPr lang="en-US" sz="1600" b="1" dirty="0">
                <a:latin typeface="Arial" panose="020B0604020202020204" pitchFamily="34" charset="0"/>
                <a:cs typeface="Arial" panose="020B0604020202020204" pitchFamily="34" charset="0"/>
              </a:rPr>
              <a:t> di </a:t>
            </a:r>
            <a:r>
              <a:rPr lang="en-US" sz="1600" b="1" dirty="0" err="1">
                <a:latin typeface="Arial" panose="020B0604020202020204" pitchFamily="34" charset="0"/>
                <a:cs typeface="Arial" panose="020B0604020202020204" pitchFamily="34" charset="0"/>
              </a:rPr>
              <a:t>calcio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invece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rispondono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positivamente</a:t>
            </a:r>
            <a:r>
              <a:rPr lang="en-US" sz="1600" b="1" dirty="0">
                <a:latin typeface="Arial" panose="020B0604020202020204" pitchFamily="34" charset="0"/>
                <a:cs typeface="Arial" panose="020B0604020202020204" pitchFamily="34" charset="0"/>
              </a:rPr>
              <a:t> al </a:t>
            </a:r>
            <a:r>
              <a:rPr lang="en-US" sz="1600" b="1" dirty="0" err="1">
                <a:latin typeface="Arial" panose="020B0604020202020204" pitchFamily="34" charset="0"/>
                <a:cs typeface="Arial" panose="020B0604020202020204" pitchFamily="34" charset="0"/>
              </a:rPr>
              <a:t>saggio</a:t>
            </a:r>
            <a:r>
              <a:rPr lang="en-US" sz="1600" b="1" dirty="0">
                <a:latin typeface="Arial" panose="020B0604020202020204" pitchFamily="34" charset="0"/>
                <a:cs typeface="Arial" panose="020B0604020202020204" pitchFamily="34" charset="0"/>
              </a:rPr>
              <a:t>.</a:t>
            </a:r>
          </a:p>
          <a:p>
            <a:pPr algn="just">
              <a:lnSpc>
                <a:spcPts val="2100"/>
              </a:lnSpc>
            </a:pPr>
            <a:endParaRPr lang="en-US" sz="1600" b="1" dirty="0">
              <a:latin typeface="Arial" panose="020B0604020202020204" pitchFamily="34" charset="0"/>
              <a:cs typeface="Arial" panose="020B0604020202020204" pitchFamily="34" charset="0"/>
            </a:endParaRPr>
          </a:p>
          <a:p>
            <a:pPr algn="just">
              <a:lnSpc>
                <a:spcPts val="2100"/>
              </a:lnSpc>
            </a:pPr>
            <a:r>
              <a:rPr lang="en-US" sz="1600" b="1" dirty="0" err="1">
                <a:latin typeface="Arial" panose="020B0604020202020204" pitchFamily="34" charset="0"/>
                <a:cs typeface="Arial" panose="020B0604020202020204" pitchFamily="34" charset="0"/>
              </a:rPr>
              <a:t>Abbiamo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chiamato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sopra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il</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saggio</a:t>
            </a:r>
            <a:r>
              <a:rPr lang="en-US" sz="1600" b="1" dirty="0">
                <a:latin typeface="Arial" panose="020B0604020202020204" pitchFamily="34" charset="0"/>
                <a:cs typeface="Arial" panose="020B0604020202020204" pitchFamily="34" charset="0"/>
              </a:rPr>
              <a:t> di </a:t>
            </a:r>
            <a:r>
              <a:rPr lang="en-US" sz="1600" b="1" dirty="0" err="1">
                <a:latin typeface="Arial" panose="020B0604020202020204" pitchFamily="34" charset="0"/>
                <a:cs typeface="Arial" panose="020B0604020202020204" pitchFamily="34" charset="0"/>
              </a:rPr>
              <a:t>riconoscimento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dei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carbonati</a:t>
            </a:r>
            <a:r>
              <a:rPr lang="en-US" sz="1600" b="1" dirty="0">
                <a:latin typeface="Arial" panose="020B0604020202020204" pitchFamily="34" charset="0"/>
                <a:cs typeface="Arial" panose="020B0604020202020204" pitchFamily="34" charset="0"/>
              </a:rPr>
              <a:t> un </a:t>
            </a:r>
            <a:r>
              <a:rPr lang="en-US" sz="1600" b="1" dirty="0" err="1">
                <a:latin typeface="Arial" panose="020B0604020202020204" pitchFamily="34" charset="0"/>
                <a:cs typeface="Arial" panose="020B0604020202020204" pitchFamily="34" charset="0"/>
              </a:rPr>
              <a:t>saggio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qualitativo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che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può</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darci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un’informazione</a:t>
            </a:r>
            <a:r>
              <a:rPr lang="en-US" sz="1600" b="1" dirty="0">
                <a:latin typeface="Arial" panose="020B0604020202020204" pitchFamily="34" charset="0"/>
                <a:cs typeface="Arial" panose="020B0604020202020204" pitchFamily="34" charset="0"/>
              </a:rPr>
              <a:t> circa la </a:t>
            </a:r>
            <a:r>
              <a:rPr lang="en-US" sz="1600" b="1" dirty="0" err="1">
                <a:latin typeface="Arial" panose="020B0604020202020204" pitchFamily="34" charset="0"/>
                <a:cs typeface="Arial" panose="020B0604020202020204" pitchFamily="34" charset="0"/>
              </a:rPr>
              <a:t>presenza</a:t>
            </a:r>
            <a:r>
              <a:rPr lang="en-US" sz="1600" b="1" dirty="0">
                <a:latin typeface="Arial" panose="020B0604020202020204" pitchFamily="34" charset="0"/>
                <a:cs typeface="Arial" panose="020B0604020202020204" pitchFamily="34" charset="0"/>
              </a:rPr>
              <a:t> di </a:t>
            </a:r>
            <a:r>
              <a:rPr lang="en-US" sz="1600" b="1" dirty="0" err="1">
                <a:latin typeface="Arial" panose="020B0604020202020204" pitchFamily="34" charset="0"/>
                <a:cs typeface="Arial" panose="020B0604020202020204" pitchFamily="34" charset="0"/>
              </a:rPr>
              <a:t>carbonati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nel</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campione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esaminato</a:t>
            </a:r>
            <a:r>
              <a:rPr lang="en-US" sz="1600" b="1" dirty="0">
                <a:latin typeface="Arial" panose="020B0604020202020204" pitchFamily="34" charset="0"/>
                <a:cs typeface="Arial" panose="020B0604020202020204" pitchFamily="34" charset="0"/>
              </a:rPr>
              <a:t> non la </a:t>
            </a:r>
            <a:r>
              <a:rPr lang="en-US" sz="1600" b="1" dirty="0" err="1">
                <a:latin typeface="Arial" panose="020B0604020202020204" pitchFamily="34" charset="0"/>
                <a:cs typeface="Arial" panose="020B0604020202020204" pitchFamily="34" charset="0"/>
              </a:rPr>
              <a:t>percentuale</a:t>
            </a:r>
            <a:r>
              <a:rPr lang="en-US" sz="1600" b="1" dirty="0">
                <a:latin typeface="Arial" panose="020B0604020202020204" pitchFamily="34" charset="0"/>
                <a:cs typeface="Arial" panose="020B0604020202020204" pitchFamily="34" charset="0"/>
              </a:rPr>
              <a:t> di </a:t>
            </a:r>
            <a:r>
              <a:rPr lang="en-US" sz="1600" b="1" dirty="0" err="1">
                <a:latin typeface="Arial" panose="020B0604020202020204" pitchFamily="34" charset="0"/>
                <a:cs typeface="Arial" panose="020B0604020202020204" pitchFamily="34" charset="0"/>
              </a:rPr>
              <a:t>carbonati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presente</a:t>
            </a:r>
            <a:r>
              <a:rPr lang="en-US" sz="1600" b="1" dirty="0">
                <a:latin typeface="Arial" panose="020B0604020202020204" pitchFamily="34" charset="0"/>
                <a:cs typeface="Arial" panose="020B0604020202020204" pitchFamily="34" charset="0"/>
              </a:rPr>
              <a:t> in </a:t>
            </a:r>
            <a:r>
              <a:rPr lang="en-US" sz="1600" b="1" dirty="0" err="1">
                <a:latin typeface="Arial" panose="020B0604020202020204" pitchFamily="34" charset="0"/>
                <a:cs typeface="Arial" panose="020B0604020202020204" pitchFamily="34" charset="0"/>
              </a:rPr>
              <a:t>esso</a:t>
            </a:r>
            <a:r>
              <a:rPr lang="en-US" sz="1600" b="1" dirty="0">
                <a:latin typeface="Arial" panose="020B0604020202020204" pitchFamily="34" charset="0"/>
                <a:cs typeface="Arial" panose="020B0604020202020204" pitchFamily="34" charset="0"/>
              </a:rPr>
              <a:t>. Il video </a:t>
            </a:r>
            <a:r>
              <a:rPr lang="en-US" sz="1600" b="1" dirty="0" err="1">
                <a:latin typeface="Arial" panose="020B0604020202020204" pitchFamily="34" charset="0"/>
                <a:cs typeface="Arial" panose="020B0604020202020204" pitchFamily="34" charset="0"/>
              </a:rPr>
              <a:t>successivo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anche</a:t>
            </a:r>
            <a:r>
              <a:rPr lang="en-US" sz="1600" b="1" dirty="0">
                <a:latin typeface="Arial" panose="020B0604020202020204" pitchFamily="34" charset="0"/>
                <a:cs typeface="Arial" panose="020B0604020202020204" pitchFamily="34" charset="0"/>
              </a:rPr>
              <a:t> qui al di </a:t>
            </a:r>
            <a:r>
              <a:rPr lang="en-US" sz="1600" b="1" dirty="0" err="1">
                <a:latin typeface="Arial" panose="020B0604020202020204" pitchFamily="34" charset="0"/>
                <a:cs typeface="Arial" panose="020B0604020202020204" pitchFamily="34" charset="0"/>
              </a:rPr>
              <a:t>là</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degli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scopi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originari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dell’autore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può</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farci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capire</a:t>
            </a:r>
            <a:r>
              <a:rPr lang="en-US" sz="1600" b="1" dirty="0">
                <a:latin typeface="Arial" panose="020B0604020202020204" pitchFamily="34" charset="0"/>
                <a:cs typeface="Arial" panose="020B0604020202020204" pitchFamily="34" charset="0"/>
              </a:rPr>
              <a:t> come </a:t>
            </a:r>
            <a:r>
              <a:rPr lang="en-US" sz="1600" b="1" dirty="0" err="1">
                <a:latin typeface="Arial" panose="020B0604020202020204" pitchFamily="34" charset="0"/>
                <a:cs typeface="Arial" panose="020B0604020202020204" pitchFamily="34" charset="0"/>
              </a:rPr>
              <a:t>si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potrebbe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passare</a:t>
            </a:r>
            <a:r>
              <a:rPr lang="en-US" sz="1600" b="1" dirty="0">
                <a:latin typeface="Arial" panose="020B0604020202020204" pitchFamily="34" charset="0"/>
                <a:cs typeface="Arial" panose="020B0604020202020204" pitchFamily="34" charset="0"/>
              </a:rPr>
              <a:t> da </a:t>
            </a:r>
            <a:r>
              <a:rPr lang="en-US" sz="1600" b="1" dirty="0" err="1">
                <a:latin typeface="Arial" panose="020B0604020202020204" pitchFamily="34" charset="0"/>
                <a:cs typeface="Arial" panose="020B0604020202020204" pitchFamily="34" charset="0"/>
              </a:rPr>
              <a:t>un’analisi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qualitativa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c’è</a:t>
            </a:r>
            <a:r>
              <a:rPr lang="en-US" sz="1600" b="1" dirty="0">
                <a:latin typeface="Arial" panose="020B0604020202020204" pitchFamily="34" charset="0"/>
                <a:cs typeface="Arial" panose="020B0604020202020204" pitchFamily="34" charset="0"/>
              </a:rPr>
              <a:t> o non </a:t>
            </a:r>
            <a:r>
              <a:rPr lang="en-US" sz="1600" b="1" dirty="0" err="1">
                <a:latin typeface="Arial" panose="020B0604020202020204" pitchFamily="34" charset="0"/>
                <a:cs typeface="Arial" panose="020B0604020202020204" pitchFamily="34" charset="0"/>
              </a:rPr>
              <a:t>c’è</a:t>
            </a:r>
            <a:r>
              <a:rPr lang="en-US" sz="1600" b="1" dirty="0">
                <a:latin typeface="Arial" panose="020B0604020202020204" pitchFamily="34" charset="0"/>
                <a:cs typeface="Arial" panose="020B0604020202020204" pitchFamily="34" charset="0"/>
              </a:rPr>
              <a:t>  ad </a:t>
            </a:r>
            <a:r>
              <a:rPr lang="en-US" sz="1600" b="1" dirty="0" err="1">
                <a:latin typeface="Arial" panose="020B0604020202020204" pitchFamily="34" charset="0"/>
                <a:cs typeface="Arial" panose="020B0604020202020204" pitchFamily="34" charset="0"/>
              </a:rPr>
              <a:t>una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analisi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quantitativa</a:t>
            </a:r>
            <a:r>
              <a:rPr lang="en-US" sz="1600" b="1" dirty="0">
                <a:latin typeface="Arial" panose="020B0604020202020204" pitchFamily="34" charset="0"/>
                <a:cs typeface="Arial" panose="020B0604020202020204" pitchFamily="34" charset="0"/>
              </a:rPr>
              <a:t>.</a:t>
            </a:r>
          </a:p>
          <a:p>
            <a:pPr algn="just">
              <a:lnSpc>
                <a:spcPts val="2100"/>
              </a:lnSpc>
            </a:pPr>
            <a:r>
              <a:rPr lang="en-US" sz="1600" b="1" dirty="0" err="1">
                <a:latin typeface="Arial" panose="020B0604020202020204" pitchFamily="34" charset="0"/>
                <a:cs typeface="Arial" panose="020B0604020202020204" pitchFamily="34" charset="0"/>
              </a:rPr>
              <a:t>Nel</a:t>
            </a:r>
            <a:r>
              <a:rPr lang="en-US" sz="1600" b="1" dirty="0">
                <a:latin typeface="Arial" panose="020B0604020202020204" pitchFamily="34" charset="0"/>
                <a:cs typeface="Arial" panose="020B0604020202020204" pitchFamily="34" charset="0"/>
              </a:rPr>
              <a:t> video </a:t>
            </a:r>
            <a:r>
              <a:rPr lang="en-US" sz="1600" b="1" dirty="0" err="1">
                <a:latin typeface="Arial" panose="020B0604020202020204" pitchFamily="34" charset="0"/>
                <a:cs typeface="Arial" panose="020B0604020202020204" pitchFamily="34" charset="0"/>
              </a:rPr>
              <a:t>infatti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raccoglie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l’anidride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carbonica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sviluppatasi</a:t>
            </a:r>
            <a:r>
              <a:rPr lang="en-US" sz="1600" b="1" dirty="0">
                <a:latin typeface="Arial" panose="020B0604020202020204" pitchFamily="34" charset="0"/>
                <a:cs typeface="Arial" panose="020B0604020202020204" pitchFamily="34" charset="0"/>
              </a:rPr>
              <a:t> dal </a:t>
            </a:r>
            <a:r>
              <a:rPr lang="en-US" sz="1600" b="1" dirty="0" err="1">
                <a:latin typeface="Arial" panose="020B0604020202020204" pitchFamily="34" charset="0"/>
                <a:cs typeface="Arial" panose="020B0604020202020204" pitchFamily="34" charset="0"/>
              </a:rPr>
              <a:t>saggio</a:t>
            </a:r>
            <a:r>
              <a:rPr lang="en-US" sz="1600" b="1" dirty="0">
                <a:latin typeface="Arial" panose="020B0604020202020204" pitchFamily="34" charset="0"/>
                <a:cs typeface="Arial" panose="020B0604020202020204" pitchFamily="34" charset="0"/>
              </a:rPr>
              <a:t> con un </a:t>
            </a:r>
            <a:r>
              <a:rPr lang="en-US" sz="1600" b="1" dirty="0" err="1">
                <a:latin typeface="Arial" panose="020B0604020202020204" pitchFamily="34" charset="0"/>
                <a:cs typeface="Arial" panose="020B0604020202020204" pitchFamily="34" charset="0"/>
              </a:rPr>
              <a:t>acido</a:t>
            </a:r>
            <a:r>
              <a:rPr lang="en-US" sz="1600" b="1" dirty="0">
                <a:latin typeface="Arial" panose="020B0604020202020204" pitchFamily="34" charset="0"/>
                <a:cs typeface="Arial" panose="020B0604020202020204" pitchFamily="34" charset="0"/>
              </a:rPr>
              <a:t> (in </a:t>
            </a:r>
            <a:r>
              <a:rPr lang="en-US" sz="1600" b="1" dirty="0" err="1">
                <a:latin typeface="Arial" panose="020B0604020202020204" pitchFamily="34" charset="0"/>
                <a:cs typeface="Arial" panose="020B0604020202020204" pitchFamily="34" charset="0"/>
              </a:rPr>
              <a:t>questo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caso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aceto</a:t>
            </a:r>
            <a:r>
              <a:rPr lang="en-US" sz="1600" b="1" dirty="0">
                <a:latin typeface="Arial" panose="020B0604020202020204" pitchFamily="34" charset="0"/>
                <a:cs typeface="Arial" panose="020B0604020202020204" pitchFamily="34" charset="0"/>
              </a:rPr>
              <a:t>) di </a:t>
            </a:r>
            <a:r>
              <a:rPr lang="en-US" sz="1600" b="1" dirty="0" err="1">
                <a:latin typeface="Arial" panose="020B0604020202020204" pitchFamily="34" charset="0"/>
                <a:cs typeface="Arial" panose="020B0604020202020204" pitchFamily="34" charset="0"/>
              </a:rPr>
              <a:t>bicarbonato</a:t>
            </a:r>
            <a:r>
              <a:rPr lang="en-US" sz="1600" b="1" dirty="0">
                <a:latin typeface="Arial" panose="020B0604020202020204" pitchFamily="34" charset="0"/>
                <a:cs typeface="Arial" panose="020B0604020202020204" pitchFamily="34" charset="0"/>
              </a:rPr>
              <a:t> di </a:t>
            </a:r>
            <a:r>
              <a:rPr lang="en-US" sz="1600" b="1" dirty="0" err="1">
                <a:latin typeface="Arial" panose="020B0604020202020204" pitchFamily="34" charset="0"/>
                <a:cs typeface="Arial" panose="020B0604020202020204" pitchFamily="34" charset="0"/>
              </a:rPr>
              <a:t>sodio</a:t>
            </a:r>
            <a:r>
              <a:rPr lang="en-US" sz="1600" b="1" dirty="0">
                <a:latin typeface="Arial" panose="020B0604020202020204" pitchFamily="34" charset="0"/>
                <a:cs typeface="Arial" panose="020B0604020202020204" pitchFamily="34" charset="0"/>
              </a:rPr>
              <a:t> e </a:t>
            </a:r>
            <a:r>
              <a:rPr lang="en-US" sz="1600" b="1" dirty="0" err="1">
                <a:latin typeface="Arial" panose="020B0604020202020204" pitchFamily="34" charset="0"/>
                <a:cs typeface="Arial" panose="020B0604020202020204" pitchFamily="34" charset="0"/>
              </a:rPr>
              <a:t>si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determina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il</a:t>
            </a:r>
            <a:r>
              <a:rPr lang="en-US" sz="1600" b="1" dirty="0">
                <a:latin typeface="Arial" panose="020B0604020202020204" pitchFamily="34" charset="0"/>
                <a:cs typeface="Arial" panose="020B0604020202020204" pitchFamily="34" charset="0"/>
              </a:rPr>
              <a:t> volume di gas </a:t>
            </a:r>
            <a:r>
              <a:rPr lang="en-US" sz="1600" b="1" dirty="0" err="1">
                <a:latin typeface="Arial" panose="020B0604020202020204" pitchFamily="34" charset="0"/>
                <a:cs typeface="Arial" panose="020B0604020202020204" pitchFamily="34" charset="0"/>
              </a:rPr>
              <a:t>raccolto</a:t>
            </a:r>
            <a:r>
              <a:rPr lang="en-US" sz="1600" b="1" dirty="0">
                <a:latin typeface="Arial" panose="020B0604020202020204" pitchFamily="34" charset="0"/>
                <a:cs typeface="Arial" panose="020B0604020202020204" pitchFamily="34" charset="0"/>
              </a:rPr>
              <a:t> (a </a:t>
            </a:r>
            <a:r>
              <a:rPr lang="en-US" sz="1600" b="1" dirty="0" err="1">
                <a:latin typeface="Arial" panose="020B0604020202020204" pitchFamily="34" charset="0"/>
                <a:cs typeface="Arial" panose="020B0604020202020204" pitchFamily="34" charset="0"/>
              </a:rPr>
              <a:t>pressione</a:t>
            </a:r>
            <a:r>
              <a:rPr lang="en-US" sz="1600" b="1" dirty="0">
                <a:latin typeface="Arial" panose="020B0604020202020204" pitchFamily="34" charset="0"/>
                <a:cs typeface="Arial" panose="020B0604020202020204" pitchFamily="34" charset="0"/>
              </a:rPr>
              <a:t> e </a:t>
            </a:r>
            <a:r>
              <a:rPr lang="en-US" sz="1600" b="1" dirty="0" err="1">
                <a:latin typeface="Arial" panose="020B0604020202020204" pitchFamily="34" charset="0"/>
                <a:cs typeface="Arial" panose="020B0604020202020204" pitchFamily="34" charset="0"/>
              </a:rPr>
              <a:t>temperatura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ambiente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Ovviamente</a:t>
            </a:r>
            <a:r>
              <a:rPr lang="en-US" sz="1600" b="1" dirty="0">
                <a:latin typeface="Arial" panose="020B0604020202020204" pitchFamily="34" charset="0"/>
                <a:cs typeface="Arial" panose="020B0604020202020204" pitchFamily="34" charset="0"/>
              </a:rPr>
              <a:t> la </a:t>
            </a:r>
            <a:r>
              <a:rPr lang="en-US" sz="1600" b="1" dirty="0" err="1">
                <a:latin typeface="Arial" panose="020B0604020202020204" pitchFamily="34" charset="0"/>
                <a:cs typeface="Arial" panose="020B0604020202020204" pitchFamily="34" charset="0"/>
              </a:rPr>
              <a:t>metodologia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usata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bagno</a:t>
            </a:r>
            <a:r>
              <a:rPr lang="en-US" sz="1600" b="1" dirty="0">
                <a:latin typeface="Arial" panose="020B0604020202020204" pitchFamily="34" charset="0"/>
                <a:cs typeface="Arial" panose="020B0604020202020204" pitchFamily="34" charset="0"/>
              </a:rPr>
              <a:t> ad </a:t>
            </a:r>
            <a:r>
              <a:rPr lang="en-US" sz="1600" b="1" dirty="0" err="1">
                <a:latin typeface="Arial" panose="020B0604020202020204" pitchFamily="34" charset="0"/>
                <a:cs typeface="Arial" panose="020B0604020202020204" pitchFamily="34" charset="0"/>
              </a:rPr>
              <a:t>acqua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presta</a:t>
            </a:r>
            <a:r>
              <a:rPr lang="en-US" sz="1600" b="1" dirty="0">
                <a:latin typeface="Arial" panose="020B0604020202020204" pitchFamily="34" charset="0"/>
                <a:cs typeface="Arial" panose="020B0604020202020204" pitchFamily="34" charset="0"/>
              </a:rPr>
              <a:t> in </a:t>
            </a:r>
            <a:r>
              <a:rPr lang="en-US" sz="1600" b="1" dirty="0" err="1">
                <a:latin typeface="Arial" panose="020B0604020202020204" pitchFamily="34" charset="0"/>
                <a:cs typeface="Arial" panose="020B0604020202020204" pitchFamily="34" charset="0"/>
              </a:rPr>
              <a:t>quanto</a:t>
            </a:r>
            <a:r>
              <a:rPr lang="en-US" sz="1600" b="1" dirty="0">
                <a:latin typeface="Arial" panose="020B0604020202020204" pitchFamily="34" charset="0"/>
                <a:cs typeface="Arial" panose="020B0604020202020204" pitchFamily="34" charset="0"/>
              </a:rPr>
              <a:t> la CO</a:t>
            </a:r>
            <a:r>
              <a:rPr lang="en-US" sz="1600" b="1" baseline="-25000" dirty="0">
                <a:latin typeface="Arial" panose="020B0604020202020204" pitchFamily="34" charset="0"/>
                <a:cs typeface="Arial" panose="020B0604020202020204" pitchFamily="34" charset="0"/>
              </a:rPr>
              <a:t>2</a:t>
            </a:r>
            <a:r>
              <a:rPr lang="en-US" sz="1600" b="1" dirty="0">
                <a:latin typeface="Arial" panose="020B0604020202020204" pitchFamily="34" charset="0"/>
                <a:cs typeface="Arial" panose="020B0604020202020204" pitchFamily="34" charset="0"/>
              </a:rPr>
              <a:t> ha </a:t>
            </a:r>
            <a:r>
              <a:rPr lang="en-US" sz="1600" b="1" dirty="0" err="1">
                <a:latin typeface="Arial" panose="020B0604020202020204" pitchFamily="34" charset="0"/>
                <a:cs typeface="Arial" panose="020B0604020202020204" pitchFamily="34" charset="0"/>
              </a:rPr>
              <a:t>una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solubilità</a:t>
            </a:r>
            <a:r>
              <a:rPr lang="en-US" sz="1600" b="1" dirty="0">
                <a:latin typeface="Arial" panose="020B0604020202020204" pitchFamily="34" charset="0"/>
                <a:cs typeface="Arial" panose="020B0604020202020204" pitchFamily="34" charset="0"/>
              </a:rPr>
              <a:t> in </a:t>
            </a:r>
            <a:r>
              <a:rPr lang="en-US" sz="1600" b="1" dirty="0" err="1">
                <a:latin typeface="Arial" panose="020B0604020202020204" pitchFamily="34" charset="0"/>
                <a:cs typeface="Arial" panose="020B0604020202020204" pitchFamily="34" charset="0"/>
              </a:rPr>
              <a:t>acqua</a:t>
            </a:r>
            <a:r>
              <a:rPr lang="en-US" sz="1600" b="1" dirty="0">
                <a:latin typeface="Arial" panose="020B0604020202020204" pitchFamily="34" charset="0"/>
                <a:cs typeface="Arial" panose="020B0604020202020204" pitchFamily="34" charset="0"/>
              </a:rPr>
              <a:t> non </a:t>
            </a:r>
            <a:r>
              <a:rPr lang="en-US" sz="1600" b="1" dirty="0" err="1">
                <a:latin typeface="Arial" panose="020B0604020202020204" pitchFamily="34" charset="0"/>
                <a:cs typeface="Arial" panose="020B0604020202020204" pitchFamily="34" charset="0"/>
              </a:rPr>
              <a:t>elevata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ed</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oltre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tutto</a:t>
            </a:r>
            <a:r>
              <a:rPr lang="en-US" sz="1600" b="1" dirty="0">
                <a:latin typeface="Arial" panose="020B0604020202020204" pitchFamily="34" charset="0"/>
                <a:cs typeface="Arial" panose="020B0604020202020204" pitchFamily="34" charset="0"/>
              </a:rPr>
              <a:t> le due </a:t>
            </a:r>
            <a:r>
              <a:rPr lang="en-US" sz="1600" b="1" dirty="0" err="1">
                <a:latin typeface="Arial" panose="020B0604020202020204" pitchFamily="34" charset="0"/>
                <a:cs typeface="Arial" panose="020B0604020202020204" pitchFamily="34" charset="0"/>
              </a:rPr>
              <a:t>fasi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liquida</a:t>
            </a:r>
            <a:r>
              <a:rPr lang="en-US" sz="1600" b="1" dirty="0">
                <a:latin typeface="Arial" panose="020B0604020202020204" pitchFamily="34" charset="0"/>
                <a:cs typeface="Arial" panose="020B0604020202020204" pitchFamily="34" charset="0"/>
              </a:rPr>
              <a:t> e </a:t>
            </a:r>
            <a:r>
              <a:rPr lang="en-US" sz="1600" b="1" dirty="0" err="1">
                <a:latin typeface="Arial" panose="020B0604020202020204" pitchFamily="34" charset="0"/>
                <a:cs typeface="Arial" panose="020B0604020202020204" pitchFamily="34" charset="0"/>
              </a:rPr>
              <a:t>aeriforme</a:t>
            </a:r>
            <a:r>
              <a:rPr lang="en-US" sz="1600" b="1" dirty="0">
                <a:latin typeface="Arial" panose="020B0604020202020204" pitchFamily="34" charset="0"/>
                <a:cs typeface="Arial" panose="020B0604020202020204" pitchFamily="34" charset="0"/>
              </a:rPr>
              <a:t>) non </a:t>
            </a:r>
            <a:r>
              <a:rPr lang="en-US" sz="1600" b="1" dirty="0" err="1">
                <a:latin typeface="Arial" panose="020B0604020202020204" pitchFamily="34" charset="0"/>
                <a:cs typeface="Arial" panose="020B0604020202020204" pitchFamily="34" charset="0"/>
              </a:rPr>
              <a:t>vengono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dibattute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trra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loro</a:t>
            </a:r>
            <a:r>
              <a:rPr lang="en-US" sz="1600" b="1" dirty="0">
                <a:latin typeface="Arial" panose="020B0604020202020204" pitchFamily="34" charset="0"/>
                <a:cs typeface="Arial" panose="020B0604020202020204" pitchFamily="34" charset="0"/>
              </a:rPr>
              <a:t>  Non </a:t>
            </a:r>
            <a:r>
              <a:rPr lang="en-US" sz="1600" b="1" dirty="0" err="1">
                <a:latin typeface="Arial" panose="020B0604020202020204" pitchFamily="34" charset="0"/>
                <a:cs typeface="Arial" panose="020B0604020202020204" pitchFamily="34" charset="0"/>
              </a:rPr>
              <a:t>sarebbe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possibile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operare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nello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stesso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modo</a:t>
            </a:r>
            <a:r>
              <a:rPr lang="en-US" sz="1600" b="1" dirty="0">
                <a:latin typeface="Arial" panose="020B0604020202020204" pitchFamily="34" charset="0"/>
                <a:cs typeface="Arial" panose="020B0604020202020204" pitchFamily="34" charset="0"/>
              </a:rPr>
              <a:t> per </a:t>
            </a:r>
            <a:r>
              <a:rPr lang="en-US" sz="1600" b="1" dirty="0" err="1">
                <a:latin typeface="Arial" panose="020B0604020202020204" pitchFamily="34" charset="0"/>
                <a:cs typeface="Arial" panose="020B0604020202020204" pitchFamily="34" charset="0"/>
              </a:rPr>
              <a:t>raccogliere</a:t>
            </a:r>
            <a:r>
              <a:rPr lang="en-US" sz="1600" b="1" dirty="0">
                <a:latin typeface="Arial" panose="020B0604020202020204" pitchFamily="34" charset="0"/>
                <a:cs typeface="Arial" panose="020B0604020202020204" pitchFamily="34" charset="0"/>
              </a:rPr>
              <a:t> un gas molto </a:t>
            </a:r>
            <a:r>
              <a:rPr lang="en-US" sz="1600" b="1" dirty="0" err="1">
                <a:latin typeface="Arial" panose="020B0604020202020204" pitchFamily="34" charset="0"/>
                <a:cs typeface="Arial" panose="020B0604020202020204" pitchFamily="34" charset="0"/>
              </a:rPr>
              <a:t>solubile</a:t>
            </a:r>
            <a:r>
              <a:rPr lang="en-US" sz="1600" b="1" dirty="0">
                <a:latin typeface="Arial" panose="020B0604020202020204" pitchFamily="34" charset="0"/>
                <a:cs typeface="Arial" panose="020B0604020202020204" pitchFamily="34" charset="0"/>
              </a:rPr>
              <a:t> in </a:t>
            </a:r>
            <a:r>
              <a:rPr lang="en-US" sz="1600" b="1" dirty="0" err="1">
                <a:latin typeface="Arial" panose="020B0604020202020204" pitchFamily="34" charset="0"/>
                <a:cs typeface="Arial" panose="020B0604020202020204" pitchFamily="34" charset="0"/>
              </a:rPr>
              <a:t>acqua</a:t>
            </a:r>
            <a:r>
              <a:rPr lang="en-US" sz="1600" b="1" dirty="0">
                <a:latin typeface="Arial" panose="020B0604020202020204" pitchFamily="34" charset="0"/>
                <a:cs typeface="Arial" panose="020B0604020202020204" pitchFamily="34" charset="0"/>
              </a:rPr>
              <a:t>. In </a:t>
            </a:r>
            <a:r>
              <a:rPr lang="en-US" sz="1600" b="1" dirty="0" err="1">
                <a:latin typeface="Arial" panose="020B0604020202020204" pitchFamily="34" charset="0"/>
                <a:cs typeface="Arial" panose="020B0604020202020204" pitchFamily="34" charset="0"/>
              </a:rPr>
              <a:t>tal</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caso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sarebbe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necessario</a:t>
            </a:r>
            <a:r>
              <a:rPr lang="en-US" sz="1600" b="1" dirty="0">
                <a:latin typeface="Arial" panose="020B0604020202020204" pitchFamily="34" charset="0"/>
                <a:cs typeface="Arial" panose="020B0604020202020204" pitchFamily="34" charset="0"/>
              </a:rPr>
              <a:t> un </a:t>
            </a:r>
            <a:r>
              <a:rPr lang="en-US" sz="1600" b="1" dirty="0" err="1">
                <a:latin typeface="Arial" panose="020B0604020202020204" pitchFamily="34" charset="0"/>
                <a:cs typeface="Arial" panose="020B0604020202020204" pitchFamily="34" charset="0"/>
              </a:rPr>
              <a:t>diverso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liquido</a:t>
            </a:r>
            <a:r>
              <a:rPr lang="en-US" sz="1600" b="1" dirty="0">
                <a:latin typeface="Arial" panose="020B0604020202020204" pitchFamily="34" charset="0"/>
                <a:cs typeface="Arial" panose="020B0604020202020204" pitchFamily="34" charset="0"/>
              </a:rPr>
              <a:t> in cui </a:t>
            </a:r>
            <a:r>
              <a:rPr lang="en-US" sz="1600" b="1" dirty="0" err="1">
                <a:latin typeface="Arial" panose="020B0604020202020204" pitchFamily="34" charset="0"/>
                <a:cs typeface="Arial" panose="020B0604020202020204" pitchFamily="34" charset="0"/>
              </a:rPr>
              <a:t>il</a:t>
            </a:r>
            <a:r>
              <a:rPr lang="en-US" sz="1600" b="1" dirty="0">
                <a:latin typeface="Arial" panose="020B0604020202020204" pitchFamily="34" charset="0"/>
                <a:cs typeface="Arial" panose="020B0604020202020204" pitchFamily="34" charset="0"/>
              </a:rPr>
              <a:t> gas fosse del </a:t>
            </a:r>
            <a:r>
              <a:rPr lang="en-US" sz="1600" b="1" dirty="0" err="1">
                <a:latin typeface="Arial" panose="020B0604020202020204" pitchFamily="34" charset="0"/>
                <a:cs typeface="Arial" panose="020B0604020202020204" pitchFamily="34" charset="0"/>
              </a:rPr>
              <a:t>tutto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insolubile</a:t>
            </a:r>
            <a:r>
              <a:rPr lang="en-US" sz="1600" b="1" dirty="0">
                <a:latin typeface="Arial" panose="020B0604020202020204" pitchFamily="34" charset="0"/>
                <a:cs typeface="Arial" panose="020B0604020202020204" pitchFamily="34" charset="0"/>
              </a:rPr>
              <a:t> (ad </a:t>
            </a:r>
            <a:r>
              <a:rPr lang="en-US" sz="1600" b="1" dirty="0" err="1">
                <a:latin typeface="Arial" panose="020B0604020202020204" pitchFamily="34" charset="0"/>
                <a:cs typeface="Arial" panose="020B0604020202020204" pitchFamily="34" charset="0"/>
              </a:rPr>
              <a:t>esempio</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il</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mercurio</a:t>
            </a:r>
            <a:r>
              <a:rPr lang="en-US" sz="1600" b="1"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hlinkClick r:id="rId3"/>
              </a:rPr>
              <a:t>https://www.youtube.com/watch?v=ozko7fkg4Ko</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2286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CC7518D4-7866-469D-A28D-434B6CC03188}"/>
              </a:ext>
            </a:extLst>
          </p:cNvPr>
          <p:cNvSpPr/>
          <p:nvPr/>
        </p:nvSpPr>
        <p:spPr>
          <a:xfrm>
            <a:off x="464457" y="279366"/>
            <a:ext cx="11480800" cy="3593291"/>
          </a:xfrm>
          <a:prstGeom prst="rect">
            <a:avLst/>
          </a:prstGeom>
        </p:spPr>
        <p:txBody>
          <a:bodyPr wrap="square">
            <a:spAutoFit/>
          </a:bodyPr>
          <a:lstStyle/>
          <a:p>
            <a:pPr algn="just">
              <a:lnSpc>
                <a:spcPts val="2100"/>
              </a:lnSpc>
            </a:pPr>
            <a:r>
              <a:rPr lang="it-IT" b="1" dirty="0">
                <a:latin typeface="Arial" panose="020B0604020202020204" pitchFamily="34" charset="0"/>
                <a:cs typeface="Arial" panose="020B0604020202020204" pitchFamily="34" charset="0"/>
              </a:rPr>
              <a:t>In realtà il fatto che da un materiale trattato con acido si sviluppi un gas non significherebbe aver con certezza determinato quale gas si tratti. Sarebbe in generale necessario dal punto di vista chimico identificare la sostanza con un saggio specifico. Tale saggio è quello con l’acqua di calce. Per acqua di calce  si intende  la soluzione satura, a temperatura ambiente, di idrossido di calcio Ca(OH)</a:t>
            </a:r>
            <a:r>
              <a:rPr lang="it-IT" b="1" baseline="-25000" dirty="0">
                <a:latin typeface="Arial" panose="020B0604020202020204" pitchFamily="34" charset="0"/>
                <a:cs typeface="Arial" panose="020B0604020202020204" pitchFamily="34" charset="0"/>
              </a:rPr>
              <a:t>2</a:t>
            </a:r>
            <a:r>
              <a:rPr lang="it-IT" b="1" dirty="0">
                <a:latin typeface="Arial" panose="020B0604020202020204" pitchFamily="34" charset="0"/>
                <a:cs typeface="Arial" panose="020B0604020202020204" pitchFamily="34" charset="0"/>
              </a:rPr>
              <a:t>. Questa si ottiene agitando calce con acqua (contiene circa 0,17% di Ca(OH)</a:t>
            </a:r>
            <a:r>
              <a:rPr lang="it-IT" b="1" baseline="-25000" dirty="0">
                <a:latin typeface="Arial" panose="020B0604020202020204" pitchFamily="34" charset="0"/>
                <a:cs typeface="Arial" panose="020B0604020202020204" pitchFamily="34" charset="0"/>
              </a:rPr>
              <a:t>2</a:t>
            </a:r>
            <a:r>
              <a:rPr lang="it-IT" b="1" dirty="0">
                <a:latin typeface="Arial" panose="020B0604020202020204" pitchFamily="34" charset="0"/>
                <a:cs typeface="Arial" panose="020B0604020202020204" pitchFamily="34" charset="0"/>
              </a:rPr>
              <a:t>. Si filtra la soluzione ottenendo un liquido limpido, alcalino.</a:t>
            </a:r>
          </a:p>
          <a:p>
            <a:pPr algn="just">
              <a:lnSpc>
                <a:spcPts val="2100"/>
              </a:lnSpc>
            </a:pPr>
            <a:r>
              <a:rPr lang="it-IT" b="1" dirty="0">
                <a:latin typeface="Arial" panose="020B0604020202020204" pitchFamily="34" charset="0"/>
                <a:cs typeface="Arial" panose="020B0604020202020204" pitchFamily="34" charset="0"/>
              </a:rPr>
              <a:t>Quando in tale reattivo viene fatta gorgogliare anidride carbonica avviene la reazione</a:t>
            </a:r>
          </a:p>
          <a:p>
            <a:pPr algn="ctr">
              <a:lnSpc>
                <a:spcPts val="2100"/>
              </a:lnSpc>
            </a:pPr>
            <a:r>
              <a:rPr lang="it-IT" b="1" dirty="0">
                <a:latin typeface="Arial" panose="020B0604020202020204" pitchFamily="34" charset="0"/>
                <a:cs typeface="Arial" panose="020B0604020202020204" pitchFamily="34" charset="0"/>
              </a:rPr>
              <a:t>Ca(OH)</a:t>
            </a:r>
            <a:r>
              <a:rPr lang="it-IT" b="1" baseline="-25000" dirty="0">
                <a:latin typeface="Arial" panose="020B0604020202020204" pitchFamily="34" charset="0"/>
                <a:cs typeface="Arial" panose="020B0604020202020204" pitchFamily="34" charset="0"/>
              </a:rPr>
              <a:t>2(</a:t>
            </a:r>
            <a:r>
              <a:rPr lang="it-IT" b="1" baseline="-25000" dirty="0" err="1">
                <a:latin typeface="Arial" panose="020B0604020202020204" pitchFamily="34" charset="0"/>
                <a:cs typeface="Arial" panose="020B0604020202020204" pitchFamily="34" charset="0"/>
              </a:rPr>
              <a:t>aq</a:t>
            </a:r>
            <a:r>
              <a:rPr lang="it-IT" b="1" baseline="-25000" dirty="0">
                <a:latin typeface="Arial" panose="020B0604020202020204" pitchFamily="34" charset="0"/>
                <a:cs typeface="Arial" panose="020B0604020202020204" pitchFamily="34" charset="0"/>
              </a:rPr>
              <a:t>) </a:t>
            </a:r>
            <a:r>
              <a:rPr lang="it-IT" b="1" dirty="0">
                <a:latin typeface="Arial" panose="020B0604020202020204" pitchFamily="34" charset="0"/>
                <a:cs typeface="Arial" panose="020B0604020202020204" pitchFamily="34" charset="0"/>
              </a:rPr>
              <a:t>+ CO</a:t>
            </a:r>
            <a:r>
              <a:rPr lang="it-IT" b="1" baseline="-25000" dirty="0">
                <a:latin typeface="Arial" panose="020B0604020202020204" pitchFamily="34" charset="0"/>
                <a:cs typeface="Arial" panose="020B0604020202020204" pitchFamily="34" charset="0"/>
              </a:rPr>
              <a:t>2(g) </a:t>
            </a:r>
            <a:r>
              <a:rPr lang="it-IT" b="1" dirty="0">
                <a:latin typeface="Arial" panose="020B0604020202020204" pitchFamily="34" charset="0"/>
                <a:cs typeface="Arial" panose="020B0604020202020204" pitchFamily="34" charset="0"/>
              </a:rPr>
              <a:t>→ CaCO</a:t>
            </a:r>
            <a:r>
              <a:rPr lang="it-IT" b="1" baseline="-25000" dirty="0">
                <a:latin typeface="Arial" panose="020B0604020202020204" pitchFamily="34" charset="0"/>
                <a:cs typeface="Arial" panose="020B0604020202020204" pitchFamily="34" charset="0"/>
              </a:rPr>
              <a:t>3(s) </a:t>
            </a:r>
            <a:r>
              <a:rPr lang="it-IT" b="1" dirty="0">
                <a:latin typeface="Arial" panose="020B0604020202020204" pitchFamily="34" charset="0"/>
                <a:cs typeface="Arial" panose="020B0604020202020204" pitchFamily="34" charset="0"/>
              </a:rPr>
              <a:t>+ H</a:t>
            </a:r>
            <a:r>
              <a:rPr lang="it-IT" b="1" baseline="-25000" dirty="0">
                <a:latin typeface="Arial" panose="020B0604020202020204" pitchFamily="34" charset="0"/>
                <a:cs typeface="Arial" panose="020B0604020202020204" pitchFamily="34" charset="0"/>
              </a:rPr>
              <a:t>2</a:t>
            </a:r>
            <a:r>
              <a:rPr lang="it-IT" b="1" dirty="0">
                <a:latin typeface="Arial" panose="020B0604020202020204" pitchFamily="34" charset="0"/>
                <a:cs typeface="Arial" panose="020B0604020202020204" pitchFamily="34" charset="0"/>
              </a:rPr>
              <a:t>O</a:t>
            </a:r>
          </a:p>
          <a:p>
            <a:pPr algn="just">
              <a:lnSpc>
                <a:spcPts val="2100"/>
              </a:lnSpc>
            </a:pPr>
            <a:r>
              <a:rPr lang="it-IT" b="1" dirty="0">
                <a:latin typeface="Arial" panose="020B0604020202020204" pitchFamily="34" charset="0"/>
                <a:cs typeface="Arial" panose="020B0604020202020204" pitchFamily="34" charset="0"/>
              </a:rPr>
              <a:t>e la soluzione  s’intorbida per formazione di carbonato di calcio (molto meno solubile dell’idrossido di calcio)</a:t>
            </a:r>
          </a:p>
          <a:p>
            <a:pPr algn="just">
              <a:lnSpc>
                <a:spcPts val="2100"/>
              </a:lnSpc>
            </a:pPr>
            <a:r>
              <a:rPr lang="it-IT" b="1" dirty="0">
                <a:latin typeface="Arial" panose="020B0604020202020204" pitchFamily="34" charset="0"/>
                <a:cs typeface="Arial" panose="020B0604020202020204" pitchFamily="34" charset="0"/>
              </a:rPr>
              <a:t>Qui sotto trovate un filmato che illustra la preparazione dell’acqua di calce e l’esecuzione del saggio.</a:t>
            </a:r>
          </a:p>
          <a:p>
            <a:pPr algn="just">
              <a:lnSpc>
                <a:spcPts val="2100"/>
              </a:lnSpc>
            </a:pPr>
            <a:r>
              <a:rPr lang="it-IT" b="1" dirty="0">
                <a:latin typeface="Arial" panose="020B0604020202020204" pitchFamily="34" charset="0"/>
                <a:cs typeface="Arial" panose="020B0604020202020204" pitchFamily="34" charset="0"/>
                <a:hlinkClick r:id="rId2"/>
              </a:rPr>
              <a:t>https://www.youtube.com/watch?v</a:t>
            </a:r>
            <a:r>
              <a:rPr lang="it-IT" b="1">
                <a:latin typeface="Arial" panose="020B0604020202020204" pitchFamily="34" charset="0"/>
                <a:cs typeface="Arial" panose="020B0604020202020204" pitchFamily="34" charset="0"/>
                <a:hlinkClick r:id="rId2"/>
              </a:rPr>
              <a:t>=5FcdMQDzvEo</a:t>
            </a:r>
            <a:endParaRPr lang="it-IT" b="1">
              <a:latin typeface="Arial" panose="020B0604020202020204" pitchFamily="34" charset="0"/>
              <a:cs typeface="Arial" panose="020B0604020202020204" pitchFamily="34" charset="0"/>
            </a:endParaRPr>
          </a:p>
          <a:p>
            <a:pPr algn="just">
              <a:lnSpc>
                <a:spcPts val="2100"/>
              </a:lnSpc>
            </a:pPr>
            <a:endParaRPr lang="it-IT"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460985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TotalTime>
  <Words>997</Words>
  <Application>Microsoft Office PowerPoint</Application>
  <PresentationFormat>Widescreen</PresentationFormat>
  <Paragraphs>50</Paragraphs>
  <Slides>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vt:i4>
      </vt:variant>
    </vt:vector>
  </HeadingPairs>
  <TitlesOfParts>
    <vt:vector size="9" baseType="lpstr">
      <vt:lpstr>Arial</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Leda Bressanello</dc:creator>
  <cp:lastModifiedBy>Leda Bressanello</cp:lastModifiedBy>
  <cp:revision>26</cp:revision>
  <dcterms:created xsi:type="dcterms:W3CDTF">2018-05-13T17:28:42Z</dcterms:created>
  <dcterms:modified xsi:type="dcterms:W3CDTF">2018-07-13T16:54:35Z</dcterms:modified>
</cp:coreProperties>
</file>