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342" r:id="rId2"/>
    <p:sldId id="343" r:id="rId3"/>
    <p:sldId id="333" r:id="rId4"/>
    <p:sldId id="261" r:id="rId5"/>
    <p:sldId id="290" r:id="rId6"/>
    <p:sldId id="330" r:id="rId7"/>
    <p:sldId id="282" r:id="rId8"/>
    <p:sldId id="329" r:id="rId9"/>
    <p:sldId id="283" r:id="rId10"/>
    <p:sldId id="346" r:id="rId11"/>
    <p:sldId id="319" r:id="rId12"/>
    <p:sldId id="287" r:id="rId13"/>
    <p:sldId id="352" r:id="rId14"/>
    <p:sldId id="331" r:id="rId15"/>
    <p:sldId id="274" r:id="rId16"/>
    <p:sldId id="263" r:id="rId17"/>
    <p:sldId id="348" r:id="rId18"/>
    <p:sldId id="351" r:id="rId19"/>
    <p:sldId id="349" r:id="rId20"/>
    <p:sldId id="350" r:id="rId21"/>
    <p:sldId id="341" r:id="rId22"/>
    <p:sldId id="313" r:id="rId23"/>
    <p:sldId id="321" r:id="rId24"/>
    <p:sldId id="322" r:id="rId25"/>
    <p:sldId id="345" r:id="rId26"/>
    <p:sldId id="325" r:id="rId27"/>
    <p:sldId id="288" r:id="rId28"/>
    <p:sldId id="275" r:id="rId29"/>
    <p:sldId id="265" r:id="rId30"/>
    <p:sldId id="308" r:id="rId31"/>
    <p:sldId id="336" r:id="rId32"/>
    <p:sldId id="337" r:id="rId33"/>
    <p:sldId id="293" r:id="rId34"/>
    <p:sldId id="292" r:id="rId35"/>
    <p:sldId id="294" r:id="rId36"/>
    <p:sldId id="295" r:id="rId37"/>
    <p:sldId id="296" r:id="rId38"/>
    <p:sldId id="326" r:id="rId39"/>
    <p:sldId id="276" r:id="rId40"/>
    <p:sldId id="267" r:id="rId41"/>
    <p:sldId id="297" r:id="rId42"/>
    <p:sldId id="298" r:id="rId43"/>
    <p:sldId id="304" r:id="rId44"/>
    <p:sldId id="339" r:id="rId45"/>
    <p:sldId id="305" r:id="rId46"/>
    <p:sldId id="340" r:id="rId47"/>
    <p:sldId id="306" r:id="rId48"/>
    <p:sldId id="327" r:id="rId49"/>
    <p:sldId id="344" r:id="rId50"/>
    <p:sldId id="335" r:id="rId51"/>
    <p:sldId id="272" r:id="rId52"/>
    <p:sldId id="286" r:id="rId53"/>
    <p:sldId id="312" r:id="rId54"/>
    <p:sldId id="315" r:id="rId55"/>
    <p:sldId id="318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A0000"/>
    <a:srgbClr val="FFFFCC"/>
    <a:srgbClr val="DDD9C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73441" autoAdjust="0"/>
  </p:normalViewPr>
  <p:slideViewPr>
    <p:cSldViewPr>
      <p:cViewPr varScale="1">
        <p:scale>
          <a:sx n="61" d="100"/>
          <a:sy n="61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B001-07EB-4C45-BA67-08E1FA9316D7}" type="datetimeFigureOut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106C-EDD6-4DC6-AD52-500EC084544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25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06C-EDD6-4DC6-AD52-500EC0845447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06C-EDD6-4DC6-AD52-500EC0845447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E758-1388-4E40-9CA0-02BEE7DFD4DD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332A-4B01-44BC-95AE-A5D54A994067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E812-B569-4770-BF90-8632A1AFA783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04800" y="609600"/>
            <a:ext cx="8534400" cy="533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8500-44DA-4CC6-9142-EAE469766F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9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EEF0-F275-4004-A1BF-11CFD0304BDD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76EB-9BCC-4144-A97E-1FA4F272A7DA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9ED-BB21-4766-B9CB-6F61F477CD59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4F2-60F1-457B-83F6-3AE127FC0F89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359-3096-40E2-8C48-AE469CF6515A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5B38-D08B-4CD9-96DF-B57305FA0D40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3CF-9ED6-495A-BD9E-9F30CD0E31DF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10E6-3CBB-4CE3-9250-8EB2CA475CF2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5338-C990-4CE8-997E-AE7E011C2B70}" type="datetime1">
              <a:rPr lang="it-IT" smtClean="0"/>
              <a:pPr/>
              <a:t>17/06/2018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0012-11CA-4015-BC9C-E0D4BF7C46E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crystals.sv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_LE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76672"/>
            <a:ext cx="9037704" cy="550072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96136" y="9714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Liceo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Massimo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D’Azeglio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96" y="52292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50000"/>
                  </a:schemeClr>
                </a:solidFill>
              </a:rPr>
              <a:t>Esame di maturità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84168" y="58052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LABORATORIO</a:t>
            </a:r>
            <a:endParaRPr lang="it-IT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2773"/>
            <a:ext cx="9500676" cy="547654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27784" y="234888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H.E. White - 1934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3059832" y="3645024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80912"/>
            <a:ext cx="576064" cy="41218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Ovale 8"/>
          <p:cNvSpPr/>
          <p:nvPr/>
        </p:nvSpPr>
        <p:spPr>
          <a:xfrm>
            <a:off x="611560" y="1196752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627784" y="5517232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028384" y="4293096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07504" y="4943719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0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  <a:latin typeface="Gabriola" pitchFamily="82" charset="0"/>
                <a:cs typeface="Courier New" pitchFamily="49" charset="0"/>
              </a:rPr>
              <a:t>Non </a:t>
            </a:r>
            <a:r>
              <a:rPr lang="it-IT" dirty="0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avevamo dubbi: saremmo stati chimici…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Per me la chimica rappresentava una nuvola indefinita di potenze future, che avvolgeva il mio avvenire in nere volute lacerate da bagliori di </a:t>
            </a:r>
            <a:r>
              <a:rPr lang="it-IT" b="1" dirty="0" err="1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fuocFERRO</a:t>
            </a:r>
            <a:r>
              <a:rPr lang="it-IT" b="1" dirty="0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 PG39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o, simile  a quella che occultava il monte Sinai.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Come Mosè, da quella nuvola attendevo la mia legge, l’ordine in me, attorno a me e nel mondo. …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Gabriola" pitchFamily="82" charset="0"/>
                <a:cs typeface="Courier New" pitchFamily="49" charset="0"/>
              </a:rPr>
              <a:t>Saremmo stati chimici, Enrico ed io. …</a:t>
            </a: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ourier New" pitchFamily="49" charset="0"/>
              </a:rPr>
              <a:t>(tratto da </a:t>
            </a:r>
            <a:r>
              <a:rPr lang="it-IT" sz="1800" cap="small" dirty="0">
                <a:solidFill>
                  <a:srgbClr val="002060"/>
                </a:solidFill>
                <a:latin typeface="+mj-lt"/>
                <a:cs typeface="Courier New" pitchFamily="49" charset="0"/>
              </a:rPr>
              <a:t>Ferro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ourier New" pitchFamily="49" charset="0"/>
              </a:rPr>
              <a:t>, in </a:t>
            </a:r>
            <a:r>
              <a:rPr lang="it-IT" sz="1800" i="1" dirty="0">
                <a:solidFill>
                  <a:srgbClr val="002060"/>
                </a:solidFill>
                <a:latin typeface="+mj-lt"/>
                <a:cs typeface="Courier New" pitchFamily="49" charset="0"/>
              </a:rPr>
              <a:t>Il Sistema periodico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ourier New" pitchFamily="49" charset="0"/>
              </a:rPr>
              <a:t>) </a:t>
            </a:r>
            <a:endParaRPr lang="it-IT" sz="1800" dirty="0">
              <a:solidFill>
                <a:srgbClr val="C00000"/>
              </a:solidFill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Gabriola" pitchFamily="82" charset="0"/>
              <a:cs typeface="Courier New" pitchFamily="49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8000"/>
                </a:solidFill>
              </a:rPr>
              <a:t>UN LAVORO BEN FATTO - Primo Levi all’Università di Torino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8" name="Immagine 7" descr="Liebigs_Lab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58" y="1000108"/>
            <a:ext cx="8372475" cy="4962632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</p:pic>
      <p:sp>
        <p:nvSpPr>
          <p:cNvPr id="10" name="Rettangolo 9"/>
          <p:cNvSpPr/>
          <p:nvPr/>
        </p:nvSpPr>
        <p:spPr>
          <a:xfrm>
            <a:off x="285720" y="928670"/>
            <a:ext cx="8572560" cy="507209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6"/>
          <p:cNvSpPr txBox="1">
            <a:spLocks/>
          </p:cNvSpPr>
          <p:nvPr/>
        </p:nvSpPr>
        <p:spPr>
          <a:xfrm>
            <a:off x="428596" y="1052736"/>
            <a:ext cx="8301037" cy="4910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Alle</a:t>
            </a:r>
            <a:r>
              <a:rPr kumimoji="0" lang="it-IT" sz="2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 due del pomeriggio il prof. D. consegnava ad ognuno di noi un grammo esatto di una certa polverina: entro il giorno successivo </a:t>
            </a:r>
            <a:r>
              <a:rPr lang="it-IT" sz="26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bisognava completare l’analisi </a:t>
            </a:r>
            <a:r>
              <a:rPr lang="it-IT" sz="2600" dirty="0">
                <a:solidFill>
                  <a:schemeClr val="bg2"/>
                </a:solidFill>
                <a:latin typeface="Cambria" panose="02040503050406030204" pitchFamily="18" charset="0"/>
                <a:cs typeface="Courier New" pitchFamily="49" charset="0"/>
              </a:rPr>
              <a:t>qualitativa…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C’erano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elementi facili e franchi, incapaci di nascondersi, come il ferro ed</a:t>
            </a:r>
            <a:r>
              <a:rPr kumimoji="0" lang="it-IT" sz="2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 il rame; altri insidiosi e fuggitivi, come il bismuto ed il cadmio. C’era un metodo, uno schema ponderoso cui nulla poteva sfuggire, ma io preferivo inventare volta per volta la mia </a:t>
            </a:r>
            <a:r>
              <a:rPr kumimoji="0" lang="it-IT" sz="26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strada</a:t>
            </a:r>
            <a:r>
              <a:rPr kumimoji="0" 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Courier New" pitchFamily="49" charset="0"/>
              </a:rPr>
              <a:t>…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(tratto da </a:t>
            </a:r>
            <a:r>
              <a:rPr kumimoji="0" lang="it-IT" sz="18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Ferro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, in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Il Sistema periodico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Gabriola" pitchFamily="82" charset="0"/>
              <a:ea typeface="+mn-ea"/>
              <a:cs typeface="Courier New" pitchFamily="49" charset="0"/>
            </a:endParaRPr>
          </a:p>
        </p:txBody>
      </p:sp>
      <p:sp>
        <p:nvSpPr>
          <p:cNvPr id="12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800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84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Primo Levi all’Università di Torino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2" y="1008112"/>
            <a:ext cx="3597864" cy="47971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5" y="836712"/>
            <a:ext cx="6624735" cy="496855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371600" y="1412776"/>
            <a:ext cx="5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chemeClr val="bg2">
                    <a:lumMod val="50000"/>
                  </a:schemeClr>
                </a:solidFill>
              </a:rPr>
              <a:t>UN LAVORO BEN FATTO - Primo Levi all’Università di Torino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2" y="1008112"/>
            <a:ext cx="3597864" cy="47971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5" y="836712"/>
            <a:ext cx="6624735" cy="4968552"/>
          </a:xfrm>
          <a:prstGeom prst="rect">
            <a:avLst/>
          </a:prstGeom>
        </p:spPr>
      </p:pic>
      <p:sp>
        <p:nvSpPr>
          <p:cNvPr id="10" name="Segnaposto contenuto 6"/>
          <p:cNvSpPr txBox="1">
            <a:spLocks/>
          </p:cNvSpPr>
          <p:nvPr/>
        </p:nvSpPr>
        <p:spPr>
          <a:xfrm>
            <a:off x="428596" y="1052736"/>
            <a:ext cx="8301037" cy="491000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E’ la febbre degli es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ami, la </a:t>
            </a:r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mia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febbre dei </a:t>
            </a:r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miei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esami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q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uella spontanea mobilitazion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 di tutte le facoltà logiche e di tutte le noz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ioni che i miei compagni 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scuola tanto mi invidiavano…   L’esame sta 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andando bene… qualcosa mi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protegge. Le mie povere vecchie </a:t>
            </a:r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Misure di c</a:t>
            </a:r>
            <a:r>
              <a:rPr lang="it-IT" sz="2400" i="1" dirty="0">
                <a:solidFill>
                  <a:schemeClr val="bg1"/>
                </a:solidFill>
                <a:latin typeface="+mj-lt"/>
              </a:rPr>
              <a:t>ostanti dielettriche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interessano particolarmente questo ariano bi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ondo dall’esiste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nza sicura… mi mostra il </a:t>
            </a:r>
            <a:r>
              <a:rPr lang="it-IT" sz="2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Gattermann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… del tutto 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identico a quello su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cui studiavo in Italia, in quarto anno.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(tratto da </a:t>
            </a:r>
            <a:r>
              <a:rPr lang="it-IT" sz="2400" cap="small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Esame di Chimica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, in </a:t>
            </a:r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Se questo è un uomo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ourier New" pitchFamily="49" charset="0"/>
            </a:endParaRPr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chemeClr val="accent3">
                    <a:lumMod val="75000"/>
                  </a:schemeClr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39943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Primo Levi all’Università di Torino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>
                <a:solidFill>
                  <a:srgbClr val="002060"/>
                </a:solidFill>
              </a:rPr>
              <a:t>Le sottotesi</a:t>
            </a:r>
          </a:p>
          <a:p>
            <a:pPr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</a:rPr>
              <a:t>Comportamento dielettrico del sistema ternario benzene - clorobenzene - cloroformio</a:t>
            </a:r>
            <a:endParaRPr lang="it-IT" sz="2400" b="1" dirty="0">
              <a:solidFill>
                <a:srgbClr val="FF0000"/>
              </a:solidFill>
            </a:endParaRPr>
          </a:p>
          <a:p>
            <a:pPr indent="19050">
              <a:lnSpc>
                <a:spcPct val="150000"/>
              </a:lnSpc>
              <a:buNone/>
            </a:pPr>
            <a:r>
              <a:rPr lang="it-IT" sz="2400" i="1" dirty="0">
                <a:solidFill>
                  <a:srgbClr val="002060"/>
                </a:solidFill>
              </a:rPr>
              <a:t>relatore prof. Alfredo Pochettino</a:t>
            </a:r>
          </a:p>
          <a:p>
            <a:pPr>
              <a:lnSpc>
                <a:spcPct val="150000"/>
              </a:lnSpc>
              <a:buNone/>
            </a:pPr>
            <a:endParaRPr lang="it-IT" sz="1400" i="1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2060"/>
                </a:solidFill>
              </a:rPr>
              <a:t>I raggi elettronici </a:t>
            </a:r>
            <a:endParaRPr lang="it-IT" sz="2400" i="1" dirty="0">
              <a:solidFill>
                <a:srgbClr val="002060"/>
              </a:solidFill>
            </a:endParaRPr>
          </a:p>
          <a:p>
            <a:pPr indent="19050">
              <a:buNone/>
            </a:pPr>
            <a:r>
              <a:rPr lang="it-IT" sz="2400" i="1" dirty="0">
                <a:solidFill>
                  <a:srgbClr val="002060"/>
                </a:solidFill>
              </a:rPr>
              <a:t>relatore prof. Mario Milone</a:t>
            </a:r>
          </a:p>
          <a:p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252615245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68290"/>
              </p:ext>
            </p:extLst>
          </p:nvPr>
        </p:nvGraphicFramePr>
        <p:xfrm>
          <a:off x="457200" y="1600200"/>
          <a:ext cx="7139136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Primo Levi all’Università di Torino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9312"/>
              </p:ext>
            </p:extLst>
          </p:nvPr>
        </p:nvGraphicFramePr>
        <p:xfrm>
          <a:off x="457200" y="1600200"/>
          <a:ext cx="699512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 Primo Levi all’Università di Torino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20491"/>
              </p:ext>
            </p:extLst>
          </p:nvPr>
        </p:nvGraphicFramePr>
        <p:xfrm>
          <a:off x="462796" y="2348880"/>
          <a:ext cx="8429684" cy="832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4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200" baseline="0" dirty="0">
                          <a:solidFill>
                            <a:srgbClr val="002060"/>
                          </a:solidFill>
                        </a:rPr>
                        <a:t> La tesi </a:t>
                      </a:r>
                      <a:r>
                        <a:rPr lang="it-IT" sz="3200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sz="3200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17</a:t>
            </a:fld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691680" y="-142922"/>
            <a:ext cx="5841031" cy="7206946"/>
            <a:chOff x="1691680" y="-142922"/>
            <a:chExt cx="5841031" cy="720694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080" y="9478"/>
              <a:ext cx="5688631" cy="7054546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1691680" y="-142922"/>
              <a:ext cx="5688631" cy="70545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b="1">
                <a:solidFill>
                  <a:srgbClr val="003C00"/>
                </a:solidFill>
                <a:latin typeface="Garamond" panose="02020404030301010803" pitchFamily="18" charset="0"/>
              </a:rPr>
              <a:t>LXXX </a:t>
            </a:r>
            <a:r>
              <a:rPr lang="it-IT" sz="2400" b="1" cap="small">
                <a:solidFill>
                  <a:srgbClr val="003C00"/>
                </a:solidFill>
                <a:latin typeface="Garamond" panose="02020404030301010803" pitchFamily="18" charset="0"/>
              </a:rPr>
              <a:t>anniversario delle leggi razziali  - </a:t>
            </a:r>
            <a:br>
              <a:rPr lang="it-IT" sz="2400" b="1" cap="small">
                <a:solidFill>
                  <a:srgbClr val="003C00"/>
                </a:solidFill>
                <a:latin typeface="Garamond" panose="02020404030301010803" pitchFamily="18" charset="0"/>
              </a:rPr>
            </a:br>
            <a:r>
              <a:rPr lang="it-IT" sz="2400" b="1" cap="small">
                <a:solidFill>
                  <a:srgbClr val="003C00"/>
                </a:solidFill>
                <a:latin typeface="Garamond" panose="02020404030301010803" pitchFamily="18" charset="0"/>
              </a:rPr>
              <a:t>I riflessi nella facoltà di SMFN</a:t>
            </a:r>
            <a:endParaRPr lang="it-IT" sz="2400" b="1" cap="small" dirty="0">
              <a:solidFill>
                <a:srgbClr val="003C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971600" y="6172738"/>
            <a:ext cx="7416824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3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Liceo Montale_Aula</a:t>
            </a:r>
            <a:r>
              <a:rPr kumimoji="0" lang="it-IT" sz="1100" b="0" i="1" u="none" strike="noStrike" kern="1200" cap="none" spc="0" normalizeH="0" noProof="0">
                <a:ln>
                  <a:noFill/>
                </a:ln>
                <a:solidFill>
                  <a:srgbClr val="003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3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3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marzo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3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3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cura di Maria Vittoria Barbarulo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3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46856" y="149532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rgbClr val="003C00"/>
                </a:solidFill>
                <a:latin typeface="Garamond" panose="02020404030301010803" pitchFamily="18" charset="0"/>
              </a:rPr>
              <a:t>15 luglio 1938-XVI, documento del gruppo di studiosi, docenti nelle Università italiane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18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Il Fascismo e i problemi della razza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rgbClr val="003C00"/>
                </a:solidFill>
                <a:latin typeface="Garamond" panose="02020404030301010803" pitchFamily="18" charset="0"/>
              </a:rPr>
              <a:t>5 agosto 1938-XVI, primo numero della rivista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18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La Difesa della Razza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rgbClr val="003C00"/>
                </a:solidFill>
                <a:latin typeface="Garamond" panose="02020404030301010803" pitchFamily="18" charset="0"/>
              </a:rPr>
              <a:t>9 agosto 1938-XVI, circolare del Ministero dell’Educazione nazionale n. 12336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18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Censimento del personale di razza ebraica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rgbClr val="003C00"/>
                </a:solidFill>
                <a:latin typeface="Garamond" panose="02020404030301010803" pitchFamily="18" charset="0"/>
              </a:rPr>
              <a:t>5 settembre 1938-XVI, Regio decreto-legge n. 1390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18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Provvedimenti per la difesa della razza nella scuola fascista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rgbClr val="003C00"/>
                </a:solidFill>
                <a:latin typeface="Garamond" panose="02020404030301010803" pitchFamily="18" charset="0"/>
              </a:rPr>
              <a:t>30 settembre 1938-XVI, circolare del Ministero dell’Educazione nazionale n. 13405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18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(Elenco degli autori di razza ebraica)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rgbClr val="003C00"/>
                </a:solidFill>
                <a:latin typeface="Garamond" panose="02020404030301010803" pitchFamily="18" charset="0"/>
              </a:rPr>
              <a:t>6 ottobre 1938-XVI, documento del Gran Consiglio del Fascismo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18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Dichiarazione sulla razza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900" dirty="0">
                <a:solidFill>
                  <a:srgbClr val="003C00"/>
                </a:solidFill>
                <a:latin typeface="Garamond" panose="02020404030301010803" pitchFamily="18" charset="0"/>
              </a:rPr>
              <a:t>15 novembre 1938-XVII, Regio decreto-legge n. 1779</a:t>
            </a:r>
          </a:p>
          <a:p>
            <a:pPr marL="1160463" indent="0">
              <a:lnSpc>
                <a:spcPct val="150000"/>
              </a:lnSpc>
              <a:buNone/>
            </a:pPr>
            <a:r>
              <a:rPr lang="it-IT" sz="2900" b="1" i="1" dirty="0">
                <a:solidFill>
                  <a:srgbClr val="003C00"/>
                </a:solidFill>
                <a:latin typeface="Garamond" panose="02020404030301010803" pitchFamily="18" charset="0"/>
              </a:rPr>
              <a:t>Integrazione coordinamento in un unico testo delle norme già emanate per la difesa della razza nella Scuola italiana</a:t>
            </a:r>
            <a:endParaRPr lang="it-IT" sz="2900" b="1" dirty="0">
              <a:solidFill>
                <a:srgbClr val="003C00"/>
              </a:solidFill>
              <a:latin typeface="Garamond" panose="02020404030301010803" pitchFamily="18" charset="0"/>
            </a:endParaRPr>
          </a:p>
          <a:p>
            <a:pPr marL="1160463" indent="0">
              <a:lnSpc>
                <a:spcPct val="150000"/>
              </a:lnSpc>
              <a:buNone/>
            </a:pPr>
            <a:endParaRPr lang="it-IT" sz="1800" b="1" i="1" dirty="0">
              <a:solidFill>
                <a:srgbClr val="003C00"/>
              </a:solidFill>
              <a:latin typeface="Garamond" panose="02020404030301010803" pitchFamily="18" charset="0"/>
            </a:endParaRPr>
          </a:p>
          <a:p>
            <a:pPr marL="1160463" indent="0">
              <a:lnSpc>
                <a:spcPct val="150000"/>
              </a:lnSpc>
              <a:buNone/>
            </a:pPr>
            <a:endParaRPr lang="it-IT" sz="1800" b="1" i="1" dirty="0">
              <a:solidFill>
                <a:srgbClr val="003C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5820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518864" y="692696"/>
            <a:ext cx="8229600" cy="477053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VITTORIO EMANUELE III </a:t>
            </a:r>
          </a:p>
          <a:p>
            <a:pPr marL="0" indent="0" algn="ctr">
              <a:buNone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PER GRAZIA DI DIO E PER VOLONTA' DELLA NAZIONE  </a:t>
            </a:r>
          </a:p>
          <a:p>
            <a:pPr marL="0" indent="0" algn="ctr">
              <a:buNone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 D'ITALIA IMPERATORE D'ETIOPIA</a:t>
            </a:r>
          </a:p>
          <a:p>
            <a:pPr marL="0" indent="0">
              <a:buNone/>
            </a:pPr>
            <a:endParaRPr lang="it-I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Veduto il R. decreto-legge 5 settembre l938-XVI, n. 1390;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Veduto il R. decreto-legge 23 settembre 1938-XVI, n. l630;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Veduto il testo unico delle leggi e delle norme giuridiche sull'istruzione elementare approvato con R. decreto 5 febbraio 1928-VI, n. 877, e successive modificazioni;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Veduto il R. decreto-legge 3 giugno 1938-XVI, n. 928;Visto l'art. 3, n. 2, della legge 31 gennaio 1926-IV, n. 100;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Ritenuta la necessità assoluta ed urgente di dettare </a:t>
            </a:r>
            <a:r>
              <a:rPr lang="it-IT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disposizioni per la difesa della razza nella scuola italiana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Udito il Consiglio dei Ministri;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Sulla proposta del Nostro Ministro Segretario di Stato per l'educazione nazionale, di concerto con quello per le finanze;</a:t>
            </a:r>
            <a:b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Abbiamo decretato e decretiamo:</a:t>
            </a:r>
          </a:p>
          <a:p>
            <a:pPr marL="0" indent="0">
              <a:buNone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62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518864" y="476672"/>
            <a:ext cx="8229600" cy="608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Art. 3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Alle scuole di ogni ordine e grado, pubbliche o private, frequentate da alunni italiani, non possono essere iscritti alunni di </a:t>
            </a:r>
            <a:r>
              <a:rPr lang="it-IT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razza ebraica</a:t>
            </a: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…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Art. 10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 deroga al precedente art. 3 possono essere ammessi in via transitoria a proseguire gli studi universitari studenti di </a:t>
            </a:r>
            <a:r>
              <a:rPr lang="it-IT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razza ebraica </a:t>
            </a: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già iscritti nei passati anni accademici a Università o Istituti superiori del Regno…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Art.11 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 Le modificazioni degli statuti delle Università e degli istituti di istruzione superiore avranno vigore per l'anno accademico 1938-39, anche se disposte con Regi decreti di data posteriore al 29 ottobre 1938-XVII.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Ordiniamo che il presente decreto, munito del sigillo dello Stato, sia inserto nella raccolta ufficiale delle leggi e dei decreti del Regno d'Italia, mandando a chiunque spetti di osservarlo e di farlo osservare.</a:t>
            </a:r>
            <a:b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Dato a San Rossore, addì 15 novembre 1938 - XVII</a:t>
            </a: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VITTORIO EMANUELE</a:t>
            </a:r>
          </a:p>
          <a:p>
            <a:pPr marL="0" indent="0" algn="r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Mussolini - Bottai- Di </a:t>
            </a:r>
            <a:r>
              <a:rPr lang="it-IT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Revel</a:t>
            </a:r>
            <a:endParaRPr lang="it-I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it-IT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Visto il Guardasigilli: Solmi</a:t>
            </a:r>
            <a:br>
              <a:rPr lang="it-IT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Registrato alla Corte dei conti, addì 26 novembre 1938 - XVII </a:t>
            </a:r>
          </a:p>
          <a:p>
            <a:pPr marL="0" indent="0">
              <a:buNone/>
            </a:pPr>
            <a:r>
              <a:rPr lang="it-IT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Atti del Governo, registro 403, foglio 99. - Mancini</a:t>
            </a:r>
          </a:p>
          <a:p>
            <a:pPr marL="0" indent="0">
              <a:buNone/>
            </a:pPr>
            <a:endParaRPr lang="it-IT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_LE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500042"/>
            <a:ext cx="9037704" cy="550072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796136" y="9714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Liceo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Massimo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D’Azeglio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44338" y="332656"/>
            <a:ext cx="8820150" cy="6286544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kumimoji="0" lang="it-IT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LAVORO BEN FATTO </a:t>
            </a:r>
          </a:p>
          <a:p>
            <a:pPr algn="ctr"/>
            <a:r>
              <a:rPr lang="it-IT" sz="2000" i="1" dirty="0"/>
              <a:t>La tesi di Laurea di Primo Levi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6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85720" y="5805264"/>
            <a:ext cx="8643998" cy="798915"/>
            <a:chOff x="285720" y="5805264"/>
            <a:chExt cx="8643998" cy="798915"/>
          </a:xfrm>
        </p:grpSpPr>
        <p:pic>
          <p:nvPicPr>
            <p:cNvPr id="12" name="Immagine 11" descr="CDEC_memoria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5805264"/>
              <a:ext cx="2198048" cy="774522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6215074" y="5988626"/>
              <a:ext cx="27146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8A0000"/>
                  </a:solidFill>
                </a:rPr>
                <a:t>Maria Vittoria Barbarulo</a:t>
              </a:r>
            </a:p>
            <a:p>
              <a:r>
                <a:rPr lang="en-US" sz="1400" dirty="0">
                  <a:solidFill>
                    <a:srgbClr val="8A0000"/>
                  </a:solidFill>
                </a:rPr>
                <a:t>          </a:t>
              </a:r>
              <a:r>
                <a:rPr lang="en-US" sz="1400" dirty="0" err="1">
                  <a:solidFill>
                    <a:srgbClr val="8A0000"/>
                  </a:solidFill>
                </a:rPr>
                <a:t>Liceo</a:t>
              </a:r>
              <a:r>
                <a:rPr lang="en-US" sz="1400" dirty="0">
                  <a:solidFill>
                    <a:srgbClr val="8A0000"/>
                  </a:solidFill>
                </a:rPr>
                <a:t> </a:t>
              </a:r>
              <a:r>
                <a:rPr lang="en-US" sz="1400" dirty="0" err="1">
                  <a:solidFill>
                    <a:srgbClr val="8A0000"/>
                  </a:solidFill>
                </a:rPr>
                <a:t>classico</a:t>
              </a:r>
              <a:r>
                <a:rPr lang="en-US" sz="1400" dirty="0">
                  <a:solidFill>
                    <a:srgbClr val="8A0000"/>
                  </a:solidFill>
                </a:rPr>
                <a:t> Montale</a:t>
              </a:r>
              <a:endParaRPr lang="it-IT" sz="2000" dirty="0">
                <a:solidFill>
                  <a:srgbClr val="8A0000"/>
                </a:solidFill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2571736" y="285728"/>
            <a:ext cx="3143272" cy="4286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BB1_Lev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868" y="29533"/>
            <a:ext cx="304800" cy="3048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5496" y="52292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Esame di maturità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827061" cy="92994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724128" y="1886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LABORATORIO</a:t>
            </a:r>
            <a:endParaRPr lang="it-IT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20</a:t>
            </a:fld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179512" y="260648"/>
            <a:ext cx="8712968" cy="6408712"/>
            <a:chOff x="1065983" y="1124744"/>
            <a:chExt cx="6942723" cy="501317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983" y="1124744"/>
              <a:ext cx="3506017" cy="5013176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124744"/>
              <a:ext cx="3436706" cy="5013176"/>
            </a:xfrm>
            <a:prstGeom prst="rect">
              <a:avLst/>
            </a:prstGeom>
          </p:spPr>
        </p:pic>
      </p:grpSp>
      <p:sp>
        <p:nvSpPr>
          <p:cNvPr id="8" name="Rettangolo arrotondato 7"/>
          <p:cNvSpPr/>
          <p:nvPr/>
        </p:nvSpPr>
        <p:spPr>
          <a:xfrm>
            <a:off x="5940152" y="2780928"/>
            <a:ext cx="158417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23528" y="2780928"/>
            <a:ext cx="158417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146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La tesi compilativa: motivazioni e struttura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Autofit/>
          </a:bodyPr>
          <a:lstStyle/>
          <a:p>
            <a:pPr marL="361950" indent="-361950">
              <a:lnSpc>
                <a:spcPct val="200000"/>
              </a:lnSpc>
            </a:pPr>
            <a:r>
              <a:rPr lang="it-IT" b="1" dirty="0">
                <a:solidFill>
                  <a:srgbClr val="002060"/>
                </a:solidFill>
              </a:rPr>
              <a:t>Paul </a:t>
            </a:r>
            <a:r>
              <a:rPr lang="it-IT" b="1" dirty="0" err="1">
                <a:solidFill>
                  <a:srgbClr val="002060"/>
                </a:solidFill>
              </a:rPr>
              <a:t>Walden</a:t>
            </a:r>
            <a:r>
              <a:rPr lang="it-IT" b="1" dirty="0">
                <a:solidFill>
                  <a:srgbClr val="002060"/>
                </a:solidFill>
              </a:rPr>
              <a:t> e tre generazioni di Chimici a Torino: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b="1" dirty="0">
                <a:solidFill>
                  <a:srgbClr val="002060"/>
                </a:solidFill>
              </a:rPr>
              <a:t>   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03848" y="40770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Michele </a:t>
            </a:r>
            <a:r>
              <a:rPr lang="it-IT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Fileti</a:t>
            </a:r>
            <a:r>
              <a:rPr lang="it-IT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52120" y="4077072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Giacomo Ponzio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40770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Raffaele </a:t>
            </a:r>
            <a:r>
              <a:rPr lang="it-IT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Piria</a:t>
            </a:r>
            <a:r>
              <a:rPr lang="it-IT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sp>
        <p:nvSpPr>
          <p:cNvPr id="12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2244410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La tesi compilativa: motivazioni e struttura</a:t>
            </a:r>
          </a:p>
        </p:txBody>
      </p:sp>
      <p:pic>
        <p:nvPicPr>
          <p:cNvPr id="5" name="Immagine 4" descr="P100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928670"/>
            <a:ext cx="7000924" cy="5250693"/>
          </a:xfrm>
          <a:prstGeom prst="rect">
            <a:avLst/>
          </a:prstGeom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046177"/>
            <a:ext cx="897258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it-IT" sz="14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</a:rPr>
              <a:t>Paul Walden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</a:rPr>
              <a:t>Weiteres über optisch active Halogen-</a:t>
            </a:r>
            <a:r>
              <a:rPr lang="de-DE" sz="2800" dirty="0" err="1">
                <a:solidFill>
                  <a:srgbClr val="002060"/>
                </a:solidFill>
              </a:rPr>
              <a:t>verbindungen</a:t>
            </a:r>
            <a:endParaRPr lang="de-DE" sz="2800" i="1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800" i="1" dirty="0" err="1">
                <a:solidFill>
                  <a:srgbClr val="002060"/>
                </a:solidFill>
              </a:rPr>
              <a:t>Ber</a:t>
            </a:r>
            <a:r>
              <a:rPr lang="de-DE" sz="2800" i="1" dirty="0">
                <a:solidFill>
                  <a:srgbClr val="002060"/>
                </a:solidFill>
              </a:rPr>
              <a:t>.</a:t>
            </a:r>
            <a:r>
              <a:rPr lang="de-DE" sz="2800" b="1" dirty="0">
                <a:solidFill>
                  <a:srgbClr val="002060"/>
                </a:solidFill>
              </a:rPr>
              <a:t> 1895</a:t>
            </a:r>
            <a:r>
              <a:rPr lang="de-DE" sz="2800" i="1" dirty="0">
                <a:solidFill>
                  <a:srgbClr val="002060"/>
                </a:solidFill>
              </a:rPr>
              <a:t>, 28 </a:t>
            </a:r>
            <a:r>
              <a:rPr lang="de-DE" sz="2800" dirty="0">
                <a:solidFill>
                  <a:srgbClr val="002060"/>
                </a:solidFill>
              </a:rPr>
              <a:t>(3),  2766-2773</a:t>
            </a:r>
            <a:endParaRPr lang="it-IT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Sottotitolo 5"/>
          <p:cNvSpPr txBox="1">
            <a:spLocks/>
          </p:cNvSpPr>
          <p:nvPr/>
        </p:nvSpPr>
        <p:spPr>
          <a:xfrm>
            <a:off x="71406" y="5929330"/>
            <a:ext cx="9072594" cy="9286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olarimeter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600198" y="2780928"/>
            <a:ext cx="6615140" cy="2856278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18500-44DA-4CC6-9142-EAE469766F1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6" name="Immagine 5" descr="https://upload.wikimedia.org/wikipedia/commons/thumb/9/95/Pcrystals.svg/220px-Pcrystals.svg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641" y="692696"/>
            <a:ext cx="209613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8596" y="1142984"/>
            <a:ext cx="5857916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I due cristalli speculari dell’acido tartarico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Schema di polarimetro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1571604" y="2780928"/>
            <a:ext cx="6644528" cy="2858314"/>
            <a:chOff x="1571604" y="3001166"/>
            <a:chExt cx="6644528" cy="2858314"/>
          </a:xfrm>
        </p:grpSpPr>
        <p:cxnSp>
          <p:nvCxnSpPr>
            <p:cNvPr id="11" name="Connettore 1 10"/>
            <p:cNvCxnSpPr/>
            <p:nvPr/>
          </p:nvCxnSpPr>
          <p:spPr>
            <a:xfrm rot="5400000">
              <a:off x="6786578" y="4429132"/>
              <a:ext cx="285752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1571604" y="5857892"/>
              <a:ext cx="66437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236300790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FEB940-9D89-44AC-8118-3D04714B0544}" type="slidenum">
              <a:rPr lang="it-IT"/>
              <a:pPr/>
              <a:t>24</a:t>
            </a:fld>
            <a:endParaRPr lang="it-IT"/>
          </a:p>
        </p:txBody>
      </p:sp>
      <p:pic>
        <p:nvPicPr>
          <p:cNvPr id="18435" name="Picture 1027" descr="chiralitydef.jpg                                               0004AD79M-Appeal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852935"/>
            <a:ext cx="4392488" cy="297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762000" y="685800"/>
            <a:ext cx="73819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latin typeface="+mj-lt"/>
              </a:rPr>
              <a:t>La </a:t>
            </a:r>
            <a:r>
              <a:rPr lang="it-IT" sz="2400" dirty="0" err="1">
                <a:solidFill>
                  <a:srgbClr val="002060"/>
                </a:solidFill>
                <a:latin typeface="+mj-lt"/>
              </a:rPr>
              <a:t>chiralità</a:t>
            </a:r>
            <a:r>
              <a:rPr lang="it-IT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 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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e</a:t>
            </a:r>
            <a:r>
              <a:rPr lang="el-GR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ί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r, 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</a:t>
            </a:r>
            <a:r>
              <a:rPr lang="it-IT" b="1" dirty="0" err="1">
                <a:solidFill>
                  <a:srgbClr val="C00000"/>
                </a:solidFill>
                <a:latin typeface="Comic Sans MS" pitchFamily="66" charset="0"/>
                <a:sym typeface="Wingdings"/>
              </a:rPr>
              <a:t>eir</a:t>
            </a:r>
            <a:r>
              <a:rPr lang="el-GR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ό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 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ἡ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  <a:sym typeface="Wingdings"/>
              </a:rPr>
              <a:t>, </a:t>
            </a:r>
            <a:r>
              <a:rPr lang="de-DE" dirty="0" err="1">
                <a:solidFill>
                  <a:srgbClr val="C00000"/>
                </a:solidFill>
                <a:latin typeface="Comic Sans MS" pitchFamily="66" charset="0"/>
                <a:sym typeface="Wingdings"/>
              </a:rPr>
              <a:t>mano</a:t>
            </a:r>
            <a:endParaRPr lang="it-IT" dirty="0">
              <a:solidFill>
                <a:srgbClr val="C00000"/>
              </a:solidFill>
              <a:latin typeface="Comic Sans MS" pitchFamily="66" charset="0"/>
              <a:sym typeface="Wingdings"/>
            </a:endParaRPr>
          </a:p>
          <a:p>
            <a:pPr algn="ctr">
              <a:lnSpc>
                <a:spcPct val="150000"/>
              </a:lnSpc>
            </a:pPr>
            <a:endParaRPr lang="it-IT" sz="1000" b="1" dirty="0">
              <a:solidFill>
                <a:srgbClr val="C00000"/>
              </a:solidFill>
              <a:latin typeface="Comic Sans MS" pitchFamily="66" charset="0"/>
              <a:sym typeface="Wingdings"/>
            </a:endParaRPr>
          </a:p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+mj-lt"/>
              </a:rPr>
              <a:t>Alcune molecole esistono in forme specularmente distinte che hanno tra loro lo stesso tipo di rapporto che c</a:t>
            </a:r>
            <a:r>
              <a:rPr lang="it-IT" altLang="it-IT" sz="1800" dirty="0">
                <a:solidFill>
                  <a:srgbClr val="002060"/>
                </a:solidFill>
                <a:latin typeface="+mj-lt"/>
              </a:rPr>
              <a:t>’</a:t>
            </a:r>
            <a:r>
              <a:rPr lang="it-IT" sz="1800" dirty="0">
                <a:solidFill>
                  <a:srgbClr val="002060"/>
                </a:solidFill>
                <a:latin typeface="+mj-lt"/>
              </a:rPr>
              <a:t>è tra mano destra e mano sinistra: i 4 gruppi legati all’atomo di carbonio centrale hanno, infatti, una diversa disposizione nello spazio</a:t>
            </a:r>
            <a:endParaRPr lang="it-IT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900113" y="4292600"/>
            <a:ext cx="137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 dirty="0">
                <a:solidFill>
                  <a:srgbClr val="002060"/>
                </a:solidFill>
                <a:latin typeface="+mj-lt"/>
              </a:rPr>
              <a:t>per R=CH</a:t>
            </a:r>
            <a:r>
              <a:rPr lang="it-IT" sz="1600" baseline="-25000" dirty="0">
                <a:solidFill>
                  <a:srgbClr val="002060"/>
                </a:solidFill>
                <a:latin typeface="+mj-lt"/>
              </a:rPr>
              <a:t>3 </a:t>
            </a:r>
            <a:r>
              <a:rPr lang="it-IT" sz="1600" dirty="0">
                <a:solidFill>
                  <a:srgbClr val="002060"/>
                </a:solidFill>
                <a:latin typeface="+mj-lt"/>
              </a:rPr>
              <a:t>si tratta della     L - </a:t>
            </a:r>
            <a:r>
              <a:rPr lang="it-IT" sz="1600" dirty="0" err="1">
                <a:solidFill>
                  <a:srgbClr val="002060"/>
                </a:solidFill>
                <a:latin typeface="+mj-lt"/>
              </a:rPr>
              <a:t>alanina</a:t>
            </a:r>
            <a:endParaRPr lang="it-IT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946901" y="4295775"/>
            <a:ext cx="126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 dirty="0">
                <a:solidFill>
                  <a:srgbClr val="002060"/>
                </a:solidFill>
                <a:latin typeface="+mj-lt"/>
              </a:rPr>
              <a:t>per R=CH</a:t>
            </a:r>
            <a:r>
              <a:rPr lang="it-IT" sz="1600" baseline="-25000" dirty="0">
                <a:solidFill>
                  <a:srgbClr val="002060"/>
                </a:solidFill>
                <a:latin typeface="+mj-lt"/>
              </a:rPr>
              <a:t>3 </a:t>
            </a:r>
            <a:r>
              <a:rPr lang="it-IT" sz="1600" dirty="0">
                <a:solidFill>
                  <a:srgbClr val="002060"/>
                </a:solidFill>
                <a:latin typeface="+mj-lt"/>
              </a:rPr>
              <a:t>si tratta della  D - </a:t>
            </a:r>
            <a:r>
              <a:rPr lang="it-IT" sz="1600" dirty="0" err="1">
                <a:solidFill>
                  <a:srgbClr val="002060"/>
                </a:solidFill>
                <a:latin typeface="+mj-lt"/>
              </a:rPr>
              <a:t>alanina</a:t>
            </a:r>
            <a:endParaRPr lang="it-IT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1159072338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25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357290" y="928670"/>
            <a:ext cx="6215106" cy="2571768"/>
            <a:chOff x="1428728" y="1714488"/>
            <a:chExt cx="6215106" cy="2571768"/>
          </a:xfrm>
        </p:grpSpPr>
        <p:pic>
          <p:nvPicPr>
            <p:cNvPr id="9" name="Immagine 8" descr="Sn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1604" y="2000240"/>
              <a:ext cx="5943034" cy="1643074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500166" y="3571876"/>
              <a:ext cx="6143668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428728" y="1714488"/>
              <a:ext cx="614366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928926" y="2924944"/>
            <a:ext cx="4441299" cy="2869662"/>
            <a:chOff x="3131097" y="2857496"/>
            <a:chExt cx="4441299" cy="2869662"/>
          </a:xfrm>
        </p:grpSpPr>
        <p:pic>
          <p:nvPicPr>
            <p:cNvPr id="15" name="Immagine 14" descr="curv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6149" y="2857496"/>
              <a:ext cx="4186247" cy="2600325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 rot="16200000">
              <a:off x="2315631" y="417302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</a:rPr>
                <a:t>Energia potenziale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643306" y="5357826"/>
              <a:ext cx="278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</a:rPr>
                <a:t>Coordinata di reazione</a:t>
              </a:r>
            </a:p>
          </p:txBody>
        </p:sp>
      </p:grpSp>
      <p:sp>
        <p:nvSpPr>
          <p:cNvPr id="2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La tesi compilativa: motivazioni e struttura</a:t>
            </a:r>
          </a:p>
        </p:txBody>
      </p:sp>
    </p:spTree>
    <p:extLst>
      <p:ext uri="{BB962C8B-B14F-4D97-AF65-F5344CB8AC3E}">
        <p14:creationId xmlns:p14="http://schemas.microsoft.com/office/powerpoint/2010/main" val="1089862093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La tesi compilativa: motivazioni e struttura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Autofit/>
          </a:bodyPr>
          <a:lstStyle/>
          <a:p>
            <a:pPr marL="361950" indent="-361950">
              <a:lnSpc>
                <a:spcPct val="200000"/>
              </a:lnSpc>
            </a:pPr>
            <a:r>
              <a:rPr lang="it-IT" b="1" dirty="0">
                <a:solidFill>
                  <a:srgbClr val="002060"/>
                </a:solidFill>
              </a:rPr>
              <a:t>La scelta del tema della tesi di laurea</a:t>
            </a:r>
          </a:p>
          <a:p>
            <a:pPr algn="ctr">
              <a:lnSpc>
                <a:spcPct val="200000"/>
              </a:lnSpc>
              <a:buNone/>
            </a:pPr>
            <a:r>
              <a:rPr lang="it-IT" b="1" dirty="0">
                <a:solidFill>
                  <a:srgbClr val="002060"/>
                </a:solidFill>
              </a:rPr>
              <a:t>L’INVERSIONE DI WALDEN    </a:t>
            </a:r>
            <a:endParaRPr lang="it-IT" b="1" dirty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rgbClr val="002060"/>
                </a:solidFill>
              </a:rPr>
              <a:t>Il relatore, professor Giacomo Ponzio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911229798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La tesi compilativa: motivazioni e struttura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400" dirty="0">
                <a:solidFill>
                  <a:srgbClr val="002060"/>
                </a:solidFill>
              </a:rPr>
              <a:t>INDICE</a:t>
            </a:r>
          </a:p>
          <a:p>
            <a:pPr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</a:rPr>
              <a:t>Pagine 1-5</a:t>
            </a:r>
            <a:r>
              <a:rPr lang="it-IT" sz="2000" dirty="0">
                <a:solidFill>
                  <a:srgbClr val="002060"/>
                </a:solidFill>
              </a:rPr>
              <a:t>:     Parte I - Significato ed importanza dell’inversione di Walden</a:t>
            </a:r>
          </a:p>
          <a:p>
            <a:pPr marL="361950" indent="-361950"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</a:rPr>
              <a:t>Pagine 5-13</a:t>
            </a:r>
            <a:r>
              <a:rPr lang="it-IT" sz="2000" dirty="0">
                <a:solidFill>
                  <a:srgbClr val="002060"/>
                </a:solidFill>
              </a:rPr>
              <a:t>:   Parte  II - Fenomeni di inversione  e proprietà chimiche delle sostanze che vi partecipano</a:t>
            </a:r>
          </a:p>
          <a:p>
            <a:pPr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</a:rPr>
              <a:t>Pagine 14-27</a:t>
            </a:r>
            <a:r>
              <a:rPr lang="it-IT" sz="2000" dirty="0">
                <a:solidFill>
                  <a:srgbClr val="002060"/>
                </a:solidFill>
              </a:rPr>
              <a:t>:   Parte III - I criteri di distinzione delle reazioni in stericamente normali e anomale</a:t>
            </a:r>
          </a:p>
          <a:p>
            <a:pPr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</a:rPr>
              <a:t>Pagine 28-38</a:t>
            </a:r>
            <a:r>
              <a:rPr lang="it-IT" sz="2000" dirty="0">
                <a:solidFill>
                  <a:srgbClr val="002060"/>
                </a:solidFill>
              </a:rPr>
              <a:t>:   Parte  IV - Il meccanismo dell’inversione di Walden</a:t>
            </a:r>
          </a:p>
          <a:p>
            <a:pPr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</a:rPr>
              <a:t>Pagine 39-40</a:t>
            </a:r>
            <a:r>
              <a:rPr lang="it-IT" sz="2000" i="1">
                <a:solidFill>
                  <a:srgbClr val="002060"/>
                </a:solidFill>
              </a:rPr>
              <a:t>:</a:t>
            </a:r>
            <a:r>
              <a:rPr lang="it-IT" sz="2000">
                <a:solidFill>
                  <a:srgbClr val="002060"/>
                </a:solidFill>
              </a:rPr>
              <a:t>   Bibliografia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18567"/>
              </p:ext>
            </p:extLst>
          </p:nvPr>
        </p:nvGraphicFramePr>
        <p:xfrm>
          <a:off x="457200" y="1600200"/>
          <a:ext cx="685110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Primo Levi all’Università di Torino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026844"/>
              </p:ext>
            </p:extLst>
          </p:nvPr>
        </p:nvGraphicFramePr>
        <p:xfrm>
          <a:off x="457200" y="1600200"/>
          <a:ext cx="575787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Primo Levi all’Università di Torino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  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242265"/>
              </p:ext>
            </p:extLst>
          </p:nvPr>
        </p:nvGraphicFramePr>
        <p:xfrm>
          <a:off x="457096" y="3212976"/>
          <a:ext cx="8507392" cy="832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3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400" spc="-50" baseline="0" dirty="0">
                          <a:solidFill>
                            <a:srgbClr val="002060"/>
                          </a:solidFill>
                        </a:rPr>
                        <a:t>Le ricerche di Primo Levi nella Biblioteca del Regio Istituto Chimico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7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988852"/>
              </p:ext>
            </p:extLst>
          </p:nvPr>
        </p:nvGraphicFramePr>
        <p:xfrm>
          <a:off x="457200" y="1600200"/>
          <a:ext cx="699512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Primo Levi all’Università di Torino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3934706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71438" y="928670"/>
            <a:ext cx="9144032" cy="5072098"/>
            <a:chOff x="0" y="857232"/>
            <a:chExt cx="9144032" cy="5072098"/>
          </a:xfrm>
        </p:grpSpPr>
        <p:pic>
          <p:nvPicPr>
            <p:cNvPr id="15" name="Immagine 14" descr="libri Melk.jpg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>
              <a:off x="285720" y="928670"/>
              <a:ext cx="4560133" cy="4857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magine 15" descr="libri Melk.jpg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>
              <a:off x="4143372" y="928670"/>
              <a:ext cx="4560133" cy="4857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ttangolo 16"/>
            <p:cNvSpPr/>
            <p:nvPr/>
          </p:nvSpPr>
          <p:spPr>
            <a:xfrm>
              <a:off x="0" y="857232"/>
              <a:ext cx="9144000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2" y="5143512"/>
              <a:ext cx="9144000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Segnaposto contenuto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La Biblioteca del Regio Istituto Chimico </a:t>
            </a:r>
            <a:endParaRPr lang="it-IT" dirty="0">
              <a:solidFill>
                <a:srgbClr val="C00000"/>
              </a:solidFill>
            </a:endParaRPr>
          </a:p>
          <a:p>
            <a:pPr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3600" dirty="0">
                <a:solidFill>
                  <a:schemeClr val="bg2"/>
                </a:solidFill>
                <a:latin typeface="Cambria" panose="02040503050406030204" pitchFamily="18" charset="0"/>
                <a:cs typeface="Courier New" pitchFamily="49" charset="0"/>
              </a:rPr>
              <a:t>Appena mi fu possibile filai in biblioteca: intendo dire, alla venerabile biblioteca dell’Istituto Chimico dell’Università di Torino, a quel tempo impenetrabile agli infedeli come la Mecca, difficilmente penetrabile anche ai fedeli quale ero io.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600" dirty="0">
                <a:solidFill>
                  <a:schemeClr val="bg2"/>
                </a:solidFill>
                <a:latin typeface="Cambria" panose="02040503050406030204" pitchFamily="18" charset="0"/>
                <a:cs typeface="Courier New" pitchFamily="49" charset="0"/>
              </a:rPr>
              <a:t>E’ da pensare che la direzione seguisse il savio principio secondo cui è bene scoraggiare le arti e le </a:t>
            </a:r>
            <a:r>
              <a:rPr lang="it-IT" sz="3600" dirty="0" err="1">
                <a:solidFill>
                  <a:schemeClr val="bg2"/>
                </a:solidFill>
                <a:latin typeface="Cambria" panose="02040503050406030204" pitchFamily="18" charset="0"/>
                <a:cs typeface="Courier New" pitchFamily="49" charset="0"/>
              </a:rPr>
              <a:t>scienze…</a:t>
            </a:r>
            <a:r>
              <a:rPr lang="it-IT" sz="3600" dirty="0">
                <a:solidFill>
                  <a:schemeClr val="bg2"/>
                </a:solidFill>
                <a:latin typeface="Cambria" panose="02040503050406030204" pitchFamily="18" charset="0"/>
                <a:cs typeface="Courier New" pitchFamily="49" charset="0"/>
              </a:rPr>
              <a:t> L’orario era breve ed irrazionale; l’illuminazione scarsa; gli indici in disordine; d’inverno nessun riscaldamento; non sedie, ma sgabelli metallici scomodi e </a:t>
            </a:r>
            <a:r>
              <a:rPr lang="it-IT" sz="3600" dirty="0" err="1">
                <a:solidFill>
                  <a:schemeClr val="bg2"/>
                </a:solidFill>
                <a:latin typeface="Cambria" panose="02040503050406030204" pitchFamily="18" charset="0"/>
                <a:cs typeface="Courier New" pitchFamily="49" charset="0"/>
              </a:rPr>
              <a:t>rumorosi…</a:t>
            </a:r>
            <a:endParaRPr lang="it-IT" sz="3600" dirty="0">
              <a:solidFill>
                <a:schemeClr val="bg2"/>
              </a:solidFill>
              <a:latin typeface="Cambria" panose="02040503050406030204" pitchFamily="18" charset="0"/>
              <a:cs typeface="Courier New" pitchFamily="49" charset="0"/>
            </a:endParaRPr>
          </a:p>
          <a:p>
            <a:pPr marL="0" indent="0">
              <a:buNone/>
            </a:pPr>
            <a:endParaRPr lang="it-IT" sz="4100" dirty="0">
              <a:solidFill>
                <a:schemeClr val="bg2"/>
              </a:solidFill>
              <a:latin typeface="Gabriola" pitchFamily="82" charset="0"/>
              <a:cs typeface="Courier New" pitchFamily="49" charset="0"/>
            </a:endParaRPr>
          </a:p>
          <a:p>
            <a:pPr>
              <a:buNone/>
            </a:pPr>
            <a:r>
              <a:rPr lang="it-IT" sz="2600" dirty="0">
                <a:solidFill>
                  <a:schemeClr val="bg2"/>
                </a:solidFill>
                <a:cs typeface="Courier New" pitchFamily="49" charset="0"/>
              </a:rPr>
              <a:t>(tratto da </a:t>
            </a:r>
            <a:r>
              <a:rPr lang="it-IT" sz="2600" cap="small" dirty="0">
                <a:solidFill>
                  <a:schemeClr val="bg2"/>
                </a:solidFill>
                <a:cs typeface="Courier New" pitchFamily="49" charset="0"/>
              </a:rPr>
              <a:t>Azoto</a:t>
            </a:r>
            <a:r>
              <a:rPr lang="it-IT" sz="2600" dirty="0">
                <a:solidFill>
                  <a:schemeClr val="bg2"/>
                </a:solidFill>
                <a:cs typeface="Courier New" pitchFamily="49" charset="0"/>
              </a:rPr>
              <a:t>, in </a:t>
            </a:r>
            <a:r>
              <a:rPr lang="it-IT" sz="2600" i="1" dirty="0">
                <a:solidFill>
                  <a:schemeClr val="bg2"/>
                </a:solidFill>
                <a:cs typeface="Courier New" pitchFamily="49" charset="0"/>
              </a:rPr>
              <a:t>Il Sistema periodico</a:t>
            </a:r>
            <a:r>
              <a:rPr lang="it-IT" sz="2600" dirty="0">
                <a:solidFill>
                  <a:schemeClr val="bg2"/>
                </a:solidFill>
                <a:cs typeface="Courier New" pitchFamily="49" charset="0"/>
              </a:rPr>
              <a:t>)</a:t>
            </a:r>
          </a:p>
          <a:p>
            <a:pPr>
              <a:buNone/>
            </a:pPr>
            <a:endParaRPr lang="it-IT" sz="4100" dirty="0">
              <a:solidFill>
                <a:srgbClr val="002060"/>
              </a:solidFill>
              <a:latin typeface="Gabriola" pitchFamily="82" charset="0"/>
              <a:cs typeface="Courier New" pitchFamily="49" charset="0"/>
            </a:endParaRPr>
          </a:p>
          <a:p>
            <a:pPr>
              <a:buNone/>
            </a:pPr>
            <a:endParaRPr lang="it-IT" sz="4100" dirty="0">
              <a:solidFill>
                <a:srgbClr val="002060"/>
              </a:solidFill>
              <a:latin typeface="Gabriola" pitchFamily="82" charset="0"/>
              <a:cs typeface="Courier New" pitchFamily="49" charset="0"/>
            </a:endParaRPr>
          </a:p>
          <a:p>
            <a:pPr>
              <a:lnSpc>
                <a:spcPct val="150000"/>
              </a:lnSpc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96908"/>
          </a:xfrm>
        </p:spPr>
        <p:txBody>
          <a:bodyPr>
            <a:normAutofit fontScale="90000"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</a:t>
            </a:r>
            <a:r>
              <a:rPr lang="it-IT" sz="2000" i="1" dirty="0">
                <a:solidFill>
                  <a:srgbClr val="002060"/>
                </a:solidFill>
              </a:rPr>
              <a:t>Le ricerche di Primo Levi nella Biblioteca del Regio Istituto Chimico</a:t>
            </a:r>
            <a:br>
              <a:rPr lang="it-IT" sz="1800" dirty="0">
                <a:solidFill>
                  <a:srgbClr val="002060"/>
                </a:solidFill>
              </a:rPr>
            </a:b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11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4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6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274638"/>
            <a:ext cx="850728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800" i="1" dirty="0"/>
              <a:t>UN LAVORO BEN FATTO - </a:t>
            </a:r>
            <a:r>
              <a:rPr lang="it-IT" sz="2000" i="1" dirty="0"/>
              <a:t>Le ricerche di Primo Levi nella Biblioteca del Regio Istituto Chimico</a:t>
            </a:r>
            <a:br>
              <a:rPr lang="it-IT" sz="1800" dirty="0"/>
            </a:br>
            <a:endParaRPr lang="it-IT" sz="1800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49823"/>
            <a:ext cx="6080720" cy="4683433"/>
          </a:xfrm>
          <a:prstGeom prst="rect">
            <a:avLst/>
          </a:prstGeom>
        </p:spPr>
      </p:pic>
      <p:sp>
        <p:nvSpPr>
          <p:cNvPr id="7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/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2401984313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274638"/>
            <a:ext cx="850728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800" i="1" dirty="0"/>
              <a:t>UN LAVORO BEN FATTO - </a:t>
            </a:r>
            <a:r>
              <a:rPr lang="it-IT" sz="2000" i="1" dirty="0"/>
              <a:t>Le ricerche di Primo Levi nella Biblioteca del Regio Istituto Chimico</a:t>
            </a:r>
            <a:br>
              <a:rPr lang="it-IT" sz="1800" dirty="0"/>
            </a:br>
            <a:endParaRPr lang="it-IT" sz="18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41" y="908720"/>
            <a:ext cx="6414194" cy="4810646"/>
          </a:xfrm>
          <a:prstGeom prst="rect">
            <a:avLst/>
          </a:prstGeom>
        </p:spPr>
      </p:pic>
      <p:sp>
        <p:nvSpPr>
          <p:cNvPr id="7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/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3650009104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13112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dirty="0">
                <a:solidFill>
                  <a:srgbClr val="C00000"/>
                </a:solidFill>
              </a:rPr>
              <a:t>Walden, </a:t>
            </a:r>
            <a:r>
              <a:rPr lang="de-DE" dirty="0" err="1">
                <a:solidFill>
                  <a:srgbClr val="C00000"/>
                </a:solidFill>
              </a:rPr>
              <a:t>Ber</a:t>
            </a:r>
            <a:r>
              <a:rPr lang="de-DE" dirty="0">
                <a:solidFill>
                  <a:srgbClr val="C00000"/>
                </a:solidFill>
              </a:rPr>
              <a:t>. , 28 -2766 - (1895)</a:t>
            </a:r>
          </a:p>
          <a:p>
            <a:pPr>
              <a:lnSpc>
                <a:spcPct val="150000"/>
              </a:lnSpc>
              <a:buNone/>
            </a:pPr>
            <a:endParaRPr lang="it-IT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3071810"/>
            <a:ext cx="83582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8000"/>
                </a:solidFill>
              </a:rPr>
              <a:t>Walden P. Weiteres über optisch active Halogen-</a:t>
            </a:r>
            <a:r>
              <a:rPr lang="de-DE" sz="3200" dirty="0" err="1">
                <a:solidFill>
                  <a:srgbClr val="008000"/>
                </a:solidFill>
              </a:rPr>
              <a:t>verbindungen</a:t>
            </a:r>
            <a:r>
              <a:rPr lang="de-DE" sz="3200" i="1" dirty="0">
                <a:solidFill>
                  <a:srgbClr val="008000"/>
                </a:solidFill>
              </a:rPr>
              <a:t>, </a:t>
            </a:r>
            <a:r>
              <a:rPr lang="de-DE" sz="3200" i="1" dirty="0" err="1">
                <a:solidFill>
                  <a:srgbClr val="008000"/>
                </a:solidFill>
              </a:rPr>
              <a:t>Ber</a:t>
            </a:r>
            <a:r>
              <a:rPr lang="de-DE" sz="3200" i="1" dirty="0">
                <a:solidFill>
                  <a:srgbClr val="008000"/>
                </a:solidFill>
              </a:rPr>
              <a:t>.</a:t>
            </a:r>
            <a:r>
              <a:rPr lang="de-DE" sz="3200" b="1" dirty="0">
                <a:solidFill>
                  <a:srgbClr val="008000"/>
                </a:solidFill>
              </a:rPr>
              <a:t> 1895</a:t>
            </a:r>
            <a:r>
              <a:rPr lang="de-DE" sz="3200" i="1" dirty="0">
                <a:solidFill>
                  <a:srgbClr val="008000"/>
                </a:solidFill>
              </a:rPr>
              <a:t>, 28 </a:t>
            </a:r>
            <a:r>
              <a:rPr lang="de-DE" sz="3200" dirty="0">
                <a:solidFill>
                  <a:srgbClr val="008000"/>
                </a:solidFill>
              </a:rPr>
              <a:t>(3),  2766-2773</a:t>
            </a:r>
            <a:endParaRPr lang="it-IT" sz="3200" dirty="0">
              <a:solidFill>
                <a:srgbClr val="008000"/>
              </a:solidFill>
            </a:endParaRPr>
          </a:p>
          <a:p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274638"/>
            <a:ext cx="850728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800" i="1">
                <a:solidFill>
                  <a:srgbClr val="002060"/>
                </a:solidFill>
              </a:rPr>
              <a:t>UN LAVORO BEN FATTO - </a:t>
            </a:r>
            <a:r>
              <a:rPr lang="it-IT" sz="2000" i="1">
                <a:solidFill>
                  <a:srgbClr val="002060"/>
                </a:solidFill>
              </a:rPr>
              <a:t>Le ricerche di Primo Levi nella Biblioteca del Regio Istituto Chimico</a:t>
            </a:r>
            <a:br>
              <a:rPr lang="it-IT" sz="1800">
                <a:solidFill>
                  <a:srgbClr val="002060"/>
                </a:solidFill>
              </a:rPr>
            </a:b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11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1400" dirty="0">
                <a:solidFill>
                  <a:srgbClr val="002060"/>
                </a:solidFill>
              </a:rPr>
              <a:t>ARTICOLI  UTILIZZATI DA LEVI PER LA TESI (in ordine sequenziale)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>
                <a:solidFill>
                  <a:srgbClr val="002060"/>
                </a:solidFill>
              </a:rPr>
              <a:t> 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</a:rPr>
              <a:t>Walden, Weiteres über optisch </a:t>
            </a:r>
            <a:r>
              <a:rPr lang="de-DE" sz="1400" dirty="0" err="1">
                <a:solidFill>
                  <a:srgbClr val="002060"/>
                </a:solidFill>
              </a:rPr>
              <a:t>active</a:t>
            </a:r>
            <a:r>
              <a:rPr lang="de-DE" sz="1400" dirty="0">
                <a:solidFill>
                  <a:srgbClr val="002060"/>
                </a:solidFill>
              </a:rPr>
              <a:t> Halogen-</a:t>
            </a:r>
            <a:r>
              <a:rPr lang="de-DE" sz="1400" dirty="0" err="1">
                <a:solidFill>
                  <a:srgbClr val="002060"/>
                </a:solidFill>
              </a:rPr>
              <a:t>verbindungen</a:t>
            </a:r>
            <a:r>
              <a:rPr lang="de-DE" sz="1400" dirty="0">
                <a:solidFill>
                  <a:srgbClr val="002060"/>
                </a:solidFill>
              </a:rPr>
              <a:t> ,</a:t>
            </a:r>
            <a:r>
              <a:rPr lang="de-DE" sz="1400" dirty="0" err="1">
                <a:solidFill>
                  <a:srgbClr val="002060"/>
                </a:solidFill>
              </a:rPr>
              <a:t>Ber</a:t>
            </a:r>
            <a:r>
              <a:rPr lang="de-DE" sz="1400" dirty="0">
                <a:solidFill>
                  <a:srgbClr val="002060"/>
                </a:solidFill>
              </a:rPr>
              <a:t>. , 28 -2766 - (1895)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</a:rPr>
              <a:t>Fischer, Synthese von </a:t>
            </a:r>
            <a:r>
              <a:rPr lang="de-DE" sz="1400" dirty="0" err="1">
                <a:solidFill>
                  <a:srgbClr val="002060"/>
                </a:solidFill>
              </a:rPr>
              <a:t>Polypeptiden</a:t>
            </a:r>
            <a:r>
              <a:rPr lang="de-DE" sz="1400" dirty="0">
                <a:solidFill>
                  <a:srgbClr val="002060"/>
                </a:solidFill>
              </a:rPr>
              <a:t> XV,  </a:t>
            </a:r>
            <a:r>
              <a:rPr lang="de-DE" sz="1400" dirty="0" err="1">
                <a:solidFill>
                  <a:srgbClr val="002060"/>
                </a:solidFill>
              </a:rPr>
              <a:t>Ber</a:t>
            </a:r>
            <a:r>
              <a:rPr lang="de-DE" sz="1400" dirty="0">
                <a:solidFill>
                  <a:srgbClr val="002060"/>
                </a:solidFill>
              </a:rPr>
              <a:t>. 39 - 2894 (1906);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</a:rPr>
              <a:t>Olson, The Mechanism of Substitution Reactions, J. Chem. Phys. 1 - 418 - (1933)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400" dirty="0" err="1">
                <a:solidFill>
                  <a:srgbClr val="002060"/>
                </a:solidFill>
              </a:rPr>
              <a:t>Senter</a:t>
            </a:r>
            <a:r>
              <a:rPr lang="en-GB" sz="1400" dirty="0">
                <a:solidFill>
                  <a:srgbClr val="002060"/>
                </a:solidFill>
              </a:rPr>
              <a:t> e Drew, Studies on the Walden Inversion. Part I. The Influence of the Solvent on the Sign of the Product in the Conversion of </a:t>
            </a:r>
            <a:r>
              <a:rPr lang="en-GB" sz="1400" dirty="0" err="1">
                <a:solidFill>
                  <a:srgbClr val="002060"/>
                </a:solidFill>
              </a:rPr>
              <a:t>Phenylchloroacetic</a:t>
            </a:r>
            <a:r>
              <a:rPr lang="en-GB" sz="1400" dirty="0">
                <a:solidFill>
                  <a:srgbClr val="002060"/>
                </a:solidFill>
              </a:rPr>
              <a:t> Acid to </a:t>
            </a:r>
            <a:r>
              <a:rPr lang="en-GB" sz="1400" dirty="0" err="1">
                <a:solidFill>
                  <a:srgbClr val="002060"/>
                </a:solidFill>
              </a:rPr>
              <a:t>Phenylaminoacetic</a:t>
            </a:r>
            <a:r>
              <a:rPr lang="en-GB" sz="1400" dirty="0">
                <a:solidFill>
                  <a:srgbClr val="002060"/>
                </a:solidFill>
              </a:rPr>
              <a:t> Acid, J. Chem. Soc. London 107, 638 (1915)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400" dirty="0" err="1">
                <a:solidFill>
                  <a:srgbClr val="002060"/>
                </a:solidFill>
              </a:rPr>
              <a:t>Senter</a:t>
            </a:r>
            <a:r>
              <a:rPr lang="en-GB" sz="1400" dirty="0">
                <a:solidFill>
                  <a:srgbClr val="002060"/>
                </a:solidFill>
              </a:rPr>
              <a:t> e Drew, Studies on the Walden Inversion. Part II, J. Chem. Soc. London 107 - 908 - (1915)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400" dirty="0" err="1">
                <a:solidFill>
                  <a:srgbClr val="002060"/>
                </a:solidFill>
              </a:rPr>
              <a:t>Senter</a:t>
            </a:r>
            <a:r>
              <a:rPr lang="en-GB" sz="1400" dirty="0">
                <a:solidFill>
                  <a:srgbClr val="002060"/>
                </a:solidFill>
              </a:rPr>
              <a:t> e Drew, Studies on the Walden Inversion. Part III, J. Chem. Soc. London 109 - 690 - (1916)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400" dirty="0" err="1">
                <a:solidFill>
                  <a:srgbClr val="002060"/>
                </a:solidFill>
              </a:rPr>
              <a:t>Senter</a:t>
            </a:r>
            <a:r>
              <a:rPr lang="en-GB" sz="1400" dirty="0">
                <a:solidFill>
                  <a:srgbClr val="002060"/>
                </a:solidFill>
              </a:rPr>
              <a:t> e Drew, Experiments on the Walden Inversion. Part IV, J. Chem. Soc. London 109 - 1091 - (1916)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400" dirty="0" err="1">
                <a:solidFill>
                  <a:srgbClr val="002060"/>
                </a:solidFill>
              </a:rPr>
              <a:t>Senter</a:t>
            </a:r>
            <a:r>
              <a:rPr lang="en-GB" sz="1400" dirty="0">
                <a:solidFill>
                  <a:srgbClr val="002060"/>
                </a:solidFill>
              </a:rPr>
              <a:t> e Drew, Studies on the Walden Inversion. Part V, J. Chem. Soc. London  111 -  447 - (1917)</a:t>
            </a:r>
            <a:endParaRPr lang="it-IT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96908"/>
          </a:xfrm>
        </p:spPr>
        <p:txBody>
          <a:bodyPr>
            <a:normAutofit fontScale="90000"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</a:t>
            </a:r>
            <a:r>
              <a:rPr lang="it-IT" sz="2000" i="1" dirty="0">
                <a:solidFill>
                  <a:srgbClr val="002060"/>
                </a:solidFill>
              </a:rPr>
              <a:t>Le ricerche di Primo Levi nella Biblioteca del Regio Istituto Chimico</a:t>
            </a:r>
            <a:br>
              <a:rPr lang="it-IT" sz="1800" dirty="0">
                <a:solidFill>
                  <a:srgbClr val="002060"/>
                </a:solidFill>
              </a:rPr>
            </a:b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0" y="4149080"/>
            <a:ext cx="936104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1200" dirty="0">
                <a:solidFill>
                  <a:srgbClr val="002060"/>
                </a:solidFill>
              </a:rPr>
              <a:t>ARTICOLI  UTILIZZATI DA LEVI PER LA TESI (in ordine sequenziale)</a:t>
            </a:r>
          </a:p>
          <a:p>
            <a:pPr>
              <a:lnSpc>
                <a:spcPct val="150000"/>
              </a:lnSpc>
              <a:buNone/>
            </a:pPr>
            <a:r>
              <a:rPr lang="it-IT" sz="1200" dirty="0">
                <a:solidFill>
                  <a:srgbClr val="002060"/>
                </a:solidFill>
              </a:rPr>
              <a:t> 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GB" sz="1200" dirty="0">
                <a:solidFill>
                  <a:srgbClr val="002060"/>
                </a:solidFill>
              </a:rPr>
              <a:t>Kenyon, The Interaction of Ethyl</a:t>
            </a:r>
            <a:r>
              <a:rPr lang="en-GB" sz="1200" i="1" dirty="0">
                <a:solidFill>
                  <a:srgbClr val="002060"/>
                </a:solidFill>
              </a:rPr>
              <a:t> l</a:t>
            </a:r>
            <a:r>
              <a:rPr lang="en-GB" sz="1200" dirty="0">
                <a:solidFill>
                  <a:srgbClr val="002060"/>
                </a:solidFill>
              </a:rPr>
              <a:t>-</a:t>
            </a:r>
            <a:r>
              <a:rPr lang="en-GB" sz="1200" dirty="0" err="1">
                <a:solidFill>
                  <a:srgbClr val="002060"/>
                </a:solidFill>
              </a:rPr>
              <a:t>mandelate</a:t>
            </a:r>
            <a:r>
              <a:rPr lang="en-GB" sz="1200" dirty="0">
                <a:solidFill>
                  <a:srgbClr val="002060"/>
                </a:solidFill>
              </a:rPr>
              <a:t> and </a:t>
            </a:r>
            <a:r>
              <a:rPr lang="en-GB" sz="1200" dirty="0" err="1">
                <a:solidFill>
                  <a:srgbClr val="002060"/>
                </a:solidFill>
              </a:rPr>
              <a:t>Thionyl</a:t>
            </a:r>
            <a:r>
              <a:rPr lang="en-GB" sz="1200" dirty="0">
                <a:solidFill>
                  <a:srgbClr val="002060"/>
                </a:solidFill>
              </a:rPr>
              <a:t> Chloride in the Presence of Pyridine. The Mechanism of the Replacement of Hydroxyl by Chlorine by means of </a:t>
            </a:r>
            <a:r>
              <a:rPr lang="en-GB" sz="1200" dirty="0" err="1">
                <a:solidFill>
                  <a:srgbClr val="002060"/>
                </a:solidFill>
              </a:rPr>
              <a:t>Thionyl</a:t>
            </a:r>
            <a:r>
              <a:rPr lang="en-GB" sz="1200" dirty="0">
                <a:solidFill>
                  <a:srgbClr val="002060"/>
                </a:solidFill>
              </a:rPr>
              <a:t> Chloride, J. Chem. Soc. London 415 (1930) 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GB" sz="1200" dirty="0">
                <a:solidFill>
                  <a:srgbClr val="002060"/>
                </a:solidFill>
              </a:rPr>
              <a:t>Kenyon, J. Chem. Soc. London 328  - (1930)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GB" sz="1200" dirty="0" err="1">
                <a:solidFill>
                  <a:srgbClr val="002060"/>
                </a:solidFill>
              </a:rPr>
              <a:t>M</a:t>
            </a:r>
            <a:r>
              <a:rPr lang="en-GB" sz="1200" strike="sngStrike" dirty="0" err="1">
                <a:solidFill>
                  <a:srgbClr val="002060"/>
                </a:solidFill>
              </a:rPr>
              <a:t>a</a:t>
            </a:r>
            <a:r>
              <a:rPr lang="en-GB" sz="1200" dirty="0" err="1">
                <a:solidFill>
                  <a:srgbClr val="002060"/>
                </a:solidFill>
              </a:rPr>
              <a:t>cKenzie</a:t>
            </a:r>
            <a:r>
              <a:rPr lang="en-GB" sz="1200" dirty="0">
                <a:solidFill>
                  <a:srgbClr val="002060"/>
                </a:solidFill>
              </a:rPr>
              <a:t>, Experiments on the Walden Inversion. Part IX. The </a:t>
            </a:r>
            <a:r>
              <a:rPr lang="en-GB" sz="1200" dirty="0" err="1">
                <a:solidFill>
                  <a:srgbClr val="002060"/>
                </a:solidFill>
              </a:rPr>
              <a:t>Interconversion</a:t>
            </a:r>
            <a:r>
              <a:rPr lang="en-GB" sz="1200" dirty="0">
                <a:solidFill>
                  <a:srgbClr val="002060"/>
                </a:solidFill>
              </a:rPr>
              <a:t> of the Optically active </a:t>
            </a:r>
            <a:r>
              <a:rPr lang="en-GB" sz="1200" dirty="0" err="1">
                <a:solidFill>
                  <a:srgbClr val="002060"/>
                </a:solidFill>
              </a:rPr>
              <a:t>Phenylmethylcarbinols</a:t>
            </a:r>
            <a:r>
              <a:rPr lang="en-GB" sz="1200" dirty="0">
                <a:solidFill>
                  <a:srgbClr val="002060"/>
                </a:solidFill>
              </a:rPr>
              <a:t>, J. Chem. Soc. </a:t>
            </a:r>
            <a:r>
              <a:rPr lang="de-DE" sz="1200" dirty="0">
                <a:solidFill>
                  <a:srgbClr val="002060"/>
                </a:solidFill>
              </a:rPr>
              <a:t>London 103 - 687 - (1913)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de-DE" sz="1200" dirty="0" err="1">
                <a:solidFill>
                  <a:srgbClr val="002060"/>
                </a:solidFill>
              </a:rPr>
              <a:t>Holmberg</a:t>
            </a:r>
            <a:r>
              <a:rPr lang="de-DE" sz="1200" dirty="0">
                <a:solidFill>
                  <a:srgbClr val="002060"/>
                </a:solidFill>
              </a:rPr>
              <a:t>, Stereochemie des halogensubstituierten Bernsteinsäuren (I. Mitteilung),  J. Prakt. Chem. 87 - 478 - (1913)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de-DE" sz="1200" dirty="0" err="1">
                <a:solidFill>
                  <a:srgbClr val="002060"/>
                </a:solidFill>
              </a:rPr>
              <a:t>Auwers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Ueber</a:t>
            </a:r>
            <a:r>
              <a:rPr lang="de-DE" sz="1200" dirty="0">
                <a:solidFill>
                  <a:srgbClr val="002060"/>
                </a:solidFill>
              </a:rPr>
              <a:t> Aminosäuren u. </a:t>
            </a:r>
            <a:r>
              <a:rPr lang="de-DE" sz="1200" dirty="0" err="1">
                <a:solidFill>
                  <a:srgbClr val="002060"/>
                </a:solidFill>
              </a:rPr>
              <a:t>Imid</a:t>
            </a:r>
            <a:r>
              <a:rPr lang="de-DE" sz="1200" dirty="0">
                <a:solidFill>
                  <a:srgbClr val="002060"/>
                </a:solidFill>
              </a:rPr>
              <a:t>. </a:t>
            </a:r>
            <a:r>
              <a:rPr lang="de-DE" sz="1200" dirty="0" err="1">
                <a:solidFill>
                  <a:srgbClr val="002060"/>
                </a:solidFill>
              </a:rPr>
              <a:t>aliphat</a:t>
            </a:r>
            <a:r>
              <a:rPr lang="de-DE" sz="1200" dirty="0">
                <a:solidFill>
                  <a:srgbClr val="002060"/>
                </a:solidFill>
              </a:rPr>
              <a:t>. </a:t>
            </a:r>
            <a:r>
              <a:rPr lang="de-DE" sz="1200" dirty="0" err="1">
                <a:solidFill>
                  <a:srgbClr val="002060"/>
                </a:solidFill>
              </a:rPr>
              <a:t>Dicarbons</a:t>
            </a:r>
            <a:r>
              <a:rPr lang="de-DE" sz="1200" dirty="0">
                <a:solidFill>
                  <a:srgbClr val="002060"/>
                </a:solidFill>
              </a:rPr>
              <a:t>, A. -  309 - 316 - (1899) 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de-DE" sz="1200" dirty="0">
                <a:solidFill>
                  <a:srgbClr val="002060"/>
                </a:solidFill>
              </a:rPr>
              <a:t>Fischer, Verwandlung der d-</a:t>
            </a:r>
            <a:r>
              <a:rPr lang="de-DE" sz="1200" dirty="0" err="1">
                <a:solidFill>
                  <a:srgbClr val="002060"/>
                </a:solidFill>
              </a:rPr>
              <a:t>Isopropyl</a:t>
            </a:r>
            <a:r>
              <a:rPr lang="de-DE" sz="1200" dirty="0">
                <a:solidFill>
                  <a:srgbClr val="002060"/>
                </a:solidFill>
              </a:rPr>
              <a:t>-</a:t>
            </a:r>
            <a:r>
              <a:rPr lang="de-DE" sz="1200" dirty="0" err="1">
                <a:solidFill>
                  <a:srgbClr val="002060"/>
                </a:solidFill>
              </a:rPr>
              <a:t>malonaminsäure</a:t>
            </a:r>
            <a:r>
              <a:rPr lang="de-DE" sz="1200" dirty="0">
                <a:solidFill>
                  <a:srgbClr val="002060"/>
                </a:solidFill>
              </a:rPr>
              <a:t> in den optischen Antipoden durch Vertauschung von </a:t>
            </a:r>
            <a:r>
              <a:rPr lang="de-DE" sz="1200" dirty="0" err="1">
                <a:solidFill>
                  <a:srgbClr val="002060"/>
                </a:solidFill>
              </a:rPr>
              <a:t>Carboxyl</a:t>
            </a:r>
            <a:r>
              <a:rPr lang="de-DE" sz="1200" dirty="0">
                <a:solidFill>
                  <a:srgbClr val="002060"/>
                </a:solidFill>
              </a:rPr>
              <a:t>- und </a:t>
            </a:r>
            <a:r>
              <a:rPr lang="de-DE" sz="1200" dirty="0" err="1">
                <a:solidFill>
                  <a:srgbClr val="002060"/>
                </a:solidFill>
              </a:rPr>
              <a:t>Säureamidgruppe</a:t>
            </a:r>
            <a:r>
              <a:rPr lang="de-DE" sz="1200" dirty="0">
                <a:solidFill>
                  <a:srgbClr val="002060"/>
                </a:solidFill>
              </a:rPr>
              <a:t>, B. 3181-3193, 47 (1914) 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GB" sz="1200" dirty="0">
                <a:solidFill>
                  <a:srgbClr val="002060"/>
                </a:solidFill>
              </a:rPr>
              <a:t>Phillips, Investigations on the </a:t>
            </a:r>
            <a:r>
              <a:rPr lang="en-GB" sz="1200" dirty="0" err="1">
                <a:solidFill>
                  <a:srgbClr val="002060"/>
                </a:solidFill>
              </a:rPr>
              <a:t>Dependance</a:t>
            </a:r>
            <a:r>
              <a:rPr lang="en-GB" sz="1200" dirty="0">
                <a:solidFill>
                  <a:srgbClr val="002060"/>
                </a:solidFill>
              </a:rPr>
              <a:t> of </a:t>
            </a:r>
            <a:r>
              <a:rPr lang="en-GB" sz="1200" dirty="0" err="1">
                <a:solidFill>
                  <a:srgbClr val="002060"/>
                </a:solidFill>
              </a:rPr>
              <a:t>Rotatory</a:t>
            </a:r>
            <a:r>
              <a:rPr lang="en-GB" sz="1200" dirty="0">
                <a:solidFill>
                  <a:srgbClr val="002060"/>
                </a:solidFill>
              </a:rPr>
              <a:t> Power on Chemical Constitution. Part XXVII. The Optical Properties of n-Alkyl-p-Toluene-</a:t>
            </a:r>
            <a:r>
              <a:rPr lang="en-GB" sz="1200" dirty="0" err="1">
                <a:solidFill>
                  <a:srgbClr val="002060"/>
                </a:solidFill>
              </a:rPr>
              <a:t>Sulphinates</a:t>
            </a:r>
            <a:r>
              <a:rPr lang="en-GB" sz="1200" dirty="0">
                <a:solidFill>
                  <a:srgbClr val="002060"/>
                </a:solidFill>
              </a:rPr>
              <a:t>, J. Chem. Soc. London 127, 2563 (1925); </a:t>
            </a:r>
            <a:endParaRPr lang="it-IT" sz="1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GB" sz="1200" dirty="0">
                <a:solidFill>
                  <a:srgbClr val="002060"/>
                </a:solidFill>
              </a:rPr>
              <a:t>Kenyon and Phillips, The Study of the Walden </a:t>
            </a:r>
            <a:r>
              <a:rPr lang="en-GB" sz="1200" dirty="0" err="1">
                <a:solidFill>
                  <a:srgbClr val="002060"/>
                </a:solidFill>
              </a:rPr>
              <a:t>Inversion,Trans</a:t>
            </a:r>
            <a:r>
              <a:rPr lang="en-GB" sz="1200" dirty="0">
                <a:solidFill>
                  <a:srgbClr val="002060"/>
                </a:solidFill>
              </a:rPr>
              <a:t>. Far. Soc. 26, 452 (1930) </a:t>
            </a:r>
            <a:endParaRPr lang="it-IT" sz="1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96908"/>
          </a:xfrm>
        </p:spPr>
        <p:txBody>
          <a:bodyPr>
            <a:normAutofit fontScale="90000"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</a:t>
            </a:r>
            <a:r>
              <a:rPr lang="it-IT" sz="2000" i="1" dirty="0">
                <a:solidFill>
                  <a:srgbClr val="002060"/>
                </a:solidFill>
              </a:rPr>
              <a:t>Le ricerche di Primo Levi nella Biblioteca del Regio Istituto Chimico</a:t>
            </a:r>
            <a:br>
              <a:rPr lang="it-IT" sz="1800" dirty="0">
                <a:solidFill>
                  <a:srgbClr val="002060"/>
                </a:solidFill>
              </a:rPr>
            </a:b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16216" y="4653136"/>
            <a:ext cx="72008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it-IT" dirty="0">
                <a:solidFill>
                  <a:srgbClr val="002060"/>
                </a:solidFill>
              </a:rPr>
              <a:t>ARTICOLI  UTILIZZATI DA LEVI PER LA TESI (in ordine sequenziale)</a:t>
            </a:r>
          </a:p>
          <a:p>
            <a:pPr>
              <a:lnSpc>
                <a:spcPct val="170000"/>
              </a:lnSpc>
              <a:buNone/>
            </a:pPr>
            <a:r>
              <a:rPr lang="it-IT" dirty="0">
                <a:solidFill>
                  <a:srgbClr val="002060"/>
                </a:solidFill>
              </a:rPr>
              <a:t> 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en-GB" dirty="0" err="1">
                <a:solidFill>
                  <a:srgbClr val="002060"/>
                </a:solidFill>
              </a:rPr>
              <a:t>Houssa</a:t>
            </a:r>
            <a:r>
              <a:rPr lang="en-GB" dirty="0">
                <a:solidFill>
                  <a:srgbClr val="002060"/>
                </a:solidFill>
              </a:rPr>
              <a:t> et al., J. Chem. Soc. London 128 - 2025 - (1926)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 err="1">
                <a:solidFill>
                  <a:srgbClr val="002060"/>
                </a:solidFill>
              </a:rPr>
              <a:t>Freundenberg</a:t>
            </a:r>
            <a:r>
              <a:rPr lang="de-DE" dirty="0">
                <a:solidFill>
                  <a:srgbClr val="002060"/>
                </a:solidFill>
              </a:rPr>
              <a:t> e </a:t>
            </a:r>
            <a:r>
              <a:rPr lang="de-DE" dirty="0" err="1">
                <a:solidFill>
                  <a:srgbClr val="002060"/>
                </a:solidFill>
              </a:rPr>
              <a:t>Rhino</a:t>
            </a:r>
            <a:r>
              <a:rPr lang="de-DE" dirty="0">
                <a:solidFill>
                  <a:srgbClr val="002060"/>
                </a:solidFill>
              </a:rPr>
              <a:t>, Die Konfiguration des Alanins (4. </a:t>
            </a:r>
            <a:r>
              <a:rPr lang="de-DE" dirty="0" err="1">
                <a:solidFill>
                  <a:srgbClr val="002060"/>
                </a:solidFill>
              </a:rPr>
              <a:t>Mitt</a:t>
            </a:r>
            <a:r>
              <a:rPr lang="de-DE" dirty="0">
                <a:solidFill>
                  <a:srgbClr val="002060"/>
                </a:solidFill>
              </a:rPr>
              <a:t>. Über </a:t>
            </a:r>
            <a:r>
              <a:rPr lang="de-DE" dirty="0" err="1">
                <a:solidFill>
                  <a:srgbClr val="002060"/>
                </a:solidFill>
              </a:rPr>
              <a:t>sterische</a:t>
            </a:r>
            <a:r>
              <a:rPr lang="de-DE" dirty="0">
                <a:solidFill>
                  <a:srgbClr val="002060"/>
                </a:solidFill>
              </a:rPr>
              <a:t> Reihen), B. 57 – 1551 - (1924) 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 err="1">
                <a:solidFill>
                  <a:srgbClr val="002060"/>
                </a:solidFill>
              </a:rPr>
              <a:t>Freundenberg</a:t>
            </a:r>
            <a:r>
              <a:rPr lang="de-DE" dirty="0">
                <a:solidFill>
                  <a:srgbClr val="002060"/>
                </a:solidFill>
              </a:rPr>
              <a:t> e </a:t>
            </a:r>
            <a:r>
              <a:rPr lang="de-DE" dirty="0" err="1">
                <a:solidFill>
                  <a:srgbClr val="002060"/>
                </a:solidFill>
              </a:rPr>
              <a:t>Noë</a:t>
            </a:r>
            <a:r>
              <a:rPr lang="de-DE" dirty="0">
                <a:solidFill>
                  <a:srgbClr val="002060"/>
                </a:solidFill>
              </a:rPr>
              <a:t>, Die Konfiguration der </a:t>
            </a:r>
            <a:r>
              <a:rPr lang="de-DE" dirty="0" err="1">
                <a:solidFill>
                  <a:srgbClr val="002060"/>
                </a:solidFill>
              </a:rPr>
              <a:t>Asparaginsaeure</a:t>
            </a:r>
            <a:r>
              <a:rPr lang="de-DE" dirty="0">
                <a:solidFill>
                  <a:srgbClr val="002060"/>
                </a:solidFill>
              </a:rPr>
              <a:t> (VII. </a:t>
            </a:r>
            <a:r>
              <a:rPr lang="de-DE" dirty="0" err="1">
                <a:solidFill>
                  <a:srgbClr val="002060"/>
                </a:solidFill>
              </a:rPr>
              <a:t>Mitt</a:t>
            </a:r>
            <a:r>
              <a:rPr lang="de-DE" dirty="0">
                <a:solidFill>
                  <a:srgbClr val="002060"/>
                </a:solidFill>
              </a:rPr>
              <a:t>.),B. 58 - 2401 - (1925) 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 err="1">
                <a:solidFill>
                  <a:srgbClr val="002060"/>
                </a:solidFill>
              </a:rPr>
              <a:t>Freundenberg</a:t>
            </a:r>
            <a:r>
              <a:rPr lang="de-DE" dirty="0">
                <a:solidFill>
                  <a:srgbClr val="002060"/>
                </a:solidFill>
              </a:rPr>
              <a:t> e Markert, Die Konfiguration der a-Brom-</a:t>
            </a:r>
            <a:r>
              <a:rPr lang="de-DE" dirty="0" err="1">
                <a:solidFill>
                  <a:srgbClr val="002060"/>
                </a:solidFill>
              </a:rPr>
              <a:t>propionsaeure</a:t>
            </a:r>
            <a:r>
              <a:rPr lang="de-DE" dirty="0">
                <a:solidFill>
                  <a:srgbClr val="002060"/>
                </a:solidFill>
              </a:rPr>
              <a:t> (8. </a:t>
            </a:r>
            <a:r>
              <a:rPr lang="de-DE" dirty="0" err="1">
                <a:solidFill>
                  <a:srgbClr val="002060"/>
                </a:solidFill>
              </a:rPr>
              <a:t>Mitt</a:t>
            </a:r>
            <a:r>
              <a:rPr lang="de-DE" dirty="0">
                <a:solidFill>
                  <a:srgbClr val="002060"/>
                </a:solidFill>
              </a:rPr>
              <a:t>.),B. 60 - 2450 - (1927) 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 err="1">
                <a:solidFill>
                  <a:srgbClr val="002060"/>
                </a:solidFill>
              </a:rPr>
              <a:t>Freundenberg</a:t>
            </a:r>
            <a:r>
              <a:rPr lang="de-DE" dirty="0">
                <a:solidFill>
                  <a:srgbClr val="002060"/>
                </a:solidFill>
              </a:rPr>
              <a:t> e Luchs, Die Konfiguration der monosubstituierten </a:t>
            </a:r>
            <a:r>
              <a:rPr lang="de-DE" dirty="0" err="1">
                <a:solidFill>
                  <a:srgbClr val="002060"/>
                </a:solidFill>
              </a:rPr>
              <a:t>Propion</a:t>
            </a:r>
            <a:r>
              <a:rPr lang="de-DE" dirty="0">
                <a:solidFill>
                  <a:srgbClr val="002060"/>
                </a:solidFill>
              </a:rPr>
              <a:t>- und </a:t>
            </a:r>
            <a:r>
              <a:rPr lang="de-DE" dirty="0" err="1">
                <a:solidFill>
                  <a:srgbClr val="002060"/>
                </a:solidFill>
              </a:rPr>
              <a:t>Bernsteinsaeuren</a:t>
            </a:r>
            <a:r>
              <a:rPr lang="de-DE" dirty="0">
                <a:solidFill>
                  <a:srgbClr val="002060"/>
                </a:solidFill>
              </a:rPr>
              <a:t> (9. </a:t>
            </a:r>
            <a:r>
              <a:rPr lang="de-DE" dirty="0" err="1">
                <a:solidFill>
                  <a:srgbClr val="002060"/>
                </a:solidFill>
              </a:rPr>
              <a:t>Mitt</a:t>
            </a:r>
            <a:r>
              <a:rPr lang="de-DE" dirty="0">
                <a:solidFill>
                  <a:srgbClr val="002060"/>
                </a:solidFill>
              </a:rPr>
              <a:t>.), B. 61 - 1084 - (1928) 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>
                <a:solidFill>
                  <a:srgbClr val="002060"/>
                </a:solidFill>
              </a:rPr>
              <a:t>Timmermann, </a:t>
            </a:r>
            <a:r>
              <a:rPr lang="de-DE" dirty="0" err="1">
                <a:solidFill>
                  <a:srgbClr val="002060"/>
                </a:solidFill>
              </a:rPr>
              <a:t>Inst</a:t>
            </a:r>
            <a:r>
              <a:rPr lang="de-DE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Gén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Chim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de-DE" dirty="0">
                <a:solidFill>
                  <a:srgbClr val="002060"/>
                </a:solidFill>
              </a:rPr>
              <a:t>Solvay -  14 </a:t>
            </a:r>
            <a:r>
              <a:rPr lang="de-DE" dirty="0" err="1">
                <a:solidFill>
                  <a:srgbClr val="002060"/>
                </a:solidFill>
              </a:rPr>
              <a:t>Cons</a:t>
            </a:r>
            <a:r>
              <a:rPr lang="de-DE" dirty="0">
                <a:solidFill>
                  <a:srgbClr val="002060"/>
                </a:solidFill>
              </a:rPr>
              <a:t>. 1931 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>
                <a:solidFill>
                  <a:srgbClr val="002060"/>
                </a:solidFill>
              </a:rPr>
              <a:t>Kuhn, In welcher Reaktionsphase findet bei der Waldeschen Umkehrung die Umgruppierung der Substituenten statt? (Zur Stereochemie des </a:t>
            </a:r>
            <a:r>
              <a:rPr lang="de-DE" dirty="0" err="1">
                <a:solidFill>
                  <a:srgbClr val="002060"/>
                </a:solidFill>
              </a:rPr>
              <a:t>tetraedrischen</a:t>
            </a:r>
            <a:r>
              <a:rPr lang="de-DE" dirty="0">
                <a:solidFill>
                  <a:srgbClr val="002060"/>
                </a:solidFill>
              </a:rPr>
              <a:t> Kohlenstoffatoms, IX.), B. 61 - 504 - (1928)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 startAt="17"/>
            </a:pPr>
            <a:r>
              <a:rPr lang="de-DE" dirty="0" err="1">
                <a:solidFill>
                  <a:srgbClr val="002060"/>
                </a:solidFill>
              </a:rPr>
              <a:t>Holmberg</a:t>
            </a:r>
            <a:r>
              <a:rPr lang="de-DE" dirty="0">
                <a:solidFill>
                  <a:srgbClr val="002060"/>
                </a:solidFill>
              </a:rPr>
              <a:t>, Stereochemie der halogensubstituierten Bernsteinsäuren. II Mitteilung,  J. Prakt. Chem. 88 - 553 - (1913) </a:t>
            </a:r>
            <a:endParaRPr lang="it-IT" dirty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96908"/>
          </a:xfrm>
        </p:spPr>
        <p:txBody>
          <a:bodyPr>
            <a:normAutofit fontScale="90000"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</a:t>
            </a:r>
            <a:r>
              <a:rPr lang="it-IT" sz="2000" i="1" dirty="0">
                <a:solidFill>
                  <a:srgbClr val="002060"/>
                </a:solidFill>
              </a:rPr>
              <a:t>Le ricerche di Primo Levi nella Biblioteca del Regio Istituto Chimico</a:t>
            </a:r>
            <a:br>
              <a:rPr lang="it-IT" sz="1800" dirty="0">
                <a:solidFill>
                  <a:srgbClr val="002060"/>
                </a:solidFill>
              </a:rPr>
            </a:b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6200000">
            <a:off x="6151644" y="1705341"/>
            <a:ext cx="1071860" cy="30790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it-IT" sz="1400" dirty="0">
                <a:solidFill>
                  <a:srgbClr val="002060"/>
                </a:solidFill>
              </a:rPr>
              <a:t>ARTICOLI  UTILIZZATI DA LEVI PER LA TESI (in ordine sequenziale)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>
                <a:solidFill>
                  <a:srgbClr val="002060"/>
                </a:solidFill>
              </a:rPr>
              <a:t> 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de-DE" sz="1400" dirty="0">
                <a:solidFill>
                  <a:srgbClr val="002060"/>
                </a:solidFill>
              </a:rPr>
              <a:t>Gadamer, Über die </a:t>
            </a:r>
            <a:r>
              <a:rPr lang="de-DE" sz="1400" dirty="0" err="1">
                <a:solidFill>
                  <a:srgbClr val="002060"/>
                </a:solidFill>
              </a:rPr>
              <a:t>Racemisation</a:t>
            </a:r>
            <a:r>
              <a:rPr lang="de-DE" sz="1400" dirty="0">
                <a:solidFill>
                  <a:srgbClr val="002060"/>
                </a:solidFill>
              </a:rPr>
              <a:t> der </a:t>
            </a:r>
            <a:r>
              <a:rPr lang="de-DE" sz="1400" dirty="0" err="1">
                <a:solidFill>
                  <a:srgbClr val="002060"/>
                </a:solidFill>
              </a:rPr>
              <a:t>Tropasäure</a:t>
            </a:r>
            <a:r>
              <a:rPr lang="de-DE" sz="1400" dirty="0">
                <a:solidFill>
                  <a:srgbClr val="002060"/>
                </a:solidFill>
              </a:rPr>
              <a:t> und ihrer Ester; zugleich eine Theorie der </a:t>
            </a:r>
            <a:r>
              <a:rPr lang="de-DE" sz="1400" dirty="0" err="1">
                <a:solidFill>
                  <a:srgbClr val="002060"/>
                </a:solidFill>
              </a:rPr>
              <a:t>Racemisation</a:t>
            </a:r>
            <a:r>
              <a:rPr lang="de-DE" sz="1400" dirty="0">
                <a:solidFill>
                  <a:srgbClr val="002060"/>
                </a:solidFill>
              </a:rPr>
              <a:t>, Substitution und </a:t>
            </a:r>
            <a:r>
              <a:rPr lang="de-DE" sz="1400" dirty="0" err="1">
                <a:solidFill>
                  <a:srgbClr val="002060"/>
                </a:solidFill>
              </a:rPr>
              <a:t>Waldenschen</a:t>
            </a:r>
            <a:r>
              <a:rPr lang="de-DE" sz="1400" dirty="0">
                <a:solidFill>
                  <a:srgbClr val="002060"/>
                </a:solidFill>
              </a:rPr>
              <a:t> Umkehrung, J. Prakt. Chem. 2 87 - 334 -  (1913)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de-DE" sz="1400" dirty="0" err="1">
                <a:solidFill>
                  <a:srgbClr val="002060"/>
                </a:solidFill>
              </a:rPr>
              <a:t>Meienheimer</a:t>
            </a:r>
            <a:r>
              <a:rPr lang="de-DE" sz="1400" dirty="0">
                <a:solidFill>
                  <a:srgbClr val="002060"/>
                </a:solidFill>
              </a:rPr>
              <a:t>, Über die Verschiebung in der Allyl-Gruppe. 3. Mitteilung über Substitution und Addition. Eine Parallele gezogen zwischen </a:t>
            </a:r>
            <a:r>
              <a:rPr lang="de-DE" sz="1400" dirty="0" err="1">
                <a:solidFill>
                  <a:srgbClr val="002060"/>
                </a:solidFill>
              </a:rPr>
              <a:t>Waldenscher</a:t>
            </a:r>
            <a:r>
              <a:rPr lang="de-DE" sz="1400" dirty="0">
                <a:solidFill>
                  <a:srgbClr val="002060"/>
                </a:solidFill>
              </a:rPr>
              <a:t> Umkehrung und einem eigenartigen </a:t>
            </a:r>
            <a:r>
              <a:rPr lang="de-DE" sz="1400" dirty="0" err="1">
                <a:solidFill>
                  <a:srgbClr val="002060"/>
                </a:solidFill>
              </a:rPr>
              <a:t>Substitutionvorgang</a:t>
            </a:r>
            <a:r>
              <a:rPr lang="de-DE" sz="1400" dirty="0">
                <a:solidFill>
                  <a:srgbClr val="002060"/>
                </a:solidFill>
              </a:rPr>
              <a:t>, A. 479 - 211 - (1930)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de-DE" sz="1400" dirty="0" err="1">
                <a:solidFill>
                  <a:srgbClr val="002060"/>
                </a:solidFill>
              </a:rPr>
              <a:t>Holmberg</a:t>
            </a:r>
            <a:r>
              <a:rPr lang="de-DE" sz="1400" dirty="0">
                <a:solidFill>
                  <a:srgbClr val="002060"/>
                </a:solidFill>
              </a:rPr>
              <a:t>, Studien XI: Die Reaktions-Distanzen der Anion, B. 59 -125 - (1926)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en-GB" sz="1400" dirty="0" err="1">
                <a:solidFill>
                  <a:srgbClr val="002060"/>
                </a:solidFill>
              </a:rPr>
              <a:t>Rørdam</a:t>
            </a:r>
            <a:r>
              <a:rPr lang="en-GB" sz="1400" dirty="0">
                <a:solidFill>
                  <a:srgbClr val="002060"/>
                </a:solidFill>
              </a:rPr>
              <a:t>, The Walden Inversion, J. Chem. Soc. London 2447 - (1928)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en-GB" sz="1400" dirty="0" err="1">
                <a:solidFill>
                  <a:srgbClr val="002060"/>
                </a:solidFill>
              </a:rPr>
              <a:t>Rørdam</a:t>
            </a:r>
            <a:r>
              <a:rPr lang="en-GB" sz="1400" dirty="0">
                <a:solidFill>
                  <a:srgbClr val="002060"/>
                </a:solidFill>
              </a:rPr>
              <a:t>, The Walden Inversion. Part II,  J. Chem. Soc. London 1282 - (1928)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en-GB" sz="1400" dirty="0" err="1">
                <a:solidFill>
                  <a:srgbClr val="002060"/>
                </a:solidFill>
              </a:rPr>
              <a:t>Rørdam</a:t>
            </a:r>
            <a:r>
              <a:rPr lang="en-GB" sz="1400" dirty="0">
                <a:solidFill>
                  <a:srgbClr val="002060"/>
                </a:solidFill>
              </a:rPr>
              <a:t>, The Walden Inversion. Part III, J. Chem. Soc. London 2017 - (1930)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it-IT" sz="1400" dirty="0">
                <a:solidFill>
                  <a:srgbClr val="002060"/>
                </a:solidFill>
              </a:rPr>
              <a:t>Bonino, Su un possibile meccanismo della racemizzazione e dell’inversione di Walden, </a:t>
            </a:r>
            <a:r>
              <a:rPr lang="it-IT" sz="1400" dirty="0" err="1">
                <a:solidFill>
                  <a:srgbClr val="002060"/>
                </a:solidFill>
              </a:rPr>
              <a:t>Gazz</a:t>
            </a:r>
            <a:r>
              <a:rPr lang="it-IT" sz="1400" dirty="0">
                <a:solidFill>
                  <a:srgbClr val="002060"/>
                </a:solidFill>
              </a:rPr>
              <a:t>. Chim. It. 63 -  448 - (1933)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en-GB" sz="1400" dirty="0">
                <a:solidFill>
                  <a:srgbClr val="002060"/>
                </a:solidFill>
              </a:rPr>
              <a:t>Slater, Directed Valence in Polyatomic Molecules, Phys. </a:t>
            </a:r>
            <a:r>
              <a:rPr lang="en-GB" sz="1400" dirty="0" err="1">
                <a:solidFill>
                  <a:srgbClr val="002060"/>
                </a:solidFill>
              </a:rPr>
              <a:t>Rew</a:t>
            </a:r>
            <a:r>
              <a:rPr lang="en-GB" sz="1400" dirty="0">
                <a:solidFill>
                  <a:srgbClr val="002060"/>
                </a:solidFill>
              </a:rPr>
              <a:t>. 37 - 481 - (1931)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en-GB" sz="1400" dirty="0">
                <a:solidFill>
                  <a:srgbClr val="002060"/>
                </a:solidFill>
              </a:rPr>
              <a:t>Pauling, The Nature of Chemical Bond - II. The One-Electron Bond and the Three-Electron Bond, Jour. Am. Chem. Soc. -- 53 - 3225 -  (1931) </a:t>
            </a:r>
            <a:endParaRPr lang="it-IT" sz="14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5"/>
            </a:pPr>
            <a:r>
              <a:rPr lang="it-IT" sz="1400" dirty="0">
                <a:solidFill>
                  <a:srgbClr val="002060"/>
                </a:solidFill>
              </a:rPr>
              <a:t>Bonino in corso di pubblicazione</a:t>
            </a:r>
          </a:p>
          <a:p>
            <a:pPr>
              <a:lnSpc>
                <a:spcPct val="150000"/>
              </a:lnSpc>
              <a:buNone/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96908"/>
          </a:xfrm>
        </p:spPr>
        <p:txBody>
          <a:bodyPr>
            <a:normAutofit fontScale="90000"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</a:t>
            </a:r>
            <a:r>
              <a:rPr lang="it-IT" sz="2000" i="1" dirty="0">
                <a:solidFill>
                  <a:srgbClr val="002060"/>
                </a:solidFill>
              </a:rPr>
              <a:t>Le ricerche di Primo Levi nella Biblioteca del Regio Istituto Chimico</a:t>
            </a:r>
            <a:br>
              <a:rPr lang="it-IT" sz="1800" dirty="0">
                <a:solidFill>
                  <a:srgbClr val="002060"/>
                </a:solidFill>
              </a:rPr>
            </a:b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15816" y="3356992"/>
            <a:ext cx="72008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387398" cy="66923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308304" y="3326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RIGA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44208" y="1628800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BRESLAU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16488" y="1907540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BERLIN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652120" y="980728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LUND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2060848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LONDON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36096" y="4355812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BOLOGNA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76056" y="27809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HEIDELBERG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572000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KARLSRUHE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95936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BRUXELLES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3635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BOSTON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3933056"/>
            <a:ext cx="208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SAN FRANCISCO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90559" y="1268760"/>
            <a:ext cx="180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KØBENHAVN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004048" y="32756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TÜBINGEN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724400" y="4149080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TORINO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179512" y="44371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765802835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92795"/>
              </p:ext>
            </p:extLst>
          </p:nvPr>
        </p:nvGraphicFramePr>
        <p:xfrm>
          <a:off x="457200" y="1600200"/>
          <a:ext cx="6707088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Primo Levi all’Università di Torino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532220"/>
              </p:ext>
            </p:extLst>
          </p:nvPr>
        </p:nvGraphicFramePr>
        <p:xfrm>
          <a:off x="457200" y="1871674"/>
          <a:ext cx="6923112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Commento di alcuni lavori citati da Primo Levi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973759"/>
              </p:ext>
            </p:extLst>
          </p:nvPr>
        </p:nvGraphicFramePr>
        <p:xfrm>
          <a:off x="457096" y="1484784"/>
          <a:ext cx="771530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200" baseline="0" dirty="0">
                          <a:solidFill>
                            <a:srgbClr val="002060"/>
                          </a:solidFill>
                        </a:rPr>
                        <a:t> Primo Levi all’Università di Torino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99968"/>
              </p:ext>
            </p:extLst>
          </p:nvPr>
        </p:nvGraphicFramePr>
        <p:xfrm>
          <a:off x="457200" y="1600200"/>
          <a:ext cx="663508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Primo Levi all’Università di Torino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La tesi </a:t>
                      </a:r>
                      <a:r>
                        <a:rPr lang="it-IT" i="1" baseline="0" dirty="0">
                          <a:solidFill>
                            <a:srgbClr val="002060"/>
                          </a:solidFill>
                        </a:rPr>
                        <a:t>compilativa</a:t>
                      </a:r>
                      <a:r>
                        <a:rPr lang="it-IT" i="0" baseline="0" dirty="0">
                          <a:solidFill>
                            <a:srgbClr val="002060"/>
                          </a:solidFill>
                        </a:rPr>
                        <a:t>: motivazioni e struttura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>
                          <a:solidFill>
                            <a:srgbClr val="002060"/>
                          </a:solidFill>
                        </a:rPr>
                        <a:t>  Le ricerche di Primo Levi nella Biblioteca del Regio Istituto Chimico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225463"/>
              </p:ext>
            </p:extLst>
          </p:nvPr>
        </p:nvGraphicFramePr>
        <p:xfrm>
          <a:off x="461086" y="4149080"/>
          <a:ext cx="8215370" cy="832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4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200" baseline="0" dirty="0">
                          <a:solidFill>
                            <a:srgbClr val="002060"/>
                          </a:solidFill>
                        </a:rPr>
                        <a:t> Commento di alcuni lavori citati da Primo Levi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UN LAVORO BEN FATTO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060"/>
                </a:solidFill>
              </a:rPr>
              <a:t>Walden, Weiteres über optisch active Halogenverbindungen</a:t>
            </a:r>
            <a:r>
              <a:rPr lang="de-DE" sz="2000" i="1" dirty="0">
                <a:solidFill>
                  <a:srgbClr val="002060"/>
                </a:solidFill>
              </a:rPr>
              <a:t>, </a:t>
            </a:r>
            <a:r>
              <a:rPr lang="de-DE" sz="2000" i="1" dirty="0" err="1">
                <a:solidFill>
                  <a:srgbClr val="002060"/>
                </a:solidFill>
              </a:rPr>
              <a:t>Ber</a:t>
            </a:r>
            <a:r>
              <a:rPr lang="de-DE" sz="2000" i="1" dirty="0">
                <a:solidFill>
                  <a:srgbClr val="002060"/>
                </a:solidFill>
              </a:rPr>
              <a:t>.</a:t>
            </a:r>
            <a:r>
              <a:rPr lang="de-DE" sz="2000" b="1" dirty="0">
                <a:solidFill>
                  <a:srgbClr val="002060"/>
                </a:solidFill>
              </a:rPr>
              <a:t> 1895</a:t>
            </a:r>
            <a:r>
              <a:rPr lang="de-DE" sz="2000" i="1" dirty="0">
                <a:solidFill>
                  <a:srgbClr val="002060"/>
                </a:solidFill>
              </a:rPr>
              <a:t>, 28 </a:t>
            </a:r>
            <a:r>
              <a:rPr lang="de-DE" sz="2000" dirty="0">
                <a:solidFill>
                  <a:srgbClr val="002060"/>
                </a:solidFill>
              </a:rPr>
              <a:t>(3),  2766-2773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2643877"/>
            <a:ext cx="6162478" cy="2585323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Da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nun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das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Asparagin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(…)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die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ge</a:t>
            </a:r>
            <a:r>
              <a:rPr lang="de-DE" spc="20" dirty="0" err="1">
                <a:latin typeface="Goudy Old Style" pitchFamily="18" charset="0"/>
                <a:cs typeface="Times New Roman" pitchFamily="18" charset="0"/>
              </a:rPr>
              <a:t>wöhnliche</a:t>
            </a:r>
            <a:r>
              <a:rPr lang="de-DE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de-DE" spc="20" dirty="0" err="1">
                <a:latin typeface="Goudy Old Style" pitchFamily="18" charset="0"/>
                <a:cs typeface="Times New Roman" pitchFamily="18" charset="0"/>
              </a:rPr>
              <a:t>Aepfelsäure</a:t>
            </a:r>
            <a:r>
              <a:rPr lang="de-DE" spc="20" dirty="0">
                <a:latin typeface="Goudy Old Style" pitchFamily="18" charset="0"/>
                <a:cs typeface="Times New Roman" pitchFamily="18" charset="0"/>
              </a:rPr>
              <a:t> liefert, so erschien mir die Tatsache, dass aus demselben Asparagin – je nach der Arbeitsart – bald die eine, bald die andere optisch entgegengesetzte </a:t>
            </a:r>
            <a:r>
              <a:rPr lang="de-DE" spc="20" dirty="0" err="1">
                <a:latin typeface="Goudy Old Style" pitchFamily="18" charset="0"/>
                <a:cs typeface="Times New Roman" pitchFamily="18" charset="0"/>
              </a:rPr>
              <a:t>Modification</a:t>
            </a:r>
            <a:r>
              <a:rPr lang="de-DE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de-DE" spc="20" dirty="0" err="1">
                <a:latin typeface="Goudy Old Style" pitchFamily="18" charset="0"/>
                <a:cs typeface="Times New Roman" pitchFamily="18" charset="0"/>
              </a:rPr>
              <a:t>entsthet</a:t>
            </a:r>
            <a:r>
              <a:rPr lang="de-DE" spc="20" dirty="0">
                <a:latin typeface="Goudy Old Style" pitchFamily="18" charset="0"/>
                <a:cs typeface="Times New Roman" pitchFamily="18" charset="0"/>
              </a:rPr>
              <a:t>,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ganz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unglaublich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; in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Folge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dessen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unternahm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eine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Revision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bezw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. eine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Wiederholung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der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Versuche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von 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Piria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und Pasteur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dirty="0">
                <a:solidFill>
                  <a:srgbClr val="002060"/>
                </a:solidFill>
              </a:rPr>
              <a:t>Fischer, Synthese von </a:t>
            </a:r>
            <a:r>
              <a:rPr lang="de-DE" sz="2000" dirty="0" err="1">
                <a:solidFill>
                  <a:srgbClr val="002060"/>
                </a:solidFill>
              </a:rPr>
              <a:t>Polypeptiden</a:t>
            </a:r>
            <a:r>
              <a:rPr lang="de-DE" sz="2000" dirty="0">
                <a:solidFill>
                  <a:srgbClr val="002060"/>
                </a:solidFill>
              </a:rPr>
              <a:t> XV,  </a:t>
            </a:r>
            <a:r>
              <a:rPr lang="de-DE" sz="2000" dirty="0" err="1">
                <a:solidFill>
                  <a:srgbClr val="002060"/>
                </a:solidFill>
              </a:rPr>
              <a:t>Ber</a:t>
            </a:r>
            <a:r>
              <a:rPr lang="de-DE" sz="2000" dirty="0">
                <a:solidFill>
                  <a:srgbClr val="002060"/>
                </a:solidFill>
              </a:rPr>
              <a:t>. 39 - 2894 </a:t>
            </a:r>
            <a:r>
              <a:rPr lang="de-DE" sz="2000">
                <a:solidFill>
                  <a:srgbClr val="002060"/>
                </a:solidFill>
              </a:rPr>
              <a:t>(1906) 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86050" y="2571744"/>
            <a:ext cx="5572164" cy="3000821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Durch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diese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&gt;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Walden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’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sche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Umkeherung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&lt;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,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wie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den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Prozess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in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Zukunft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allgemein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nennen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will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,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ist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es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nun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möglich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,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beide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Bestandtheile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einer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racemischen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Aminosäure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für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den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Aufbau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von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Polypeptiden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,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die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nur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natürliche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Aminosäuren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enthalten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sollen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,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zu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verwerthen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.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Als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Beispiele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wähle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die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Synthese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des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i="1" spc="20" dirty="0" err="1">
                <a:latin typeface="Goudy Old Style" pitchFamily="18" charset="0"/>
                <a:cs typeface="Times New Roman" pitchFamily="18" charset="0"/>
              </a:rPr>
              <a:t>l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-Leucyl-</a:t>
            </a:r>
            <a:r>
              <a:rPr lang="it-IT" i="1" spc="20" dirty="0" err="1">
                <a:latin typeface="Goudy Old Style" pitchFamily="18" charset="0"/>
                <a:cs typeface="Times New Roman" pitchFamily="18" charset="0"/>
              </a:rPr>
              <a:t>l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-leucins…</a:t>
            </a:r>
            <a:endParaRPr lang="it-IT" spc="20" dirty="0">
              <a:latin typeface="Goudy Old Style" pitchFamily="18" charset="0"/>
              <a:cs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Kenyon and Phillips, The Study of the Walden Inversion, Trans. </a:t>
            </a:r>
            <a:r>
              <a:rPr lang="de-DE" sz="2000" dirty="0" err="1">
                <a:solidFill>
                  <a:srgbClr val="002060"/>
                </a:solidFill>
              </a:rPr>
              <a:t>Far</a:t>
            </a:r>
            <a:r>
              <a:rPr lang="de-DE" sz="2000" dirty="0">
                <a:solidFill>
                  <a:srgbClr val="002060"/>
                </a:solidFill>
              </a:rPr>
              <a:t>. </a:t>
            </a:r>
            <a:r>
              <a:rPr lang="de-DE" sz="2000" dirty="0" err="1">
                <a:solidFill>
                  <a:srgbClr val="002060"/>
                </a:solidFill>
              </a:rPr>
              <a:t>Soc</a:t>
            </a:r>
            <a:r>
              <a:rPr lang="de-DE" sz="2000">
                <a:solidFill>
                  <a:srgbClr val="002060"/>
                </a:solidFill>
              </a:rPr>
              <a:t>. 26, </a:t>
            </a:r>
            <a:r>
              <a:rPr lang="de-DE" sz="2000" dirty="0">
                <a:solidFill>
                  <a:srgbClr val="002060"/>
                </a:solidFill>
              </a:rPr>
              <a:t>452 (1930) </a:t>
            </a: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3108" y="2155820"/>
            <a:ext cx="6215107" cy="3023905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The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hydroxylation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of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bromo-succinic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acid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may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occur…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producing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a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lactone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with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inversion…</a:t>
            </a:r>
            <a:endParaRPr lang="it-IT" spc="20" dirty="0">
              <a:latin typeface="Goudy Old Style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100" spc="20" dirty="0">
                <a:latin typeface="Goudy Old Style" pitchFamily="18" charset="0"/>
                <a:cs typeface="Times New Roman" pitchFamily="18" charset="0"/>
              </a:rPr>
              <a:t>                                                                                A</a:t>
            </a:r>
          </a:p>
          <a:p>
            <a:pPr algn="just">
              <a:lnSpc>
                <a:spcPct val="150000"/>
              </a:lnSpc>
            </a:pPr>
            <a:r>
              <a:rPr lang="it-IT" sz="1100" spc="20" dirty="0">
                <a:latin typeface="Goudy Old Style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algn="just">
              <a:lnSpc>
                <a:spcPct val="150000"/>
              </a:lnSpc>
            </a:pPr>
            <a:endParaRPr lang="it-IT" sz="1100" spc="20" dirty="0">
              <a:latin typeface="Goudy Old Style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100" spc="20" dirty="0">
                <a:latin typeface="Goudy Old Style" pitchFamily="18" charset="0"/>
                <a:cs typeface="Times New Roman" pitchFamily="18" charset="0"/>
              </a:rPr>
              <a:t>                                                            B</a:t>
            </a:r>
          </a:p>
          <a:p>
            <a:pPr algn="just">
              <a:lnSpc>
                <a:spcPct val="150000"/>
              </a:lnSpc>
            </a:pPr>
            <a:endParaRPr lang="it-IT" sz="1100" spc="20" dirty="0">
              <a:latin typeface="Goudy Old Style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which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may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decompose in 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two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ways</a:t>
            </a:r>
            <a:r>
              <a:rPr lang="it-IT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with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inversion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(A) or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without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pc="20" dirty="0" err="1">
                <a:latin typeface="Goudy Old Style" pitchFamily="18" charset="0"/>
                <a:cs typeface="Times New Roman" pitchFamily="18" charset="0"/>
              </a:rPr>
              <a:t>inversion</a:t>
            </a:r>
            <a:r>
              <a:rPr lang="it-IT" spc="20" dirty="0">
                <a:latin typeface="Goudy Old Style" pitchFamily="18" charset="0"/>
                <a:cs typeface="Times New Roman" pitchFamily="18" charset="0"/>
              </a:rPr>
              <a:t> (B).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11" name="Immagine 10" descr="Lacton_Trans_Ken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357562"/>
            <a:ext cx="1260765" cy="100012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4714876" y="3929066"/>
            <a:ext cx="284958" cy="7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5108579" y="353536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11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>
                <a:solidFill>
                  <a:srgbClr val="002060"/>
                </a:solidFill>
              </a:rPr>
              <a:t>Freundenberg</a:t>
            </a:r>
            <a:r>
              <a:rPr lang="de-DE" sz="1800" dirty="0">
                <a:solidFill>
                  <a:srgbClr val="002060"/>
                </a:solidFill>
              </a:rPr>
              <a:t> e Luchs, Die Konfiguration der monosubstituierten </a:t>
            </a:r>
            <a:r>
              <a:rPr lang="de-DE" sz="1800" dirty="0" err="1">
                <a:solidFill>
                  <a:srgbClr val="002060"/>
                </a:solidFill>
              </a:rPr>
              <a:t>Propion</a:t>
            </a:r>
            <a:r>
              <a:rPr lang="de-DE" sz="1800" dirty="0">
                <a:solidFill>
                  <a:srgbClr val="002060"/>
                </a:solidFill>
              </a:rPr>
              <a:t>- und </a:t>
            </a:r>
            <a:r>
              <a:rPr lang="de-DE" sz="1800" dirty="0" err="1">
                <a:solidFill>
                  <a:srgbClr val="002060"/>
                </a:solidFill>
              </a:rPr>
              <a:t>Bernsteinsaeuren</a:t>
            </a:r>
            <a:r>
              <a:rPr lang="de-DE" sz="1800" dirty="0">
                <a:solidFill>
                  <a:srgbClr val="002060"/>
                </a:solidFill>
              </a:rPr>
              <a:t> (9. </a:t>
            </a:r>
            <a:r>
              <a:rPr lang="de-DE" sz="1800" dirty="0" err="1">
                <a:solidFill>
                  <a:srgbClr val="002060"/>
                </a:solidFill>
              </a:rPr>
              <a:t>Mitt</a:t>
            </a:r>
            <a:r>
              <a:rPr lang="de-DE" sz="1800" dirty="0">
                <a:solidFill>
                  <a:srgbClr val="002060"/>
                </a:solidFill>
              </a:rPr>
              <a:t>.), B. 61 - 1084 - (1928) 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44</a:t>
            </a:fld>
            <a:endParaRPr lang="it-IT"/>
          </a:p>
        </p:txBody>
      </p:sp>
      <p:pic>
        <p:nvPicPr>
          <p:cNvPr id="11" name="Immagine 10" descr="tabella Freunden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45" y="2257438"/>
            <a:ext cx="6730317" cy="3457578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 rot="5400000">
            <a:off x="6392875" y="4035429"/>
            <a:ext cx="3214710" cy="1588"/>
          </a:xfrm>
          <a:prstGeom prst="line">
            <a:avLst/>
          </a:prstGeom>
          <a:ln w="50800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562080" y="5643578"/>
            <a:ext cx="6438944" cy="10318"/>
          </a:xfrm>
          <a:prstGeom prst="line">
            <a:avLst/>
          </a:prstGeom>
          <a:ln w="50800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4020135542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err="1">
                <a:solidFill>
                  <a:srgbClr val="002060"/>
                </a:solidFill>
              </a:rPr>
              <a:t>Timmermann</a:t>
            </a:r>
            <a:r>
              <a:rPr lang="en-GB" sz="1800" dirty="0">
                <a:solidFill>
                  <a:srgbClr val="002060"/>
                </a:solidFill>
              </a:rPr>
              <a:t>, Inst. </a:t>
            </a:r>
            <a:r>
              <a:rPr lang="en-GB" sz="1800" dirty="0" err="1">
                <a:solidFill>
                  <a:srgbClr val="002060"/>
                </a:solidFill>
              </a:rPr>
              <a:t>Gén</a:t>
            </a:r>
            <a:r>
              <a:rPr lang="en-GB" sz="1800" dirty="0">
                <a:solidFill>
                  <a:srgbClr val="002060"/>
                </a:solidFill>
              </a:rPr>
              <a:t>. </a:t>
            </a:r>
            <a:r>
              <a:rPr lang="en-GB" sz="1800" dirty="0" err="1">
                <a:solidFill>
                  <a:srgbClr val="002060"/>
                </a:solidFill>
              </a:rPr>
              <a:t>Chim</a:t>
            </a:r>
            <a:r>
              <a:rPr lang="en-GB" sz="1800" dirty="0">
                <a:solidFill>
                  <a:srgbClr val="002060"/>
                </a:solidFill>
              </a:rPr>
              <a:t>. Solvay -  14 Cons. 1931 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1538" y="2786058"/>
            <a:ext cx="7072362" cy="2400657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spc="20" dirty="0">
                <a:latin typeface="Goudy Old Style" pitchFamily="18" charset="0"/>
                <a:cs typeface="Times New Roman" pitchFamily="18" charset="0"/>
              </a:rPr>
              <a:t>Quand on met en présence deux substances dont la constitution est antagoniste, elles ont tendance à se neutraliser en quelque sorte en se combinant; des substances dont la structure est fort rapprochée, tendent au contraire a fournir des </a:t>
            </a:r>
            <a:r>
              <a:rPr lang="fr-FR" sz="2000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cristaux mixtes</a:t>
            </a:r>
            <a:r>
              <a:rPr lang="fr-FR" sz="2000" spc="20" dirty="0">
                <a:latin typeface="Goudy Old Style" pitchFamily="18" charset="0"/>
                <a:cs typeface="Times New Roman" pitchFamily="18" charset="0"/>
              </a:rPr>
              <a:t> ou tout au moins des solutions idéales à eutectique.</a:t>
            </a:r>
            <a:endParaRPr lang="it-IT" sz="2000" spc="20" dirty="0">
              <a:latin typeface="Goudy Old Style" pitchFamily="18" charset="0"/>
              <a:cs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>
                <a:solidFill>
                  <a:srgbClr val="002060"/>
                </a:solidFill>
              </a:rPr>
              <a:t>Rørdam</a:t>
            </a:r>
            <a:r>
              <a:rPr lang="en-GB" sz="2000" dirty="0">
                <a:solidFill>
                  <a:srgbClr val="002060"/>
                </a:solidFill>
              </a:rPr>
              <a:t>, The Walden Inversion. Part II,  J. Chem. Soc. London 1282 - (1928)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2155820"/>
            <a:ext cx="7143801" cy="3170099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It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is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well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known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that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an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optically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active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ester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and the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corresponding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free acid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give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different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stereochemical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forms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of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the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reaction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products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with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the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same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reagent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. … </a:t>
            </a:r>
            <a:r>
              <a:rPr lang="it-IT" sz="2000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the </a:t>
            </a:r>
            <a:r>
              <a:rPr lang="it-IT" sz="2000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time</a:t>
            </a:r>
            <a:r>
              <a:rPr lang="it-IT" sz="2000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of</a:t>
            </a:r>
            <a:r>
              <a:rPr lang="it-IT" sz="2000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oscillation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must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necessarily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be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different…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and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if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this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difference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is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great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enough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, the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two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reactions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can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give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rise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to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products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of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opposite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it-IT" sz="2000" spc="20" dirty="0" err="1">
                <a:latin typeface="Goudy Old Style" pitchFamily="18" charset="0"/>
                <a:cs typeface="Times New Roman" pitchFamily="18" charset="0"/>
              </a:rPr>
              <a:t>sign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125934911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Commento di alcuni lavori citati da Primo Levi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Bonino, Su un possibile meccanismo della racemizzazione e dell’inversione di Walden, </a:t>
            </a:r>
            <a:r>
              <a:rPr lang="it-IT" sz="1800" dirty="0" err="1">
                <a:solidFill>
                  <a:srgbClr val="002060"/>
                </a:solidFill>
              </a:rPr>
              <a:t>Gazz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  <a:r>
              <a:rPr lang="en-GB" sz="1800" dirty="0" err="1">
                <a:solidFill>
                  <a:srgbClr val="002060"/>
                </a:solidFill>
              </a:rPr>
              <a:t>Chim</a:t>
            </a:r>
            <a:r>
              <a:rPr lang="en-GB" sz="1800" dirty="0">
                <a:solidFill>
                  <a:srgbClr val="002060"/>
                </a:solidFill>
              </a:rPr>
              <a:t>. It. 63 -  448 - (1933)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2643182"/>
            <a:ext cx="6858049" cy="2862322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Nella molecola HCX</a:t>
            </a:r>
            <a:r>
              <a:rPr lang="it-IT" sz="2000" spc="20" baseline="-25000" dirty="0">
                <a:latin typeface="Goudy Old Style" pitchFamily="18" charset="0"/>
                <a:cs typeface="Times New Roman" pitchFamily="18" charset="0"/>
              </a:rPr>
              <a:t>3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si verifica un’oscillazione della massa HC … il passaggio di questa massa </a:t>
            </a:r>
            <a:r>
              <a:rPr lang="it-IT" sz="2000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dalla posizione di equilibrio </a:t>
            </a:r>
            <a:r>
              <a:rPr lang="it-IT" sz="1400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+</a:t>
            </a:r>
            <a:r>
              <a:rPr lang="it-IT" sz="2000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x</a:t>
            </a:r>
            <a:r>
              <a:rPr lang="it-IT" sz="2000" b="1" spc="20" baseline="-2500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o</a:t>
            </a:r>
            <a:r>
              <a:rPr lang="it-IT" sz="2000" b="1" spc="2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 a quella </a:t>
            </a:r>
            <a:r>
              <a:rPr lang="it-IT" sz="2000" b="1" spc="2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–x</a:t>
            </a:r>
            <a:r>
              <a:rPr lang="it-IT" sz="2000" b="1" spc="20" baseline="-25000" dirty="0" err="1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o</a:t>
            </a: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 determina l’inversione ottica della molecola.</a:t>
            </a:r>
          </a:p>
          <a:p>
            <a:pPr algn="just">
              <a:lnSpc>
                <a:spcPct val="150000"/>
              </a:lnSpc>
            </a:pPr>
            <a:r>
              <a:rPr lang="it-IT" sz="2000" spc="20" dirty="0">
                <a:latin typeface="Goudy Old Style" pitchFamily="18" charset="0"/>
                <a:cs typeface="Times New Roman" pitchFamily="18" charset="0"/>
              </a:rPr>
              <a:t>… Questo meccanismo potrebbe spiegare alcuni casi dell’inversione di Walden, quelli in cui l’atomo di C asimmetrico porta legato un H.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600" dirty="0">
                <a:solidFill>
                  <a:srgbClr val="002060"/>
                </a:solidFill>
              </a:rPr>
              <a:t>Laurea 12 giugno 1941</a:t>
            </a:r>
            <a:endParaRPr lang="it-IT" sz="2600" i="1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LAVORO BEN FATTO - La tesi compilativa: motivazioni e struttura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certif_Levi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44" y="1000108"/>
            <a:ext cx="5012116" cy="4842838"/>
          </a:xfrm>
          <a:prstGeom prst="rect">
            <a:avLst/>
          </a:prstGeom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13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1845105419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600" dirty="0">
                <a:solidFill>
                  <a:srgbClr val="002060"/>
                </a:solidFill>
              </a:rPr>
              <a:t>Laurea 12 giugno 1941</a:t>
            </a:r>
            <a:endParaRPr lang="it-IT" sz="2600" i="1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LAVORO BEN FATTO - La tesi compilativa: motivazioni e struttura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certif_Levi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44" y="1000108"/>
            <a:ext cx="5012116" cy="4842838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357158" y="-395502"/>
            <a:ext cx="8429684" cy="8144982"/>
            <a:chOff x="-857288" y="-358264"/>
            <a:chExt cx="8429684" cy="8144982"/>
          </a:xfrm>
        </p:grpSpPr>
        <p:pic>
          <p:nvPicPr>
            <p:cNvPr id="9" name="Immagine 8" descr="certif_Levi.jp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7288" y="-358264"/>
              <a:ext cx="8429684" cy="8144982"/>
            </a:xfrm>
            <a:prstGeom prst="rect">
              <a:avLst/>
            </a:prstGeom>
          </p:spPr>
        </p:pic>
        <p:sp>
          <p:nvSpPr>
            <p:cNvPr id="10" name="Ovale 9"/>
            <p:cNvSpPr/>
            <p:nvPr/>
          </p:nvSpPr>
          <p:spPr>
            <a:xfrm>
              <a:off x="5929322" y="3143248"/>
              <a:ext cx="1214446" cy="64294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4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unt Sina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357298"/>
            <a:ext cx="8776290" cy="4429156"/>
          </a:xfrm>
          <a:prstGeom prst="rect">
            <a:avLst/>
          </a:prstGeom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16147" y="1377115"/>
            <a:ext cx="84296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Non avevamo dubbi: saremmo stati chimici…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Per me la chimica rappresentava una nuvola indefinita di potenze future, che avvolgeva il mio avvenire in nere volute lacerate da bagliori di fuoco, simile  a quella che occultava il monte Sinai.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Come Mosè, da quella nuvola attendevo la mia legge, l’ordine in me, attorno a me e nel mondo. …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Saremmo stati chimici, Enrico ed io. …</a:t>
            </a: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bg1">
                    <a:lumMod val="85000"/>
                  </a:schemeClr>
                </a:solidFill>
                <a:latin typeface="+mj-lt"/>
                <a:cs typeface="Courier New" pitchFamily="49" charset="0"/>
              </a:rPr>
              <a:t>(tratto da </a:t>
            </a:r>
            <a:r>
              <a:rPr lang="it-IT" sz="1800" cap="small" dirty="0">
                <a:solidFill>
                  <a:schemeClr val="bg1">
                    <a:lumMod val="85000"/>
                  </a:schemeClr>
                </a:solidFill>
                <a:latin typeface="+mj-lt"/>
                <a:cs typeface="Courier New" pitchFamily="49" charset="0"/>
              </a:rPr>
              <a:t>Idrogeno</a:t>
            </a:r>
            <a:r>
              <a:rPr lang="it-IT" sz="1800" dirty="0">
                <a:solidFill>
                  <a:schemeClr val="bg1">
                    <a:lumMod val="85000"/>
                  </a:schemeClr>
                </a:solidFill>
                <a:latin typeface="+mj-lt"/>
                <a:cs typeface="Courier New" pitchFamily="49" charset="0"/>
              </a:rPr>
              <a:t>, in </a:t>
            </a:r>
            <a:r>
              <a:rPr lang="it-IT" sz="1800" i="1" dirty="0">
                <a:solidFill>
                  <a:schemeClr val="bg1">
                    <a:lumMod val="85000"/>
                  </a:schemeClr>
                </a:solidFill>
                <a:latin typeface="+mj-lt"/>
                <a:cs typeface="Courier New" pitchFamily="49" charset="0"/>
              </a:rPr>
              <a:t>Il Sistema periodico</a:t>
            </a:r>
            <a:r>
              <a:rPr lang="it-IT" sz="1800" dirty="0">
                <a:solidFill>
                  <a:schemeClr val="bg1">
                    <a:lumMod val="85000"/>
                  </a:schemeClr>
                </a:solidFill>
                <a:latin typeface="+mj-lt"/>
                <a:cs typeface="Courier New" pitchFamily="49" charset="0"/>
              </a:rPr>
              <a:t>) 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Gabriola" pitchFamily="82" charset="0"/>
              <a:cs typeface="Courier New" pitchFamily="49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Primo Levi all’Università di Torino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600" dirty="0">
                <a:solidFill>
                  <a:srgbClr val="002060"/>
                </a:solidFill>
              </a:rPr>
              <a:t>Laurea 12 giugno 1941</a:t>
            </a:r>
            <a:endParaRPr lang="it-IT" sz="2600" i="1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LAVORO BEN FATTO - La tesi compilativa: motivazioni e struttura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certif_Levi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44" y="1000108"/>
            <a:ext cx="5012116" cy="4842838"/>
          </a:xfrm>
          <a:prstGeom prst="rect">
            <a:avLst/>
          </a:prstGeom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50</a:t>
            </a:fld>
            <a:endParaRPr lang="it-IT"/>
          </a:p>
        </p:txBody>
      </p:sp>
      <p:pic>
        <p:nvPicPr>
          <p:cNvPr id="9" name="Immagine 8" descr="certif_Levi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788" y="-971566"/>
            <a:ext cx="8429684" cy="8144982"/>
          </a:xfrm>
          <a:prstGeom prst="rect">
            <a:avLst/>
          </a:prstGeom>
        </p:spPr>
      </p:pic>
      <p:sp>
        <p:nvSpPr>
          <p:cNvPr id="14" name="Segnaposto contenuto 6"/>
          <p:cNvSpPr txBox="1">
            <a:spLocks/>
          </p:cNvSpPr>
          <p:nvPr/>
        </p:nvSpPr>
        <p:spPr>
          <a:xfrm>
            <a:off x="427434" y="710647"/>
            <a:ext cx="8229600" cy="5454657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ts val="4500"/>
              </a:lnSpc>
              <a:spcBef>
                <a:spcPct val="20000"/>
              </a:spcBef>
              <a:tabLst>
                <a:tab pos="1339850" algn="l"/>
              </a:tabLst>
            </a:pPr>
            <a:r>
              <a:rPr lang="it-IT" sz="5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Avevo in un cassetto una pergamena miniata, con su scritto in eleganti caratteri che a Primo Levi, di razza ebraica, veniva conferita la laurea in Chimica con 110 e lode: </a:t>
            </a:r>
          </a:p>
          <a:p>
            <a:pPr>
              <a:lnSpc>
                <a:spcPts val="4500"/>
              </a:lnSpc>
              <a:spcBef>
                <a:spcPct val="20000"/>
              </a:spcBef>
              <a:tabLst>
                <a:tab pos="1339850" algn="l"/>
              </a:tabLst>
            </a:pPr>
            <a:r>
              <a:rPr lang="it-IT" sz="5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cs typeface="Courier New" pitchFamily="49" charset="0"/>
              </a:rPr>
              <a:t>era dunque un documento ancipite, mezzo gloria e mezzo scherno, mezzo assoluzione e mezzo condanna</a:t>
            </a:r>
            <a:r>
              <a:rPr lang="it-IT" sz="5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339850" algn="l"/>
              </a:tabLst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339850" algn="l"/>
              </a:tabLst>
              <a:defRPr/>
            </a:pPr>
            <a:r>
              <a:rPr kumimoji="0" lang="it-IT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(tratto da </a:t>
            </a:r>
            <a:r>
              <a:rPr lang="it-IT" sz="2600" cap="small" dirty="0">
                <a:solidFill>
                  <a:schemeClr val="accent6">
                    <a:lumMod val="40000"/>
                    <a:lumOff val="60000"/>
                  </a:schemeClr>
                </a:solidFill>
                <a:cs typeface="Courier New" pitchFamily="49" charset="0"/>
              </a:rPr>
              <a:t>Nichel</a:t>
            </a:r>
            <a:r>
              <a:rPr kumimoji="0" lang="it-IT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, in </a:t>
            </a:r>
            <a:r>
              <a:rPr kumimoji="0" lang="it-IT" sz="260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Il Sistema periodico</a:t>
            </a:r>
            <a:r>
              <a:rPr kumimoji="0" lang="it-IT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41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itchFamily="82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41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itchFamily="82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3650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92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Bibliografia e </a:t>
            </a:r>
            <a:r>
              <a:rPr lang="it-IT" sz="4000" dirty="0" err="1">
                <a:solidFill>
                  <a:srgbClr val="002060"/>
                </a:solidFill>
              </a:rPr>
              <a:t>sitografia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525963"/>
          </a:xfrm>
        </p:spPr>
        <p:txBody>
          <a:bodyPr>
            <a:noAutofit/>
          </a:bodyPr>
          <a:lstStyle/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Primo Levi, </a:t>
            </a:r>
            <a:r>
              <a:rPr lang="it-IT" sz="1600" i="1" dirty="0">
                <a:solidFill>
                  <a:srgbClr val="002060"/>
                </a:solidFill>
              </a:rPr>
              <a:t>Il Sistema periodico</a:t>
            </a:r>
            <a:r>
              <a:rPr lang="it-IT" sz="1600" dirty="0">
                <a:solidFill>
                  <a:srgbClr val="002060"/>
                </a:solidFill>
              </a:rPr>
              <a:t>, ed. Einaudi 1994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Primo Levi e Tullio Regge, </a:t>
            </a:r>
            <a:r>
              <a:rPr lang="it-IT" sz="1600" i="1" dirty="0">
                <a:solidFill>
                  <a:srgbClr val="002060"/>
                </a:solidFill>
              </a:rPr>
              <a:t>Dialogo</a:t>
            </a:r>
            <a:r>
              <a:rPr lang="it-IT" sz="1600" dirty="0">
                <a:solidFill>
                  <a:srgbClr val="002060"/>
                </a:solidFill>
              </a:rPr>
              <a:t>, ed. Einaudi 2005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Primo Levi, </a:t>
            </a:r>
            <a:r>
              <a:rPr lang="it-IT" sz="1600" i="1" dirty="0">
                <a:solidFill>
                  <a:srgbClr val="002060"/>
                </a:solidFill>
              </a:rPr>
              <a:t>Opere</a:t>
            </a:r>
            <a:r>
              <a:rPr lang="it-IT" sz="1600" dirty="0">
                <a:solidFill>
                  <a:srgbClr val="002060"/>
                </a:solidFill>
              </a:rPr>
              <a:t> a cura di Marco </a:t>
            </a:r>
            <a:r>
              <a:rPr lang="it-IT" sz="1600" dirty="0" err="1">
                <a:solidFill>
                  <a:srgbClr val="002060"/>
                </a:solidFill>
              </a:rPr>
              <a:t>Belpoliti</a:t>
            </a:r>
            <a:r>
              <a:rPr lang="it-IT" sz="1600" dirty="0">
                <a:solidFill>
                  <a:srgbClr val="002060"/>
                </a:solidFill>
              </a:rPr>
              <a:t>, ed. Einaudi 2009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Marco </a:t>
            </a:r>
            <a:r>
              <a:rPr lang="it-IT" sz="1600" dirty="0" err="1">
                <a:solidFill>
                  <a:srgbClr val="002060"/>
                </a:solidFill>
              </a:rPr>
              <a:t>Belpoliti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i="1" dirty="0">
                <a:solidFill>
                  <a:srgbClr val="002060"/>
                </a:solidFill>
              </a:rPr>
              <a:t>Primo Levi di fronte  e di profilo</a:t>
            </a:r>
            <a:r>
              <a:rPr lang="it-IT" sz="1600" dirty="0">
                <a:solidFill>
                  <a:srgbClr val="002060"/>
                </a:solidFill>
              </a:rPr>
              <a:t>, ed. Ugo Guanda 201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 err="1">
                <a:solidFill>
                  <a:srgbClr val="002060"/>
                </a:solidFill>
              </a:rPr>
              <a:t>Ian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Thomson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i="1" dirty="0">
                <a:solidFill>
                  <a:srgbClr val="002060"/>
                </a:solidFill>
              </a:rPr>
              <a:t>Primo Levi</a:t>
            </a:r>
            <a:r>
              <a:rPr lang="it-IT" sz="1600" dirty="0">
                <a:solidFill>
                  <a:srgbClr val="002060"/>
                </a:solidFill>
              </a:rPr>
              <a:t>,  ed. Vintage 2003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Enrico </a:t>
            </a:r>
            <a:r>
              <a:rPr lang="it-IT" sz="1600" dirty="0" err="1">
                <a:solidFill>
                  <a:srgbClr val="002060"/>
                </a:solidFill>
              </a:rPr>
              <a:t>Mattioda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i="1" dirty="0">
                <a:solidFill>
                  <a:srgbClr val="002060"/>
                </a:solidFill>
              </a:rPr>
              <a:t>Levi</a:t>
            </a:r>
            <a:r>
              <a:rPr lang="it-IT" sz="1600" dirty="0">
                <a:solidFill>
                  <a:srgbClr val="002060"/>
                </a:solidFill>
              </a:rPr>
              <a:t>, ed. Salerno 2011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Antonio Di </a:t>
            </a:r>
            <a:r>
              <a:rPr lang="it-IT" sz="1600" dirty="0" err="1">
                <a:solidFill>
                  <a:srgbClr val="002060"/>
                </a:solidFill>
              </a:rPr>
              <a:t>Meo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i="1" dirty="0">
                <a:solidFill>
                  <a:srgbClr val="002060"/>
                </a:solidFill>
              </a:rPr>
              <a:t>Primo Levi e la Scienza come metafora</a:t>
            </a:r>
            <a:r>
              <a:rPr lang="it-IT" sz="1600" dirty="0">
                <a:solidFill>
                  <a:srgbClr val="002060"/>
                </a:solidFill>
              </a:rPr>
              <a:t>, ed. </a:t>
            </a:r>
            <a:r>
              <a:rPr lang="it-IT" sz="1600" dirty="0" err="1">
                <a:solidFill>
                  <a:srgbClr val="002060"/>
                </a:solidFill>
              </a:rPr>
              <a:t>Rubbettino</a:t>
            </a:r>
            <a:r>
              <a:rPr lang="it-IT" sz="1600" dirty="0">
                <a:solidFill>
                  <a:srgbClr val="002060"/>
                </a:solidFill>
              </a:rPr>
              <a:t> 2011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Antonio Di </a:t>
            </a:r>
            <a:r>
              <a:rPr lang="it-IT" sz="1600" dirty="0" err="1">
                <a:solidFill>
                  <a:srgbClr val="002060"/>
                </a:solidFill>
              </a:rPr>
              <a:t>Meo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i="1" dirty="0">
                <a:solidFill>
                  <a:srgbClr val="002060"/>
                </a:solidFill>
              </a:rPr>
              <a:t>Primo Levi: la Chimica, la Letteratura e lo Stile</a:t>
            </a:r>
            <a:r>
              <a:rPr lang="it-IT" sz="1600" dirty="0">
                <a:solidFill>
                  <a:srgbClr val="002060"/>
                </a:solidFill>
              </a:rPr>
              <a:t>, in La Cultura, anno LIV, n. 1, aprile 2016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Francesco Naso, </a:t>
            </a:r>
            <a:r>
              <a:rPr lang="it-IT" sz="1600" i="1" dirty="0">
                <a:solidFill>
                  <a:srgbClr val="002060"/>
                </a:solidFill>
              </a:rPr>
              <a:t>Chimica, Stereochimica e </a:t>
            </a:r>
            <a:r>
              <a:rPr lang="it-IT" sz="1600" i="1" dirty="0" err="1">
                <a:solidFill>
                  <a:srgbClr val="002060"/>
                </a:solidFill>
              </a:rPr>
              <a:t>Fantachimica</a:t>
            </a:r>
            <a:r>
              <a:rPr lang="it-IT" sz="1600" i="1" dirty="0">
                <a:solidFill>
                  <a:srgbClr val="002060"/>
                </a:solidFill>
              </a:rPr>
              <a:t> negli scritti di Primo Levi,</a:t>
            </a:r>
            <a:r>
              <a:rPr lang="it-IT" sz="1600" dirty="0">
                <a:solidFill>
                  <a:srgbClr val="002060"/>
                </a:solidFill>
              </a:rPr>
              <a:t>  La Chimica e l’Industria, anno XCVII, n. 4, luglio/agosto 2015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Enzo Borrello, </a:t>
            </a:r>
            <a:r>
              <a:rPr lang="it-IT" sz="1600" i="1" dirty="0">
                <a:solidFill>
                  <a:srgbClr val="002060"/>
                </a:solidFill>
              </a:rPr>
              <a:t>Primo  Levi studente di Chimica</a:t>
            </a:r>
            <a:r>
              <a:rPr lang="it-IT" sz="1600" dirty="0">
                <a:solidFill>
                  <a:srgbClr val="002060"/>
                </a:solidFill>
              </a:rPr>
              <a:t>, in L’Ateneo – Notiziario dell’Università di Torino, </a:t>
            </a:r>
            <a:r>
              <a:rPr lang="it-IT" sz="1600" dirty="0" err="1">
                <a:solidFill>
                  <a:srgbClr val="002060"/>
                </a:solidFill>
              </a:rPr>
              <a:t>XIII</a:t>
            </a:r>
            <a:r>
              <a:rPr lang="it-IT" sz="1600" dirty="0">
                <a:solidFill>
                  <a:srgbClr val="002060"/>
                </a:solidFill>
              </a:rPr>
              <a:t>, 1997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Edoardo Garrone, </a:t>
            </a:r>
            <a:r>
              <a:rPr lang="it-IT" sz="1600" i="1" dirty="0">
                <a:solidFill>
                  <a:srgbClr val="002060"/>
                </a:solidFill>
              </a:rPr>
              <a:t>Curiosità chimiche di Primo Levi </a:t>
            </a:r>
            <a:r>
              <a:rPr lang="it-IT" sz="1600" dirty="0">
                <a:solidFill>
                  <a:srgbClr val="002060"/>
                </a:solidFill>
              </a:rPr>
              <a:t>in I luoghi di Levi, ed. Liceo D’Azeglio, Torino 2008</a:t>
            </a:r>
          </a:p>
          <a:p>
            <a:pPr marL="176213" indent="-176213">
              <a:lnSpc>
                <a:spcPts val="2200"/>
              </a:lnSpc>
              <a:buNone/>
            </a:pPr>
            <a:endParaRPr lang="it-IT" sz="1600" dirty="0">
              <a:solidFill>
                <a:srgbClr val="002060"/>
              </a:solidFill>
            </a:endParaRP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Michele </a:t>
            </a:r>
            <a:r>
              <a:rPr lang="it-IT" sz="1600" dirty="0" err="1">
                <a:solidFill>
                  <a:srgbClr val="002060"/>
                </a:solidFill>
              </a:rPr>
              <a:t>Sarfatti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i="1" dirty="0">
                <a:solidFill>
                  <a:srgbClr val="002060"/>
                </a:solidFill>
              </a:rPr>
              <a:t>La Shoah in Italia</a:t>
            </a:r>
            <a:r>
              <a:rPr lang="it-IT" sz="1600" dirty="0">
                <a:solidFill>
                  <a:srgbClr val="002060"/>
                </a:solidFill>
              </a:rPr>
              <a:t>, ed. Einaudi 2005</a:t>
            </a:r>
          </a:p>
          <a:p>
            <a:pPr marL="176213" indent="-176213">
              <a:lnSpc>
                <a:spcPts val="2200"/>
              </a:lnSpc>
            </a:pPr>
            <a:r>
              <a:rPr lang="it-IT" sz="1600" dirty="0">
                <a:solidFill>
                  <a:srgbClr val="002060"/>
                </a:solidFill>
              </a:rPr>
              <a:t>AA. VV., </a:t>
            </a:r>
            <a:r>
              <a:rPr lang="it-IT" sz="1600" i="1" dirty="0">
                <a:solidFill>
                  <a:srgbClr val="002060"/>
                </a:solidFill>
              </a:rPr>
              <a:t>A 70 anni dalle leggi razziali</a:t>
            </a:r>
            <a:r>
              <a:rPr lang="it-IT" sz="1600" dirty="0">
                <a:solidFill>
                  <a:srgbClr val="002060"/>
                </a:solidFill>
              </a:rPr>
              <a:t>, a cura di Liliana Di </a:t>
            </a:r>
            <a:r>
              <a:rPr lang="it-IT" sz="1600" dirty="0" err="1">
                <a:solidFill>
                  <a:srgbClr val="002060"/>
                </a:solidFill>
              </a:rPr>
              <a:t>Ruscio</a:t>
            </a:r>
            <a:r>
              <a:rPr lang="it-IT" sz="1600" dirty="0">
                <a:solidFill>
                  <a:srgbClr val="002060"/>
                </a:solidFill>
              </a:rPr>
              <a:t>, Rita Gravina e </a:t>
            </a:r>
            <a:r>
              <a:rPr lang="it-IT" sz="1600">
                <a:solidFill>
                  <a:srgbClr val="002060"/>
                </a:solidFill>
              </a:rPr>
              <a:t>Sandra Terracina</a:t>
            </a:r>
            <a:endParaRPr lang="it-IT" sz="1600" dirty="0">
              <a:solidFill>
                <a:srgbClr val="002060"/>
              </a:solidFill>
            </a:endParaRPr>
          </a:p>
          <a:p>
            <a:pPr marL="176213" indent="-176213">
              <a:lnSpc>
                <a:spcPts val="2200"/>
              </a:lnSpc>
            </a:pPr>
            <a:endParaRPr lang="it-IT" sz="1600" dirty="0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51</a:t>
            </a:fld>
            <a:endParaRPr lang="it-IT" dirty="0"/>
          </a:p>
        </p:txBody>
      </p:sp>
    </p:spTree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7876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Bibliografia e </a:t>
            </a:r>
            <a:r>
              <a:rPr lang="it-IT" sz="2800" dirty="0" err="1">
                <a:solidFill>
                  <a:srgbClr val="002060"/>
                </a:solidFill>
              </a:rPr>
              <a:t>sitografia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692696"/>
            <a:ext cx="8643998" cy="4525963"/>
          </a:xfrm>
        </p:spPr>
        <p:txBody>
          <a:bodyPr>
            <a:noAutofit/>
          </a:bodyPr>
          <a:lstStyle/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http://www.primolevi.it</a:t>
            </a: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http://www.raiplay.it/video/2017/04/GLI-SCI-DI-PRIMO-LEVI-3ca3ce67-5cd1-410f-83a1-af6af3f3e131.html</a:t>
            </a: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http://www.chimica.unito.it/do/</a:t>
            </a:r>
            <a:r>
              <a:rPr lang="it-IT" sz="1600" dirty="0" err="1">
                <a:solidFill>
                  <a:srgbClr val="002060"/>
                </a:solidFill>
              </a:rPr>
              <a:t>home.pl</a:t>
            </a:r>
            <a:r>
              <a:rPr lang="it-IT" sz="1600" dirty="0">
                <a:solidFill>
                  <a:srgbClr val="002060"/>
                </a:solidFill>
              </a:rPr>
              <a:t>/</a:t>
            </a:r>
            <a:r>
              <a:rPr lang="it-IT" sz="1600" dirty="0" err="1">
                <a:solidFill>
                  <a:srgbClr val="002060"/>
                </a:solidFill>
              </a:rPr>
              <a:t>View</a:t>
            </a:r>
            <a:r>
              <a:rPr lang="it-IT" sz="1600" dirty="0">
                <a:solidFill>
                  <a:srgbClr val="002060"/>
                </a:solidFill>
              </a:rPr>
              <a:t>?doc=Storia_del_dipartimento.html</a:t>
            </a: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http://www.rsc.org/</a:t>
            </a:r>
            <a:r>
              <a:rPr lang="it-IT" sz="1600" dirty="0" err="1">
                <a:solidFill>
                  <a:srgbClr val="002060"/>
                </a:solidFill>
              </a:rPr>
              <a:t>diversity</a:t>
            </a:r>
            <a:r>
              <a:rPr lang="it-IT" sz="1600" dirty="0">
                <a:solidFill>
                  <a:srgbClr val="002060"/>
                </a:solidFill>
              </a:rPr>
              <a:t>/175-faces/</a:t>
            </a:r>
            <a:r>
              <a:rPr lang="it-IT" sz="1600" dirty="0" err="1">
                <a:solidFill>
                  <a:srgbClr val="002060"/>
                </a:solidFill>
              </a:rPr>
              <a:t>all-faces</a:t>
            </a:r>
            <a:r>
              <a:rPr lang="it-IT" sz="1600" dirty="0">
                <a:solidFill>
                  <a:srgbClr val="002060"/>
                </a:solidFill>
              </a:rPr>
              <a:t>/</a:t>
            </a:r>
            <a:r>
              <a:rPr lang="it-IT" sz="1600" dirty="0" err="1">
                <a:solidFill>
                  <a:srgbClr val="002060"/>
                </a:solidFill>
              </a:rPr>
              <a:t>primo-levi</a:t>
            </a:r>
            <a:endParaRPr lang="it-IT" sz="1600" dirty="0">
              <a:solidFill>
                <a:srgbClr val="002060"/>
              </a:solidFill>
            </a:endParaRP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https://webspace.yale.edu/chem125_f06/125/history99/6Stereochemistry/vanthoff/</a:t>
            </a:r>
          </a:p>
          <a:p>
            <a:pPr marL="176213" indent="-176213" algn="r">
              <a:buNone/>
            </a:pPr>
            <a:r>
              <a:rPr lang="it-IT" sz="1600" dirty="0" err="1">
                <a:solidFill>
                  <a:srgbClr val="002060"/>
                </a:solidFill>
              </a:rPr>
              <a:t>tetrahedra.html</a:t>
            </a:r>
            <a:endParaRPr lang="it-IT" sz="1600" dirty="0">
              <a:solidFill>
                <a:srgbClr val="002060"/>
              </a:solidFill>
            </a:endParaRPr>
          </a:p>
          <a:p>
            <a:pPr marL="176213" indent="-176213">
              <a:lnSpc>
                <a:spcPct val="150000"/>
              </a:lnSpc>
            </a:pPr>
            <a:endParaRPr lang="it-IT" sz="800" dirty="0">
              <a:solidFill>
                <a:srgbClr val="002060"/>
              </a:solidFill>
            </a:endParaRP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https://www.chem.uniroma1.it/strutture/biblioteca</a:t>
            </a: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https://nilde.bo.cnr.it/index.php</a:t>
            </a: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http://www.solvayinstitutes.be/html/</a:t>
            </a:r>
            <a:r>
              <a:rPr lang="it-IT" sz="1600" dirty="0" err="1">
                <a:solidFill>
                  <a:srgbClr val="002060"/>
                </a:solidFill>
              </a:rPr>
              <a:t>solvayconference.html</a:t>
            </a:r>
            <a:endParaRPr lang="it-IT" sz="1600" dirty="0">
              <a:solidFill>
                <a:srgbClr val="002060"/>
              </a:solidFill>
            </a:endParaRPr>
          </a:p>
          <a:p>
            <a:pPr marL="176213" indent="-176213"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</a:rPr>
              <a:t>http://pubs.acs.org/doi/pdf/10.1021/bk-2006-STYG.ch014</a:t>
            </a:r>
          </a:p>
          <a:p>
            <a:pPr marL="176213" indent="-176213">
              <a:lnSpc>
                <a:spcPct val="150000"/>
              </a:lnSpc>
            </a:pPr>
            <a:endParaRPr lang="it-IT" sz="800" dirty="0">
              <a:solidFill>
                <a:srgbClr val="002060"/>
              </a:solidFill>
            </a:endParaRPr>
          </a:p>
          <a:p>
            <a:pPr marL="176213" indent="-176213">
              <a:lnSpc>
                <a:spcPct val="150000"/>
              </a:lnSpc>
            </a:pPr>
            <a:r>
              <a:rPr lang="it-IT" sz="1600" i="1" dirty="0">
                <a:solidFill>
                  <a:srgbClr val="002060"/>
                </a:solidFill>
              </a:rPr>
              <a:t>Béla </a:t>
            </a:r>
            <a:r>
              <a:rPr lang="it-IT" sz="1600" i="1" dirty="0" err="1">
                <a:solidFill>
                  <a:srgbClr val="002060"/>
                </a:solidFill>
              </a:rPr>
              <a:t>Bartók</a:t>
            </a:r>
            <a:r>
              <a:rPr lang="it-IT" sz="1600" dirty="0">
                <a:solidFill>
                  <a:srgbClr val="002060"/>
                </a:solidFill>
              </a:rPr>
              <a:t>: </a:t>
            </a:r>
            <a:r>
              <a:rPr lang="it-IT" sz="1600" i="1" dirty="0" err="1">
                <a:solidFill>
                  <a:srgbClr val="002060"/>
                </a:solidFill>
              </a:rPr>
              <a:t>Rumänische</a:t>
            </a:r>
            <a:r>
              <a:rPr lang="it-IT" sz="1600" i="1" dirty="0">
                <a:solidFill>
                  <a:srgbClr val="002060"/>
                </a:solidFill>
              </a:rPr>
              <a:t> </a:t>
            </a:r>
            <a:r>
              <a:rPr lang="it-IT" sz="1600" i="1" dirty="0" err="1">
                <a:solidFill>
                  <a:srgbClr val="002060"/>
                </a:solidFill>
              </a:rPr>
              <a:t>Volkstänze</a:t>
            </a:r>
            <a:r>
              <a:rPr lang="it-IT" sz="1600" i="1" dirty="0">
                <a:solidFill>
                  <a:srgbClr val="002060"/>
                </a:solidFill>
              </a:rPr>
              <a:t> </a:t>
            </a:r>
            <a:r>
              <a:rPr lang="it-IT" sz="1600" i="1" dirty="0">
                <a:solidFill>
                  <a:srgbClr val="002060"/>
                </a:solidFill>
                <a:sym typeface="Wingdings"/>
              </a:rPr>
              <a:t></a:t>
            </a:r>
            <a:r>
              <a:rPr lang="it-IT" sz="1600" i="1" dirty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https://www.youtube.com/watch?v=4HAIHSqiwAA</a:t>
            </a:r>
          </a:p>
          <a:p>
            <a:pPr marL="177800" indent="-177800">
              <a:lnSpc>
                <a:spcPct val="150000"/>
              </a:lnSpc>
            </a:pPr>
            <a:r>
              <a:rPr lang="it-IT" sz="1400" i="1" dirty="0" err="1">
                <a:solidFill>
                  <a:srgbClr val="002060"/>
                </a:solidFill>
              </a:rPr>
              <a:t>Sergei</a:t>
            </a:r>
            <a:r>
              <a:rPr lang="it-IT" sz="1400" i="1" dirty="0">
                <a:solidFill>
                  <a:srgbClr val="002060"/>
                </a:solidFill>
              </a:rPr>
              <a:t> </a:t>
            </a:r>
            <a:r>
              <a:rPr lang="it-IT" sz="1400" i="1" dirty="0" err="1">
                <a:solidFill>
                  <a:srgbClr val="002060"/>
                </a:solidFill>
              </a:rPr>
              <a:t>Prokofiev</a:t>
            </a:r>
            <a:r>
              <a:rPr lang="it-IT" sz="1400" i="1" dirty="0">
                <a:solidFill>
                  <a:srgbClr val="002060"/>
                </a:solidFill>
              </a:rPr>
              <a:t>: </a:t>
            </a:r>
            <a:r>
              <a:rPr lang="it-IT" sz="1400" i="1" dirty="0" err="1">
                <a:solidFill>
                  <a:srgbClr val="002060"/>
                </a:solidFill>
              </a:rPr>
              <a:t>Overture</a:t>
            </a:r>
            <a:r>
              <a:rPr lang="it-IT" sz="1400" i="1" dirty="0">
                <a:solidFill>
                  <a:srgbClr val="002060"/>
                </a:solidFill>
              </a:rPr>
              <a:t> on </a:t>
            </a:r>
            <a:r>
              <a:rPr lang="it-IT" sz="1400" i="1" dirty="0" err="1">
                <a:solidFill>
                  <a:srgbClr val="002060"/>
                </a:solidFill>
              </a:rPr>
              <a:t>Hebrew</a:t>
            </a:r>
            <a:r>
              <a:rPr lang="it-IT" sz="1400" i="1" dirty="0">
                <a:solidFill>
                  <a:srgbClr val="002060"/>
                </a:solidFill>
              </a:rPr>
              <a:t> </a:t>
            </a:r>
            <a:r>
              <a:rPr lang="it-IT" sz="1400" i="1" dirty="0" err="1">
                <a:solidFill>
                  <a:srgbClr val="002060"/>
                </a:solidFill>
              </a:rPr>
              <a:t>Themes</a:t>
            </a:r>
            <a:r>
              <a:rPr lang="it-IT" sz="1400" i="1" dirty="0">
                <a:solidFill>
                  <a:srgbClr val="002060"/>
                </a:solidFill>
              </a:rPr>
              <a:t>, op. 34 </a:t>
            </a:r>
            <a:r>
              <a:rPr lang="it-IT" sz="1400" i="1" dirty="0">
                <a:solidFill>
                  <a:srgbClr val="002060"/>
                </a:solidFill>
                <a:sym typeface="Wingdings"/>
              </a:rPr>
              <a:t> </a:t>
            </a:r>
            <a:r>
              <a:rPr lang="it-IT" sz="1400" dirty="0">
                <a:solidFill>
                  <a:srgbClr val="002060"/>
                </a:solidFill>
              </a:rPr>
              <a:t>https://www.youtube.com/watch?v=aBaXeAHuVTg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_LE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500042"/>
            <a:ext cx="9037704" cy="5500726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4282" y="714356"/>
            <a:ext cx="8820150" cy="6286544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LAVORO BEN FATTO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6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12"/>
          <p:cNvGrpSpPr/>
          <p:nvPr/>
        </p:nvGrpSpPr>
        <p:grpSpPr>
          <a:xfrm>
            <a:off x="285720" y="3497049"/>
            <a:ext cx="6000792" cy="3082737"/>
            <a:chOff x="285720" y="3497049"/>
            <a:chExt cx="6000792" cy="308273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071802" y="3497049"/>
              <a:ext cx="3214710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/>
                <a:t>La tesi di Laurea di Primo Levi </a:t>
              </a:r>
              <a:endParaRPr lang="it-IT" dirty="0"/>
            </a:p>
          </p:txBody>
        </p:sp>
        <p:pic>
          <p:nvPicPr>
            <p:cNvPr id="12" name="Immagine 11" descr="CDEC_memoria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6000768"/>
              <a:ext cx="1928826" cy="579018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5012561" y="5877272"/>
            <a:ext cx="459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8A0000"/>
                </a:solidFill>
                <a:latin typeface="Calibri" panose="020F0502020204030204" pitchFamily="34" charset="0"/>
                <a:cs typeface="MV Boli" pitchFamily="2" charset="0"/>
              </a:rPr>
              <a:t>Grazie  </a:t>
            </a:r>
          </a:p>
          <a:p>
            <a:r>
              <a:rPr lang="it-IT" sz="2400" i="1" dirty="0">
                <a:solidFill>
                  <a:srgbClr val="8A0000"/>
                </a:solidFill>
                <a:latin typeface="Calibri" panose="020F0502020204030204" pitchFamily="34" charset="0"/>
                <a:cs typeface="MV Boli" pitchFamily="2" charset="0"/>
              </a:rPr>
              <a:t>        Maria Vittoria Barbarulo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571736" y="285728"/>
            <a:ext cx="3143272" cy="4286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k_lung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6" y="-27384"/>
            <a:ext cx="313112" cy="3131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99792" y="2465020"/>
            <a:ext cx="396044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כל הכבוד</a:t>
            </a:r>
            <a:endParaRPr lang="it-IT" sz="66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84" y="194803"/>
            <a:ext cx="1827061" cy="92994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40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mariavittoria.barbarulo@istruzione.it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54</a:t>
            </a:fld>
            <a:endParaRPr lang="it-IT" dirty="0"/>
          </a:p>
        </p:txBody>
      </p:sp>
    </p:spTree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55</a:t>
            </a:fld>
            <a:endParaRPr lang="it-IT" dirty="0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chemeClr val="accent6">
                    <a:lumMod val="50000"/>
                  </a:schemeClr>
                </a:solidFill>
              </a:rPr>
              <a:t>UN LAVORO BEN FATTO - Primo Levi all’Università di Torino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395536" y="1454851"/>
            <a:ext cx="4104456" cy="4248472"/>
            <a:chOff x="4644008" y="1484784"/>
            <a:chExt cx="4104456" cy="424847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84784"/>
              <a:ext cx="4104456" cy="4248472"/>
            </a:xfrm>
            <a:prstGeom prst="rect">
              <a:avLst/>
            </a:prstGeom>
            <a:ln w="76200" cmpd="thickThin">
              <a:solidFill>
                <a:srgbClr val="8A0000"/>
              </a:solidFill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5292080" y="5363924"/>
              <a:ext cx="273630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Il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Laboratorio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della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Crocetta</a:t>
              </a:r>
              <a:endParaRPr lang="it-IT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932040" y="1454851"/>
            <a:ext cx="3809790" cy="4248472"/>
            <a:chOff x="395536" y="1484784"/>
            <a:chExt cx="3809790" cy="424847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484784"/>
              <a:ext cx="3809790" cy="4224148"/>
            </a:xfrm>
            <a:prstGeom prst="rect">
              <a:avLst/>
            </a:prstGeom>
            <a:ln w="76200" cmpd="thickThin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7" name="CasellaDiTesto 16"/>
            <p:cNvSpPr txBox="1"/>
            <p:nvPr/>
          </p:nvSpPr>
          <p:spPr>
            <a:xfrm>
              <a:off x="971600" y="5363924"/>
              <a:ext cx="273630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La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Farmacia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 del Dr.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</a:rPr>
                <a:t>Parvis</a:t>
              </a:r>
              <a:endParaRPr lang="it-IT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endParaRPr>
            </a:p>
          </p:txBody>
        </p:sp>
      </p:grpSp>
      <p:sp>
        <p:nvSpPr>
          <p:cNvPr id="14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11002785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Primo Levi all’Università di Torino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600" dirty="0">
                <a:solidFill>
                  <a:srgbClr val="002060"/>
                </a:solidFill>
              </a:rPr>
              <a:t>Immatricolazione  nell’autunno del 1937</a:t>
            </a:r>
            <a:endParaRPr lang="it-IT" sz="2600" i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600" dirty="0">
                <a:solidFill>
                  <a:srgbClr val="002060"/>
                </a:solidFill>
              </a:rPr>
              <a:t>1938</a:t>
            </a:r>
          </a:p>
          <a:p>
            <a:pPr>
              <a:lnSpc>
                <a:spcPct val="150000"/>
              </a:lnSpc>
            </a:pPr>
            <a:r>
              <a:rPr lang="it-IT" sz="2600" dirty="0">
                <a:solidFill>
                  <a:srgbClr val="002060"/>
                </a:solidFill>
              </a:rPr>
              <a:t>1939</a:t>
            </a:r>
          </a:p>
          <a:p>
            <a:pPr>
              <a:lnSpc>
                <a:spcPct val="150000"/>
              </a:lnSpc>
            </a:pPr>
            <a:r>
              <a:rPr lang="it-IT" sz="2600" dirty="0">
                <a:solidFill>
                  <a:srgbClr val="002060"/>
                </a:solidFill>
              </a:rPr>
              <a:t>1940</a:t>
            </a:r>
          </a:p>
          <a:p>
            <a:pPr>
              <a:lnSpc>
                <a:spcPct val="150000"/>
              </a:lnSpc>
            </a:pPr>
            <a:r>
              <a:rPr lang="it-IT" sz="2600" dirty="0">
                <a:solidFill>
                  <a:srgbClr val="002060"/>
                </a:solidFill>
              </a:rPr>
              <a:t>1941 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 rot="934654">
            <a:off x="5643570" y="1864664"/>
            <a:ext cx="3143272" cy="3929090"/>
            <a:chOff x="5643570" y="1857364"/>
            <a:chExt cx="3143272" cy="3929090"/>
          </a:xfrm>
        </p:grpSpPr>
        <p:pic>
          <p:nvPicPr>
            <p:cNvPr id="14" name="Immagine 13" descr="libretto_Lev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7342" y="1857364"/>
              <a:ext cx="3093132" cy="3857628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8572528" y="1857364"/>
              <a:ext cx="214314" cy="3929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643570" y="1857364"/>
              <a:ext cx="142876" cy="38576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0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chemeClr val="accent6">
                    <a:lumMod val="50000"/>
                  </a:schemeClr>
                </a:solidFill>
              </a:rPr>
              <a:t>UN LAVORO BEN FATTO - Primo Levi all’Università di Torino</a:t>
            </a:r>
          </a:p>
        </p:txBody>
      </p:sp>
      <p:pic>
        <p:nvPicPr>
          <p:cNvPr id="10" name="Immagine 9" descr="dipartimento_neve.jpg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509154" y="1357298"/>
            <a:ext cx="5214974" cy="3286148"/>
          </a:xfrm>
          <a:prstGeom prst="rect">
            <a:avLst/>
          </a:prstGeom>
          <a:noFill/>
          <a:ln w="76200" cmpd="thickThin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8</a:t>
            </a:fld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3275856" y="3023172"/>
            <a:ext cx="5214974" cy="3286148"/>
            <a:chOff x="3317466" y="3284984"/>
            <a:chExt cx="5214974" cy="3286148"/>
          </a:xfrm>
        </p:grpSpPr>
        <p:grpSp>
          <p:nvGrpSpPr>
            <p:cNvPr id="5" name="Gruppo 4"/>
            <p:cNvGrpSpPr/>
            <p:nvPr/>
          </p:nvGrpSpPr>
          <p:grpSpPr>
            <a:xfrm>
              <a:off x="3317466" y="3284984"/>
              <a:ext cx="5214974" cy="3286148"/>
              <a:chOff x="3287068" y="3284984"/>
              <a:chExt cx="5214974" cy="3286148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068" y="3284984"/>
                <a:ext cx="5214974" cy="3286148"/>
              </a:xfrm>
              <a:prstGeom prst="rect">
                <a:avLst/>
              </a:prstGeom>
              <a:ln w="76200" cmpd="thickThin">
                <a:solidFill>
                  <a:schemeClr val="accent6">
                    <a:lumMod val="50000"/>
                  </a:schemeClr>
                </a:solidFill>
              </a:ln>
            </p:spPr>
          </p:pic>
          <p:pic>
            <p:nvPicPr>
              <p:cNvPr id="17" name="Immagine 16" descr="pertable_Levi.jp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540000">
                <a:off x="4952963" y="4077676"/>
                <a:ext cx="1406026" cy="873977"/>
              </a:xfrm>
              <a:prstGeom prst="rect">
                <a:avLst/>
              </a:prstGeom>
              <a:ln w="76200">
                <a:noFill/>
              </a:ln>
            </p:spPr>
          </p:pic>
        </p:grpSp>
        <p:sp>
          <p:nvSpPr>
            <p:cNvPr id="3" name="Rettangolo 2"/>
            <p:cNvSpPr/>
            <p:nvPr/>
          </p:nvSpPr>
          <p:spPr>
            <a:xfrm>
              <a:off x="3347864" y="5915239"/>
              <a:ext cx="3270758" cy="64180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4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  <p:extLst>
      <p:ext uri="{BB962C8B-B14F-4D97-AF65-F5344CB8AC3E}">
        <p14:creationId xmlns:p14="http://schemas.microsoft.com/office/powerpoint/2010/main" val="5239056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it-IT" sz="1800" i="1" dirty="0">
                <a:solidFill>
                  <a:srgbClr val="002060"/>
                </a:solidFill>
              </a:rPr>
              <a:t>UN LAVORO BEN FATTO - Primo Levi all’Università di Torino</a:t>
            </a:r>
          </a:p>
        </p:txBody>
      </p:sp>
      <p:pic>
        <p:nvPicPr>
          <p:cNvPr id="11" name="Immagine 10" descr="pertable_Levi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34" y="908720"/>
            <a:ext cx="8072462" cy="5015617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0012-11CA-4015-BC9C-E0D4BF7C46EC}" type="slidenum">
              <a:rPr lang="it-IT" smtClean="0"/>
              <a:pPr/>
              <a:t>9</a:t>
            </a:fld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785786" y="215084"/>
            <a:ext cx="7715304" cy="5571370"/>
            <a:chOff x="785786" y="215084"/>
            <a:chExt cx="7715304" cy="5571370"/>
          </a:xfrm>
        </p:grpSpPr>
        <p:sp>
          <p:nvSpPr>
            <p:cNvPr id="9" name="Ovale 8"/>
            <p:cNvSpPr/>
            <p:nvPr/>
          </p:nvSpPr>
          <p:spPr>
            <a:xfrm>
              <a:off x="3643306" y="3286124"/>
              <a:ext cx="500066" cy="57150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8001024" y="3929066"/>
              <a:ext cx="500066" cy="57150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500298" y="5214950"/>
              <a:ext cx="500066" cy="57150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2 13"/>
            <p:cNvCxnSpPr/>
            <p:nvPr/>
          </p:nvCxnSpPr>
          <p:spPr>
            <a:xfrm rot="5400000">
              <a:off x="714348" y="500042"/>
              <a:ext cx="57150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785786" y="4429132"/>
              <a:ext cx="500066" cy="57150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785786" y="3857628"/>
              <a:ext cx="500066" cy="57150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Sottotitolo 5"/>
          <p:cNvSpPr txBox="1">
            <a:spLocks/>
          </p:cNvSpPr>
          <p:nvPr/>
        </p:nvSpPr>
        <p:spPr>
          <a:xfrm>
            <a:off x="1371600" y="5929330"/>
            <a:ext cx="64008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1100" i="1" dirty="0">
                <a:solidFill>
                  <a:srgbClr val="002060"/>
                </a:solidFill>
              </a:rPr>
              <a:t>Corso di Storia e Didattica della CHIMICA - Università di Roma LA SAPIENZA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tesi di Laurea di Primo Levi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15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giugno 2018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 cura di Maria Vittoria Barbarulo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4164</Words>
  <Application>Microsoft Office PowerPoint</Application>
  <PresentationFormat>Presentazione su schermo (4:3)</PresentationFormat>
  <Paragraphs>566</Paragraphs>
  <Slides>55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9" baseType="lpstr">
      <vt:lpstr>Arial</vt:lpstr>
      <vt:lpstr>Calibri</vt:lpstr>
      <vt:lpstr>Cambria</vt:lpstr>
      <vt:lpstr>Comic Sans MS</vt:lpstr>
      <vt:lpstr>Courier New</vt:lpstr>
      <vt:lpstr>Gabriola</vt:lpstr>
      <vt:lpstr>Garamond</vt:lpstr>
      <vt:lpstr>Goudy Old Style</vt:lpstr>
      <vt:lpstr>Monotype Corsiva</vt:lpstr>
      <vt:lpstr>MV Boli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UN LAVORO BEN FATTO</vt:lpstr>
      <vt:lpstr>UN LAVORO BEN FATTO</vt:lpstr>
      <vt:lpstr>UN LAVORO BEN FATTO - Primo Levi all’Università di Torino</vt:lpstr>
      <vt:lpstr>UN LAVORO BEN FATTO - Primo Levi all’Università di Torino</vt:lpstr>
      <vt:lpstr>UN LAVORO BEN FATTO - Primo Levi all’Università di Torino</vt:lpstr>
      <vt:lpstr>UN LAVORO BEN FATTO - Primo Levi all’Università di Torino</vt:lpstr>
      <vt:lpstr>UN LAVORO BEN FATTO - Primo Levi all’Università di Torino</vt:lpstr>
      <vt:lpstr>Presentazione standard di PowerPoint</vt:lpstr>
      <vt:lpstr>UN LAVORO BEN FATTO - Primo Levi all’Università di Torino</vt:lpstr>
      <vt:lpstr>UN LAVORO BEN FATTO - Primo Levi all’Università di Torino</vt:lpstr>
      <vt:lpstr>UN LAVORO BEN FATTO - Primo Levi all’Università di Torino</vt:lpstr>
      <vt:lpstr>UN LAVORO BEN FATTO - Primo Levi all’Università di Torino</vt:lpstr>
      <vt:lpstr>UN LAVORO BEN FATTO</vt:lpstr>
      <vt:lpstr>UN LAVORO BEN FATTO</vt:lpstr>
      <vt:lpstr>LXXX anniversario delle leggi razziali  -  I riflessi nella facoltà di SMFN</vt:lpstr>
      <vt:lpstr>Presentazione standard di PowerPoint</vt:lpstr>
      <vt:lpstr>Presentazione standard di PowerPoint</vt:lpstr>
      <vt:lpstr>Presentazione standard di PowerPoint</vt:lpstr>
      <vt:lpstr>UN LAVORO BEN FATTO - La tesi compilativa: motivazioni e struttura</vt:lpstr>
      <vt:lpstr>UN LAVORO BEN FATTO - La tesi compilativa: motivazioni e struttura</vt:lpstr>
      <vt:lpstr>Presentazione standard di PowerPoint</vt:lpstr>
      <vt:lpstr>Presentazione standard di PowerPoint</vt:lpstr>
      <vt:lpstr>UN LAVORO BEN FATTO - La tesi compilativa: motivazioni e struttura</vt:lpstr>
      <vt:lpstr>UN LAVORO BEN FATTO - La tesi compilativa: motivazioni e struttura</vt:lpstr>
      <vt:lpstr>UN LAVORO BEN FATTO - La tesi compilativa: motivazioni e struttura</vt:lpstr>
      <vt:lpstr>UN LAVORO BEN FATTO</vt:lpstr>
      <vt:lpstr>UN LAVORO BEN FATTO</vt:lpstr>
      <vt:lpstr>UN LAVORO BEN FATTO - Le ricerche di Primo Levi nella Biblioteca del Regio Istituto Chimico </vt:lpstr>
      <vt:lpstr>Presentazione standard di PowerPoint</vt:lpstr>
      <vt:lpstr>Presentazione standard di PowerPoint</vt:lpstr>
      <vt:lpstr>Presentazione standard di PowerPoint</vt:lpstr>
      <vt:lpstr>UN LAVORO BEN FATTO - Le ricerche di Primo Levi nella Biblioteca del Regio Istituto Chimico </vt:lpstr>
      <vt:lpstr>UN LAVORO BEN FATTO - Le ricerche di Primo Levi nella Biblioteca del Regio Istituto Chimico </vt:lpstr>
      <vt:lpstr>UN LAVORO BEN FATTO - Le ricerche di Primo Levi nella Biblioteca del Regio Istituto Chimico </vt:lpstr>
      <vt:lpstr>UN LAVORO BEN FATTO - Le ricerche di Primo Levi nella Biblioteca del Regio Istituto Chimico </vt:lpstr>
      <vt:lpstr>Presentazione standard di PowerPoint</vt:lpstr>
      <vt:lpstr>UN LAVORO BEN FATTO</vt:lpstr>
      <vt:lpstr>UN LAVORO BEN FATTO</vt:lpstr>
      <vt:lpstr>UN LAVORO BEN FATTO - Commento di alcuni lavori citati da Primo Levi</vt:lpstr>
      <vt:lpstr>UN LAVORO BEN FATTO - Commento di alcuni lavori citati da Primo Levi</vt:lpstr>
      <vt:lpstr>UN LAVORO BEN FATTO - Commento di alcuni lavori citati da Primo Levi</vt:lpstr>
      <vt:lpstr>UN LAVORO BEN FATTO - Commento di alcuni lavori citati da Primo Levi</vt:lpstr>
      <vt:lpstr>UN LAVORO BEN FATTO - Commento di alcuni lavori citati da Primo Levi</vt:lpstr>
      <vt:lpstr>UN LAVORO BEN FATTO - Commento di alcuni lavori citati da Primo Levi</vt:lpstr>
      <vt:lpstr>UN LAVORO BEN FATTO - Commento di alcuni lavori citati da Primo Levi</vt:lpstr>
      <vt:lpstr>Presentazione standard di PowerPoint</vt:lpstr>
      <vt:lpstr>Presentazione standard di PowerPoint</vt:lpstr>
      <vt:lpstr>Presentazione standard di PowerPoint</vt:lpstr>
      <vt:lpstr>Bibliografia e sitografia</vt:lpstr>
      <vt:lpstr>Bibliografia e sitografia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Vittoria</dc:creator>
  <cp:lastModifiedBy>Leda Bressanello</cp:lastModifiedBy>
  <cp:revision>476</cp:revision>
  <dcterms:created xsi:type="dcterms:W3CDTF">2016-08-12T06:32:09Z</dcterms:created>
  <dcterms:modified xsi:type="dcterms:W3CDTF">2018-06-17T16:26:15Z</dcterms:modified>
</cp:coreProperties>
</file>